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1" r:id="rId1"/>
    <p:sldMasterId id="2147483779" r:id="rId2"/>
    <p:sldMasterId id="2147483816" r:id="rId3"/>
    <p:sldMasterId id="2147483852" r:id="rId4"/>
    <p:sldMasterId id="2147483938" r:id="rId5"/>
  </p:sldMasterIdLst>
  <p:notesMasterIdLst>
    <p:notesMasterId r:id="rId29"/>
  </p:notesMasterIdLst>
  <p:handoutMasterIdLst>
    <p:handoutMasterId r:id="rId30"/>
  </p:handoutMasterIdLst>
  <p:sldIdLst>
    <p:sldId id="725" r:id="rId6"/>
    <p:sldId id="318" r:id="rId7"/>
    <p:sldId id="743" r:id="rId8"/>
    <p:sldId id="320" r:id="rId9"/>
    <p:sldId id="714" r:id="rId10"/>
    <p:sldId id="704" r:id="rId11"/>
    <p:sldId id="751" r:id="rId12"/>
    <p:sldId id="772" r:id="rId13"/>
    <p:sldId id="778" r:id="rId14"/>
    <p:sldId id="779" r:id="rId15"/>
    <p:sldId id="739" r:id="rId16"/>
    <p:sldId id="773" r:id="rId17"/>
    <p:sldId id="774" r:id="rId18"/>
    <p:sldId id="775" r:id="rId19"/>
    <p:sldId id="776" r:id="rId20"/>
    <p:sldId id="585" r:id="rId21"/>
    <p:sldId id="784" r:id="rId22"/>
    <p:sldId id="785" r:id="rId23"/>
    <p:sldId id="786" r:id="rId24"/>
    <p:sldId id="783" r:id="rId25"/>
    <p:sldId id="780" r:id="rId26"/>
    <p:sldId id="777" r:id="rId27"/>
    <p:sldId id="721" r:id="rId2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80"/>
    <a:srgbClr val="FF6600"/>
    <a:srgbClr val="006666"/>
    <a:srgbClr val="FF9933"/>
    <a:srgbClr val="96C1DE"/>
    <a:srgbClr val="93BFDD"/>
    <a:srgbClr val="A2C8E2"/>
    <a:srgbClr val="82B5D8"/>
    <a:srgbClr val="70AAD2"/>
    <a:srgbClr val="5C9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5482" autoAdjust="0"/>
  </p:normalViewPr>
  <p:slideViewPr>
    <p:cSldViewPr>
      <p:cViewPr varScale="1">
        <p:scale>
          <a:sx n="111" d="100"/>
          <a:sy n="111" d="100"/>
        </p:scale>
        <p:origin x="-1614" y="-84"/>
      </p:cViewPr>
      <p:guideLst>
        <p:guide orient="horz" pos="2160"/>
        <p:guide pos="2880"/>
      </p:guideLst>
    </p:cSldViewPr>
  </p:slideViewPr>
  <p:outlineViewPr>
    <p:cViewPr>
      <p:scale>
        <a:sx n="33" d="100"/>
        <a:sy n="33" d="100"/>
      </p:scale>
      <p:origin x="0" y="97680"/>
    </p:cViewPr>
  </p:outlineViewPr>
  <p:notesTextViewPr>
    <p:cViewPr>
      <p:scale>
        <a:sx n="100" d="100"/>
        <a:sy n="100" d="100"/>
      </p:scale>
      <p:origin x="0" y="0"/>
    </p:cViewPr>
  </p:notesTextViewPr>
  <p:sorterViewPr>
    <p:cViewPr>
      <p:scale>
        <a:sx n="100" d="100"/>
        <a:sy n="100" d="100"/>
      </p:scale>
      <p:origin x="0" y="5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68609"/>
          <p:cNvSpPr>
            <a:spLocks noGrp="1" noChangeArrowheads="1"/>
          </p:cNvSpPr>
          <p:nvPr>
            <p:ph type="hdr" sz="quarter"/>
          </p:nvPr>
        </p:nvSpPr>
        <p:spPr bwMode="auto">
          <a:xfrm>
            <a:off x="0" y="1"/>
            <a:ext cx="2946400" cy="496332"/>
          </a:xfrm>
          <a:prstGeom prst="rect">
            <a:avLst/>
          </a:prstGeom>
          <a:noFill/>
          <a:ln>
            <a:noFill/>
          </a:ln>
          <a:extLst/>
        </p:spPr>
        <p:txBody>
          <a:bodyPr vert="horz" wrap="square" lIns="90374" tIns="45186" rIns="90374" bIns="45186" numCol="1" anchor="t" anchorCtr="0" compatLnSpc="1">
            <a:prstTxWarp prst="textNoShape">
              <a:avLst/>
            </a:prstTxWarp>
          </a:bodyPr>
          <a:lstStyle>
            <a:lvl1pPr defTabSz="902407">
              <a:defRPr sz="1200">
                <a:cs typeface="+mn-cs"/>
              </a:defRPr>
            </a:lvl1pPr>
          </a:lstStyle>
          <a:p>
            <a:pPr>
              <a:defRPr/>
            </a:pPr>
            <a:endParaRPr lang="en-GB"/>
          </a:p>
        </p:txBody>
      </p:sp>
      <p:sp>
        <p:nvSpPr>
          <p:cNvPr id="12291" name="Rectangle 68610"/>
          <p:cNvSpPr>
            <a:spLocks noGrp="1" noChangeArrowheads="1"/>
          </p:cNvSpPr>
          <p:nvPr>
            <p:ph type="dt" sz="quarter" idx="1"/>
          </p:nvPr>
        </p:nvSpPr>
        <p:spPr bwMode="auto">
          <a:xfrm>
            <a:off x="3849688" y="1"/>
            <a:ext cx="2946400" cy="496332"/>
          </a:xfrm>
          <a:prstGeom prst="rect">
            <a:avLst/>
          </a:prstGeom>
          <a:noFill/>
          <a:ln>
            <a:noFill/>
          </a:ln>
          <a:extLst/>
        </p:spPr>
        <p:txBody>
          <a:bodyPr vert="horz" wrap="square" lIns="90374" tIns="45186" rIns="90374" bIns="45186" numCol="1" anchor="t" anchorCtr="0" compatLnSpc="1">
            <a:prstTxWarp prst="textNoShape">
              <a:avLst/>
            </a:prstTxWarp>
          </a:bodyPr>
          <a:lstStyle>
            <a:lvl1pPr algn="r" defTabSz="902407">
              <a:defRPr sz="1200">
                <a:cs typeface="+mn-cs"/>
              </a:defRPr>
            </a:lvl1pPr>
          </a:lstStyle>
          <a:p>
            <a:pPr>
              <a:defRPr/>
            </a:pPr>
            <a:fld id="{6F8EBE0C-BCA1-42C7-BF8A-A07EA45008D1}" type="datetime3">
              <a:rPr lang="en-GB"/>
              <a:pPr>
                <a:defRPr/>
              </a:pPr>
              <a:t>24 October, 2016</a:t>
            </a:fld>
            <a:endParaRPr lang="en-GB"/>
          </a:p>
        </p:txBody>
      </p:sp>
      <p:sp>
        <p:nvSpPr>
          <p:cNvPr id="12292" name="Rectangle 68611"/>
          <p:cNvSpPr>
            <a:spLocks noGrp="1" noChangeArrowheads="1"/>
          </p:cNvSpPr>
          <p:nvPr>
            <p:ph type="ftr" sz="quarter" idx="2"/>
          </p:nvPr>
        </p:nvSpPr>
        <p:spPr bwMode="auto">
          <a:xfrm>
            <a:off x="0" y="9428711"/>
            <a:ext cx="2946400" cy="496332"/>
          </a:xfrm>
          <a:prstGeom prst="rect">
            <a:avLst/>
          </a:prstGeom>
          <a:noFill/>
          <a:ln>
            <a:noFill/>
          </a:ln>
          <a:extLst/>
        </p:spPr>
        <p:txBody>
          <a:bodyPr vert="horz" wrap="square" lIns="90374" tIns="45186" rIns="90374" bIns="45186" numCol="1" anchor="b" anchorCtr="0" compatLnSpc="1">
            <a:prstTxWarp prst="textNoShape">
              <a:avLst/>
            </a:prstTxWarp>
          </a:bodyPr>
          <a:lstStyle>
            <a:lvl1pPr defTabSz="902407">
              <a:defRPr sz="1200">
                <a:cs typeface="+mn-cs"/>
              </a:defRPr>
            </a:lvl1pPr>
          </a:lstStyle>
          <a:p>
            <a:pPr>
              <a:defRPr/>
            </a:pPr>
            <a:endParaRPr lang="en-GB"/>
          </a:p>
        </p:txBody>
      </p:sp>
      <p:sp>
        <p:nvSpPr>
          <p:cNvPr id="68613" name="Slide Number Placeholder 68612"/>
          <p:cNvSpPr>
            <a:spLocks noGrp="1" noChangeArrowheads="1"/>
          </p:cNvSpPr>
          <p:nvPr>
            <p:ph type="sldNum" sz="quarter" idx="3"/>
          </p:nvPr>
        </p:nvSpPr>
        <p:spPr bwMode="auto">
          <a:xfrm>
            <a:off x="3849688" y="9428711"/>
            <a:ext cx="2946400" cy="496332"/>
          </a:xfrm>
          <a:prstGeom prst="rect">
            <a:avLst/>
          </a:prstGeom>
          <a:noFill/>
          <a:ln>
            <a:noFill/>
          </a:ln>
          <a:extLst/>
        </p:spPr>
        <p:txBody>
          <a:bodyPr vert="horz" wrap="square" lIns="90374" tIns="45186" rIns="90374" bIns="45186" numCol="1" anchor="b" anchorCtr="0" compatLnSpc="1">
            <a:prstTxWarp prst="textNoShape">
              <a:avLst/>
            </a:prstTxWarp>
          </a:bodyPr>
          <a:lstStyle>
            <a:lvl1pPr algn="r" defTabSz="902407">
              <a:defRPr sz="1200">
                <a:cs typeface="+mn-cs"/>
              </a:defRPr>
            </a:lvl1pPr>
          </a:lstStyle>
          <a:p>
            <a:pPr>
              <a:defRPr/>
            </a:pPr>
            <a:fld id="{1BBC2B34-37F9-446B-B10B-C3A835D4C9C1}" type="slidenum">
              <a:rPr lang="en-US"/>
              <a:pPr>
                <a:defRPr/>
              </a:pPr>
              <a:t>‹#›</a:t>
            </a:fld>
            <a:endParaRPr lang="en-GB"/>
          </a:p>
        </p:txBody>
      </p:sp>
    </p:spTree>
    <p:extLst>
      <p:ext uri="{BB962C8B-B14F-4D97-AF65-F5344CB8AC3E}">
        <p14:creationId xmlns="" xmlns:p14="http://schemas.microsoft.com/office/powerpoint/2010/main" val="236263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6017"/>
          <p:cNvSpPr>
            <a:spLocks noGrp="1" noChangeArrowheads="1"/>
          </p:cNvSpPr>
          <p:nvPr>
            <p:ph type="hdr" sz="quarter"/>
          </p:nvPr>
        </p:nvSpPr>
        <p:spPr bwMode="auto">
          <a:xfrm>
            <a:off x="0" y="1"/>
            <a:ext cx="2946400" cy="496332"/>
          </a:xfrm>
          <a:prstGeom prst="rect">
            <a:avLst/>
          </a:prstGeom>
          <a:noFill/>
          <a:ln>
            <a:noFill/>
          </a:ln>
          <a:extLst/>
        </p:spPr>
        <p:txBody>
          <a:bodyPr vert="horz" wrap="square" lIns="90374" tIns="45186" rIns="90374" bIns="45186" numCol="1" anchor="t" anchorCtr="0" compatLnSpc="1">
            <a:prstTxWarp prst="textNoShape">
              <a:avLst/>
            </a:prstTxWarp>
          </a:bodyPr>
          <a:lstStyle>
            <a:lvl1pPr defTabSz="902407">
              <a:defRPr sz="1200">
                <a:cs typeface="+mn-cs"/>
              </a:defRPr>
            </a:lvl1pPr>
          </a:lstStyle>
          <a:p>
            <a:pPr>
              <a:defRPr/>
            </a:pPr>
            <a:endParaRPr lang="en-GB"/>
          </a:p>
        </p:txBody>
      </p:sp>
      <p:sp>
        <p:nvSpPr>
          <p:cNvPr id="7171" name="Rectangle 86018"/>
          <p:cNvSpPr>
            <a:spLocks noGrp="1" noChangeArrowheads="1"/>
          </p:cNvSpPr>
          <p:nvPr>
            <p:ph type="dt" idx="1"/>
          </p:nvPr>
        </p:nvSpPr>
        <p:spPr bwMode="auto">
          <a:xfrm>
            <a:off x="3849688" y="1"/>
            <a:ext cx="2946400" cy="496332"/>
          </a:xfrm>
          <a:prstGeom prst="rect">
            <a:avLst/>
          </a:prstGeom>
          <a:noFill/>
          <a:ln>
            <a:noFill/>
          </a:ln>
          <a:extLst/>
        </p:spPr>
        <p:txBody>
          <a:bodyPr vert="horz" wrap="square" lIns="90374" tIns="45186" rIns="90374" bIns="45186" numCol="1" anchor="t" anchorCtr="0" compatLnSpc="1">
            <a:prstTxWarp prst="textNoShape">
              <a:avLst/>
            </a:prstTxWarp>
          </a:bodyPr>
          <a:lstStyle>
            <a:lvl1pPr algn="r" defTabSz="902407">
              <a:defRPr sz="1200">
                <a:cs typeface="+mn-cs"/>
              </a:defRPr>
            </a:lvl1pPr>
          </a:lstStyle>
          <a:p>
            <a:pPr>
              <a:defRPr/>
            </a:pPr>
            <a:fld id="{C5BD26B0-314A-4623-90AB-3D6AFC2F1631}" type="datetime3">
              <a:rPr lang="en-GB"/>
              <a:pPr>
                <a:defRPr/>
              </a:pPr>
              <a:t>24 October, 2016</a:t>
            </a:fld>
            <a:endParaRPr lang="en-GB"/>
          </a:p>
        </p:txBody>
      </p:sp>
      <p:sp>
        <p:nvSpPr>
          <p:cNvPr id="196612" name="Rectangle 86019"/>
          <p:cNvSpPr>
            <a:spLocks noGrp="1" noRot="1" noChangeAspect="1" noChangeArrowheads="1" noTextEdit="1"/>
          </p:cNvSpPr>
          <p:nvPr>
            <p:ph type="sldImg" idx="2"/>
          </p:nvPr>
        </p:nvSpPr>
        <p:spPr bwMode="auto">
          <a:xfrm>
            <a:off x="917575" y="744538"/>
            <a:ext cx="4962525" cy="3722687"/>
          </a:xfrm>
          <a:prstGeom prst="rect">
            <a:avLst/>
          </a:prstGeom>
          <a:noFill/>
          <a:ln w="9525" algn="ctr">
            <a:solidFill>
              <a:srgbClr val="000000"/>
            </a:solidFill>
            <a:miter lim="800000"/>
            <a:headEnd/>
            <a:tailEnd/>
          </a:ln>
        </p:spPr>
      </p:sp>
      <p:sp>
        <p:nvSpPr>
          <p:cNvPr id="86021" name="Notes Placeholder 86020"/>
          <p:cNvSpPr>
            <a:spLocks noGrp="1" noChangeArrowheads="1"/>
          </p:cNvSpPr>
          <p:nvPr>
            <p:ph type="body" sz="quarter" idx="3"/>
          </p:nvPr>
        </p:nvSpPr>
        <p:spPr bwMode="auto">
          <a:xfrm>
            <a:off x="681038" y="4714355"/>
            <a:ext cx="5435600" cy="4466988"/>
          </a:xfrm>
          <a:prstGeom prst="rect">
            <a:avLst/>
          </a:prstGeom>
          <a:noFill/>
          <a:ln>
            <a:noFill/>
          </a:ln>
          <a:extLst/>
        </p:spPr>
        <p:txBody>
          <a:bodyPr vert="horz" wrap="square" lIns="90374" tIns="45186" rIns="90374" bIns="4518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86021"/>
          <p:cNvSpPr>
            <a:spLocks noGrp="1" noChangeArrowheads="1"/>
          </p:cNvSpPr>
          <p:nvPr>
            <p:ph type="ftr" sz="quarter" idx="4"/>
          </p:nvPr>
        </p:nvSpPr>
        <p:spPr bwMode="auto">
          <a:xfrm>
            <a:off x="0" y="9428711"/>
            <a:ext cx="2946400" cy="496332"/>
          </a:xfrm>
          <a:prstGeom prst="rect">
            <a:avLst/>
          </a:prstGeom>
          <a:noFill/>
          <a:ln>
            <a:noFill/>
          </a:ln>
          <a:extLst/>
        </p:spPr>
        <p:txBody>
          <a:bodyPr vert="horz" wrap="square" lIns="90374" tIns="45186" rIns="90374" bIns="45186" numCol="1" anchor="b" anchorCtr="0" compatLnSpc="1">
            <a:prstTxWarp prst="textNoShape">
              <a:avLst/>
            </a:prstTxWarp>
          </a:bodyPr>
          <a:lstStyle>
            <a:lvl1pPr defTabSz="902407">
              <a:defRPr sz="1200">
                <a:cs typeface="+mn-cs"/>
              </a:defRPr>
            </a:lvl1pPr>
          </a:lstStyle>
          <a:p>
            <a:pPr>
              <a:defRPr/>
            </a:pPr>
            <a:endParaRPr lang="en-GB"/>
          </a:p>
        </p:txBody>
      </p:sp>
      <p:sp>
        <p:nvSpPr>
          <p:cNvPr id="86023" name="Slide Number Placeholder 86022"/>
          <p:cNvSpPr>
            <a:spLocks noGrp="1" noChangeArrowheads="1"/>
          </p:cNvSpPr>
          <p:nvPr>
            <p:ph type="sldNum" sz="quarter" idx="5"/>
          </p:nvPr>
        </p:nvSpPr>
        <p:spPr bwMode="auto">
          <a:xfrm>
            <a:off x="3849688" y="9428711"/>
            <a:ext cx="2946400" cy="496332"/>
          </a:xfrm>
          <a:prstGeom prst="rect">
            <a:avLst/>
          </a:prstGeom>
          <a:noFill/>
          <a:ln>
            <a:noFill/>
          </a:ln>
          <a:extLst/>
        </p:spPr>
        <p:txBody>
          <a:bodyPr vert="horz" wrap="square" lIns="90374" tIns="45186" rIns="90374" bIns="45186" numCol="1" anchor="b" anchorCtr="0" compatLnSpc="1">
            <a:prstTxWarp prst="textNoShape">
              <a:avLst/>
            </a:prstTxWarp>
          </a:bodyPr>
          <a:lstStyle>
            <a:lvl1pPr algn="r" defTabSz="902407">
              <a:defRPr sz="1200">
                <a:cs typeface="+mn-cs"/>
              </a:defRPr>
            </a:lvl1pPr>
          </a:lstStyle>
          <a:p>
            <a:pPr>
              <a:defRPr/>
            </a:pPr>
            <a:fld id="{05EB3935-61F6-46E4-806A-B5E1302FDD60}" type="slidenum">
              <a:rPr lang="en-US"/>
              <a:pPr>
                <a:defRPr/>
              </a:pPr>
              <a:t>‹#›</a:t>
            </a:fld>
            <a:endParaRPr lang="en-GB"/>
          </a:p>
        </p:txBody>
      </p:sp>
    </p:spTree>
    <p:extLst>
      <p:ext uri="{BB962C8B-B14F-4D97-AF65-F5344CB8AC3E}">
        <p14:creationId xmlns="" xmlns:p14="http://schemas.microsoft.com/office/powerpoint/2010/main" val="1520043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lIns="93253" tIns="46626" rIns="93253" bIns="46626"/>
          <a:lstStyle/>
          <a:p>
            <a:r>
              <a:rPr lang="en-US" sz="1000" dirty="0"/>
              <a:t>Quantity Issues</a:t>
            </a:r>
          </a:p>
          <a:p>
            <a:pPr marL="171193" indent="-171193">
              <a:buFont typeface="Arial" panose="020B0604020202020204" pitchFamily="34" charset="0"/>
              <a:buChar char="•"/>
            </a:pPr>
            <a:r>
              <a:rPr lang="en-US" sz="1000" dirty="0"/>
              <a:t>Resources of the Vaal exceeded in the early 1970’s so water transferred in from other catchments</a:t>
            </a:r>
          </a:p>
          <a:p>
            <a:pPr marL="171193" indent="-171193">
              <a:buFont typeface="Arial" panose="020B0604020202020204" pitchFamily="34" charset="0"/>
              <a:buChar char="•"/>
            </a:pPr>
            <a:r>
              <a:rPr lang="en-US" sz="1000" dirty="0"/>
              <a:t>The system covers the whole of Gauteng, but also the important areas in Mpumalanga (m</a:t>
            </a:r>
            <a:r>
              <a:rPr lang="en-ZA" sz="1000" dirty="0" err="1"/>
              <a:t>ines</a:t>
            </a:r>
            <a:r>
              <a:rPr lang="en-ZA" sz="1000" dirty="0"/>
              <a:t> and industries (Sasol’s coal to liquid fuel) and bulk of Eskom’s coal fired power stations )</a:t>
            </a:r>
            <a:r>
              <a:rPr lang="en-US" sz="1000" dirty="0"/>
              <a:t>, North West and Free State Gold Fields (supplied by </a:t>
            </a:r>
            <a:r>
              <a:rPr lang="en-US" sz="1000" dirty="0" err="1"/>
              <a:t>Midvaal</a:t>
            </a:r>
            <a:r>
              <a:rPr lang="en-US" sz="1000" dirty="0"/>
              <a:t> Water and Sedibeng Water respectively), Northern Cape (Kimberley and the mines and towns from the Vaal Gamagara Transfer Scheme), large irrigation schemes of which </a:t>
            </a:r>
            <a:r>
              <a:rPr lang="en-US" sz="1000" dirty="0" err="1"/>
              <a:t>Vaalharts</a:t>
            </a:r>
            <a:r>
              <a:rPr lang="en-US" sz="1000" dirty="0"/>
              <a:t> is the biggest in the country, and soon to the important developments near Lephalale (Eskom and Sasol) in Limpopo.</a:t>
            </a:r>
          </a:p>
          <a:p>
            <a:pPr marL="171193" indent="-171193">
              <a:buFont typeface="Arial" panose="020B0604020202020204" pitchFamily="34" charset="0"/>
              <a:buChar char="•"/>
            </a:pPr>
            <a:r>
              <a:rPr lang="en-US" sz="1000" dirty="0"/>
              <a:t>Numerous dams, pipeline etc. all owned and operated directly by DWA or through one of its entities such as a water board or a water user association</a:t>
            </a:r>
          </a:p>
          <a:p>
            <a:endParaRPr lang="en-US" sz="1000" dirty="0"/>
          </a:p>
          <a:p>
            <a:r>
              <a:rPr lang="en-US" sz="1000" dirty="0"/>
              <a:t>Problem is not just water quantity but water quality</a:t>
            </a:r>
          </a:p>
          <a:p>
            <a:pPr marL="171193" indent="-171193">
              <a:buFont typeface="Arial" panose="020B0604020202020204" pitchFamily="34" charset="0"/>
              <a:buChar char="•"/>
            </a:pPr>
            <a:r>
              <a:rPr lang="en-US" sz="1000" dirty="0"/>
              <a:t>Although </a:t>
            </a:r>
            <a:r>
              <a:rPr lang="en-ZA" sz="1000" dirty="0"/>
              <a:t>good quality water from Vaal Dam is supplied to Gauteng, return flows (with pollutants added by users) and mine discharge flows into Barrage.</a:t>
            </a:r>
          </a:p>
          <a:p>
            <a:pPr marL="171193" indent="-171193">
              <a:buFont typeface="Arial" panose="020B0604020202020204" pitchFamily="34" charset="0"/>
              <a:buChar char="•"/>
            </a:pPr>
            <a:r>
              <a:rPr lang="en-US" sz="1000" dirty="0"/>
              <a:t>The salinity problem was shown to have the biggest impact on the future security of water in the VRS, and is therefore highlighted here.</a:t>
            </a:r>
          </a:p>
          <a:p>
            <a:pPr marL="171193" indent="-171193">
              <a:buFont typeface="Arial" panose="020B0604020202020204" pitchFamily="34" charset="0"/>
              <a:buChar char="•"/>
            </a:pPr>
            <a:r>
              <a:rPr lang="en-ZA" sz="1000" dirty="0"/>
              <a:t>This water is not fit for users downstream and we have being releasing water from Vaal Dam to dilute the Barrage to 600mg/l for many years now. </a:t>
            </a:r>
            <a:endParaRPr lang="en-US" sz="1000" dirty="0"/>
          </a:p>
          <a:p>
            <a:pPr marL="171193" indent="-171193">
              <a:buFont typeface="Arial" panose="020B0604020202020204" pitchFamily="34" charset="0"/>
              <a:buChar char="•"/>
            </a:pPr>
            <a:r>
              <a:rPr lang="en-US" sz="1000" dirty="0"/>
              <a:t>Although the studies suggested a long term strategy to deal with the salinity problem, we will have to continue with these releases for the short and medium term.</a:t>
            </a:r>
          </a:p>
          <a:p>
            <a:pPr marL="171193" indent="-171193">
              <a:buFont typeface="Arial" panose="020B0604020202020204" pitchFamily="34" charset="0"/>
              <a:buChar char="•"/>
            </a:pPr>
            <a:r>
              <a:rPr lang="en-US" sz="1000" dirty="0"/>
              <a:t>We have to ultimately implement source control.</a:t>
            </a:r>
          </a:p>
          <a:p>
            <a:pPr marL="171193" indent="-171193">
              <a:buFont typeface="Arial" panose="020B0604020202020204" pitchFamily="34" charset="0"/>
              <a:buChar char="•"/>
            </a:pPr>
            <a:r>
              <a:rPr lang="en-US" sz="1000" dirty="0"/>
              <a:t>We have </a:t>
            </a:r>
            <a:r>
              <a:rPr lang="en-US" sz="1000" dirty="0" err="1"/>
              <a:t>ti</a:t>
            </a:r>
            <a:r>
              <a:rPr lang="en-US" sz="1000" dirty="0"/>
              <a:t> implement and upgrade a monitoring </a:t>
            </a:r>
            <a:r>
              <a:rPr lang="en-US" sz="1000" dirty="0" err="1"/>
              <a:t>programme</a:t>
            </a:r>
            <a:r>
              <a:rPr lang="en-US" sz="1000" dirty="0"/>
              <a:t>.</a:t>
            </a:r>
          </a:p>
          <a:p>
            <a:pPr marL="171193" indent="-171193">
              <a:buFont typeface="Arial" panose="020B0604020202020204" pitchFamily="34" charset="0"/>
              <a:buChar char="•"/>
            </a:pPr>
            <a:r>
              <a:rPr lang="en-ZA" sz="1000" dirty="0"/>
              <a:t>The polluted return flows will increase in future as a result of population growth, with the effect that the releases from Vaal dam will increase. This will ultimately lead to loss of water out of the system.</a:t>
            </a:r>
          </a:p>
          <a:p>
            <a:pPr marL="171193" indent="-171193">
              <a:buFont typeface="Arial" panose="020B0604020202020204" pitchFamily="34" charset="0"/>
              <a:buChar char="•"/>
            </a:pPr>
            <a:r>
              <a:rPr lang="en-ZA" sz="1000" dirty="0"/>
              <a:t>The utilisation of the return flows must be studied and possible re-use schemes identified.</a:t>
            </a:r>
          </a:p>
          <a:p>
            <a:pPr marL="171193" indent="-171193">
              <a:buFont typeface="Arial" panose="020B0604020202020204" pitchFamily="34" charset="0"/>
              <a:buChar char="•"/>
            </a:pPr>
            <a:r>
              <a:rPr lang="en-ZA" sz="1000" dirty="0"/>
              <a:t>The re-use of the Acid Mine Drainage (AMD) must be seen as the first step.  </a:t>
            </a:r>
            <a:endParaRPr lang="en-US" sz="1000" dirty="0"/>
          </a:p>
          <a:p>
            <a:endParaRPr lang="en-US" sz="1000" dirty="0"/>
          </a:p>
          <a:p>
            <a:endParaRPr lang="en-US" sz="1000" dirty="0"/>
          </a:p>
          <a:p>
            <a:r>
              <a:rPr lang="en-US" sz="1000" dirty="0"/>
              <a:t>Where does  TCTA fit into this picture?</a:t>
            </a:r>
          </a:p>
          <a:p>
            <a:endParaRPr lang="en-US" sz="1000" dirty="0"/>
          </a:p>
        </p:txBody>
      </p:sp>
      <p:sp>
        <p:nvSpPr>
          <p:cNvPr id="45060" name="Slide Number Placeholder 3"/>
          <p:cNvSpPr txBox="1">
            <a:spLocks noGrp="1"/>
          </p:cNvSpPr>
          <p:nvPr/>
        </p:nvSpPr>
        <p:spPr bwMode="auto">
          <a:xfrm>
            <a:off x="3808484" y="10232105"/>
            <a:ext cx="2913662" cy="537263"/>
          </a:xfrm>
          <a:prstGeom prst="rect">
            <a:avLst/>
          </a:prstGeom>
          <a:noFill/>
          <a:ln w="9525">
            <a:noFill/>
            <a:miter lim="800000"/>
            <a:headEnd/>
            <a:tailEnd/>
          </a:ln>
        </p:spPr>
        <p:txBody>
          <a:bodyPr lIns="93253" tIns="46626" rIns="93253" bIns="46626" anchor="b"/>
          <a:lstStyle/>
          <a:p>
            <a:pPr algn="r" defTabSz="939976" eaLnBrk="0" hangingPunct="0"/>
            <a:fld id="{0806F238-5BFE-4604-AE55-FDE4BBB3E83A}" type="slidenum">
              <a:rPr lang="en-GB" sz="1200">
                <a:solidFill>
                  <a:srgbClr val="000000"/>
                </a:solidFill>
                <a:latin typeface="Times New Roman" pitchFamily="18" charset="0"/>
                <a:ea typeface="MS PGothic" pitchFamily="34" charset="-128"/>
              </a:rPr>
              <a:pPr algn="r" defTabSz="939976" eaLnBrk="0" hangingPunct="0"/>
              <a:t>10</a:t>
            </a:fld>
            <a:endParaRPr lang="en-GB" sz="1200">
              <a:solidFill>
                <a:srgbClr val="000000"/>
              </a:solidFill>
              <a:latin typeface="Times New Roman" pitchFamily="18" charset="0"/>
              <a:ea typeface="MS PGothic" pitchFamily="34" charset="-128"/>
            </a:endParaRPr>
          </a:p>
        </p:txBody>
      </p:sp>
    </p:spTree>
    <p:extLst>
      <p:ext uri="{BB962C8B-B14F-4D97-AF65-F5344CB8AC3E}">
        <p14:creationId xmlns="" xmlns:p14="http://schemas.microsoft.com/office/powerpoint/2010/main" val="86038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05EB3935-61F6-46E4-806A-B5E1302FDD60}" type="slidenum">
              <a:rPr lang="en-US" smtClean="0"/>
              <a:pPr>
                <a:defRPr/>
              </a:pPr>
              <a:t>21</a:t>
            </a:fld>
            <a:endParaRPr lang="en-GB"/>
          </a:p>
        </p:txBody>
      </p:sp>
    </p:spTree>
    <p:extLst>
      <p:ext uri="{BB962C8B-B14F-4D97-AF65-F5344CB8AC3E}">
        <p14:creationId xmlns="" xmlns:p14="http://schemas.microsoft.com/office/powerpoint/2010/main" val="4220337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b="1"/>
            </a:lvl1pPr>
          </a:lstStyle>
          <a:p>
            <a:pPr>
              <a:defRPr/>
            </a:pPr>
            <a:fld id="{DBC45B0E-5AA3-4837-91BD-63537C6DDADE}" type="datetime1">
              <a:rPr lang="en-ZA" smtClean="0"/>
              <a:pPr>
                <a:defRPr/>
              </a:pPr>
              <a:t>2016/10/24</a:t>
            </a:fld>
            <a:endParaRPr lang="en-GB"/>
          </a:p>
        </p:txBody>
      </p:sp>
      <p:sp>
        <p:nvSpPr>
          <p:cNvPr id="19" name="Footer Placeholder 18"/>
          <p:cNvSpPr>
            <a:spLocks noGrp="1"/>
          </p:cNvSpPr>
          <p:nvPr>
            <p:ph type="ftr" sz="quarter" idx="11"/>
          </p:nvPr>
        </p:nvSpPr>
        <p:spPr/>
        <p:txBody>
          <a:bodyPr/>
          <a:lstStyle>
            <a:lvl1pPr>
              <a:defRPr b="1"/>
            </a:lvl1pPr>
          </a:lstStyle>
          <a:p>
            <a:pPr>
              <a:defRPr/>
            </a:pPr>
            <a:endParaRPr lang="en-GB"/>
          </a:p>
        </p:txBody>
      </p:sp>
      <p:sp>
        <p:nvSpPr>
          <p:cNvPr id="27" name="Slide Number Placeholder 26"/>
          <p:cNvSpPr>
            <a:spLocks noGrp="1"/>
          </p:cNvSpPr>
          <p:nvPr>
            <p:ph type="sldNum" sz="quarter" idx="12"/>
          </p:nvPr>
        </p:nvSpPr>
        <p:spPr/>
        <p:txBody>
          <a:bodyPr/>
          <a:lstStyle/>
          <a:p>
            <a:pPr>
              <a:defRPr/>
            </a:pPr>
            <a:fld id="{5021521A-AF06-4D98-9244-F282CB607623}" type="slidenum">
              <a:rPr lang="en-GB" smtClean="0"/>
              <a:pPr>
                <a:defRPr/>
              </a:pPr>
              <a:t>‹#›</a:t>
            </a:fld>
            <a:endParaRPr lang="en-GB"/>
          </a:p>
        </p:txBody>
      </p:sp>
      <p:sp>
        <p:nvSpPr>
          <p:cNvPr id="8" name="Title 1"/>
          <p:cNvSpPr>
            <a:spLocks noGrp="1"/>
          </p:cNvSpPr>
          <p:nvPr>
            <p:ph type="title"/>
          </p:nvPr>
        </p:nvSpPr>
        <p:spPr>
          <a:xfrm>
            <a:off x="1921368" y="2043528"/>
            <a:ext cx="7043120" cy="1362456"/>
          </a:xfrm>
          <a:ln>
            <a:noFill/>
          </a:ln>
        </p:spPr>
        <p:txBody>
          <a:bodyPr vert="horz" tIns="0" bIns="0" anchor="b">
            <a:noAutofit/>
            <a:scene3d>
              <a:camera prst="orthographicFront"/>
              <a:lightRig rig="flat" dir="tl">
                <a:rot lat="0" lon="0" rev="6600000"/>
              </a:lightRig>
            </a:scene3d>
            <a:sp3d extrusionH="25400" contourW="8890">
              <a:contourClr>
                <a:schemeClr val="accent2">
                  <a:shade val="75000"/>
                </a:schemeClr>
              </a:contourClr>
            </a:sp3d>
          </a:bodyPr>
          <a:lstStyle>
            <a:lvl1pPr algn="ctr" rtl="0" eaLnBrk="1" latinLnBrk="0" hangingPunct="1">
              <a:spcBef>
                <a:spcPct val="0"/>
              </a:spcBef>
              <a:buNone/>
              <a:defRPr kumimoji="0" lang="en-US" sz="2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Arial Black" pitchFamily="34" charset="0"/>
                <a:ea typeface="+mj-ea"/>
                <a:cs typeface="+mj-cs"/>
              </a:defRPr>
            </a:lvl1pPr>
          </a:lstStyle>
          <a:p>
            <a:r>
              <a:rPr kumimoji="0" lang="en-US" smtClean="0"/>
              <a:t>Click to edit Master title style</a:t>
            </a:r>
            <a:endParaRPr kumimoji="0" lang="en-US" dirty="0"/>
          </a:p>
        </p:txBody>
      </p:sp>
      <p:sp>
        <p:nvSpPr>
          <p:cNvPr id="10" name="Text Placeholder 2"/>
          <p:cNvSpPr>
            <a:spLocks noGrp="1"/>
          </p:cNvSpPr>
          <p:nvPr>
            <p:ph type="body" idx="1"/>
          </p:nvPr>
        </p:nvSpPr>
        <p:spPr>
          <a:xfrm>
            <a:off x="1921368" y="3647480"/>
            <a:ext cx="7043120" cy="1509712"/>
          </a:xfrm>
        </p:spPr>
        <p:txBody>
          <a:bodyPr lIns="45720" rIns="45720" anchor="t">
            <a:normAutofit/>
          </a:bodyPr>
          <a:lstStyle>
            <a:lvl1pPr marL="0" indent="0" algn="ctr">
              <a:buNone/>
              <a:defRPr sz="2000" b="1">
                <a:solidFill>
                  <a:srgbClr val="F26C08"/>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grpSp>
        <p:nvGrpSpPr>
          <p:cNvPr id="7" name="Group 6"/>
          <p:cNvGrpSpPr/>
          <p:nvPr/>
        </p:nvGrpSpPr>
        <p:grpSpPr>
          <a:xfrm>
            <a:off x="-36512" y="0"/>
            <a:ext cx="1556995" cy="6858000"/>
            <a:chOff x="-36512" y="0"/>
            <a:chExt cx="1556995" cy="6858000"/>
          </a:xfrm>
        </p:grpSpPr>
        <p:pic>
          <p:nvPicPr>
            <p:cNvPr id="9" name="Picture 8" descr="for tcta template 4.TIF"/>
            <p:cNvPicPr>
              <a:picLocks noChangeAspect="1"/>
            </p:cNvPicPr>
            <p:nvPr userDrawn="1"/>
          </p:nvPicPr>
          <p:blipFill>
            <a:blip r:embed="rId2" cstate="print"/>
            <a:stretch>
              <a:fillRect/>
            </a:stretch>
          </p:blipFill>
          <p:spPr>
            <a:xfrm>
              <a:off x="-36512" y="0"/>
              <a:ext cx="1556995" cy="6858000"/>
            </a:xfrm>
            <a:prstGeom prst="rect">
              <a:avLst/>
            </a:prstGeom>
          </p:spPr>
        </p:pic>
        <p:sp>
          <p:nvSpPr>
            <p:cNvPr id="11" name="Freeform 10"/>
            <p:cNvSpPr/>
            <p:nvPr userDrawn="1"/>
          </p:nvSpPr>
          <p:spPr>
            <a:xfrm>
              <a:off x="1160249" y="0"/>
              <a:ext cx="360040" cy="6858000"/>
            </a:xfrm>
            <a:custGeom>
              <a:avLst/>
              <a:gdLst>
                <a:gd name="connsiteX0" fmla="*/ 175491 w 385042"/>
                <a:gd name="connsiteY0" fmla="*/ 0 h 6862618"/>
                <a:gd name="connsiteX1" fmla="*/ 184727 w 385042"/>
                <a:gd name="connsiteY1" fmla="*/ 175491 h 6862618"/>
                <a:gd name="connsiteX2" fmla="*/ 193964 w 385042"/>
                <a:gd name="connsiteY2" fmla="*/ 203200 h 6862618"/>
                <a:gd name="connsiteX3" fmla="*/ 203200 w 385042"/>
                <a:gd name="connsiteY3" fmla="*/ 277091 h 6862618"/>
                <a:gd name="connsiteX4" fmla="*/ 221673 w 385042"/>
                <a:gd name="connsiteY4" fmla="*/ 443345 h 6862618"/>
                <a:gd name="connsiteX5" fmla="*/ 230909 w 385042"/>
                <a:gd name="connsiteY5" fmla="*/ 471054 h 6862618"/>
                <a:gd name="connsiteX6" fmla="*/ 249382 w 385042"/>
                <a:gd name="connsiteY6" fmla="*/ 600363 h 6862618"/>
                <a:gd name="connsiteX7" fmla="*/ 267855 w 385042"/>
                <a:gd name="connsiteY7" fmla="*/ 701963 h 6862618"/>
                <a:gd name="connsiteX8" fmla="*/ 286327 w 385042"/>
                <a:gd name="connsiteY8" fmla="*/ 840509 h 6862618"/>
                <a:gd name="connsiteX9" fmla="*/ 295564 w 385042"/>
                <a:gd name="connsiteY9" fmla="*/ 868218 h 6862618"/>
                <a:gd name="connsiteX10" fmla="*/ 304800 w 385042"/>
                <a:gd name="connsiteY10" fmla="*/ 942109 h 6862618"/>
                <a:gd name="connsiteX11" fmla="*/ 323273 w 385042"/>
                <a:gd name="connsiteY11" fmla="*/ 1099127 h 6862618"/>
                <a:gd name="connsiteX12" fmla="*/ 332509 w 385042"/>
                <a:gd name="connsiteY12" fmla="*/ 1200727 h 6862618"/>
                <a:gd name="connsiteX13" fmla="*/ 341745 w 385042"/>
                <a:gd name="connsiteY13" fmla="*/ 1283854 h 6862618"/>
                <a:gd name="connsiteX14" fmla="*/ 360218 w 385042"/>
                <a:gd name="connsiteY14" fmla="*/ 1477818 h 6862618"/>
                <a:gd name="connsiteX15" fmla="*/ 360218 w 385042"/>
                <a:gd name="connsiteY15" fmla="*/ 2429163 h 6862618"/>
                <a:gd name="connsiteX16" fmla="*/ 350982 w 385042"/>
                <a:gd name="connsiteY16" fmla="*/ 2503054 h 6862618"/>
                <a:gd name="connsiteX17" fmla="*/ 341745 w 385042"/>
                <a:gd name="connsiteY17" fmla="*/ 2613891 h 6862618"/>
                <a:gd name="connsiteX18" fmla="*/ 323273 w 385042"/>
                <a:gd name="connsiteY18" fmla="*/ 2890981 h 6862618"/>
                <a:gd name="connsiteX19" fmla="*/ 314036 w 385042"/>
                <a:gd name="connsiteY19" fmla="*/ 2937163 h 6862618"/>
                <a:gd name="connsiteX20" fmla="*/ 295564 w 385042"/>
                <a:gd name="connsiteY20" fmla="*/ 3131127 h 6862618"/>
                <a:gd name="connsiteX21" fmla="*/ 277091 w 385042"/>
                <a:gd name="connsiteY21" fmla="*/ 3241963 h 6862618"/>
                <a:gd name="connsiteX22" fmla="*/ 258618 w 385042"/>
                <a:gd name="connsiteY22" fmla="*/ 3362036 h 6862618"/>
                <a:gd name="connsiteX23" fmla="*/ 240145 w 385042"/>
                <a:gd name="connsiteY23" fmla="*/ 3528291 h 6862618"/>
                <a:gd name="connsiteX24" fmla="*/ 212436 w 385042"/>
                <a:gd name="connsiteY24" fmla="*/ 3713018 h 6862618"/>
                <a:gd name="connsiteX25" fmla="*/ 193964 w 385042"/>
                <a:gd name="connsiteY25" fmla="*/ 3860800 h 6862618"/>
                <a:gd name="connsiteX26" fmla="*/ 175491 w 385042"/>
                <a:gd name="connsiteY26" fmla="*/ 3990109 h 6862618"/>
                <a:gd name="connsiteX27" fmla="*/ 166255 w 385042"/>
                <a:gd name="connsiteY27" fmla="*/ 4027054 h 6862618"/>
                <a:gd name="connsiteX28" fmla="*/ 147782 w 385042"/>
                <a:gd name="connsiteY28" fmla="*/ 4147127 h 6862618"/>
                <a:gd name="connsiteX29" fmla="*/ 138545 w 385042"/>
                <a:gd name="connsiteY29" fmla="*/ 4184072 h 6862618"/>
                <a:gd name="connsiteX30" fmla="*/ 129309 w 385042"/>
                <a:gd name="connsiteY30" fmla="*/ 4267200 h 6862618"/>
                <a:gd name="connsiteX31" fmla="*/ 120073 w 385042"/>
                <a:gd name="connsiteY31" fmla="*/ 4331854 h 6862618"/>
                <a:gd name="connsiteX32" fmla="*/ 110836 w 385042"/>
                <a:gd name="connsiteY32" fmla="*/ 4424218 h 6862618"/>
                <a:gd name="connsiteX33" fmla="*/ 101600 w 385042"/>
                <a:gd name="connsiteY33" fmla="*/ 4470400 h 6862618"/>
                <a:gd name="connsiteX34" fmla="*/ 83127 w 385042"/>
                <a:gd name="connsiteY34" fmla="*/ 4645891 h 6862618"/>
                <a:gd name="connsiteX35" fmla="*/ 73891 w 385042"/>
                <a:gd name="connsiteY35" fmla="*/ 4692072 h 6862618"/>
                <a:gd name="connsiteX36" fmla="*/ 64655 w 385042"/>
                <a:gd name="connsiteY36" fmla="*/ 4747491 h 6862618"/>
                <a:gd name="connsiteX37" fmla="*/ 46182 w 385042"/>
                <a:gd name="connsiteY37" fmla="*/ 4987636 h 6862618"/>
                <a:gd name="connsiteX38" fmla="*/ 27709 w 385042"/>
                <a:gd name="connsiteY38" fmla="*/ 5153891 h 6862618"/>
                <a:gd name="connsiteX39" fmla="*/ 18473 w 385042"/>
                <a:gd name="connsiteY39" fmla="*/ 5273963 h 6862618"/>
                <a:gd name="connsiteX40" fmla="*/ 0 w 385042"/>
                <a:gd name="connsiteY40" fmla="*/ 5486400 h 6862618"/>
                <a:gd name="connsiteX41" fmla="*/ 9236 w 385042"/>
                <a:gd name="connsiteY41" fmla="*/ 5883563 h 6862618"/>
                <a:gd name="connsiteX42" fmla="*/ 18473 w 385042"/>
                <a:gd name="connsiteY42" fmla="*/ 5966691 h 6862618"/>
                <a:gd name="connsiteX43" fmla="*/ 36945 w 385042"/>
                <a:gd name="connsiteY43" fmla="*/ 6188363 h 6862618"/>
                <a:gd name="connsiteX44" fmla="*/ 46182 w 385042"/>
                <a:gd name="connsiteY44" fmla="*/ 6262254 h 6862618"/>
                <a:gd name="connsiteX45" fmla="*/ 64655 w 385042"/>
                <a:gd name="connsiteY45" fmla="*/ 6493163 h 6862618"/>
                <a:gd name="connsiteX46" fmla="*/ 73891 w 385042"/>
                <a:gd name="connsiteY46" fmla="*/ 6548581 h 6862618"/>
                <a:gd name="connsiteX47" fmla="*/ 92364 w 385042"/>
                <a:gd name="connsiteY47" fmla="*/ 6631709 h 6862618"/>
                <a:gd name="connsiteX48" fmla="*/ 110836 w 385042"/>
                <a:gd name="connsiteY48" fmla="*/ 6714836 h 6862618"/>
                <a:gd name="connsiteX49" fmla="*/ 120073 w 385042"/>
                <a:gd name="connsiteY49" fmla="*/ 6862618 h 686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5042" h="6862618">
                  <a:moveTo>
                    <a:pt x="175491" y="0"/>
                  </a:moveTo>
                  <a:cubicBezTo>
                    <a:pt x="178570" y="58497"/>
                    <a:pt x="179424" y="117154"/>
                    <a:pt x="184727" y="175491"/>
                  </a:cubicBezTo>
                  <a:cubicBezTo>
                    <a:pt x="185608" y="185187"/>
                    <a:pt x="192222" y="193621"/>
                    <a:pt x="193964" y="203200"/>
                  </a:cubicBezTo>
                  <a:cubicBezTo>
                    <a:pt x="198404" y="227622"/>
                    <a:pt x="200459" y="252421"/>
                    <a:pt x="203200" y="277091"/>
                  </a:cubicBezTo>
                  <a:cubicBezTo>
                    <a:pt x="206612" y="307798"/>
                    <a:pt x="215252" y="408028"/>
                    <a:pt x="221673" y="443345"/>
                  </a:cubicBezTo>
                  <a:cubicBezTo>
                    <a:pt x="223415" y="452924"/>
                    <a:pt x="227830" y="461818"/>
                    <a:pt x="230909" y="471054"/>
                  </a:cubicBezTo>
                  <a:cubicBezTo>
                    <a:pt x="237067" y="514157"/>
                    <a:pt x="238822" y="558122"/>
                    <a:pt x="249382" y="600363"/>
                  </a:cubicBezTo>
                  <a:cubicBezTo>
                    <a:pt x="262978" y="654750"/>
                    <a:pt x="258400" y="631053"/>
                    <a:pt x="267855" y="701963"/>
                  </a:cubicBezTo>
                  <a:cubicBezTo>
                    <a:pt x="270552" y="722189"/>
                    <a:pt x="281684" y="817296"/>
                    <a:pt x="286327" y="840509"/>
                  </a:cubicBezTo>
                  <a:cubicBezTo>
                    <a:pt x="288236" y="850056"/>
                    <a:pt x="292485" y="858982"/>
                    <a:pt x="295564" y="868218"/>
                  </a:cubicBezTo>
                  <a:cubicBezTo>
                    <a:pt x="298643" y="892848"/>
                    <a:pt x="302330" y="917410"/>
                    <a:pt x="304800" y="942109"/>
                  </a:cubicBezTo>
                  <a:cubicBezTo>
                    <a:pt x="319555" y="1089665"/>
                    <a:pt x="304980" y="1007667"/>
                    <a:pt x="323273" y="1099127"/>
                  </a:cubicBezTo>
                  <a:cubicBezTo>
                    <a:pt x="326352" y="1132994"/>
                    <a:pt x="329125" y="1166889"/>
                    <a:pt x="332509" y="1200727"/>
                  </a:cubicBezTo>
                  <a:cubicBezTo>
                    <a:pt x="335283" y="1228468"/>
                    <a:pt x="339430" y="1256071"/>
                    <a:pt x="341745" y="1283854"/>
                  </a:cubicBezTo>
                  <a:cubicBezTo>
                    <a:pt x="357468" y="1472529"/>
                    <a:pt x="341253" y="1364023"/>
                    <a:pt x="360218" y="1477818"/>
                  </a:cubicBezTo>
                  <a:cubicBezTo>
                    <a:pt x="385042" y="1874974"/>
                    <a:pt x="376120" y="1673809"/>
                    <a:pt x="360218" y="2429163"/>
                  </a:cubicBezTo>
                  <a:cubicBezTo>
                    <a:pt x="359696" y="2453979"/>
                    <a:pt x="353452" y="2478355"/>
                    <a:pt x="350982" y="2503054"/>
                  </a:cubicBezTo>
                  <a:cubicBezTo>
                    <a:pt x="347293" y="2539944"/>
                    <a:pt x="344211" y="2576899"/>
                    <a:pt x="341745" y="2613891"/>
                  </a:cubicBezTo>
                  <a:cubicBezTo>
                    <a:pt x="336402" y="2694030"/>
                    <a:pt x="333144" y="2807078"/>
                    <a:pt x="323273" y="2890981"/>
                  </a:cubicBezTo>
                  <a:cubicBezTo>
                    <a:pt x="321439" y="2906572"/>
                    <a:pt x="317115" y="2921769"/>
                    <a:pt x="314036" y="2937163"/>
                  </a:cubicBezTo>
                  <a:cubicBezTo>
                    <a:pt x="307879" y="3001818"/>
                    <a:pt x="308302" y="3067441"/>
                    <a:pt x="295564" y="3131127"/>
                  </a:cubicBezTo>
                  <a:cubicBezTo>
                    <a:pt x="284811" y="3184890"/>
                    <a:pt x="284729" y="3180858"/>
                    <a:pt x="277091" y="3241963"/>
                  </a:cubicBezTo>
                  <a:cubicBezTo>
                    <a:pt x="263794" y="3348344"/>
                    <a:pt x="275828" y="3293201"/>
                    <a:pt x="258618" y="3362036"/>
                  </a:cubicBezTo>
                  <a:cubicBezTo>
                    <a:pt x="252342" y="3424801"/>
                    <a:pt x="248864" y="3467256"/>
                    <a:pt x="240145" y="3528291"/>
                  </a:cubicBezTo>
                  <a:cubicBezTo>
                    <a:pt x="228739" y="3608129"/>
                    <a:pt x="221960" y="3608246"/>
                    <a:pt x="212436" y="3713018"/>
                  </a:cubicBezTo>
                  <a:cubicBezTo>
                    <a:pt x="191937" y="3938511"/>
                    <a:pt x="214412" y="3731295"/>
                    <a:pt x="193964" y="3860800"/>
                  </a:cubicBezTo>
                  <a:cubicBezTo>
                    <a:pt x="187173" y="3903808"/>
                    <a:pt x="186051" y="3947868"/>
                    <a:pt x="175491" y="3990109"/>
                  </a:cubicBezTo>
                  <a:cubicBezTo>
                    <a:pt x="172412" y="4002424"/>
                    <a:pt x="168745" y="4014607"/>
                    <a:pt x="166255" y="4027054"/>
                  </a:cubicBezTo>
                  <a:cubicBezTo>
                    <a:pt x="148385" y="4116401"/>
                    <a:pt x="165541" y="4049454"/>
                    <a:pt x="147782" y="4147127"/>
                  </a:cubicBezTo>
                  <a:cubicBezTo>
                    <a:pt x="145511" y="4159616"/>
                    <a:pt x="141624" y="4171757"/>
                    <a:pt x="138545" y="4184072"/>
                  </a:cubicBezTo>
                  <a:cubicBezTo>
                    <a:pt x="135466" y="4211781"/>
                    <a:pt x="132767" y="4239535"/>
                    <a:pt x="129309" y="4267200"/>
                  </a:cubicBezTo>
                  <a:cubicBezTo>
                    <a:pt x="126609" y="4288802"/>
                    <a:pt x="122617" y="4310233"/>
                    <a:pt x="120073" y="4331854"/>
                  </a:cubicBezTo>
                  <a:cubicBezTo>
                    <a:pt x="116458" y="4362584"/>
                    <a:pt x="114925" y="4393548"/>
                    <a:pt x="110836" y="4424218"/>
                  </a:cubicBezTo>
                  <a:cubicBezTo>
                    <a:pt x="108761" y="4439779"/>
                    <a:pt x="103675" y="4454839"/>
                    <a:pt x="101600" y="4470400"/>
                  </a:cubicBezTo>
                  <a:cubicBezTo>
                    <a:pt x="85703" y="4589629"/>
                    <a:pt x="99283" y="4532800"/>
                    <a:pt x="83127" y="4645891"/>
                  </a:cubicBezTo>
                  <a:cubicBezTo>
                    <a:pt x="80907" y="4661432"/>
                    <a:pt x="76699" y="4676627"/>
                    <a:pt x="73891" y="4692072"/>
                  </a:cubicBezTo>
                  <a:cubicBezTo>
                    <a:pt x="70541" y="4710498"/>
                    <a:pt x="67734" y="4729018"/>
                    <a:pt x="64655" y="4747491"/>
                  </a:cubicBezTo>
                  <a:cubicBezTo>
                    <a:pt x="58497" y="4827539"/>
                    <a:pt x="56141" y="4907971"/>
                    <a:pt x="46182" y="4987636"/>
                  </a:cubicBezTo>
                  <a:cubicBezTo>
                    <a:pt x="37130" y="5060044"/>
                    <a:pt x="34399" y="5076948"/>
                    <a:pt x="27709" y="5153891"/>
                  </a:cubicBezTo>
                  <a:cubicBezTo>
                    <a:pt x="24232" y="5193882"/>
                    <a:pt x="21057" y="5233904"/>
                    <a:pt x="18473" y="5273963"/>
                  </a:cubicBezTo>
                  <a:cubicBezTo>
                    <a:pt x="5959" y="5467922"/>
                    <a:pt x="20801" y="5382389"/>
                    <a:pt x="0" y="5486400"/>
                  </a:cubicBezTo>
                  <a:cubicBezTo>
                    <a:pt x="3079" y="5618788"/>
                    <a:pt x="4146" y="5751237"/>
                    <a:pt x="9236" y="5883563"/>
                  </a:cubicBezTo>
                  <a:cubicBezTo>
                    <a:pt x="10308" y="5911422"/>
                    <a:pt x="15949" y="5938926"/>
                    <a:pt x="18473" y="5966691"/>
                  </a:cubicBezTo>
                  <a:cubicBezTo>
                    <a:pt x="30916" y="6103559"/>
                    <a:pt x="23568" y="6061280"/>
                    <a:pt x="36945" y="6188363"/>
                  </a:cubicBezTo>
                  <a:cubicBezTo>
                    <a:pt x="39544" y="6213049"/>
                    <a:pt x="43935" y="6237534"/>
                    <a:pt x="46182" y="6262254"/>
                  </a:cubicBezTo>
                  <a:cubicBezTo>
                    <a:pt x="53173" y="6339152"/>
                    <a:pt x="51961" y="6416998"/>
                    <a:pt x="64655" y="6493163"/>
                  </a:cubicBezTo>
                  <a:cubicBezTo>
                    <a:pt x="67734" y="6511636"/>
                    <a:pt x="70218" y="6530217"/>
                    <a:pt x="73891" y="6548581"/>
                  </a:cubicBezTo>
                  <a:cubicBezTo>
                    <a:pt x="103544" y="6696852"/>
                    <a:pt x="60096" y="6454240"/>
                    <a:pt x="92364" y="6631709"/>
                  </a:cubicBezTo>
                  <a:cubicBezTo>
                    <a:pt x="105369" y="6703237"/>
                    <a:pt x="94551" y="6665978"/>
                    <a:pt x="110836" y="6714836"/>
                  </a:cubicBezTo>
                  <a:cubicBezTo>
                    <a:pt x="123992" y="6806921"/>
                    <a:pt x="120073" y="6757721"/>
                    <a:pt x="120073" y="6862618"/>
                  </a:cubicBezTo>
                </a:path>
              </a:pathLst>
            </a:custGeom>
            <a:ln w="38100">
              <a:gradFill>
                <a:gsLst>
                  <a:gs pos="39000">
                    <a:schemeClr val="tx2"/>
                  </a:gs>
                  <a:gs pos="0">
                    <a:srgbClr val="F26C08"/>
                  </a:gs>
                  <a:gs pos="51000">
                    <a:srgbClr val="00006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72F5AB9-E7A7-4070-A581-12FD7578B804}" type="datetime1">
              <a:rPr lang="en-ZA" smtClean="0"/>
              <a:pPr>
                <a:defRPr/>
              </a:pPr>
              <a:t>2016/10/24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AA9ABFE-11F1-4973-A855-B46EDE27041F}"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6376" y="1124744"/>
            <a:ext cx="1265312" cy="4968552"/>
          </a:xfrm>
        </p:spPr>
        <p:txBody>
          <a:bodyPr vert="eaVert">
            <a:normAutofit/>
          </a:bodyPr>
          <a:lstStyle>
            <a:lvl1pPr>
              <a:defRPr sz="3200"/>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19672" y="914401"/>
            <a:ext cx="612068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75BCC7F-5865-4A82-8454-FEF652C73596}" type="datetime1">
              <a:rPr lang="en-ZA" smtClean="0"/>
              <a:pPr>
                <a:defRPr/>
              </a:pPr>
              <a:t>2016/10/24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AA9ABFE-11F1-4973-A855-B46EDE27041F}"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11188" y="6524625"/>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2852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b="1"/>
            </a:lvl1pPr>
          </a:lstStyle>
          <a:p>
            <a:fld id="{87007E0D-F6FA-44F5-AD03-EB0F2D479B3C}" type="datetime1">
              <a:rPr lang="en-ZA" smtClean="0"/>
              <a:pPr/>
              <a:t>2016/10/24</a:t>
            </a:fld>
            <a:endParaRPr lang="en-ZA"/>
          </a:p>
        </p:txBody>
      </p:sp>
      <p:sp>
        <p:nvSpPr>
          <p:cNvPr id="19" name="Footer Placeholder 18"/>
          <p:cNvSpPr>
            <a:spLocks noGrp="1"/>
          </p:cNvSpPr>
          <p:nvPr>
            <p:ph type="ftr" sz="quarter" idx="11"/>
          </p:nvPr>
        </p:nvSpPr>
        <p:spPr/>
        <p:txBody>
          <a:bodyPr/>
          <a:lstStyle>
            <a:lvl1pPr>
              <a:defRPr b="1"/>
            </a:lvl1pPr>
          </a:lstStyle>
          <a:p>
            <a:endParaRPr lang="en-ZA" dirty="0"/>
          </a:p>
        </p:txBody>
      </p:sp>
      <p:sp>
        <p:nvSpPr>
          <p:cNvPr id="27" name="Slide Number Placeholder 2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8" name="Title 1"/>
          <p:cNvSpPr>
            <a:spLocks noGrp="1"/>
          </p:cNvSpPr>
          <p:nvPr>
            <p:ph type="title"/>
          </p:nvPr>
        </p:nvSpPr>
        <p:spPr>
          <a:xfrm>
            <a:off x="1921368" y="2043528"/>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10" name="Text Placeholder 2"/>
          <p:cNvSpPr>
            <a:spLocks noGrp="1"/>
          </p:cNvSpPr>
          <p:nvPr>
            <p:ph type="body" idx="1"/>
          </p:nvPr>
        </p:nvSpPr>
        <p:spPr>
          <a:xfrm>
            <a:off x="1921368" y="3431456"/>
            <a:ext cx="7043120" cy="1509712"/>
          </a:xfrm>
        </p:spPr>
        <p:txBody>
          <a:bodyPr lIns="45720" rIns="45720" anchor="t"/>
          <a:lstStyle>
            <a:lvl1pPr marL="0" indent="0" algn="ctr">
              <a:buNone/>
              <a:defRPr sz="2200" b="1">
                <a:solidFill>
                  <a:srgbClr val="F26C08"/>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1769692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9000" dir="5460000" algn="tl">
                    <a:srgbClr val="000000">
                      <a:alpha val="38000"/>
                    </a:srgbClr>
                  </a:outerShdw>
                  <a:reflection blurRad="6350" stA="60000" endA="900" endPos="58000" dir="5400000" sy="-100000" algn="bl" rotWithShape="0"/>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F704F5-54DB-4C3A-AE38-7F49CD7E69E5}" type="datetime1">
              <a:rPr lang="en-ZA" smtClean="0"/>
              <a:pPr/>
              <a:t>2016/10/24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54256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1368" y="2475576"/>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921368" y="4295552"/>
            <a:ext cx="7043120" cy="717624"/>
          </a:xfrm>
        </p:spPr>
        <p:txBody>
          <a:bodyPr lIns="45720" rIns="45720" anchor="t"/>
          <a:lstStyle>
            <a:lvl1pPr marL="0" indent="0" algn="ctr">
              <a:buNone/>
              <a:defRPr sz="2200" b="1">
                <a:solidFill>
                  <a:srgbClr val="F26C08"/>
                </a:solidFill>
                <a:effectLst>
                  <a:reflection blurRad="6350" stA="55000" endA="300" endPos="45500" dir="5400000" sy="-100000" algn="bl" rotWithShape="0"/>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lvl1pPr>
              <a:defRPr b="1"/>
            </a:lvl1pPr>
          </a:lstStyle>
          <a:p>
            <a:fld id="{CDE2EC15-677D-4C1C-BE83-F339252DE9F3}" type="datetime1">
              <a:rPr lang="en-ZA" smtClean="0"/>
              <a:pPr/>
              <a:t>2016/10/24</a:t>
            </a:fld>
            <a:endParaRPr lang="en-ZA" dirty="0"/>
          </a:p>
        </p:txBody>
      </p:sp>
      <p:sp>
        <p:nvSpPr>
          <p:cNvPr id="5" name="Footer Placeholder 4"/>
          <p:cNvSpPr>
            <a:spLocks noGrp="1"/>
          </p:cNvSpPr>
          <p:nvPr>
            <p:ph type="ftr" sz="quarter" idx="11"/>
          </p:nvPr>
        </p:nvSpPr>
        <p:spPr/>
        <p:txBody>
          <a:bodyPr/>
          <a:lstStyle>
            <a:lvl1pPr>
              <a:defRPr b="1"/>
            </a:lvl1p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101750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4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925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22C0BA4B-4D43-4DC9-AD75-281FE65CF6B5}" type="datetime1">
              <a:rPr lang="en-ZA" smtClean="0"/>
              <a:pPr/>
              <a:t>2016/10/24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8" name="Title 1"/>
          <p:cNvSpPr>
            <a:spLocks noGrp="1"/>
          </p:cNvSpPr>
          <p:nvPr>
            <p:ph type="title"/>
          </p:nvPr>
        </p:nvSpPr>
        <p:spPr>
          <a:xfrm>
            <a:off x="755576" y="44624"/>
            <a:ext cx="8229600" cy="792088"/>
          </a:xfrm>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313187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7584"/>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31947" y="1332685"/>
            <a:ext cx="3587452" cy="728163"/>
          </a:xfrm>
        </p:spPr>
        <p:txBody>
          <a:bodyPr lIns="45720" tIns="0" rIns="45720" bIns="0" anchor="ctr">
            <a:noAutofit/>
          </a:bodyP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3415" y="1340769"/>
            <a:ext cx="3600400" cy="723183"/>
          </a:xfrm>
        </p:spPr>
        <p:txBody>
          <a:bodyPr lIns="45720" tIns="0" rIns="45720" bIns="0" anchor="ct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32620" y="2060848"/>
            <a:ext cx="3587452"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5364088" y="2060848"/>
            <a:ext cx="3600400"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lvl1pPr>
              <a:defRPr b="1"/>
            </a:lvl1pPr>
          </a:lstStyle>
          <a:p>
            <a:fld id="{6ACBFA5D-AE61-4B91-A2CB-5D24CC039960}" type="datetime1">
              <a:rPr lang="en-ZA" smtClean="0"/>
              <a:pPr/>
              <a:t>2016/10/24</a:t>
            </a:fld>
            <a:endParaRPr lang="en-ZA" dirty="0"/>
          </a:p>
        </p:txBody>
      </p:sp>
      <p:sp>
        <p:nvSpPr>
          <p:cNvPr id="8" name="Footer Placeholder 7"/>
          <p:cNvSpPr>
            <a:spLocks noGrp="1"/>
          </p:cNvSpPr>
          <p:nvPr>
            <p:ph type="ftr" sz="quarter" idx="11"/>
          </p:nvPr>
        </p:nvSpPr>
        <p:spPr/>
        <p:txBody>
          <a:bodyPr/>
          <a:lstStyle>
            <a:lvl1pPr>
              <a:defRPr b="1"/>
            </a:lvl1pPr>
          </a:lstStyle>
          <a:p>
            <a:endParaRPr lang="en-ZA"/>
          </a:p>
        </p:txBody>
      </p:sp>
      <p:sp>
        <p:nvSpPr>
          <p:cNvPr id="9" name="Slide Number Placeholder 8"/>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48479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8C2C48-78D0-49A8-B147-E5C4A5C2CB2F}" type="datetime1">
              <a:rPr lang="en-ZA" smtClean="0"/>
              <a:pPr/>
              <a:t>2016/10/24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6" name="Title 1"/>
          <p:cNvSpPr txBox="1">
            <a:spLocks/>
          </p:cNvSpPr>
          <p:nvPr userDrawn="1"/>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rPr>
              <a:t>Click to edit Master title style</a:t>
            </a:r>
            <a:endParaRPr lang="en-US" sz="3600" b="1">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endParaRPr>
          </a:p>
        </p:txBody>
      </p:sp>
    </p:spTree>
    <p:extLst>
      <p:ext uri="{BB962C8B-B14F-4D97-AF65-F5344CB8AC3E}">
        <p14:creationId xmlns="" xmlns:p14="http://schemas.microsoft.com/office/powerpoint/2010/main" val="179870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E5B07-01B7-4961-BBF5-816016DB23ED}" type="datetime1">
              <a:rPr lang="en-ZA" smtClean="0"/>
              <a:pPr/>
              <a:t>2016/10/24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26390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pPr>
              <a:defRPr/>
            </a:pPr>
            <a:fld id="{DE781C6E-151C-45DF-A781-7DE4D491706C}" type="datetime1">
              <a:rPr lang="en-ZA" smtClean="0"/>
              <a:pPr>
                <a:defRPr/>
              </a:pPr>
              <a:t>2016/10/24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770AB86-4412-47ED-B92B-458BDBE72850}"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684784"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427984" y="1676400"/>
            <a:ext cx="4258816"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584A7CC9-4B7E-4345-87F9-EE968EA31648}" type="datetime1">
              <a:rPr lang="en-ZA" smtClean="0"/>
              <a:pPr/>
              <a:t>2016/10/24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8" name="Title 1"/>
          <p:cNvSpPr txBox="1">
            <a:spLocks/>
          </p:cNvSpPr>
          <p:nvPr userDrawn="1"/>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rPr>
              <a:t>Click to edit Master title style</a:t>
            </a:r>
            <a:endParaRPr lang="en-US" sz="3600" b="1">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endParaRPr>
          </a:p>
        </p:txBody>
      </p:sp>
    </p:spTree>
    <p:extLst>
      <p:ext uri="{BB962C8B-B14F-4D97-AF65-F5344CB8AC3E}">
        <p14:creationId xmlns="" xmlns:p14="http://schemas.microsoft.com/office/powerpoint/2010/main" val="27178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973314" y="832091"/>
            <a:ext cx="4902728"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71108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71108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906749-1D46-4BF2-A26E-6C9C5C111AD4}" type="datetime1">
              <a:rPr lang="en-ZA" smtClean="0"/>
              <a:pPr/>
              <a:t>2016/10/24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8077200" y="6356350"/>
            <a:ext cx="609600" cy="365125"/>
          </a:xfrm>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3" name="Picture Placeholder 2"/>
          <p:cNvSpPr>
            <a:spLocks noGrp="1"/>
          </p:cNvSpPr>
          <p:nvPr>
            <p:ph type="pic" idx="1"/>
          </p:nvPr>
        </p:nvSpPr>
        <p:spPr>
          <a:xfrm rot="420000">
            <a:off x="4196395" y="901895"/>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8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Arial"/>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Arial"/>
              <a:cs typeface="+mn-cs"/>
            </a:endParaRPr>
          </a:p>
        </p:txBody>
      </p:sp>
    </p:spTree>
    <p:extLst>
      <p:ext uri="{BB962C8B-B14F-4D97-AF65-F5344CB8AC3E}">
        <p14:creationId xmlns="" xmlns:p14="http://schemas.microsoft.com/office/powerpoint/2010/main" val="155882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F09C3-7D6C-450E-8F50-6D334CC95DB6}" type="datetime1">
              <a:rPr lang="en-ZA" smtClean="0"/>
              <a:pPr/>
              <a:t>2016/10/24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1642563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6376" y="1124744"/>
            <a:ext cx="1265312" cy="4968552"/>
          </a:xfrm>
        </p:spPr>
        <p:txBody>
          <a:bodyPr vert="eaVert">
            <a:normAutofit/>
          </a:bodyPr>
          <a:lstStyle>
            <a:lvl1pPr>
              <a:defRPr sz="3200"/>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19672" y="914401"/>
            <a:ext cx="612068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1B4EB6-535C-4CB8-9EC3-B567F834A7E5}" type="datetime1">
              <a:rPr lang="en-ZA" smtClean="0"/>
              <a:pPr/>
              <a:t>2016/10/24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1092393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b="1"/>
            </a:lvl1pPr>
          </a:lstStyle>
          <a:p>
            <a:fld id="{8EDE07A7-3879-4DA8-9396-7D241FFDADB1}" type="datetime1">
              <a:rPr lang="en-ZA" smtClean="0"/>
              <a:pPr/>
              <a:t>2016/10/24</a:t>
            </a:fld>
            <a:endParaRPr lang="en-ZA"/>
          </a:p>
        </p:txBody>
      </p:sp>
      <p:sp>
        <p:nvSpPr>
          <p:cNvPr id="19" name="Footer Placeholder 18"/>
          <p:cNvSpPr>
            <a:spLocks noGrp="1"/>
          </p:cNvSpPr>
          <p:nvPr>
            <p:ph type="ftr" sz="quarter" idx="11"/>
          </p:nvPr>
        </p:nvSpPr>
        <p:spPr/>
        <p:txBody>
          <a:bodyPr/>
          <a:lstStyle>
            <a:lvl1pPr>
              <a:defRPr b="1"/>
            </a:lvl1pPr>
          </a:lstStyle>
          <a:p>
            <a:endParaRPr lang="en-ZA" dirty="0"/>
          </a:p>
        </p:txBody>
      </p:sp>
      <p:sp>
        <p:nvSpPr>
          <p:cNvPr id="27" name="Slide Number Placeholder 2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8" name="Title 1"/>
          <p:cNvSpPr>
            <a:spLocks noGrp="1"/>
          </p:cNvSpPr>
          <p:nvPr>
            <p:ph type="title"/>
          </p:nvPr>
        </p:nvSpPr>
        <p:spPr>
          <a:xfrm>
            <a:off x="1921368" y="2043528"/>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10" name="Text Placeholder 2"/>
          <p:cNvSpPr>
            <a:spLocks noGrp="1"/>
          </p:cNvSpPr>
          <p:nvPr>
            <p:ph type="body" idx="1"/>
          </p:nvPr>
        </p:nvSpPr>
        <p:spPr>
          <a:xfrm>
            <a:off x="1921368" y="3431456"/>
            <a:ext cx="7043120" cy="1509712"/>
          </a:xfrm>
        </p:spPr>
        <p:txBody>
          <a:bodyPr lIns="45720" rIns="45720" anchor="t"/>
          <a:lstStyle>
            <a:lvl1pPr marL="0" indent="0" algn="ctr">
              <a:buNone/>
              <a:defRPr sz="2200" b="1">
                <a:solidFill>
                  <a:srgbClr val="F26C08"/>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60606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9000" dir="5460000" algn="tl">
                    <a:srgbClr val="000000">
                      <a:alpha val="38000"/>
                    </a:srgbClr>
                  </a:outerShdw>
                  <a:reflection blurRad="6350" stA="60000" endA="900" endPos="58000" dir="5400000" sy="-100000" algn="bl" rotWithShape="0"/>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6373A1-6934-4815-AC61-DE8214C29822}" type="datetime1">
              <a:rPr lang="en-ZA" smtClean="0"/>
              <a:pPr/>
              <a:t>2016/10/24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467268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1368" y="2475576"/>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921368" y="4295552"/>
            <a:ext cx="7043120" cy="717624"/>
          </a:xfrm>
        </p:spPr>
        <p:txBody>
          <a:bodyPr lIns="45720" rIns="45720" anchor="t"/>
          <a:lstStyle>
            <a:lvl1pPr marL="0" indent="0" algn="ctr">
              <a:buNone/>
              <a:defRPr sz="2200" b="1">
                <a:solidFill>
                  <a:srgbClr val="F26C08"/>
                </a:solidFill>
                <a:effectLst>
                  <a:reflection blurRad="6350" stA="55000" endA="300" endPos="45500" dir="5400000" sy="-100000" algn="bl" rotWithShape="0"/>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lvl1pPr>
              <a:defRPr b="1"/>
            </a:lvl1pPr>
          </a:lstStyle>
          <a:p>
            <a:fld id="{537C89FE-009D-4703-AD38-9BAAAF7BC8D8}" type="datetime1">
              <a:rPr lang="en-ZA" smtClean="0"/>
              <a:pPr/>
              <a:t>2016/10/24</a:t>
            </a:fld>
            <a:endParaRPr lang="en-ZA" dirty="0"/>
          </a:p>
        </p:txBody>
      </p:sp>
      <p:sp>
        <p:nvSpPr>
          <p:cNvPr id="5" name="Footer Placeholder 4"/>
          <p:cNvSpPr>
            <a:spLocks noGrp="1"/>
          </p:cNvSpPr>
          <p:nvPr>
            <p:ph type="ftr" sz="quarter" idx="11"/>
          </p:nvPr>
        </p:nvSpPr>
        <p:spPr/>
        <p:txBody>
          <a:bodyPr/>
          <a:lstStyle>
            <a:lvl1pPr>
              <a:defRPr b="1"/>
            </a:lvl1p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2523970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4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925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BDE38912-9982-47FA-9985-9FCBB172349C}" type="datetime1">
              <a:rPr lang="en-ZA" smtClean="0"/>
              <a:pPr/>
              <a:t>2016/10/24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8" name="Title 1"/>
          <p:cNvSpPr>
            <a:spLocks noGrp="1"/>
          </p:cNvSpPr>
          <p:nvPr>
            <p:ph type="title"/>
          </p:nvPr>
        </p:nvSpPr>
        <p:spPr>
          <a:xfrm>
            <a:off x="755576" y="44624"/>
            <a:ext cx="8229600" cy="792088"/>
          </a:xfrm>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2168554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7584"/>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31947" y="1332685"/>
            <a:ext cx="3587452" cy="728163"/>
          </a:xfrm>
        </p:spPr>
        <p:txBody>
          <a:bodyPr lIns="45720" tIns="0" rIns="45720" bIns="0" anchor="ctr">
            <a:noAutofit/>
          </a:bodyP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3415" y="1340769"/>
            <a:ext cx="3600400" cy="723183"/>
          </a:xfrm>
        </p:spPr>
        <p:txBody>
          <a:bodyPr lIns="45720" tIns="0" rIns="45720" bIns="0" anchor="ct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32620" y="2060848"/>
            <a:ext cx="3587452"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5364088" y="2060848"/>
            <a:ext cx="3600400"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lvl1pPr>
              <a:defRPr b="1"/>
            </a:lvl1pPr>
          </a:lstStyle>
          <a:p>
            <a:fld id="{FC46A364-3F00-43E3-A3A5-2CC76E651EC3}" type="datetime1">
              <a:rPr lang="en-ZA" smtClean="0"/>
              <a:pPr/>
              <a:t>2016/10/24</a:t>
            </a:fld>
            <a:endParaRPr lang="en-ZA" dirty="0"/>
          </a:p>
        </p:txBody>
      </p:sp>
      <p:sp>
        <p:nvSpPr>
          <p:cNvPr id="8" name="Footer Placeholder 7"/>
          <p:cNvSpPr>
            <a:spLocks noGrp="1"/>
          </p:cNvSpPr>
          <p:nvPr>
            <p:ph type="ftr" sz="quarter" idx="11"/>
          </p:nvPr>
        </p:nvSpPr>
        <p:spPr/>
        <p:txBody>
          <a:bodyPr/>
          <a:lstStyle>
            <a:lvl1pPr>
              <a:defRPr b="1"/>
            </a:lvl1pPr>
          </a:lstStyle>
          <a:p>
            <a:endParaRPr lang="en-ZA"/>
          </a:p>
        </p:txBody>
      </p:sp>
      <p:sp>
        <p:nvSpPr>
          <p:cNvPr id="9" name="Slide Number Placeholder 8"/>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1407382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4E85A-02D3-4371-96AE-3F4F27D04A63}" type="datetime1">
              <a:rPr lang="en-ZA" smtClean="0"/>
              <a:pPr/>
              <a:t>2016/10/24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6" name="Title 1"/>
          <p:cNvSpPr txBox="1">
            <a:spLocks/>
          </p:cNvSpPr>
          <p:nvPr userDrawn="1"/>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rPr>
              <a:t>Click to edit Master title style</a:t>
            </a:r>
            <a:endParaRPr lang="en-US" sz="3600" b="1">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endParaRPr>
          </a:p>
        </p:txBody>
      </p:sp>
    </p:spTree>
    <p:extLst>
      <p:ext uri="{BB962C8B-B14F-4D97-AF65-F5344CB8AC3E}">
        <p14:creationId xmlns="" xmlns:p14="http://schemas.microsoft.com/office/powerpoint/2010/main" val="11872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b="1"/>
            </a:lvl1pPr>
          </a:lstStyle>
          <a:p>
            <a:pPr>
              <a:defRPr/>
            </a:pPr>
            <a:fld id="{B52B0BAE-E347-45C5-8CDA-5656EB57EF61}" type="datetime1">
              <a:rPr lang="en-ZA" smtClean="0"/>
              <a:pPr>
                <a:defRPr/>
              </a:pPr>
              <a:t>2016/10/24</a:t>
            </a:fld>
            <a:endParaRPr lang="en-GB"/>
          </a:p>
        </p:txBody>
      </p:sp>
      <p:sp>
        <p:nvSpPr>
          <p:cNvPr id="5" name="Footer Placeholder 4"/>
          <p:cNvSpPr>
            <a:spLocks noGrp="1"/>
          </p:cNvSpPr>
          <p:nvPr>
            <p:ph type="ftr" sz="quarter" idx="11"/>
          </p:nvPr>
        </p:nvSpPr>
        <p:spPr/>
        <p:txBody>
          <a:bodyPr/>
          <a:lstStyle>
            <a:lvl1pPr>
              <a:defRPr b="1"/>
            </a:lvl1pPr>
          </a:lstStyle>
          <a:p>
            <a:pPr>
              <a:defRPr/>
            </a:pPr>
            <a:endParaRPr lang="en-GB"/>
          </a:p>
        </p:txBody>
      </p:sp>
      <p:sp>
        <p:nvSpPr>
          <p:cNvPr id="6" name="Slide Number Placeholder 5"/>
          <p:cNvSpPr>
            <a:spLocks noGrp="1"/>
          </p:cNvSpPr>
          <p:nvPr>
            <p:ph type="sldNum" sz="quarter" idx="12"/>
          </p:nvPr>
        </p:nvSpPr>
        <p:spPr/>
        <p:txBody>
          <a:bodyPr/>
          <a:lstStyle/>
          <a:p>
            <a:pPr>
              <a:defRPr/>
            </a:pPr>
            <a:fld id="{9AA9ABFE-11F1-4973-A855-B46EDE27041F}" type="slidenum">
              <a:rPr lang="en-GB" smtClean="0"/>
              <a:pPr>
                <a:defRPr/>
              </a:pPr>
              <a:t>‹#›</a:t>
            </a:fld>
            <a:endParaRPr lang="en-GB"/>
          </a:p>
        </p:txBody>
      </p:sp>
      <p:grpSp>
        <p:nvGrpSpPr>
          <p:cNvPr id="7" name="Group 6"/>
          <p:cNvGrpSpPr/>
          <p:nvPr/>
        </p:nvGrpSpPr>
        <p:grpSpPr>
          <a:xfrm>
            <a:off x="-36512" y="0"/>
            <a:ext cx="1556995" cy="6858000"/>
            <a:chOff x="-36512" y="0"/>
            <a:chExt cx="1556995" cy="6858000"/>
          </a:xfrm>
        </p:grpSpPr>
        <p:pic>
          <p:nvPicPr>
            <p:cNvPr id="8" name="Picture 7" descr="for tcta template 4.TIF"/>
            <p:cNvPicPr>
              <a:picLocks noChangeAspect="1"/>
            </p:cNvPicPr>
            <p:nvPr userDrawn="1"/>
          </p:nvPicPr>
          <p:blipFill>
            <a:blip r:embed="rId2" cstate="print"/>
            <a:stretch>
              <a:fillRect/>
            </a:stretch>
          </p:blipFill>
          <p:spPr>
            <a:xfrm>
              <a:off x="-36512" y="0"/>
              <a:ext cx="1556995" cy="6858000"/>
            </a:xfrm>
            <a:prstGeom prst="rect">
              <a:avLst/>
            </a:prstGeom>
          </p:spPr>
        </p:pic>
        <p:sp>
          <p:nvSpPr>
            <p:cNvPr id="9" name="Freeform 8"/>
            <p:cNvSpPr/>
            <p:nvPr userDrawn="1"/>
          </p:nvSpPr>
          <p:spPr>
            <a:xfrm>
              <a:off x="1160249" y="0"/>
              <a:ext cx="360040" cy="6858000"/>
            </a:xfrm>
            <a:custGeom>
              <a:avLst/>
              <a:gdLst>
                <a:gd name="connsiteX0" fmla="*/ 175491 w 385042"/>
                <a:gd name="connsiteY0" fmla="*/ 0 h 6862618"/>
                <a:gd name="connsiteX1" fmla="*/ 184727 w 385042"/>
                <a:gd name="connsiteY1" fmla="*/ 175491 h 6862618"/>
                <a:gd name="connsiteX2" fmla="*/ 193964 w 385042"/>
                <a:gd name="connsiteY2" fmla="*/ 203200 h 6862618"/>
                <a:gd name="connsiteX3" fmla="*/ 203200 w 385042"/>
                <a:gd name="connsiteY3" fmla="*/ 277091 h 6862618"/>
                <a:gd name="connsiteX4" fmla="*/ 221673 w 385042"/>
                <a:gd name="connsiteY4" fmla="*/ 443345 h 6862618"/>
                <a:gd name="connsiteX5" fmla="*/ 230909 w 385042"/>
                <a:gd name="connsiteY5" fmla="*/ 471054 h 6862618"/>
                <a:gd name="connsiteX6" fmla="*/ 249382 w 385042"/>
                <a:gd name="connsiteY6" fmla="*/ 600363 h 6862618"/>
                <a:gd name="connsiteX7" fmla="*/ 267855 w 385042"/>
                <a:gd name="connsiteY7" fmla="*/ 701963 h 6862618"/>
                <a:gd name="connsiteX8" fmla="*/ 286327 w 385042"/>
                <a:gd name="connsiteY8" fmla="*/ 840509 h 6862618"/>
                <a:gd name="connsiteX9" fmla="*/ 295564 w 385042"/>
                <a:gd name="connsiteY9" fmla="*/ 868218 h 6862618"/>
                <a:gd name="connsiteX10" fmla="*/ 304800 w 385042"/>
                <a:gd name="connsiteY10" fmla="*/ 942109 h 6862618"/>
                <a:gd name="connsiteX11" fmla="*/ 323273 w 385042"/>
                <a:gd name="connsiteY11" fmla="*/ 1099127 h 6862618"/>
                <a:gd name="connsiteX12" fmla="*/ 332509 w 385042"/>
                <a:gd name="connsiteY12" fmla="*/ 1200727 h 6862618"/>
                <a:gd name="connsiteX13" fmla="*/ 341745 w 385042"/>
                <a:gd name="connsiteY13" fmla="*/ 1283854 h 6862618"/>
                <a:gd name="connsiteX14" fmla="*/ 360218 w 385042"/>
                <a:gd name="connsiteY14" fmla="*/ 1477818 h 6862618"/>
                <a:gd name="connsiteX15" fmla="*/ 360218 w 385042"/>
                <a:gd name="connsiteY15" fmla="*/ 2429163 h 6862618"/>
                <a:gd name="connsiteX16" fmla="*/ 350982 w 385042"/>
                <a:gd name="connsiteY16" fmla="*/ 2503054 h 6862618"/>
                <a:gd name="connsiteX17" fmla="*/ 341745 w 385042"/>
                <a:gd name="connsiteY17" fmla="*/ 2613891 h 6862618"/>
                <a:gd name="connsiteX18" fmla="*/ 323273 w 385042"/>
                <a:gd name="connsiteY18" fmla="*/ 2890981 h 6862618"/>
                <a:gd name="connsiteX19" fmla="*/ 314036 w 385042"/>
                <a:gd name="connsiteY19" fmla="*/ 2937163 h 6862618"/>
                <a:gd name="connsiteX20" fmla="*/ 295564 w 385042"/>
                <a:gd name="connsiteY20" fmla="*/ 3131127 h 6862618"/>
                <a:gd name="connsiteX21" fmla="*/ 277091 w 385042"/>
                <a:gd name="connsiteY21" fmla="*/ 3241963 h 6862618"/>
                <a:gd name="connsiteX22" fmla="*/ 258618 w 385042"/>
                <a:gd name="connsiteY22" fmla="*/ 3362036 h 6862618"/>
                <a:gd name="connsiteX23" fmla="*/ 240145 w 385042"/>
                <a:gd name="connsiteY23" fmla="*/ 3528291 h 6862618"/>
                <a:gd name="connsiteX24" fmla="*/ 212436 w 385042"/>
                <a:gd name="connsiteY24" fmla="*/ 3713018 h 6862618"/>
                <a:gd name="connsiteX25" fmla="*/ 193964 w 385042"/>
                <a:gd name="connsiteY25" fmla="*/ 3860800 h 6862618"/>
                <a:gd name="connsiteX26" fmla="*/ 175491 w 385042"/>
                <a:gd name="connsiteY26" fmla="*/ 3990109 h 6862618"/>
                <a:gd name="connsiteX27" fmla="*/ 166255 w 385042"/>
                <a:gd name="connsiteY27" fmla="*/ 4027054 h 6862618"/>
                <a:gd name="connsiteX28" fmla="*/ 147782 w 385042"/>
                <a:gd name="connsiteY28" fmla="*/ 4147127 h 6862618"/>
                <a:gd name="connsiteX29" fmla="*/ 138545 w 385042"/>
                <a:gd name="connsiteY29" fmla="*/ 4184072 h 6862618"/>
                <a:gd name="connsiteX30" fmla="*/ 129309 w 385042"/>
                <a:gd name="connsiteY30" fmla="*/ 4267200 h 6862618"/>
                <a:gd name="connsiteX31" fmla="*/ 120073 w 385042"/>
                <a:gd name="connsiteY31" fmla="*/ 4331854 h 6862618"/>
                <a:gd name="connsiteX32" fmla="*/ 110836 w 385042"/>
                <a:gd name="connsiteY32" fmla="*/ 4424218 h 6862618"/>
                <a:gd name="connsiteX33" fmla="*/ 101600 w 385042"/>
                <a:gd name="connsiteY33" fmla="*/ 4470400 h 6862618"/>
                <a:gd name="connsiteX34" fmla="*/ 83127 w 385042"/>
                <a:gd name="connsiteY34" fmla="*/ 4645891 h 6862618"/>
                <a:gd name="connsiteX35" fmla="*/ 73891 w 385042"/>
                <a:gd name="connsiteY35" fmla="*/ 4692072 h 6862618"/>
                <a:gd name="connsiteX36" fmla="*/ 64655 w 385042"/>
                <a:gd name="connsiteY36" fmla="*/ 4747491 h 6862618"/>
                <a:gd name="connsiteX37" fmla="*/ 46182 w 385042"/>
                <a:gd name="connsiteY37" fmla="*/ 4987636 h 6862618"/>
                <a:gd name="connsiteX38" fmla="*/ 27709 w 385042"/>
                <a:gd name="connsiteY38" fmla="*/ 5153891 h 6862618"/>
                <a:gd name="connsiteX39" fmla="*/ 18473 w 385042"/>
                <a:gd name="connsiteY39" fmla="*/ 5273963 h 6862618"/>
                <a:gd name="connsiteX40" fmla="*/ 0 w 385042"/>
                <a:gd name="connsiteY40" fmla="*/ 5486400 h 6862618"/>
                <a:gd name="connsiteX41" fmla="*/ 9236 w 385042"/>
                <a:gd name="connsiteY41" fmla="*/ 5883563 h 6862618"/>
                <a:gd name="connsiteX42" fmla="*/ 18473 w 385042"/>
                <a:gd name="connsiteY42" fmla="*/ 5966691 h 6862618"/>
                <a:gd name="connsiteX43" fmla="*/ 36945 w 385042"/>
                <a:gd name="connsiteY43" fmla="*/ 6188363 h 6862618"/>
                <a:gd name="connsiteX44" fmla="*/ 46182 w 385042"/>
                <a:gd name="connsiteY44" fmla="*/ 6262254 h 6862618"/>
                <a:gd name="connsiteX45" fmla="*/ 64655 w 385042"/>
                <a:gd name="connsiteY45" fmla="*/ 6493163 h 6862618"/>
                <a:gd name="connsiteX46" fmla="*/ 73891 w 385042"/>
                <a:gd name="connsiteY46" fmla="*/ 6548581 h 6862618"/>
                <a:gd name="connsiteX47" fmla="*/ 92364 w 385042"/>
                <a:gd name="connsiteY47" fmla="*/ 6631709 h 6862618"/>
                <a:gd name="connsiteX48" fmla="*/ 110836 w 385042"/>
                <a:gd name="connsiteY48" fmla="*/ 6714836 h 6862618"/>
                <a:gd name="connsiteX49" fmla="*/ 120073 w 385042"/>
                <a:gd name="connsiteY49" fmla="*/ 6862618 h 686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5042" h="6862618">
                  <a:moveTo>
                    <a:pt x="175491" y="0"/>
                  </a:moveTo>
                  <a:cubicBezTo>
                    <a:pt x="178570" y="58497"/>
                    <a:pt x="179424" y="117154"/>
                    <a:pt x="184727" y="175491"/>
                  </a:cubicBezTo>
                  <a:cubicBezTo>
                    <a:pt x="185608" y="185187"/>
                    <a:pt x="192222" y="193621"/>
                    <a:pt x="193964" y="203200"/>
                  </a:cubicBezTo>
                  <a:cubicBezTo>
                    <a:pt x="198404" y="227622"/>
                    <a:pt x="200459" y="252421"/>
                    <a:pt x="203200" y="277091"/>
                  </a:cubicBezTo>
                  <a:cubicBezTo>
                    <a:pt x="206612" y="307798"/>
                    <a:pt x="215252" y="408028"/>
                    <a:pt x="221673" y="443345"/>
                  </a:cubicBezTo>
                  <a:cubicBezTo>
                    <a:pt x="223415" y="452924"/>
                    <a:pt x="227830" y="461818"/>
                    <a:pt x="230909" y="471054"/>
                  </a:cubicBezTo>
                  <a:cubicBezTo>
                    <a:pt x="237067" y="514157"/>
                    <a:pt x="238822" y="558122"/>
                    <a:pt x="249382" y="600363"/>
                  </a:cubicBezTo>
                  <a:cubicBezTo>
                    <a:pt x="262978" y="654750"/>
                    <a:pt x="258400" y="631053"/>
                    <a:pt x="267855" y="701963"/>
                  </a:cubicBezTo>
                  <a:cubicBezTo>
                    <a:pt x="270552" y="722189"/>
                    <a:pt x="281684" y="817296"/>
                    <a:pt x="286327" y="840509"/>
                  </a:cubicBezTo>
                  <a:cubicBezTo>
                    <a:pt x="288236" y="850056"/>
                    <a:pt x="292485" y="858982"/>
                    <a:pt x="295564" y="868218"/>
                  </a:cubicBezTo>
                  <a:cubicBezTo>
                    <a:pt x="298643" y="892848"/>
                    <a:pt x="302330" y="917410"/>
                    <a:pt x="304800" y="942109"/>
                  </a:cubicBezTo>
                  <a:cubicBezTo>
                    <a:pt x="319555" y="1089665"/>
                    <a:pt x="304980" y="1007667"/>
                    <a:pt x="323273" y="1099127"/>
                  </a:cubicBezTo>
                  <a:cubicBezTo>
                    <a:pt x="326352" y="1132994"/>
                    <a:pt x="329125" y="1166889"/>
                    <a:pt x="332509" y="1200727"/>
                  </a:cubicBezTo>
                  <a:cubicBezTo>
                    <a:pt x="335283" y="1228468"/>
                    <a:pt x="339430" y="1256071"/>
                    <a:pt x="341745" y="1283854"/>
                  </a:cubicBezTo>
                  <a:cubicBezTo>
                    <a:pt x="357468" y="1472529"/>
                    <a:pt x="341253" y="1364023"/>
                    <a:pt x="360218" y="1477818"/>
                  </a:cubicBezTo>
                  <a:cubicBezTo>
                    <a:pt x="385042" y="1874974"/>
                    <a:pt x="376120" y="1673809"/>
                    <a:pt x="360218" y="2429163"/>
                  </a:cubicBezTo>
                  <a:cubicBezTo>
                    <a:pt x="359696" y="2453979"/>
                    <a:pt x="353452" y="2478355"/>
                    <a:pt x="350982" y="2503054"/>
                  </a:cubicBezTo>
                  <a:cubicBezTo>
                    <a:pt x="347293" y="2539944"/>
                    <a:pt x="344211" y="2576899"/>
                    <a:pt x="341745" y="2613891"/>
                  </a:cubicBezTo>
                  <a:cubicBezTo>
                    <a:pt x="336402" y="2694030"/>
                    <a:pt x="333144" y="2807078"/>
                    <a:pt x="323273" y="2890981"/>
                  </a:cubicBezTo>
                  <a:cubicBezTo>
                    <a:pt x="321439" y="2906572"/>
                    <a:pt x="317115" y="2921769"/>
                    <a:pt x="314036" y="2937163"/>
                  </a:cubicBezTo>
                  <a:cubicBezTo>
                    <a:pt x="307879" y="3001818"/>
                    <a:pt x="308302" y="3067441"/>
                    <a:pt x="295564" y="3131127"/>
                  </a:cubicBezTo>
                  <a:cubicBezTo>
                    <a:pt x="284811" y="3184890"/>
                    <a:pt x="284729" y="3180858"/>
                    <a:pt x="277091" y="3241963"/>
                  </a:cubicBezTo>
                  <a:cubicBezTo>
                    <a:pt x="263794" y="3348344"/>
                    <a:pt x="275828" y="3293201"/>
                    <a:pt x="258618" y="3362036"/>
                  </a:cubicBezTo>
                  <a:cubicBezTo>
                    <a:pt x="252342" y="3424801"/>
                    <a:pt x="248864" y="3467256"/>
                    <a:pt x="240145" y="3528291"/>
                  </a:cubicBezTo>
                  <a:cubicBezTo>
                    <a:pt x="228739" y="3608129"/>
                    <a:pt x="221960" y="3608246"/>
                    <a:pt x="212436" y="3713018"/>
                  </a:cubicBezTo>
                  <a:cubicBezTo>
                    <a:pt x="191937" y="3938511"/>
                    <a:pt x="214412" y="3731295"/>
                    <a:pt x="193964" y="3860800"/>
                  </a:cubicBezTo>
                  <a:cubicBezTo>
                    <a:pt x="187173" y="3903808"/>
                    <a:pt x="186051" y="3947868"/>
                    <a:pt x="175491" y="3990109"/>
                  </a:cubicBezTo>
                  <a:cubicBezTo>
                    <a:pt x="172412" y="4002424"/>
                    <a:pt x="168745" y="4014607"/>
                    <a:pt x="166255" y="4027054"/>
                  </a:cubicBezTo>
                  <a:cubicBezTo>
                    <a:pt x="148385" y="4116401"/>
                    <a:pt x="165541" y="4049454"/>
                    <a:pt x="147782" y="4147127"/>
                  </a:cubicBezTo>
                  <a:cubicBezTo>
                    <a:pt x="145511" y="4159616"/>
                    <a:pt x="141624" y="4171757"/>
                    <a:pt x="138545" y="4184072"/>
                  </a:cubicBezTo>
                  <a:cubicBezTo>
                    <a:pt x="135466" y="4211781"/>
                    <a:pt x="132767" y="4239535"/>
                    <a:pt x="129309" y="4267200"/>
                  </a:cubicBezTo>
                  <a:cubicBezTo>
                    <a:pt x="126609" y="4288802"/>
                    <a:pt x="122617" y="4310233"/>
                    <a:pt x="120073" y="4331854"/>
                  </a:cubicBezTo>
                  <a:cubicBezTo>
                    <a:pt x="116458" y="4362584"/>
                    <a:pt x="114925" y="4393548"/>
                    <a:pt x="110836" y="4424218"/>
                  </a:cubicBezTo>
                  <a:cubicBezTo>
                    <a:pt x="108761" y="4439779"/>
                    <a:pt x="103675" y="4454839"/>
                    <a:pt x="101600" y="4470400"/>
                  </a:cubicBezTo>
                  <a:cubicBezTo>
                    <a:pt x="85703" y="4589629"/>
                    <a:pt x="99283" y="4532800"/>
                    <a:pt x="83127" y="4645891"/>
                  </a:cubicBezTo>
                  <a:cubicBezTo>
                    <a:pt x="80907" y="4661432"/>
                    <a:pt x="76699" y="4676627"/>
                    <a:pt x="73891" y="4692072"/>
                  </a:cubicBezTo>
                  <a:cubicBezTo>
                    <a:pt x="70541" y="4710498"/>
                    <a:pt x="67734" y="4729018"/>
                    <a:pt x="64655" y="4747491"/>
                  </a:cubicBezTo>
                  <a:cubicBezTo>
                    <a:pt x="58497" y="4827539"/>
                    <a:pt x="56141" y="4907971"/>
                    <a:pt x="46182" y="4987636"/>
                  </a:cubicBezTo>
                  <a:cubicBezTo>
                    <a:pt x="37130" y="5060044"/>
                    <a:pt x="34399" y="5076948"/>
                    <a:pt x="27709" y="5153891"/>
                  </a:cubicBezTo>
                  <a:cubicBezTo>
                    <a:pt x="24232" y="5193882"/>
                    <a:pt x="21057" y="5233904"/>
                    <a:pt x="18473" y="5273963"/>
                  </a:cubicBezTo>
                  <a:cubicBezTo>
                    <a:pt x="5959" y="5467922"/>
                    <a:pt x="20801" y="5382389"/>
                    <a:pt x="0" y="5486400"/>
                  </a:cubicBezTo>
                  <a:cubicBezTo>
                    <a:pt x="3079" y="5618788"/>
                    <a:pt x="4146" y="5751237"/>
                    <a:pt x="9236" y="5883563"/>
                  </a:cubicBezTo>
                  <a:cubicBezTo>
                    <a:pt x="10308" y="5911422"/>
                    <a:pt x="15949" y="5938926"/>
                    <a:pt x="18473" y="5966691"/>
                  </a:cubicBezTo>
                  <a:cubicBezTo>
                    <a:pt x="30916" y="6103559"/>
                    <a:pt x="23568" y="6061280"/>
                    <a:pt x="36945" y="6188363"/>
                  </a:cubicBezTo>
                  <a:cubicBezTo>
                    <a:pt x="39544" y="6213049"/>
                    <a:pt x="43935" y="6237534"/>
                    <a:pt x="46182" y="6262254"/>
                  </a:cubicBezTo>
                  <a:cubicBezTo>
                    <a:pt x="53173" y="6339152"/>
                    <a:pt x="51961" y="6416998"/>
                    <a:pt x="64655" y="6493163"/>
                  </a:cubicBezTo>
                  <a:cubicBezTo>
                    <a:pt x="67734" y="6511636"/>
                    <a:pt x="70218" y="6530217"/>
                    <a:pt x="73891" y="6548581"/>
                  </a:cubicBezTo>
                  <a:cubicBezTo>
                    <a:pt x="103544" y="6696852"/>
                    <a:pt x="60096" y="6454240"/>
                    <a:pt x="92364" y="6631709"/>
                  </a:cubicBezTo>
                  <a:cubicBezTo>
                    <a:pt x="105369" y="6703237"/>
                    <a:pt x="94551" y="6665978"/>
                    <a:pt x="110836" y="6714836"/>
                  </a:cubicBezTo>
                  <a:cubicBezTo>
                    <a:pt x="123992" y="6806921"/>
                    <a:pt x="120073" y="6757721"/>
                    <a:pt x="120073" y="6862618"/>
                  </a:cubicBezTo>
                </a:path>
              </a:pathLst>
            </a:custGeom>
            <a:ln w="38100">
              <a:gradFill>
                <a:gsLst>
                  <a:gs pos="39000">
                    <a:schemeClr val="tx2"/>
                  </a:gs>
                  <a:gs pos="0">
                    <a:srgbClr val="F26C08"/>
                  </a:gs>
                  <a:gs pos="51000">
                    <a:srgbClr val="00006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
        <p:nvSpPr>
          <p:cNvPr id="10" name="Title 1"/>
          <p:cNvSpPr>
            <a:spLocks noGrp="1"/>
          </p:cNvSpPr>
          <p:nvPr>
            <p:ph type="title"/>
          </p:nvPr>
        </p:nvSpPr>
        <p:spPr>
          <a:xfrm>
            <a:off x="1921368" y="2043528"/>
            <a:ext cx="7043120" cy="1362456"/>
          </a:xfrm>
          <a:ln>
            <a:noFill/>
          </a:ln>
        </p:spPr>
        <p:txBody>
          <a:bodyPr vert="horz" tIns="0" bIns="0" anchor="b">
            <a:noAutofit/>
            <a:scene3d>
              <a:camera prst="orthographicFront"/>
              <a:lightRig rig="flat" dir="tl">
                <a:rot lat="0" lon="0" rev="6600000"/>
              </a:lightRig>
            </a:scene3d>
            <a:sp3d extrusionH="25400" contourW="8890">
              <a:contourClr>
                <a:schemeClr val="accent2">
                  <a:shade val="75000"/>
                </a:schemeClr>
              </a:contourClr>
            </a:sp3d>
          </a:bodyPr>
          <a:lstStyle>
            <a:lvl1pPr algn="ctr" rtl="0" eaLnBrk="1" latinLnBrk="0" hangingPunct="1">
              <a:spcBef>
                <a:spcPct val="0"/>
              </a:spcBef>
              <a:buNone/>
              <a:defRPr kumimoji="0" lang="en-US" sz="2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Arial Black" pitchFamily="34" charset="0"/>
                <a:ea typeface="+mj-ea"/>
                <a:cs typeface="+mj-cs"/>
              </a:defRPr>
            </a:lvl1pPr>
          </a:lstStyle>
          <a:p>
            <a:r>
              <a:rPr kumimoji="0" lang="en-US" smtClean="0"/>
              <a:t>Click to edit Master title style</a:t>
            </a:r>
            <a:endParaRPr kumimoji="0" lang="en-US" dirty="0"/>
          </a:p>
        </p:txBody>
      </p:sp>
      <p:sp>
        <p:nvSpPr>
          <p:cNvPr id="11" name="Text Placeholder 2"/>
          <p:cNvSpPr>
            <a:spLocks noGrp="1"/>
          </p:cNvSpPr>
          <p:nvPr>
            <p:ph type="body" idx="1"/>
          </p:nvPr>
        </p:nvSpPr>
        <p:spPr>
          <a:xfrm>
            <a:off x="1921368" y="3647480"/>
            <a:ext cx="7043120" cy="1509712"/>
          </a:xfrm>
        </p:spPr>
        <p:txBody>
          <a:bodyPr lIns="45720" rIns="45720" anchor="t">
            <a:normAutofit/>
          </a:bodyPr>
          <a:lstStyle>
            <a:lvl1pPr marL="0" indent="0" algn="ctr">
              <a:buNone/>
              <a:defRPr sz="2000" b="1">
                <a:solidFill>
                  <a:srgbClr val="F26C08"/>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9CEDF-9416-40BE-880E-8B56D2F1A69E}" type="datetime1">
              <a:rPr lang="en-ZA" smtClean="0"/>
              <a:pPr/>
              <a:t>2016/10/24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2700863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684784"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427984" y="1676400"/>
            <a:ext cx="4258816"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64AB7234-4D37-49D4-8427-316FCAFAE5E6}" type="datetime1">
              <a:rPr lang="en-ZA" smtClean="0"/>
              <a:pPr/>
              <a:t>2016/10/24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8" name="Title 1"/>
          <p:cNvSpPr txBox="1">
            <a:spLocks/>
          </p:cNvSpPr>
          <p:nvPr userDrawn="1"/>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rPr>
              <a:t>Click to edit Master title style</a:t>
            </a:r>
            <a:endParaRPr lang="en-US" sz="3600" b="1">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endParaRPr>
          </a:p>
        </p:txBody>
      </p:sp>
    </p:spTree>
    <p:extLst>
      <p:ext uri="{BB962C8B-B14F-4D97-AF65-F5344CB8AC3E}">
        <p14:creationId xmlns="" xmlns:p14="http://schemas.microsoft.com/office/powerpoint/2010/main" val="3458237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973314" y="832091"/>
            <a:ext cx="4902728"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71108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71108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BFD78F-E9C3-475B-AF5C-D9A6085BE150}" type="datetime1">
              <a:rPr lang="en-ZA" smtClean="0"/>
              <a:pPr/>
              <a:t>2016/10/24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8077200" y="6356350"/>
            <a:ext cx="609600" cy="365125"/>
          </a:xfrm>
        </p:spPr>
        <p:txBody>
          <a:bodyPr/>
          <a:lstStyle/>
          <a:p>
            <a:fld id="{17215C9A-8712-4889-842C-FC9D552D7C51}" type="slidenum">
              <a:rPr lang="en-ZA" smtClean="0">
                <a:solidFill>
                  <a:prstClr val="white"/>
                </a:solidFill>
              </a:rPr>
              <a:pPr/>
              <a:t>‹#›</a:t>
            </a:fld>
            <a:endParaRPr lang="en-ZA">
              <a:solidFill>
                <a:prstClr val="white"/>
              </a:solidFill>
            </a:endParaRPr>
          </a:p>
        </p:txBody>
      </p:sp>
      <p:sp>
        <p:nvSpPr>
          <p:cNvPr id="3" name="Picture Placeholder 2"/>
          <p:cNvSpPr>
            <a:spLocks noGrp="1"/>
          </p:cNvSpPr>
          <p:nvPr>
            <p:ph type="pic" idx="1"/>
          </p:nvPr>
        </p:nvSpPr>
        <p:spPr>
          <a:xfrm rot="420000">
            <a:off x="4196395" y="901895"/>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8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Arial"/>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Arial"/>
              <a:cs typeface="+mn-cs"/>
            </a:endParaRPr>
          </a:p>
        </p:txBody>
      </p:sp>
    </p:spTree>
    <p:extLst>
      <p:ext uri="{BB962C8B-B14F-4D97-AF65-F5344CB8AC3E}">
        <p14:creationId xmlns="" xmlns:p14="http://schemas.microsoft.com/office/powerpoint/2010/main" val="4152794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3EFD9F-4E3A-4A32-87FA-49CD6183BAAD}" type="datetime1">
              <a:rPr lang="en-ZA" smtClean="0"/>
              <a:pPr/>
              <a:t>2016/10/24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3346522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6376" y="1124744"/>
            <a:ext cx="1265312" cy="4968552"/>
          </a:xfrm>
        </p:spPr>
        <p:txBody>
          <a:bodyPr vert="eaVert">
            <a:normAutofit/>
          </a:bodyPr>
          <a:lstStyle>
            <a:lvl1pPr>
              <a:defRPr sz="3200"/>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19672" y="914401"/>
            <a:ext cx="612068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9DBAB7-BBCD-47D8-814C-CD5FAED12B13}" type="datetime1">
              <a:rPr lang="en-ZA" smtClean="0"/>
              <a:pPr/>
              <a:t>2016/10/24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1728831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b="1"/>
            </a:lvl1pPr>
          </a:lstStyle>
          <a:p>
            <a:fld id="{5A7BD787-8E1F-46A0-BF90-26C6C1E59503}" type="datetime1">
              <a:rPr lang="en-ZA" smtClean="0"/>
              <a:pPr/>
              <a:t>2016/10/24</a:t>
            </a:fld>
            <a:endParaRPr lang="en-ZA" dirty="0"/>
          </a:p>
        </p:txBody>
      </p:sp>
      <p:sp>
        <p:nvSpPr>
          <p:cNvPr id="19" name="Footer Placeholder 18"/>
          <p:cNvSpPr>
            <a:spLocks noGrp="1"/>
          </p:cNvSpPr>
          <p:nvPr>
            <p:ph type="ftr" sz="quarter" idx="11"/>
          </p:nvPr>
        </p:nvSpPr>
        <p:spPr/>
        <p:txBody>
          <a:bodyPr/>
          <a:lstStyle>
            <a:lvl1pPr>
              <a:defRPr b="1"/>
            </a:lvl1pPr>
          </a:lstStyle>
          <a:p>
            <a:endParaRPr lang="en-ZA" dirty="0"/>
          </a:p>
        </p:txBody>
      </p:sp>
      <p:sp>
        <p:nvSpPr>
          <p:cNvPr id="27" name="Slide Number Placeholder 2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
        <p:nvSpPr>
          <p:cNvPr id="8" name="Title 1"/>
          <p:cNvSpPr>
            <a:spLocks noGrp="1"/>
          </p:cNvSpPr>
          <p:nvPr>
            <p:ph type="title"/>
          </p:nvPr>
        </p:nvSpPr>
        <p:spPr>
          <a:xfrm>
            <a:off x="1921368" y="2043528"/>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10" name="Text Placeholder 2"/>
          <p:cNvSpPr>
            <a:spLocks noGrp="1"/>
          </p:cNvSpPr>
          <p:nvPr>
            <p:ph type="body" idx="1"/>
          </p:nvPr>
        </p:nvSpPr>
        <p:spPr>
          <a:xfrm>
            <a:off x="1921368" y="3503464"/>
            <a:ext cx="7043120" cy="1509712"/>
          </a:xfrm>
        </p:spPr>
        <p:txBody>
          <a:bodyPr lIns="45720" rIns="45720" anchor="t"/>
          <a:lstStyle>
            <a:lvl1pPr marL="0" indent="0" algn="ctr">
              <a:buNone/>
              <a:defRPr sz="2200" b="1">
                <a:solidFill>
                  <a:srgbClr val="F26C08"/>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359317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9000" dir="5460000" algn="tl">
                    <a:srgbClr val="000000">
                      <a:alpha val="38000"/>
                    </a:srgbClr>
                  </a:outerShdw>
                  <a:reflection blurRad="6350" stA="60000" endA="900" endPos="58000" dir="5400000" sy="-100000" algn="bl" rotWithShape="0"/>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D557D5-FB94-43C4-B9E9-DBD479CA46A8}" type="datetime1">
              <a:rPr lang="en-ZA" smtClean="0"/>
              <a:pPr/>
              <a:t>2016/10/24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Tree>
    <p:extLst>
      <p:ext uri="{BB962C8B-B14F-4D97-AF65-F5344CB8AC3E}">
        <p14:creationId xmlns="" xmlns:p14="http://schemas.microsoft.com/office/powerpoint/2010/main" val="908570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1368" y="2475576"/>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921368" y="4295552"/>
            <a:ext cx="7043120" cy="717624"/>
          </a:xfrm>
        </p:spPr>
        <p:txBody>
          <a:bodyPr lIns="45720" rIns="45720" anchor="t"/>
          <a:lstStyle>
            <a:lvl1pPr marL="0" indent="0" algn="ctr">
              <a:buNone/>
              <a:defRPr sz="2200" b="1">
                <a:solidFill>
                  <a:srgbClr val="F26C08"/>
                </a:solidFill>
                <a:effectLst>
                  <a:reflection blurRad="6350" stA="55000" endA="300" endPos="45500" dir="5400000" sy="-100000" algn="bl" rotWithShape="0"/>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lvl1pPr>
              <a:defRPr b="1"/>
            </a:lvl1pPr>
          </a:lstStyle>
          <a:p>
            <a:fld id="{EE4B63E4-370C-4937-9609-2647095D8CE9}" type="datetime1">
              <a:rPr lang="en-ZA" smtClean="0"/>
              <a:pPr/>
              <a:t>2016/10/24</a:t>
            </a:fld>
            <a:endParaRPr lang="en-ZA" dirty="0"/>
          </a:p>
        </p:txBody>
      </p:sp>
      <p:sp>
        <p:nvSpPr>
          <p:cNvPr id="5" name="Footer Placeholder 4"/>
          <p:cNvSpPr>
            <a:spLocks noGrp="1"/>
          </p:cNvSpPr>
          <p:nvPr>
            <p:ph type="ftr" sz="quarter" idx="11"/>
          </p:nvPr>
        </p:nvSpPr>
        <p:spPr/>
        <p:txBody>
          <a:bodyPr/>
          <a:lstStyle>
            <a:lvl1pPr>
              <a:defRPr b="1"/>
            </a:lvl1pPr>
          </a:lstStyle>
          <a:p>
            <a:endParaRPr lang="en-ZA" dirty="0"/>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Tree>
    <p:extLst>
      <p:ext uri="{BB962C8B-B14F-4D97-AF65-F5344CB8AC3E}">
        <p14:creationId xmlns="" xmlns:p14="http://schemas.microsoft.com/office/powerpoint/2010/main" val="2164144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4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925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4371D247-2C0F-48CF-9738-C92A64A78660}" type="datetime1">
              <a:rPr lang="en-ZA" smtClean="0"/>
              <a:pPr/>
              <a:t>2016/10/24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
        <p:nvSpPr>
          <p:cNvPr id="8" name="Title 1"/>
          <p:cNvSpPr>
            <a:spLocks noGrp="1"/>
          </p:cNvSpPr>
          <p:nvPr>
            <p:ph type="title"/>
          </p:nvPr>
        </p:nvSpPr>
        <p:spPr>
          <a:xfrm>
            <a:off x="755576" y="44624"/>
            <a:ext cx="8229600" cy="792088"/>
          </a:xfrm>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2291602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7584"/>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31947" y="1332685"/>
            <a:ext cx="3587452" cy="728163"/>
          </a:xfrm>
        </p:spPr>
        <p:txBody>
          <a:bodyPr lIns="45720" tIns="0" rIns="45720" bIns="0" anchor="ctr">
            <a:noAutofit/>
          </a:bodyP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3415" y="1340769"/>
            <a:ext cx="3600400" cy="723183"/>
          </a:xfrm>
        </p:spPr>
        <p:txBody>
          <a:bodyPr lIns="45720" tIns="0" rIns="45720" bIns="0" anchor="ct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32620" y="2060848"/>
            <a:ext cx="3587452"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5364088" y="2060848"/>
            <a:ext cx="3600400"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lvl1pPr>
              <a:defRPr b="1"/>
            </a:lvl1pPr>
          </a:lstStyle>
          <a:p>
            <a:fld id="{98EC125A-1B4F-4FD8-B26F-5884EBA5F8E8}" type="datetime1">
              <a:rPr lang="en-ZA" smtClean="0"/>
              <a:pPr/>
              <a:t>2016/10/24</a:t>
            </a:fld>
            <a:endParaRPr lang="en-ZA" dirty="0"/>
          </a:p>
        </p:txBody>
      </p:sp>
      <p:sp>
        <p:nvSpPr>
          <p:cNvPr id="8" name="Footer Placeholder 7"/>
          <p:cNvSpPr>
            <a:spLocks noGrp="1"/>
          </p:cNvSpPr>
          <p:nvPr>
            <p:ph type="ftr" sz="quarter" idx="11"/>
          </p:nvPr>
        </p:nvSpPr>
        <p:spPr/>
        <p:txBody>
          <a:bodyPr/>
          <a:lstStyle>
            <a:lvl1pPr>
              <a:defRPr b="1"/>
            </a:lvl1pPr>
          </a:lstStyle>
          <a:p>
            <a:endParaRPr lang="en-ZA" dirty="0"/>
          </a:p>
        </p:txBody>
      </p:sp>
      <p:sp>
        <p:nvSpPr>
          <p:cNvPr id="9" name="Slide Number Placeholder 8"/>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Tree>
    <p:extLst>
      <p:ext uri="{BB962C8B-B14F-4D97-AF65-F5344CB8AC3E}">
        <p14:creationId xmlns="" xmlns:p14="http://schemas.microsoft.com/office/powerpoint/2010/main" val="320867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4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925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pPr>
              <a:defRPr/>
            </a:pPr>
            <a:fld id="{C10F5F45-C2BE-42D8-9681-50DFF794A658}" type="datetime1">
              <a:rPr lang="en-ZA" smtClean="0"/>
              <a:pPr>
                <a:defRPr/>
              </a:pPr>
              <a:t>2016/10/24</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C5B6839-3166-4F99-A187-0468E77E3EFA}" type="slidenum">
              <a:rPr lang="en-GB" smtClean="0"/>
              <a:pPr>
                <a:defRPr/>
              </a:pPr>
              <a:t>‹#›</a:t>
            </a:fld>
            <a:endParaRPr lang="en-GB"/>
          </a:p>
        </p:txBody>
      </p:sp>
      <p:sp>
        <p:nvSpPr>
          <p:cNvPr id="8" name="Title 1"/>
          <p:cNvSpPr>
            <a:spLocks noGrp="1"/>
          </p:cNvSpPr>
          <p:nvPr>
            <p:ph type="title"/>
          </p:nvPr>
        </p:nvSpPr>
        <p:spPr>
          <a:xfrm>
            <a:off x="65584" y="44624"/>
            <a:ext cx="8919592" cy="792088"/>
          </a:xfrm>
        </p:spPr>
        <p:txBody>
          <a:bodyPr/>
          <a:lstStyle/>
          <a:p>
            <a:r>
              <a:rPr kumimoji="0" lang="en-US" smtClean="0"/>
              <a:t>Click to edit Master title style</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0B5A91-C581-4104-A982-411C496200B2}" type="datetime1">
              <a:rPr lang="en-ZA" smtClean="0"/>
              <a:pPr/>
              <a:t>2016/10/24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
        <p:nvSpPr>
          <p:cNvPr id="6" name="Title 1"/>
          <p:cNvSpPr txBox="1">
            <a:spLocks/>
          </p:cNvSpPr>
          <p:nvPr userDrawn="1"/>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dirty="0"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rPr>
              <a:t>Click to edit Master title style</a:t>
            </a:r>
            <a:endParaRPr lang="en-US" sz="3600" b="1" dirty="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endParaRPr>
          </a:p>
        </p:txBody>
      </p:sp>
    </p:spTree>
    <p:extLst>
      <p:ext uri="{BB962C8B-B14F-4D97-AF65-F5344CB8AC3E}">
        <p14:creationId xmlns="" xmlns:p14="http://schemas.microsoft.com/office/powerpoint/2010/main" val="8518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850CC-B532-46FE-BEC3-04991AB37012}" type="datetime1">
              <a:rPr lang="en-ZA" smtClean="0"/>
              <a:pPr/>
              <a:t>2016/10/24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Tree>
    <p:extLst>
      <p:ext uri="{BB962C8B-B14F-4D97-AF65-F5344CB8AC3E}">
        <p14:creationId xmlns="" xmlns:p14="http://schemas.microsoft.com/office/powerpoint/2010/main" val="476836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684784"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427984" y="1676400"/>
            <a:ext cx="4258816"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0A3EEAC7-8768-44DA-9AFF-C268074A0300}" type="datetime1">
              <a:rPr lang="en-ZA" smtClean="0"/>
              <a:pPr/>
              <a:t>2016/10/24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
        <p:nvSpPr>
          <p:cNvPr id="8" name="Title 1"/>
          <p:cNvSpPr txBox="1">
            <a:spLocks/>
          </p:cNvSpPr>
          <p:nvPr userDrawn="1"/>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dirty="0"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rPr>
              <a:t>Click to edit Master title style</a:t>
            </a:r>
            <a:endParaRPr lang="en-US" sz="3600" b="1" dirty="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mn-cs"/>
            </a:endParaRPr>
          </a:p>
        </p:txBody>
      </p:sp>
    </p:spTree>
    <p:extLst>
      <p:ext uri="{BB962C8B-B14F-4D97-AF65-F5344CB8AC3E}">
        <p14:creationId xmlns="" xmlns:p14="http://schemas.microsoft.com/office/powerpoint/2010/main" val="3427789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973314" y="832091"/>
            <a:ext cx="4902728"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171108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71108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5CD0AC-EFB1-4D30-A93E-1834983B0457}" type="datetime1">
              <a:rPr lang="en-ZA" smtClean="0"/>
              <a:pPr/>
              <a:t>2016/10/24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a:xfrm>
            <a:off x="8077200" y="6356350"/>
            <a:ext cx="609600" cy="365125"/>
          </a:xfrm>
        </p:spPr>
        <p:txBody>
          <a:bodyPr/>
          <a:lstStyle/>
          <a:p>
            <a:fld id="{17215C9A-8712-4889-842C-FC9D552D7C51}" type="slidenum">
              <a:rPr lang="en-ZA" smtClean="0">
                <a:solidFill>
                  <a:prstClr val="white"/>
                </a:solidFill>
              </a:rPr>
              <a:pPr/>
              <a:t>‹#›</a:t>
            </a:fld>
            <a:endParaRPr lang="en-ZA" dirty="0">
              <a:solidFill>
                <a:prstClr val="white"/>
              </a:solidFill>
            </a:endParaRPr>
          </a:p>
        </p:txBody>
      </p:sp>
      <p:sp>
        <p:nvSpPr>
          <p:cNvPr id="3" name="Picture Placeholder 2"/>
          <p:cNvSpPr>
            <a:spLocks noGrp="1"/>
          </p:cNvSpPr>
          <p:nvPr>
            <p:ph type="pic" idx="1"/>
          </p:nvPr>
        </p:nvSpPr>
        <p:spPr>
          <a:xfrm rot="420000">
            <a:off x="4196395" y="901895"/>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8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Arial"/>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Arial"/>
              <a:cs typeface="+mn-cs"/>
            </a:endParaRPr>
          </a:p>
        </p:txBody>
      </p:sp>
    </p:spTree>
    <p:extLst>
      <p:ext uri="{BB962C8B-B14F-4D97-AF65-F5344CB8AC3E}">
        <p14:creationId xmlns="" xmlns:p14="http://schemas.microsoft.com/office/powerpoint/2010/main" val="2339410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0E6840-E141-438D-86DF-B8026A3998D3}" type="datetime1">
              <a:rPr lang="en-ZA" smtClean="0"/>
              <a:pPr/>
              <a:t>2016/10/24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Tree>
    <p:extLst>
      <p:ext uri="{BB962C8B-B14F-4D97-AF65-F5344CB8AC3E}">
        <p14:creationId xmlns="" xmlns:p14="http://schemas.microsoft.com/office/powerpoint/2010/main" val="66305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6376" y="1124744"/>
            <a:ext cx="1265312" cy="4968552"/>
          </a:xfrm>
        </p:spPr>
        <p:txBody>
          <a:bodyPr vert="eaVert">
            <a:normAutofit/>
          </a:bodyPr>
          <a:lstStyle>
            <a:lvl1pPr>
              <a:defRPr sz="3200"/>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19672" y="914401"/>
            <a:ext cx="612068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40D7A5-FDF5-4C85-9D47-6F5472283760}" type="datetime1">
              <a:rPr lang="en-ZA" smtClean="0"/>
              <a:pPr/>
              <a:t>2016/10/24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7215C9A-8712-4889-842C-FC9D552D7C51}" type="slidenum">
              <a:rPr lang="en-ZA" smtClean="0">
                <a:solidFill>
                  <a:prstClr val="white"/>
                </a:solidFill>
              </a:rPr>
              <a:pPr/>
              <a:t>‹#›</a:t>
            </a:fld>
            <a:endParaRPr lang="en-ZA" dirty="0">
              <a:solidFill>
                <a:prstClr val="white"/>
              </a:solidFill>
            </a:endParaRPr>
          </a:p>
        </p:txBody>
      </p:sp>
    </p:spTree>
    <p:extLst>
      <p:ext uri="{BB962C8B-B14F-4D97-AF65-F5344CB8AC3E}">
        <p14:creationId xmlns="" xmlns:p14="http://schemas.microsoft.com/office/powerpoint/2010/main" val="3122525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6E31FFB-DE7F-43E1-ABBB-D4A1721C96DF}" type="datetimeFigureOut">
              <a:rPr lang="en-US"/>
              <a:pPr>
                <a:defRPr/>
              </a:pPr>
              <a:t>10/24/2016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B26AA24C-6DF8-4126-814D-D4898393D0C1}" type="slidenum">
              <a:rPr lang="en-US"/>
              <a:pPr>
                <a:defRPr/>
              </a:pPr>
              <a:t>‹#›</a:t>
            </a:fld>
            <a:endParaRPr lang="en-US"/>
          </a:p>
        </p:txBody>
      </p:sp>
    </p:spTree>
    <p:extLst>
      <p:ext uri="{BB962C8B-B14F-4D97-AF65-F5344CB8AC3E}">
        <p14:creationId xmlns="" xmlns:p14="http://schemas.microsoft.com/office/powerpoint/2010/main" val="2340530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b="1"/>
            </a:lvl1pPr>
          </a:lstStyle>
          <a:p>
            <a:pPr fontAlgn="auto">
              <a:spcBef>
                <a:spcPts val="0"/>
              </a:spcBef>
              <a:spcAft>
                <a:spcPts val="0"/>
              </a:spcAft>
            </a:pPr>
            <a:fld id="{EF16E214-4549-4DAE-97C8-300B8DD43C48}" type="datetime1">
              <a:rPr lang="en-ZA" smtClean="0">
                <a:solidFill>
                  <a:prstClr val="white"/>
                </a:solidFill>
                <a:latin typeface="Calibri"/>
              </a:rPr>
              <a:pPr fontAlgn="auto">
                <a:spcBef>
                  <a:spcPts val="0"/>
                </a:spcBef>
                <a:spcAft>
                  <a:spcPts val="0"/>
                </a:spcAft>
              </a:pPr>
              <a:t>2016/10/24</a:t>
            </a:fld>
            <a:endParaRPr lang="en-ZA" dirty="0">
              <a:solidFill>
                <a:prstClr val="white"/>
              </a:solidFill>
              <a:latin typeface="Calibri"/>
            </a:endParaRPr>
          </a:p>
        </p:txBody>
      </p:sp>
      <p:sp>
        <p:nvSpPr>
          <p:cNvPr id="19" name="Footer Placeholder 18"/>
          <p:cNvSpPr>
            <a:spLocks noGrp="1"/>
          </p:cNvSpPr>
          <p:nvPr>
            <p:ph type="ftr" sz="quarter" idx="11"/>
          </p:nvPr>
        </p:nvSpPr>
        <p:spPr/>
        <p:txBody>
          <a:bodyPr/>
          <a:lstStyle>
            <a:lvl1pPr>
              <a:defRPr b="1"/>
            </a:lvl1pPr>
          </a:lstStyle>
          <a:p>
            <a:pPr fontAlgn="auto">
              <a:spcBef>
                <a:spcPts val="0"/>
              </a:spcBef>
              <a:spcAft>
                <a:spcPts val="0"/>
              </a:spcAft>
            </a:pPr>
            <a:endParaRPr lang="en-ZA" dirty="0">
              <a:solidFill>
                <a:prstClr val="white"/>
              </a:solidFill>
              <a:latin typeface="Calibri"/>
            </a:endParaRPr>
          </a:p>
        </p:txBody>
      </p:sp>
      <p:sp>
        <p:nvSpPr>
          <p:cNvPr id="27" name="Slide Number Placeholder 26"/>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
        <p:nvSpPr>
          <p:cNvPr id="8" name="Title 1"/>
          <p:cNvSpPr>
            <a:spLocks noGrp="1"/>
          </p:cNvSpPr>
          <p:nvPr>
            <p:ph type="title"/>
          </p:nvPr>
        </p:nvSpPr>
        <p:spPr>
          <a:xfrm>
            <a:off x="1921368" y="2043528"/>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a:t>Click to edit Master title style</a:t>
            </a:r>
            <a:endParaRPr kumimoji="0" lang="en-US" dirty="0"/>
          </a:p>
        </p:txBody>
      </p:sp>
      <p:sp>
        <p:nvSpPr>
          <p:cNvPr id="10" name="Text Placeholder 2"/>
          <p:cNvSpPr>
            <a:spLocks noGrp="1"/>
          </p:cNvSpPr>
          <p:nvPr>
            <p:ph type="body" idx="1"/>
          </p:nvPr>
        </p:nvSpPr>
        <p:spPr>
          <a:xfrm>
            <a:off x="1921368" y="3503464"/>
            <a:ext cx="7043120" cy="1509712"/>
          </a:xfrm>
        </p:spPr>
        <p:txBody>
          <a:bodyPr lIns="45720" rIns="45720" anchor="t"/>
          <a:lstStyle>
            <a:lvl1pPr marL="0" indent="0" algn="ctr">
              <a:buNone/>
              <a:defRPr sz="2200" b="1">
                <a:solidFill>
                  <a:srgbClr val="F26C08"/>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 xmlns:p14="http://schemas.microsoft.com/office/powerpoint/2010/main" val="3542495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9000" dir="5460000" algn="tl">
                    <a:srgbClr val="000000">
                      <a:alpha val="38000"/>
                    </a:srgbClr>
                  </a:outerShdw>
                  <a:reflection blurRad="6350" stA="60000" endA="900" endPos="58000" dir="5400000" sy="-100000" algn="bl" rotWithShape="0"/>
                </a:effectLst>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fontAlgn="auto">
              <a:spcBef>
                <a:spcPts val="0"/>
              </a:spcBef>
              <a:spcAft>
                <a:spcPts val="0"/>
              </a:spcAft>
            </a:pPr>
            <a:fld id="{8267266E-40A2-4C5C-9E63-EE602D39C33E}"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ZA" dirty="0">
              <a:solidFill>
                <a:prstClr val="white"/>
              </a:solidFill>
              <a:latin typeface="Calibri"/>
            </a:endParaRPr>
          </a:p>
        </p:txBody>
      </p:sp>
      <p:sp>
        <p:nvSpPr>
          <p:cNvPr id="6" name="Slide Number Placeholder 5"/>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1796139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1368" y="2475576"/>
            <a:ext cx="704312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eaLnBrk="1" latinLnBrk="0" hangingPunct="1">
              <a:spcBef>
                <a:spcPct val="0"/>
              </a:spcBef>
              <a:buNone/>
              <a:defRPr kumimoji="0" lang="en-US" sz="4800" b="1" kern="1200" cap="none" spc="0"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921368" y="4295552"/>
            <a:ext cx="7043120" cy="717624"/>
          </a:xfrm>
        </p:spPr>
        <p:txBody>
          <a:bodyPr lIns="45720" rIns="45720" anchor="t"/>
          <a:lstStyle>
            <a:lvl1pPr marL="0" indent="0" algn="ctr">
              <a:buNone/>
              <a:defRPr sz="2200" b="1">
                <a:solidFill>
                  <a:srgbClr val="F26C08"/>
                </a:solidFill>
                <a:effectLst>
                  <a:reflection blurRad="6350" stA="55000" endA="300" endPos="45500" dir="5400000" sy="-100000" algn="bl" rotWithShape="0"/>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b="1"/>
            </a:lvl1pPr>
          </a:lstStyle>
          <a:p>
            <a:pPr fontAlgn="auto">
              <a:spcBef>
                <a:spcPts val="0"/>
              </a:spcBef>
              <a:spcAft>
                <a:spcPts val="0"/>
              </a:spcAft>
            </a:pPr>
            <a:fld id="{841758C8-73D1-4B81-938E-DE5C7F154878}"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5" name="Footer Placeholder 4"/>
          <p:cNvSpPr>
            <a:spLocks noGrp="1"/>
          </p:cNvSpPr>
          <p:nvPr>
            <p:ph type="ftr" sz="quarter" idx="11"/>
          </p:nvPr>
        </p:nvSpPr>
        <p:spPr/>
        <p:txBody>
          <a:bodyPr/>
          <a:lstStyle>
            <a:lvl1pPr>
              <a:defRPr b="1"/>
            </a:lvl1pPr>
          </a:lstStyle>
          <a:p>
            <a:pPr fontAlgn="auto">
              <a:spcBef>
                <a:spcPts val="0"/>
              </a:spcBef>
              <a:spcAft>
                <a:spcPts val="0"/>
              </a:spcAft>
            </a:pPr>
            <a:endParaRPr lang="en-ZA">
              <a:solidFill>
                <a:prstClr val="white"/>
              </a:solidFill>
              <a:latin typeface="Calibri"/>
            </a:endParaRPr>
          </a:p>
        </p:txBody>
      </p:sp>
      <p:sp>
        <p:nvSpPr>
          <p:cNvPr id="6" name="Slide Number Placeholder 5"/>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242113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31947" y="1332685"/>
            <a:ext cx="3587452" cy="728163"/>
          </a:xfrm>
        </p:spPr>
        <p:txBody>
          <a:bodyPr lIns="45720" tIns="0" rIns="45720" bIns="0" anchor="ctr">
            <a:noAutofit/>
          </a:bodyP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3415" y="1340769"/>
            <a:ext cx="3600400" cy="723183"/>
          </a:xfrm>
        </p:spPr>
        <p:txBody>
          <a:bodyPr lIns="45720" tIns="0" rIns="45720" bIns="0" anchor="ct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32620" y="2060848"/>
            <a:ext cx="3587452"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5364088" y="2060848"/>
            <a:ext cx="3600400"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lvl1pPr>
              <a:defRPr b="1"/>
            </a:lvl1pPr>
          </a:lstStyle>
          <a:p>
            <a:pPr>
              <a:defRPr/>
            </a:pPr>
            <a:fld id="{EA8CD869-DBA4-4B87-A268-2493A76E04FE}" type="datetime1">
              <a:rPr lang="en-ZA" smtClean="0"/>
              <a:pPr>
                <a:defRPr/>
              </a:pPr>
              <a:t>2016/10/24</a:t>
            </a:fld>
            <a:endParaRPr lang="en-GB"/>
          </a:p>
        </p:txBody>
      </p:sp>
      <p:sp>
        <p:nvSpPr>
          <p:cNvPr id="8" name="Footer Placeholder 7"/>
          <p:cNvSpPr>
            <a:spLocks noGrp="1"/>
          </p:cNvSpPr>
          <p:nvPr>
            <p:ph type="ftr" sz="quarter" idx="11"/>
          </p:nvPr>
        </p:nvSpPr>
        <p:spPr/>
        <p:txBody>
          <a:bodyPr/>
          <a:lstStyle>
            <a:lvl1pPr>
              <a:defRPr b="1"/>
            </a:lvl1pPr>
          </a:lstStyle>
          <a:p>
            <a:pPr>
              <a:defRPr/>
            </a:pPr>
            <a:endParaRPr lang="en-GB"/>
          </a:p>
        </p:txBody>
      </p:sp>
      <p:sp>
        <p:nvSpPr>
          <p:cNvPr id="9" name="Slide Number Placeholder 8"/>
          <p:cNvSpPr>
            <a:spLocks noGrp="1"/>
          </p:cNvSpPr>
          <p:nvPr>
            <p:ph type="sldNum" sz="quarter" idx="12"/>
          </p:nvPr>
        </p:nvSpPr>
        <p:spPr/>
        <p:txBody>
          <a:bodyPr/>
          <a:lstStyle/>
          <a:p>
            <a:pPr>
              <a:defRPr/>
            </a:pPr>
            <a:fld id="{9AA9ABFE-11F1-4973-A855-B46EDE27041F}" type="slidenum">
              <a:rPr lang="en-GB" smtClean="0"/>
              <a:pPr>
                <a:defRPr/>
              </a:pPr>
              <a:t>‹#›</a:t>
            </a:fld>
            <a:endParaRPr lang="en-GB"/>
          </a:p>
        </p:txBody>
      </p:sp>
      <p:sp>
        <p:nvSpPr>
          <p:cNvPr id="10" name="Title 1"/>
          <p:cNvSpPr>
            <a:spLocks noGrp="1"/>
          </p:cNvSpPr>
          <p:nvPr>
            <p:ph type="title"/>
          </p:nvPr>
        </p:nvSpPr>
        <p:spPr>
          <a:xfrm>
            <a:off x="0" y="-27384"/>
            <a:ext cx="9144000" cy="792088"/>
          </a:xfrm>
        </p:spPr>
        <p:txBody>
          <a:bodyPr/>
          <a:lstStyle>
            <a:lvl1pPr>
              <a:defRPr>
                <a:effectLst/>
              </a:defRPr>
            </a:lvl1pPr>
          </a:lstStyle>
          <a:p>
            <a:r>
              <a:rPr kumimoji="0" lang="en-US" smtClean="0"/>
              <a:t>Click to edit Master title style</a:t>
            </a:r>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4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925888" y="1268760"/>
            <a:ext cx="4038600" cy="508616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pPr fontAlgn="auto">
              <a:spcBef>
                <a:spcPts val="0"/>
              </a:spcBef>
              <a:spcAft>
                <a:spcPts val="0"/>
              </a:spcAft>
            </a:pPr>
            <a:fld id="{41D65422-E546-4A48-A59A-D29926C71B06}"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ZA" dirty="0">
              <a:solidFill>
                <a:prstClr val="white"/>
              </a:solidFill>
              <a:latin typeface="Calibri"/>
            </a:endParaRPr>
          </a:p>
        </p:txBody>
      </p:sp>
      <p:sp>
        <p:nvSpPr>
          <p:cNvPr id="7" name="Slide Number Placeholder 6"/>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
        <p:nvSpPr>
          <p:cNvPr id="8" name="Title 1"/>
          <p:cNvSpPr>
            <a:spLocks noGrp="1"/>
          </p:cNvSpPr>
          <p:nvPr>
            <p:ph type="title"/>
          </p:nvPr>
        </p:nvSpPr>
        <p:spPr>
          <a:xfrm>
            <a:off x="755576" y="44624"/>
            <a:ext cx="8229600" cy="792088"/>
          </a:xfrm>
        </p:spPr>
        <p:txBody>
          <a:bodyPr/>
          <a:lstStyle/>
          <a:p>
            <a:r>
              <a:rPr kumimoji="0" lang="en-US"/>
              <a:t>Click to edit Master title style</a:t>
            </a:r>
          </a:p>
        </p:txBody>
      </p:sp>
    </p:spTree>
    <p:extLst>
      <p:ext uri="{BB962C8B-B14F-4D97-AF65-F5344CB8AC3E}">
        <p14:creationId xmlns="" xmlns:p14="http://schemas.microsoft.com/office/powerpoint/2010/main" val="2026389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7584"/>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1631947" y="1332685"/>
            <a:ext cx="3587452" cy="728163"/>
          </a:xfrm>
        </p:spPr>
        <p:txBody>
          <a:bodyPr lIns="45720" tIns="0" rIns="45720" bIns="0" anchor="ctr">
            <a:noAutofit/>
          </a:bodyP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363415" y="1340769"/>
            <a:ext cx="3600400" cy="723183"/>
          </a:xfrm>
        </p:spPr>
        <p:txBody>
          <a:bodyPr lIns="45720" tIns="0" rIns="45720" bIns="0" anchor="ctr"/>
          <a:lstStyle>
            <a:lvl1pPr marL="0" indent="0" algn="l">
              <a:buNone/>
              <a:defRPr sz="2400" b="1" cap="none" baseline="0">
                <a:solidFill>
                  <a:srgbClr val="000066"/>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632620" y="2060848"/>
            <a:ext cx="3587452"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5364088" y="2060848"/>
            <a:ext cx="3600400" cy="429947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b="1"/>
            </a:lvl1pPr>
          </a:lstStyle>
          <a:p>
            <a:pPr fontAlgn="auto">
              <a:spcBef>
                <a:spcPts val="0"/>
              </a:spcBef>
              <a:spcAft>
                <a:spcPts val="0"/>
              </a:spcAft>
            </a:pPr>
            <a:fld id="{C36E69F9-BEC1-4710-B3DE-192B568E980D}"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8" name="Footer Placeholder 7"/>
          <p:cNvSpPr>
            <a:spLocks noGrp="1"/>
          </p:cNvSpPr>
          <p:nvPr>
            <p:ph type="ftr" sz="quarter" idx="11"/>
          </p:nvPr>
        </p:nvSpPr>
        <p:spPr/>
        <p:txBody>
          <a:bodyPr/>
          <a:lstStyle>
            <a:lvl1pPr>
              <a:defRPr b="1"/>
            </a:lvl1pPr>
          </a:lstStyle>
          <a:p>
            <a:pPr fontAlgn="auto">
              <a:spcBef>
                <a:spcPts val="0"/>
              </a:spcBef>
              <a:spcAft>
                <a:spcPts val="0"/>
              </a:spcAft>
            </a:pPr>
            <a:endParaRPr lang="en-ZA" dirty="0">
              <a:solidFill>
                <a:prstClr val="white"/>
              </a:solidFill>
              <a:latin typeface="Calibri"/>
            </a:endParaRPr>
          </a:p>
        </p:txBody>
      </p:sp>
      <p:sp>
        <p:nvSpPr>
          <p:cNvPr id="9" name="Slide Number Placeholder 8"/>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3980894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F36E43-B158-490B-94F9-A7E7EEAE64F3}" type="datetime1">
              <a:rPr lang="en-ZA" smtClean="0"/>
              <a:pPr/>
              <a:t>2016/10/24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pPr fontAlgn="auto">
              <a:spcBef>
                <a:spcPts val="0"/>
              </a:spcBef>
              <a:spcAft>
                <a:spcPts val="0"/>
              </a:spcAft>
            </a:pPr>
            <a:fld id="{2A65213C-DA0D-4955-BF77-FCB3082479F8}" type="slidenum">
              <a:rPr lang="en-ZA" smtClean="0">
                <a:solidFill>
                  <a:prstClr val="white"/>
                </a:solidFill>
                <a:latin typeface="Calibri"/>
              </a:rPr>
              <a:pPr fontAlgn="auto">
                <a:spcBef>
                  <a:spcPts val="0"/>
                </a:spcBef>
                <a:spcAft>
                  <a:spcPts val="0"/>
                </a:spcAft>
              </a:pPr>
              <a:t>‹#›</a:t>
            </a:fld>
            <a:endParaRPr lang="en-ZA" dirty="0">
              <a:solidFill>
                <a:prstClr val="white"/>
              </a:solidFill>
              <a:latin typeface="Calibri"/>
            </a:endParaRPr>
          </a:p>
        </p:txBody>
      </p:sp>
      <p:sp>
        <p:nvSpPr>
          <p:cNvPr id="6" name="Title 1"/>
          <p:cNvSpPr txBox="1">
            <a:spLocks/>
          </p:cNvSpPr>
          <p:nvPr/>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Arial" charset="0"/>
              </a:rPr>
              <a:t>Click to edit Master title style</a:t>
            </a:r>
          </a:p>
        </p:txBody>
      </p:sp>
    </p:spTree>
    <p:extLst>
      <p:ext uri="{BB962C8B-B14F-4D97-AF65-F5344CB8AC3E}">
        <p14:creationId xmlns="" xmlns:p14="http://schemas.microsoft.com/office/powerpoint/2010/main" val="3153331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BEB0AC96-5419-4713-A9B5-40B3F1912C3F}"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endParaRPr lang="en-ZA" dirty="0">
              <a:solidFill>
                <a:prstClr val="white"/>
              </a:solidFill>
              <a:latin typeface="Calibri"/>
            </a:endParaRPr>
          </a:p>
        </p:txBody>
      </p:sp>
      <p:sp>
        <p:nvSpPr>
          <p:cNvPr id="4" name="Slide Number Placeholder 3"/>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1865001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684784"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427984" y="1676400"/>
            <a:ext cx="4258816"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27346467-7044-4574-9885-248A16105E8D}" type="datetime1">
              <a:rPr lang="en-ZA" smtClean="0"/>
              <a:pPr/>
              <a:t>2016/10/24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pPr fontAlgn="auto">
              <a:spcBef>
                <a:spcPts val="0"/>
              </a:spcBef>
              <a:spcAft>
                <a:spcPts val="0"/>
              </a:spcAft>
            </a:pPr>
            <a:fld id="{2A65213C-DA0D-4955-BF77-FCB3082479F8}" type="slidenum">
              <a:rPr lang="en-ZA" smtClean="0">
                <a:solidFill>
                  <a:prstClr val="white"/>
                </a:solidFill>
                <a:latin typeface="Calibri"/>
              </a:rPr>
              <a:pPr fontAlgn="auto">
                <a:spcBef>
                  <a:spcPts val="0"/>
                </a:spcBef>
                <a:spcAft>
                  <a:spcPts val="0"/>
                </a:spcAft>
              </a:pPr>
              <a:t>‹#›</a:t>
            </a:fld>
            <a:endParaRPr lang="en-ZA" dirty="0">
              <a:solidFill>
                <a:prstClr val="white"/>
              </a:solidFill>
              <a:latin typeface="Calibri"/>
            </a:endParaRPr>
          </a:p>
        </p:txBody>
      </p:sp>
      <p:sp>
        <p:nvSpPr>
          <p:cNvPr id="8" name="Title 1"/>
          <p:cNvSpPr txBox="1">
            <a:spLocks/>
          </p:cNvSpPr>
          <p:nvPr/>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algn="r" fontAlgn="auto">
              <a:spcAft>
                <a:spcPts val="0"/>
              </a:spcAft>
              <a:defRPr/>
            </a:pPr>
            <a:r>
              <a:rPr lang="en-US" sz="3600" b="1">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Arial"/>
                <a:cs typeface="Arial" charset="0"/>
              </a:rPr>
              <a:t>Click to edit Master title style</a:t>
            </a:r>
          </a:p>
        </p:txBody>
      </p:sp>
    </p:spTree>
    <p:extLst>
      <p:ext uri="{BB962C8B-B14F-4D97-AF65-F5344CB8AC3E}">
        <p14:creationId xmlns="" xmlns:p14="http://schemas.microsoft.com/office/powerpoint/2010/main" val="126166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973314" y="832091"/>
            <a:ext cx="4902728"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71108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171108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0D68B482-7F60-49EE-ACA6-B29558EBC04E}"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ZA">
              <a:solidFill>
                <a:prstClr val="white"/>
              </a:solidFill>
              <a:latin typeface="Calibri"/>
            </a:endParaRPr>
          </a:p>
        </p:txBody>
      </p:sp>
      <p:sp>
        <p:nvSpPr>
          <p:cNvPr id="7" name="Slide Number Placeholder 6"/>
          <p:cNvSpPr>
            <a:spLocks noGrp="1"/>
          </p:cNvSpPr>
          <p:nvPr>
            <p:ph type="sldNum" sz="quarter" idx="12"/>
          </p:nvPr>
        </p:nvSpPr>
        <p:spPr>
          <a:xfrm>
            <a:off x="8077200" y="6356350"/>
            <a:ext cx="609600" cy="365125"/>
          </a:xfrm>
        </p:spPr>
        <p:txBody>
          <a:bodyPr/>
          <a:lstStyle/>
          <a:p>
            <a:fld id="{2A65213C-DA0D-4955-BF77-FCB3082479F8}" type="slidenum">
              <a:rPr lang="en-ZA" smtClean="0">
                <a:solidFill>
                  <a:prstClr val="white"/>
                </a:solidFill>
              </a:rPr>
              <a:pPr/>
              <a:t>‹#›</a:t>
            </a:fld>
            <a:endParaRPr lang="en-ZA">
              <a:solidFill>
                <a:prstClr val="white"/>
              </a:solidFill>
            </a:endParaRPr>
          </a:p>
        </p:txBody>
      </p:sp>
      <p:sp>
        <p:nvSpPr>
          <p:cNvPr id="3" name="Picture Placeholder 2"/>
          <p:cNvSpPr>
            <a:spLocks noGrp="1"/>
          </p:cNvSpPr>
          <p:nvPr>
            <p:ph type="pic" idx="1"/>
          </p:nvPr>
        </p:nvSpPr>
        <p:spPr>
          <a:xfrm rot="420000">
            <a:off x="4196395" y="901895"/>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8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Arial"/>
              <a:cs typeface="Arial"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Arial"/>
              <a:cs typeface="Arial" charset="0"/>
            </a:endParaRPr>
          </a:p>
        </p:txBody>
      </p:sp>
    </p:spTree>
    <p:extLst>
      <p:ext uri="{BB962C8B-B14F-4D97-AF65-F5344CB8AC3E}">
        <p14:creationId xmlns="" xmlns:p14="http://schemas.microsoft.com/office/powerpoint/2010/main" val="349836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fontAlgn="auto">
              <a:spcBef>
                <a:spcPts val="0"/>
              </a:spcBef>
              <a:spcAft>
                <a:spcPts val="0"/>
              </a:spcAft>
            </a:pPr>
            <a:fld id="{31034EB4-46DC-432C-A16D-A12662990D2F}"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ZA" dirty="0">
              <a:solidFill>
                <a:prstClr val="white"/>
              </a:solidFill>
              <a:latin typeface="Calibri"/>
            </a:endParaRPr>
          </a:p>
        </p:txBody>
      </p:sp>
      <p:sp>
        <p:nvSpPr>
          <p:cNvPr id="6" name="Slide Number Placeholder 5"/>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746014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6376" y="1124744"/>
            <a:ext cx="1265312" cy="4968552"/>
          </a:xfrm>
        </p:spPr>
        <p:txBody>
          <a:bodyPr vert="eaVert">
            <a:normAutofit/>
          </a:bodyPr>
          <a:lstStyle>
            <a:lvl1pPr>
              <a:defRPr sz="3200"/>
            </a:lvl1pPr>
          </a:lstStyle>
          <a:p>
            <a:r>
              <a:rPr kumimoji="0" lang="en-US"/>
              <a:t>Click to edit Master title style</a:t>
            </a:r>
          </a:p>
        </p:txBody>
      </p:sp>
      <p:sp>
        <p:nvSpPr>
          <p:cNvPr id="3" name="Vertical Text Placeholder 2"/>
          <p:cNvSpPr>
            <a:spLocks noGrp="1"/>
          </p:cNvSpPr>
          <p:nvPr>
            <p:ph type="body" orient="vert" idx="1"/>
          </p:nvPr>
        </p:nvSpPr>
        <p:spPr>
          <a:xfrm>
            <a:off x="1619672" y="914401"/>
            <a:ext cx="612068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fontAlgn="auto">
              <a:spcBef>
                <a:spcPts val="0"/>
              </a:spcBef>
              <a:spcAft>
                <a:spcPts val="0"/>
              </a:spcAft>
            </a:pPr>
            <a:fld id="{F0F90C97-0F7A-4230-BADF-EF32E4992746}" type="datetime1">
              <a:rPr lang="en-ZA" smtClean="0">
                <a:solidFill>
                  <a:prstClr val="white"/>
                </a:solidFill>
                <a:latin typeface="Calibri"/>
              </a:rPr>
              <a:pPr fontAlgn="auto">
                <a:spcBef>
                  <a:spcPts val="0"/>
                </a:spcBef>
                <a:spcAft>
                  <a:spcPts val="0"/>
                </a:spcAft>
              </a:pPr>
              <a:t>2016/10/24</a:t>
            </a:fld>
            <a:endParaRPr lang="en-ZA">
              <a:solidFill>
                <a:prstClr val="white"/>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ZA" dirty="0">
              <a:solidFill>
                <a:prstClr val="white"/>
              </a:solidFill>
              <a:latin typeface="Calibri"/>
            </a:endParaRPr>
          </a:p>
        </p:txBody>
      </p:sp>
      <p:sp>
        <p:nvSpPr>
          <p:cNvPr id="6" name="Slide Number Placeholder 5"/>
          <p:cNvSpPr>
            <a:spLocks noGrp="1"/>
          </p:cNvSpPr>
          <p:nvPr>
            <p:ph type="sldNum" sz="quarter" idx="12"/>
          </p:nvPr>
        </p:nvSpPr>
        <p:spPr/>
        <p:txBody>
          <a:bodyPr/>
          <a:lstStyle/>
          <a:p>
            <a:fld id="{2A65213C-DA0D-4955-BF77-FCB3082479F8}" type="slidenum">
              <a:rPr lang="en-ZA" smtClean="0">
                <a:solidFill>
                  <a:prstClr val="white"/>
                </a:solidFill>
              </a:rPr>
              <a:pPr/>
              <a:t>‹#›</a:t>
            </a:fld>
            <a:endParaRPr lang="en-ZA">
              <a:solidFill>
                <a:prstClr val="white"/>
              </a:solidFill>
            </a:endParaRPr>
          </a:p>
        </p:txBody>
      </p:sp>
    </p:spTree>
    <p:extLst>
      <p:ext uri="{BB962C8B-B14F-4D97-AF65-F5344CB8AC3E}">
        <p14:creationId xmlns="" xmlns:p14="http://schemas.microsoft.com/office/powerpoint/2010/main" val="2941008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406270221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37BF0B7-E588-46DB-8F68-795A8370B61A}" type="datetime1">
              <a:rPr lang="en-ZA" smtClean="0"/>
              <a:pPr>
                <a:defRPr/>
              </a:pPr>
              <a:t>2016/10/24</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9AA9ABFE-11F1-4973-A855-B46EDE27041F}" type="slidenum">
              <a:rPr lang="en-GB" smtClean="0"/>
              <a:pPr>
                <a:defRPr/>
              </a:pPr>
              <a:t>‹#›</a:t>
            </a:fld>
            <a:endParaRPr lang="en-GB"/>
          </a:p>
        </p:txBody>
      </p:sp>
      <p:sp>
        <p:nvSpPr>
          <p:cNvPr id="6" name="Title 1"/>
          <p:cNvSpPr txBox="1">
            <a:spLocks/>
          </p:cNvSpPr>
          <p:nvPr/>
        </p:nvSpPr>
        <p:spPr>
          <a:xfrm>
            <a:off x="0" y="0"/>
            <a:ext cx="86868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j-lt"/>
                <a:ea typeface="+mj-ea"/>
                <a:cs typeface="+mj-cs"/>
              </a:rPr>
              <a:t>Click to edit Master title style</a:t>
            </a:r>
            <a:endParaRPr kumimoji="0" lang="en-US" sz="36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j-lt"/>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40263E-1175-4C3A-A8D1-15DB317ECABA}" type="datetime1">
              <a:rPr lang="en-ZA" smtClean="0"/>
              <a:pPr>
                <a:defRPr/>
              </a:pPr>
              <a:t>2016/10/24</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BC03EE85-FFA6-40F0-9A1F-1961105AEEFD}"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684784"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427984" y="1676400"/>
            <a:ext cx="4258816"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pPr>
              <a:defRPr/>
            </a:pPr>
            <a:fld id="{D0F2179C-20AF-472E-86FD-68E0EA3CAD59}" type="datetime1">
              <a:rPr lang="en-ZA" smtClean="0"/>
              <a:pPr>
                <a:defRPr/>
              </a:pPr>
              <a:t>2016/10/24</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AA9ABFE-11F1-4973-A855-B46EDE27041F}" type="slidenum">
              <a:rPr lang="en-GB" smtClean="0"/>
              <a:pPr>
                <a:defRPr/>
              </a:pPr>
              <a:t>‹#›</a:t>
            </a:fld>
            <a:endParaRPr lang="en-GB"/>
          </a:p>
        </p:txBody>
      </p:sp>
      <p:sp>
        <p:nvSpPr>
          <p:cNvPr id="8" name="Title 1"/>
          <p:cNvSpPr txBox="1">
            <a:spLocks/>
          </p:cNvSpPr>
          <p:nvPr/>
        </p:nvSpPr>
        <p:spPr>
          <a:xfrm>
            <a:off x="457200" y="0"/>
            <a:ext cx="8229600" cy="827584"/>
          </a:xfrm>
          <a:prstGeom prst="rect">
            <a:avLst/>
          </a:prstGeom>
        </p:spPr>
        <p:txBody>
          <a:bodyPr vert="horz" lIns="0" tIns="4572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Click to edit Master title style</a:t>
            </a:r>
            <a:endParaRPr kumimoji="0" lang="en-US" sz="3600" b="1" i="0" u="none" strike="noStrike" kern="1200" cap="none" spc="0" normalizeH="0" baseline="0" noProof="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973314" y="832091"/>
            <a:ext cx="4902728"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171108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71108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2638011-AD8D-4A14-ABE2-5DF64646A466}" type="datetime1">
              <a:rPr lang="en-ZA" smtClean="0"/>
              <a:pPr>
                <a:defRPr/>
              </a:pPr>
              <a:t>2016/10/24</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AA9ABFE-11F1-4973-A855-B46EDE27041F}" type="slidenum">
              <a:rPr lang="en-GB" smtClean="0"/>
              <a:pPr>
                <a:defRPr/>
              </a:pPr>
              <a:t>‹#›</a:t>
            </a:fld>
            <a:endParaRPr lang="en-GB"/>
          </a:p>
        </p:txBody>
      </p:sp>
      <p:sp>
        <p:nvSpPr>
          <p:cNvPr id="3" name="Picture Placeholder 2"/>
          <p:cNvSpPr>
            <a:spLocks noGrp="1"/>
          </p:cNvSpPr>
          <p:nvPr>
            <p:ph type="pic" idx="1"/>
          </p:nvPr>
        </p:nvSpPr>
        <p:spPr>
          <a:xfrm rot="420000">
            <a:off x="4196395" y="901895"/>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8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tif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16"/>
          <p:cNvSpPr>
            <a:spLocks/>
          </p:cNvSpPr>
          <p:nvPr/>
        </p:nvSpPr>
        <p:spPr bwMode="auto">
          <a:xfrm>
            <a:off x="-36512" y="692696"/>
            <a:ext cx="9180512" cy="179771"/>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38100" cap="flat" cmpd="sng" algn="ctr">
            <a:gradFill>
              <a:gsLst>
                <a:gs pos="74000">
                  <a:schemeClr val="tx2"/>
                </a:gs>
                <a:gs pos="44000">
                  <a:srgbClr val="F26C08"/>
                </a:gs>
                <a:gs pos="33000">
                  <a:schemeClr val="accent1"/>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ln w="76200">
                <a:solidFill>
                  <a:schemeClr val="tx1"/>
                </a:solidFill>
              </a:ln>
            </a:endParaRPr>
          </a:p>
        </p:txBody>
      </p:sp>
      <p:sp>
        <p:nvSpPr>
          <p:cNvPr id="9" name="Title Placeholder 8"/>
          <p:cNvSpPr>
            <a:spLocks noGrp="1"/>
          </p:cNvSpPr>
          <p:nvPr>
            <p:ph type="title"/>
          </p:nvPr>
        </p:nvSpPr>
        <p:spPr>
          <a:xfrm>
            <a:off x="0" y="-27384"/>
            <a:ext cx="8985176" cy="792088"/>
          </a:xfrm>
          <a:prstGeom prst="rect">
            <a:avLst/>
          </a:prstGeom>
        </p:spPr>
        <p:txBody>
          <a:bodyPr vert="horz" lIns="0" rIns="0" bIns="0" anchor="ctr">
            <a:normAutofit/>
            <a:scene3d>
              <a:camera prst="orthographicFront"/>
              <a:lightRig rig="flat" dir="tl">
                <a:rot lat="0" lon="0" rev="6600000"/>
              </a:lightRig>
            </a:scene3d>
            <a:sp3d extrusionH="25400" contourW="8890">
              <a:contourClr>
                <a:schemeClr val="accent2">
                  <a:shade val="75000"/>
                </a:schemeClr>
              </a:contourClr>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67544" y="1124744"/>
            <a:ext cx="8568952" cy="45331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5" name="Picture 14" descr="TCTA Logo (hi-res).jpg"/>
          <p:cNvPicPr>
            <a:picLocks noChangeAspect="1"/>
          </p:cNvPicPr>
          <p:nvPr/>
        </p:nvPicPr>
        <p:blipFill>
          <a:blip r:embed="rId14" cstate="print"/>
          <a:stretch>
            <a:fillRect/>
          </a:stretch>
        </p:blipFill>
        <p:spPr>
          <a:xfrm>
            <a:off x="7740352" y="6189045"/>
            <a:ext cx="1234080" cy="552323"/>
          </a:xfrm>
          <a:prstGeom prst="rect">
            <a:avLst/>
          </a:prstGeom>
        </p:spPr>
      </p:pic>
      <p:sp>
        <p:nvSpPr>
          <p:cNvPr id="10" name="Date Placeholder 9"/>
          <p:cNvSpPr>
            <a:spLocks noGrp="1"/>
          </p:cNvSpPr>
          <p:nvPr>
            <p:ph type="dt" sz="half" idx="2"/>
          </p:nvPr>
        </p:nvSpPr>
        <p:spPr>
          <a:xfrm>
            <a:off x="1475656" y="6381328"/>
            <a:ext cx="2133600" cy="365125"/>
          </a:xfrm>
          <a:prstGeom prst="rect">
            <a:avLst/>
          </a:prstGeom>
        </p:spPr>
        <p:txBody>
          <a:bodyPr vert="horz" lIns="0" tIns="0" rIns="0" bIns="0" anchor="b"/>
          <a:lstStyle>
            <a:lvl1pPr algn="l" eaLnBrk="1" latinLnBrk="0" hangingPunct="1">
              <a:defRPr kumimoji="0" sz="1200" b="1">
                <a:solidFill>
                  <a:srgbClr val="002060"/>
                </a:solidFill>
              </a:defRPr>
            </a:lvl1pPr>
          </a:lstStyle>
          <a:p>
            <a:pPr>
              <a:defRPr/>
            </a:pPr>
            <a:fld id="{A05B4D34-398E-4DB7-8B75-0C9E6E0F96CA}" type="datetime1">
              <a:rPr lang="en-ZA" smtClean="0"/>
              <a:pPr>
                <a:defRPr/>
              </a:pPr>
              <a:t>2016/10/24</a:t>
            </a:fld>
            <a:endParaRPr lang="en-GB"/>
          </a:p>
        </p:txBody>
      </p:sp>
      <p:sp>
        <p:nvSpPr>
          <p:cNvPr id="22" name="Footer Placeholder 21"/>
          <p:cNvSpPr>
            <a:spLocks noGrp="1"/>
          </p:cNvSpPr>
          <p:nvPr>
            <p:ph type="ftr" sz="quarter" idx="3"/>
          </p:nvPr>
        </p:nvSpPr>
        <p:spPr>
          <a:xfrm>
            <a:off x="4716016" y="6356350"/>
            <a:ext cx="2887960" cy="365125"/>
          </a:xfrm>
          <a:prstGeom prst="rect">
            <a:avLst/>
          </a:prstGeom>
        </p:spPr>
        <p:txBody>
          <a:bodyPr vert="horz" lIns="0" tIns="0" rIns="0" bIns="0" anchor="b"/>
          <a:lstStyle>
            <a:lvl1pPr algn="r" eaLnBrk="1" latinLnBrk="0" hangingPunct="1">
              <a:defRPr kumimoji="0" sz="1200" b="1">
                <a:solidFill>
                  <a:srgbClr val="002060"/>
                </a:solidFill>
              </a:defRPr>
            </a:lvl1pPr>
          </a:lstStyle>
          <a:p>
            <a:pPr>
              <a:defRPr/>
            </a:pPr>
            <a:endParaRPr lang="en-GB"/>
          </a:p>
        </p:txBody>
      </p:sp>
      <p:sp>
        <p:nvSpPr>
          <p:cNvPr id="18" name="Slide Number Placeholder 17"/>
          <p:cNvSpPr>
            <a:spLocks noGrp="1"/>
          </p:cNvSpPr>
          <p:nvPr>
            <p:ph type="sldNum" sz="quarter" idx="4"/>
          </p:nvPr>
        </p:nvSpPr>
        <p:spPr>
          <a:xfrm>
            <a:off x="65584" y="6453336"/>
            <a:ext cx="762000" cy="365125"/>
          </a:xfrm>
          <a:prstGeom prst="rect">
            <a:avLst/>
          </a:prstGeom>
        </p:spPr>
        <p:txBody>
          <a:bodyPr vert="horz" lIns="0" tIns="0" rIns="0" bIns="0" anchor="b"/>
          <a:lstStyle>
            <a:lvl1pPr algn="l" eaLnBrk="1" latinLnBrk="0" hangingPunct="1">
              <a:defRPr kumimoji="0" sz="1200" b="1">
                <a:solidFill>
                  <a:schemeClr val="tx1"/>
                </a:solidFill>
              </a:defRPr>
            </a:lvl1pPr>
          </a:lstStyle>
          <a:p>
            <a:pPr>
              <a:defRPr/>
            </a:pPr>
            <a:fld id="{9AA9ABFE-11F1-4973-A855-B46EDE27041F}" type="slidenum">
              <a:rPr lang="en-GB" smtClean="0"/>
              <a:pPr>
                <a:defRPr/>
              </a:pPr>
              <a:t>‹#›</a:t>
            </a:fld>
            <a:endParaRPr lang="en-GB"/>
          </a:p>
        </p:txBody>
      </p:sp>
      <p:sp>
        <p:nvSpPr>
          <p:cNvPr id="11" name="TextBox 10"/>
          <p:cNvSpPr txBox="1"/>
          <p:nvPr/>
        </p:nvSpPr>
        <p:spPr>
          <a:xfrm>
            <a:off x="3028232" y="6390472"/>
            <a:ext cx="3559992" cy="369332"/>
          </a:xfrm>
          <a:prstGeom prst="rect">
            <a:avLst/>
          </a:prstGeom>
          <a:noFill/>
        </p:spPr>
        <p:txBody>
          <a:bodyPr wrap="square" rtlCol="0">
            <a:spAutoFit/>
          </a:bodyPr>
          <a:lstStyle/>
          <a:p>
            <a:r>
              <a:rPr lang="en-ZA"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transform    </a:t>
            </a:r>
            <a:r>
              <a:rPr lang="en-ZA" b="1" cap="none" spc="0" dirty="0" smtClean="0">
                <a:ln w="10541" cmpd="sng">
                  <a:solidFill>
                    <a:schemeClr val="accent1">
                      <a:shade val="88000"/>
                      <a:satMod val="110000"/>
                    </a:schemeClr>
                  </a:solidFill>
                  <a:prstDash val="solid"/>
                </a:ln>
                <a:gradFill>
                  <a:gsLst>
                    <a:gs pos="0">
                      <a:schemeClr val="accent3">
                        <a:lumMod val="40000"/>
                        <a:lumOff val="60000"/>
                      </a:schemeClr>
                    </a:gs>
                    <a:gs pos="9000">
                      <a:schemeClr val="accent3">
                        <a:lumMod val="60000"/>
                        <a:lumOff val="40000"/>
                      </a:schemeClr>
                    </a:gs>
                    <a:gs pos="50000">
                      <a:schemeClr val="accent3">
                        <a:lumMod val="75000"/>
                      </a:schemeClr>
                    </a:gs>
                    <a:gs pos="79000">
                      <a:schemeClr val="bg2">
                        <a:lumMod val="50000"/>
                      </a:schemeClr>
                    </a:gs>
                    <a:gs pos="100000">
                      <a:schemeClr val="bg2">
                        <a:lumMod val="50000"/>
                      </a:schemeClr>
                    </a:gs>
                  </a:gsLst>
                  <a:lin ang="5400000"/>
                </a:gradFill>
                <a:effectLst/>
              </a:rPr>
              <a:t>empower    </a:t>
            </a:r>
            <a:r>
              <a:rPr lang="en-ZA"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uplift</a:t>
            </a:r>
            <a:endParaRPr lang="en-ZA"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ftr="0" dt="0"/>
  <p:txStyles>
    <p:titleStyle>
      <a:lvl1pPr algn="ctr" rtl="0" eaLnBrk="1" latinLnBrk="0" hangingPunct="1">
        <a:spcBef>
          <a:spcPct val="0"/>
        </a:spcBef>
        <a:buNone/>
        <a:defRPr kumimoji="0" sz="2800" b="1" kern="1200"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mj-lt"/>
          <a:ea typeface="+mj-ea"/>
          <a:cs typeface="+mj-cs"/>
        </a:defRPr>
      </a:lvl1pPr>
    </p:titleStyle>
    <p:bodyStyle>
      <a:lvl1pPr marL="274320" indent="-274320" algn="l" rtl="0" eaLnBrk="1" latinLnBrk="0" hangingPunct="1">
        <a:spcBef>
          <a:spcPct val="20000"/>
        </a:spcBef>
        <a:buClr>
          <a:schemeClr val="accent1"/>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2"/>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4">
            <a:lumMod val="75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3" name="Picture 32" descr="Graphic1.JPG"/>
          <p:cNvPicPr>
            <a:picLocks noChangeAspect="1"/>
          </p:cNvPicPr>
          <p:nvPr/>
        </p:nvPicPr>
        <p:blipFill>
          <a:blip r:embed="rId13" cstate="print"/>
          <a:stretch>
            <a:fillRect/>
          </a:stretch>
        </p:blipFill>
        <p:spPr>
          <a:xfrm>
            <a:off x="7788" y="0"/>
            <a:ext cx="1565881" cy="6858000"/>
          </a:xfrm>
          <a:prstGeom prst="rect">
            <a:avLst/>
          </a:prstGeom>
        </p:spPr>
      </p:pic>
      <p:sp>
        <p:nvSpPr>
          <p:cNvPr id="17" name="Freeform 16"/>
          <p:cNvSpPr>
            <a:spLocks/>
          </p:cNvSpPr>
          <p:nvPr/>
        </p:nvSpPr>
        <p:spPr bwMode="auto">
          <a:xfrm>
            <a:off x="1475656" y="814678"/>
            <a:ext cx="7632848" cy="29521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38100" cap="flat" cmpd="sng" algn="ctr">
            <a:gradFill>
              <a:gsLst>
                <a:gs pos="74000">
                  <a:schemeClr val="tx2"/>
                </a:gs>
                <a:gs pos="44000">
                  <a:srgbClr val="F26C08"/>
                </a:gs>
                <a:gs pos="33000">
                  <a:schemeClr val="accent1"/>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ln w="76200">
                <a:solidFill>
                  <a:prstClr val="black"/>
                </a:solidFill>
              </a:ln>
              <a:solidFill>
                <a:prstClr val="black"/>
              </a:solidFill>
              <a:latin typeface="Arial"/>
              <a:cs typeface="+mn-cs"/>
            </a:endParaRPr>
          </a:p>
        </p:txBody>
      </p:sp>
      <p:sp>
        <p:nvSpPr>
          <p:cNvPr id="9" name="Title Placeholder 8"/>
          <p:cNvSpPr>
            <a:spLocks noGrp="1"/>
          </p:cNvSpPr>
          <p:nvPr>
            <p:ph type="title"/>
          </p:nvPr>
        </p:nvSpPr>
        <p:spPr>
          <a:xfrm>
            <a:off x="755576" y="44624"/>
            <a:ext cx="8229600" cy="792088"/>
          </a:xfrm>
          <a:prstGeom prst="rect">
            <a:avLst/>
          </a:prstGeom>
        </p:spPr>
        <p:txBody>
          <a:bodyPr vert="horz" lIns="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835696" y="1340768"/>
            <a:ext cx="7200800" cy="45331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5" name="Picture 14" descr="TCTA Logo (hi-res).jpg"/>
          <p:cNvPicPr>
            <a:picLocks noChangeAspect="1"/>
          </p:cNvPicPr>
          <p:nvPr/>
        </p:nvPicPr>
        <p:blipFill>
          <a:blip r:embed="rId14" cstate="print"/>
          <a:stretch>
            <a:fillRect/>
          </a:stretch>
        </p:blipFill>
        <p:spPr>
          <a:xfrm>
            <a:off x="7740352" y="6189045"/>
            <a:ext cx="1234080" cy="552323"/>
          </a:xfrm>
          <a:prstGeom prst="rect">
            <a:avLst/>
          </a:prstGeom>
        </p:spPr>
      </p:pic>
      <p:sp>
        <p:nvSpPr>
          <p:cNvPr id="10" name="Date Placeholder 9"/>
          <p:cNvSpPr>
            <a:spLocks noGrp="1"/>
          </p:cNvSpPr>
          <p:nvPr>
            <p:ph type="dt" sz="half" idx="2"/>
          </p:nvPr>
        </p:nvSpPr>
        <p:spPr>
          <a:xfrm>
            <a:off x="1475656" y="6381328"/>
            <a:ext cx="2133600" cy="365125"/>
          </a:xfrm>
          <a:prstGeom prst="rect">
            <a:avLst/>
          </a:prstGeom>
        </p:spPr>
        <p:txBody>
          <a:bodyPr vert="horz" lIns="0" tIns="0" rIns="0" bIns="0" anchor="b"/>
          <a:lstStyle>
            <a:lvl1pPr algn="l" eaLnBrk="1" latinLnBrk="0" hangingPunct="1">
              <a:defRPr kumimoji="0" sz="1200" b="1">
                <a:solidFill>
                  <a:srgbClr val="002060"/>
                </a:solidFill>
              </a:defRPr>
            </a:lvl1pPr>
          </a:lstStyle>
          <a:p>
            <a:pPr fontAlgn="auto">
              <a:spcBef>
                <a:spcPts val="0"/>
              </a:spcBef>
              <a:spcAft>
                <a:spcPts val="0"/>
              </a:spcAft>
            </a:pPr>
            <a:fld id="{F1981B06-3A14-45D1-9B77-7494E126DD7E}" type="datetime1">
              <a:rPr lang="en-ZA" smtClean="0">
                <a:latin typeface="Arial"/>
                <a:cs typeface="+mn-cs"/>
              </a:rPr>
              <a:pPr fontAlgn="auto">
                <a:spcBef>
                  <a:spcPts val="0"/>
                </a:spcBef>
                <a:spcAft>
                  <a:spcPts val="0"/>
                </a:spcAft>
              </a:pPr>
              <a:t>2016/10/24</a:t>
            </a:fld>
            <a:endParaRPr lang="en-ZA" dirty="0">
              <a:latin typeface="Arial"/>
              <a:cs typeface="+mn-cs"/>
            </a:endParaRPr>
          </a:p>
        </p:txBody>
      </p:sp>
      <p:sp>
        <p:nvSpPr>
          <p:cNvPr id="22" name="Footer Placeholder 21"/>
          <p:cNvSpPr>
            <a:spLocks noGrp="1"/>
          </p:cNvSpPr>
          <p:nvPr>
            <p:ph type="ftr" sz="quarter" idx="3"/>
          </p:nvPr>
        </p:nvSpPr>
        <p:spPr>
          <a:xfrm>
            <a:off x="4716016" y="6356350"/>
            <a:ext cx="2887960" cy="365125"/>
          </a:xfrm>
          <a:prstGeom prst="rect">
            <a:avLst/>
          </a:prstGeom>
        </p:spPr>
        <p:txBody>
          <a:bodyPr vert="horz" lIns="0" tIns="0" rIns="0" bIns="0" anchor="b"/>
          <a:lstStyle>
            <a:lvl1pPr algn="r" eaLnBrk="1" latinLnBrk="0" hangingPunct="1">
              <a:defRPr kumimoji="0" sz="1200" b="1">
                <a:solidFill>
                  <a:srgbClr val="002060"/>
                </a:solidFill>
              </a:defRPr>
            </a:lvl1pPr>
          </a:lstStyle>
          <a:p>
            <a:pPr fontAlgn="auto">
              <a:spcBef>
                <a:spcPts val="0"/>
              </a:spcBef>
              <a:spcAft>
                <a:spcPts val="0"/>
              </a:spcAft>
            </a:pPr>
            <a:endParaRPr lang="en-ZA" dirty="0">
              <a:latin typeface="Arial"/>
              <a:cs typeface="+mn-cs"/>
            </a:endParaRPr>
          </a:p>
        </p:txBody>
      </p:sp>
      <p:sp>
        <p:nvSpPr>
          <p:cNvPr id="18" name="Slide Number Placeholder 17"/>
          <p:cNvSpPr>
            <a:spLocks noGrp="1"/>
          </p:cNvSpPr>
          <p:nvPr>
            <p:ph type="sldNum" sz="quarter" idx="4"/>
          </p:nvPr>
        </p:nvSpPr>
        <p:spPr>
          <a:xfrm>
            <a:off x="65584" y="6453336"/>
            <a:ext cx="7620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fontAlgn="auto">
              <a:spcBef>
                <a:spcPts val="0"/>
              </a:spcBef>
              <a:spcAft>
                <a:spcPts val="0"/>
              </a:spcAft>
            </a:pPr>
            <a:fld id="{17215C9A-8712-4889-842C-FC9D552D7C51}" type="slidenum">
              <a:rPr lang="en-ZA" smtClean="0">
                <a:solidFill>
                  <a:prstClr val="white"/>
                </a:solidFill>
                <a:latin typeface="Arial"/>
                <a:cs typeface="+mn-cs"/>
              </a:rPr>
              <a:pPr fontAlgn="auto">
                <a:spcBef>
                  <a:spcPts val="0"/>
                </a:spcBef>
                <a:spcAft>
                  <a:spcPts val="0"/>
                </a:spcAft>
              </a:pPr>
              <a:t>‹#›</a:t>
            </a:fld>
            <a:endParaRPr lang="en-ZA">
              <a:solidFill>
                <a:prstClr val="white"/>
              </a:solidFill>
              <a:latin typeface="Arial"/>
              <a:cs typeface="+mn-cs"/>
            </a:endParaRPr>
          </a:p>
        </p:txBody>
      </p:sp>
      <p:sp>
        <p:nvSpPr>
          <p:cNvPr id="34" name="Freeform 33"/>
          <p:cNvSpPr/>
          <p:nvPr/>
        </p:nvSpPr>
        <p:spPr>
          <a:xfrm>
            <a:off x="1241160" y="0"/>
            <a:ext cx="326138" cy="6858000"/>
          </a:xfrm>
          <a:custGeom>
            <a:avLst/>
            <a:gdLst>
              <a:gd name="connsiteX0" fmla="*/ 175491 w 385042"/>
              <a:gd name="connsiteY0" fmla="*/ 0 h 6862618"/>
              <a:gd name="connsiteX1" fmla="*/ 184727 w 385042"/>
              <a:gd name="connsiteY1" fmla="*/ 175491 h 6862618"/>
              <a:gd name="connsiteX2" fmla="*/ 193964 w 385042"/>
              <a:gd name="connsiteY2" fmla="*/ 203200 h 6862618"/>
              <a:gd name="connsiteX3" fmla="*/ 203200 w 385042"/>
              <a:gd name="connsiteY3" fmla="*/ 277091 h 6862618"/>
              <a:gd name="connsiteX4" fmla="*/ 221673 w 385042"/>
              <a:gd name="connsiteY4" fmla="*/ 443345 h 6862618"/>
              <a:gd name="connsiteX5" fmla="*/ 230909 w 385042"/>
              <a:gd name="connsiteY5" fmla="*/ 471054 h 6862618"/>
              <a:gd name="connsiteX6" fmla="*/ 249382 w 385042"/>
              <a:gd name="connsiteY6" fmla="*/ 600363 h 6862618"/>
              <a:gd name="connsiteX7" fmla="*/ 267855 w 385042"/>
              <a:gd name="connsiteY7" fmla="*/ 701963 h 6862618"/>
              <a:gd name="connsiteX8" fmla="*/ 286327 w 385042"/>
              <a:gd name="connsiteY8" fmla="*/ 840509 h 6862618"/>
              <a:gd name="connsiteX9" fmla="*/ 295564 w 385042"/>
              <a:gd name="connsiteY9" fmla="*/ 868218 h 6862618"/>
              <a:gd name="connsiteX10" fmla="*/ 304800 w 385042"/>
              <a:gd name="connsiteY10" fmla="*/ 942109 h 6862618"/>
              <a:gd name="connsiteX11" fmla="*/ 323273 w 385042"/>
              <a:gd name="connsiteY11" fmla="*/ 1099127 h 6862618"/>
              <a:gd name="connsiteX12" fmla="*/ 332509 w 385042"/>
              <a:gd name="connsiteY12" fmla="*/ 1200727 h 6862618"/>
              <a:gd name="connsiteX13" fmla="*/ 341745 w 385042"/>
              <a:gd name="connsiteY13" fmla="*/ 1283854 h 6862618"/>
              <a:gd name="connsiteX14" fmla="*/ 360218 w 385042"/>
              <a:gd name="connsiteY14" fmla="*/ 1477818 h 6862618"/>
              <a:gd name="connsiteX15" fmla="*/ 360218 w 385042"/>
              <a:gd name="connsiteY15" fmla="*/ 2429163 h 6862618"/>
              <a:gd name="connsiteX16" fmla="*/ 350982 w 385042"/>
              <a:gd name="connsiteY16" fmla="*/ 2503054 h 6862618"/>
              <a:gd name="connsiteX17" fmla="*/ 341745 w 385042"/>
              <a:gd name="connsiteY17" fmla="*/ 2613891 h 6862618"/>
              <a:gd name="connsiteX18" fmla="*/ 323273 w 385042"/>
              <a:gd name="connsiteY18" fmla="*/ 2890981 h 6862618"/>
              <a:gd name="connsiteX19" fmla="*/ 314036 w 385042"/>
              <a:gd name="connsiteY19" fmla="*/ 2937163 h 6862618"/>
              <a:gd name="connsiteX20" fmla="*/ 295564 w 385042"/>
              <a:gd name="connsiteY20" fmla="*/ 3131127 h 6862618"/>
              <a:gd name="connsiteX21" fmla="*/ 277091 w 385042"/>
              <a:gd name="connsiteY21" fmla="*/ 3241963 h 6862618"/>
              <a:gd name="connsiteX22" fmla="*/ 258618 w 385042"/>
              <a:gd name="connsiteY22" fmla="*/ 3362036 h 6862618"/>
              <a:gd name="connsiteX23" fmla="*/ 240145 w 385042"/>
              <a:gd name="connsiteY23" fmla="*/ 3528291 h 6862618"/>
              <a:gd name="connsiteX24" fmla="*/ 212436 w 385042"/>
              <a:gd name="connsiteY24" fmla="*/ 3713018 h 6862618"/>
              <a:gd name="connsiteX25" fmla="*/ 193964 w 385042"/>
              <a:gd name="connsiteY25" fmla="*/ 3860800 h 6862618"/>
              <a:gd name="connsiteX26" fmla="*/ 175491 w 385042"/>
              <a:gd name="connsiteY26" fmla="*/ 3990109 h 6862618"/>
              <a:gd name="connsiteX27" fmla="*/ 166255 w 385042"/>
              <a:gd name="connsiteY27" fmla="*/ 4027054 h 6862618"/>
              <a:gd name="connsiteX28" fmla="*/ 147782 w 385042"/>
              <a:gd name="connsiteY28" fmla="*/ 4147127 h 6862618"/>
              <a:gd name="connsiteX29" fmla="*/ 138545 w 385042"/>
              <a:gd name="connsiteY29" fmla="*/ 4184072 h 6862618"/>
              <a:gd name="connsiteX30" fmla="*/ 129309 w 385042"/>
              <a:gd name="connsiteY30" fmla="*/ 4267200 h 6862618"/>
              <a:gd name="connsiteX31" fmla="*/ 120073 w 385042"/>
              <a:gd name="connsiteY31" fmla="*/ 4331854 h 6862618"/>
              <a:gd name="connsiteX32" fmla="*/ 110836 w 385042"/>
              <a:gd name="connsiteY32" fmla="*/ 4424218 h 6862618"/>
              <a:gd name="connsiteX33" fmla="*/ 101600 w 385042"/>
              <a:gd name="connsiteY33" fmla="*/ 4470400 h 6862618"/>
              <a:gd name="connsiteX34" fmla="*/ 83127 w 385042"/>
              <a:gd name="connsiteY34" fmla="*/ 4645891 h 6862618"/>
              <a:gd name="connsiteX35" fmla="*/ 73891 w 385042"/>
              <a:gd name="connsiteY35" fmla="*/ 4692072 h 6862618"/>
              <a:gd name="connsiteX36" fmla="*/ 64655 w 385042"/>
              <a:gd name="connsiteY36" fmla="*/ 4747491 h 6862618"/>
              <a:gd name="connsiteX37" fmla="*/ 46182 w 385042"/>
              <a:gd name="connsiteY37" fmla="*/ 4987636 h 6862618"/>
              <a:gd name="connsiteX38" fmla="*/ 27709 w 385042"/>
              <a:gd name="connsiteY38" fmla="*/ 5153891 h 6862618"/>
              <a:gd name="connsiteX39" fmla="*/ 18473 w 385042"/>
              <a:gd name="connsiteY39" fmla="*/ 5273963 h 6862618"/>
              <a:gd name="connsiteX40" fmla="*/ 0 w 385042"/>
              <a:gd name="connsiteY40" fmla="*/ 5486400 h 6862618"/>
              <a:gd name="connsiteX41" fmla="*/ 9236 w 385042"/>
              <a:gd name="connsiteY41" fmla="*/ 5883563 h 6862618"/>
              <a:gd name="connsiteX42" fmla="*/ 18473 w 385042"/>
              <a:gd name="connsiteY42" fmla="*/ 5966691 h 6862618"/>
              <a:gd name="connsiteX43" fmla="*/ 36945 w 385042"/>
              <a:gd name="connsiteY43" fmla="*/ 6188363 h 6862618"/>
              <a:gd name="connsiteX44" fmla="*/ 46182 w 385042"/>
              <a:gd name="connsiteY44" fmla="*/ 6262254 h 6862618"/>
              <a:gd name="connsiteX45" fmla="*/ 64655 w 385042"/>
              <a:gd name="connsiteY45" fmla="*/ 6493163 h 6862618"/>
              <a:gd name="connsiteX46" fmla="*/ 73891 w 385042"/>
              <a:gd name="connsiteY46" fmla="*/ 6548581 h 6862618"/>
              <a:gd name="connsiteX47" fmla="*/ 92364 w 385042"/>
              <a:gd name="connsiteY47" fmla="*/ 6631709 h 6862618"/>
              <a:gd name="connsiteX48" fmla="*/ 110836 w 385042"/>
              <a:gd name="connsiteY48" fmla="*/ 6714836 h 6862618"/>
              <a:gd name="connsiteX49" fmla="*/ 120073 w 385042"/>
              <a:gd name="connsiteY49" fmla="*/ 6862618 h 686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5042" h="6862618">
                <a:moveTo>
                  <a:pt x="175491" y="0"/>
                </a:moveTo>
                <a:cubicBezTo>
                  <a:pt x="178570" y="58497"/>
                  <a:pt x="179424" y="117154"/>
                  <a:pt x="184727" y="175491"/>
                </a:cubicBezTo>
                <a:cubicBezTo>
                  <a:pt x="185608" y="185187"/>
                  <a:pt x="192222" y="193621"/>
                  <a:pt x="193964" y="203200"/>
                </a:cubicBezTo>
                <a:cubicBezTo>
                  <a:pt x="198404" y="227622"/>
                  <a:pt x="200459" y="252421"/>
                  <a:pt x="203200" y="277091"/>
                </a:cubicBezTo>
                <a:cubicBezTo>
                  <a:pt x="206612" y="307798"/>
                  <a:pt x="215252" y="408028"/>
                  <a:pt x="221673" y="443345"/>
                </a:cubicBezTo>
                <a:cubicBezTo>
                  <a:pt x="223415" y="452924"/>
                  <a:pt x="227830" y="461818"/>
                  <a:pt x="230909" y="471054"/>
                </a:cubicBezTo>
                <a:cubicBezTo>
                  <a:pt x="237067" y="514157"/>
                  <a:pt x="238822" y="558122"/>
                  <a:pt x="249382" y="600363"/>
                </a:cubicBezTo>
                <a:cubicBezTo>
                  <a:pt x="262978" y="654750"/>
                  <a:pt x="258400" y="631053"/>
                  <a:pt x="267855" y="701963"/>
                </a:cubicBezTo>
                <a:cubicBezTo>
                  <a:pt x="270552" y="722189"/>
                  <a:pt x="281684" y="817296"/>
                  <a:pt x="286327" y="840509"/>
                </a:cubicBezTo>
                <a:cubicBezTo>
                  <a:pt x="288236" y="850056"/>
                  <a:pt x="292485" y="858982"/>
                  <a:pt x="295564" y="868218"/>
                </a:cubicBezTo>
                <a:cubicBezTo>
                  <a:pt x="298643" y="892848"/>
                  <a:pt x="302330" y="917410"/>
                  <a:pt x="304800" y="942109"/>
                </a:cubicBezTo>
                <a:cubicBezTo>
                  <a:pt x="319555" y="1089665"/>
                  <a:pt x="304980" y="1007667"/>
                  <a:pt x="323273" y="1099127"/>
                </a:cubicBezTo>
                <a:cubicBezTo>
                  <a:pt x="326352" y="1132994"/>
                  <a:pt x="329125" y="1166889"/>
                  <a:pt x="332509" y="1200727"/>
                </a:cubicBezTo>
                <a:cubicBezTo>
                  <a:pt x="335283" y="1228468"/>
                  <a:pt x="339430" y="1256071"/>
                  <a:pt x="341745" y="1283854"/>
                </a:cubicBezTo>
                <a:cubicBezTo>
                  <a:pt x="357468" y="1472529"/>
                  <a:pt x="341253" y="1364023"/>
                  <a:pt x="360218" y="1477818"/>
                </a:cubicBezTo>
                <a:cubicBezTo>
                  <a:pt x="385042" y="1874974"/>
                  <a:pt x="376120" y="1673809"/>
                  <a:pt x="360218" y="2429163"/>
                </a:cubicBezTo>
                <a:cubicBezTo>
                  <a:pt x="359696" y="2453979"/>
                  <a:pt x="353452" y="2478355"/>
                  <a:pt x="350982" y="2503054"/>
                </a:cubicBezTo>
                <a:cubicBezTo>
                  <a:pt x="347293" y="2539944"/>
                  <a:pt x="344211" y="2576899"/>
                  <a:pt x="341745" y="2613891"/>
                </a:cubicBezTo>
                <a:cubicBezTo>
                  <a:pt x="336402" y="2694030"/>
                  <a:pt x="333144" y="2807078"/>
                  <a:pt x="323273" y="2890981"/>
                </a:cubicBezTo>
                <a:cubicBezTo>
                  <a:pt x="321439" y="2906572"/>
                  <a:pt x="317115" y="2921769"/>
                  <a:pt x="314036" y="2937163"/>
                </a:cubicBezTo>
                <a:cubicBezTo>
                  <a:pt x="307879" y="3001818"/>
                  <a:pt x="308302" y="3067441"/>
                  <a:pt x="295564" y="3131127"/>
                </a:cubicBezTo>
                <a:cubicBezTo>
                  <a:pt x="284811" y="3184890"/>
                  <a:pt x="284729" y="3180858"/>
                  <a:pt x="277091" y="3241963"/>
                </a:cubicBezTo>
                <a:cubicBezTo>
                  <a:pt x="263794" y="3348344"/>
                  <a:pt x="275828" y="3293201"/>
                  <a:pt x="258618" y="3362036"/>
                </a:cubicBezTo>
                <a:cubicBezTo>
                  <a:pt x="252342" y="3424801"/>
                  <a:pt x="248864" y="3467256"/>
                  <a:pt x="240145" y="3528291"/>
                </a:cubicBezTo>
                <a:cubicBezTo>
                  <a:pt x="228739" y="3608129"/>
                  <a:pt x="221960" y="3608246"/>
                  <a:pt x="212436" y="3713018"/>
                </a:cubicBezTo>
                <a:cubicBezTo>
                  <a:pt x="191937" y="3938511"/>
                  <a:pt x="214412" y="3731295"/>
                  <a:pt x="193964" y="3860800"/>
                </a:cubicBezTo>
                <a:cubicBezTo>
                  <a:pt x="187173" y="3903808"/>
                  <a:pt x="186051" y="3947868"/>
                  <a:pt x="175491" y="3990109"/>
                </a:cubicBezTo>
                <a:cubicBezTo>
                  <a:pt x="172412" y="4002424"/>
                  <a:pt x="168745" y="4014607"/>
                  <a:pt x="166255" y="4027054"/>
                </a:cubicBezTo>
                <a:cubicBezTo>
                  <a:pt x="148385" y="4116401"/>
                  <a:pt x="165541" y="4049454"/>
                  <a:pt x="147782" y="4147127"/>
                </a:cubicBezTo>
                <a:cubicBezTo>
                  <a:pt x="145511" y="4159616"/>
                  <a:pt x="141624" y="4171757"/>
                  <a:pt x="138545" y="4184072"/>
                </a:cubicBezTo>
                <a:cubicBezTo>
                  <a:pt x="135466" y="4211781"/>
                  <a:pt x="132767" y="4239535"/>
                  <a:pt x="129309" y="4267200"/>
                </a:cubicBezTo>
                <a:cubicBezTo>
                  <a:pt x="126609" y="4288802"/>
                  <a:pt x="122617" y="4310233"/>
                  <a:pt x="120073" y="4331854"/>
                </a:cubicBezTo>
                <a:cubicBezTo>
                  <a:pt x="116458" y="4362584"/>
                  <a:pt x="114925" y="4393548"/>
                  <a:pt x="110836" y="4424218"/>
                </a:cubicBezTo>
                <a:cubicBezTo>
                  <a:pt x="108761" y="4439779"/>
                  <a:pt x="103675" y="4454839"/>
                  <a:pt x="101600" y="4470400"/>
                </a:cubicBezTo>
                <a:cubicBezTo>
                  <a:pt x="85703" y="4589629"/>
                  <a:pt x="99283" y="4532800"/>
                  <a:pt x="83127" y="4645891"/>
                </a:cubicBezTo>
                <a:cubicBezTo>
                  <a:pt x="80907" y="4661432"/>
                  <a:pt x="76699" y="4676627"/>
                  <a:pt x="73891" y="4692072"/>
                </a:cubicBezTo>
                <a:cubicBezTo>
                  <a:pt x="70541" y="4710498"/>
                  <a:pt x="67734" y="4729018"/>
                  <a:pt x="64655" y="4747491"/>
                </a:cubicBezTo>
                <a:cubicBezTo>
                  <a:pt x="58497" y="4827539"/>
                  <a:pt x="56141" y="4907971"/>
                  <a:pt x="46182" y="4987636"/>
                </a:cubicBezTo>
                <a:cubicBezTo>
                  <a:pt x="37130" y="5060044"/>
                  <a:pt x="34399" y="5076948"/>
                  <a:pt x="27709" y="5153891"/>
                </a:cubicBezTo>
                <a:cubicBezTo>
                  <a:pt x="24232" y="5193882"/>
                  <a:pt x="21057" y="5233904"/>
                  <a:pt x="18473" y="5273963"/>
                </a:cubicBezTo>
                <a:cubicBezTo>
                  <a:pt x="5959" y="5467922"/>
                  <a:pt x="20801" y="5382389"/>
                  <a:pt x="0" y="5486400"/>
                </a:cubicBezTo>
                <a:cubicBezTo>
                  <a:pt x="3079" y="5618788"/>
                  <a:pt x="4146" y="5751237"/>
                  <a:pt x="9236" y="5883563"/>
                </a:cubicBezTo>
                <a:cubicBezTo>
                  <a:pt x="10308" y="5911422"/>
                  <a:pt x="15949" y="5938926"/>
                  <a:pt x="18473" y="5966691"/>
                </a:cubicBezTo>
                <a:cubicBezTo>
                  <a:pt x="30916" y="6103559"/>
                  <a:pt x="23568" y="6061280"/>
                  <a:pt x="36945" y="6188363"/>
                </a:cubicBezTo>
                <a:cubicBezTo>
                  <a:pt x="39544" y="6213049"/>
                  <a:pt x="43935" y="6237534"/>
                  <a:pt x="46182" y="6262254"/>
                </a:cubicBezTo>
                <a:cubicBezTo>
                  <a:pt x="53173" y="6339152"/>
                  <a:pt x="51961" y="6416998"/>
                  <a:pt x="64655" y="6493163"/>
                </a:cubicBezTo>
                <a:cubicBezTo>
                  <a:pt x="67734" y="6511636"/>
                  <a:pt x="70218" y="6530217"/>
                  <a:pt x="73891" y="6548581"/>
                </a:cubicBezTo>
                <a:cubicBezTo>
                  <a:pt x="103544" y="6696852"/>
                  <a:pt x="60096" y="6454240"/>
                  <a:pt x="92364" y="6631709"/>
                </a:cubicBezTo>
                <a:cubicBezTo>
                  <a:pt x="105369" y="6703237"/>
                  <a:pt x="94551" y="6665978"/>
                  <a:pt x="110836" y="6714836"/>
                </a:cubicBezTo>
                <a:cubicBezTo>
                  <a:pt x="123992" y="6806921"/>
                  <a:pt x="120073" y="6757721"/>
                  <a:pt x="120073" y="6862618"/>
                </a:cubicBezTo>
              </a:path>
            </a:pathLst>
          </a:custGeom>
          <a:ln w="38100">
            <a:gradFill>
              <a:gsLst>
                <a:gs pos="39000">
                  <a:schemeClr val="tx2"/>
                </a:gs>
                <a:gs pos="0">
                  <a:srgbClr val="F26C08"/>
                </a:gs>
                <a:gs pos="51000">
                  <a:srgbClr val="00006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ZA">
              <a:solidFill>
                <a:prstClr val="black"/>
              </a:solidFill>
            </a:endParaRPr>
          </a:p>
        </p:txBody>
      </p:sp>
    </p:spTree>
    <p:extLst>
      <p:ext uri="{BB962C8B-B14F-4D97-AF65-F5344CB8AC3E}">
        <p14:creationId xmlns="" xmlns:p14="http://schemas.microsoft.com/office/powerpoint/2010/main" val="241760763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r" rtl="0" eaLnBrk="1" latinLnBrk="0" hangingPunct="1">
        <a:spcBef>
          <a:spcPct val="0"/>
        </a:spcBef>
        <a:buNone/>
        <a:defRPr kumimoji="0" sz="3600" b="1" kern="1200" cap="none" spc="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3" name="Picture 32" descr="Graphic1.JPG"/>
          <p:cNvPicPr>
            <a:picLocks noChangeAspect="1"/>
          </p:cNvPicPr>
          <p:nvPr/>
        </p:nvPicPr>
        <p:blipFill>
          <a:blip r:embed="rId13" cstate="print"/>
          <a:stretch>
            <a:fillRect/>
          </a:stretch>
        </p:blipFill>
        <p:spPr>
          <a:xfrm>
            <a:off x="7788" y="0"/>
            <a:ext cx="1565881" cy="6858000"/>
          </a:xfrm>
          <a:prstGeom prst="rect">
            <a:avLst/>
          </a:prstGeom>
        </p:spPr>
      </p:pic>
      <p:sp>
        <p:nvSpPr>
          <p:cNvPr id="17" name="Freeform 16"/>
          <p:cNvSpPr>
            <a:spLocks/>
          </p:cNvSpPr>
          <p:nvPr/>
        </p:nvSpPr>
        <p:spPr bwMode="auto">
          <a:xfrm>
            <a:off x="1475656" y="814678"/>
            <a:ext cx="7632848" cy="29521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38100" cap="flat" cmpd="sng" algn="ctr">
            <a:gradFill>
              <a:gsLst>
                <a:gs pos="74000">
                  <a:schemeClr val="tx2"/>
                </a:gs>
                <a:gs pos="44000">
                  <a:srgbClr val="F26C08"/>
                </a:gs>
                <a:gs pos="33000">
                  <a:schemeClr val="accent1"/>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ln w="76200">
                <a:solidFill>
                  <a:prstClr val="black"/>
                </a:solidFill>
              </a:ln>
              <a:solidFill>
                <a:prstClr val="black"/>
              </a:solidFill>
              <a:latin typeface="Arial"/>
              <a:cs typeface="+mn-cs"/>
            </a:endParaRPr>
          </a:p>
        </p:txBody>
      </p:sp>
      <p:sp>
        <p:nvSpPr>
          <p:cNvPr id="9" name="Title Placeholder 8"/>
          <p:cNvSpPr>
            <a:spLocks noGrp="1"/>
          </p:cNvSpPr>
          <p:nvPr>
            <p:ph type="title"/>
          </p:nvPr>
        </p:nvSpPr>
        <p:spPr>
          <a:xfrm>
            <a:off x="755576" y="44624"/>
            <a:ext cx="8229600" cy="792088"/>
          </a:xfrm>
          <a:prstGeom prst="rect">
            <a:avLst/>
          </a:prstGeom>
        </p:spPr>
        <p:txBody>
          <a:bodyPr vert="horz" lIns="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835696" y="1340768"/>
            <a:ext cx="7200800" cy="45331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5" name="Picture 14" descr="TCTA Logo (hi-res).jpg"/>
          <p:cNvPicPr>
            <a:picLocks noChangeAspect="1"/>
          </p:cNvPicPr>
          <p:nvPr/>
        </p:nvPicPr>
        <p:blipFill>
          <a:blip r:embed="rId14" cstate="print"/>
          <a:stretch>
            <a:fillRect/>
          </a:stretch>
        </p:blipFill>
        <p:spPr>
          <a:xfrm>
            <a:off x="7740352" y="6189045"/>
            <a:ext cx="1234080" cy="552323"/>
          </a:xfrm>
          <a:prstGeom prst="rect">
            <a:avLst/>
          </a:prstGeom>
        </p:spPr>
      </p:pic>
      <p:sp>
        <p:nvSpPr>
          <p:cNvPr id="10" name="Date Placeholder 9"/>
          <p:cNvSpPr>
            <a:spLocks noGrp="1"/>
          </p:cNvSpPr>
          <p:nvPr>
            <p:ph type="dt" sz="half" idx="2"/>
          </p:nvPr>
        </p:nvSpPr>
        <p:spPr>
          <a:xfrm>
            <a:off x="1475656" y="6381328"/>
            <a:ext cx="2133600" cy="365125"/>
          </a:xfrm>
          <a:prstGeom prst="rect">
            <a:avLst/>
          </a:prstGeom>
        </p:spPr>
        <p:txBody>
          <a:bodyPr vert="horz" lIns="0" tIns="0" rIns="0" bIns="0" anchor="b"/>
          <a:lstStyle>
            <a:lvl1pPr algn="l" eaLnBrk="1" latinLnBrk="0" hangingPunct="1">
              <a:defRPr kumimoji="0" sz="1200" b="1">
                <a:solidFill>
                  <a:srgbClr val="002060"/>
                </a:solidFill>
              </a:defRPr>
            </a:lvl1pPr>
          </a:lstStyle>
          <a:p>
            <a:pPr fontAlgn="auto">
              <a:spcBef>
                <a:spcPts val="0"/>
              </a:spcBef>
              <a:spcAft>
                <a:spcPts val="0"/>
              </a:spcAft>
            </a:pPr>
            <a:fld id="{31055390-A31A-41ED-B634-28E32FC6F5D5}" type="datetime1">
              <a:rPr lang="en-ZA" smtClean="0">
                <a:latin typeface="Arial"/>
                <a:cs typeface="+mn-cs"/>
              </a:rPr>
              <a:pPr fontAlgn="auto">
                <a:spcBef>
                  <a:spcPts val="0"/>
                </a:spcBef>
                <a:spcAft>
                  <a:spcPts val="0"/>
                </a:spcAft>
              </a:pPr>
              <a:t>2016/10/24</a:t>
            </a:fld>
            <a:endParaRPr lang="en-ZA" dirty="0">
              <a:latin typeface="Arial"/>
              <a:cs typeface="+mn-cs"/>
            </a:endParaRPr>
          </a:p>
        </p:txBody>
      </p:sp>
      <p:sp>
        <p:nvSpPr>
          <p:cNvPr id="22" name="Footer Placeholder 21"/>
          <p:cNvSpPr>
            <a:spLocks noGrp="1"/>
          </p:cNvSpPr>
          <p:nvPr>
            <p:ph type="ftr" sz="quarter" idx="3"/>
          </p:nvPr>
        </p:nvSpPr>
        <p:spPr>
          <a:xfrm>
            <a:off x="4716016" y="6356350"/>
            <a:ext cx="2887960" cy="365125"/>
          </a:xfrm>
          <a:prstGeom prst="rect">
            <a:avLst/>
          </a:prstGeom>
        </p:spPr>
        <p:txBody>
          <a:bodyPr vert="horz" lIns="0" tIns="0" rIns="0" bIns="0" anchor="b"/>
          <a:lstStyle>
            <a:lvl1pPr algn="r" eaLnBrk="1" latinLnBrk="0" hangingPunct="1">
              <a:defRPr kumimoji="0" sz="1200" b="1">
                <a:solidFill>
                  <a:srgbClr val="002060"/>
                </a:solidFill>
              </a:defRPr>
            </a:lvl1pPr>
          </a:lstStyle>
          <a:p>
            <a:pPr fontAlgn="auto">
              <a:spcBef>
                <a:spcPts val="0"/>
              </a:spcBef>
              <a:spcAft>
                <a:spcPts val="0"/>
              </a:spcAft>
            </a:pPr>
            <a:endParaRPr lang="en-ZA" dirty="0">
              <a:latin typeface="Arial"/>
              <a:cs typeface="+mn-cs"/>
            </a:endParaRPr>
          </a:p>
        </p:txBody>
      </p:sp>
      <p:sp>
        <p:nvSpPr>
          <p:cNvPr id="18" name="Slide Number Placeholder 17"/>
          <p:cNvSpPr>
            <a:spLocks noGrp="1"/>
          </p:cNvSpPr>
          <p:nvPr>
            <p:ph type="sldNum" sz="quarter" idx="4"/>
          </p:nvPr>
        </p:nvSpPr>
        <p:spPr>
          <a:xfrm>
            <a:off x="65584" y="6453336"/>
            <a:ext cx="7620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fontAlgn="auto">
              <a:spcBef>
                <a:spcPts val="0"/>
              </a:spcBef>
              <a:spcAft>
                <a:spcPts val="0"/>
              </a:spcAft>
            </a:pPr>
            <a:fld id="{17215C9A-8712-4889-842C-FC9D552D7C51}" type="slidenum">
              <a:rPr lang="en-ZA" smtClean="0">
                <a:solidFill>
                  <a:prstClr val="white"/>
                </a:solidFill>
                <a:latin typeface="Arial"/>
                <a:cs typeface="+mn-cs"/>
              </a:rPr>
              <a:pPr fontAlgn="auto">
                <a:spcBef>
                  <a:spcPts val="0"/>
                </a:spcBef>
                <a:spcAft>
                  <a:spcPts val="0"/>
                </a:spcAft>
              </a:pPr>
              <a:t>‹#›</a:t>
            </a:fld>
            <a:endParaRPr lang="en-ZA">
              <a:solidFill>
                <a:prstClr val="white"/>
              </a:solidFill>
              <a:latin typeface="Arial"/>
              <a:cs typeface="+mn-cs"/>
            </a:endParaRPr>
          </a:p>
        </p:txBody>
      </p:sp>
      <p:sp>
        <p:nvSpPr>
          <p:cNvPr id="34" name="Freeform 33"/>
          <p:cNvSpPr/>
          <p:nvPr/>
        </p:nvSpPr>
        <p:spPr>
          <a:xfrm>
            <a:off x="1241160" y="0"/>
            <a:ext cx="326138" cy="6858000"/>
          </a:xfrm>
          <a:custGeom>
            <a:avLst/>
            <a:gdLst>
              <a:gd name="connsiteX0" fmla="*/ 175491 w 385042"/>
              <a:gd name="connsiteY0" fmla="*/ 0 h 6862618"/>
              <a:gd name="connsiteX1" fmla="*/ 184727 w 385042"/>
              <a:gd name="connsiteY1" fmla="*/ 175491 h 6862618"/>
              <a:gd name="connsiteX2" fmla="*/ 193964 w 385042"/>
              <a:gd name="connsiteY2" fmla="*/ 203200 h 6862618"/>
              <a:gd name="connsiteX3" fmla="*/ 203200 w 385042"/>
              <a:gd name="connsiteY3" fmla="*/ 277091 h 6862618"/>
              <a:gd name="connsiteX4" fmla="*/ 221673 w 385042"/>
              <a:gd name="connsiteY4" fmla="*/ 443345 h 6862618"/>
              <a:gd name="connsiteX5" fmla="*/ 230909 w 385042"/>
              <a:gd name="connsiteY5" fmla="*/ 471054 h 6862618"/>
              <a:gd name="connsiteX6" fmla="*/ 249382 w 385042"/>
              <a:gd name="connsiteY6" fmla="*/ 600363 h 6862618"/>
              <a:gd name="connsiteX7" fmla="*/ 267855 w 385042"/>
              <a:gd name="connsiteY7" fmla="*/ 701963 h 6862618"/>
              <a:gd name="connsiteX8" fmla="*/ 286327 w 385042"/>
              <a:gd name="connsiteY8" fmla="*/ 840509 h 6862618"/>
              <a:gd name="connsiteX9" fmla="*/ 295564 w 385042"/>
              <a:gd name="connsiteY9" fmla="*/ 868218 h 6862618"/>
              <a:gd name="connsiteX10" fmla="*/ 304800 w 385042"/>
              <a:gd name="connsiteY10" fmla="*/ 942109 h 6862618"/>
              <a:gd name="connsiteX11" fmla="*/ 323273 w 385042"/>
              <a:gd name="connsiteY11" fmla="*/ 1099127 h 6862618"/>
              <a:gd name="connsiteX12" fmla="*/ 332509 w 385042"/>
              <a:gd name="connsiteY12" fmla="*/ 1200727 h 6862618"/>
              <a:gd name="connsiteX13" fmla="*/ 341745 w 385042"/>
              <a:gd name="connsiteY13" fmla="*/ 1283854 h 6862618"/>
              <a:gd name="connsiteX14" fmla="*/ 360218 w 385042"/>
              <a:gd name="connsiteY14" fmla="*/ 1477818 h 6862618"/>
              <a:gd name="connsiteX15" fmla="*/ 360218 w 385042"/>
              <a:gd name="connsiteY15" fmla="*/ 2429163 h 6862618"/>
              <a:gd name="connsiteX16" fmla="*/ 350982 w 385042"/>
              <a:gd name="connsiteY16" fmla="*/ 2503054 h 6862618"/>
              <a:gd name="connsiteX17" fmla="*/ 341745 w 385042"/>
              <a:gd name="connsiteY17" fmla="*/ 2613891 h 6862618"/>
              <a:gd name="connsiteX18" fmla="*/ 323273 w 385042"/>
              <a:gd name="connsiteY18" fmla="*/ 2890981 h 6862618"/>
              <a:gd name="connsiteX19" fmla="*/ 314036 w 385042"/>
              <a:gd name="connsiteY19" fmla="*/ 2937163 h 6862618"/>
              <a:gd name="connsiteX20" fmla="*/ 295564 w 385042"/>
              <a:gd name="connsiteY20" fmla="*/ 3131127 h 6862618"/>
              <a:gd name="connsiteX21" fmla="*/ 277091 w 385042"/>
              <a:gd name="connsiteY21" fmla="*/ 3241963 h 6862618"/>
              <a:gd name="connsiteX22" fmla="*/ 258618 w 385042"/>
              <a:gd name="connsiteY22" fmla="*/ 3362036 h 6862618"/>
              <a:gd name="connsiteX23" fmla="*/ 240145 w 385042"/>
              <a:gd name="connsiteY23" fmla="*/ 3528291 h 6862618"/>
              <a:gd name="connsiteX24" fmla="*/ 212436 w 385042"/>
              <a:gd name="connsiteY24" fmla="*/ 3713018 h 6862618"/>
              <a:gd name="connsiteX25" fmla="*/ 193964 w 385042"/>
              <a:gd name="connsiteY25" fmla="*/ 3860800 h 6862618"/>
              <a:gd name="connsiteX26" fmla="*/ 175491 w 385042"/>
              <a:gd name="connsiteY26" fmla="*/ 3990109 h 6862618"/>
              <a:gd name="connsiteX27" fmla="*/ 166255 w 385042"/>
              <a:gd name="connsiteY27" fmla="*/ 4027054 h 6862618"/>
              <a:gd name="connsiteX28" fmla="*/ 147782 w 385042"/>
              <a:gd name="connsiteY28" fmla="*/ 4147127 h 6862618"/>
              <a:gd name="connsiteX29" fmla="*/ 138545 w 385042"/>
              <a:gd name="connsiteY29" fmla="*/ 4184072 h 6862618"/>
              <a:gd name="connsiteX30" fmla="*/ 129309 w 385042"/>
              <a:gd name="connsiteY30" fmla="*/ 4267200 h 6862618"/>
              <a:gd name="connsiteX31" fmla="*/ 120073 w 385042"/>
              <a:gd name="connsiteY31" fmla="*/ 4331854 h 6862618"/>
              <a:gd name="connsiteX32" fmla="*/ 110836 w 385042"/>
              <a:gd name="connsiteY32" fmla="*/ 4424218 h 6862618"/>
              <a:gd name="connsiteX33" fmla="*/ 101600 w 385042"/>
              <a:gd name="connsiteY33" fmla="*/ 4470400 h 6862618"/>
              <a:gd name="connsiteX34" fmla="*/ 83127 w 385042"/>
              <a:gd name="connsiteY34" fmla="*/ 4645891 h 6862618"/>
              <a:gd name="connsiteX35" fmla="*/ 73891 w 385042"/>
              <a:gd name="connsiteY35" fmla="*/ 4692072 h 6862618"/>
              <a:gd name="connsiteX36" fmla="*/ 64655 w 385042"/>
              <a:gd name="connsiteY36" fmla="*/ 4747491 h 6862618"/>
              <a:gd name="connsiteX37" fmla="*/ 46182 w 385042"/>
              <a:gd name="connsiteY37" fmla="*/ 4987636 h 6862618"/>
              <a:gd name="connsiteX38" fmla="*/ 27709 w 385042"/>
              <a:gd name="connsiteY38" fmla="*/ 5153891 h 6862618"/>
              <a:gd name="connsiteX39" fmla="*/ 18473 w 385042"/>
              <a:gd name="connsiteY39" fmla="*/ 5273963 h 6862618"/>
              <a:gd name="connsiteX40" fmla="*/ 0 w 385042"/>
              <a:gd name="connsiteY40" fmla="*/ 5486400 h 6862618"/>
              <a:gd name="connsiteX41" fmla="*/ 9236 w 385042"/>
              <a:gd name="connsiteY41" fmla="*/ 5883563 h 6862618"/>
              <a:gd name="connsiteX42" fmla="*/ 18473 w 385042"/>
              <a:gd name="connsiteY42" fmla="*/ 5966691 h 6862618"/>
              <a:gd name="connsiteX43" fmla="*/ 36945 w 385042"/>
              <a:gd name="connsiteY43" fmla="*/ 6188363 h 6862618"/>
              <a:gd name="connsiteX44" fmla="*/ 46182 w 385042"/>
              <a:gd name="connsiteY44" fmla="*/ 6262254 h 6862618"/>
              <a:gd name="connsiteX45" fmla="*/ 64655 w 385042"/>
              <a:gd name="connsiteY45" fmla="*/ 6493163 h 6862618"/>
              <a:gd name="connsiteX46" fmla="*/ 73891 w 385042"/>
              <a:gd name="connsiteY46" fmla="*/ 6548581 h 6862618"/>
              <a:gd name="connsiteX47" fmla="*/ 92364 w 385042"/>
              <a:gd name="connsiteY47" fmla="*/ 6631709 h 6862618"/>
              <a:gd name="connsiteX48" fmla="*/ 110836 w 385042"/>
              <a:gd name="connsiteY48" fmla="*/ 6714836 h 6862618"/>
              <a:gd name="connsiteX49" fmla="*/ 120073 w 385042"/>
              <a:gd name="connsiteY49" fmla="*/ 6862618 h 686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5042" h="6862618">
                <a:moveTo>
                  <a:pt x="175491" y="0"/>
                </a:moveTo>
                <a:cubicBezTo>
                  <a:pt x="178570" y="58497"/>
                  <a:pt x="179424" y="117154"/>
                  <a:pt x="184727" y="175491"/>
                </a:cubicBezTo>
                <a:cubicBezTo>
                  <a:pt x="185608" y="185187"/>
                  <a:pt x="192222" y="193621"/>
                  <a:pt x="193964" y="203200"/>
                </a:cubicBezTo>
                <a:cubicBezTo>
                  <a:pt x="198404" y="227622"/>
                  <a:pt x="200459" y="252421"/>
                  <a:pt x="203200" y="277091"/>
                </a:cubicBezTo>
                <a:cubicBezTo>
                  <a:pt x="206612" y="307798"/>
                  <a:pt x="215252" y="408028"/>
                  <a:pt x="221673" y="443345"/>
                </a:cubicBezTo>
                <a:cubicBezTo>
                  <a:pt x="223415" y="452924"/>
                  <a:pt x="227830" y="461818"/>
                  <a:pt x="230909" y="471054"/>
                </a:cubicBezTo>
                <a:cubicBezTo>
                  <a:pt x="237067" y="514157"/>
                  <a:pt x="238822" y="558122"/>
                  <a:pt x="249382" y="600363"/>
                </a:cubicBezTo>
                <a:cubicBezTo>
                  <a:pt x="262978" y="654750"/>
                  <a:pt x="258400" y="631053"/>
                  <a:pt x="267855" y="701963"/>
                </a:cubicBezTo>
                <a:cubicBezTo>
                  <a:pt x="270552" y="722189"/>
                  <a:pt x="281684" y="817296"/>
                  <a:pt x="286327" y="840509"/>
                </a:cubicBezTo>
                <a:cubicBezTo>
                  <a:pt x="288236" y="850056"/>
                  <a:pt x="292485" y="858982"/>
                  <a:pt x="295564" y="868218"/>
                </a:cubicBezTo>
                <a:cubicBezTo>
                  <a:pt x="298643" y="892848"/>
                  <a:pt x="302330" y="917410"/>
                  <a:pt x="304800" y="942109"/>
                </a:cubicBezTo>
                <a:cubicBezTo>
                  <a:pt x="319555" y="1089665"/>
                  <a:pt x="304980" y="1007667"/>
                  <a:pt x="323273" y="1099127"/>
                </a:cubicBezTo>
                <a:cubicBezTo>
                  <a:pt x="326352" y="1132994"/>
                  <a:pt x="329125" y="1166889"/>
                  <a:pt x="332509" y="1200727"/>
                </a:cubicBezTo>
                <a:cubicBezTo>
                  <a:pt x="335283" y="1228468"/>
                  <a:pt x="339430" y="1256071"/>
                  <a:pt x="341745" y="1283854"/>
                </a:cubicBezTo>
                <a:cubicBezTo>
                  <a:pt x="357468" y="1472529"/>
                  <a:pt x="341253" y="1364023"/>
                  <a:pt x="360218" y="1477818"/>
                </a:cubicBezTo>
                <a:cubicBezTo>
                  <a:pt x="385042" y="1874974"/>
                  <a:pt x="376120" y="1673809"/>
                  <a:pt x="360218" y="2429163"/>
                </a:cubicBezTo>
                <a:cubicBezTo>
                  <a:pt x="359696" y="2453979"/>
                  <a:pt x="353452" y="2478355"/>
                  <a:pt x="350982" y="2503054"/>
                </a:cubicBezTo>
                <a:cubicBezTo>
                  <a:pt x="347293" y="2539944"/>
                  <a:pt x="344211" y="2576899"/>
                  <a:pt x="341745" y="2613891"/>
                </a:cubicBezTo>
                <a:cubicBezTo>
                  <a:pt x="336402" y="2694030"/>
                  <a:pt x="333144" y="2807078"/>
                  <a:pt x="323273" y="2890981"/>
                </a:cubicBezTo>
                <a:cubicBezTo>
                  <a:pt x="321439" y="2906572"/>
                  <a:pt x="317115" y="2921769"/>
                  <a:pt x="314036" y="2937163"/>
                </a:cubicBezTo>
                <a:cubicBezTo>
                  <a:pt x="307879" y="3001818"/>
                  <a:pt x="308302" y="3067441"/>
                  <a:pt x="295564" y="3131127"/>
                </a:cubicBezTo>
                <a:cubicBezTo>
                  <a:pt x="284811" y="3184890"/>
                  <a:pt x="284729" y="3180858"/>
                  <a:pt x="277091" y="3241963"/>
                </a:cubicBezTo>
                <a:cubicBezTo>
                  <a:pt x="263794" y="3348344"/>
                  <a:pt x="275828" y="3293201"/>
                  <a:pt x="258618" y="3362036"/>
                </a:cubicBezTo>
                <a:cubicBezTo>
                  <a:pt x="252342" y="3424801"/>
                  <a:pt x="248864" y="3467256"/>
                  <a:pt x="240145" y="3528291"/>
                </a:cubicBezTo>
                <a:cubicBezTo>
                  <a:pt x="228739" y="3608129"/>
                  <a:pt x="221960" y="3608246"/>
                  <a:pt x="212436" y="3713018"/>
                </a:cubicBezTo>
                <a:cubicBezTo>
                  <a:pt x="191937" y="3938511"/>
                  <a:pt x="214412" y="3731295"/>
                  <a:pt x="193964" y="3860800"/>
                </a:cubicBezTo>
                <a:cubicBezTo>
                  <a:pt x="187173" y="3903808"/>
                  <a:pt x="186051" y="3947868"/>
                  <a:pt x="175491" y="3990109"/>
                </a:cubicBezTo>
                <a:cubicBezTo>
                  <a:pt x="172412" y="4002424"/>
                  <a:pt x="168745" y="4014607"/>
                  <a:pt x="166255" y="4027054"/>
                </a:cubicBezTo>
                <a:cubicBezTo>
                  <a:pt x="148385" y="4116401"/>
                  <a:pt x="165541" y="4049454"/>
                  <a:pt x="147782" y="4147127"/>
                </a:cubicBezTo>
                <a:cubicBezTo>
                  <a:pt x="145511" y="4159616"/>
                  <a:pt x="141624" y="4171757"/>
                  <a:pt x="138545" y="4184072"/>
                </a:cubicBezTo>
                <a:cubicBezTo>
                  <a:pt x="135466" y="4211781"/>
                  <a:pt x="132767" y="4239535"/>
                  <a:pt x="129309" y="4267200"/>
                </a:cubicBezTo>
                <a:cubicBezTo>
                  <a:pt x="126609" y="4288802"/>
                  <a:pt x="122617" y="4310233"/>
                  <a:pt x="120073" y="4331854"/>
                </a:cubicBezTo>
                <a:cubicBezTo>
                  <a:pt x="116458" y="4362584"/>
                  <a:pt x="114925" y="4393548"/>
                  <a:pt x="110836" y="4424218"/>
                </a:cubicBezTo>
                <a:cubicBezTo>
                  <a:pt x="108761" y="4439779"/>
                  <a:pt x="103675" y="4454839"/>
                  <a:pt x="101600" y="4470400"/>
                </a:cubicBezTo>
                <a:cubicBezTo>
                  <a:pt x="85703" y="4589629"/>
                  <a:pt x="99283" y="4532800"/>
                  <a:pt x="83127" y="4645891"/>
                </a:cubicBezTo>
                <a:cubicBezTo>
                  <a:pt x="80907" y="4661432"/>
                  <a:pt x="76699" y="4676627"/>
                  <a:pt x="73891" y="4692072"/>
                </a:cubicBezTo>
                <a:cubicBezTo>
                  <a:pt x="70541" y="4710498"/>
                  <a:pt x="67734" y="4729018"/>
                  <a:pt x="64655" y="4747491"/>
                </a:cubicBezTo>
                <a:cubicBezTo>
                  <a:pt x="58497" y="4827539"/>
                  <a:pt x="56141" y="4907971"/>
                  <a:pt x="46182" y="4987636"/>
                </a:cubicBezTo>
                <a:cubicBezTo>
                  <a:pt x="37130" y="5060044"/>
                  <a:pt x="34399" y="5076948"/>
                  <a:pt x="27709" y="5153891"/>
                </a:cubicBezTo>
                <a:cubicBezTo>
                  <a:pt x="24232" y="5193882"/>
                  <a:pt x="21057" y="5233904"/>
                  <a:pt x="18473" y="5273963"/>
                </a:cubicBezTo>
                <a:cubicBezTo>
                  <a:pt x="5959" y="5467922"/>
                  <a:pt x="20801" y="5382389"/>
                  <a:pt x="0" y="5486400"/>
                </a:cubicBezTo>
                <a:cubicBezTo>
                  <a:pt x="3079" y="5618788"/>
                  <a:pt x="4146" y="5751237"/>
                  <a:pt x="9236" y="5883563"/>
                </a:cubicBezTo>
                <a:cubicBezTo>
                  <a:pt x="10308" y="5911422"/>
                  <a:pt x="15949" y="5938926"/>
                  <a:pt x="18473" y="5966691"/>
                </a:cubicBezTo>
                <a:cubicBezTo>
                  <a:pt x="30916" y="6103559"/>
                  <a:pt x="23568" y="6061280"/>
                  <a:pt x="36945" y="6188363"/>
                </a:cubicBezTo>
                <a:cubicBezTo>
                  <a:pt x="39544" y="6213049"/>
                  <a:pt x="43935" y="6237534"/>
                  <a:pt x="46182" y="6262254"/>
                </a:cubicBezTo>
                <a:cubicBezTo>
                  <a:pt x="53173" y="6339152"/>
                  <a:pt x="51961" y="6416998"/>
                  <a:pt x="64655" y="6493163"/>
                </a:cubicBezTo>
                <a:cubicBezTo>
                  <a:pt x="67734" y="6511636"/>
                  <a:pt x="70218" y="6530217"/>
                  <a:pt x="73891" y="6548581"/>
                </a:cubicBezTo>
                <a:cubicBezTo>
                  <a:pt x="103544" y="6696852"/>
                  <a:pt x="60096" y="6454240"/>
                  <a:pt x="92364" y="6631709"/>
                </a:cubicBezTo>
                <a:cubicBezTo>
                  <a:pt x="105369" y="6703237"/>
                  <a:pt x="94551" y="6665978"/>
                  <a:pt x="110836" y="6714836"/>
                </a:cubicBezTo>
                <a:cubicBezTo>
                  <a:pt x="123992" y="6806921"/>
                  <a:pt x="120073" y="6757721"/>
                  <a:pt x="120073" y="6862618"/>
                </a:cubicBezTo>
              </a:path>
            </a:pathLst>
          </a:custGeom>
          <a:ln w="38100">
            <a:gradFill>
              <a:gsLst>
                <a:gs pos="39000">
                  <a:schemeClr val="tx2"/>
                </a:gs>
                <a:gs pos="0">
                  <a:srgbClr val="F26C08"/>
                </a:gs>
                <a:gs pos="51000">
                  <a:srgbClr val="00006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ZA">
              <a:solidFill>
                <a:prstClr val="black"/>
              </a:solidFill>
            </a:endParaRPr>
          </a:p>
        </p:txBody>
      </p:sp>
    </p:spTree>
    <p:extLst>
      <p:ext uri="{BB962C8B-B14F-4D97-AF65-F5344CB8AC3E}">
        <p14:creationId xmlns="" xmlns:p14="http://schemas.microsoft.com/office/powerpoint/2010/main" val="307089633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r" rtl="0" eaLnBrk="1" latinLnBrk="0" hangingPunct="1">
        <a:spcBef>
          <a:spcPct val="0"/>
        </a:spcBef>
        <a:buNone/>
        <a:defRPr kumimoji="0" sz="3600" b="1" kern="1200" cap="none" spc="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r tcta template 4.TIF"/>
          <p:cNvPicPr>
            <a:picLocks noChangeAspect="1"/>
          </p:cNvPicPr>
          <p:nvPr/>
        </p:nvPicPr>
        <p:blipFill>
          <a:blip r:embed="rId14" cstate="print"/>
          <a:stretch>
            <a:fillRect/>
          </a:stretch>
        </p:blipFill>
        <p:spPr>
          <a:xfrm>
            <a:off x="-36512" y="0"/>
            <a:ext cx="1556995" cy="6858000"/>
          </a:xfrm>
          <a:prstGeom prst="rect">
            <a:avLst/>
          </a:prstGeom>
        </p:spPr>
      </p:pic>
      <p:sp>
        <p:nvSpPr>
          <p:cNvPr id="13" name="Freeform 12"/>
          <p:cNvSpPr/>
          <p:nvPr/>
        </p:nvSpPr>
        <p:spPr>
          <a:xfrm>
            <a:off x="1160249" y="0"/>
            <a:ext cx="360040" cy="6858000"/>
          </a:xfrm>
          <a:custGeom>
            <a:avLst/>
            <a:gdLst>
              <a:gd name="connsiteX0" fmla="*/ 175491 w 385042"/>
              <a:gd name="connsiteY0" fmla="*/ 0 h 6862618"/>
              <a:gd name="connsiteX1" fmla="*/ 184727 w 385042"/>
              <a:gd name="connsiteY1" fmla="*/ 175491 h 6862618"/>
              <a:gd name="connsiteX2" fmla="*/ 193964 w 385042"/>
              <a:gd name="connsiteY2" fmla="*/ 203200 h 6862618"/>
              <a:gd name="connsiteX3" fmla="*/ 203200 w 385042"/>
              <a:gd name="connsiteY3" fmla="*/ 277091 h 6862618"/>
              <a:gd name="connsiteX4" fmla="*/ 221673 w 385042"/>
              <a:gd name="connsiteY4" fmla="*/ 443345 h 6862618"/>
              <a:gd name="connsiteX5" fmla="*/ 230909 w 385042"/>
              <a:gd name="connsiteY5" fmla="*/ 471054 h 6862618"/>
              <a:gd name="connsiteX6" fmla="*/ 249382 w 385042"/>
              <a:gd name="connsiteY6" fmla="*/ 600363 h 6862618"/>
              <a:gd name="connsiteX7" fmla="*/ 267855 w 385042"/>
              <a:gd name="connsiteY7" fmla="*/ 701963 h 6862618"/>
              <a:gd name="connsiteX8" fmla="*/ 286327 w 385042"/>
              <a:gd name="connsiteY8" fmla="*/ 840509 h 6862618"/>
              <a:gd name="connsiteX9" fmla="*/ 295564 w 385042"/>
              <a:gd name="connsiteY9" fmla="*/ 868218 h 6862618"/>
              <a:gd name="connsiteX10" fmla="*/ 304800 w 385042"/>
              <a:gd name="connsiteY10" fmla="*/ 942109 h 6862618"/>
              <a:gd name="connsiteX11" fmla="*/ 323273 w 385042"/>
              <a:gd name="connsiteY11" fmla="*/ 1099127 h 6862618"/>
              <a:gd name="connsiteX12" fmla="*/ 332509 w 385042"/>
              <a:gd name="connsiteY12" fmla="*/ 1200727 h 6862618"/>
              <a:gd name="connsiteX13" fmla="*/ 341745 w 385042"/>
              <a:gd name="connsiteY13" fmla="*/ 1283854 h 6862618"/>
              <a:gd name="connsiteX14" fmla="*/ 360218 w 385042"/>
              <a:gd name="connsiteY14" fmla="*/ 1477818 h 6862618"/>
              <a:gd name="connsiteX15" fmla="*/ 360218 w 385042"/>
              <a:gd name="connsiteY15" fmla="*/ 2429163 h 6862618"/>
              <a:gd name="connsiteX16" fmla="*/ 350982 w 385042"/>
              <a:gd name="connsiteY16" fmla="*/ 2503054 h 6862618"/>
              <a:gd name="connsiteX17" fmla="*/ 341745 w 385042"/>
              <a:gd name="connsiteY17" fmla="*/ 2613891 h 6862618"/>
              <a:gd name="connsiteX18" fmla="*/ 323273 w 385042"/>
              <a:gd name="connsiteY18" fmla="*/ 2890981 h 6862618"/>
              <a:gd name="connsiteX19" fmla="*/ 314036 w 385042"/>
              <a:gd name="connsiteY19" fmla="*/ 2937163 h 6862618"/>
              <a:gd name="connsiteX20" fmla="*/ 295564 w 385042"/>
              <a:gd name="connsiteY20" fmla="*/ 3131127 h 6862618"/>
              <a:gd name="connsiteX21" fmla="*/ 277091 w 385042"/>
              <a:gd name="connsiteY21" fmla="*/ 3241963 h 6862618"/>
              <a:gd name="connsiteX22" fmla="*/ 258618 w 385042"/>
              <a:gd name="connsiteY22" fmla="*/ 3362036 h 6862618"/>
              <a:gd name="connsiteX23" fmla="*/ 240145 w 385042"/>
              <a:gd name="connsiteY23" fmla="*/ 3528291 h 6862618"/>
              <a:gd name="connsiteX24" fmla="*/ 212436 w 385042"/>
              <a:gd name="connsiteY24" fmla="*/ 3713018 h 6862618"/>
              <a:gd name="connsiteX25" fmla="*/ 193964 w 385042"/>
              <a:gd name="connsiteY25" fmla="*/ 3860800 h 6862618"/>
              <a:gd name="connsiteX26" fmla="*/ 175491 w 385042"/>
              <a:gd name="connsiteY26" fmla="*/ 3990109 h 6862618"/>
              <a:gd name="connsiteX27" fmla="*/ 166255 w 385042"/>
              <a:gd name="connsiteY27" fmla="*/ 4027054 h 6862618"/>
              <a:gd name="connsiteX28" fmla="*/ 147782 w 385042"/>
              <a:gd name="connsiteY28" fmla="*/ 4147127 h 6862618"/>
              <a:gd name="connsiteX29" fmla="*/ 138545 w 385042"/>
              <a:gd name="connsiteY29" fmla="*/ 4184072 h 6862618"/>
              <a:gd name="connsiteX30" fmla="*/ 129309 w 385042"/>
              <a:gd name="connsiteY30" fmla="*/ 4267200 h 6862618"/>
              <a:gd name="connsiteX31" fmla="*/ 120073 w 385042"/>
              <a:gd name="connsiteY31" fmla="*/ 4331854 h 6862618"/>
              <a:gd name="connsiteX32" fmla="*/ 110836 w 385042"/>
              <a:gd name="connsiteY32" fmla="*/ 4424218 h 6862618"/>
              <a:gd name="connsiteX33" fmla="*/ 101600 w 385042"/>
              <a:gd name="connsiteY33" fmla="*/ 4470400 h 6862618"/>
              <a:gd name="connsiteX34" fmla="*/ 83127 w 385042"/>
              <a:gd name="connsiteY34" fmla="*/ 4645891 h 6862618"/>
              <a:gd name="connsiteX35" fmla="*/ 73891 w 385042"/>
              <a:gd name="connsiteY35" fmla="*/ 4692072 h 6862618"/>
              <a:gd name="connsiteX36" fmla="*/ 64655 w 385042"/>
              <a:gd name="connsiteY36" fmla="*/ 4747491 h 6862618"/>
              <a:gd name="connsiteX37" fmla="*/ 46182 w 385042"/>
              <a:gd name="connsiteY37" fmla="*/ 4987636 h 6862618"/>
              <a:gd name="connsiteX38" fmla="*/ 27709 w 385042"/>
              <a:gd name="connsiteY38" fmla="*/ 5153891 h 6862618"/>
              <a:gd name="connsiteX39" fmla="*/ 18473 w 385042"/>
              <a:gd name="connsiteY39" fmla="*/ 5273963 h 6862618"/>
              <a:gd name="connsiteX40" fmla="*/ 0 w 385042"/>
              <a:gd name="connsiteY40" fmla="*/ 5486400 h 6862618"/>
              <a:gd name="connsiteX41" fmla="*/ 9236 w 385042"/>
              <a:gd name="connsiteY41" fmla="*/ 5883563 h 6862618"/>
              <a:gd name="connsiteX42" fmla="*/ 18473 w 385042"/>
              <a:gd name="connsiteY42" fmla="*/ 5966691 h 6862618"/>
              <a:gd name="connsiteX43" fmla="*/ 36945 w 385042"/>
              <a:gd name="connsiteY43" fmla="*/ 6188363 h 6862618"/>
              <a:gd name="connsiteX44" fmla="*/ 46182 w 385042"/>
              <a:gd name="connsiteY44" fmla="*/ 6262254 h 6862618"/>
              <a:gd name="connsiteX45" fmla="*/ 64655 w 385042"/>
              <a:gd name="connsiteY45" fmla="*/ 6493163 h 6862618"/>
              <a:gd name="connsiteX46" fmla="*/ 73891 w 385042"/>
              <a:gd name="connsiteY46" fmla="*/ 6548581 h 6862618"/>
              <a:gd name="connsiteX47" fmla="*/ 92364 w 385042"/>
              <a:gd name="connsiteY47" fmla="*/ 6631709 h 6862618"/>
              <a:gd name="connsiteX48" fmla="*/ 110836 w 385042"/>
              <a:gd name="connsiteY48" fmla="*/ 6714836 h 6862618"/>
              <a:gd name="connsiteX49" fmla="*/ 120073 w 385042"/>
              <a:gd name="connsiteY49" fmla="*/ 6862618 h 686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5042" h="6862618">
                <a:moveTo>
                  <a:pt x="175491" y="0"/>
                </a:moveTo>
                <a:cubicBezTo>
                  <a:pt x="178570" y="58497"/>
                  <a:pt x="179424" y="117154"/>
                  <a:pt x="184727" y="175491"/>
                </a:cubicBezTo>
                <a:cubicBezTo>
                  <a:pt x="185608" y="185187"/>
                  <a:pt x="192222" y="193621"/>
                  <a:pt x="193964" y="203200"/>
                </a:cubicBezTo>
                <a:cubicBezTo>
                  <a:pt x="198404" y="227622"/>
                  <a:pt x="200459" y="252421"/>
                  <a:pt x="203200" y="277091"/>
                </a:cubicBezTo>
                <a:cubicBezTo>
                  <a:pt x="206612" y="307798"/>
                  <a:pt x="215252" y="408028"/>
                  <a:pt x="221673" y="443345"/>
                </a:cubicBezTo>
                <a:cubicBezTo>
                  <a:pt x="223415" y="452924"/>
                  <a:pt x="227830" y="461818"/>
                  <a:pt x="230909" y="471054"/>
                </a:cubicBezTo>
                <a:cubicBezTo>
                  <a:pt x="237067" y="514157"/>
                  <a:pt x="238822" y="558122"/>
                  <a:pt x="249382" y="600363"/>
                </a:cubicBezTo>
                <a:cubicBezTo>
                  <a:pt x="262978" y="654750"/>
                  <a:pt x="258400" y="631053"/>
                  <a:pt x="267855" y="701963"/>
                </a:cubicBezTo>
                <a:cubicBezTo>
                  <a:pt x="270552" y="722189"/>
                  <a:pt x="281684" y="817296"/>
                  <a:pt x="286327" y="840509"/>
                </a:cubicBezTo>
                <a:cubicBezTo>
                  <a:pt x="288236" y="850056"/>
                  <a:pt x="292485" y="858982"/>
                  <a:pt x="295564" y="868218"/>
                </a:cubicBezTo>
                <a:cubicBezTo>
                  <a:pt x="298643" y="892848"/>
                  <a:pt x="302330" y="917410"/>
                  <a:pt x="304800" y="942109"/>
                </a:cubicBezTo>
                <a:cubicBezTo>
                  <a:pt x="319555" y="1089665"/>
                  <a:pt x="304980" y="1007667"/>
                  <a:pt x="323273" y="1099127"/>
                </a:cubicBezTo>
                <a:cubicBezTo>
                  <a:pt x="326352" y="1132994"/>
                  <a:pt x="329125" y="1166889"/>
                  <a:pt x="332509" y="1200727"/>
                </a:cubicBezTo>
                <a:cubicBezTo>
                  <a:pt x="335283" y="1228468"/>
                  <a:pt x="339430" y="1256071"/>
                  <a:pt x="341745" y="1283854"/>
                </a:cubicBezTo>
                <a:cubicBezTo>
                  <a:pt x="357468" y="1472529"/>
                  <a:pt x="341253" y="1364023"/>
                  <a:pt x="360218" y="1477818"/>
                </a:cubicBezTo>
                <a:cubicBezTo>
                  <a:pt x="385042" y="1874974"/>
                  <a:pt x="376120" y="1673809"/>
                  <a:pt x="360218" y="2429163"/>
                </a:cubicBezTo>
                <a:cubicBezTo>
                  <a:pt x="359696" y="2453979"/>
                  <a:pt x="353452" y="2478355"/>
                  <a:pt x="350982" y="2503054"/>
                </a:cubicBezTo>
                <a:cubicBezTo>
                  <a:pt x="347293" y="2539944"/>
                  <a:pt x="344211" y="2576899"/>
                  <a:pt x="341745" y="2613891"/>
                </a:cubicBezTo>
                <a:cubicBezTo>
                  <a:pt x="336402" y="2694030"/>
                  <a:pt x="333144" y="2807078"/>
                  <a:pt x="323273" y="2890981"/>
                </a:cubicBezTo>
                <a:cubicBezTo>
                  <a:pt x="321439" y="2906572"/>
                  <a:pt x="317115" y="2921769"/>
                  <a:pt x="314036" y="2937163"/>
                </a:cubicBezTo>
                <a:cubicBezTo>
                  <a:pt x="307879" y="3001818"/>
                  <a:pt x="308302" y="3067441"/>
                  <a:pt x="295564" y="3131127"/>
                </a:cubicBezTo>
                <a:cubicBezTo>
                  <a:pt x="284811" y="3184890"/>
                  <a:pt x="284729" y="3180858"/>
                  <a:pt x="277091" y="3241963"/>
                </a:cubicBezTo>
                <a:cubicBezTo>
                  <a:pt x="263794" y="3348344"/>
                  <a:pt x="275828" y="3293201"/>
                  <a:pt x="258618" y="3362036"/>
                </a:cubicBezTo>
                <a:cubicBezTo>
                  <a:pt x="252342" y="3424801"/>
                  <a:pt x="248864" y="3467256"/>
                  <a:pt x="240145" y="3528291"/>
                </a:cubicBezTo>
                <a:cubicBezTo>
                  <a:pt x="228739" y="3608129"/>
                  <a:pt x="221960" y="3608246"/>
                  <a:pt x="212436" y="3713018"/>
                </a:cubicBezTo>
                <a:cubicBezTo>
                  <a:pt x="191937" y="3938511"/>
                  <a:pt x="214412" y="3731295"/>
                  <a:pt x="193964" y="3860800"/>
                </a:cubicBezTo>
                <a:cubicBezTo>
                  <a:pt x="187173" y="3903808"/>
                  <a:pt x="186051" y="3947868"/>
                  <a:pt x="175491" y="3990109"/>
                </a:cubicBezTo>
                <a:cubicBezTo>
                  <a:pt x="172412" y="4002424"/>
                  <a:pt x="168745" y="4014607"/>
                  <a:pt x="166255" y="4027054"/>
                </a:cubicBezTo>
                <a:cubicBezTo>
                  <a:pt x="148385" y="4116401"/>
                  <a:pt x="165541" y="4049454"/>
                  <a:pt x="147782" y="4147127"/>
                </a:cubicBezTo>
                <a:cubicBezTo>
                  <a:pt x="145511" y="4159616"/>
                  <a:pt x="141624" y="4171757"/>
                  <a:pt x="138545" y="4184072"/>
                </a:cubicBezTo>
                <a:cubicBezTo>
                  <a:pt x="135466" y="4211781"/>
                  <a:pt x="132767" y="4239535"/>
                  <a:pt x="129309" y="4267200"/>
                </a:cubicBezTo>
                <a:cubicBezTo>
                  <a:pt x="126609" y="4288802"/>
                  <a:pt x="122617" y="4310233"/>
                  <a:pt x="120073" y="4331854"/>
                </a:cubicBezTo>
                <a:cubicBezTo>
                  <a:pt x="116458" y="4362584"/>
                  <a:pt x="114925" y="4393548"/>
                  <a:pt x="110836" y="4424218"/>
                </a:cubicBezTo>
                <a:cubicBezTo>
                  <a:pt x="108761" y="4439779"/>
                  <a:pt x="103675" y="4454839"/>
                  <a:pt x="101600" y="4470400"/>
                </a:cubicBezTo>
                <a:cubicBezTo>
                  <a:pt x="85703" y="4589629"/>
                  <a:pt x="99283" y="4532800"/>
                  <a:pt x="83127" y="4645891"/>
                </a:cubicBezTo>
                <a:cubicBezTo>
                  <a:pt x="80907" y="4661432"/>
                  <a:pt x="76699" y="4676627"/>
                  <a:pt x="73891" y="4692072"/>
                </a:cubicBezTo>
                <a:cubicBezTo>
                  <a:pt x="70541" y="4710498"/>
                  <a:pt x="67734" y="4729018"/>
                  <a:pt x="64655" y="4747491"/>
                </a:cubicBezTo>
                <a:cubicBezTo>
                  <a:pt x="58497" y="4827539"/>
                  <a:pt x="56141" y="4907971"/>
                  <a:pt x="46182" y="4987636"/>
                </a:cubicBezTo>
                <a:cubicBezTo>
                  <a:pt x="37130" y="5060044"/>
                  <a:pt x="34399" y="5076948"/>
                  <a:pt x="27709" y="5153891"/>
                </a:cubicBezTo>
                <a:cubicBezTo>
                  <a:pt x="24232" y="5193882"/>
                  <a:pt x="21057" y="5233904"/>
                  <a:pt x="18473" y="5273963"/>
                </a:cubicBezTo>
                <a:cubicBezTo>
                  <a:pt x="5959" y="5467922"/>
                  <a:pt x="20801" y="5382389"/>
                  <a:pt x="0" y="5486400"/>
                </a:cubicBezTo>
                <a:cubicBezTo>
                  <a:pt x="3079" y="5618788"/>
                  <a:pt x="4146" y="5751237"/>
                  <a:pt x="9236" y="5883563"/>
                </a:cubicBezTo>
                <a:cubicBezTo>
                  <a:pt x="10308" y="5911422"/>
                  <a:pt x="15949" y="5938926"/>
                  <a:pt x="18473" y="5966691"/>
                </a:cubicBezTo>
                <a:cubicBezTo>
                  <a:pt x="30916" y="6103559"/>
                  <a:pt x="23568" y="6061280"/>
                  <a:pt x="36945" y="6188363"/>
                </a:cubicBezTo>
                <a:cubicBezTo>
                  <a:pt x="39544" y="6213049"/>
                  <a:pt x="43935" y="6237534"/>
                  <a:pt x="46182" y="6262254"/>
                </a:cubicBezTo>
                <a:cubicBezTo>
                  <a:pt x="53173" y="6339152"/>
                  <a:pt x="51961" y="6416998"/>
                  <a:pt x="64655" y="6493163"/>
                </a:cubicBezTo>
                <a:cubicBezTo>
                  <a:pt x="67734" y="6511636"/>
                  <a:pt x="70218" y="6530217"/>
                  <a:pt x="73891" y="6548581"/>
                </a:cubicBezTo>
                <a:cubicBezTo>
                  <a:pt x="103544" y="6696852"/>
                  <a:pt x="60096" y="6454240"/>
                  <a:pt x="92364" y="6631709"/>
                </a:cubicBezTo>
                <a:cubicBezTo>
                  <a:pt x="105369" y="6703237"/>
                  <a:pt x="94551" y="6665978"/>
                  <a:pt x="110836" y="6714836"/>
                </a:cubicBezTo>
                <a:cubicBezTo>
                  <a:pt x="123992" y="6806921"/>
                  <a:pt x="120073" y="6757721"/>
                  <a:pt x="120073" y="6862618"/>
                </a:cubicBezTo>
              </a:path>
            </a:pathLst>
          </a:custGeom>
          <a:ln w="38100">
            <a:gradFill>
              <a:gsLst>
                <a:gs pos="39000">
                  <a:schemeClr val="tx2"/>
                </a:gs>
                <a:gs pos="0">
                  <a:srgbClr val="F26C08"/>
                </a:gs>
                <a:gs pos="51000">
                  <a:srgbClr val="00006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ZA" dirty="0">
              <a:solidFill>
                <a:prstClr val="black"/>
              </a:solidFill>
            </a:endParaRPr>
          </a:p>
        </p:txBody>
      </p:sp>
      <p:sp>
        <p:nvSpPr>
          <p:cNvPr id="17" name="Freeform 16"/>
          <p:cNvSpPr>
            <a:spLocks/>
          </p:cNvSpPr>
          <p:nvPr/>
        </p:nvSpPr>
        <p:spPr bwMode="auto">
          <a:xfrm>
            <a:off x="1475656" y="814678"/>
            <a:ext cx="7632848" cy="29521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38100" cap="flat" cmpd="sng" algn="ctr">
            <a:gradFill>
              <a:gsLst>
                <a:gs pos="74000">
                  <a:schemeClr val="tx2"/>
                </a:gs>
                <a:gs pos="44000">
                  <a:srgbClr val="F26C08"/>
                </a:gs>
                <a:gs pos="33000">
                  <a:schemeClr val="accent1"/>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ln w="76200">
                <a:solidFill>
                  <a:prstClr val="black"/>
                </a:solidFill>
              </a:ln>
              <a:solidFill>
                <a:prstClr val="black"/>
              </a:solidFill>
              <a:latin typeface="Arial"/>
              <a:cs typeface="+mn-cs"/>
            </a:endParaRPr>
          </a:p>
        </p:txBody>
      </p:sp>
      <p:sp>
        <p:nvSpPr>
          <p:cNvPr id="9" name="Title Placeholder 8"/>
          <p:cNvSpPr>
            <a:spLocks noGrp="1"/>
          </p:cNvSpPr>
          <p:nvPr>
            <p:ph type="title"/>
          </p:nvPr>
        </p:nvSpPr>
        <p:spPr>
          <a:xfrm>
            <a:off x="755576" y="44624"/>
            <a:ext cx="8229600" cy="792088"/>
          </a:xfrm>
          <a:prstGeom prst="rect">
            <a:avLst/>
          </a:prstGeom>
        </p:spPr>
        <p:txBody>
          <a:bodyPr vert="horz" lIns="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835696" y="1340768"/>
            <a:ext cx="7200800" cy="45331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5" name="Picture 14" descr="TCTA Logo (hi-res).jpg"/>
          <p:cNvPicPr>
            <a:picLocks noChangeAspect="1"/>
          </p:cNvPicPr>
          <p:nvPr/>
        </p:nvPicPr>
        <p:blipFill>
          <a:blip r:embed="rId15" cstate="print"/>
          <a:stretch>
            <a:fillRect/>
          </a:stretch>
        </p:blipFill>
        <p:spPr>
          <a:xfrm>
            <a:off x="7740352" y="6189045"/>
            <a:ext cx="1234080" cy="552323"/>
          </a:xfrm>
          <a:prstGeom prst="rect">
            <a:avLst/>
          </a:prstGeom>
        </p:spPr>
      </p:pic>
      <p:sp>
        <p:nvSpPr>
          <p:cNvPr id="10" name="Date Placeholder 9"/>
          <p:cNvSpPr>
            <a:spLocks noGrp="1"/>
          </p:cNvSpPr>
          <p:nvPr>
            <p:ph type="dt" sz="half" idx="2"/>
          </p:nvPr>
        </p:nvSpPr>
        <p:spPr>
          <a:xfrm>
            <a:off x="1475656" y="6381328"/>
            <a:ext cx="2133600" cy="365125"/>
          </a:xfrm>
          <a:prstGeom prst="rect">
            <a:avLst/>
          </a:prstGeom>
        </p:spPr>
        <p:txBody>
          <a:bodyPr vert="horz" lIns="0" tIns="0" rIns="0" bIns="0" anchor="b"/>
          <a:lstStyle>
            <a:lvl1pPr algn="l" eaLnBrk="1" latinLnBrk="0" hangingPunct="1">
              <a:defRPr kumimoji="0" sz="1200" b="1">
                <a:solidFill>
                  <a:srgbClr val="002060"/>
                </a:solidFill>
              </a:defRPr>
            </a:lvl1pPr>
          </a:lstStyle>
          <a:p>
            <a:pPr fontAlgn="auto">
              <a:spcBef>
                <a:spcPts val="0"/>
              </a:spcBef>
              <a:spcAft>
                <a:spcPts val="0"/>
              </a:spcAft>
            </a:pPr>
            <a:fld id="{BDEEC521-9B1A-4CAB-9ACF-A61F0F193D0B}" type="datetime1">
              <a:rPr lang="en-ZA" smtClean="0">
                <a:latin typeface="Arial"/>
                <a:cs typeface="+mn-cs"/>
              </a:rPr>
              <a:pPr fontAlgn="auto">
                <a:spcBef>
                  <a:spcPts val="0"/>
                </a:spcBef>
                <a:spcAft>
                  <a:spcPts val="0"/>
                </a:spcAft>
              </a:pPr>
              <a:t>2016/10/24</a:t>
            </a:fld>
            <a:endParaRPr lang="en-ZA" dirty="0">
              <a:latin typeface="Arial"/>
              <a:cs typeface="+mn-cs"/>
            </a:endParaRPr>
          </a:p>
        </p:txBody>
      </p:sp>
      <p:sp>
        <p:nvSpPr>
          <p:cNvPr id="22" name="Footer Placeholder 21"/>
          <p:cNvSpPr>
            <a:spLocks noGrp="1"/>
          </p:cNvSpPr>
          <p:nvPr>
            <p:ph type="ftr" sz="quarter" idx="3"/>
          </p:nvPr>
        </p:nvSpPr>
        <p:spPr>
          <a:xfrm>
            <a:off x="4716016" y="6356350"/>
            <a:ext cx="2887960" cy="365125"/>
          </a:xfrm>
          <a:prstGeom prst="rect">
            <a:avLst/>
          </a:prstGeom>
        </p:spPr>
        <p:txBody>
          <a:bodyPr vert="horz" lIns="0" tIns="0" rIns="0" bIns="0" anchor="b"/>
          <a:lstStyle>
            <a:lvl1pPr algn="r" eaLnBrk="1" latinLnBrk="0" hangingPunct="1">
              <a:defRPr kumimoji="0" sz="1200" b="1">
                <a:solidFill>
                  <a:srgbClr val="002060"/>
                </a:solidFill>
              </a:defRPr>
            </a:lvl1pPr>
          </a:lstStyle>
          <a:p>
            <a:pPr fontAlgn="auto">
              <a:spcBef>
                <a:spcPts val="0"/>
              </a:spcBef>
              <a:spcAft>
                <a:spcPts val="0"/>
              </a:spcAft>
            </a:pPr>
            <a:endParaRPr lang="en-ZA" dirty="0">
              <a:latin typeface="Arial"/>
              <a:cs typeface="+mn-cs"/>
            </a:endParaRPr>
          </a:p>
        </p:txBody>
      </p:sp>
      <p:sp>
        <p:nvSpPr>
          <p:cNvPr id="18" name="Slide Number Placeholder 17"/>
          <p:cNvSpPr>
            <a:spLocks noGrp="1"/>
          </p:cNvSpPr>
          <p:nvPr>
            <p:ph type="sldNum" sz="quarter" idx="4"/>
          </p:nvPr>
        </p:nvSpPr>
        <p:spPr>
          <a:xfrm>
            <a:off x="65584" y="6453336"/>
            <a:ext cx="7620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fontAlgn="auto">
              <a:spcBef>
                <a:spcPts val="0"/>
              </a:spcBef>
              <a:spcAft>
                <a:spcPts val="0"/>
              </a:spcAft>
            </a:pPr>
            <a:fld id="{17215C9A-8712-4889-842C-FC9D552D7C51}" type="slidenum">
              <a:rPr lang="en-ZA" smtClean="0">
                <a:solidFill>
                  <a:prstClr val="white"/>
                </a:solidFill>
                <a:latin typeface="Arial"/>
                <a:cs typeface="+mn-cs"/>
              </a:rPr>
              <a:pPr fontAlgn="auto">
                <a:spcBef>
                  <a:spcPts val="0"/>
                </a:spcBef>
                <a:spcAft>
                  <a:spcPts val="0"/>
                </a:spcAft>
              </a:pPr>
              <a:t>‹#›</a:t>
            </a:fld>
            <a:endParaRPr lang="en-ZA" dirty="0">
              <a:solidFill>
                <a:prstClr val="white"/>
              </a:solidFill>
              <a:latin typeface="Arial"/>
              <a:cs typeface="+mn-cs"/>
            </a:endParaRPr>
          </a:p>
        </p:txBody>
      </p:sp>
      <p:sp>
        <p:nvSpPr>
          <p:cNvPr id="11" name="TextBox 10"/>
          <p:cNvSpPr txBox="1"/>
          <p:nvPr/>
        </p:nvSpPr>
        <p:spPr>
          <a:xfrm>
            <a:off x="3028232" y="6390472"/>
            <a:ext cx="3559992" cy="369332"/>
          </a:xfrm>
          <a:prstGeom prst="rect">
            <a:avLst/>
          </a:prstGeom>
          <a:noFill/>
        </p:spPr>
        <p:txBody>
          <a:bodyPr wrap="square" rtlCol="0">
            <a:spAutoFit/>
          </a:bodyPr>
          <a:lstStyle/>
          <a:p>
            <a:pPr fontAlgn="auto">
              <a:spcBef>
                <a:spcPts val="0"/>
              </a:spcBef>
              <a:spcAft>
                <a:spcPts val="0"/>
              </a:spcAft>
            </a:pPr>
            <a:r>
              <a:rPr lang="en-ZA" b="1" dirty="0" smtClean="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Arial"/>
                <a:cs typeface="+mn-cs"/>
              </a:rPr>
              <a:t>transform    </a:t>
            </a:r>
            <a:r>
              <a:rPr lang="en-ZA" b="1" dirty="0" smtClean="0">
                <a:ln w="10541" cmpd="sng">
                  <a:solidFill>
                    <a:srgbClr val="0F6FC6">
                      <a:shade val="88000"/>
                      <a:satMod val="110000"/>
                    </a:srgbClr>
                  </a:solidFill>
                  <a:prstDash val="solid"/>
                </a:ln>
                <a:gradFill>
                  <a:gsLst>
                    <a:gs pos="0">
                      <a:srgbClr val="0BD0D9">
                        <a:lumMod val="40000"/>
                        <a:lumOff val="60000"/>
                      </a:srgbClr>
                    </a:gs>
                    <a:gs pos="9000">
                      <a:srgbClr val="0BD0D9">
                        <a:lumMod val="60000"/>
                        <a:lumOff val="40000"/>
                      </a:srgbClr>
                    </a:gs>
                    <a:gs pos="50000">
                      <a:srgbClr val="0BD0D9">
                        <a:lumMod val="75000"/>
                      </a:srgbClr>
                    </a:gs>
                    <a:gs pos="79000">
                      <a:srgbClr val="DBF5F9">
                        <a:lumMod val="50000"/>
                      </a:srgbClr>
                    </a:gs>
                    <a:gs pos="100000">
                      <a:srgbClr val="DBF5F9">
                        <a:lumMod val="50000"/>
                      </a:srgbClr>
                    </a:gs>
                  </a:gsLst>
                  <a:lin ang="5400000"/>
                </a:gradFill>
                <a:latin typeface="Arial"/>
                <a:cs typeface="+mn-cs"/>
              </a:rPr>
              <a:t>empower    </a:t>
            </a:r>
            <a:r>
              <a:rPr lang="en-ZA" b="1" dirty="0" smtClean="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Arial"/>
                <a:cs typeface="+mn-cs"/>
              </a:rPr>
              <a:t>uplift</a:t>
            </a:r>
            <a:endParaRPr lang="en-ZA" dirty="0">
              <a:solidFill>
                <a:prstClr val="black"/>
              </a:solidFill>
              <a:latin typeface="Arial"/>
              <a:cs typeface="+mn-cs"/>
            </a:endParaRPr>
          </a:p>
        </p:txBody>
      </p:sp>
    </p:spTree>
    <p:extLst>
      <p:ext uri="{BB962C8B-B14F-4D97-AF65-F5344CB8AC3E}">
        <p14:creationId xmlns="" xmlns:p14="http://schemas.microsoft.com/office/powerpoint/2010/main" val="137746031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951" r:id="rId12"/>
  </p:sldLayoutIdLst>
  <p:hf hdr="0" ftr="0" dt="0"/>
  <p:txStyles>
    <p:titleStyle>
      <a:lvl1pPr algn="r" rtl="0" eaLnBrk="1" latinLnBrk="0" hangingPunct="1">
        <a:spcBef>
          <a:spcPct val="0"/>
        </a:spcBef>
        <a:buNone/>
        <a:defRPr kumimoji="0" sz="3600" b="1" kern="1200" cap="none" spc="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defRPr>
      </a:lvl1pPr>
    </p:titleStyle>
    <p:bodyStyle>
      <a:lvl1pPr marL="274320" indent="-274320" algn="l" rtl="0" eaLnBrk="1" latinLnBrk="0" hangingPunct="1">
        <a:spcBef>
          <a:spcPct val="20000"/>
        </a:spcBef>
        <a:buClr>
          <a:schemeClr val="accent1"/>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2"/>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4">
            <a:lumMod val="75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r tcta template 4.TIF"/>
          <p:cNvPicPr>
            <a:picLocks noChangeAspect="1"/>
          </p:cNvPicPr>
          <p:nvPr/>
        </p:nvPicPr>
        <p:blipFill>
          <a:blip r:embed="rId14" cstate="print"/>
          <a:stretch>
            <a:fillRect/>
          </a:stretch>
        </p:blipFill>
        <p:spPr>
          <a:xfrm>
            <a:off x="-36512" y="0"/>
            <a:ext cx="1556995" cy="6858000"/>
          </a:xfrm>
          <a:prstGeom prst="rect">
            <a:avLst/>
          </a:prstGeom>
        </p:spPr>
      </p:pic>
      <p:sp>
        <p:nvSpPr>
          <p:cNvPr id="13" name="Freeform 12"/>
          <p:cNvSpPr/>
          <p:nvPr/>
        </p:nvSpPr>
        <p:spPr>
          <a:xfrm>
            <a:off x="1160249" y="0"/>
            <a:ext cx="360040" cy="6858000"/>
          </a:xfrm>
          <a:custGeom>
            <a:avLst/>
            <a:gdLst>
              <a:gd name="connsiteX0" fmla="*/ 175491 w 385042"/>
              <a:gd name="connsiteY0" fmla="*/ 0 h 6862618"/>
              <a:gd name="connsiteX1" fmla="*/ 184727 w 385042"/>
              <a:gd name="connsiteY1" fmla="*/ 175491 h 6862618"/>
              <a:gd name="connsiteX2" fmla="*/ 193964 w 385042"/>
              <a:gd name="connsiteY2" fmla="*/ 203200 h 6862618"/>
              <a:gd name="connsiteX3" fmla="*/ 203200 w 385042"/>
              <a:gd name="connsiteY3" fmla="*/ 277091 h 6862618"/>
              <a:gd name="connsiteX4" fmla="*/ 221673 w 385042"/>
              <a:gd name="connsiteY4" fmla="*/ 443345 h 6862618"/>
              <a:gd name="connsiteX5" fmla="*/ 230909 w 385042"/>
              <a:gd name="connsiteY5" fmla="*/ 471054 h 6862618"/>
              <a:gd name="connsiteX6" fmla="*/ 249382 w 385042"/>
              <a:gd name="connsiteY6" fmla="*/ 600363 h 6862618"/>
              <a:gd name="connsiteX7" fmla="*/ 267855 w 385042"/>
              <a:gd name="connsiteY7" fmla="*/ 701963 h 6862618"/>
              <a:gd name="connsiteX8" fmla="*/ 286327 w 385042"/>
              <a:gd name="connsiteY8" fmla="*/ 840509 h 6862618"/>
              <a:gd name="connsiteX9" fmla="*/ 295564 w 385042"/>
              <a:gd name="connsiteY9" fmla="*/ 868218 h 6862618"/>
              <a:gd name="connsiteX10" fmla="*/ 304800 w 385042"/>
              <a:gd name="connsiteY10" fmla="*/ 942109 h 6862618"/>
              <a:gd name="connsiteX11" fmla="*/ 323273 w 385042"/>
              <a:gd name="connsiteY11" fmla="*/ 1099127 h 6862618"/>
              <a:gd name="connsiteX12" fmla="*/ 332509 w 385042"/>
              <a:gd name="connsiteY12" fmla="*/ 1200727 h 6862618"/>
              <a:gd name="connsiteX13" fmla="*/ 341745 w 385042"/>
              <a:gd name="connsiteY13" fmla="*/ 1283854 h 6862618"/>
              <a:gd name="connsiteX14" fmla="*/ 360218 w 385042"/>
              <a:gd name="connsiteY14" fmla="*/ 1477818 h 6862618"/>
              <a:gd name="connsiteX15" fmla="*/ 360218 w 385042"/>
              <a:gd name="connsiteY15" fmla="*/ 2429163 h 6862618"/>
              <a:gd name="connsiteX16" fmla="*/ 350982 w 385042"/>
              <a:gd name="connsiteY16" fmla="*/ 2503054 h 6862618"/>
              <a:gd name="connsiteX17" fmla="*/ 341745 w 385042"/>
              <a:gd name="connsiteY17" fmla="*/ 2613891 h 6862618"/>
              <a:gd name="connsiteX18" fmla="*/ 323273 w 385042"/>
              <a:gd name="connsiteY18" fmla="*/ 2890981 h 6862618"/>
              <a:gd name="connsiteX19" fmla="*/ 314036 w 385042"/>
              <a:gd name="connsiteY19" fmla="*/ 2937163 h 6862618"/>
              <a:gd name="connsiteX20" fmla="*/ 295564 w 385042"/>
              <a:gd name="connsiteY20" fmla="*/ 3131127 h 6862618"/>
              <a:gd name="connsiteX21" fmla="*/ 277091 w 385042"/>
              <a:gd name="connsiteY21" fmla="*/ 3241963 h 6862618"/>
              <a:gd name="connsiteX22" fmla="*/ 258618 w 385042"/>
              <a:gd name="connsiteY22" fmla="*/ 3362036 h 6862618"/>
              <a:gd name="connsiteX23" fmla="*/ 240145 w 385042"/>
              <a:gd name="connsiteY23" fmla="*/ 3528291 h 6862618"/>
              <a:gd name="connsiteX24" fmla="*/ 212436 w 385042"/>
              <a:gd name="connsiteY24" fmla="*/ 3713018 h 6862618"/>
              <a:gd name="connsiteX25" fmla="*/ 193964 w 385042"/>
              <a:gd name="connsiteY25" fmla="*/ 3860800 h 6862618"/>
              <a:gd name="connsiteX26" fmla="*/ 175491 w 385042"/>
              <a:gd name="connsiteY26" fmla="*/ 3990109 h 6862618"/>
              <a:gd name="connsiteX27" fmla="*/ 166255 w 385042"/>
              <a:gd name="connsiteY27" fmla="*/ 4027054 h 6862618"/>
              <a:gd name="connsiteX28" fmla="*/ 147782 w 385042"/>
              <a:gd name="connsiteY28" fmla="*/ 4147127 h 6862618"/>
              <a:gd name="connsiteX29" fmla="*/ 138545 w 385042"/>
              <a:gd name="connsiteY29" fmla="*/ 4184072 h 6862618"/>
              <a:gd name="connsiteX30" fmla="*/ 129309 w 385042"/>
              <a:gd name="connsiteY30" fmla="*/ 4267200 h 6862618"/>
              <a:gd name="connsiteX31" fmla="*/ 120073 w 385042"/>
              <a:gd name="connsiteY31" fmla="*/ 4331854 h 6862618"/>
              <a:gd name="connsiteX32" fmla="*/ 110836 w 385042"/>
              <a:gd name="connsiteY32" fmla="*/ 4424218 h 6862618"/>
              <a:gd name="connsiteX33" fmla="*/ 101600 w 385042"/>
              <a:gd name="connsiteY33" fmla="*/ 4470400 h 6862618"/>
              <a:gd name="connsiteX34" fmla="*/ 83127 w 385042"/>
              <a:gd name="connsiteY34" fmla="*/ 4645891 h 6862618"/>
              <a:gd name="connsiteX35" fmla="*/ 73891 w 385042"/>
              <a:gd name="connsiteY35" fmla="*/ 4692072 h 6862618"/>
              <a:gd name="connsiteX36" fmla="*/ 64655 w 385042"/>
              <a:gd name="connsiteY36" fmla="*/ 4747491 h 6862618"/>
              <a:gd name="connsiteX37" fmla="*/ 46182 w 385042"/>
              <a:gd name="connsiteY37" fmla="*/ 4987636 h 6862618"/>
              <a:gd name="connsiteX38" fmla="*/ 27709 w 385042"/>
              <a:gd name="connsiteY38" fmla="*/ 5153891 h 6862618"/>
              <a:gd name="connsiteX39" fmla="*/ 18473 w 385042"/>
              <a:gd name="connsiteY39" fmla="*/ 5273963 h 6862618"/>
              <a:gd name="connsiteX40" fmla="*/ 0 w 385042"/>
              <a:gd name="connsiteY40" fmla="*/ 5486400 h 6862618"/>
              <a:gd name="connsiteX41" fmla="*/ 9236 w 385042"/>
              <a:gd name="connsiteY41" fmla="*/ 5883563 h 6862618"/>
              <a:gd name="connsiteX42" fmla="*/ 18473 w 385042"/>
              <a:gd name="connsiteY42" fmla="*/ 5966691 h 6862618"/>
              <a:gd name="connsiteX43" fmla="*/ 36945 w 385042"/>
              <a:gd name="connsiteY43" fmla="*/ 6188363 h 6862618"/>
              <a:gd name="connsiteX44" fmla="*/ 46182 w 385042"/>
              <a:gd name="connsiteY44" fmla="*/ 6262254 h 6862618"/>
              <a:gd name="connsiteX45" fmla="*/ 64655 w 385042"/>
              <a:gd name="connsiteY45" fmla="*/ 6493163 h 6862618"/>
              <a:gd name="connsiteX46" fmla="*/ 73891 w 385042"/>
              <a:gd name="connsiteY46" fmla="*/ 6548581 h 6862618"/>
              <a:gd name="connsiteX47" fmla="*/ 92364 w 385042"/>
              <a:gd name="connsiteY47" fmla="*/ 6631709 h 6862618"/>
              <a:gd name="connsiteX48" fmla="*/ 110836 w 385042"/>
              <a:gd name="connsiteY48" fmla="*/ 6714836 h 6862618"/>
              <a:gd name="connsiteX49" fmla="*/ 120073 w 385042"/>
              <a:gd name="connsiteY49" fmla="*/ 6862618 h 686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5042" h="6862618">
                <a:moveTo>
                  <a:pt x="175491" y="0"/>
                </a:moveTo>
                <a:cubicBezTo>
                  <a:pt x="178570" y="58497"/>
                  <a:pt x="179424" y="117154"/>
                  <a:pt x="184727" y="175491"/>
                </a:cubicBezTo>
                <a:cubicBezTo>
                  <a:pt x="185608" y="185187"/>
                  <a:pt x="192222" y="193621"/>
                  <a:pt x="193964" y="203200"/>
                </a:cubicBezTo>
                <a:cubicBezTo>
                  <a:pt x="198404" y="227622"/>
                  <a:pt x="200459" y="252421"/>
                  <a:pt x="203200" y="277091"/>
                </a:cubicBezTo>
                <a:cubicBezTo>
                  <a:pt x="206612" y="307798"/>
                  <a:pt x="215252" y="408028"/>
                  <a:pt x="221673" y="443345"/>
                </a:cubicBezTo>
                <a:cubicBezTo>
                  <a:pt x="223415" y="452924"/>
                  <a:pt x="227830" y="461818"/>
                  <a:pt x="230909" y="471054"/>
                </a:cubicBezTo>
                <a:cubicBezTo>
                  <a:pt x="237067" y="514157"/>
                  <a:pt x="238822" y="558122"/>
                  <a:pt x="249382" y="600363"/>
                </a:cubicBezTo>
                <a:cubicBezTo>
                  <a:pt x="262978" y="654750"/>
                  <a:pt x="258400" y="631053"/>
                  <a:pt x="267855" y="701963"/>
                </a:cubicBezTo>
                <a:cubicBezTo>
                  <a:pt x="270552" y="722189"/>
                  <a:pt x="281684" y="817296"/>
                  <a:pt x="286327" y="840509"/>
                </a:cubicBezTo>
                <a:cubicBezTo>
                  <a:pt x="288236" y="850056"/>
                  <a:pt x="292485" y="858982"/>
                  <a:pt x="295564" y="868218"/>
                </a:cubicBezTo>
                <a:cubicBezTo>
                  <a:pt x="298643" y="892848"/>
                  <a:pt x="302330" y="917410"/>
                  <a:pt x="304800" y="942109"/>
                </a:cubicBezTo>
                <a:cubicBezTo>
                  <a:pt x="319555" y="1089665"/>
                  <a:pt x="304980" y="1007667"/>
                  <a:pt x="323273" y="1099127"/>
                </a:cubicBezTo>
                <a:cubicBezTo>
                  <a:pt x="326352" y="1132994"/>
                  <a:pt x="329125" y="1166889"/>
                  <a:pt x="332509" y="1200727"/>
                </a:cubicBezTo>
                <a:cubicBezTo>
                  <a:pt x="335283" y="1228468"/>
                  <a:pt x="339430" y="1256071"/>
                  <a:pt x="341745" y="1283854"/>
                </a:cubicBezTo>
                <a:cubicBezTo>
                  <a:pt x="357468" y="1472529"/>
                  <a:pt x="341253" y="1364023"/>
                  <a:pt x="360218" y="1477818"/>
                </a:cubicBezTo>
                <a:cubicBezTo>
                  <a:pt x="385042" y="1874974"/>
                  <a:pt x="376120" y="1673809"/>
                  <a:pt x="360218" y="2429163"/>
                </a:cubicBezTo>
                <a:cubicBezTo>
                  <a:pt x="359696" y="2453979"/>
                  <a:pt x="353452" y="2478355"/>
                  <a:pt x="350982" y="2503054"/>
                </a:cubicBezTo>
                <a:cubicBezTo>
                  <a:pt x="347293" y="2539944"/>
                  <a:pt x="344211" y="2576899"/>
                  <a:pt x="341745" y="2613891"/>
                </a:cubicBezTo>
                <a:cubicBezTo>
                  <a:pt x="336402" y="2694030"/>
                  <a:pt x="333144" y="2807078"/>
                  <a:pt x="323273" y="2890981"/>
                </a:cubicBezTo>
                <a:cubicBezTo>
                  <a:pt x="321439" y="2906572"/>
                  <a:pt x="317115" y="2921769"/>
                  <a:pt x="314036" y="2937163"/>
                </a:cubicBezTo>
                <a:cubicBezTo>
                  <a:pt x="307879" y="3001818"/>
                  <a:pt x="308302" y="3067441"/>
                  <a:pt x="295564" y="3131127"/>
                </a:cubicBezTo>
                <a:cubicBezTo>
                  <a:pt x="284811" y="3184890"/>
                  <a:pt x="284729" y="3180858"/>
                  <a:pt x="277091" y="3241963"/>
                </a:cubicBezTo>
                <a:cubicBezTo>
                  <a:pt x="263794" y="3348344"/>
                  <a:pt x="275828" y="3293201"/>
                  <a:pt x="258618" y="3362036"/>
                </a:cubicBezTo>
                <a:cubicBezTo>
                  <a:pt x="252342" y="3424801"/>
                  <a:pt x="248864" y="3467256"/>
                  <a:pt x="240145" y="3528291"/>
                </a:cubicBezTo>
                <a:cubicBezTo>
                  <a:pt x="228739" y="3608129"/>
                  <a:pt x="221960" y="3608246"/>
                  <a:pt x="212436" y="3713018"/>
                </a:cubicBezTo>
                <a:cubicBezTo>
                  <a:pt x="191937" y="3938511"/>
                  <a:pt x="214412" y="3731295"/>
                  <a:pt x="193964" y="3860800"/>
                </a:cubicBezTo>
                <a:cubicBezTo>
                  <a:pt x="187173" y="3903808"/>
                  <a:pt x="186051" y="3947868"/>
                  <a:pt x="175491" y="3990109"/>
                </a:cubicBezTo>
                <a:cubicBezTo>
                  <a:pt x="172412" y="4002424"/>
                  <a:pt x="168745" y="4014607"/>
                  <a:pt x="166255" y="4027054"/>
                </a:cubicBezTo>
                <a:cubicBezTo>
                  <a:pt x="148385" y="4116401"/>
                  <a:pt x="165541" y="4049454"/>
                  <a:pt x="147782" y="4147127"/>
                </a:cubicBezTo>
                <a:cubicBezTo>
                  <a:pt x="145511" y="4159616"/>
                  <a:pt x="141624" y="4171757"/>
                  <a:pt x="138545" y="4184072"/>
                </a:cubicBezTo>
                <a:cubicBezTo>
                  <a:pt x="135466" y="4211781"/>
                  <a:pt x="132767" y="4239535"/>
                  <a:pt x="129309" y="4267200"/>
                </a:cubicBezTo>
                <a:cubicBezTo>
                  <a:pt x="126609" y="4288802"/>
                  <a:pt x="122617" y="4310233"/>
                  <a:pt x="120073" y="4331854"/>
                </a:cubicBezTo>
                <a:cubicBezTo>
                  <a:pt x="116458" y="4362584"/>
                  <a:pt x="114925" y="4393548"/>
                  <a:pt x="110836" y="4424218"/>
                </a:cubicBezTo>
                <a:cubicBezTo>
                  <a:pt x="108761" y="4439779"/>
                  <a:pt x="103675" y="4454839"/>
                  <a:pt x="101600" y="4470400"/>
                </a:cubicBezTo>
                <a:cubicBezTo>
                  <a:pt x="85703" y="4589629"/>
                  <a:pt x="99283" y="4532800"/>
                  <a:pt x="83127" y="4645891"/>
                </a:cubicBezTo>
                <a:cubicBezTo>
                  <a:pt x="80907" y="4661432"/>
                  <a:pt x="76699" y="4676627"/>
                  <a:pt x="73891" y="4692072"/>
                </a:cubicBezTo>
                <a:cubicBezTo>
                  <a:pt x="70541" y="4710498"/>
                  <a:pt x="67734" y="4729018"/>
                  <a:pt x="64655" y="4747491"/>
                </a:cubicBezTo>
                <a:cubicBezTo>
                  <a:pt x="58497" y="4827539"/>
                  <a:pt x="56141" y="4907971"/>
                  <a:pt x="46182" y="4987636"/>
                </a:cubicBezTo>
                <a:cubicBezTo>
                  <a:pt x="37130" y="5060044"/>
                  <a:pt x="34399" y="5076948"/>
                  <a:pt x="27709" y="5153891"/>
                </a:cubicBezTo>
                <a:cubicBezTo>
                  <a:pt x="24232" y="5193882"/>
                  <a:pt x="21057" y="5233904"/>
                  <a:pt x="18473" y="5273963"/>
                </a:cubicBezTo>
                <a:cubicBezTo>
                  <a:pt x="5959" y="5467922"/>
                  <a:pt x="20801" y="5382389"/>
                  <a:pt x="0" y="5486400"/>
                </a:cubicBezTo>
                <a:cubicBezTo>
                  <a:pt x="3079" y="5618788"/>
                  <a:pt x="4146" y="5751237"/>
                  <a:pt x="9236" y="5883563"/>
                </a:cubicBezTo>
                <a:cubicBezTo>
                  <a:pt x="10308" y="5911422"/>
                  <a:pt x="15949" y="5938926"/>
                  <a:pt x="18473" y="5966691"/>
                </a:cubicBezTo>
                <a:cubicBezTo>
                  <a:pt x="30916" y="6103559"/>
                  <a:pt x="23568" y="6061280"/>
                  <a:pt x="36945" y="6188363"/>
                </a:cubicBezTo>
                <a:cubicBezTo>
                  <a:pt x="39544" y="6213049"/>
                  <a:pt x="43935" y="6237534"/>
                  <a:pt x="46182" y="6262254"/>
                </a:cubicBezTo>
                <a:cubicBezTo>
                  <a:pt x="53173" y="6339152"/>
                  <a:pt x="51961" y="6416998"/>
                  <a:pt x="64655" y="6493163"/>
                </a:cubicBezTo>
                <a:cubicBezTo>
                  <a:pt x="67734" y="6511636"/>
                  <a:pt x="70218" y="6530217"/>
                  <a:pt x="73891" y="6548581"/>
                </a:cubicBezTo>
                <a:cubicBezTo>
                  <a:pt x="103544" y="6696852"/>
                  <a:pt x="60096" y="6454240"/>
                  <a:pt x="92364" y="6631709"/>
                </a:cubicBezTo>
                <a:cubicBezTo>
                  <a:pt x="105369" y="6703237"/>
                  <a:pt x="94551" y="6665978"/>
                  <a:pt x="110836" y="6714836"/>
                </a:cubicBezTo>
                <a:cubicBezTo>
                  <a:pt x="123992" y="6806921"/>
                  <a:pt x="120073" y="6757721"/>
                  <a:pt x="120073" y="6862618"/>
                </a:cubicBezTo>
              </a:path>
            </a:pathLst>
          </a:custGeom>
          <a:ln w="38100">
            <a:gradFill>
              <a:gsLst>
                <a:gs pos="39000">
                  <a:schemeClr val="tx2"/>
                </a:gs>
                <a:gs pos="0">
                  <a:srgbClr val="F26C08"/>
                </a:gs>
                <a:gs pos="51000">
                  <a:srgbClr val="00006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prstClr val="black"/>
              </a:solidFill>
            </a:endParaRPr>
          </a:p>
        </p:txBody>
      </p:sp>
      <p:sp>
        <p:nvSpPr>
          <p:cNvPr id="17" name="Freeform 16"/>
          <p:cNvSpPr>
            <a:spLocks/>
          </p:cNvSpPr>
          <p:nvPr/>
        </p:nvSpPr>
        <p:spPr bwMode="auto">
          <a:xfrm>
            <a:off x="1475656" y="814678"/>
            <a:ext cx="7632848" cy="29521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38100" cap="flat" cmpd="sng" algn="ctr">
            <a:gradFill>
              <a:gsLst>
                <a:gs pos="74000">
                  <a:schemeClr val="tx2"/>
                </a:gs>
                <a:gs pos="44000">
                  <a:srgbClr val="F26C08"/>
                </a:gs>
                <a:gs pos="33000">
                  <a:schemeClr val="accent1"/>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ln w="76200">
                <a:solidFill>
                  <a:prstClr val="black"/>
                </a:solidFill>
              </a:ln>
              <a:solidFill>
                <a:prstClr val="black"/>
              </a:solidFill>
              <a:latin typeface="Arial" charset="0"/>
              <a:cs typeface="Arial" charset="0"/>
            </a:endParaRPr>
          </a:p>
        </p:txBody>
      </p:sp>
      <p:sp>
        <p:nvSpPr>
          <p:cNvPr id="9" name="Title Placeholder 8"/>
          <p:cNvSpPr>
            <a:spLocks noGrp="1"/>
          </p:cNvSpPr>
          <p:nvPr>
            <p:ph type="title"/>
          </p:nvPr>
        </p:nvSpPr>
        <p:spPr>
          <a:xfrm>
            <a:off x="755576" y="44624"/>
            <a:ext cx="8229600" cy="792088"/>
          </a:xfrm>
          <a:prstGeom prst="rect">
            <a:avLst/>
          </a:prstGeom>
        </p:spPr>
        <p:txBody>
          <a:bodyPr vert="horz" lIns="0" rIns="0" bIns="0" anchor="b">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835696" y="1340768"/>
            <a:ext cx="7200800" cy="4533136"/>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5" name="Picture 14" descr="TCTA Logo (hi-res).jpg"/>
          <p:cNvPicPr>
            <a:picLocks noChangeAspect="1"/>
          </p:cNvPicPr>
          <p:nvPr/>
        </p:nvPicPr>
        <p:blipFill>
          <a:blip r:embed="rId15" cstate="print"/>
          <a:stretch>
            <a:fillRect/>
          </a:stretch>
        </p:blipFill>
        <p:spPr>
          <a:xfrm>
            <a:off x="7740352" y="6189045"/>
            <a:ext cx="1234080" cy="552323"/>
          </a:xfrm>
          <a:prstGeom prst="rect">
            <a:avLst/>
          </a:prstGeom>
        </p:spPr>
      </p:pic>
      <p:sp>
        <p:nvSpPr>
          <p:cNvPr id="10" name="Date Placeholder 9"/>
          <p:cNvSpPr>
            <a:spLocks noGrp="1"/>
          </p:cNvSpPr>
          <p:nvPr>
            <p:ph type="dt" sz="half" idx="2"/>
          </p:nvPr>
        </p:nvSpPr>
        <p:spPr>
          <a:xfrm>
            <a:off x="1475656" y="6381328"/>
            <a:ext cx="2133600" cy="365125"/>
          </a:xfrm>
          <a:prstGeom prst="rect">
            <a:avLst/>
          </a:prstGeom>
        </p:spPr>
        <p:txBody>
          <a:bodyPr vert="horz" lIns="0" tIns="0" rIns="0" bIns="0" anchor="b"/>
          <a:lstStyle>
            <a:lvl1pPr algn="l" eaLnBrk="1" latinLnBrk="0" hangingPunct="1">
              <a:defRPr kumimoji="0" sz="1200" b="1">
                <a:solidFill>
                  <a:srgbClr val="002060"/>
                </a:solidFill>
              </a:defRPr>
            </a:lvl1pPr>
          </a:lstStyle>
          <a:p>
            <a:fld id="{69D3131D-9ABE-471F-BF8A-0597414D5125}" type="datetime1">
              <a:rPr lang="en-ZA" smtClean="0">
                <a:latin typeface="Arial" charset="0"/>
                <a:cs typeface="Arial" charset="0"/>
              </a:rPr>
              <a:pPr/>
              <a:t>2016/10/24</a:t>
            </a:fld>
            <a:endParaRPr lang="en-ZA" dirty="0">
              <a:latin typeface="Arial" charset="0"/>
              <a:cs typeface="Arial" charset="0"/>
            </a:endParaRPr>
          </a:p>
        </p:txBody>
      </p:sp>
      <p:sp>
        <p:nvSpPr>
          <p:cNvPr id="22" name="Footer Placeholder 21"/>
          <p:cNvSpPr>
            <a:spLocks noGrp="1"/>
          </p:cNvSpPr>
          <p:nvPr>
            <p:ph type="ftr" sz="quarter" idx="3"/>
          </p:nvPr>
        </p:nvSpPr>
        <p:spPr>
          <a:xfrm>
            <a:off x="4716016" y="6356350"/>
            <a:ext cx="2887960" cy="365125"/>
          </a:xfrm>
          <a:prstGeom prst="rect">
            <a:avLst/>
          </a:prstGeom>
        </p:spPr>
        <p:txBody>
          <a:bodyPr vert="horz" lIns="0" tIns="0" rIns="0" bIns="0" anchor="b"/>
          <a:lstStyle>
            <a:lvl1pPr algn="r" eaLnBrk="1" latinLnBrk="0" hangingPunct="1">
              <a:defRPr kumimoji="0" sz="1200" b="1">
                <a:solidFill>
                  <a:srgbClr val="002060"/>
                </a:solidFill>
              </a:defRPr>
            </a:lvl1pPr>
          </a:lstStyle>
          <a:p>
            <a:endParaRPr lang="en-ZA" dirty="0">
              <a:latin typeface="Arial" charset="0"/>
              <a:cs typeface="Arial" charset="0"/>
            </a:endParaRPr>
          </a:p>
        </p:txBody>
      </p:sp>
      <p:sp>
        <p:nvSpPr>
          <p:cNvPr id="18" name="Slide Number Placeholder 17"/>
          <p:cNvSpPr>
            <a:spLocks noGrp="1"/>
          </p:cNvSpPr>
          <p:nvPr>
            <p:ph type="sldNum" sz="quarter" idx="4"/>
          </p:nvPr>
        </p:nvSpPr>
        <p:spPr>
          <a:xfrm>
            <a:off x="65584" y="6453336"/>
            <a:ext cx="7620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a:defRPr/>
            </a:pPr>
            <a:fld id="{2E394B6D-BE72-49D3-BF06-1C541224EFC4}" type="slidenum">
              <a:rPr lang="en-ZA" smtClean="0">
                <a:solidFill>
                  <a:prstClr val="white"/>
                </a:solidFill>
                <a:latin typeface="Arial" charset="0"/>
                <a:cs typeface="Arial" charset="0"/>
              </a:rPr>
              <a:pPr>
                <a:defRPr/>
              </a:pPr>
              <a:t>‹#›</a:t>
            </a:fld>
            <a:endParaRPr lang="en-ZA" dirty="0">
              <a:solidFill>
                <a:prstClr val="white"/>
              </a:solidFill>
              <a:latin typeface="Arial" charset="0"/>
              <a:cs typeface="Arial" charset="0"/>
            </a:endParaRPr>
          </a:p>
        </p:txBody>
      </p:sp>
      <p:sp>
        <p:nvSpPr>
          <p:cNvPr id="11" name="TextBox 10"/>
          <p:cNvSpPr txBox="1"/>
          <p:nvPr/>
        </p:nvSpPr>
        <p:spPr>
          <a:xfrm>
            <a:off x="3028232" y="6390472"/>
            <a:ext cx="3559992" cy="369332"/>
          </a:xfrm>
          <a:prstGeom prst="rect">
            <a:avLst/>
          </a:prstGeom>
          <a:noFill/>
        </p:spPr>
        <p:txBody>
          <a:bodyPr wrap="square" rtlCol="0">
            <a:spAutoFit/>
          </a:bodyPr>
          <a:lstStyle/>
          <a:p>
            <a:r>
              <a:rPr lang="en-ZA"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Arial" charset="0"/>
                <a:cs typeface="Arial" charset="0"/>
              </a:rPr>
              <a:t>transform    </a:t>
            </a:r>
            <a:r>
              <a:rPr lang="en-ZA" b="1" dirty="0">
                <a:ln w="10541" cmpd="sng">
                  <a:solidFill>
                    <a:srgbClr val="0F6FC6">
                      <a:shade val="88000"/>
                      <a:satMod val="110000"/>
                    </a:srgbClr>
                  </a:solidFill>
                  <a:prstDash val="solid"/>
                </a:ln>
                <a:gradFill>
                  <a:gsLst>
                    <a:gs pos="0">
                      <a:srgbClr val="0BD0D9">
                        <a:lumMod val="40000"/>
                        <a:lumOff val="60000"/>
                      </a:srgbClr>
                    </a:gs>
                    <a:gs pos="9000">
                      <a:srgbClr val="0BD0D9">
                        <a:lumMod val="60000"/>
                        <a:lumOff val="40000"/>
                      </a:srgbClr>
                    </a:gs>
                    <a:gs pos="50000">
                      <a:srgbClr val="0BD0D9">
                        <a:lumMod val="75000"/>
                      </a:srgbClr>
                    </a:gs>
                    <a:gs pos="79000">
                      <a:srgbClr val="DBF5F9">
                        <a:lumMod val="50000"/>
                      </a:srgbClr>
                    </a:gs>
                    <a:gs pos="100000">
                      <a:srgbClr val="DBF5F9">
                        <a:lumMod val="50000"/>
                      </a:srgbClr>
                    </a:gs>
                  </a:gsLst>
                  <a:lin ang="5400000"/>
                </a:gradFill>
                <a:latin typeface="Arial" charset="0"/>
                <a:cs typeface="Arial" charset="0"/>
              </a:rPr>
              <a:t>empower    </a:t>
            </a:r>
            <a:r>
              <a:rPr lang="en-ZA"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Arial" charset="0"/>
                <a:cs typeface="Arial" charset="0"/>
              </a:rPr>
              <a:t>uplift</a:t>
            </a:r>
            <a:endParaRPr lang="en-ZA" dirty="0">
              <a:solidFill>
                <a:prstClr val="black"/>
              </a:solidFill>
              <a:latin typeface="Arial" charset="0"/>
              <a:cs typeface="Arial" charset="0"/>
            </a:endParaRPr>
          </a:p>
        </p:txBody>
      </p:sp>
    </p:spTree>
    <p:extLst>
      <p:ext uri="{BB962C8B-B14F-4D97-AF65-F5344CB8AC3E}">
        <p14:creationId xmlns="" xmlns:p14="http://schemas.microsoft.com/office/powerpoint/2010/main" val="103799065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hf hdr="0" ftr="0" dt="0"/>
  <p:txStyles>
    <p:titleStyle>
      <a:lvl1pPr algn="r" rtl="0" eaLnBrk="1" latinLnBrk="0" hangingPunct="1">
        <a:spcBef>
          <a:spcPct val="0"/>
        </a:spcBef>
        <a:buNone/>
        <a:defRPr kumimoji="0" sz="3600" b="1" kern="1200" cap="none" spc="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defRPr>
      </a:lvl1pPr>
    </p:titleStyle>
    <p:bodyStyle>
      <a:lvl1pPr marL="274320" indent="-274320" algn="l" rtl="0" eaLnBrk="1" latinLnBrk="0" hangingPunct="1">
        <a:spcBef>
          <a:spcPct val="20000"/>
        </a:spcBef>
        <a:buClr>
          <a:schemeClr val="accent1"/>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2"/>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4">
            <a:lumMod val="75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24744"/>
            <a:ext cx="7043120" cy="3672408"/>
          </a:xfrm>
        </p:spPr>
        <p:txBody>
          <a:bodyPr/>
          <a:lstStyle/>
          <a:p>
            <a:r>
              <a:rPr lang="en-ZA" dirty="0" smtClean="0">
                <a:effectLst>
                  <a:outerShdw blurRad="50800" dist="39000" dir="5460000" algn="tl">
                    <a:srgbClr val="000000">
                      <a:alpha val="38000"/>
                    </a:srgbClr>
                  </a:outerShdw>
                </a:effectLst>
              </a:rPr>
              <a:t>Presentation to Portfolio Committee on Water and Sanitation</a:t>
            </a:r>
            <a:br>
              <a:rPr lang="en-ZA" dirty="0" smtClean="0">
                <a:effectLst>
                  <a:outerShdw blurRad="50800" dist="39000" dir="5460000" algn="tl">
                    <a:srgbClr val="000000">
                      <a:alpha val="38000"/>
                    </a:srgbClr>
                  </a:outerShdw>
                </a:effectLst>
              </a:rPr>
            </a:br>
            <a:r>
              <a:rPr lang="en-ZA" dirty="0" smtClean="0">
                <a:effectLst>
                  <a:outerShdw blurRad="50800" dist="39000" dir="5460000" algn="tl">
                    <a:srgbClr val="000000">
                      <a:alpha val="38000"/>
                    </a:srgbClr>
                  </a:outerShdw>
                </a:effectLst>
              </a:rPr>
              <a:t>on TCTA Integrated Annual Report 2015/16</a:t>
            </a:r>
            <a:endParaRPr lang="en-ZA" dirty="0">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1511768" y="4797152"/>
            <a:ext cx="7546960" cy="2376264"/>
          </a:xfrm>
        </p:spPr>
        <p:txBody>
          <a:bodyPr>
            <a:normAutofit/>
          </a:bodyPr>
          <a:lstStyle/>
          <a:p>
            <a:r>
              <a:rPr lang="en-ZA" sz="3000" i="1" dirty="0" smtClean="0">
                <a:solidFill>
                  <a:schemeClr val="accent1"/>
                </a:solidFill>
              </a:rPr>
              <a:t>Ms Monhla Hlahla</a:t>
            </a:r>
          </a:p>
          <a:p>
            <a:r>
              <a:rPr lang="en-ZA" dirty="0" smtClean="0"/>
              <a:t>CHAIRPERSON </a:t>
            </a:r>
          </a:p>
          <a:p>
            <a:r>
              <a:rPr lang="en-ZA" sz="2400" dirty="0" smtClean="0">
                <a:solidFill>
                  <a:schemeClr val="accent1"/>
                </a:solidFill>
              </a:rPr>
              <a:t>2016</a:t>
            </a:r>
            <a:endParaRPr lang="en-ZA" sz="2400" dirty="0">
              <a:solidFill>
                <a:schemeClr val="accent1"/>
              </a:solidFill>
            </a:endParaRPr>
          </a:p>
          <a:p>
            <a:endParaRPr lang="en-ZA" dirty="0"/>
          </a:p>
        </p:txBody>
      </p:sp>
      <p:sp>
        <p:nvSpPr>
          <p:cNvPr id="4" name="Slide Number Placeholder 3"/>
          <p:cNvSpPr>
            <a:spLocks noGrp="1"/>
          </p:cNvSpPr>
          <p:nvPr>
            <p:ph type="sldNum" sz="quarter" idx="12"/>
          </p:nvPr>
        </p:nvSpPr>
        <p:spPr/>
        <p:txBody>
          <a:bodyPr/>
          <a:lstStyle/>
          <a:p>
            <a:fld id="{17215C9A-8712-4889-842C-FC9D552D7C51}" type="slidenum">
              <a:rPr lang="en-ZA" smtClean="0">
                <a:solidFill>
                  <a:prstClr val="white"/>
                </a:solidFill>
              </a:rPr>
              <a:pPr/>
              <a:t>1</a:t>
            </a:fld>
            <a:endParaRPr lang="en-ZA">
              <a:solidFill>
                <a:prstClr val="white"/>
              </a:solidFill>
            </a:endParaRPr>
          </a:p>
        </p:txBody>
      </p:sp>
    </p:spTree>
    <p:extLst>
      <p:ext uri="{BB962C8B-B14F-4D97-AF65-F5344CB8AC3E}">
        <p14:creationId xmlns="" xmlns:p14="http://schemas.microsoft.com/office/powerpoint/2010/main" val="334958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6"/>
          <p:cNvSpPr txBox="1">
            <a:spLocks noGrp="1" noChangeArrowheads="1"/>
          </p:cNvSpPr>
          <p:nvPr/>
        </p:nvSpPr>
        <p:spPr bwMode="auto">
          <a:xfrm>
            <a:off x="5364163" y="6629400"/>
            <a:ext cx="1905000" cy="457200"/>
          </a:xfrm>
          <a:prstGeom prst="rect">
            <a:avLst/>
          </a:prstGeom>
          <a:noFill/>
          <a:ln w="9525">
            <a:noFill/>
            <a:miter lim="800000"/>
            <a:headEnd/>
            <a:tailEnd/>
          </a:ln>
        </p:spPr>
        <p:txBody>
          <a:bodyPr/>
          <a:lstStyle/>
          <a:p>
            <a:pPr algn="r" eaLnBrk="0" hangingPunct="0"/>
            <a:fld id="{06547AEF-D30A-4454-B49E-9019B16E1DC4}" type="slidenum">
              <a:rPr lang="en-GB" sz="1200" b="1">
                <a:solidFill>
                  <a:srgbClr val="000000"/>
                </a:solidFill>
                <a:latin typeface="Times New Roman" pitchFamily="18" charset="0"/>
                <a:ea typeface="MS PGothic" pitchFamily="34" charset="-128"/>
              </a:rPr>
              <a:pPr algn="r" eaLnBrk="0" hangingPunct="0"/>
              <a:t>10</a:t>
            </a:fld>
            <a:endParaRPr lang="en-GB" sz="1200" b="1">
              <a:solidFill>
                <a:srgbClr val="000000"/>
              </a:solidFill>
              <a:latin typeface="Times New Roman" pitchFamily="18" charset="0"/>
              <a:ea typeface="MS PGothic" pitchFamily="34" charset="-128"/>
            </a:endParaRPr>
          </a:p>
        </p:txBody>
      </p:sp>
      <p:pic>
        <p:nvPicPr>
          <p:cNvPr id="586754" name="Picture 2" descr="fig1"/>
          <p:cNvPicPr>
            <a:picLocks noChangeAspect="1" noChangeArrowheads="1"/>
          </p:cNvPicPr>
          <p:nvPr/>
        </p:nvPicPr>
        <p:blipFill>
          <a:blip r:embed="rId3" cstate="print"/>
          <a:srcRect/>
          <a:stretch>
            <a:fillRect/>
          </a:stretch>
        </p:blipFill>
        <p:spPr bwMode="auto">
          <a:xfrm>
            <a:off x="0" y="0"/>
            <a:ext cx="9685338" cy="6858000"/>
          </a:xfrm>
          <a:prstGeom prst="rect">
            <a:avLst/>
          </a:prstGeom>
          <a:noFill/>
          <a:effectLst>
            <a:outerShdw dist="107763" dir="2700000" algn="ctr" rotWithShape="0">
              <a:schemeClr val="bg2"/>
            </a:outerShdw>
          </a:effectLst>
        </p:spPr>
      </p:pic>
      <p:sp>
        <p:nvSpPr>
          <p:cNvPr id="33797" name="Freeform 18"/>
          <p:cNvSpPr>
            <a:spLocks/>
          </p:cNvSpPr>
          <p:nvPr/>
        </p:nvSpPr>
        <p:spPr bwMode="auto">
          <a:xfrm rot="-7483443" flipH="1" flipV="1">
            <a:off x="6040438" y="1314450"/>
            <a:ext cx="207962" cy="827088"/>
          </a:xfrm>
          <a:custGeom>
            <a:avLst/>
            <a:gdLst>
              <a:gd name="T0" fmla="*/ 2147483647 w 257"/>
              <a:gd name="T1" fmla="*/ 2147483647 h 998"/>
              <a:gd name="T2" fmla="*/ 2147483647 w 257"/>
              <a:gd name="T3" fmla="*/ 2147483647 h 998"/>
              <a:gd name="T4" fmla="*/ 2147483647 w 257"/>
              <a:gd name="T5" fmla="*/ 0 h 998"/>
              <a:gd name="T6" fmla="*/ 0 60000 65536"/>
              <a:gd name="T7" fmla="*/ 0 60000 65536"/>
              <a:gd name="T8" fmla="*/ 0 60000 65536"/>
              <a:gd name="T9" fmla="*/ 0 w 257"/>
              <a:gd name="T10" fmla="*/ 0 h 998"/>
              <a:gd name="T11" fmla="*/ 257 w 257"/>
              <a:gd name="T12" fmla="*/ 998 h 998"/>
            </a:gdLst>
            <a:ahLst/>
            <a:cxnLst>
              <a:cxn ang="T6">
                <a:pos x="T0" y="T1"/>
              </a:cxn>
              <a:cxn ang="T7">
                <a:pos x="T2" y="T3"/>
              </a:cxn>
              <a:cxn ang="T8">
                <a:pos x="T4" y="T5"/>
              </a:cxn>
            </a:cxnLst>
            <a:rect l="T9" t="T10" r="T11" b="T12"/>
            <a:pathLst>
              <a:path w="257" h="998">
                <a:moveTo>
                  <a:pt x="76" y="998"/>
                </a:moveTo>
                <a:cubicBezTo>
                  <a:pt x="38" y="809"/>
                  <a:pt x="0" y="620"/>
                  <a:pt x="30" y="454"/>
                </a:cubicBezTo>
                <a:cubicBezTo>
                  <a:pt x="60" y="288"/>
                  <a:pt x="219" y="83"/>
                  <a:pt x="257" y="0"/>
                </a:cubicBezTo>
              </a:path>
            </a:pathLst>
          </a:custGeom>
          <a:noFill/>
          <a:ln w="28575">
            <a:solidFill>
              <a:schemeClr val="tx2"/>
            </a:solidFill>
            <a:prstDash val="dash"/>
            <a:round/>
            <a:headEnd/>
            <a:tailEnd type="triangle" w="med" len="med"/>
          </a:ln>
        </p:spPr>
        <p:txBody>
          <a:bodyPr anchor="ctr"/>
          <a:lstStyle/>
          <a:p>
            <a:endParaRPr lang="en-ZA"/>
          </a:p>
        </p:txBody>
      </p:sp>
      <p:sp>
        <p:nvSpPr>
          <p:cNvPr id="33798" name="Freeform 21"/>
          <p:cNvSpPr>
            <a:spLocks/>
          </p:cNvSpPr>
          <p:nvPr/>
        </p:nvSpPr>
        <p:spPr bwMode="auto">
          <a:xfrm>
            <a:off x="5219700" y="442913"/>
            <a:ext cx="73025" cy="71437"/>
          </a:xfrm>
          <a:custGeom>
            <a:avLst/>
            <a:gdLst>
              <a:gd name="T0" fmla="*/ 2147483647 w 136"/>
              <a:gd name="T1" fmla="*/ 0 h 136"/>
              <a:gd name="T2" fmla="*/ 0 w 136"/>
              <a:gd name="T3" fmla="*/ 2147483647 h 136"/>
              <a:gd name="T4" fmla="*/ 0 w 136"/>
              <a:gd name="T5" fmla="*/ 2147483647 h 136"/>
              <a:gd name="T6" fmla="*/ 2147483647 w 136"/>
              <a:gd name="T7" fmla="*/ 2147483647 h 136"/>
              <a:gd name="T8" fmla="*/ 2147483647 w 136"/>
              <a:gd name="T9" fmla="*/ 2147483647 h 136"/>
              <a:gd name="T10" fmla="*/ 2147483647 w 136"/>
              <a:gd name="T11" fmla="*/ 2147483647 h 136"/>
              <a:gd name="T12" fmla="*/ 2147483647 w 136"/>
              <a:gd name="T13" fmla="*/ 2147483647 h 136"/>
              <a:gd name="T14" fmla="*/ 2147483647 w 136"/>
              <a:gd name="T15" fmla="*/ 0 h 136"/>
              <a:gd name="T16" fmla="*/ 2147483647 w 136"/>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136"/>
              <a:gd name="T29" fmla="*/ 136 w 136"/>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136">
                <a:moveTo>
                  <a:pt x="46" y="0"/>
                </a:moveTo>
                <a:lnTo>
                  <a:pt x="0" y="45"/>
                </a:lnTo>
                <a:lnTo>
                  <a:pt x="0" y="136"/>
                </a:lnTo>
                <a:lnTo>
                  <a:pt x="46" y="136"/>
                </a:lnTo>
                <a:lnTo>
                  <a:pt x="91" y="91"/>
                </a:lnTo>
                <a:lnTo>
                  <a:pt x="136" y="45"/>
                </a:lnTo>
                <a:lnTo>
                  <a:pt x="91" y="45"/>
                </a:lnTo>
                <a:lnTo>
                  <a:pt x="91" y="0"/>
                </a:lnTo>
                <a:lnTo>
                  <a:pt x="46" y="0"/>
                </a:lnTo>
                <a:close/>
              </a:path>
            </a:pathLst>
          </a:custGeom>
          <a:solidFill>
            <a:srgbClr val="FFFF53"/>
          </a:solidFill>
          <a:ln w="6350">
            <a:solidFill>
              <a:schemeClr val="tx2"/>
            </a:solidFill>
            <a:round/>
            <a:headEnd/>
            <a:tailEnd/>
          </a:ln>
        </p:spPr>
        <p:txBody>
          <a:bodyPr anchor="ctr"/>
          <a:lstStyle/>
          <a:p>
            <a:endParaRPr lang="en-ZA"/>
          </a:p>
        </p:txBody>
      </p:sp>
      <p:sp>
        <p:nvSpPr>
          <p:cNvPr id="33799" name="Freeform 3"/>
          <p:cNvSpPr>
            <a:spLocks/>
          </p:cNvSpPr>
          <p:nvPr/>
        </p:nvSpPr>
        <p:spPr bwMode="auto">
          <a:xfrm rot="-8985633" flipH="1" flipV="1">
            <a:off x="5511800" y="4648200"/>
            <a:ext cx="136525" cy="306388"/>
          </a:xfrm>
          <a:custGeom>
            <a:avLst/>
            <a:gdLst>
              <a:gd name="T0" fmla="*/ 2147483647 w 257"/>
              <a:gd name="T1" fmla="*/ 2147483647 h 998"/>
              <a:gd name="T2" fmla="*/ 2147483647 w 257"/>
              <a:gd name="T3" fmla="*/ 2147483647 h 998"/>
              <a:gd name="T4" fmla="*/ 2147483647 w 257"/>
              <a:gd name="T5" fmla="*/ 0 h 998"/>
              <a:gd name="T6" fmla="*/ 0 60000 65536"/>
              <a:gd name="T7" fmla="*/ 0 60000 65536"/>
              <a:gd name="T8" fmla="*/ 0 60000 65536"/>
              <a:gd name="T9" fmla="*/ 0 w 257"/>
              <a:gd name="T10" fmla="*/ 0 h 998"/>
              <a:gd name="T11" fmla="*/ 257 w 257"/>
              <a:gd name="T12" fmla="*/ 998 h 998"/>
            </a:gdLst>
            <a:ahLst/>
            <a:cxnLst>
              <a:cxn ang="T6">
                <a:pos x="T0" y="T1"/>
              </a:cxn>
              <a:cxn ang="T7">
                <a:pos x="T2" y="T3"/>
              </a:cxn>
              <a:cxn ang="T8">
                <a:pos x="T4" y="T5"/>
              </a:cxn>
            </a:cxnLst>
            <a:rect l="T9" t="T10" r="T11" b="T12"/>
            <a:pathLst>
              <a:path w="257" h="998">
                <a:moveTo>
                  <a:pt x="76" y="998"/>
                </a:moveTo>
                <a:cubicBezTo>
                  <a:pt x="38" y="809"/>
                  <a:pt x="0" y="620"/>
                  <a:pt x="30" y="454"/>
                </a:cubicBezTo>
                <a:cubicBezTo>
                  <a:pt x="60" y="288"/>
                  <a:pt x="219" y="83"/>
                  <a:pt x="257" y="0"/>
                </a:cubicBezTo>
              </a:path>
            </a:pathLst>
          </a:custGeom>
          <a:noFill/>
          <a:ln w="28575">
            <a:solidFill>
              <a:schemeClr val="tx2"/>
            </a:solidFill>
            <a:round/>
            <a:headEnd/>
            <a:tailEnd type="triangle" w="med" len="med"/>
          </a:ln>
        </p:spPr>
        <p:txBody>
          <a:bodyPr anchor="ctr"/>
          <a:lstStyle/>
          <a:p>
            <a:endParaRPr lang="en-ZA"/>
          </a:p>
        </p:txBody>
      </p:sp>
      <p:sp>
        <p:nvSpPr>
          <p:cNvPr id="33800" name="Freeform 19"/>
          <p:cNvSpPr>
            <a:spLocks/>
          </p:cNvSpPr>
          <p:nvPr/>
        </p:nvSpPr>
        <p:spPr bwMode="auto">
          <a:xfrm rot="10603850" flipV="1">
            <a:off x="5273675" y="447675"/>
            <a:ext cx="73025" cy="579438"/>
          </a:xfrm>
          <a:custGeom>
            <a:avLst/>
            <a:gdLst>
              <a:gd name="T0" fmla="*/ 2147483647 w 257"/>
              <a:gd name="T1" fmla="*/ 2147483647 h 998"/>
              <a:gd name="T2" fmla="*/ 2147483647 w 257"/>
              <a:gd name="T3" fmla="*/ 2147483647 h 998"/>
              <a:gd name="T4" fmla="*/ 2147483647 w 257"/>
              <a:gd name="T5" fmla="*/ 0 h 998"/>
              <a:gd name="T6" fmla="*/ 0 60000 65536"/>
              <a:gd name="T7" fmla="*/ 0 60000 65536"/>
              <a:gd name="T8" fmla="*/ 0 60000 65536"/>
              <a:gd name="T9" fmla="*/ 0 w 257"/>
              <a:gd name="T10" fmla="*/ 0 h 998"/>
              <a:gd name="T11" fmla="*/ 257 w 257"/>
              <a:gd name="T12" fmla="*/ 998 h 998"/>
            </a:gdLst>
            <a:ahLst/>
            <a:cxnLst>
              <a:cxn ang="T6">
                <a:pos x="T0" y="T1"/>
              </a:cxn>
              <a:cxn ang="T7">
                <a:pos x="T2" y="T3"/>
              </a:cxn>
              <a:cxn ang="T8">
                <a:pos x="T4" y="T5"/>
              </a:cxn>
            </a:cxnLst>
            <a:rect l="T9" t="T10" r="T11" b="T12"/>
            <a:pathLst>
              <a:path w="257" h="998">
                <a:moveTo>
                  <a:pt x="76" y="998"/>
                </a:moveTo>
                <a:cubicBezTo>
                  <a:pt x="38" y="809"/>
                  <a:pt x="0" y="620"/>
                  <a:pt x="30" y="454"/>
                </a:cubicBezTo>
                <a:cubicBezTo>
                  <a:pt x="60" y="288"/>
                  <a:pt x="219" y="83"/>
                  <a:pt x="257" y="0"/>
                </a:cubicBezTo>
              </a:path>
            </a:pathLst>
          </a:custGeom>
          <a:noFill/>
          <a:ln w="19050">
            <a:solidFill>
              <a:schemeClr val="tx2"/>
            </a:solidFill>
            <a:round/>
            <a:headEnd/>
            <a:tailEnd type="triangle" w="sm" len="lg"/>
          </a:ln>
        </p:spPr>
        <p:txBody>
          <a:bodyPr anchor="ctr"/>
          <a:lstStyle/>
          <a:p>
            <a:endParaRPr lang="en-ZA"/>
          </a:p>
        </p:txBody>
      </p:sp>
      <p:sp>
        <p:nvSpPr>
          <p:cNvPr id="33801" name="Text Box 20"/>
          <p:cNvSpPr txBox="1">
            <a:spLocks noChangeArrowheads="1"/>
          </p:cNvSpPr>
          <p:nvPr/>
        </p:nvSpPr>
        <p:spPr bwMode="auto">
          <a:xfrm>
            <a:off x="4710113" y="455613"/>
            <a:ext cx="620712" cy="184150"/>
          </a:xfrm>
          <a:prstGeom prst="rect">
            <a:avLst/>
          </a:prstGeom>
          <a:noFill/>
          <a:ln w="9525">
            <a:noFill/>
            <a:miter lim="800000"/>
            <a:headEnd/>
            <a:tailEnd/>
          </a:ln>
        </p:spPr>
        <p:txBody>
          <a:bodyPr wrap="none">
            <a:spAutoFit/>
          </a:bodyPr>
          <a:lstStyle/>
          <a:p>
            <a:pPr algn="ctr" eaLnBrk="0" hangingPunct="0">
              <a:lnSpc>
                <a:spcPct val="110000"/>
              </a:lnSpc>
              <a:spcBef>
                <a:spcPct val="20000"/>
              </a:spcBef>
            </a:pPr>
            <a:r>
              <a:rPr lang="en-US" sz="600">
                <a:solidFill>
                  <a:srgbClr val="000000"/>
                </a:solidFill>
                <a:latin typeface="Arial Narrow" pitchFamily="34" charset="0"/>
                <a:ea typeface="MS PGothic" pitchFamily="34" charset="-128"/>
              </a:rPr>
              <a:t>RUSTENBURG</a:t>
            </a:r>
          </a:p>
        </p:txBody>
      </p:sp>
      <p:sp>
        <p:nvSpPr>
          <p:cNvPr id="36" name="Rectangle 35"/>
          <p:cNvSpPr>
            <a:spLocks/>
          </p:cNvSpPr>
          <p:nvPr/>
        </p:nvSpPr>
        <p:spPr bwMode="auto">
          <a:xfrm>
            <a:off x="214313" y="0"/>
            <a:ext cx="9471025" cy="325438"/>
          </a:xfrm>
          <a:prstGeom prst="rect">
            <a:avLst/>
          </a:prstGeom>
          <a:solidFill>
            <a:schemeClr val="accent3">
              <a:alpha val="49000"/>
            </a:schemeClr>
          </a:solidFill>
          <a:ln w="9525" cap="flat" cmpd="sng" algn="ctr">
            <a:noFill/>
            <a:prstDash val="solid"/>
            <a:round/>
            <a:headEnd type="none" w="med" len="med"/>
            <a:tailEnd type="none" w="med" len="med"/>
          </a:ln>
          <a:effectLst/>
        </p:spPr>
        <p:txBody>
          <a:bodyPr lIns="90000">
            <a:spAutoFit/>
          </a:bodyPr>
          <a:lstStyle/>
          <a:p>
            <a:pPr marL="342900" indent="-342900" algn="ctr" eaLnBrk="0" hangingPunct="0">
              <a:lnSpc>
                <a:spcPct val="110000"/>
              </a:lnSpc>
              <a:spcBef>
                <a:spcPct val="20000"/>
              </a:spcBef>
              <a:defRPr/>
            </a:pPr>
            <a:endParaRPr lang="en-GB" sz="1400">
              <a:solidFill>
                <a:srgbClr val="000000"/>
              </a:solidFill>
              <a:ea typeface="ＭＳ Ｐゴシック" pitchFamily="1" charset="-128"/>
              <a:cs typeface="Arial" pitchFamily="34" charset="0"/>
            </a:endParaRPr>
          </a:p>
        </p:txBody>
      </p:sp>
      <p:sp>
        <p:nvSpPr>
          <p:cNvPr id="14" name="Arc 13"/>
          <p:cNvSpPr/>
          <p:nvPr/>
        </p:nvSpPr>
        <p:spPr bwMode="auto">
          <a:xfrm rot="8742654">
            <a:off x="5180429" y="666063"/>
            <a:ext cx="1347784" cy="654183"/>
          </a:xfrm>
          <a:prstGeom prst="arc">
            <a:avLst/>
          </a:prstGeom>
          <a:noFill/>
          <a:ln w="76200" cap="flat" cmpd="sng" algn="ctr">
            <a:solidFill>
              <a:schemeClr val="accent6">
                <a:lumMod val="75000"/>
              </a:schemeClr>
            </a:solidFill>
            <a:prstDash val="solid"/>
            <a:round/>
            <a:headEnd type="none" w="med" len="med"/>
            <a:tailEnd type="triangle" w="med" len="med"/>
          </a:ln>
          <a:effectLst/>
          <a:scene3d>
            <a:camera prst="orthographicFront">
              <a:rot lat="0" lon="10800000" rev="3000000"/>
            </a:camera>
            <a:lightRig rig="threePt" dir="t"/>
          </a:scene3d>
        </p:spPr>
        <p:txBody>
          <a:bodyPr lIns="90000">
            <a:spAutoFit/>
          </a:bodyPr>
          <a:lstStyle/>
          <a:p>
            <a:pPr marL="342900" indent="-342900" algn="ctr" eaLnBrk="0" hangingPunct="0">
              <a:lnSpc>
                <a:spcPct val="110000"/>
              </a:lnSpc>
              <a:spcBef>
                <a:spcPct val="20000"/>
              </a:spcBef>
              <a:defRPr/>
            </a:pPr>
            <a:endParaRPr lang="en-GB" sz="1400">
              <a:solidFill>
                <a:srgbClr val="000000"/>
              </a:solidFill>
              <a:ea typeface="ＭＳ Ｐゴシック" pitchFamily="1" charset="-128"/>
              <a:cs typeface="Arial" pitchFamily="34" charset="0"/>
            </a:endParaRPr>
          </a:p>
        </p:txBody>
      </p:sp>
      <p:cxnSp>
        <p:nvCxnSpPr>
          <p:cNvPr id="18" name="Straight Arrow Connector 17"/>
          <p:cNvCxnSpPr/>
          <p:nvPr/>
        </p:nvCxnSpPr>
        <p:spPr bwMode="auto">
          <a:xfrm rot="5400000">
            <a:off x="5006117" y="1393017"/>
            <a:ext cx="571504" cy="214314"/>
          </a:xfrm>
          <a:prstGeom prst="straightConnector1">
            <a:avLst/>
          </a:prstGeom>
          <a:noFill/>
          <a:ln w="76200" cap="flat" cmpd="sng" algn="ctr">
            <a:gradFill flip="none" rotWithShape="1">
              <a:gsLst>
                <a:gs pos="77000">
                  <a:srgbClr val="C00000"/>
                </a:gs>
                <a:gs pos="48000">
                  <a:srgbClr val="C00000"/>
                </a:gs>
                <a:gs pos="100000">
                  <a:schemeClr val="accent1">
                    <a:tint val="23500"/>
                    <a:satMod val="160000"/>
                  </a:schemeClr>
                </a:gs>
              </a:gsLst>
              <a:lin ang="10800000" scaled="1"/>
              <a:tileRect/>
            </a:gradFill>
            <a:prstDash val="solid"/>
            <a:round/>
            <a:headEnd type="none" w="med" len="med"/>
            <a:tailEnd type="arrow"/>
          </a:ln>
          <a:effectLst/>
        </p:spPr>
      </p:cxnSp>
      <p:cxnSp>
        <p:nvCxnSpPr>
          <p:cNvPr id="22" name="Straight Arrow Connector 21"/>
          <p:cNvCxnSpPr/>
          <p:nvPr/>
        </p:nvCxnSpPr>
        <p:spPr bwMode="auto">
          <a:xfrm rot="5400000">
            <a:off x="4077423" y="1464455"/>
            <a:ext cx="571504" cy="214314"/>
          </a:xfrm>
          <a:prstGeom prst="straightConnector1">
            <a:avLst/>
          </a:prstGeom>
          <a:noFill/>
          <a:ln w="76200" cap="flat" cmpd="sng" algn="ctr">
            <a:gradFill flip="none" rotWithShape="1">
              <a:gsLst>
                <a:gs pos="77000">
                  <a:srgbClr val="C00000"/>
                </a:gs>
                <a:gs pos="48000">
                  <a:srgbClr val="C00000"/>
                </a:gs>
                <a:gs pos="100000">
                  <a:schemeClr val="accent1">
                    <a:tint val="23500"/>
                    <a:satMod val="160000"/>
                  </a:schemeClr>
                </a:gs>
              </a:gsLst>
              <a:lin ang="10800000" scaled="1"/>
              <a:tileRect/>
            </a:gradFill>
            <a:prstDash val="solid"/>
            <a:round/>
            <a:headEnd type="none" w="med" len="med"/>
            <a:tailEnd type="arrow"/>
          </a:ln>
          <a:effectLst/>
        </p:spPr>
      </p:cxnSp>
      <p:cxnSp>
        <p:nvCxnSpPr>
          <p:cNvPr id="30" name="Straight Arrow Connector 29"/>
          <p:cNvCxnSpPr/>
          <p:nvPr/>
        </p:nvCxnSpPr>
        <p:spPr bwMode="auto">
          <a:xfrm rot="10800000">
            <a:off x="3862632" y="2444108"/>
            <a:ext cx="561980" cy="338142"/>
          </a:xfrm>
          <a:prstGeom prst="straightConnector1">
            <a:avLst/>
          </a:prstGeom>
          <a:noFill/>
          <a:ln w="76200" cap="flat" cmpd="sng" algn="ctr">
            <a:gradFill flip="none" rotWithShape="1">
              <a:gsLst>
                <a:gs pos="77000">
                  <a:srgbClr val="C00000"/>
                </a:gs>
                <a:gs pos="48000">
                  <a:srgbClr val="C00000"/>
                </a:gs>
                <a:gs pos="100000">
                  <a:schemeClr val="accent1">
                    <a:tint val="23500"/>
                    <a:satMod val="160000"/>
                  </a:schemeClr>
                </a:gs>
              </a:gsLst>
              <a:lin ang="10800000" scaled="1"/>
              <a:tileRect/>
            </a:gradFill>
            <a:prstDash val="solid"/>
            <a:round/>
            <a:headEnd type="none" w="med" len="med"/>
            <a:tailEnd type="arrow"/>
          </a:ln>
          <a:effectLst/>
        </p:spPr>
      </p:cxnSp>
      <p:sp>
        <p:nvSpPr>
          <p:cNvPr id="33807" name="Freeform 46"/>
          <p:cNvSpPr>
            <a:spLocks noChangeArrowheads="1"/>
          </p:cNvSpPr>
          <p:nvPr/>
        </p:nvSpPr>
        <p:spPr bwMode="auto">
          <a:xfrm>
            <a:off x="1047750" y="2781300"/>
            <a:ext cx="1946275" cy="1739900"/>
          </a:xfrm>
          <a:custGeom>
            <a:avLst/>
            <a:gdLst>
              <a:gd name="T0" fmla="*/ 1944910 w 1946340"/>
              <a:gd name="T1" fmla="*/ 0 h 1739900"/>
              <a:gd name="T2" fmla="*/ 1653030 w 1946340"/>
              <a:gd name="T3" fmla="*/ 101600 h 1739900"/>
              <a:gd name="T4" fmla="*/ 1284994 w 1946340"/>
              <a:gd name="T5" fmla="*/ 482600 h 1739900"/>
              <a:gd name="T6" fmla="*/ 916958 w 1946340"/>
              <a:gd name="T7" fmla="*/ 533400 h 1739900"/>
              <a:gd name="T8" fmla="*/ 675842 w 1946340"/>
              <a:gd name="T9" fmla="*/ 876300 h 1739900"/>
              <a:gd name="T10" fmla="*/ 510866 w 1946340"/>
              <a:gd name="T11" fmla="*/ 1143000 h 1739900"/>
              <a:gd name="T12" fmla="*/ 396654 w 1946340"/>
              <a:gd name="T13" fmla="*/ 1435100 h 1739900"/>
              <a:gd name="T14" fmla="*/ 231664 w 1946340"/>
              <a:gd name="T15" fmla="*/ 1689100 h 1739900"/>
              <a:gd name="T16" fmla="*/ 142830 w 1946340"/>
              <a:gd name="T17" fmla="*/ 1727200 h 1739900"/>
              <a:gd name="T18" fmla="*/ 0 w 1946340"/>
              <a:gd name="T19" fmla="*/ 1739900 h 1739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6340"/>
              <a:gd name="T31" fmla="*/ 0 h 1739900"/>
              <a:gd name="T32" fmla="*/ 1946340 w 1946340"/>
              <a:gd name="T33" fmla="*/ 1739900 h 17399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6340" h="1739900">
                <a:moveTo>
                  <a:pt x="1946340" y="0"/>
                </a:moveTo>
                <a:cubicBezTo>
                  <a:pt x="1855323" y="10583"/>
                  <a:pt x="1764307" y="21167"/>
                  <a:pt x="1654240" y="101600"/>
                </a:cubicBezTo>
                <a:cubicBezTo>
                  <a:pt x="1544173" y="182033"/>
                  <a:pt x="1408707" y="410633"/>
                  <a:pt x="1285940" y="482600"/>
                </a:cubicBezTo>
                <a:cubicBezTo>
                  <a:pt x="1163173" y="554567"/>
                  <a:pt x="1019240" y="467783"/>
                  <a:pt x="917640" y="533400"/>
                </a:cubicBezTo>
                <a:cubicBezTo>
                  <a:pt x="816040" y="599017"/>
                  <a:pt x="744073" y="774700"/>
                  <a:pt x="676340" y="876300"/>
                </a:cubicBezTo>
                <a:cubicBezTo>
                  <a:pt x="608607" y="977900"/>
                  <a:pt x="557807" y="1049867"/>
                  <a:pt x="511240" y="1143000"/>
                </a:cubicBezTo>
                <a:cubicBezTo>
                  <a:pt x="464673" y="1236133"/>
                  <a:pt x="443507" y="1344083"/>
                  <a:pt x="396940" y="1435100"/>
                </a:cubicBezTo>
                <a:cubicBezTo>
                  <a:pt x="350373" y="1526117"/>
                  <a:pt x="290073" y="1621360"/>
                  <a:pt x="231840" y="1689100"/>
                </a:cubicBezTo>
                <a:cubicBezTo>
                  <a:pt x="189507" y="1737783"/>
                  <a:pt x="185569" y="1685388"/>
                  <a:pt x="142940" y="1727200"/>
                </a:cubicBezTo>
                <a:cubicBezTo>
                  <a:pt x="116212" y="1735667"/>
                  <a:pt x="136684" y="1663655"/>
                  <a:pt x="0" y="1739900"/>
                </a:cubicBezTo>
              </a:path>
            </a:pathLst>
          </a:custGeom>
          <a:noFill/>
          <a:ln w="76200" algn="ctr">
            <a:solidFill>
              <a:srgbClr val="CC9900"/>
            </a:solidFill>
            <a:prstDash val="sysDot"/>
            <a:round/>
            <a:headEnd/>
            <a:tailEnd type="arrow" w="med" len="med"/>
          </a:ln>
        </p:spPr>
        <p:txBody>
          <a:bodyPr wrap="none" lIns="90000">
            <a:spAutoFit/>
          </a:bodyPr>
          <a:lstStyle/>
          <a:p>
            <a:endParaRPr lang="en-ZA"/>
          </a:p>
        </p:txBody>
      </p:sp>
      <p:sp>
        <p:nvSpPr>
          <p:cNvPr id="49" name="Freeform 48"/>
          <p:cNvSpPr/>
          <p:nvPr/>
        </p:nvSpPr>
        <p:spPr bwMode="auto">
          <a:xfrm>
            <a:off x="3331112" y="1722120"/>
            <a:ext cx="1680212" cy="990600"/>
          </a:xfrm>
          <a:custGeom>
            <a:avLst/>
            <a:gdLst>
              <a:gd name="connsiteX0" fmla="*/ 1524000 w 1524000"/>
              <a:gd name="connsiteY0" fmla="*/ 0 h 998220"/>
              <a:gd name="connsiteX1" fmla="*/ 1409700 w 1524000"/>
              <a:gd name="connsiteY1" fmla="*/ 15240 h 998220"/>
              <a:gd name="connsiteX2" fmla="*/ 1333500 w 1524000"/>
              <a:gd name="connsiteY2" fmla="*/ 160020 h 998220"/>
              <a:gd name="connsiteX3" fmla="*/ 990600 w 1524000"/>
              <a:gd name="connsiteY3" fmla="*/ 182880 h 998220"/>
              <a:gd name="connsiteX4" fmla="*/ 762000 w 1524000"/>
              <a:gd name="connsiteY4" fmla="*/ 205740 h 998220"/>
              <a:gd name="connsiteX5" fmla="*/ 495300 w 1524000"/>
              <a:gd name="connsiteY5" fmla="*/ 304800 h 998220"/>
              <a:gd name="connsiteX6" fmla="*/ 342900 w 1524000"/>
              <a:gd name="connsiteY6" fmla="*/ 563880 h 998220"/>
              <a:gd name="connsiteX7" fmla="*/ 327660 w 1524000"/>
              <a:gd name="connsiteY7" fmla="*/ 784860 h 998220"/>
              <a:gd name="connsiteX8" fmla="*/ 152400 w 1524000"/>
              <a:gd name="connsiteY8" fmla="*/ 822960 h 998220"/>
              <a:gd name="connsiteX9" fmla="*/ 76200 w 1524000"/>
              <a:gd name="connsiteY9" fmla="*/ 937260 h 998220"/>
              <a:gd name="connsiteX10" fmla="*/ 0 w 1524000"/>
              <a:gd name="connsiteY10" fmla="*/ 998220 h 998220"/>
              <a:gd name="connsiteX0" fmla="*/ 1666908 w 1666908"/>
              <a:gd name="connsiteY0" fmla="*/ 0 h 998220"/>
              <a:gd name="connsiteX1" fmla="*/ 1552608 w 1666908"/>
              <a:gd name="connsiteY1" fmla="*/ 15240 h 998220"/>
              <a:gd name="connsiteX2" fmla="*/ 1476408 w 1666908"/>
              <a:gd name="connsiteY2" fmla="*/ 160020 h 998220"/>
              <a:gd name="connsiteX3" fmla="*/ 1133508 w 1666908"/>
              <a:gd name="connsiteY3" fmla="*/ 182880 h 998220"/>
              <a:gd name="connsiteX4" fmla="*/ 904908 w 1666908"/>
              <a:gd name="connsiteY4" fmla="*/ 205740 h 998220"/>
              <a:gd name="connsiteX5" fmla="*/ 638208 w 1666908"/>
              <a:gd name="connsiteY5" fmla="*/ 304800 h 998220"/>
              <a:gd name="connsiteX6" fmla="*/ 485808 w 1666908"/>
              <a:gd name="connsiteY6" fmla="*/ 563880 h 998220"/>
              <a:gd name="connsiteX7" fmla="*/ 470568 w 1666908"/>
              <a:gd name="connsiteY7" fmla="*/ 784860 h 998220"/>
              <a:gd name="connsiteX8" fmla="*/ 295308 w 1666908"/>
              <a:gd name="connsiteY8" fmla="*/ 822960 h 998220"/>
              <a:gd name="connsiteX9" fmla="*/ 219108 w 1666908"/>
              <a:gd name="connsiteY9" fmla="*/ 937260 h 998220"/>
              <a:gd name="connsiteX10" fmla="*/ 0 w 1666908"/>
              <a:gd name="connsiteY10" fmla="*/ 998220 h 998220"/>
              <a:gd name="connsiteX0" fmla="*/ 1666908 w 1666908"/>
              <a:gd name="connsiteY0" fmla="*/ 0 h 998220"/>
              <a:gd name="connsiteX1" fmla="*/ 1552608 w 1666908"/>
              <a:gd name="connsiteY1" fmla="*/ 15240 h 998220"/>
              <a:gd name="connsiteX2" fmla="*/ 1476408 w 1666908"/>
              <a:gd name="connsiteY2" fmla="*/ 160020 h 998220"/>
              <a:gd name="connsiteX3" fmla="*/ 1133508 w 1666908"/>
              <a:gd name="connsiteY3" fmla="*/ 182880 h 998220"/>
              <a:gd name="connsiteX4" fmla="*/ 904908 w 1666908"/>
              <a:gd name="connsiteY4" fmla="*/ 205740 h 998220"/>
              <a:gd name="connsiteX5" fmla="*/ 638208 w 1666908"/>
              <a:gd name="connsiteY5" fmla="*/ 304800 h 998220"/>
              <a:gd name="connsiteX6" fmla="*/ 485808 w 1666908"/>
              <a:gd name="connsiteY6" fmla="*/ 563880 h 998220"/>
              <a:gd name="connsiteX7" fmla="*/ 470568 w 1666908"/>
              <a:gd name="connsiteY7" fmla="*/ 784860 h 998220"/>
              <a:gd name="connsiteX8" fmla="*/ 295308 w 1666908"/>
              <a:gd name="connsiteY8" fmla="*/ 822960 h 998220"/>
              <a:gd name="connsiteX9" fmla="*/ 219108 w 1666908"/>
              <a:gd name="connsiteY9" fmla="*/ 937260 h 998220"/>
              <a:gd name="connsiteX10" fmla="*/ 0 w 1666908"/>
              <a:gd name="connsiteY10" fmla="*/ 998220 h 998220"/>
              <a:gd name="connsiteX0" fmla="*/ 1666908 w 1666908"/>
              <a:gd name="connsiteY0" fmla="*/ 0 h 998220"/>
              <a:gd name="connsiteX1" fmla="*/ 1552608 w 1666908"/>
              <a:gd name="connsiteY1" fmla="*/ 15240 h 998220"/>
              <a:gd name="connsiteX2" fmla="*/ 1476408 w 1666908"/>
              <a:gd name="connsiteY2" fmla="*/ 160020 h 998220"/>
              <a:gd name="connsiteX3" fmla="*/ 1133508 w 1666908"/>
              <a:gd name="connsiteY3" fmla="*/ 182880 h 998220"/>
              <a:gd name="connsiteX4" fmla="*/ 904908 w 1666908"/>
              <a:gd name="connsiteY4" fmla="*/ 205740 h 998220"/>
              <a:gd name="connsiteX5" fmla="*/ 638208 w 1666908"/>
              <a:gd name="connsiteY5" fmla="*/ 304800 h 998220"/>
              <a:gd name="connsiteX6" fmla="*/ 485808 w 1666908"/>
              <a:gd name="connsiteY6" fmla="*/ 563880 h 998220"/>
              <a:gd name="connsiteX7" fmla="*/ 470568 w 1666908"/>
              <a:gd name="connsiteY7" fmla="*/ 784860 h 998220"/>
              <a:gd name="connsiteX8" fmla="*/ 295308 w 1666908"/>
              <a:gd name="connsiteY8" fmla="*/ 822960 h 998220"/>
              <a:gd name="connsiteX9" fmla="*/ 219108 w 1666908"/>
              <a:gd name="connsiteY9" fmla="*/ 937260 h 998220"/>
              <a:gd name="connsiteX10" fmla="*/ 0 w 1666908"/>
              <a:gd name="connsiteY10" fmla="*/ 998220 h 998220"/>
              <a:gd name="connsiteX0" fmla="*/ 1666908 w 1666908"/>
              <a:gd name="connsiteY0" fmla="*/ 0 h 998220"/>
              <a:gd name="connsiteX1" fmla="*/ 1552608 w 1666908"/>
              <a:gd name="connsiteY1" fmla="*/ 15240 h 998220"/>
              <a:gd name="connsiteX2" fmla="*/ 1476408 w 1666908"/>
              <a:gd name="connsiteY2" fmla="*/ 160020 h 998220"/>
              <a:gd name="connsiteX3" fmla="*/ 1133508 w 1666908"/>
              <a:gd name="connsiteY3" fmla="*/ 182880 h 998220"/>
              <a:gd name="connsiteX4" fmla="*/ 904908 w 1666908"/>
              <a:gd name="connsiteY4" fmla="*/ 205740 h 998220"/>
              <a:gd name="connsiteX5" fmla="*/ 638208 w 1666908"/>
              <a:gd name="connsiteY5" fmla="*/ 304800 h 998220"/>
              <a:gd name="connsiteX6" fmla="*/ 485808 w 1666908"/>
              <a:gd name="connsiteY6" fmla="*/ 563880 h 998220"/>
              <a:gd name="connsiteX7" fmla="*/ 470568 w 1666908"/>
              <a:gd name="connsiteY7" fmla="*/ 784860 h 998220"/>
              <a:gd name="connsiteX8" fmla="*/ 295308 w 1666908"/>
              <a:gd name="connsiteY8" fmla="*/ 822960 h 998220"/>
              <a:gd name="connsiteX9" fmla="*/ 219108 w 1666908"/>
              <a:gd name="connsiteY9" fmla="*/ 937260 h 998220"/>
              <a:gd name="connsiteX10" fmla="*/ 0 w 1666908"/>
              <a:gd name="connsiteY10" fmla="*/ 998220 h 998220"/>
              <a:gd name="connsiteX0" fmla="*/ 1666908 w 1666908"/>
              <a:gd name="connsiteY0" fmla="*/ 93968 h 1092188"/>
              <a:gd name="connsiteX1" fmla="*/ 1552608 w 1666908"/>
              <a:gd name="connsiteY1" fmla="*/ 109208 h 1092188"/>
              <a:gd name="connsiteX2" fmla="*/ 1476408 w 1666908"/>
              <a:gd name="connsiteY2" fmla="*/ 253988 h 1092188"/>
              <a:gd name="connsiteX3" fmla="*/ 1133508 w 1666908"/>
              <a:gd name="connsiteY3" fmla="*/ 276848 h 1092188"/>
              <a:gd name="connsiteX4" fmla="*/ 904908 w 1666908"/>
              <a:gd name="connsiteY4" fmla="*/ 299708 h 1092188"/>
              <a:gd name="connsiteX5" fmla="*/ 638208 w 1666908"/>
              <a:gd name="connsiteY5" fmla="*/ 398768 h 1092188"/>
              <a:gd name="connsiteX6" fmla="*/ 485808 w 1666908"/>
              <a:gd name="connsiteY6" fmla="*/ 657848 h 1092188"/>
              <a:gd name="connsiteX7" fmla="*/ 470568 w 1666908"/>
              <a:gd name="connsiteY7" fmla="*/ 878828 h 1092188"/>
              <a:gd name="connsiteX8" fmla="*/ 295308 w 1666908"/>
              <a:gd name="connsiteY8" fmla="*/ 916928 h 1092188"/>
              <a:gd name="connsiteX9" fmla="*/ 219108 w 1666908"/>
              <a:gd name="connsiteY9" fmla="*/ 1031228 h 1092188"/>
              <a:gd name="connsiteX10" fmla="*/ 0 w 1666908"/>
              <a:gd name="connsiteY10" fmla="*/ 1092188 h 1092188"/>
              <a:gd name="connsiteX0" fmla="*/ 1666908 w 1666908"/>
              <a:gd name="connsiteY0" fmla="*/ 93968 h 1092188"/>
              <a:gd name="connsiteX1" fmla="*/ 1552608 w 1666908"/>
              <a:gd name="connsiteY1" fmla="*/ 109208 h 1092188"/>
              <a:gd name="connsiteX2" fmla="*/ 1476408 w 1666908"/>
              <a:gd name="connsiteY2" fmla="*/ 253988 h 1092188"/>
              <a:gd name="connsiteX3" fmla="*/ 1133508 w 1666908"/>
              <a:gd name="connsiteY3" fmla="*/ 276848 h 1092188"/>
              <a:gd name="connsiteX4" fmla="*/ 904908 w 1666908"/>
              <a:gd name="connsiteY4" fmla="*/ 299708 h 1092188"/>
              <a:gd name="connsiteX5" fmla="*/ 638208 w 1666908"/>
              <a:gd name="connsiteY5" fmla="*/ 398768 h 1092188"/>
              <a:gd name="connsiteX6" fmla="*/ 485808 w 1666908"/>
              <a:gd name="connsiteY6" fmla="*/ 657848 h 1092188"/>
              <a:gd name="connsiteX7" fmla="*/ 470568 w 1666908"/>
              <a:gd name="connsiteY7" fmla="*/ 878828 h 1092188"/>
              <a:gd name="connsiteX8" fmla="*/ 295308 w 1666908"/>
              <a:gd name="connsiteY8" fmla="*/ 916928 h 1092188"/>
              <a:gd name="connsiteX9" fmla="*/ 219108 w 1666908"/>
              <a:gd name="connsiteY9" fmla="*/ 1031228 h 1092188"/>
              <a:gd name="connsiteX10" fmla="*/ 0 w 1666908"/>
              <a:gd name="connsiteY10" fmla="*/ 1092188 h 1092188"/>
              <a:gd name="connsiteX0" fmla="*/ 1666908 w 1666908"/>
              <a:gd name="connsiteY0" fmla="*/ 93968 h 1092188"/>
              <a:gd name="connsiteX1" fmla="*/ 1552608 w 1666908"/>
              <a:gd name="connsiteY1" fmla="*/ 109208 h 1092188"/>
              <a:gd name="connsiteX2" fmla="*/ 1476408 w 1666908"/>
              <a:gd name="connsiteY2" fmla="*/ 253988 h 1092188"/>
              <a:gd name="connsiteX3" fmla="*/ 1133508 w 1666908"/>
              <a:gd name="connsiteY3" fmla="*/ 276848 h 1092188"/>
              <a:gd name="connsiteX4" fmla="*/ 904908 w 1666908"/>
              <a:gd name="connsiteY4" fmla="*/ 299708 h 1092188"/>
              <a:gd name="connsiteX5" fmla="*/ 638208 w 1666908"/>
              <a:gd name="connsiteY5" fmla="*/ 398768 h 1092188"/>
              <a:gd name="connsiteX6" fmla="*/ 485808 w 1666908"/>
              <a:gd name="connsiteY6" fmla="*/ 657848 h 1092188"/>
              <a:gd name="connsiteX7" fmla="*/ 470568 w 1666908"/>
              <a:gd name="connsiteY7" fmla="*/ 878828 h 1092188"/>
              <a:gd name="connsiteX8" fmla="*/ 295308 w 1666908"/>
              <a:gd name="connsiteY8" fmla="*/ 916928 h 1092188"/>
              <a:gd name="connsiteX9" fmla="*/ 219108 w 1666908"/>
              <a:gd name="connsiteY9" fmla="*/ 1031228 h 1092188"/>
              <a:gd name="connsiteX10" fmla="*/ 0 w 1666908"/>
              <a:gd name="connsiteY10" fmla="*/ 1092188 h 1092188"/>
              <a:gd name="connsiteX0" fmla="*/ 1666908 w 1666908"/>
              <a:gd name="connsiteY0" fmla="*/ 93968 h 1092188"/>
              <a:gd name="connsiteX1" fmla="*/ 1552608 w 1666908"/>
              <a:gd name="connsiteY1" fmla="*/ 109208 h 1092188"/>
              <a:gd name="connsiteX2" fmla="*/ 1476408 w 1666908"/>
              <a:gd name="connsiteY2" fmla="*/ 253988 h 1092188"/>
              <a:gd name="connsiteX3" fmla="*/ 1133508 w 1666908"/>
              <a:gd name="connsiteY3" fmla="*/ 276848 h 1092188"/>
              <a:gd name="connsiteX4" fmla="*/ 904908 w 1666908"/>
              <a:gd name="connsiteY4" fmla="*/ 299708 h 1092188"/>
              <a:gd name="connsiteX5" fmla="*/ 638208 w 1666908"/>
              <a:gd name="connsiteY5" fmla="*/ 398768 h 1092188"/>
              <a:gd name="connsiteX6" fmla="*/ 485808 w 1666908"/>
              <a:gd name="connsiteY6" fmla="*/ 657848 h 1092188"/>
              <a:gd name="connsiteX7" fmla="*/ 470568 w 1666908"/>
              <a:gd name="connsiteY7" fmla="*/ 878828 h 1092188"/>
              <a:gd name="connsiteX8" fmla="*/ 295308 w 1666908"/>
              <a:gd name="connsiteY8" fmla="*/ 916928 h 1092188"/>
              <a:gd name="connsiteX9" fmla="*/ 219108 w 1666908"/>
              <a:gd name="connsiteY9" fmla="*/ 1031228 h 1092188"/>
              <a:gd name="connsiteX10" fmla="*/ 0 w 1666908"/>
              <a:gd name="connsiteY10" fmla="*/ 1092188 h 1092188"/>
              <a:gd name="connsiteX0" fmla="*/ 1666908 w 1666908"/>
              <a:gd name="connsiteY0" fmla="*/ 0 h 998220"/>
              <a:gd name="connsiteX1" fmla="*/ 1552608 w 1666908"/>
              <a:gd name="connsiteY1" fmla="*/ 15240 h 998220"/>
              <a:gd name="connsiteX2" fmla="*/ 1476408 w 1666908"/>
              <a:gd name="connsiteY2" fmla="*/ 160020 h 998220"/>
              <a:gd name="connsiteX3" fmla="*/ 1133508 w 1666908"/>
              <a:gd name="connsiteY3" fmla="*/ 182880 h 998220"/>
              <a:gd name="connsiteX4" fmla="*/ 904908 w 1666908"/>
              <a:gd name="connsiteY4" fmla="*/ 205740 h 998220"/>
              <a:gd name="connsiteX5" fmla="*/ 638208 w 1666908"/>
              <a:gd name="connsiteY5" fmla="*/ 304800 h 998220"/>
              <a:gd name="connsiteX6" fmla="*/ 485808 w 1666908"/>
              <a:gd name="connsiteY6" fmla="*/ 563880 h 998220"/>
              <a:gd name="connsiteX7" fmla="*/ 470568 w 1666908"/>
              <a:gd name="connsiteY7" fmla="*/ 784860 h 998220"/>
              <a:gd name="connsiteX8" fmla="*/ 295308 w 1666908"/>
              <a:gd name="connsiteY8" fmla="*/ 822960 h 998220"/>
              <a:gd name="connsiteX9" fmla="*/ 219108 w 1666908"/>
              <a:gd name="connsiteY9" fmla="*/ 937260 h 998220"/>
              <a:gd name="connsiteX10" fmla="*/ 0 w 1666908"/>
              <a:gd name="connsiteY10" fmla="*/ 998220 h 998220"/>
              <a:gd name="connsiteX0" fmla="*/ 1552608 w 1552608"/>
              <a:gd name="connsiteY0" fmla="*/ 0 h 982980"/>
              <a:gd name="connsiteX1" fmla="*/ 1476408 w 1552608"/>
              <a:gd name="connsiteY1" fmla="*/ 144780 h 982980"/>
              <a:gd name="connsiteX2" fmla="*/ 1133508 w 1552608"/>
              <a:gd name="connsiteY2" fmla="*/ 167640 h 982980"/>
              <a:gd name="connsiteX3" fmla="*/ 904908 w 1552608"/>
              <a:gd name="connsiteY3" fmla="*/ 190500 h 982980"/>
              <a:gd name="connsiteX4" fmla="*/ 638208 w 1552608"/>
              <a:gd name="connsiteY4" fmla="*/ 289560 h 982980"/>
              <a:gd name="connsiteX5" fmla="*/ 485808 w 1552608"/>
              <a:gd name="connsiteY5" fmla="*/ 548640 h 982980"/>
              <a:gd name="connsiteX6" fmla="*/ 470568 w 1552608"/>
              <a:gd name="connsiteY6" fmla="*/ 769620 h 982980"/>
              <a:gd name="connsiteX7" fmla="*/ 295308 w 1552608"/>
              <a:gd name="connsiteY7" fmla="*/ 807720 h 982980"/>
              <a:gd name="connsiteX8" fmla="*/ 219108 w 1552608"/>
              <a:gd name="connsiteY8" fmla="*/ 922020 h 982980"/>
              <a:gd name="connsiteX9" fmla="*/ 0 w 1552608"/>
              <a:gd name="connsiteY9" fmla="*/ 982980 h 982980"/>
              <a:gd name="connsiteX0" fmla="*/ 1552608 w 1680212"/>
              <a:gd name="connsiteY0" fmla="*/ 7620 h 990600"/>
              <a:gd name="connsiteX1" fmla="*/ 1680212 w 1680212"/>
              <a:gd name="connsiteY1" fmla="*/ 0 h 990600"/>
              <a:gd name="connsiteX2" fmla="*/ 1476408 w 1680212"/>
              <a:gd name="connsiteY2" fmla="*/ 152400 h 990600"/>
              <a:gd name="connsiteX3" fmla="*/ 1133508 w 1680212"/>
              <a:gd name="connsiteY3" fmla="*/ 175260 h 990600"/>
              <a:gd name="connsiteX4" fmla="*/ 904908 w 1680212"/>
              <a:gd name="connsiteY4" fmla="*/ 198120 h 990600"/>
              <a:gd name="connsiteX5" fmla="*/ 638208 w 1680212"/>
              <a:gd name="connsiteY5" fmla="*/ 297180 h 990600"/>
              <a:gd name="connsiteX6" fmla="*/ 485808 w 1680212"/>
              <a:gd name="connsiteY6" fmla="*/ 556260 h 990600"/>
              <a:gd name="connsiteX7" fmla="*/ 470568 w 1680212"/>
              <a:gd name="connsiteY7" fmla="*/ 777240 h 990600"/>
              <a:gd name="connsiteX8" fmla="*/ 295308 w 1680212"/>
              <a:gd name="connsiteY8" fmla="*/ 815340 h 990600"/>
              <a:gd name="connsiteX9" fmla="*/ 219108 w 1680212"/>
              <a:gd name="connsiteY9" fmla="*/ 929640 h 990600"/>
              <a:gd name="connsiteX10" fmla="*/ 0 w 1680212"/>
              <a:gd name="connsiteY10" fmla="*/ 990600 h 990600"/>
              <a:gd name="connsiteX0" fmla="*/ 1695452 w 1695452"/>
              <a:gd name="connsiteY0" fmla="*/ 0 h 1268756"/>
              <a:gd name="connsiteX1" fmla="*/ 1680212 w 1695452"/>
              <a:gd name="connsiteY1" fmla="*/ 278156 h 1268756"/>
              <a:gd name="connsiteX2" fmla="*/ 1476408 w 1695452"/>
              <a:gd name="connsiteY2" fmla="*/ 430556 h 1268756"/>
              <a:gd name="connsiteX3" fmla="*/ 1133508 w 1695452"/>
              <a:gd name="connsiteY3" fmla="*/ 453416 h 1268756"/>
              <a:gd name="connsiteX4" fmla="*/ 904908 w 1695452"/>
              <a:gd name="connsiteY4" fmla="*/ 476276 h 1268756"/>
              <a:gd name="connsiteX5" fmla="*/ 638208 w 1695452"/>
              <a:gd name="connsiteY5" fmla="*/ 575336 h 1268756"/>
              <a:gd name="connsiteX6" fmla="*/ 485808 w 1695452"/>
              <a:gd name="connsiteY6" fmla="*/ 834416 h 1268756"/>
              <a:gd name="connsiteX7" fmla="*/ 470568 w 1695452"/>
              <a:gd name="connsiteY7" fmla="*/ 1055396 h 1268756"/>
              <a:gd name="connsiteX8" fmla="*/ 295308 w 1695452"/>
              <a:gd name="connsiteY8" fmla="*/ 1093496 h 1268756"/>
              <a:gd name="connsiteX9" fmla="*/ 219108 w 1695452"/>
              <a:gd name="connsiteY9" fmla="*/ 1207796 h 1268756"/>
              <a:gd name="connsiteX10" fmla="*/ 0 w 1695452"/>
              <a:gd name="connsiteY10" fmla="*/ 1268756 h 1268756"/>
              <a:gd name="connsiteX0" fmla="*/ 1680212 w 1680212"/>
              <a:gd name="connsiteY0" fmla="*/ 0 h 990600"/>
              <a:gd name="connsiteX1" fmla="*/ 1476408 w 1680212"/>
              <a:gd name="connsiteY1" fmla="*/ 152400 h 990600"/>
              <a:gd name="connsiteX2" fmla="*/ 1133508 w 1680212"/>
              <a:gd name="connsiteY2" fmla="*/ 175260 h 990600"/>
              <a:gd name="connsiteX3" fmla="*/ 904908 w 1680212"/>
              <a:gd name="connsiteY3" fmla="*/ 198120 h 990600"/>
              <a:gd name="connsiteX4" fmla="*/ 638208 w 1680212"/>
              <a:gd name="connsiteY4" fmla="*/ 297180 h 990600"/>
              <a:gd name="connsiteX5" fmla="*/ 485808 w 1680212"/>
              <a:gd name="connsiteY5" fmla="*/ 556260 h 990600"/>
              <a:gd name="connsiteX6" fmla="*/ 470568 w 1680212"/>
              <a:gd name="connsiteY6" fmla="*/ 777240 h 990600"/>
              <a:gd name="connsiteX7" fmla="*/ 295308 w 1680212"/>
              <a:gd name="connsiteY7" fmla="*/ 815340 h 990600"/>
              <a:gd name="connsiteX8" fmla="*/ 219108 w 1680212"/>
              <a:gd name="connsiteY8" fmla="*/ 929640 h 990600"/>
              <a:gd name="connsiteX9" fmla="*/ 0 w 1680212"/>
              <a:gd name="connsiteY9" fmla="*/ 990600 h 990600"/>
              <a:gd name="connsiteX0" fmla="*/ 1680212 w 1680212"/>
              <a:gd name="connsiteY0" fmla="*/ 0 h 990600"/>
              <a:gd name="connsiteX1" fmla="*/ 1476408 w 1680212"/>
              <a:gd name="connsiteY1" fmla="*/ 152400 h 990600"/>
              <a:gd name="connsiteX2" fmla="*/ 1468788 w 1680212"/>
              <a:gd name="connsiteY2" fmla="*/ 152400 h 990600"/>
              <a:gd name="connsiteX3" fmla="*/ 1133508 w 1680212"/>
              <a:gd name="connsiteY3" fmla="*/ 175260 h 990600"/>
              <a:gd name="connsiteX4" fmla="*/ 904908 w 1680212"/>
              <a:gd name="connsiteY4" fmla="*/ 198120 h 990600"/>
              <a:gd name="connsiteX5" fmla="*/ 638208 w 1680212"/>
              <a:gd name="connsiteY5" fmla="*/ 297180 h 990600"/>
              <a:gd name="connsiteX6" fmla="*/ 485808 w 1680212"/>
              <a:gd name="connsiteY6" fmla="*/ 556260 h 990600"/>
              <a:gd name="connsiteX7" fmla="*/ 470568 w 1680212"/>
              <a:gd name="connsiteY7" fmla="*/ 777240 h 990600"/>
              <a:gd name="connsiteX8" fmla="*/ 295308 w 1680212"/>
              <a:gd name="connsiteY8" fmla="*/ 815340 h 990600"/>
              <a:gd name="connsiteX9" fmla="*/ 219108 w 1680212"/>
              <a:gd name="connsiteY9" fmla="*/ 929640 h 990600"/>
              <a:gd name="connsiteX10" fmla="*/ 0 w 1680212"/>
              <a:gd name="connsiteY10"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0212" h="990600">
                <a:moveTo>
                  <a:pt x="1680212" y="0"/>
                </a:moveTo>
                <a:lnTo>
                  <a:pt x="1476408" y="152400"/>
                </a:lnTo>
                <a:lnTo>
                  <a:pt x="1468788" y="152400"/>
                </a:lnTo>
                <a:lnTo>
                  <a:pt x="1133508" y="175260"/>
                </a:lnTo>
                <a:cubicBezTo>
                  <a:pt x="1038258" y="182880"/>
                  <a:pt x="987458" y="177800"/>
                  <a:pt x="904908" y="198120"/>
                </a:cubicBezTo>
                <a:cubicBezTo>
                  <a:pt x="822358" y="218440"/>
                  <a:pt x="708058" y="237490"/>
                  <a:pt x="638208" y="297180"/>
                </a:cubicBezTo>
                <a:cubicBezTo>
                  <a:pt x="568358" y="356870"/>
                  <a:pt x="513748" y="476250"/>
                  <a:pt x="485808" y="556260"/>
                </a:cubicBezTo>
                <a:cubicBezTo>
                  <a:pt x="457868" y="636270"/>
                  <a:pt x="502318" y="734060"/>
                  <a:pt x="470568" y="777240"/>
                </a:cubicBezTo>
                <a:cubicBezTo>
                  <a:pt x="438818" y="820420"/>
                  <a:pt x="337218" y="789940"/>
                  <a:pt x="295308" y="815340"/>
                </a:cubicBezTo>
                <a:cubicBezTo>
                  <a:pt x="253398" y="840740"/>
                  <a:pt x="268326" y="900430"/>
                  <a:pt x="219108" y="929640"/>
                </a:cubicBezTo>
                <a:cubicBezTo>
                  <a:pt x="169890" y="958850"/>
                  <a:pt x="37476" y="923930"/>
                  <a:pt x="0" y="990600"/>
                </a:cubicBezTo>
              </a:path>
            </a:pathLst>
          </a:custGeom>
          <a:noFill/>
          <a:ln w="76200" cap="flat" cmpd="sng" algn="ctr">
            <a:gradFill>
              <a:gsLst>
                <a:gs pos="0">
                  <a:srgbClr val="FFCC00"/>
                </a:gs>
                <a:gs pos="100000">
                  <a:srgbClr val="CC9900"/>
                </a:gs>
              </a:gsLst>
              <a:lin ang="5400000" scaled="0"/>
            </a:gradFill>
            <a:prstDash val="solid"/>
            <a:round/>
            <a:headEnd type="none" w="med" len="med"/>
            <a:tailEnd type="arrow" w="med" len="med"/>
          </a:ln>
          <a:effectLst/>
        </p:spPr>
        <p:txBody>
          <a:bodyPr wrap="none" lIns="90000">
            <a:spAutoFit/>
          </a:bodyPr>
          <a:lstStyle/>
          <a:p>
            <a:pPr marL="342900" indent="-342900" algn="ctr" eaLnBrk="0" hangingPunct="0">
              <a:lnSpc>
                <a:spcPct val="110000"/>
              </a:lnSpc>
              <a:spcBef>
                <a:spcPct val="20000"/>
              </a:spcBef>
              <a:defRPr/>
            </a:pPr>
            <a:endParaRPr lang="en-GB" sz="1400">
              <a:solidFill>
                <a:srgbClr val="000000"/>
              </a:solidFill>
              <a:ea typeface="ＭＳ Ｐゴシック" pitchFamily="1" charset="-128"/>
              <a:cs typeface="Arial" pitchFamily="34" charset="0"/>
            </a:endParaRPr>
          </a:p>
        </p:txBody>
      </p:sp>
      <p:sp>
        <p:nvSpPr>
          <p:cNvPr id="33811" name="TextBox 50"/>
          <p:cNvSpPr txBox="1">
            <a:spLocks noChangeArrowheads="1"/>
          </p:cNvSpPr>
          <p:nvPr/>
        </p:nvSpPr>
        <p:spPr bwMode="auto">
          <a:xfrm>
            <a:off x="2898775" y="2928938"/>
            <a:ext cx="1071563" cy="250825"/>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GB" sz="1000" b="1" i="1">
                <a:solidFill>
                  <a:srgbClr val="3333CC"/>
                </a:solidFill>
                <a:latin typeface="Comic Sans MS" pitchFamily="66" charset="0"/>
                <a:ea typeface="MS PGothic" pitchFamily="34" charset="-128"/>
              </a:rPr>
              <a:t>Bloemhof Dam</a:t>
            </a:r>
          </a:p>
        </p:txBody>
      </p:sp>
      <p:sp>
        <p:nvSpPr>
          <p:cNvPr id="33812" name="TextBox 51"/>
          <p:cNvSpPr txBox="1">
            <a:spLocks noChangeArrowheads="1"/>
          </p:cNvSpPr>
          <p:nvPr/>
        </p:nvSpPr>
        <p:spPr bwMode="auto">
          <a:xfrm>
            <a:off x="5373688" y="2101850"/>
            <a:ext cx="882650" cy="261938"/>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GB" sz="1000" b="1" i="1">
                <a:solidFill>
                  <a:srgbClr val="3333CC"/>
                </a:solidFill>
                <a:latin typeface="Comic Sans MS" pitchFamily="66" charset="0"/>
                <a:ea typeface="MS PGothic" pitchFamily="34" charset="-128"/>
              </a:rPr>
              <a:t>Vaal Dam</a:t>
            </a:r>
          </a:p>
        </p:txBody>
      </p:sp>
      <p:sp>
        <p:nvSpPr>
          <p:cNvPr id="33813" name="TextBox 52"/>
          <p:cNvSpPr txBox="1">
            <a:spLocks noChangeArrowheads="1"/>
          </p:cNvSpPr>
          <p:nvPr/>
        </p:nvSpPr>
        <p:spPr bwMode="auto">
          <a:xfrm>
            <a:off x="4373563" y="1285875"/>
            <a:ext cx="882650" cy="420688"/>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GB" sz="1000" b="1" i="1">
                <a:solidFill>
                  <a:srgbClr val="3333CC"/>
                </a:solidFill>
                <a:latin typeface="Comic Sans MS" pitchFamily="66" charset="0"/>
                <a:ea typeface="MS PGothic" pitchFamily="34" charset="-128"/>
              </a:rPr>
              <a:t>Vaal Barrage</a:t>
            </a:r>
          </a:p>
        </p:txBody>
      </p:sp>
      <p:sp>
        <p:nvSpPr>
          <p:cNvPr id="10" name="Isosceles Triangle 9"/>
          <p:cNvSpPr/>
          <p:nvPr/>
        </p:nvSpPr>
        <p:spPr bwMode="auto">
          <a:xfrm rot="6365663">
            <a:off x="5010943" y="1647032"/>
            <a:ext cx="252413" cy="323850"/>
          </a:xfrm>
          <a:prstGeom prst="triangle">
            <a:avLst/>
          </a:prstGeom>
          <a:gradFill>
            <a:gsLst>
              <a:gs pos="0">
                <a:schemeClr val="accent6"/>
              </a:gs>
              <a:gs pos="97000">
                <a:srgbClr val="FFCC00"/>
              </a:gs>
            </a:gsLst>
            <a:lin ang="5400000" scaled="0"/>
          </a:gradFill>
          <a:ln w="9525" cap="flat" cmpd="sng" algn="ctr">
            <a:solidFill>
              <a:schemeClr val="tx1"/>
            </a:solidFill>
            <a:prstDash val="solid"/>
            <a:round/>
            <a:headEnd type="none" w="med" len="med"/>
            <a:tailEnd type="none" w="med" len="med"/>
          </a:ln>
          <a:effectLst/>
        </p:spPr>
        <p:txBody>
          <a:bodyPr lIns="90000">
            <a:spAutoFit/>
          </a:bodyPr>
          <a:lstStyle/>
          <a:p>
            <a:pPr marL="342900" indent="-342900" algn="ctr" eaLnBrk="0" hangingPunct="0">
              <a:lnSpc>
                <a:spcPct val="110000"/>
              </a:lnSpc>
              <a:spcBef>
                <a:spcPct val="20000"/>
              </a:spcBef>
              <a:defRPr/>
            </a:pPr>
            <a:endParaRPr lang="en-GB" sz="1400">
              <a:solidFill>
                <a:srgbClr val="000000"/>
              </a:solidFill>
              <a:ea typeface="ＭＳ Ｐゴシック" pitchFamily="1" charset="-128"/>
              <a:cs typeface="Arial" pitchFamily="34" charset="0"/>
            </a:endParaRPr>
          </a:p>
        </p:txBody>
      </p:sp>
      <p:sp>
        <p:nvSpPr>
          <p:cNvPr id="33815" name="Isosceles Triangle 8"/>
          <p:cNvSpPr>
            <a:spLocks noChangeAspect="1"/>
          </p:cNvSpPr>
          <p:nvPr/>
        </p:nvSpPr>
        <p:spPr bwMode="auto">
          <a:xfrm rot="6365663">
            <a:off x="5541169" y="1704182"/>
            <a:ext cx="409575" cy="496887"/>
          </a:xfrm>
          <a:prstGeom prst="triangle">
            <a:avLst>
              <a:gd name="adj" fmla="val 50000"/>
            </a:avLst>
          </a:prstGeom>
          <a:solidFill>
            <a:schemeClr val="accent2"/>
          </a:solidFill>
          <a:ln w="9525" algn="ctr">
            <a:solidFill>
              <a:schemeClr val="tx1"/>
            </a:solidFill>
            <a:round/>
            <a:headEnd/>
            <a:tailEnd/>
          </a:ln>
        </p:spPr>
        <p:txBody>
          <a:bodyPr lIns="90000">
            <a:spAutoFit/>
          </a:bodyPr>
          <a:lstStyle/>
          <a:p>
            <a:pPr marL="342900" indent="-342900" algn="ctr" eaLnBrk="0" hangingPunct="0">
              <a:lnSpc>
                <a:spcPct val="110000"/>
              </a:lnSpc>
              <a:spcBef>
                <a:spcPct val="20000"/>
              </a:spcBef>
            </a:pPr>
            <a:endParaRPr lang="en-US" sz="1400">
              <a:solidFill>
                <a:srgbClr val="000000"/>
              </a:solidFill>
              <a:ea typeface="MS PGothic" pitchFamily="34" charset="-128"/>
            </a:endParaRPr>
          </a:p>
        </p:txBody>
      </p:sp>
      <p:sp>
        <p:nvSpPr>
          <p:cNvPr id="33816" name="Isosceles Triangle 20"/>
          <p:cNvSpPr>
            <a:spLocks noChangeArrowheads="1"/>
          </p:cNvSpPr>
          <p:nvPr/>
        </p:nvSpPr>
        <p:spPr bwMode="auto">
          <a:xfrm rot="4381114">
            <a:off x="3080543" y="2599532"/>
            <a:ext cx="252413" cy="323850"/>
          </a:xfrm>
          <a:prstGeom prst="triangle">
            <a:avLst>
              <a:gd name="adj" fmla="val 50000"/>
            </a:avLst>
          </a:prstGeom>
          <a:solidFill>
            <a:srgbClr val="CC9900"/>
          </a:solidFill>
          <a:ln w="9525" algn="ctr">
            <a:solidFill>
              <a:schemeClr val="tx1"/>
            </a:solidFill>
            <a:round/>
            <a:headEnd/>
            <a:tailEnd/>
          </a:ln>
        </p:spPr>
        <p:txBody>
          <a:bodyPr lIns="90000">
            <a:spAutoFit/>
          </a:bodyPr>
          <a:lstStyle/>
          <a:p>
            <a:pPr marL="342900" indent="-342900" algn="ctr" eaLnBrk="0" hangingPunct="0">
              <a:lnSpc>
                <a:spcPct val="110000"/>
              </a:lnSpc>
              <a:spcBef>
                <a:spcPct val="20000"/>
              </a:spcBef>
            </a:pPr>
            <a:endParaRPr lang="en-US" sz="1400">
              <a:solidFill>
                <a:srgbClr val="000000"/>
              </a:solidFill>
              <a:ea typeface="MS PGothic" pitchFamily="34" charset="-128"/>
            </a:endParaRPr>
          </a:p>
        </p:txBody>
      </p:sp>
      <p:sp>
        <p:nvSpPr>
          <p:cNvPr id="33817" name="TextBox 58"/>
          <p:cNvSpPr txBox="1">
            <a:spLocks noChangeArrowheads="1"/>
          </p:cNvSpPr>
          <p:nvPr/>
        </p:nvSpPr>
        <p:spPr bwMode="auto">
          <a:xfrm>
            <a:off x="6113463" y="4643438"/>
            <a:ext cx="882650" cy="596900"/>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GB" sz="1000" b="1" i="1">
                <a:solidFill>
                  <a:srgbClr val="000066"/>
                </a:solidFill>
                <a:latin typeface="Comic Sans MS" pitchFamily="66" charset="0"/>
                <a:ea typeface="MS PGothic" pitchFamily="34" charset="-128"/>
              </a:rPr>
              <a:t>Proposed Polihali Dam</a:t>
            </a:r>
          </a:p>
        </p:txBody>
      </p:sp>
      <p:grpSp>
        <p:nvGrpSpPr>
          <p:cNvPr id="33818" name="Group 92"/>
          <p:cNvGrpSpPr>
            <a:grpSpLocks/>
          </p:cNvGrpSpPr>
          <p:nvPr/>
        </p:nvGrpSpPr>
        <p:grpSpPr bwMode="auto">
          <a:xfrm>
            <a:off x="5919788" y="4460875"/>
            <a:ext cx="571500" cy="307975"/>
            <a:chOff x="5920424" y="4461657"/>
            <a:chExt cx="570428" cy="307466"/>
          </a:xfrm>
        </p:grpSpPr>
        <p:sp>
          <p:nvSpPr>
            <p:cNvPr id="58" name="Isosceles Triangle 57"/>
            <p:cNvSpPr>
              <a:spLocks noChangeAspect="1"/>
            </p:cNvSpPr>
            <p:nvPr/>
          </p:nvSpPr>
          <p:spPr bwMode="auto">
            <a:xfrm rot="2656802">
              <a:off x="6223067" y="4461657"/>
              <a:ext cx="267785" cy="307466"/>
            </a:xfrm>
            <a:prstGeom prst="triangle">
              <a:avLst/>
            </a:prstGeom>
            <a:gradFill>
              <a:gsLst>
                <a:gs pos="0">
                  <a:schemeClr val="accent6"/>
                </a:gs>
                <a:gs pos="97000">
                  <a:schemeClr val="accent1">
                    <a:lumMod val="40000"/>
                    <a:lumOff val="60000"/>
                    <a:alpha val="15000"/>
                  </a:schemeClr>
                </a:gs>
              </a:gsLst>
              <a:lin ang="5400000" scaled="0"/>
            </a:gradFill>
            <a:ln w="9525" cap="flat" cmpd="sng" algn="ctr">
              <a:solidFill>
                <a:schemeClr val="tx1"/>
              </a:solidFill>
              <a:prstDash val="dash"/>
              <a:round/>
              <a:headEnd type="none" w="med" len="med"/>
              <a:tailEnd type="none" w="med" len="med"/>
            </a:ln>
            <a:effectLst/>
          </p:spPr>
          <p:txBody>
            <a:bodyPr lIns="90000">
              <a:spAutoFit/>
            </a:bodyPr>
            <a:lstStyle/>
            <a:p>
              <a:pPr marL="342900" indent="-342900" algn="ctr" eaLnBrk="0" hangingPunct="0">
                <a:lnSpc>
                  <a:spcPct val="110000"/>
                </a:lnSpc>
                <a:spcBef>
                  <a:spcPct val="20000"/>
                </a:spcBef>
                <a:defRPr/>
              </a:pPr>
              <a:endParaRPr lang="en-GB" sz="1400">
                <a:solidFill>
                  <a:srgbClr val="000000"/>
                </a:solidFill>
                <a:ea typeface="ＭＳ Ｐゴシック" pitchFamily="1" charset="-128"/>
                <a:cs typeface="Arial" pitchFamily="34" charset="0"/>
              </a:endParaRPr>
            </a:p>
          </p:txBody>
        </p:sp>
        <p:cxnSp>
          <p:nvCxnSpPr>
            <p:cNvPr id="60" name="Straight Arrow Connector 59"/>
            <p:cNvCxnSpPr>
              <a:stCxn id="58" idx="1"/>
              <a:endCxn id="33826" idx="5"/>
            </p:cNvCxnSpPr>
            <p:nvPr/>
          </p:nvCxnSpPr>
          <p:spPr bwMode="auto">
            <a:xfrm rot="10800000" flipV="1">
              <a:off x="5920424" y="4569429"/>
              <a:ext cx="389792" cy="60225"/>
            </a:xfrm>
            <a:prstGeom prst="straightConnector1">
              <a:avLst/>
            </a:prstGeom>
            <a:noFill/>
            <a:ln w="38100" cap="flat" cmpd="sng" algn="ctr">
              <a:solidFill>
                <a:schemeClr val="accent6"/>
              </a:solidFill>
              <a:prstDash val="sysDot"/>
              <a:round/>
              <a:headEnd type="none" w="med" len="med"/>
              <a:tailEnd type="triangle" w="med" len="med"/>
            </a:ln>
            <a:effectLst/>
          </p:spPr>
        </p:cxnSp>
      </p:grpSp>
      <p:sp>
        <p:nvSpPr>
          <p:cNvPr id="33819" name="TextBox 61"/>
          <p:cNvSpPr txBox="1">
            <a:spLocks noChangeArrowheads="1"/>
          </p:cNvSpPr>
          <p:nvPr/>
        </p:nvSpPr>
        <p:spPr bwMode="auto">
          <a:xfrm>
            <a:off x="5256213" y="4452938"/>
            <a:ext cx="571500" cy="261937"/>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GB" sz="1000" b="1" i="1">
                <a:solidFill>
                  <a:srgbClr val="3333CC"/>
                </a:solidFill>
                <a:latin typeface="Comic Sans MS" pitchFamily="66" charset="0"/>
                <a:ea typeface="MS PGothic" pitchFamily="34" charset="-128"/>
              </a:rPr>
              <a:t>Katse</a:t>
            </a:r>
          </a:p>
        </p:txBody>
      </p:sp>
      <p:cxnSp>
        <p:nvCxnSpPr>
          <p:cNvPr id="66" name="Straight Arrow Connector 65"/>
          <p:cNvCxnSpPr>
            <a:stCxn id="33826" idx="1"/>
          </p:cNvCxnSpPr>
          <p:nvPr/>
        </p:nvCxnSpPr>
        <p:spPr bwMode="auto">
          <a:xfrm rot="10800000" flipH="1">
            <a:off x="5776913" y="3429000"/>
            <a:ext cx="9525" cy="1230313"/>
          </a:xfrm>
          <a:prstGeom prst="straightConnector1">
            <a:avLst/>
          </a:prstGeom>
          <a:noFill/>
          <a:ln w="38100" cap="flat" cmpd="sng" algn="ctr">
            <a:solidFill>
              <a:schemeClr val="accent6"/>
            </a:solidFill>
            <a:prstDash val="sysDot"/>
            <a:round/>
            <a:headEnd type="none" w="med" len="med"/>
            <a:tailEnd type="triangle" w="med" len="med"/>
          </a:ln>
          <a:effectLst/>
        </p:spPr>
      </p:cxnSp>
      <p:sp>
        <p:nvSpPr>
          <p:cNvPr id="33821" name="Isosceles Triangle 74"/>
          <p:cNvSpPr>
            <a:spLocks noChangeAspect="1"/>
          </p:cNvSpPr>
          <p:nvPr/>
        </p:nvSpPr>
        <p:spPr bwMode="auto">
          <a:xfrm rot="-680064">
            <a:off x="5381625" y="4786313"/>
            <a:ext cx="328613" cy="273050"/>
          </a:xfrm>
          <a:prstGeom prst="triangle">
            <a:avLst>
              <a:gd name="adj" fmla="val 50000"/>
            </a:avLst>
          </a:prstGeom>
          <a:solidFill>
            <a:schemeClr val="accent2"/>
          </a:solidFill>
          <a:ln w="9525" algn="ctr">
            <a:solidFill>
              <a:schemeClr val="tx1"/>
            </a:solidFill>
            <a:round/>
            <a:headEnd/>
            <a:tailEnd/>
          </a:ln>
        </p:spPr>
        <p:txBody>
          <a:bodyPr lIns="90000">
            <a:spAutoFit/>
          </a:bodyPr>
          <a:lstStyle/>
          <a:p>
            <a:pPr marL="342900" indent="-342900" algn="ctr" eaLnBrk="0" hangingPunct="0">
              <a:lnSpc>
                <a:spcPct val="110000"/>
              </a:lnSpc>
              <a:spcBef>
                <a:spcPct val="20000"/>
              </a:spcBef>
            </a:pPr>
            <a:endParaRPr lang="en-US" sz="1400">
              <a:solidFill>
                <a:srgbClr val="000000"/>
              </a:solidFill>
              <a:ea typeface="MS PGothic" pitchFamily="34" charset="-128"/>
            </a:endParaRPr>
          </a:p>
        </p:txBody>
      </p:sp>
      <p:sp>
        <p:nvSpPr>
          <p:cNvPr id="33822" name="TextBox 77"/>
          <p:cNvSpPr txBox="1">
            <a:spLocks noChangeArrowheads="1"/>
          </p:cNvSpPr>
          <p:nvPr/>
        </p:nvSpPr>
        <p:spPr bwMode="auto">
          <a:xfrm>
            <a:off x="4756150" y="4857750"/>
            <a:ext cx="642938" cy="261938"/>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GB" sz="1000" b="1" i="1">
                <a:solidFill>
                  <a:srgbClr val="000066"/>
                </a:solidFill>
                <a:latin typeface="Comic Sans MS" pitchFamily="66" charset="0"/>
                <a:ea typeface="MS PGothic" pitchFamily="34" charset="-128"/>
              </a:rPr>
              <a:t>Mohale</a:t>
            </a:r>
          </a:p>
        </p:txBody>
      </p:sp>
      <p:grpSp>
        <p:nvGrpSpPr>
          <p:cNvPr id="33823" name="Group 93"/>
          <p:cNvGrpSpPr>
            <a:grpSpLocks/>
          </p:cNvGrpSpPr>
          <p:nvPr/>
        </p:nvGrpSpPr>
        <p:grpSpPr bwMode="auto">
          <a:xfrm>
            <a:off x="3635375" y="4716463"/>
            <a:ext cx="2651125" cy="1654175"/>
            <a:chOff x="3634752" y="4716780"/>
            <a:chExt cx="2651760" cy="1653540"/>
          </a:xfrm>
        </p:grpSpPr>
        <p:sp>
          <p:nvSpPr>
            <p:cNvPr id="33836" name="Freeform 73"/>
            <p:cNvSpPr>
              <a:spLocks noChangeArrowheads="1"/>
            </p:cNvSpPr>
            <p:nvPr/>
          </p:nvSpPr>
          <p:spPr bwMode="auto">
            <a:xfrm>
              <a:off x="3634752" y="4716780"/>
              <a:ext cx="2651760" cy="1653540"/>
            </a:xfrm>
            <a:custGeom>
              <a:avLst/>
              <a:gdLst>
                <a:gd name="T0" fmla="*/ 2651760 w 2651760"/>
                <a:gd name="T1" fmla="*/ 0 h 1653540"/>
                <a:gd name="T2" fmla="*/ 2575560 w 2651760"/>
                <a:gd name="T3" fmla="*/ 160020 h 1653540"/>
                <a:gd name="T4" fmla="*/ 2499360 w 2651760"/>
                <a:gd name="T5" fmla="*/ 327660 h 1653540"/>
                <a:gd name="T6" fmla="*/ 2552700 w 2651760"/>
                <a:gd name="T7" fmla="*/ 655320 h 1653540"/>
                <a:gd name="T8" fmla="*/ 2453640 w 2651760"/>
                <a:gd name="T9" fmla="*/ 769620 h 1653540"/>
                <a:gd name="T10" fmla="*/ 2339340 w 2651760"/>
                <a:gd name="T11" fmla="*/ 922020 h 1653540"/>
                <a:gd name="T12" fmla="*/ 2156460 w 2651760"/>
                <a:gd name="T13" fmla="*/ 899160 h 1653540"/>
                <a:gd name="T14" fmla="*/ 1988820 w 2651760"/>
                <a:gd name="T15" fmla="*/ 876300 h 1653540"/>
                <a:gd name="T16" fmla="*/ 1828800 w 2651760"/>
                <a:gd name="T17" fmla="*/ 929640 h 1653540"/>
                <a:gd name="T18" fmla="*/ 1699260 w 2651760"/>
                <a:gd name="T19" fmla="*/ 998220 h 1653540"/>
                <a:gd name="T20" fmla="*/ 1638300 w 2651760"/>
                <a:gd name="T21" fmla="*/ 1135380 h 1653540"/>
                <a:gd name="T22" fmla="*/ 1432560 w 2651760"/>
                <a:gd name="T23" fmla="*/ 1272540 h 1653540"/>
                <a:gd name="T24" fmla="*/ 1287780 w 2651760"/>
                <a:gd name="T25" fmla="*/ 1303020 h 1653540"/>
                <a:gd name="T26" fmla="*/ 1173480 w 2651760"/>
                <a:gd name="T27" fmla="*/ 1257300 h 1653540"/>
                <a:gd name="T28" fmla="*/ 1127760 w 2651760"/>
                <a:gd name="T29" fmla="*/ 1363980 h 1653540"/>
                <a:gd name="T30" fmla="*/ 982980 w 2651760"/>
                <a:gd name="T31" fmla="*/ 1470660 h 1653540"/>
                <a:gd name="T32" fmla="*/ 822960 w 2651760"/>
                <a:gd name="T33" fmla="*/ 1562100 h 1653540"/>
                <a:gd name="T34" fmla="*/ 701040 w 2651760"/>
                <a:gd name="T35" fmla="*/ 1615440 h 1653540"/>
                <a:gd name="T36" fmla="*/ 563880 w 2651760"/>
                <a:gd name="T37" fmla="*/ 1630680 h 1653540"/>
                <a:gd name="T38" fmla="*/ 449580 w 2651760"/>
                <a:gd name="T39" fmla="*/ 1653540 h 1653540"/>
                <a:gd name="T40" fmla="*/ 350520 w 2651760"/>
                <a:gd name="T41" fmla="*/ 1630680 h 1653540"/>
                <a:gd name="T42" fmla="*/ 213360 w 2651760"/>
                <a:gd name="T43" fmla="*/ 1562100 h 1653540"/>
                <a:gd name="T44" fmla="*/ 114300 w 2651760"/>
                <a:gd name="T45" fmla="*/ 1516380 h 1653540"/>
                <a:gd name="T46" fmla="*/ 0 w 2651760"/>
                <a:gd name="T47" fmla="*/ 1463040 h 16535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1760"/>
                <a:gd name="T73" fmla="*/ 0 h 1653540"/>
                <a:gd name="T74" fmla="*/ 2651760 w 2651760"/>
                <a:gd name="T75" fmla="*/ 1653540 h 16535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1760" h="1653540">
                  <a:moveTo>
                    <a:pt x="2651760" y="0"/>
                  </a:moveTo>
                  <a:cubicBezTo>
                    <a:pt x="2626360" y="53340"/>
                    <a:pt x="2600960" y="105410"/>
                    <a:pt x="2575560" y="160020"/>
                  </a:cubicBezTo>
                  <a:cubicBezTo>
                    <a:pt x="2550160" y="214630"/>
                    <a:pt x="2503170" y="245110"/>
                    <a:pt x="2499360" y="327660"/>
                  </a:cubicBezTo>
                  <a:cubicBezTo>
                    <a:pt x="2495550" y="410210"/>
                    <a:pt x="2560320" y="581660"/>
                    <a:pt x="2552700" y="655320"/>
                  </a:cubicBezTo>
                  <a:cubicBezTo>
                    <a:pt x="2545080" y="728980"/>
                    <a:pt x="2489200" y="725170"/>
                    <a:pt x="2453640" y="769620"/>
                  </a:cubicBezTo>
                  <a:cubicBezTo>
                    <a:pt x="2418080" y="814070"/>
                    <a:pt x="2388870" y="900430"/>
                    <a:pt x="2339340" y="922020"/>
                  </a:cubicBezTo>
                  <a:cubicBezTo>
                    <a:pt x="2289810" y="943610"/>
                    <a:pt x="2156460" y="899160"/>
                    <a:pt x="2156460" y="899160"/>
                  </a:cubicBezTo>
                  <a:cubicBezTo>
                    <a:pt x="2098040" y="891540"/>
                    <a:pt x="2043430" y="871220"/>
                    <a:pt x="1988820" y="876300"/>
                  </a:cubicBezTo>
                  <a:cubicBezTo>
                    <a:pt x="1934210" y="881380"/>
                    <a:pt x="1877060" y="909320"/>
                    <a:pt x="1828800" y="929640"/>
                  </a:cubicBezTo>
                  <a:cubicBezTo>
                    <a:pt x="1780540" y="949960"/>
                    <a:pt x="1731010" y="963930"/>
                    <a:pt x="1699260" y="998220"/>
                  </a:cubicBezTo>
                  <a:cubicBezTo>
                    <a:pt x="1667510" y="1032510"/>
                    <a:pt x="1682750" y="1089660"/>
                    <a:pt x="1638300" y="1135380"/>
                  </a:cubicBezTo>
                  <a:cubicBezTo>
                    <a:pt x="1593850" y="1181100"/>
                    <a:pt x="1490980" y="1244600"/>
                    <a:pt x="1432560" y="1272540"/>
                  </a:cubicBezTo>
                  <a:cubicBezTo>
                    <a:pt x="1374140" y="1300480"/>
                    <a:pt x="1330960" y="1305560"/>
                    <a:pt x="1287780" y="1303020"/>
                  </a:cubicBezTo>
                  <a:cubicBezTo>
                    <a:pt x="1244600" y="1300480"/>
                    <a:pt x="1200150" y="1247140"/>
                    <a:pt x="1173480" y="1257300"/>
                  </a:cubicBezTo>
                  <a:cubicBezTo>
                    <a:pt x="1146810" y="1267460"/>
                    <a:pt x="1159510" y="1328420"/>
                    <a:pt x="1127760" y="1363980"/>
                  </a:cubicBezTo>
                  <a:cubicBezTo>
                    <a:pt x="1096010" y="1399540"/>
                    <a:pt x="1033780" y="1437640"/>
                    <a:pt x="982980" y="1470660"/>
                  </a:cubicBezTo>
                  <a:cubicBezTo>
                    <a:pt x="932180" y="1503680"/>
                    <a:pt x="869950" y="1537970"/>
                    <a:pt x="822960" y="1562100"/>
                  </a:cubicBezTo>
                  <a:cubicBezTo>
                    <a:pt x="775970" y="1586230"/>
                    <a:pt x="744220" y="1604010"/>
                    <a:pt x="701040" y="1615440"/>
                  </a:cubicBezTo>
                  <a:cubicBezTo>
                    <a:pt x="657860" y="1626870"/>
                    <a:pt x="605790" y="1624330"/>
                    <a:pt x="563880" y="1630680"/>
                  </a:cubicBezTo>
                  <a:cubicBezTo>
                    <a:pt x="521970" y="1637030"/>
                    <a:pt x="485140" y="1653540"/>
                    <a:pt x="449580" y="1653540"/>
                  </a:cubicBezTo>
                  <a:cubicBezTo>
                    <a:pt x="414020" y="1653540"/>
                    <a:pt x="389890" y="1645920"/>
                    <a:pt x="350520" y="1630680"/>
                  </a:cubicBezTo>
                  <a:cubicBezTo>
                    <a:pt x="311150" y="1615440"/>
                    <a:pt x="252730" y="1581150"/>
                    <a:pt x="213360" y="1562100"/>
                  </a:cubicBezTo>
                  <a:cubicBezTo>
                    <a:pt x="173990" y="1543050"/>
                    <a:pt x="114300" y="1516380"/>
                    <a:pt x="114300" y="1516380"/>
                  </a:cubicBezTo>
                  <a:lnTo>
                    <a:pt x="0" y="1463040"/>
                  </a:lnTo>
                </a:path>
              </a:pathLst>
            </a:custGeom>
            <a:noFill/>
            <a:ln w="38100" algn="ctr">
              <a:solidFill>
                <a:srgbClr val="3333CC"/>
              </a:solidFill>
              <a:prstDash val="sysDot"/>
              <a:round/>
              <a:headEnd/>
              <a:tailEnd type="triangle" w="med" len="med"/>
            </a:ln>
          </p:spPr>
          <p:txBody>
            <a:bodyPr wrap="none" lIns="90000">
              <a:spAutoFit/>
            </a:bodyPr>
            <a:lstStyle/>
            <a:p>
              <a:endParaRPr lang="en-ZA"/>
            </a:p>
          </p:txBody>
        </p:sp>
        <p:sp>
          <p:nvSpPr>
            <p:cNvPr id="33837" name="Freeform 78"/>
            <p:cNvSpPr>
              <a:spLocks noChangeArrowheads="1"/>
            </p:cNvSpPr>
            <p:nvPr/>
          </p:nvSpPr>
          <p:spPr bwMode="auto">
            <a:xfrm>
              <a:off x="5937896" y="4754880"/>
              <a:ext cx="205740" cy="320040"/>
            </a:xfrm>
            <a:custGeom>
              <a:avLst/>
              <a:gdLst>
                <a:gd name="T0" fmla="*/ 0 w 205740"/>
                <a:gd name="T1" fmla="*/ 0 h 320040"/>
                <a:gd name="T2" fmla="*/ 53340 w 205740"/>
                <a:gd name="T3" fmla="*/ 45720 h 320040"/>
                <a:gd name="T4" fmla="*/ 99060 w 205740"/>
                <a:gd name="T5" fmla="*/ 68580 h 320040"/>
                <a:gd name="T6" fmla="*/ 129540 w 205740"/>
                <a:gd name="T7" fmla="*/ 121920 h 320040"/>
                <a:gd name="T8" fmla="*/ 137160 w 205740"/>
                <a:gd name="T9" fmla="*/ 175260 h 320040"/>
                <a:gd name="T10" fmla="*/ 160020 w 205740"/>
                <a:gd name="T11" fmla="*/ 228600 h 320040"/>
                <a:gd name="T12" fmla="*/ 175260 w 205740"/>
                <a:gd name="T13" fmla="*/ 274320 h 320040"/>
                <a:gd name="T14" fmla="*/ 205740 w 205740"/>
                <a:gd name="T15" fmla="*/ 320040 h 320040"/>
                <a:gd name="T16" fmla="*/ 0 60000 65536"/>
                <a:gd name="T17" fmla="*/ 0 60000 65536"/>
                <a:gd name="T18" fmla="*/ 0 60000 65536"/>
                <a:gd name="T19" fmla="*/ 0 60000 65536"/>
                <a:gd name="T20" fmla="*/ 0 60000 65536"/>
                <a:gd name="T21" fmla="*/ 0 60000 65536"/>
                <a:gd name="T22" fmla="*/ 0 60000 65536"/>
                <a:gd name="T23" fmla="*/ 0 60000 65536"/>
                <a:gd name="T24" fmla="*/ 0 w 205740"/>
                <a:gd name="T25" fmla="*/ 0 h 320040"/>
                <a:gd name="T26" fmla="*/ 205740 w 205740"/>
                <a:gd name="T27" fmla="*/ 320040 h 320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740" h="320040">
                  <a:moveTo>
                    <a:pt x="0" y="0"/>
                  </a:moveTo>
                  <a:cubicBezTo>
                    <a:pt x="18415" y="17145"/>
                    <a:pt x="36830" y="34290"/>
                    <a:pt x="53340" y="45720"/>
                  </a:cubicBezTo>
                  <a:cubicBezTo>
                    <a:pt x="69850" y="57150"/>
                    <a:pt x="86360" y="55880"/>
                    <a:pt x="99060" y="68580"/>
                  </a:cubicBezTo>
                  <a:cubicBezTo>
                    <a:pt x="111760" y="81280"/>
                    <a:pt x="123190" y="104140"/>
                    <a:pt x="129540" y="121920"/>
                  </a:cubicBezTo>
                  <a:cubicBezTo>
                    <a:pt x="135890" y="139700"/>
                    <a:pt x="132080" y="157480"/>
                    <a:pt x="137160" y="175260"/>
                  </a:cubicBezTo>
                  <a:cubicBezTo>
                    <a:pt x="142240" y="193040"/>
                    <a:pt x="153670" y="212090"/>
                    <a:pt x="160020" y="228600"/>
                  </a:cubicBezTo>
                  <a:cubicBezTo>
                    <a:pt x="166370" y="245110"/>
                    <a:pt x="167640" y="259080"/>
                    <a:pt x="175260" y="274320"/>
                  </a:cubicBezTo>
                  <a:cubicBezTo>
                    <a:pt x="182880" y="289560"/>
                    <a:pt x="199390" y="314960"/>
                    <a:pt x="205740" y="320040"/>
                  </a:cubicBezTo>
                </a:path>
              </a:pathLst>
            </a:custGeom>
            <a:noFill/>
            <a:ln w="31750" algn="ctr">
              <a:solidFill>
                <a:schemeClr val="accent2"/>
              </a:solidFill>
              <a:prstDash val="sysDot"/>
              <a:round/>
              <a:headEnd/>
              <a:tailEnd/>
            </a:ln>
          </p:spPr>
          <p:txBody>
            <a:bodyPr wrap="none" lIns="90000">
              <a:spAutoFit/>
            </a:bodyPr>
            <a:lstStyle/>
            <a:p>
              <a:endParaRPr lang="en-ZA"/>
            </a:p>
          </p:txBody>
        </p:sp>
        <p:sp>
          <p:nvSpPr>
            <p:cNvPr id="33838" name="Freeform 79"/>
            <p:cNvSpPr>
              <a:spLocks noChangeArrowheads="1"/>
            </p:cNvSpPr>
            <p:nvPr/>
          </p:nvSpPr>
          <p:spPr bwMode="auto">
            <a:xfrm>
              <a:off x="5581658" y="5097780"/>
              <a:ext cx="133350" cy="510540"/>
            </a:xfrm>
            <a:custGeom>
              <a:avLst/>
              <a:gdLst>
                <a:gd name="T0" fmla="*/ 0 w 133350"/>
                <a:gd name="T1" fmla="*/ 0 h 510540"/>
                <a:gd name="T2" fmla="*/ 30480 w 133350"/>
                <a:gd name="T3" fmla="*/ 129540 h 510540"/>
                <a:gd name="T4" fmla="*/ 45720 w 133350"/>
                <a:gd name="T5" fmla="*/ 205740 h 510540"/>
                <a:gd name="T6" fmla="*/ 60960 w 133350"/>
                <a:gd name="T7" fmla="*/ 259080 h 510540"/>
                <a:gd name="T8" fmla="*/ 91440 w 133350"/>
                <a:gd name="T9" fmla="*/ 289560 h 510540"/>
                <a:gd name="T10" fmla="*/ 129540 w 133350"/>
                <a:gd name="T11" fmla="*/ 335280 h 510540"/>
                <a:gd name="T12" fmla="*/ 114300 w 133350"/>
                <a:gd name="T13" fmla="*/ 419100 h 510540"/>
                <a:gd name="T14" fmla="*/ 76200 w 133350"/>
                <a:gd name="T15" fmla="*/ 472440 h 510540"/>
                <a:gd name="T16" fmla="*/ 22860 w 133350"/>
                <a:gd name="T17" fmla="*/ 510540 h 510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350"/>
                <a:gd name="T28" fmla="*/ 0 h 510540"/>
                <a:gd name="T29" fmla="*/ 133350 w 133350"/>
                <a:gd name="T30" fmla="*/ 510540 h 510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350" h="510540">
                  <a:moveTo>
                    <a:pt x="0" y="0"/>
                  </a:moveTo>
                  <a:cubicBezTo>
                    <a:pt x="11430" y="47625"/>
                    <a:pt x="22860" y="95250"/>
                    <a:pt x="30480" y="129540"/>
                  </a:cubicBezTo>
                  <a:cubicBezTo>
                    <a:pt x="38100" y="163830"/>
                    <a:pt x="40640" y="184150"/>
                    <a:pt x="45720" y="205740"/>
                  </a:cubicBezTo>
                  <a:cubicBezTo>
                    <a:pt x="50800" y="227330"/>
                    <a:pt x="53340" y="245110"/>
                    <a:pt x="60960" y="259080"/>
                  </a:cubicBezTo>
                  <a:cubicBezTo>
                    <a:pt x="68580" y="273050"/>
                    <a:pt x="80010" y="276860"/>
                    <a:pt x="91440" y="289560"/>
                  </a:cubicBezTo>
                  <a:cubicBezTo>
                    <a:pt x="102870" y="302260"/>
                    <a:pt x="125730" y="313690"/>
                    <a:pt x="129540" y="335280"/>
                  </a:cubicBezTo>
                  <a:cubicBezTo>
                    <a:pt x="133350" y="356870"/>
                    <a:pt x="123190" y="396240"/>
                    <a:pt x="114300" y="419100"/>
                  </a:cubicBezTo>
                  <a:cubicBezTo>
                    <a:pt x="105410" y="441960"/>
                    <a:pt x="91440" y="457200"/>
                    <a:pt x="76200" y="472440"/>
                  </a:cubicBezTo>
                  <a:cubicBezTo>
                    <a:pt x="60960" y="487680"/>
                    <a:pt x="22860" y="510540"/>
                    <a:pt x="22860" y="510540"/>
                  </a:cubicBezTo>
                </a:path>
              </a:pathLst>
            </a:custGeom>
            <a:noFill/>
            <a:ln w="38100" algn="ctr">
              <a:solidFill>
                <a:schemeClr val="accent2"/>
              </a:solidFill>
              <a:prstDash val="sysDot"/>
              <a:round/>
              <a:headEnd/>
              <a:tailEnd/>
            </a:ln>
          </p:spPr>
          <p:txBody>
            <a:bodyPr wrap="none" lIns="90000">
              <a:spAutoFit/>
            </a:bodyPr>
            <a:lstStyle/>
            <a:p>
              <a:endParaRPr lang="en-ZA"/>
            </a:p>
          </p:txBody>
        </p:sp>
      </p:grpSp>
      <p:sp>
        <p:nvSpPr>
          <p:cNvPr id="33" name="Arc 32"/>
          <p:cNvSpPr/>
          <p:nvPr/>
        </p:nvSpPr>
        <p:spPr bwMode="auto">
          <a:xfrm rot="9237116">
            <a:off x="5092700" y="1431925"/>
            <a:ext cx="414338" cy="654050"/>
          </a:xfrm>
          <a:prstGeom prst="arc">
            <a:avLst/>
          </a:prstGeom>
          <a:noFill/>
          <a:ln w="76200" cap="flat" cmpd="sng" algn="ctr">
            <a:solidFill>
              <a:srgbClr val="0000CC"/>
            </a:solidFill>
            <a:prstDash val="solid"/>
            <a:round/>
            <a:headEnd type="none" w="med" len="med"/>
            <a:tailEnd type="triangle" w="med" len="med"/>
          </a:ln>
          <a:effectLst/>
        </p:spPr>
        <p:txBody>
          <a:bodyPr lIns="90000">
            <a:spAutoFit/>
          </a:bodyPr>
          <a:lstStyle/>
          <a:p>
            <a:pPr marL="342900" indent="-342900" algn="ctr" eaLnBrk="0" hangingPunct="0">
              <a:lnSpc>
                <a:spcPct val="110000"/>
              </a:lnSpc>
              <a:spcBef>
                <a:spcPct val="20000"/>
              </a:spcBef>
              <a:defRPr/>
            </a:pPr>
            <a:endParaRPr lang="en-GB" sz="1400">
              <a:solidFill>
                <a:srgbClr val="000000"/>
              </a:solidFill>
              <a:ea typeface="ＭＳ Ｐゴシック" pitchFamily="1" charset="-128"/>
              <a:cs typeface="Arial" pitchFamily="34" charset="0"/>
            </a:endParaRPr>
          </a:p>
        </p:txBody>
      </p:sp>
      <p:sp>
        <p:nvSpPr>
          <p:cNvPr id="42" name="Freeform 18"/>
          <p:cNvSpPr>
            <a:spLocks/>
          </p:cNvSpPr>
          <p:nvPr/>
        </p:nvSpPr>
        <p:spPr bwMode="auto">
          <a:xfrm rot="14116557" flipH="1" flipV="1">
            <a:off x="5801484" y="3378266"/>
            <a:ext cx="129771" cy="1147556"/>
          </a:xfrm>
          <a:custGeom>
            <a:avLst/>
            <a:gdLst>
              <a:gd name="T0" fmla="*/ 61498 w 257"/>
              <a:gd name="T1" fmla="*/ 827088 h 998"/>
              <a:gd name="T2" fmla="*/ 24276 w 257"/>
              <a:gd name="T3" fmla="*/ 376250 h 998"/>
              <a:gd name="T4" fmla="*/ 207962 w 257"/>
              <a:gd name="T5" fmla="*/ 0 h 998"/>
              <a:gd name="T6" fmla="*/ 0 60000 65536"/>
              <a:gd name="T7" fmla="*/ 0 60000 65536"/>
              <a:gd name="T8" fmla="*/ 0 60000 65536"/>
              <a:gd name="T9" fmla="*/ 0 w 257"/>
              <a:gd name="T10" fmla="*/ 0 h 998"/>
              <a:gd name="T11" fmla="*/ 257 w 257"/>
              <a:gd name="T12" fmla="*/ 998 h 998"/>
            </a:gdLst>
            <a:ahLst/>
            <a:cxnLst>
              <a:cxn ang="T6">
                <a:pos x="T0" y="T1"/>
              </a:cxn>
              <a:cxn ang="T7">
                <a:pos x="T2" y="T3"/>
              </a:cxn>
              <a:cxn ang="T8">
                <a:pos x="T4" y="T5"/>
              </a:cxn>
            </a:cxnLst>
            <a:rect l="T9" t="T10" r="T11" b="T12"/>
            <a:pathLst>
              <a:path w="257" h="998">
                <a:moveTo>
                  <a:pt x="76" y="998"/>
                </a:moveTo>
                <a:cubicBezTo>
                  <a:pt x="38" y="809"/>
                  <a:pt x="0" y="620"/>
                  <a:pt x="30" y="454"/>
                </a:cubicBezTo>
                <a:cubicBezTo>
                  <a:pt x="60" y="288"/>
                  <a:pt x="219" y="83"/>
                  <a:pt x="257" y="0"/>
                </a:cubicBezTo>
              </a:path>
            </a:pathLst>
          </a:custGeom>
          <a:noFill/>
          <a:ln w="28575">
            <a:solidFill>
              <a:schemeClr val="tx2"/>
            </a:solidFill>
            <a:prstDash val="solid"/>
            <a:round/>
            <a:headEnd type="triangle"/>
            <a:tailEnd type="none" w="med" len="med"/>
          </a:ln>
          <a:scene3d>
            <a:camera prst="orthographicFront">
              <a:rot lat="0" lon="0" rev="14400000"/>
            </a:camera>
            <a:lightRig rig="threePt" dir="t"/>
          </a:scene3d>
        </p:spPr>
        <p:txBody>
          <a:bodyPr anchor="ctr"/>
          <a:lstStyle/>
          <a:p>
            <a:pPr algn="ctr" eaLnBrk="0" hangingPunct="0">
              <a:lnSpc>
                <a:spcPct val="110000"/>
              </a:lnSpc>
              <a:spcBef>
                <a:spcPct val="20000"/>
              </a:spcBef>
              <a:defRPr/>
            </a:pPr>
            <a:endParaRPr lang="en-US" sz="1400">
              <a:solidFill>
                <a:srgbClr val="000000"/>
              </a:solidFill>
              <a:ea typeface="ＭＳ Ｐゴシック" pitchFamily="1" charset="-128"/>
              <a:cs typeface="Arial" pitchFamily="34" charset="0"/>
            </a:endParaRPr>
          </a:p>
        </p:txBody>
      </p:sp>
      <p:sp>
        <p:nvSpPr>
          <p:cNvPr id="33826" name="Isosceles Triangle 60"/>
          <p:cNvSpPr>
            <a:spLocks/>
          </p:cNvSpPr>
          <p:nvPr/>
        </p:nvSpPr>
        <p:spPr bwMode="auto">
          <a:xfrm rot="-680064">
            <a:off x="5702300" y="4540250"/>
            <a:ext cx="292100" cy="207963"/>
          </a:xfrm>
          <a:prstGeom prst="triangle">
            <a:avLst>
              <a:gd name="adj" fmla="val 50000"/>
            </a:avLst>
          </a:prstGeom>
          <a:solidFill>
            <a:schemeClr val="accent2"/>
          </a:solidFill>
          <a:ln w="9525" algn="ctr">
            <a:solidFill>
              <a:schemeClr val="tx1"/>
            </a:solidFill>
            <a:round/>
            <a:headEnd/>
            <a:tailEnd/>
          </a:ln>
        </p:spPr>
        <p:txBody>
          <a:bodyPr lIns="90000">
            <a:spAutoFit/>
          </a:bodyPr>
          <a:lstStyle/>
          <a:p>
            <a:pPr marL="342900" indent="-342900" algn="ctr" eaLnBrk="0" hangingPunct="0">
              <a:lnSpc>
                <a:spcPct val="110000"/>
              </a:lnSpc>
              <a:spcBef>
                <a:spcPct val="20000"/>
              </a:spcBef>
            </a:pPr>
            <a:endParaRPr lang="en-US" sz="1000">
              <a:solidFill>
                <a:srgbClr val="FFFFFF"/>
              </a:solidFill>
              <a:ea typeface="MS PGothic" pitchFamily="34" charset="-128"/>
            </a:endParaRPr>
          </a:p>
        </p:txBody>
      </p:sp>
      <p:sp>
        <p:nvSpPr>
          <p:cNvPr id="178216" name="TextBox 45"/>
          <p:cNvSpPr txBox="1">
            <a:spLocks noChangeArrowheads="1"/>
          </p:cNvSpPr>
          <p:nvPr/>
        </p:nvSpPr>
        <p:spPr bwMode="auto">
          <a:xfrm>
            <a:off x="3059113" y="6429375"/>
            <a:ext cx="4321175" cy="493713"/>
          </a:xfrm>
          <a:prstGeom prst="rect">
            <a:avLst/>
          </a:prstGeom>
          <a:noFill/>
          <a:ln w="9525">
            <a:noFill/>
            <a:miter lim="800000"/>
            <a:headEnd/>
            <a:tailEnd/>
          </a:ln>
        </p:spPr>
        <p:txBody>
          <a:bodyPr>
            <a:spAutoFit/>
          </a:bodyPr>
          <a:lstStyle/>
          <a:p>
            <a:pPr algn="ctr" eaLnBrk="0" hangingPunct="0">
              <a:lnSpc>
                <a:spcPct val="110000"/>
              </a:lnSpc>
              <a:spcBef>
                <a:spcPct val="20000"/>
              </a:spcBef>
              <a:defRPr/>
            </a:pPr>
            <a:r>
              <a:rPr lang="en-GB" sz="2400" b="1" dirty="0">
                <a:solidFill>
                  <a:srgbClr val="FF0000"/>
                </a:solidFill>
                <a:effectLst>
                  <a:outerShdw blurRad="38100" dist="38100" dir="2700000" algn="tl">
                    <a:srgbClr val="C0C0C0"/>
                  </a:outerShdw>
                </a:effectLst>
                <a:ea typeface="ＭＳ Ｐゴシック" pitchFamily="1" charset="-128"/>
                <a:cs typeface="Arial" pitchFamily="34" charset="0"/>
              </a:rPr>
              <a:t>Vaal/Orange River System</a:t>
            </a:r>
          </a:p>
        </p:txBody>
      </p:sp>
      <p:grpSp>
        <p:nvGrpSpPr>
          <p:cNvPr id="33828" name="Group 55"/>
          <p:cNvGrpSpPr>
            <a:grpSpLocks/>
          </p:cNvGrpSpPr>
          <p:nvPr/>
        </p:nvGrpSpPr>
        <p:grpSpPr bwMode="auto">
          <a:xfrm>
            <a:off x="6407150" y="3743325"/>
            <a:ext cx="2371725" cy="898525"/>
            <a:chOff x="6406388" y="3742986"/>
            <a:chExt cx="2372445" cy="899286"/>
          </a:xfrm>
        </p:grpSpPr>
        <p:sp>
          <p:nvSpPr>
            <p:cNvPr id="46" name="Freeform 6"/>
            <p:cNvSpPr>
              <a:spLocks/>
            </p:cNvSpPr>
            <p:nvPr/>
          </p:nvSpPr>
          <p:spPr bwMode="auto">
            <a:xfrm rot="17707505" flipV="1">
              <a:off x="6675450" y="3473924"/>
              <a:ext cx="371790" cy="909914"/>
            </a:xfrm>
            <a:custGeom>
              <a:avLst/>
              <a:gdLst/>
              <a:ahLst/>
              <a:cxnLst>
                <a:cxn ang="0">
                  <a:pos x="76" y="998"/>
                </a:cxn>
                <a:cxn ang="0">
                  <a:pos x="30" y="454"/>
                </a:cxn>
                <a:cxn ang="0">
                  <a:pos x="257" y="0"/>
                </a:cxn>
              </a:cxnLst>
              <a:rect l="0" t="0" r="r" b="b"/>
              <a:pathLst>
                <a:path w="257" h="998">
                  <a:moveTo>
                    <a:pt x="76" y="998"/>
                  </a:moveTo>
                  <a:cubicBezTo>
                    <a:pt x="38" y="809"/>
                    <a:pt x="0" y="620"/>
                    <a:pt x="30" y="454"/>
                  </a:cubicBezTo>
                  <a:cubicBezTo>
                    <a:pt x="60" y="288"/>
                    <a:pt x="219" y="83"/>
                    <a:pt x="257" y="0"/>
                  </a:cubicBezTo>
                </a:path>
              </a:pathLst>
            </a:custGeom>
            <a:noFill/>
            <a:ln w="38100" cap="flat" cmpd="sng">
              <a:solidFill>
                <a:schemeClr val="accent6"/>
              </a:solidFill>
              <a:prstDash val="sysDot"/>
              <a:round/>
              <a:headEnd type="triangle" w="med" len="med"/>
              <a:tailEnd type="none" w="med" len="med"/>
            </a:ln>
            <a:effectLst/>
          </p:spPr>
          <p:txBody>
            <a:bodyPr anchor="ctr"/>
            <a:lstStyle/>
            <a:p>
              <a:pPr algn="ctr" eaLnBrk="0" hangingPunct="0">
                <a:lnSpc>
                  <a:spcPct val="110000"/>
                </a:lnSpc>
                <a:spcBef>
                  <a:spcPct val="20000"/>
                </a:spcBef>
                <a:defRPr/>
              </a:pPr>
              <a:endParaRPr lang="en-US" sz="1400" b="1">
                <a:solidFill>
                  <a:srgbClr val="000066"/>
                </a:solidFill>
                <a:ea typeface="ＭＳ Ｐゴシック" pitchFamily="1" charset="-128"/>
                <a:cs typeface="Arial" pitchFamily="34" charset="0"/>
              </a:endParaRPr>
            </a:p>
          </p:txBody>
        </p:sp>
        <p:sp>
          <p:nvSpPr>
            <p:cNvPr id="50" name="Freeform 7"/>
            <p:cNvSpPr>
              <a:spLocks/>
            </p:cNvSpPr>
            <p:nvPr/>
          </p:nvSpPr>
          <p:spPr bwMode="auto">
            <a:xfrm rot="17885449">
              <a:off x="7246380" y="3990953"/>
              <a:ext cx="182718" cy="392231"/>
            </a:xfrm>
            <a:custGeom>
              <a:avLst/>
              <a:gdLst/>
              <a:ahLst/>
              <a:cxnLst>
                <a:cxn ang="0">
                  <a:pos x="76" y="998"/>
                </a:cxn>
                <a:cxn ang="0">
                  <a:pos x="30" y="454"/>
                </a:cxn>
                <a:cxn ang="0">
                  <a:pos x="257" y="0"/>
                </a:cxn>
              </a:cxnLst>
              <a:rect l="0" t="0" r="r" b="b"/>
              <a:pathLst>
                <a:path w="257" h="998">
                  <a:moveTo>
                    <a:pt x="76" y="998"/>
                  </a:moveTo>
                  <a:cubicBezTo>
                    <a:pt x="38" y="809"/>
                    <a:pt x="0" y="620"/>
                    <a:pt x="30" y="454"/>
                  </a:cubicBezTo>
                  <a:cubicBezTo>
                    <a:pt x="60" y="288"/>
                    <a:pt x="219" y="83"/>
                    <a:pt x="257" y="0"/>
                  </a:cubicBezTo>
                </a:path>
              </a:pathLst>
            </a:custGeom>
            <a:noFill/>
            <a:ln w="38100" cap="flat" cmpd="sng">
              <a:solidFill>
                <a:schemeClr val="accent6"/>
              </a:solidFill>
              <a:prstDash val="sysDot"/>
              <a:round/>
              <a:headEnd type="none" w="med" len="med"/>
              <a:tailEnd type="triangle" w="med" len="med"/>
            </a:ln>
            <a:effectLst/>
          </p:spPr>
          <p:txBody>
            <a:bodyPr anchor="ctr"/>
            <a:lstStyle/>
            <a:p>
              <a:pPr algn="ctr" eaLnBrk="0" hangingPunct="0">
                <a:lnSpc>
                  <a:spcPct val="110000"/>
                </a:lnSpc>
                <a:spcBef>
                  <a:spcPct val="20000"/>
                </a:spcBef>
                <a:defRPr/>
              </a:pPr>
              <a:endParaRPr lang="en-US" sz="1400" b="1">
                <a:solidFill>
                  <a:srgbClr val="000066"/>
                </a:solidFill>
                <a:ea typeface="ＭＳ Ｐゴシック" pitchFamily="1" charset="-128"/>
                <a:cs typeface="Arial" pitchFamily="34" charset="0"/>
              </a:endParaRPr>
            </a:p>
          </p:txBody>
        </p:sp>
        <p:sp>
          <p:nvSpPr>
            <p:cNvPr id="51" name="AutoShape 8" descr="20%"/>
            <p:cNvSpPr>
              <a:spLocks noChangeAspect="1" noChangeArrowheads="1"/>
            </p:cNvSpPr>
            <p:nvPr/>
          </p:nvSpPr>
          <p:spPr bwMode="auto">
            <a:xfrm>
              <a:off x="7544972" y="4176741"/>
              <a:ext cx="173090" cy="173184"/>
            </a:xfrm>
            <a:prstGeom prst="rtTriangle">
              <a:avLst/>
            </a:prstGeom>
            <a:solidFill>
              <a:schemeClr val="accent2">
                <a:lumMod val="20000"/>
                <a:lumOff val="80000"/>
              </a:schemeClr>
            </a:solidFill>
            <a:ln w="9525">
              <a:solidFill>
                <a:schemeClr val="accent6"/>
              </a:solidFill>
              <a:prstDash val="sysDash"/>
              <a:miter lim="800000"/>
              <a:headEnd/>
              <a:tailEnd/>
            </a:ln>
            <a:effectLst/>
          </p:spPr>
          <p:txBody>
            <a:bodyPr wrap="none" anchor="ctr"/>
            <a:lstStyle/>
            <a:p>
              <a:pPr algn="ctr" eaLnBrk="0" hangingPunct="0">
                <a:lnSpc>
                  <a:spcPct val="110000"/>
                </a:lnSpc>
                <a:spcBef>
                  <a:spcPct val="20000"/>
                </a:spcBef>
                <a:defRPr/>
              </a:pPr>
              <a:endParaRPr lang="en-US" sz="1400" b="1">
                <a:solidFill>
                  <a:srgbClr val="000066"/>
                </a:solidFill>
                <a:ea typeface="ＭＳ Ｐゴシック" pitchFamily="1" charset="-128"/>
                <a:cs typeface="Arial" pitchFamily="34" charset="0"/>
              </a:endParaRPr>
            </a:p>
          </p:txBody>
        </p:sp>
        <p:sp>
          <p:nvSpPr>
            <p:cNvPr id="52" name="AutoShape 9" descr="20%"/>
            <p:cNvSpPr>
              <a:spLocks noChangeAspect="1" noChangeArrowheads="1"/>
            </p:cNvSpPr>
            <p:nvPr/>
          </p:nvSpPr>
          <p:spPr bwMode="auto">
            <a:xfrm rot="16866671">
              <a:off x="7289259" y="3852664"/>
              <a:ext cx="174773" cy="174678"/>
            </a:xfrm>
            <a:prstGeom prst="triangle">
              <a:avLst>
                <a:gd name="adj" fmla="val 50000"/>
              </a:avLst>
            </a:prstGeom>
            <a:solidFill>
              <a:schemeClr val="accent6">
                <a:lumMod val="20000"/>
                <a:lumOff val="80000"/>
              </a:schemeClr>
            </a:solidFill>
            <a:ln w="9525">
              <a:solidFill>
                <a:schemeClr val="accent6"/>
              </a:solidFill>
              <a:prstDash val="sysDash"/>
              <a:miter lim="800000"/>
              <a:headEnd/>
              <a:tailEnd/>
            </a:ln>
            <a:effectLst/>
          </p:spPr>
          <p:txBody>
            <a:bodyPr wrap="none" anchor="ctr"/>
            <a:lstStyle/>
            <a:p>
              <a:pPr algn="ctr" eaLnBrk="0" hangingPunct="0">
                <a:lnSpc>
                  <a:spcPct val="110000"/>
                </a:lnSpc>
                <a:spcBef>
                  <a:spcPct val="20000"/>
                </a:spcBef>
                <a:defRPr/>
              </a:pPr>
              <a:endParaRPr lang="en-US" sz="1400" b="1">
                <a:solidFill>
                  <a:srgbClr val="000066"/>
                </a:solidFill>
                <a:ea typeface="ＭＳ Ｐゴシック" pitchFamily="1" charset="-128"/>
                <a:cs typeface="Arial" pitchFamily="34" charset="0"/>
              </a:endParaRPr>
            </a:p>
          </p:txBody>
        </p:sp>
        <p:sp>
          <p:nvSpPr>
            <p:cNvPr id="33834" name="Text Box 10"/>
            <p:cNvSpPr txBox="1">
              <a:spLocks noChangeArrowheads="1"/>
            </p:cNvSpPr>
            <p:nvPr/>
          </p:nvSpPr>
          <p:spPr bwMode="auto">
            <a:xfrm>
              <a:off x="7454456" y="3758874"/>
              <a:ext cx="876566" cy="497309"/>
            </a:xfrm>
            <a:prstGeom prst="rect">
              <a:avLst/>
            </a:prstGeom>
            <a:noFill/>
            <a:ln w="9525">
              <a:noFill/>
              <a:miter lim="800000"/>
              <a:headEnd/>
              <a:tailEnd/>
            </a:ln>
          </p:spPr>
          <p:txBody>
            <a:bodyPr wrap="none">
              <a:spAutoFit/>
            </a:bodyPr>
            <a:lstStyle/>
            <a:p>
              <a:pPr algn="ctr" eaLnBrk="0" hangingPunct="0">
                <a:lnSpc>
                  <a:spcPct val="110000"/>
                </a:lnSpc>
                <a:spcBef>
                  <a:spcPct val="20000"/>
                </a:spcBef>
              </a:pPr>
              <a:r>
                <a:rPr lang="en-US" sz="1100" b="1" i="1">
                  <a:solidFill>
                    <a:srgbClr val="000066"/>
                  </a:solidFill>
                  <a:ea typeface="MS PGothic" pitchFamily="34" charset="-128"/>
                </a:rPr>
                <a:t>Proposed</a:t>
              </a:r>
            </a:p>
            <a:p>
              <a:pPr algn="ctr" eaLnBrk="0" hangingPunct="0">
                <a:lnSpc>
                  <a:spcPct val="110000"/>
                </a:lnSpc>
                <a:spcBef>
                  <a:spcPct val="20000"/>
                </a:spcBef>
              </a:pPr>
              <a:r>
                <a:rPr lang="en-US" sz="1100" b="1" i="1">
                  <a:solidFill>
                    <a:srgbClr val="000066"/>
                  </a:solidFill>
                  <a:ea typeface="MS PGothic" pitchFamily="34" charset="-128"/>
                </a:rPr>
                <a:t>Jana Dam</a:t>
              </a:r>
            </a:p>
          </p:txBody>
        </p:sp>
        <p:sp>
          <p:nvSpPr>
            <p:cNvPr id="33835" name="Text Box 11"/>
            <p:cNvSpPr txBox="1">
              <a:spLocks noChangeArrowheads="1"/>
            </p:cNvSpPr>
            <p:nvPr/>
          </p:nvSpPr>
          <p:spPr bwMode="auto">
            <a:xfrm>
              <a:off x="7530679" y="4144964"/>
              <a:ext cx="1248154" cy="497308"/>
            </a:xfrm>
            <a:prstGeom prst="rect">
              <a:avLst/>
            </a:prstGeom>
            <a:noFill/>
            <a:ln w="9525">
              <a:noFill/>
              <a:miter lim="800000"/>
              <a:headEnd/>
              <a:tailEnd/>
            </a:ln>
          </p:spPr>
          <p:txBody>
            <a:bodyPr wrap="none">
              <a:spAutoFit/>
            </a:bodyPr>
            <a:lstStyle/>
            <a:p>
              <a:pPr algn="ctr" eaLnBrk="0" hangingPunct="0">
                <a:lnSpc>
                  <a:spcPct val="110000"/>
                </a:lnSpc>
                <a:spcBef>
                  <a:spcPct val="20000"/>
                </a:spcBef>
              </a:pPr>
              <a:r>
                <a:rPr lang="en-US" sz="1100" b="1" i="1">
                  <a:solidFill>
                    <a:srgbClr val="000066"/>
                  </a:solidFill>
                  <a:ea typeface="MS PGothic" pitchFamily="34" charset="-128"/>
                </a:rPr>
                <a:t>Proposed</a:t>
              </a:r>
            </a:p>
            <a:p>
              <a:pPr algn="ctr" eaLnBrk="0" hangingPunct="0">
                <a:lnSpc>
                  <a:spcPct val="110000"/>
                </a:lnSpc>
                <a:spcBef>
                  <a:spcPct val="20000"/>
                </a:spcBef>
              </a:pPr>
              <a:r>
                <a:rPr lang="en-US" sz="1100" b="1" i="1">
                  <a:solidFill>
                    <a:srgbClr val="000066"/>
                  </a:solidFill>
                  <a:ea typeface="MS PGothic" pitchFamily="34" charset="-128"/>
                </a:rPr>
                <a:t>Mielietuin Dam</a:t>
              </a:r>
            </a:p>
          </p:txBody>
        </p:sp>
      </p:grpSp>
      <p:sp>
        <p:nvSpPr>
          <p:cNvPr id="53" name="Arc 52"/>
          <p:cNvSpPr/>
          <p:nvPr/>
        </p:nvSpPr>
        <p:spPr bwMode="auto">
          <a:xfrm rot="8742654">
            <a:off x="4932177" y="34048"/>
            <a:ext cx="1347784" cy="654183"/>
          </a:xfrm>
          <a:prstGeom prst="arc">
            <a:avLst/>
          </a:prstGeom>
          <a:noFill/>
          <a:ln w="60325" cap="flat" cmpd="sng" algn="ctr">
            <a:solidFill>
              <a:schemeClr val="accent6">
                <a:lumMod val="75000"/>
              </a:schemeClr>
            </a:solidFill>
            <a:prstDash val="solid"/>
            <a:round/>
            <a:headEnd type="none" w="med" len="med"/>
            <a:tailEnd type="triangle" w="med" len="med"/>
          </a:ln>
          <a:effectLst/>
          <a:scene3d>
            <a:camera prst="orthographicFront">
              <a:rot lat="0" lon="10800000" rev="3000000"/>
            </a:camera>
            <a:lightRig rig="threePt" dir="t"/>
          </a:scene3d>
        </p:spPr>
        <p:txBody>
          <a:bodyPr lIns="90000">
            <a:spAutoFit/>
          </a:bodyPr>
          <a:lstStyle/>
          <a:p>
            <a:pPr marL="342900" indent="-342900" algn="ctr" eaLnBrk="0" hangingPunct="0">
              <a:lnSpc>
                <a:spcPct val="110000"/>
              </a:lnSpc>
              <a:spcBef>
                <a:spcPct val="20000"/>
              </a:spcBef>
              <a:defRPr/>
            </a:pPr>
            <a:endParaRPr lang="en-GB" sz="1400">
              <a:solidFill>
                <a:srgbClr val="000000"/>
              </a:solidFill>
              <a:ea typeface="ＭＳ Ｐゴシック" pitchFamily="1" charset="-128"/>
              <a:cs typeface="Arial" pitchFamily="34" charset="0"/>
            </a:endParaRPr>
          </a:p>
        </p:txBody>
      </p:sp>
    </p:spTree>
    <p:extLst>
      <p:ext uri="{BB962C8B-B14F-4D97-AF65-F5344CB8AC3E}">
        <p14:creationId xmlns="" xmlns:p14="http://schemas.microsoft.com/office/powerpoint/2010/main" val="326020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rPr>
              <a:t>Annual Performance Report (2015-16</a:t>
            </a:r>
            <a:r>
              <a:rPr lang="en-ZA" dirty="0"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rPr>
              <a:t>)</a:t>
            </a:r>
            <a:endParaRPr lang="en-ZA" dirty="0"/>
          </a:p>
        </p:txBody>
      </p:sp>
      <p:sp>
        <p:nvSpPr>
          <p:cNvPr id="3" name="Content Placeholder 2"/>
          <p:cNvSpPr>
            <a:spLocks noGrp="1"/>
          </p:cNvSpPr>
          <p:nvPr>
            <p:ph type="body" idx="1"/>
          </p:nvPr>
        </p:nvSpPr>
        <p:spPr/>
        <p:txBody>
          <a:bodyPr>
            <a:normAutofit/>
          </a:bodyPr>
          <a:lstStyle/>
          <a:p>
            <a:pPr marL="0" indent="0" algn="r">
              <a:spcBef>
                <a:spcPct val="0"/>
              </a:spcBef>
              <a:buNone/>
            </a:pPr>
            <a:endParaRPr lang="en-ZA" sz="3000" b="1" dirty="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endParaRPr>
          </a:p>
          <a:p>
            <a:pPr marL="0" indent="0" algn="r">
              <a:spcBef>
                <a:spcPct val="0"/>
              </a:spcBef>
              <a:buNone/>
            </a:pPr>
            <a:endParaRPr lang="en-ZA" sz="3000" b="1" dirty="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mj-lt"/>
              <a:ea typeface="+mj-ea"/>
              <a:cs typeface="+mj-cs"/>
            </a:endParaRPr>
          </a:p>
          <a:p>
            <a:pPr marL="0" indent="0" algn="r">
              <a:spcBef>
                <a:spcPct val="0"/>
              </a:spcBef>
              <a:buNone/>
            </a:pPr>
            <a:endParaRPr lang="en-ZA" sz="3600" b="1" dirty="0" smtClean="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ea typeface="+mj-ea"/>
              <a:cs typeface="+mj-cs"/>
            </a:endParaRPr>
          </a:p>
          <a:p>
            <a:pPr marL="0" indent="0" algn="r">
              <a:spcBef>
                <a:spcPct val="0"/>
              </a:spcBef>
              <a:buNone/>
            </a:pPr>
            <a:endParaRPr lang="en-ZA" sz="3600" b="1" dirty="0">
              <a:ln w="11430">
                <a:solidFill>
                  <a:srgbClr val="0F6FC6">
                    <a:lumMod val="20000"/>
                    <a:lumOff val="80000"/>
                  </a:srgbClr>
                </a:solidFill>
              </a:ln>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ea typeface="+mj-ea"/>
              <a:cs typeface="+mj-cs"/>
            </a:endParaRPr>
          </a:p>
        </p:txBody>
      </p:sp>
      <p:sp>
        <p:nvSpPr>
          <p:cNvPr id="2" name="Slide Number Placeholder 1"/>
          <p:cNvSpPr>
            <a:spLocks noGrp="1"/>
          </p:cNvSpPr>
          <p:nvPr>
            <p:ph type="sldNum" sz="quarter" idx="12"/>
          </p:nvPr>
        </p:nvSpPr>
        <p:spPr/>
        <p:txBody>
          <a:bodyPr/>
          <a:lstStyle/>
          <a:p>
            <a:fld id="{17215C9A-8712-4889-842C-FC9D552D7C51}" type="slidenum">
              <a:rPr lang="en-ZA" smtClean="0">
                <a:solidFill>
                  <a:prstClr val="white"/>
                </a:solidFill>
              </a:rPr>
              <a:pPr/>
              <a:t>11</a:t>
            </a:fld>
            <a:endParaRPr lang="en-ZA">
              <a:solidFill>
                <a:prstClr val="white"/>
              </a:solidFill>
            </a:endParaRPr>
          </a:p>
        </p:txBody>
      </p:sp>
      <p:sp>
        <p:nvSpPr>
          <p:cNvPr id="5" name="Rectangle 4"/>
          <p:cNvSpPr/>
          <p:nvPr/>
        </p:nvSpPr>
        <p:spPr>
          <a:xfrm>
            <a:off x="1928720" y="4538866"/>
            <a:ext cx="6901248" cy="523220"/>
          </a:xfrm>
          <a:prstGeom prst="rect">
            <a:avLst/>
          </a:prstGeom>
        </p:spPr>
        <p:txBody>
          <a:bodyPr wrap="none">
            <a:spAutoFit/>
          </a:bodyPr>
          <a:lstStyle/>
          <a:p>
            <a:r>
              <a:rPr lang="en-ZA" sz="2800" dirty="0"/>
              <a:t>Achievement of Predetermined Objectives</a:t>
            </a:r>
          </a:p>
        </p:txBody>
      </p:sp>
    </p:spTree>
    <p:extLst>
      <p:ext uri="{BB962C8B-B14F-4D97-AF65-F5344CB8AC3E}">
        <p14:creationId xmlns="" xmlns:p14="http://schemas.microsoft.com/office/powerpoint/2010/main" val="3721538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89576"/>
            <a:ext cx="8812767" cy="2619344"/>
          </a:xfrm>
        </p:spPr>
        <p:txBody>
          <a:bodyPr>
            <a:normAutofit fontScale="90000"/>
          </a:bodyPr>
          <a:lstStyle/>
          <a:p>
            <a:pPr algn="l"/>
            <a:r>
              <a:rPr lang="en-ZA" sz="2700" dirty="0" smtClean="0">
                <a:effectLst/>
              </a:rPr>
              <a:t>Objective1:</a:t>
            </a:r>
            <a:r>
              <a:rPr lang="en-ZA" sz="2700" dirty="0" smtClean="0"/>
              <a:t> </a:t>
            </a:r>
            <a:br>
              <a:rPr lang="en-ZA" sz="2700" dirty="0" smtClean="0"/>
            </a:br>
            <a:r>
              <a:rPr lang="en-ZA" sz="2700" dirty="0" smtClean="0">
                <a:effectLst/>
              </a:rPr>
              <a:t>Manage </a:t>
            </a:r>
            <a:r>
              <a:rPr lang="en-ZA" sz="2700" dirty="0">
                <a:effectLst/>
              </a:rPr>
              <a:t>the funding and debt on the infrastructure projects, in the Vaal River System,  in a manner that achieves cost-effective funding, taking into account current and projected market conditions as well as managing risks</a:t>
            </a:r>
            <a:r>
              <a:rPr lang="en-ZA" dirty="0">
                <a:effectLst/>
              </a:rPr>
              <a:t/>
            </a:r>
            <a:br>
              <a:rPr lang="en-ZA" dirty="0">
                <a:effectLst/>
              </a:rPr>
            </a:br>
            <a:r>
              <a:rPr lang="en-ZA" dirty="0" smtClean="0"/>
              <a:t> </a:t>
            </a:r>
            <a:endParaRPr lang="en-ZA" dirty="0"/>
          </a:p>
        </p:txBody>
      </p:sp>
      <p:sp>
        <p:nvSpPr>
          <p:cNvPr id="6"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12</a:t>
            </a:fld>
            <a:endParaRPr lang="en-ZA" sz="1400">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832625993"/>
              </p:ext>
            </p:extLst>
          </p:nvPr>
        </p:nvGraphicFramePr>
        <p:xfrm>
          <a:off x="179512" y="2564904"/>
          <a:ext cx="8812767" cy="2304256"/>
        </p:xfrm>
        <a:graphic>
          <a:graphicData uri="http://schemas.openxmlformats.org/drawingml/2006/table">
            <a:tbl>
              <a:tblPr>
                <a:tableStyleId>{5C22544A-7EE6-4342-B048-85BDC9FD1C3A}</a:tableStyleId>
              </a:tblPr>
              <a:tblGrid>
                <a:gridCol w="4439745"/>
                <a:gridCol w="4373022"/>
              </a:tblGrid>
              <a:tr h="463273">
                <a:tc>
                  <a:txBody>
                    <a:bodyPr/>
                    <a:lstStyle/>
                    <a:p>
                      <a:pPr marL="85725" indent="0" fontAlgn="ctr" hangingPunct="0">
                        <a:spcAft>
                          <a:spcPts val="0"/>
                        </a:spcAft>
                        <a:tabLst>
                          <a:tab pos="165100" algn="l"/>
                        </a:tabLst>
                      </a:pPr>
                      <a:r>
                        <a:rPr lang="en-ZA" sz="1400" b="1" dirty="0">
                          <a:effectLst/>
                        </a:rPr>
                        <a:t>Achievements</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fontAlgn="ctr" hangingPunct="0">
                        <a:spcAft>
                          <a:spcPts val="0"/>
                        </a:spcAft>
                        <a:tabLst>
                          <a:tab pos="165100" algn="l"/>
                        </a:tabLst>
                      </a:pPr>
                      <a:r>
                        <a:rPr lang="en-ZA" sz="1400" b="1" dirty="0">
                          <a:effectLst/>
                        </a:rPr>
                        <a:t>Impact</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40983">
                <a:tc>
                  <a:txBody>
                    <a:bodyPr/>
                    <a:lstStyle/>
                    <a:p>
                      <a:pPr marL="446088" lvl="0" indent="-342900">
                        <a:buFont typeface="Symbol" panose="05050102010706020507" pitchFamily="18" charset="2"/>
                        <a:buChar char=""/>
                        <a:tabLst>
                          <a:tab pos="6632575" algn="l"/>
                        </a:tabLst>
                      </a:pPr>
                      <a:r>
                        <a:rPr lang="en-ZA" sz="1400" dirty="0">
                          <a:effectLst/>
                        </a:rPr>
                        <a:t>Loan facilities were effective at the time when </a:t>
                      </a:r>
                      <a:r>
                        <a:rPr lang="en-ZA" sz="1400" dirty="0" smtClean="0">
                          <a:effectLst/>
                        </a:rPr>
                        <a:t>required</a:t>
                      </a:r>
                    </a:p>
                    <a:p>
                      <a:pPr marL="103188" lvl="0" indent="0">
                        <a:buFont typeface="Symbol" panose="05050102010706020507" pitchFamily="18" charset="2"/>
                        <a:buNone/>
                        <a:tabLst>
                          <a:tab pos="6632575" algn="l"/>
                        </a:tabLst>
                      </a:pPr>
                      <a:endParaRPr lang="en-ZA" sz="1400" dirty="0">
                        <a:effectLst/>
                      </a:endParaRPr>
                    </a:p>
                    <a:p>
                      <a:pPr marL="446088" lvl="0" indent="-342900">
                        <a:buFont typeface="Symbol" panose="05050102010706020507" pitchFamily="18" charset="2"/>
                        <a:buChar char=""/>
                        <a:tabLst>
                          <a:tab pos="6632575" algn="l"/>
                        </a:tabLst>
                      </a:pPr>
                      <a:r>
                        <a:rPr lang="en-ZA" sz="1400" dirty="0">
                          <a:effectLst/>
                        </a:rPr>
                        <a:t>Regulatory limits not breached</a:t>
                      </a:r>
                    </a:p>
                    <a:p>
                      <a:pPr fontAlgn="ctr" hangingPunct="0">
                        <a:spcAft>
                          <a:spcPts val="0"/>
                        </a:spcAft>
                        <a:tabLst>
                          <a:tab pos="165100" algn="l"/>
                        </a:tabLst>
                      </a:pPr>
                      <a:r>
                        <a:rPr lang="en-ZA" sz="1400" dirty="0">
                          <a:effectLst/>
                        </a:rPr>
                        <a:t> </a:t>
                      </a:r>
                      <a:endParaRPr lang="en-ZA" sz="1400"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446088" lvl="0" indent="-342900">
                        <a:buFont typeface="Symbol" panose="05050102010706020507" pitchFamily="18" charset="2"/>
                        <a:buChar char=""/>
                        <a:tabLst>
                          <a:tab pos="6632575" algn="l"/>
                        </a:tabLst>
                      </a:pPr>
                      <a:r>
                        <a:rPr lang="en-ZA" sz="1400" dirty="0">
                          <a:effectLst/>
                        </a:rPr>
                        <a:t>No failed </a:t>
                      </a:r>
                      <a:r>
                        <a:rPr lang="en-ZA" sz="1400" dirty="0" smtClean="0">
                          <a:effectLst/>
                        </a:rPr>
                        <a:t>disbursements</a:t>
                      </a:r>
                    </a:p>
                    <a:p>
                      <a:pPr marL="103188" lvl="0" indent="0">
                        <a:buFont typeface="Symbol" panose="05050102010706020507" pitchFamily="18" charset="2"/>
                        <a:buNone/>
                        <a:tabLst>
                          <a:tab pos="6632575" algn="l"/>
                        </a:tabLst>
                      </a:pPr>
                      <a:endParaRPr lang="en-ZA" sz="1400" dirty="0">
                        <a:effectLst/>
                      </a:endParaRPr>
                    </a:p>
                    <a:p>
                      <a:pPr marL="446088" lvl="0" indent="-342900">
                        <a:buFont typeface="Symbol" panose="05050102010706020507" pitchFamily="18" charset="2"/>
                        <a:buChar char=""/>
                        <a:tabLst>
                          <a:tab pos="6632575" algn="l"/>
                        </a:tabLst>
                      </a:pPr>
                      <a:r>
                        <a:rPr lang="en-ZA" sz="1400" dirty="0">
                          <a:effectLst/>
                        </a:rPr>
                        <a:t>Payment of interest and capital on required </a:t>
                      </a:r>
                      <a:r>
                        <a:rPr lang="en-ZA" sz="1400" dirty="0" smtClean="0">
                          <a:effectLst/>
                        </a:rPr>
                        <a:t>date</a:t>
                      </a:r>
                    </a:p>
                    <a:p>
                      <a:pPr marL="103188" lvl="0" indent="0">
                        <a:buFont typeface="Symbol" panose="05050102010706020507" pitchFamily="18" charset="2"/>
                        <a:buNone/>
                        <a:tabLst>
                          <a:tab pos="6632575" algn="l"/>
                        </a:tabLst>
                      </a:pPr>
                      <a:endParaRPr lang="en-ZA" sz="1400" dirty="0" smtClean="0">
                        <a:effectLst/>
                      </a:endParaRPr>
                    </a:p>
                    <a:p>
                      <a:pPr marL="446088" lvl="0" indent="-342900">
                        <a:buFont typeface="Symbol" panose="05050102010706020507" pitchFamily="18" charset="2"/>
                        <a:buChar char=""/>
                        <a:tabLst>
                          <a:tab pos="6632575" algn="l"/>
                        </a:tabLst>
                      </a:pPr>
                      <a:r>
                        <a:rPr lang="en-ZA" sz="1400" dirty="0" smtClean="0">
                          <a:effectLst/>
                        </a:rPr>
                        <a:t>No default declared</a:t>
                      </a:r>
                      <a:endParaRPr lang="en-ZA" sz="1400" dirty="0">
                        <a:effectLst/>
                      </a:endParaRPr>
                    </a:p>
                    <a:p>
                      <a:pPr marL="227330">
                        <a:tabLst>
                          <a:tab pos="6632575" algn="l"/>
                        </a:tabLst>
                      </a:pPr>
                      <a:r>
                        <a:rPr lang="en-ZA" sz="1400" dirty="0">
                          <a:effectLst/>
                        </a:rPr>
                        <a:t> </a:t>
                      </a:r>
                      <a:endParaRPr lang="en-ZA" sz="1400" dirty="0">
                        <a:effectLst/>
                        <a:latin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311949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89576"/>
            <a:ext cx="9108504" cy="1899264"/>
          </a:xfrm>
        </p:spPr>
        <p:txBody>
          <a:bodyPr>
            <a:normAutofit fontScale="90000"/>
          </a:bodyPr>
          <a:lstStyle/>
          <a:p>
            <a:pPr algn="l"/>
            <a:r>
              <a:rPr lang="en-ZA" sz="2700" dirty="0" smtClean="0">
                <a:effectLst>
                  <a:outerShdw blurRad="50800" dist="39000" dir="5460000" algn="tl">
                    <a:srgbClr val="000000">
                      <a:alpha val="38000"/>
                    </a:srgbClr>
                  </a:outerShdw>
                </a:effectLst>
              </a:rPr>
              <a:t>Objective 2:</a:t>
            </a:r>
            <a:r>
              <a:rPr lang="en-ZA" sz="2700" dirty="0" smtClean="0"/>
              <a:t> </a:t>
            </a:r>
            <a:br>
              <a:rPr lang="en-ZA" sz="2700" dirty="0" smtClean="0"/>
            </a:br>
            <a:r>
              <a:rPr lang="en-ZA" sz="2700" dirty="0" smtClean="0">
                <a:effectLst/>
              </a:rPr>
              <a:t>Construct </a:t>
            </a:r>
            <a:r>
              <a:rPr lang="en-ZA" sz="2700" dirty="0">
                <a:effectLst/>
              </a:rPr>
              <a:t>infrastructure on time, within budget, to the appropriate standards and in a sustainable </a:t>
            </a:r>
            <a:r>
              <a:rPr lang="en-ZA" sz="2700" dirty="0" smtClean="0">
                <a:effectLst/>
              </a:rPr>
              <a:t>socio environmental </a:t>
            </a:r>
            <a:r>
              <a:rPr lang="en-ZA" sz="2700" dirty="0">
                <a:effectLst/>
              </a:rPr>
              <a:t>manner</a:t>
            </a:r>
            <a:br>
              <a:rPr lang="en-ZA" sz="2700" dirty="0">
                <a:effectLst/>
              </a:rPr>
            </a:br>
            <a:r>
              <a:rPr lang="en-ZA" dirty="0" smtClean="0"/>
              <a:t> </a:t>
            </a:r>
            <a:endParaRPr lang="en-ZA" dirty="0"/>
          </a:p>
        </p:txBody>
      </p:sp>
      <p:sp>
        <p:nvSpPr>
          <p:cNvPr id="6"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13</a:t>
            </a:fld>
            <a:endParaRPr lang="en-ZA" sz="1400">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4100989933"/>
              </p:ext>
            </p:extLst>
          </p:nvPr>
        </p:nvGraphicFramePr>
        <p:xfrm>
          <a:off x="179512" y="1628800"/>
          <a:ext cx="8612372" cy="4680374"/>
        </p:xfrm>
        <a:graphic>
          <a:graphicData uri="http://schemas.openxmlformats.org/drawingml/2006/table">
            <a:tbl>
              <a:tblPr>
                <a:tableStyleId>{5C22544A-7EE6-4342-B048-85BDC9FD1C3A}</a:tableStyleId>
              </a:tblPr>
              <a:tblGrid>
                <a:gridCol w="4306186"/>
                <a:gridCol w="4306186"/>
              </a:tblGrid>
              <a:tr h="360040">
                <a:tc>
                  <a:txBody>
                    <a:bodyPr/>
                    <a:lstStyle/>
                    <a:p>
                      <a:pPr marL="85725" indent="0" fontAlgn="ctr" hangingPunct="0">
                        <a:spcAft>
                          <a:spcPts val="0"/>
                        </a:spcAft>
                        <a:tabLst>
                          <a:tab pos="165100" algn="l"/>
                        </a:tabLst>
                      </a:pPr>
                      <a:r>
                        <a:rPr lang="en-ZA" sz="1400" b="1" dirty="0">
                          <a:effectLst/>
                        </a:rPr>
                        <a:t>Achievements</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fontAlgn="ctr" hangingPunct="0">
                        <a:spcAft>
                          <a:spcPts val="0"/>
                        </a:spcAft>
                        <a:tabLst>
                          <a:tab pos="165100" algn="l"/>
                        </a:tabLst>
                      </a:pPr>
                      <a:r>
                        <a:rPr lang="en-ZA" sz="1400" b="1" dirty="0">
                          <a:effectLst/>
                        </a:rPr>
                        <a:t>Impact</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67611">
                <a:tc>
                  <a:txBody>
                    <a:bodyPr/>
                    <a:lstStyle/>
                    <a:p>
                      <a:pPr marL="446088" lvl="0" indent="-342900" fontAlgn="ctr">
                        <a:lnSpc>
                          <a:spcPct val="115000"/>
                        </a:lnSpc>
                        <a:spcAft>
                          <a:spcPts val="1000"/>
                        </a:spcAft>
                        <a:buFont typeface="Symbol" panose="05050102010706020507" pitchFamily="18" charset="2"/>
                        <a:buChar char=""/>
                      </a:pPr>
                      <a:r>
                        <a:rPr lang="en-ZA" sz="1400" dirty="0">
                          <a:effectLst/>
                        </a:rPr>
                        <a:t>Augmentation of the Water Transfer Component of the Mooi Mgeni Transfer Scheme:  Water delivery commenced in February 2016.</a:t>
                      </a:r>
                    </a:p>
                    <a:p>
                      <a:pPr marL="446088" lvl="0" indent="-342900" fontAlgn="ctr">
                        <a:lnSpc>
                          <a:spcPct val="115000"/>
                        </a:lnSpc>
                        <a:spcAft>
                          <a:spcPts val="1000"/>
                        </a:spcAft>
                        <a:buFont typeface="Symbol" panose="05050102010706020507" pitchFamily="18" charset="2"/>
                        <a:buChar char=""/>
                      </a:pPr>
                      <a:r>
                        <a:rPr lang="en-ZA" sz="1400" dirty="0">
                          <a:effectLst/>
                        </a:rPr>
                        <a:t>Augmentation of the Mokolo Crocodile River water Augmentation Project:  Water delivery commenced in June 2015</a:t>
                      </a:r>
                    </a:p>
                    <a:p>
                      <a:pPr marL="446088" indent="-342900" fontAlgn="ctr" hangingPunct="0">
                        <a:spcAft>
                          <a:spcPts val="0"/>
                        </a:spcAft>
                      </a:pPr>
                      <a:r>
                        <a:rPr lang="en-ZA" sz="1400" dirty="0">
                          <a:effectLst/>
                        </a:rPr>
                        <a:t> </a:t>
                      </a:r>
                    </a:p>
                    <a:p>
                      <a:pPr marL="446088" lvl="0" indent="-342900" fontAlgn="ctr">
                        <a:lnSpc>
                          <a:spcPct val="115000"/>
                        </a:lnSpc>
                        <a:spcAft>
                          <a:spcPts val="1000"/>
                        </a:spcAft>
                        <a:buFont typeface="Symbol" panose="05050102010706020507" pitchFamily="18" charset="2"/>
                        <a:buChar char=""/>
                      </a:pPr>
                      <a:r>
                        <a:rPr lang="en-ZA" sz="1400" dirty="0">
                          <a:effectLst/>
                        </a:rPr>
                        <a:t>Olifants River Water Resources development Project:  Construction of the last 30 km still in progress.</a:t>
                      </a:r>
                    </a:p>
                    <a:p>
                      <a:pPr marL="446088" indent="-342900">
                        <a:lnSpc>
                          <a:spcPct val="115000"/>
                        </a:lnSpc>
                        <a:spcAft>
                          <a:spcPts val="1000"/>
                        </a:spcAft>
                      </a:pPr>
                      <a:r>
                        <a:rPr lang="en-ZA" sz="1400" dirty="0">
                          <a:effectLst/>
                        </a:rPr>
                        <a:t>  </a:t>
                      </a:r>
                    </a:p>
                    <a:p>
                      <a:pPr marL="446088" lvl="0" indent="-342900" fontAlgn="ctr">
                        <a:lnSpc>
                          <a:spcPct val="115000"/>
                        </a:lnSpc>
                        <a:spcBef>
                          <a:spcPts val="1600"/>
                        </a:spcBef>
                        <a:spcAft>
                          <a:spcPts val="1000"/>
                        </a:spcAft>
                        <a:buFont typeface="Symbol" panose="05050102010706020507" pitchFamily="18" charset="2"/>
                        <a:buChar char=""/>
                      </a:pPr>
                      <a:r>
                        <a:rPr lang="en-ZA" sz="1400" dirty="0">
                          <a:effectLst/>
                        </a:rPr>
                        <a:t>Acid Mine Drainage: Eastern Basin, Construction still in progress.  The projected date for the commencement of treatment is May 2016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446088" lvl="0" indent="-342900" fontAlgn="ctr">
                        <a:lnSpc>
                          <a:spcPct val="115000"/>
                        </a:lnSpc>
                        <a:spcAft>
                          <a:spcPts val="1000"/>
                        </a:spcAft>
                        <a:buFont typeface="Symbol" panose="05050102010706020507" pitchFamily="18" charset="2"/>
                        <a:buChar char=""/>
                      </a:pPr>
                      <a:r>
                        <a:rPr lang="en-ZA" sz="1400" dirty="0">
                          <a:effectLst/>
                        </a:rPr>
                        <a:t>The full yield of the Mooi River can now be transferred into the Mgeni system to alleviate the stress </a:t>
                      </a:r>
                      <a:r>
                        <a:rPr lang="en-ZA" sz="1400" dirty="0" smtClean="0">
                          <a:effectLst/>
                        </a:rPr>
                        <a:t>caused </a:t>
                      </a:r>
                      <a:r>
                        <a:rPr lang="en-ZA" sz="1400" dirty="0">
                          <a:effectLst/>
                        </a:rPr>
                        <a:t>by the </a:t>
                      </a:r>
                      <a:r>
                        <a:rPr lang="en-ZA" sz="1400" dirty="0" smtClean="0">
                          <a:effectLst/>
                        </a:rPr>
                        <a:t>drought</a:t>
                      </a:r>
                    </a:p>
                    <a:p>
                      <a:pPr marL="446088" lvl="0" indent="-342900" fontAlgn="ctr">
                        <a:lnSpc>
                          <a:spcPct val="115000"/>
                        </a:lnSpc>
                        <a:spcAft>
                          <a:spcPts val="1000"/>
                        </a:spcAft>
                        <a:buFont typeface="Symbol" panose="05050102010706020507" pitchFamily="18" charset="2"/>
                        <a:buChar char=""/>
                      </a:pPr>
                      <a:r>
                        <a:rPr lang="en-ZA" sz="1400" dirty="0" smtClean="0">
                          <a:effectLst/>
                        </a:rPr>
                        <a:t>The </a:t>
                      </a:r>
                      <a:r>
                        <a:rPr lang="en-ZA" sz="1400" dirty="0">
                          <a:effectLst/>
                        </a:rPr>
                        <a:t>project has been completed well before the additional needs caused by the construction of Medupi Power Station and the associated mining activities</a:t>
                      </a:r>
                    </a:p>
                    <a:p>
                      <a:pPr marL="446088" lvl="0" indent="-342900" fontAlgn="ctr">
                        <a:lnSpc>
                          <a:spcPct val="115000"/>
                        </a:lnSpc>
                        <a:spcAft>
                          <a:spcPts val="1000"/>
                        </a:spcAft>
                        <a:buFont typeface="Symbol" panose="05050102010706020507" pitchFamily="18" charset="2"/>
                        <a:buChar char=""/>
                      </a:pPr>
                      <a:r>
                        <a:rPr lang="en-ZA" sz="1400" dirty="0">
                          <a:effectLst/>
                        </a:rPr>
                        <a:t>The first 10 km has been able to deliver water to the water treatment works at </a:t>
                      </a:r>
                      <a:r>
                        <a:rPr lang="en-ZA" sz="1400" dirty="0" err="1">
                          <a:effectLst/>
                        </a:rPr>
                        <a:t>Steelbrug</a:t>
                      </a:r>
                      <a:r>
                        <a:rPr lang="en-ZA" sz="1400" dirty="0">
                          <a:effectLst/>
                        </a:rPr>
                        <a:t> since January 2014. Delays in the completion of the remainder of the project have not had a service delivery impact as the infrastructure necessary to take the water is not in place.</a:t>
                      </a:r>
                    </a:p>
                    <a:p>
                      <a:pPr marL="446088" lvl="0" indent="-342900" fontAlgn="ctr">
                        <a:lnSpc>
                          <a:spcPct val="115000"/>
                        </a:lnSpc>
                        <a:spcAft>
                          <a:spcPts val="1000"/>
                        </a:spcAft>
                        <a:buFont typeface="Symbol" panose="05050102010706020507" pitchFamily="18" charset="2"/>
                        <a:buChar char=""/>
                      </a:pPr>
                      <a:r>
                        <a:rPr lang="en-ZA" sz="1400" dirty="0">
                          <a:effectLst/>
                        </a:rPr>
                        <a:t>No discharge of untreated AMD has occurred and there have been no reports of pollution to groundwater (outside of the mine void)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505929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89576"/>
            <a:ext cx="8740759" cy="1035168"/>
          </a:xfrm>
        </p:spPr>
        <p:txBody>
          <a:bodyPr>
            <a:normAutofit fontScale="90000"/>
          </a:bodyPr>
          <a:lstStyle/>
          <a:p>
            <a:pPr algn="l"/>
            <a:r>
              <a:rPr lang="en-ZA" sz="2700" dirty="0" smtClean="0">
                <a:effectLst>
                  <a:outerShdw blurRad="50800" dist="39000" dir="5460000" algn="tl">
                    <a:srgbClr val="000000">
                      <a:alpha val="38000"/>
                    </a:srgbClr>
                  </a:outerShdw>
                </a:effectLst>
              </a:rPr>
              <a:t>Objective 3:</a:t>
            </a:r>
            <a:br>
              <a:rPr lang="en-ZA" sz="2700" dirty="0" smtClean="0">
                <a:effectLst>
                  <a:outerShdw blurRad="50800" dist="39000" dir="5460000" algn="tl">
                    <a:srgbClr val="000000">
                      <a:alpha val="38000"/>
                    </a:srgbClr>
                  </a:outerShdw>
                </a:effectLst>
              </a:rPr>
            </a:br>
            <a:r>
              <a:rPr lang="en-ZA" sz="2700" dirty="0" smtClean="0">
                <a:effectLst>
                  <a:outerShdw blurRad="50800" dist="39000" dir="5460000" algn="tl">
                    <a:srgbClr val="000000">
                      <a:alpha val="38000"/>
                    </a:srgbClr>
                  </a:outerShdw>
                </a:effectLst>
              </a:rPr>
              <a:t> </a:t>
            </a:r>
            <a:r>
              <a:rPr lang="en-ZA" sz="2700" spc="-20" dirty="0">
                <a:effectLst/>
              </a:rPr>
              <a:t>Acid mine drainage is treated to the correct standard before discharge to the </a:t>
            </a:r>
            <a:r>
              <a:rPr lang="en-ZA" sz="2700" spc="-20" dirty="0" smtClean="0">
                <a:effectLst/>
              </a:rPr>
              <a:t>environment</a:t>
            </a:r>
            <a:endParaRPr lang="en-ZA" dirty="0"/>
          </a:p>
        </p:txBody>
      </p:sp>
      <p:sp>
        <p:nvSpPr>
          <p:cNvPr id="6"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14</a:t>
            </a:fld>
            <a:endParaRPr lang="en-ZA" sz="1400">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515716544"/>
              </p:ext>
            </p:extLst>
          </p:nvPr>
        </p:nvGraphicFramePr>
        <p:xfrm>
          <a:off x="233783" y="1124744"/>
          <a:ext cx="8746044" cy="1512168"/>
        </p:xfrm>
        <a:graphic>
          <a:graphicData uri="http://schemas.openxmlformats.org/drawingml/2006/table">
            <a:tbl>
              <a:tblPr>
                <a:tableStyleId>{5C22544A-7EE6-4342-B048-85BDC9FD1C3A}</a:tableStyleId>
              </a:tblPr>
              <a:tblGrid>
                <a:gridCol w="4373022"/>
                <a:gridCol w="4373022"/>
              </a:tblGrid>
              <a:tr h="186759">
                <a:tc>
                  <a:txBody>
                    <a:bodyPr/>
                    <a:lstStyle/>
                    <a:p>
                      <a:pPr marL="85725" indent="0" fontAlgn="ctr" hangingPunct="0">
                        <a:spcAft>
                          <a:spcPts val="0"/>
                        </a:spcAft>
                        <a:tabLst>
                          <a:tab pos="165100" algn="l"/>
                        </a:tabLst>
                      </a:pPr>
                      <a:r>
                        <a:rPr lang="en-ZA" sz="1400" b="1" dirty="0">
                          <a:effectLst/>
                        </a:rPr>
                        <a:t>Achievements</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fontAlgn="ctr" hangingPunct="0">
                        <a:spcAft>
                          <a:spcPts val="0"/>
                        </a:spcAft>
                        <a:tabLst>
                          <a:tab pos="165100" algn="l"/>
                        </a:tabLst>
                      </a:pPr>
                      <a:r>
                        <a:rPr lang="en-ZA" sz="1400" b="1" dirty="0" smtClean="0">
                          <a:effectLst/>
                        </a:rPr>
                        <a:t> Impact</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85298">
                <a:tc>
                  <a:txBody>
                    <a:bodyPr/>
                    <a:lstStyle/>
                    <a:p>
                      <a:pPr marL="446088" lvl="0" indent="-342900" fontAlgn="ctr">
                        <a:lnSpc>
                          <a:spcPct val="115000"/>
                        </a:lnSpc>
                        <a:spcAft>
                          <a:spcPts val="1000"/>
                        </a:spcAft>
                        <a:buFont typeface="Symbol" panose="05050102010706020507" pitchFamily="18" charset="2"/>
                        <a:buChar char=""/>
                      </a:pPr>
                      <a:r>
                        <a:rPr lang="en-ZA" sz="1400" spc="-20" dirty="0">
                          <a:effectLst/>
                        </a:rPr>
                        <a:t>The concentrations of heavy metals have been reduced to within safe limits and the effluent is now alkaline  Some reduction in the salt load has been achieved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446088" lvl="0" indent="-342900" fontAlgn="ctr">
                        <a:lnSpc>
                          <a:spcPct val="115000"/>
                        </a:lnSpc>
                        <a:spcAft>
                          <a:spcPts val="1000"/>
                        </a:spcAft>
                        <a:buFont typeface="Symbol" panose="05050102010706020507" pitchFamily="18" charset="2"/>
                        <a:buChar char=""/>
                      </a:pPr>
                      <a:r>
                        <a:rPr lang="en-ZA" sz="1400" spc="-20" dirty="0">
                          <a:effectLst/>
                        </a:rPr>
                        <a:t>The Department is now able to control the level of water in the mine void, by pumping and treating and reduced the risk to human health from heavy metals and high salt concentrations,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Content Placeholder 2"/>
          <p:cNvGraphicFramePr>
            <a:graphicFrameLocks/>
          </p:cNvGraphicFramePr>
          <p:nvPr>
            <p:extLst>
              <p:ext uri="{D42A27DB-BD31-4B8C-83A1-F6EECF244321}">
                <p14:modId xmlns="" xmlns:p14="http://schemas.microsoft.com/office/powerpoint/2010/main" val="56400008"/>
              </p:ext>
            </p:extLst>
          </p:nvPr>
        </p:nvGraphicFramePr>
        <p:xfrm>
          <a:off x="256763" y="4411563"/>
          <a:ext cx="8746044" cy="2073421"/>
        </p:xfrm>
        <a:graphic>
          <a:graphicData uri="http://schemas.openxmlformats.org/drawingml/2006/table">
            <a:tbl>
              <a:tblPr>
                <a:tableStyleId>{5C22544A-7EE6-4342-B048-85BDC9FD1C3A}</a:tableStyleId>
              </a:tblPr>
              <a:tblGrid>
                <a:gridCol w="4373022"/>
                <a:gridCol w="4373022"/>
              </a:tblGrid>
              <a:tr h="648180">
                <a:tc>
                  <a:txBody>
                    <a:bodyPr/>
                    <a:lstStyle/>
                    <a:p>
                      <a:pPr marL="85725" indent="0" fontAlgn="ctr" hangingPunct="0">
                        <a:spcAft>
                          <a:spcPts val="0"/>
                        </a:spcAft>
                        <a:tabLst>
                          <a:tab pos="165100" algn="l"/>
                        </a:tabLst>
                      </a:pPr>
                      <a:r>
                        <a:rPr lang="en-ZA" sz="1400" b="1" dirty="0">
                          <a:effectLst/>
                        </a:rPr>
                        <a:t>Achievements</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fontAlgn="ctr" hangingPunct="0">
                        <a:spcAft>
                          <a:spcPts val="0"/>
                        </a:spcAft>
                        <a:tabLst>
                          <a:tab pos="165100" algn="l"/>
                        </a:tabLst>
                      </a:pPr>
                      <a:r>
                        <a:rPr lang="en-ZA" sz="1400" b="1" dirty="0" smtClean="0">
                          <a:effectLst/>
                        </a:rPr>
                        <a:t> Impact</a:t>
                      </a:r>
                      <a:endParaRPr lang="en-ZA" sz="1400" b="1" dirty="0">
                        <a:effectLst/>
                        <a:latin typeface="Times New Roman" panose="02020603050405020304" pitchFamily="18" charset="0"/>
                        <a:ea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25241">
                <a:tc>
                  <a:txBody>
                    <a:bodyPr/>
                    <a:lstStyle/>
                    <a:p>
                      <a:pPr marL="446088" lvl="0" indent="-342900" fontAlgn="ctr">
                        <a:lnSpc>
                          <a:spcPct val="115000"/>
                        </a:lnSpc>
                        <a:spcAft>
                          <a:spcPts val="1000"/>
                        </a:spcAft>
                        <a:buFont typeface="Symbol" panose="05050102010706020507" pitchFamily="18" charset="2"/>
                        <a:buChar char=""/>
                      </a:pPr>
                      <a:r>
                        <a:rPr lang="en-ZA" sz="1400" spc="-20" dirty="0">
                          <a:effectLst/>
                        </a:rPr>
                        <a:t>Five water sector institutions were advised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446088" lvl="0" indent="-342900" fontAlgn="ctr">
                        <a:lnSpc>
                          <a:spcPct val="115000"/>
                        </a:lnSpc>
                        <a:spcAft>
                          <a:spcPts val="1000"/>
                        </a:spcAft>
                        <a:buFont typeface="Symbol" panose="05050102010706020507" pitchFamily="18" charset="2"/>
                        <a:buChar char=""/>
                      </a:pPr>
                      <a:r>
                        <a:rPr lang="en-ZA" sz="1400" spc="-20" dirty="0">
                          <a:effectLst/>
                        </a:rPr>
                        <a:t>Recognition of TCTA’s expertise in the sector</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5" marR="6755" marT="6755" marB="6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Rectangle 1"/>
          <p:cNvSpPr/>
          <p:nvPr/>
        </p:nvSpPr>
        <p:spPr>
          <a:xfrm>
            <a:off x="222816" y="2564904"/>
            <a:ext cx="8769463" cy="1846659"/>
          </a:xfrm>
          <a:prstGeom prst="rect">
            <a:avLst/>
          </a:prstGeom>
        </p:spPr>
        <p:txBody>
          <a:bodyPr wrap="square">
            <a:spAutoFit/>
          </a:bodyPr>
          <a:lstStyle/>
          <a:p>
            <a:endParaRPr lang="en-ZA" sz="2400" b="1" dirty="0" smtClean="0">
              <a:ln w="22225">
                <a:solidFill>
                  <a:schemeClr val="accent2"/>
                </a:solidFill>
                <a:prstDash val="solid"/>
              </a:ln>
              <a:solidFill>
                <a:schemeClr val="accent2">
                  <a:lumMod val="40000"/>
                  <a:lumOff val="60000"/>
                </a:schemeClr>
              </a:solidFill>
              <a:latin typeface="+mj-lt"/>
            </a:endParaRPr>
          </a:p>
          <a:p>
            <a:r>
              <a:rPr lang="en-ZA" sz="2400" b="1" dirty="0" smtClean="0">
                <a:ln w="22225">
                  <a:solidFill>
                    <a:schemeClr val="accent2"/>
                  </a:solidFill>
                  <a:prstDash val="solid"/>
                </a:ln>
                <a:solidFill>
                  <a:schemeClr val="accent2">
                    <a:lumMod val="40000"/>
                    <a:lumOff val="60000"/>
                  </a:schemeClr>
                </a:solidFill>
                <a:latin typeface="+mj-lt"/>
              </a:rPr>
              <a:t>Objective 4: </a:t>
            </a:r>
          </a:p>
          <a:p>
            <a:r>
              <a:rPr lang="en-ZA" sz="2400" b="1" dirty="0" smtClean="0">
                <a:ln w="22225">
                  <a:solidFill>
                    <a:schemeClr val="accent2"/>
                  </a:solidFill>
                  <a:prstDash val="solid"/>
                </a:ln>
                <a:solidFill>
                  <a:schemeClr val="accent2">
                    <a:lumMod val="40000"/>
                    <a:lumOff val="60000"/>
                  </a:schemeClr>
                </a:solidFill>
                <a:latin typeface="+mj-lt"/>
              </a:rPr>
              <a:t>Participation </a:t>
            </a:r>
            <a:r>
              <a:rPr lang="en-ZA" sz="2400" b="1" dirty="0">
                <a:ln w="22225">
                  <a:solidFill>
                    <a:schemeClr val="accent2"/>
                  </a:solidFill>
                  <a:prstDash val="solid"/>
                </a:ln>
                <a:solidFill>
                  <a:schemeClr val="accent2">
                    <a:lumMod val="40000"/>
                    <a:lumOff val="60000"/>
                  </a:schemeClr>
                </a:solidFill>
                <a:latin typeface="+mj-lt"/>
              </a:rPr>
              <a:t>in the Key Water Sector initiatives, which are focused on the sustainability of the water sector</a:t>
            </a:r>
            <a:endParaRPr lang="en-ZA" sz="2400" b="1" dirty="0">
              <a:ln w="22225">
                <a:solidFill>
                  <a:schemeClr val="accent2"/>
                </a:solidFill>
                <a:prstDash val="solid"/>
              </a:ln>
              <a:solidFill>
                <a:schemeClr val="accent2">
                  <a:lumMod val="40000"/>
                  <a:lumOff val="60000"/>
                </a:schemeClr>
              </a:solidFill>
              <a:latin typeface="+mj-lt"/>
              <a:ea typeface="Times New Roman" panose="02020603050405020304" pitchFamily="18" charset="0"/>
            </a:endParaRPr>
          </a:p>
          <a:p>
            <a:endParaRPr lang="en-ZA" dirty="0"/>
          </a:p>
        </p:txBody>
      </p:sp>
    </p:spTree>
    <p:extLst>
      <p:ext uri="{BB962C8B-B14F-4D97-AF65-F5344CB8AC3E}">
        <p14:creationId xmlns="" xmlns:p14="http://schemas.microsoft.com/office/powerpoint/2010/main" val="2892996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43" y="89576"/>
            <a:ext cx="7185114" cy="963160"/>
          </a:xfrm>
        </p:spPr>
        <p:txBody>
          <a:bodyPr>
            <a:normAutofit fontScale="90000"/>
          </a:bodyPr>
          <a:lstStyle/>
          <a:p>
            <a:r>
              <a:rPr lang="en-ZA" dirty="0" smtClean="0">
                <a:effectLst>
                  <a:outerShdw blurRad="50800" dist="39000" dir="5460000" algn="tl">
                    <a:srgbClr val="000000">
                      <a:alpha val="38000"/>
                    </a:srgbClr>
                  </a:outerShdw>
                </a:effectLst>
              </a:rPr>
              <a:t>Acknowledgement of the Audit Report on other Matters</a:t>
            </a:r>
            <a:endParaRPr lang="en-ZA" dirty="0">
              <a:effectLst>
                <a:outerShdw blurRad="50800" dist="39000" dir="5460000" algn="tl">
                  <a:srgbClr val="000000">
                    <a:alpha val="38000"/>
                  </a:srgbClr>
                </a:outerShdw>
              </a:effectLst>
            </a:endParaRPr>
          </a:p>
        </p:txBody>
      </p:sp>
      <p:sp>
        <p:nvSpPr>
          <p:cNvPr id="4" name="Slide Number Placeholder 3"/>
          <p:cNvSpPr>
            <a:spLocks noGrp="1"/>
          </p:cNvSpPr>
          <p:nvPr>
            <p:ph type="sldNum" sz="quarter" idx="12"/>
          </p:nvPr>
        </p:nvSpPr>
        <p:spPr>
          <a:xfrm>
            <a:off x="6821213" y="6053398"/>
            <a:ext cx="2133600" cy="365125"/>
          </a:xfrm>
        </p:spPr>
        <p:txBody>
          <a:bodyPr/>
          <a:lstStyle/>
          <a:p>
            <a:pPr algn="r"/>
            <a:fld id="{48F0A114-0370-4CC0-9313-334D49B2E98A}" type="slidenum">
              <a:rPr lang="en-ZA" sz="1400" smtClean="0">
                <a:latin typeface="Arial" pitchFamily="34" charset="0"/>
                <a:cs typeface="Arial" pitchFamily="34" charset="0"/>
              </a:rPr>
              <a:pPr algn="r"/>
              <a:t>15</a:t>
            </a:fld>
            <a:endParaRPr lang="en-ZA" sz="1400" dirty="0">
              <a:latin typeface="Arial" pitchFamily="34" charset="0"/>
              <a:cs typeface="Arial" pitchFamily="34" charset="0"/>
            </a:endParaRPr>
          </a:p>
        </p:txBody>
      </p:sp>
      <p:sp>
        <p:nvSpPr>
          <p:cNvPr id="7" name="Content Placeholder 2"/>
          <p:cNvSpPr>
            <a:spLocks noGrp="1"/>
          </p:cNvSpPr>
          <p:nvPr>
            <p:ph idx="1"/>
          </p:nvPr>
        </p:nvSpPr>
        <p:spPr>
          <a:xfrm>
            <a:off x="1691680" y="1404892"/>
            <a:ext cx="7079458" cy="4214674"/>
          </a:xfrm>
        </p:spPr>
        <p:txBody>
          <a:bodyPr/>
          <a:lstStyle/>
          <a:p>
            <a:pPr marL="0" indent="0" algn="just">
              <a:buNone/>
            </a:pPr>
            <a:r>
              <a:rPr lang="en-ZA" sz="2400" dirty="0" smtClean="0"/>
              <a:t>EY assessed </a:t>
            </a:r>
            <a:r>
              <a:rPr lang="en-ZA" sz="2400" dirty="0"/>
              <a:t>the reliability of the reported </a:t>
            </a:r>
            <a:r>
              <a:rPr lang="en-ZA" sz="2400" dirty="0" smtClean="0"/>
              <a:t>performance information </a:t>
            </a:r>
            <a:r>
              <a:rPr lang="en-ZA" sz="2400" dirty="0"/>
              <a:t>to determine </a:t>
            </a:r>
            <a:r>
              <a:rPr lang="en-ZA" sz="2400" dirty="0" smtClean="0"/>
              <a:t>whether it </a:t>
            </a:r>
            <a:r>
              <a:rPr lang="en-ZA" sz="2400" dirty="0"/>
              <a:t>was valid, </a:t>
            </a:r>
            <a:r>
              <a:rPr lang="en-ZA" sz="2400" dirty="0" smtClean="0"/>
              <a:t>accurate and </a:t>
            </a:r>
            <a:r>
              <a:rPr lang="en-ZA" sz="2400" dirty="0"/>
              <a:t>complete.</a:t>
            </a:r>
          </a:p>
          <a:p>
            <a:pPr marL="0" indent="0">
              <a:buNone/>
            </a:pPr>
            <a:endParaRPr lang="en-ZA" sz="2400" dirty="0" smtClean="0"/>
          </a:p>
          <a:p>
            <a:pPr marL="0" indent="0" algn="just">
              <a:buNone/>
            </a:pPr>
            <a:r>
              <a:rPr lang="en-ZA" sz="2400" dirty="0" smtClean="0"/>
              <a:t>EY </a:t>
            </a:r>
            <a:r>
              <a:rPr lang="en-ZA" sz="2400" dirty="0"/>
              <a:t>did not identify any material findings on the </a:t>
            </a:r>
            <a:r>
              <a:rPr lang="en-ZA" sz="2400" dirty="0" smtClean="0"/>
              <a:t>usefulness and </a:t>
            </a:r>
            <a:r>
              <a:rPr lang="en-ZA" sz="2400" dirty="0"/>
              <a:t>reliability of the reported performance </a:t>
            </a:r>
            <a:r>
              <a:rPr lang="en-ZA" sz="2400" dirty="0" smtClean="0"/>
              <a:t>information for </a:t>
            </a:r>
            <a:r>
              <a:rPr lang="en-ZA" sz="2400" dirty="0"/>
              <a:t>the selected objectives.</a:t>
            </a:r>
            <a:endParaRPr lang="en-GB" sz="2400" dirty="0" smtClean="0"/>
          </a:p>
          <a:p>
            <a:pPr marL="0" indent="0">
              <a:buNone/>
            </a:pPr>
            <a:endParaRPr lang="en-ZA" sz="2400" dirty="0"/>
          </a:p>
        </p:txBody>
      </p:sp>
      <p:pic>
        <p:nvPicPr>
          <p:cNvPr id="8" name="Picture 7"/>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0232" y="4849217"/>
            <a:ext cx="1939925" cy="615950"/>
          </a:xfrm>
          <a:prstGeom prst="rect">
            <a:avLst/>
          </a:prstGeom>
          <a:noFill/>
          <a:ln>
            <a:noFill/>
          </a:ln>
        </p:spPr>
      </p:pic>
    </p:spTree>
    <p:extLst>
      <p:ext uri="{BB962C8B-B14F-4D97-AF65-F5344CB8AC3E}">
        <p14:creationId xmlns="" xmlns:p14="http://schemas.microsoft.com/office/powerpoint/2010/main" val="35413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ChangeArrowheads="1"/>
          </p:cNvSpPr>
          <p:nvPr/>
        </p:nvSpPr>
        <p:spPr bwMode="auto">
          <a:xfrm>
            <a:off x="3132138" y="136525"/>
            <a:ext cx="184150" cy="519113"/>
          </a:xfrm>
          <a:prstGeom prst="rect">
            <a:avLst/>
          </a:prstGeom>
          <a:noFill/>
          <a:ln w="9525">
            <a:noFill/>
            <a:miter lim="800000"/>
            <a:headEnd/>
            <a:tailEnd/>
          </a:ln>
        </p:spPr>
        <p:txBody>
          <a:bodyPr wrap="none">
            <a:spAutoFit/>
          </a:bodyPr>
          <a:lstStyle/>
          <a:p>
            <a:pPr fontAlgn="base">
              <a:spcBef>
                <a:spcPct val="0"/>
              </a:spcBef>
              <a:spcAft>
                <a:spcPct val="0"/>
              </a:spcAft>
            </a:pPr>
            <a:endParaRPr lang="en-US" sz="2800" b="1" smtClean="0">
              <a:solidFill>
                <a:srgbClr val="003366"/>
              </a:solidFill>
              <a:latin typeface="Arial" charset="0"/>
              <a:cs typeface="Arial" charset="0"/>
            </a:endParaRPr>
          </a:p>
        </p:txBody>
      </p:sp>
      <p:sp>
        <p:nvSpPr>
          <p:cNvPr id="7" name="Rectangle 2"/>
          <p:cNvSpPr>
            <a:spLocks noGrp="1" noChangeArrowheads="1"/>
          </p:cNvSpPr>
          <p:nvPr>
            <p:ph type="body" idx="4294967295"/>
          </p:nvPr>
        </p:nvSpPr>
        <p:spPr>
          <a:xfrm>
            <a:off x="1331640" y="2708920"/>
            <a:ext cx="7596187" cy="863600"/>
          </a:xfrm>
        </p:spPr>
        <p:txBody>
          <a:bodyPr>
            <a:normAutofit fontScale="77500" lnSpcReduction="20000"/>
          </a:bodyPr>
          <a:lstStyle/>
          <a:p>
            <a:pPr marL="0" indent="-342900" algn="ctr" defTabSz="-13873163">
              <a:buClr>
                <a:srgbClr val="CC0000"/>
              </a:buCl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Contribution to Transformation and Employment in the Construction Sector</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
        <p:nvSpPr>
          <p:cNvPr id="2" name="Slide Number Placeholder 1"/>
          <p:cNvSpPr>
            <a:spLocks noGrp="1"/>
          </p:cNvSpPr>
          <p:nvPr>
            <p:ph type="sldNum" sz="quarter" idx="12"/>
          </p:nvPr>
        </p:nvSpPr>
        <p:spPr>
          <a:xfrm>
            <a:off x="7092280" y="6237312"/>
            <a:ext cx="762000" cy="365125"/>
          </a:xfrm>
        </p:spPr>
        <p:txBody>
          <a:bodyPr/>
          <a:lstStyle/>
          <a:p>
            <a:pPr>
              <a:defRPr/>
            </a:pPr>
            <a:fld id="{9AA9ABFE-11F1-4973-A855-B46EDE27041F}" type="slidenum">
              <a:rPr lang="en-GB" smtClean="0"/>
              <a:pPr>
                <a:defRPr/>
              </a:pPr>
              <a:t>16</a:t>
            </a:fld>
            <a:endParaRPr lang="en-GB" dirty="0"/>
          </a:p>
        </p:txBody>
      </p:sp>
    </p:spTree>
    <p:extLst>
      <p:ext uri="{BB962C8B-B14F-4D97-AF65-F5344CB8AC3E}">
        <p14:creationId xmlns="" xmlns:p14="http://schemas.microsoft.com/office/powerpoint/2010/main" val="944196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outerShdw blurRad="50800" dist="39000" dir="5460000" algn="tl">
                    <a:srgbClr val="000000">
                      <a:alpha val="38000"/>
                    </a:srgbClr>
                  </a:outerShdw>
                </a:effectLst>
              </a:rPr>
              <a:t>Projects Completed in 2015-16</a:t>
            </a:r>
            <a:endParaRPr lang="en-ZA" dirty="0">
              <a:effectLst>
                <a:outerShdw blurRad="50800" dist="39000" dir="5460000" algn="tl">
                  <a:srgbClr val="000000">
                    <a:alpha val="38000"/>
                  </a:srgbClr>
                </a:outerShdw>
              </a:effectLst>
            </a:endParaRPr>
          </a:p>
        </p:txBody>
      </p:sp>
      <p:sp>
        <p:nvSpPr>
          <p:cNvPr id="4" name="Slide Number Placeholder 3"/>
          <p:cNvSpPr>
            <a:spLocks noGrp="1"/>
          </p:cNvSpPr>
          <p:nvPr>
            <p:ph type="sldNum" sz="quarter" idx="12"/>
          </p:nvPr>
        </p:nvSpPr>
        <p:spPr/>
        <p:txBody>
          <a:bodyPr/>
          <a:lstStyle/>
          <a:p>
            <a:fld id="{17215C9A-8712-4889-842C-FC9D552D7C51}" type="slidenum">
              <a:rPr lang="en-ZA" smtClean="0">
                <a:solidFill>
                  <a:prstClr val="white"/>
                </a:solidFill>
              </a:rPr>
              <a:pPr/>
              <a:t>17</a:t>
            </a:fld>
            <a:endParaRPr lang="en-ZA">
              <a:solidFill>
                <a:prstClr val="white"/>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441026511"/>
              </p:ext>
            </p:extLst>
          </p:nvPr>
        </p:nvGraphicFramePr>
        <p:xfrm>
          <a:off x="1691681" y="2132852"/>
          <a:ext cx="7293494" cy="2808315"/>
        </p:xfrm>
        <a:graphic>
          <a:graphicData uri="http://schemas.openxmlformats.org/drawingml/2006/table">
            <a:tbl>
              <a:tblPr>
                <a:tableStyleId>{5C22544A-7EE6-4342-B048-85BDC9FD1C3A}</a:tableStyleId>
              </a:tblPr>
              <a:tblGrid>
                <a:gridCol w="2216606"/>
                <a:gridCol w="1269222"/>
                <a:gridCol w="1269222"/>
                <a:gridCol w="1269222"/>
                <a:gridCol w="1269222"/>
              </a:tblGrid>
              <a:tr h="543753">
                <a:tc>
                  <a:txBody>
                    <a:bodyPr/>
                    <a:lstStyle/>
                    <a:p>
                      <a:pPr algn="l" fontAlgn="t"/>
                      <a:r>
                        <a:rPr lang="en-ZA" sz="1400" b="1" u="none" strike="noStrike" dirty="0">
                          <a:effectLst/>
                          <a:latin typeface="+mj-lt"/>
                        </a:rPr>
                        <a:t>Category</a:t>
                      </a:r>
                      <a:endParaRPr lang="en-ZA" sz="1400" b="1" i="0" u="none" strike="noStrike" dirty="0">
                        <a:solidFill>
                          <a:srgbClr val="000000"/>
                        </a:solidFill>
                        <a:effectLst/>
                        <a:latin typeface="+mj-lt"/>
                      </a:endParaRPr>
                    </a:p>
                  </a:txBody>
                  <a:tcPr marL="9525" marR="9525" marT="9525" marB="0"/>
                </a:tc>
                <a:tc gridSpan="2">
                  <a:txBody>
                    <a:bodyPr/>
                    <a:lstStyle/>
                    <a:p>
                      <a:pPr algn="ctr" fontAlgn="t"/>
                      <a:r>
                        <a:rPr lang="en-ZA" sz="1400" b="1" u="none" strike="noStrike" dirty="0">
                          <a:effectLst/>
                          <a:latin typeface="+mj-lt"/>
                        </a:rPr>
                        <a:t>MMTS2-WTS</a:t>
                      </a:r>
                      <a:endParaRPr lang="en-ZA" sz="1400" b="1" i="0" u="none" strike="noStrike" dirty="0">
                        <a:solidFill>
                          <a:srgbClr val="000000"/>
                        </a:solidFill>
                        <a:effectLst/>
                        <a:latin typeface="+mj-lt"/>
                      </a:endParaRPr>
                    </a:p>
                    <a:p>
                      <a:pPr algn="ctr" fontAlgn="t"/>
                      <a:r>
                        <a:rPr lang="en-ZA" sz="1400" b="1" u="none" strike="noStrike" dirty="0">
                          <a:effectLst/>
                          <a:latin typeface="+mj-lt"/>
                        </a:rPr>
                        <a:t> </a:t>
                      </a:r>
                      <a:endParaRPr lang="en-ZA" sz="1400" b="1" i="0" u="none" strike="noStrike" dirty="0">
                        <a:solidFill>
                          <a:srgbClr val="000000"/>
                        </a:solidFill>
                        <a:effectLst/>
                        <a:latin typeface="+mj-lt"/>
                      </a:endParaRPr>
                    </a:p>
                  </a:txBody>
                  <a:tcPr marL="9525" marR="9525" marT="9525" marB="0"/>
                </a:tc>
                <a:tc hMerge="1">
                  <a:txBody>
                    <a:bodyPr/>
                    <a:lstStyle/>
                    <a:p>
                      <a:pPr algn="l" fontAlgn="t"/>
                      <a:endParaRPr lang="en-ZA" sz="1100" b="0" i="0" u="none" strike="noStrike" dirty="0">
                        <a:solidFill>
                          <a:srgbClr val="000000"/>
                        </a:solidFill>
                        <a:effectLst/>
                        <a:latin typeface="Calibri" panose="020F0502020204030204" pitchFamily="34" charset="0"/>
                      </a:endParaRPr>
                    </a:p>
                  </a:txBody>
                  <a:tcPr marL="9525" marR="9525" marT="9525" marB="0"/>
                </a:tc>
                <a:tc gridSpan="2">
                  <a:txBody>
                    <a:bodyPr/>
                    <a:lstStyle/>
                    <a:p>
                      <a:pPr algn="ctr" fontAlgn="t"/>
                      <a:r>
                        <a:rPr lang="en-ZA" sz="1400" b="1" u="none" strike="noStrike" dirty="0">
                          <a:effectLst/>
                          <a:latin typeface="+mj-lt"/>
                        </a:rPr>
                        <a:t>MCWAP1</a:t>
                      </a:r>
                      <a:endParaRPr lang="en-ZA" sz="1400" b="1" i="0" u="none" strike="noStrike" dirty="0">
                        <a:solidFill>
                          <a:srgbClr val="000000"/>
                        </a:solidFill>
                        <a:effectLst/>
                        <a:latin typeface="+mj-lt"/>
                      </a:endParaRPr>
                    </a:p>
                    <a:p>
                      <a:pPr algn="ctr" fontAlgn="t"/>
                      <a:r>
                        <a:rPr lang="en-ZA" sz="1400" b="1" u="none" strike="noStrike" dirty="0">
                          <a:effectLst/>
                          <a:latin typeface="+mj-lt"/>
                        </a:rPr>
                        <a:t> </a:t>
                      </a:r>
                      <a:endParaRPr lang="en-ZA" sz="1400" b="1" i="0" u="none" strike="noStrike" dirty="0">
                        <a:solidFill>
                          <a:srgbClr val="000000"/>
                        </a:solidFill>
                        <a:effectLst/>
                        <a:latin typeface="+mj-lt"/>
                      </a:endParaRPr>
                    </a:p>
                  </a:txBody>
                  <a:tcPr marL="9525" marR="9525" marT="9525" marB="0"/>
                </a:tc>
                <a:tc hMerge="1">
                  <a:txBody>
                    <a:bodyPr/>
                    <a:lstStyle/>
                    <a:p>
                      <a:pPr algn="l" fontAlgn="t"/>
                      <a:endParaRPr lang="en-ZA" sz="1100" b="0" i="0" u="none" strike="noStrike" dirty="0">
                        <a:solidFill>
                          <a:srgbClr val="000000"/>
                        </a:solidFill>
                        <a:effectLst/>
                        <a:latin typeface="Calibri" panose="020F0502020204030204" pitchFamily="34" charset="0"/>
                      </a:endParaRPr>
                    </a:p>
                  </a:txBody>
                  <a:tcPr marL="9525" marR="9525" marT="9525" marB="0"/>
                </a:tc>
              </a:tr>
              <a:tr h="451656">
                <a:tc>
                  <a:txBody>
                    <a:bodyPr/>
                    <a:lstStyle/>
                    <a:p>
                      <a:pPr algn="l" fontAlgn="t"/>
                      <a:r>
                        <a:rPr lang="en-ZA" sz="1400" u="none" strike="noStrike" dirty="0">
                          <a:effectLst/>
                          <a:latin typeface="+mj-lt"/>
                        </a:rPr>
                        <a:t> </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Target</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Expenditure</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Target</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Expenditure</a:t>
                      </a:r>
                      <a:endParaRPr lang="en-ZA" sz="1400" b="0" i="0" u="none" strike="noStrike" dirty="0">
                        <a:solidFill>
                          <a:srgbClr val="000000"/>
                        </a:solidFill>
                        <a:effectLst/>
                        <a:latin typeface="+mj-lt"/>
                      </a:endParaRPr>
                    </a:p>
                  </a:txBody>
                  <a:tcPr marL="9525" marR="9525" marT="9525" marB="0"/>
                </a:tc>
              </a:tr>
              <a:tr h="817497">
                <a:tc>
                  <a:txBody>
                    <a:bodyPr/>
                    <a:lstStyle/>
                    <a:p>
                      <a:pPr algn="l" fontAlgn="t"/>
                      <a:r>
                        <a:rPr lang="en-ZA" sz="1400" u="none" strike="noStrike">
                          <a:effectLst/>
                          <a:latin typeface="+mj-lt"/>
                        </a:rPr>
                        <a:t>Preferential Procurement</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R100 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R440 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R67 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a:effectLst/>
                          <a:latin typeface="+mj-lt"/>
                        </a:rPr>
                        <a:t>R128 mil</a:t>
                      </a:r>
                      <a:endParaRPr lang="en-ZA" sz="1400" b="0" i="0" u="none" strike="noStrike">
                        <a:solidFill>
                          <a:srgbClr val="000000"/>
                        </a:solidFill>
                        <a:effectLst/>
                        <a:latin typeface="+mj-lt"/>
                      </a:endParaRPr>
                    </a:p>
                  </a:txBody>
                  <a:tcPr marL="9525" marR="9525" marT="9525" marB="0"/>
                </a:tc>
              </a:tr>
              <a:tr h="543753">
                <a:tc>
                  <a:txBody>
                    <a:bodyPr/>
                    <a:lstStyle/>
                    <a:p>
                      <a:pPr algn="l" fontAlgn="t"/>
                      <a:r>
                        <a:rPr lang="en-ZA" sz="1400" u="none" strike="noStrike">
                          <a:effectLst/>
                          <a:latin typeface="+mj-lt"/>
                        </a:rPr>
                        <a:t>Enterprise Development</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a:effectLst/>
                          <a:latin typeface="+mj-lt"/>
                        </a:rPr>
                        <a:t>R142 mil</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R137 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R56 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R64 mil</a:t>
                      </a:r>
                      <a:endParaRPr lang="en-ZA" sz="1400" b="0" i="0" u="none" strike="noStrike" dirty="0">
                        <a:solidFill>
                          <a:srgbClr val="000000"/>
                        </a:solidFill>
                        <a:effectLst/>
                        <a:latin typeface="+mj-lt"/>
                      </a:endParaRPr>
                    </a:p>
                  </a:txBody>
                  <a:tcPr marL="9525" marR="9525" marT="9525" marB="0"/>
                </a:tc>
              </a:tr>
              <a:tr h="451656">
                <a:tc>
                  <a:txBody>
                    <a:bodyPr/>
                    <a:lstStyle/>
                    <a:p>
                      <a:pPr algn="l" fontAlgn="t"/>
                      <a:r>
                        <a:rPr lang="en-ZA" sz="1400" u="none" strike="noStrike" dirty="0">
                          <a:effectLst/>
                          <a:latin typeface="+mj-lt"/>
                        </a:rPr>
                        <a:t>Skills Development</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a:effectLst/>
                          <a:latin typeface="+mj-lt"/>
                        </a:rPr>
                        <a:t>R2.34 mil</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a:effectLst/>
                          <a:latin typeface="+mj-lt"/>
                        </a:rPr>
                        <a:t>R2.35 mil</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R1.82 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a:effectLst/>
                          <a:latin typeface="+mj-lt"/>
                        </a:rPr>
                        <a:t>R2.29 mil</a:t>
                      </a:r>
                      <a:endParaRPr lang="en-ZA" sz="1400" b="0" i="0" u="none" strike="noStrike" dirty="0">
                        <a:solidFill>
                          <a:srgbClr val="000000"/>
                        </a:solidFill>
                        <a:effectLst/>
                        <a:latin typeface="+mj-lt"/>
                      </a:endParaRPr>
                    </a:p>
                  </a:txBody>
                  <a:tcPr marL="9525" marR="9525" marT="9525" marB="0"/>
                </a:tc>
              </a:tr>
            </a:tbl>
          </a:graphicData>
        </a:graphic>
      </p:graphicFrame>
    </p:spTree>
    <p:extLst>
      <p:ext uri="{BB962C8B-B14F-4D97-AF65-F5344CB8AC3E}">
        <p14:creationId xmlns="" xmlns:p14="http://schemas.microsoft.com/office/powerpoint/2010/main" val="126625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8229600" cy="1080120"/>
          </a:xfrm>
        </p:spPr>
        <p:txBody>
          <a:bodyPr>
            <a:normAutofit fontScale="90000"/>
          </a:bodyPr>
          <a:lstStyle/>
          <a:p>
            <a:r>
              <a:rPr lang="en-ZA" dirty="0" smtClean="0">
                <a:effectLst>
                  <a:outerShdw blurRad="50800" dist="39000" dir="5460000" algn="tl">
                    <a:srgbClr val="000000">
                      <a:alpha val="38000"/>
                    </a:srgbClr>
                  </a:outerShdw>
                </a:effectLst>
              </a:rPr>
              <a:t>Projects Still under construction </a:t>
            </a:r>
            <a:br>
              <a:rPr lang="en-ZA" dirty="0" smtClean="0">
                <a:effectLst>
                  <a:outerShdw blurRad="50800" dist="39000" dir="5460000" algn="tl">
                    <a:srgbClr val="000000">
                      <a:alpha val="38000"/>
                    </a:srgbClr>
                  </a:outerShdw>
                </a:effectLst>
              </a:rPr>
            </a:br>
            <a:r>
              <a:rPr lang="en-ZA" dirty="0" smtClean="0">
                <a:effectLst>
                  <a:outerShdw blurRad="50800" dist="39000" dir="5460000" algn="tl">
                    <a:srgbClr val="000000">
                      <a:alpha val="38000"/>
                    </a:srgbClr>
                  </a:outerShdw>
                </a:effectLst>
              </a:rPr>
              <a:t>in 2015-16</a:t>
            </a:r>
            <a:endParaRPr lang="en-ZA" dirty="0">
              <a:effectLst>
                <a:outerShdw blurRad="50800" dist="39000" dir="5460000" algn="tl">
                  <a:srgbClr val="000000">
                    <a:alpha val="38000"/>
                  </a:srgbClr>
                </a:outerShdw>
              </a:effectLst>
            </a:endParaRPr>
          </a:p>
        </p:txBody>
      </p:sp>
      <p:sp>
        <p:nvSpPr>
          <p:cNvPr id="4" name="Slide Number Placeholder 3"/>
          <p:cNvSpPr>
            <a:spLocks noGrp="1"/>
          </p:cNvSpPr>
          <p:nvPr>
            <p:ph type="sldNum" sz="quarter" idx="12"/>
          </p:nvPr>
        </p:nvSpPr>
        <p:spPr/>
        <p:txBody>
          <a:bodyPr/>
          <a:lstStyle/>
          <a:p>
            <a:fld id="{17215C9A-8712-4889-842C-FC9D552D7C51}" type="slidenum">
              <a:rPr lang="en-ZA" smtClean="0">
                <a:solidFill>
                  <a:prstClr val="white"/>
                </a:solidFill>
              </a:rPr>
              <a:pPr/>
              <a:t>18</a:t>
            </a:fld>
            <a:endParaRPr lang="en-ZA">
              <a:solidFill>
                <a:prstClr val="white"/>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377276633"/>
              </p:ext>
            </p:extLst>
          </p:nvPr>
        </p:nvGraphicFramePr>
        <p:xfrm>
          <a:off x="1691681" y="2132852"/>
          <a:ext cx="7293494" cy="2808315"/>
        </p:xfrm>
        <a:graphic>
          <a:graphicData uri="http://schemas.openxmlformats.org/drawingml/2006/table">
            <a:tbl>
              <a:tblPr>
                <a:tableStyleId>{5C22544A-7EE6-4342-B048-85BDC9FD1C3A}</a:tableStyleId>
              </a:tblPr>
              <a:tblGrid>
                <a:gridCol w="2216606"/>
                <a:gridCol w="1269222"/>
                <a:gridCol w="1269222"/>
                <a:gridCol w="1269222"/>
                <a:gridCol w="1269222"/>
              </a:tblGrid>
              <a:tr h="543753">
                <a:tc>
                  <a:txBody>
                    <a:bodyPr/>
                    <a:lstStyle/>
                    <a:p>
                      <a:pPr algn="l" fontAlgn="t"/>
                      <a:r>
                        <a:rPr lang="en-ZA" sz="1400" b="1" u="none" strike="noStrike" dirty="0">
                          <a:effectLst/>
                          <a:latin typeface="+mj-lt"/>
                        </a:rPr>
                        <a:t>Category</a:t>
                      </a:r>
                      <a:endParaRPr lang="en-ZA" sz="1400" b="1" i="0" u="none" strike="noStrike" dirty="0">
                        <a:solidFill>
                          <a:srgbClr val="000000"/>
                        </a:solidFill>
                        <a:effectLst/>
                        <a:latin typeface="+mj-lt"/>
                      </a:endParaRPr>
                    </a:p>
                  </a:txBody>
                  <a:tcPr marL="9525" marR="9525" marT="9525" marB="0"/>
                </a:tc>
                <a:tc gridSpan="2">
                  <a:txBody>
                    <a:bodyPr/>
                    <a:lstStyle/>
                    <a:p>
                      <a:pPr algn="ctr" fontAlgn="t"/>
                      <a:r>
                        <a:rPr lang="en-ZA" sz="1400" b="1" u="none" strike="noStrike" dirty="0" smtClean="0">
                          <a:effectLst/>
                          <a:latin typeface="+mj-lt"/>
                        </a:rPr>
                        <a:t>ORWRDP-2C</a:t>
                      </a:r>
                      <a:r>
                        <a:rPr lang="en-ZA" sz="1400" b="1" u="none" strike="noStrike" dirty="0">
                          <a:effectLst/>
                          <a:latin typeface="+mj-lt"/>
                        </a:rPr>
                        <a:t> </a:t>
                      </a:r>
                      <a:endParaRPr lang="en-ZA" sz="1400" b="1" i="0" u="none" strike="noStrike" dirty="0">
                        <a:solidFill>
                          <a:srgbClr val="000000"/>
                        </a:solidFill>
                        <a:effectLst/>
                        <a:latin typeface="+mj-lt"/>
                      </a:endParaRPr>
                    </a:p>
                  </a:txBody>
                  <a:tcPr marL="9525" marR="9525" marT="9525" marB="0"/>
                </a:tc>
                <a:tc hMerge="1">
                  <a:txBody>
                    <a:bodyPr/>
                    <a:lstStyle/>
                    <a:p>
                      <a:pPr algn="l" fontAlgn="t"/>
                      <a:endParaRPr lang="en-ZA" sz="1100" b="0" i="0" u="none" strike="noStrike" dirty="0">
                        <a:solidFill>
                          <a:srgbClr val="000000"/>
                        </a:solidFill>
                        <a:effectLst/>
                        <a:latin typeface="Calibri" panose="020F0502020204030204" pitchFamily="34" charset="0"/>
                      </a:endParaRPr>
                    </a:p>
                  </a:txBody>
                  <a:tcPr marL="9525" marR="9525" marT="9525" marB="0"/>
                </a:tc>
                <a:tc gridSpan="2">
                  <a:txBody>
                    <a:bodyPr/>
                    <a:lstStyle/>
                    <a:p>
                      <a:pPr algn="ctr" fontAlgn="t"/>
                      <a:r>
                        <a:rPr lang="en-ZA" sz="1400" b="1" u="none" strike="noStrike" dirty="0" smtClean="0">
                          <a:effectLst/>
                          <a:latin typeface="+mj-lt"/>
                        </a:rPr>
                        <a:t>AMD-Eastern Basin</a:t>
                      </a:r>
                      <a:r>
                        <a:rPr lang="en-ZA" sz="1400" b="1" u="none" strike="noStrike" dirty="0">
                          <a:effectLst/>
                          <a:latin typeface="+mj-lt"/>
                        </a:rPr>
                        <a:t> </a:t>
                      </a:r>
                      <a:endParaRPr lang="en-ZA" sz="1400" b="1" i="0" u="none" strike="noStrike" dirty="0">
                        <a:solidFill>
                          <a:srgbClr val="000000"/>
                        </a:solidFill>
                        <a:effectLst/>
                        <a:latin typeface="+mj-lt"/>
                      </a:endParaRPr>
                    </a:p>
                  </a:txBody>
                  <a:tcPr marL="9525" marR="9525" marT="9525" marB="0"/>
                </a:tc>
                <a:tc hMerge="1">
                  <a:txBody>
                    <a:bodyPr/>
                    <a:lstStyle/>
                    <a:p>
                      <a:pPr algn="l" fontAlgn="t"/>
                      <a:endParaRPr lang="en-ZA" sz="1100" b="0" i="0" u="none" strike="noStrike" dirty="0">
                        <a:solidFill>
                          <a:srgbClr val="000000"/>
                        </a:solidFill>
                        <a:effectLst/>
                        <a:latin typeface="Calibri" panose="020F0502020204030204" pitchFamily="34" charset="0"/>
                      </a:endParaRPr>
                    </a:p>
                  </a:txBody>
                  <a:tcPr marL="9525" marR="9525" marT="9525" marB="0"/>
                </a:tc>
              </a:tr>
              <a:tr h="451656">
                <a:tc>
                  <a:txBody>
                    <a:bodyPr/>
                    <a:lstStyle/>
                    <a:p>
                      <a:pPr algn="l" fontAlgn="t"/>
                      <a:r>
                        <a:rPr lang="en-ZA" sz="1400" u="none" strike="noStrike" dirty="0">
                          <a:effectLst/>
                          <a:latin typeface="+mj-lt"/>
                        </a:rPr>
                        <a:t> </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Target</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Expenditure</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Target</a:t>
                      </a:r>
                      <a:endParaRPr lang="en-ZA" sz="1400" b="0" i="0" u="none" strike="noStrike" dirty="0">
                        <a:solidFill>
                          <a:srgbClr val="000000"/>
                        </a:solidFill>
                        <a:effectLst/>
                        <a:latin typeface="+mj-lt"/>
                      </a:endParaRPr>
                    </a:p>
                  </a:txBody>
                  <a:tcPr marL="9525" marR="9525" marT="9525" marB="0"/>
                </a:tc>
                <a:tc>
                  <a:txBody>
                    <a:bodyPr/>
                    <a:lstStyle/>
                    <a:p>
                      <a:pPr algn="ctr" fontAlgn="t"/>
                      <a:r>
                        <a:rPr lang="en-ZA" sz="1400" u="none" strike="noStrike" dirty="0">
                          <a:effectLst/>
                          <a:latin typeface="+mj-lt"/>
                        </a:rPr>
                        <a:t>Expenditure</a:t>
                      </a:r>
                      <a:endParaRPr lang="en-ZA" sz="1400" b="0" i="0" u="none" strike="noStrike" dirty="0">
                        <a:solidFill>
                          <a:srgbClr val="000000"/>
                        </a:solidFill>
                        <a:effectLst/>
                        <a:latin typeface="+mj-lt"/>
                      </a:endParaRPr>
                    </a:p>
                  </a:txBody>
                  <a:tcPr marL="9525" marR="9525" marT="9525" marB="0"/>
                </a:tc>
              </a:tr>
              <a:tr h="817497">
                <a:tc>
                  <a:txBody>
                    <a:bodyPr/>
                    <a:lstStyle/>
                    <a:p>
                      <a:pPr algn="l" fontAlgn="t"/>
                      <a:r>
                        <a:rPr lang="en-ZA" sz="1400" u="none" strike="noStrike">
                          <a:effectLst/>
                          <a:latin typeface="+mj-lt"/>
                        </a:rPr>
                        <a:t>Preferential Procurement</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R302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R436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R163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R263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r>
              <a:tr h="543753">
                <a:tc>
                  <a:txBody>
                    <a:bodyPr/>
                    <a:lstStyle/>
                    <a:p>
                      <a:pPr algn="l" fontAlgn="t"/>
                      <a:r>
                        <a:rPr lang="en-ZA" sz="1400" u="none" strike="noStrike">
                          <a:effectLst/>
                          <a:latin typeface="+mj-lt"/>
                        </a:rPr>
                        <a:t>Enterprise Development</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R143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R257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R73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R75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r>
              <a:tr h="451656">
                <a:tc>
                  <a:txBody>
                    <a:bodyPr/>
                    <a:lstStyle/>
                    <a:p>
                      <a:pPr algn="l" fontAlgn="t"/>
                      <a:r>
                        <a:rPr lang="en-ZA" sz="1400" u="none" strike="noStrike">
                          <a:effectLst/>
                          <a:latin typeface="+mj-lt"/>
                        </a:rPr>
                        <a:t>Skills Development</a:t>
                      </a:r>
                      <a:endParaRPr lang="en-ZA" sz="1400" b="0" i="0" u="none" strike="noStrike">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R12.47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R14.25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R4.07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c>
                  <a:txBody>
                    <a:bodyPr/>
                    <a:lstStyle/>
                    <a:p>
                      <a:pPr algn="r" fontAlgn="t"/>
                      <a:r>
                        <a:rPr lang="en-ZA" sz="1400" u="none" strike="noStrike" dirty="0" smtClean="0">
                          <a:effectLst/>
                          <a:latin typeface="+mj-lt"/>
                        </a:rPr>
                        <a:t>R3.37 </a:t>
                      </a:r>
                      <a:r>
                        <a:rPr lang="en-ZA" sz="1400" u="none" strike="noStrike" dirty="0">
                          <a:effectLst/>
                          <a:latin typeface="+mj-lt"/>
                        </a:rPr>
                        <a:t>mil</a:t>
                      </a:r>
                      <a:endParaRPr lang="en-ZA" sz="1400" b="0" i="0" u="none" strike="noStrike" dirty="0">
                        <a:solidFill>
                          <a:srgbClr val="000000"/>
                        </a:solidFill>
                        <a:effectLst/>
                        <a:latin typeface="+mj-lt"/>
                      </a:endParaRPr>
                    </a:p>
                  </a:txBody>
                  <a:tcPr marL="9525" marR="9525" marT="9525" marB="0"/>
                </a:tc>
              </a:tr>
            </a:tbl>
          </a:graphicData>
        </a:graphic>
      </p:graphicFrame>
    </p:spTree>
    <p:extLst>
      <p:ext uri="{BB962C8B-B14F-4D97-AF65-F5344CB8AC3E}">
        <p14:creationId xmlns="" xmlns:p14="http://schemas.microsoft.com/office/powerpoint/2010/main" val="310861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outerShdw blurRad="50800" dist="39000" dir="5460000" algn="tl">
                    <a:srgbClr val="000000">
                      <a:alpha val="38000"/>
                    </a:srgbClr>
                  </a:outerShdw>
                </a:effectLst>
              </a:rPr>
              <a:t>Employment</a:t>
            </a:r>
            <a:endParaRPr lang="en-ZA" dirty="0">
              <a:effectLst>
                <a:outerShdw blurRad="50800" dist="39000" dir="5460000" algn="tl">
                  <a:srgbClr val="000000">
                    <a:alpha val="38000"/>
                  </a:srgbClr>
                </a:outerShdw>
              </a:effectLst>
            </a:endParaRPr>
          </a:p>
        </p:txBody>
      </p:sp>
      <p:pic>
        <p:nvPicPr>
          <p:cNvPr id="5" name="Content Placeholder 4"/>
          <p:cNvPicPr>
            <a:picLocks noGrp="1" noChangeAspect="1"/>
          </p:cNvPicPr>
          <p:nvPr>
            <p:ph idx="1"/>
          </p:nvPr>
        </p:nvPicPr>
        <p:blipFill>
          <a:blip r:embed="rId2" cstate="print"/>
          <a:stretch>
            <a:fillRect/>
          </a:stretch>
        </p:blipFill>
        <p:spPr>
          <a:xfrm>
            <a:off x="1619672" y="1104420"/>
            <a:ext cx="7381404" cy="5710014"/>
          </a:xfrm>
          <a:prstGeom prst="rect">
            <a:avLst/>
          </a:prstGeom>
        </p:spPr>
      </p:pic>
      <p:sp>
        <p:nvSpPr>
          <p:cNvPr id="4" name="Slide Number Placeholder 3"/>
          <p:cNvSpPr>
            <a:spLocks noGrp="1"/>
          </p:cNvSpPr>
          <p:nvPr>
            <p:ph type="sldNum" sz="quarter" idx="12"/>
          </p:nvPr>
        </p:nvSpPr>
        <p:spPr/>
        <p:txBody>
          <a:bodyPr/>
          <a:lstStyle/>
          <a:p>
            <a:fld id="{17215C9A-8712-4889-842C-FC9D552D7C51}" type="slidenum">
              <a:rPr lang="en-ZA" smtClean="0">
                <a:solidFill>
                  <a:prstClr val="white"/>
                </a:solidFill>
              </a:rPr>
              <a:pPr/>
              <a:t>19</a:t>
            </a:fld>
            <a:endParaRPr lang="en-ZA">
              <a:solidFill>
                <a:prstClr val="white"/>
              </a:solidFill>
            </a:endParaRPr>
          </a:p>
        </p:txBody>
      </p:sp>
    </p:spTree>
    <p:extLst>
      <p:ext uri="{BB962C8B-B14F-4D97-AF65-F5344CB8AC3E}">
        <p14:creationId xmlns="" xmlns:p14="http://schemas.microsoft.com/office/powerpoint/2010/main" val="349476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sldNum" sz="quarter" idx="12"/>
          </p:nvPr>
        </p:nvSpPr>
        <p:spPr>
          <a:xfrm>
            <a:off x="7236296" y="6297299"/>
            <a:ext cx="762000" cy="365125"/>
          </a:xfrm>
          <a:noFill/>
          <a:ln>
            <a:miter lim="800000"/>
            <a:headEnd/>
            <a:tailEnd/>
          </a:ln>
        </p:spPr>
        <p:txBody>
          <a:bodyPr/>
          <a:lstStyle/>
          <a:p>
            <a:fld id="{D4596252-57EC-4842-8955-E4EDE6D26A2F}" type="slidenum">
              <a:rPr lang="en-GB" smtClean="0">
                <a:cs typeface="Arial" pitchFamily="34" charset="0"/>
              </a:rPr>
              <a:pPr/>
              <a:t>2</a:t>
            </a:fld>
            <a:endParaRPr lang="en-GB" dirty="0" smtClean="0">
              <a:cs typeface="Arial" pitchFamily="34" charset="0"/>
            </a:endParaRPr>
          </a:p>
        </p:txBody>
      </p:sp>
      <p:sp>
        <p:nvSpPr>
          <p:cNvPr id="9219" name="Rectangle 2"/>
          <p:cNvSpPr>
            <a:spLocks noGrp="1" noChangeArrowheads="1"/>
          </p:cNvSpPr>
          <p:nvPr>
            <p:ph type="title"/>
          </p:nvPr>
        </p:nvSpPr>
        <p:spPr>
          <a:xfrm>
            <a:off x="1403648" y="11088"/>
            <a:ext cx="7740353" cy="553688"/>
          </a:xfrm>
        </p:spPr>
        <p:txBody>
          <a:bodyPr/>
          <a:lstStyle/>
          <a:p>
            <a:pPr algn="r" eaLnBrk="1" hangingPunct="1"/>
            <a:r>
              <a:rPr lang="en-GB" sz="4000" dirty="0" smtClean="0"/>
              <a:t>Outline</a:t>
            </a:r>
          </a:p>
        </p:txBody>
      </p:sp>
      <p:sp>
        <p:nvSpPr>
          <p:cNvPr id="9220" name="Rectangle 3"/>
          <p:cNvSpPr>
            <a:spLocks noGrp="1" noChangeArrowheads="1"/>
          </p:cNvSpPr>
          <p:nvPr>
            <p:ph type="body" idx="1"/>
          </p:nvPr>
        </p:nvSpPr>
        <p:spPr>
          <a:xfrm>
            <a:off x="1547664" y="968021"/>
            <a:ext cx="7560840" cy="4942712"/>
          </a:xfrm>
        </p:spPr>
        <p:txBody>
          <a:bodyPr>
            <a:normAutofit/>
          </a:bodyPr>
          <a:lstStyle/>
          <a:p>
            <a:pPr marL="342900" indent="-342900" algn="l" eaLnBrk="1" hangingPunct="1">
              <a:lnSpc>
                <a:spcPct val="150000"/>
              </a:lnSpc>
              <a:spcBef>
                <a:spcPct val="0"/>
              </a:spcBef>
              <a:buFont typeface="Wingdings" panose="05000000000000000000" pitchFamily="2" charset="2"/>
              <a:buChar char="q"/>
            </a:pPr>
            <a:r>
              <a:rPr lang="en-GB" sz="2800" dirty="0" smtClean="0">
                <a:solidFill>
                  <a:schemeClr val="tx1"/>
                </a:solidFill>
              </a:rPr>
              <a:t>Strategic Overview</a:t>
            </a:r>
          </a:p>
          <a:p>
            <a:pPr marL="342900" indent="-342900" algn="l" eaLnBrk="1" hangingPunct="1">
              <a:lnSpc>
                <a:spcPct val="150000"/>
              </a:lnSpc>
              <a:spcBef>
                <a:spcPct val="0"/>
              </a:spcBef>
              <a:buFont typeface="Wingdings" panose="05000000000000000000" pitchFamily="2" charset="2"/>
              <a:buChar char="q"/>
            </a:pPr>
            <a:endParaRPr lang="en-GB" sz="2800" dirty="0" smtClean="0">
              <a:solidFill>
                <a:schemeClr val="tx1"/>
              </a:solidFill>
            </a:endParaRPr>
          </a:p>
          <a:p>
            <a:pPr marL="342900" indent="-342900" algn="l" eaLnBrk="1" hangingPunct="1">
              <a:lnSpc>
                <a:spcPct val="150000"/>
              </a:lnSpc>
              <a:spcBef>
                <a:spcPct val="0"/>
              </a:spcBef>
              <a:buFont typeface="Wingdings" panose="05000000000000000000" pitchFamily="2" charset="2"/>
              <a:buChar char="q"/>
            </a:pPr>
            <a:r>
              <a:rPr lang="en-GB" sz="2800" dirty="0" smtClean="0">
                <a:solidFill>
                  <a:schemeClr val="tx1"/>
                </a:solidFill>
              </a:rPr>
              <a:t>Annual Performance Report (2015-16)</a:t>
            </a:r>
          </a:p>
          <a:p>
            <a:pPr marL="342900" indent="-342900" algn="l" eaLnBrk="1" hangingPunct="1">
              <a:lnSpc>
                <a:spcPct val="150000"/>
              </a:lnSpc>
              <a:spcBef>
                <a:spcPct val="0"/>
              </a:spcBef>
              <a:buFont typeface="Wingdings" panose="05000000000000000000" pitchFamily="2" charset="2"/>
              <a:buChar char="q"/>
            </a:pPr>
            <a:endParaRPr lang="en-GB" sz="2800" dirty="0">
              <a:solidFill>
                <a:schemeClr val="tx1"/>
              </a:solidFill>
            </a:endParaRPr>
          </a:p>
          <a:p>
            <a:pPr marL="342900" indent="-342900" algn="l" eaLnBrk="1" hangingPunct="1">
              <a:lnSpc>
                <a:spcPct val="150000"/>
              </a:lnSpc>
              <a:spcBef>
                <a:spcPct val="0"/>
              </a:spcBef>
              <a:buFont typeface="Wingdings" panose="05000000000000000000" pitchFamily="2" charset="2"/>
              <a:buChar char="q"/>
            </a:pPr>
            <a:r>
              <a:rPr lang="en-GB" sz="2800" dirty="0" smtClean="0">
                <a:solidFill>
                  <a:schemeClr val="tx1"/>
                </a:solidFill>
              </a:rPr>
              <a:t>Expenditure 2015-16</a:t>
            </a:r>
          </a:p>
          <a:p>
            <a:pPr marL="342900" indent="-342900" algn="l">
              <a:lnSpc>
                <a:spcPct val="150000"/>
              </a:lnSpc>
              <a:spcBef>
                <a:spcPct val="0"/>
              </a:spcBef>
              <a:buFont typeface="Wingdings" panose="05000000000000000000" pitchFamily="2" charset="2"/>
              <a:buChar char="q"/>
            </a:pPr>
            <a:endParaRPr lang="en-GB" sz="2800" dirty="0" smtClean="0">
              <a:solidFill>
                <a:schemeClr val="tx1"/>
              </a:solidFill>
            </a:endParaRPr>
          </a:p>
          <a:p>
            <a:pPr marL="342900" indent="-342900" algn="l" eaLnBrk="1" hangingPunct="1">
              <a:lnSpc>
                <a:spcPct val="150000"/>
              </a:lnSpc>
              <a:spcBef>
                <a:spcPct val="0"/>
              </a:spcBef>
              <a:buFont typeface="Wingdings" panose="05000000000000000000" pitchFamily="2" charset="2"/>
              <a:buChar char="q"/>
            </a:pPr>
            <a:r>
              <a:rPr lang="en-GB" sz="2800" dirty="0" smtClean="0">
                <a:solidFill>
                  <a:schemeClr val="tx1"/>
                </a:solidFill>
              </a:rPr>
              <a:t>Discussion &amp; Clarifications</a:t>
            </a:r>
          </a:p>
          <a:p>
            <a:pPr marL="171450" indent="-171450" algn="l" eaLnBrk="1" hangingPunct="1">
              <a:spcBef>
                <a:spcPct val="0"/>
              </a:spcBef>
              <a:buFont typeface="Wingdings" panose="05000000000000000000" pitchFamily="2" charset="2"/>
              <a:buChar char="q"/>
            </a:pPr>
            <a:endParaRPr lang="en-GB" sz="800" dirty="0" smtClean="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ChangeArrowheads="1"/>
          </p:cNvSpPr>
          <p:nvPr/>
        </p:nvSpPr>
        <p:spPr bwMode="auto">
          <a:xfrm>
            <a:off x="3132138" y="136525"/>
            <a:ext cx="184150" cy="519113"/>
          </a:xfrm>
          <a:prstGeom prst="rect">
            <a:avLst/>
          </a:prstGeom>
          <a:noFill/>
          <a:ln w="9525">
            <a:noFill/>
            <a:miter lim="800000"/>
            <a:headEnd/>
            <a:tailEnd/>
          </a:ln>
        </p:spPr>
        <p:txBody>
          <a:bodyPr wrap="none">
            <a:spAutoFit/>
          </a:bodyPr>
          <a:lstStyle/>
          <a:p>
            <a:pPr fontAlgn="base">
              <a:spcBef>
                <a:spcPct val="0"/>
              </a:spcBef>
              <a:spcAft>
                <a:spcPct val="0"/>
              </a:spcAft>
            </a:pPr>
            <a:endParaRPr lang="en-US" sz="2800" b="1" smtClean="0">
              <a:solidFill>
                <a:srgbClr val="003366"/>
              </a:solidFill>
              <a:latin typeface="Arial" charset="0"/>
              <a:cs typeface="Arial" charset="0"/>
            </a:endParaRPr>
          </a:p>
        </p:txBody>
      </p:sp>
      <p:sp>
        <p:nvSpPr>
          <p:cNvPr id="7" name="Rectangle 2"/>
          <p:cNvSpPr>
            <a:spLocks noGrp="1" noChangeArrowheads="1"/>
          </p:cNvSpPr>
          <p:nvPr>
            <p:ph type="body" idx="4294967295"/>
          </p:nvPr>
        </p:nvSpPr>
        <p:spPr>
          <a:xfrm>
            <a:off x="1331640" y="2708920"/>
            <a:ext cx="7596187" cy="863600"/>
          </a:xfrm>
        </p:spPr>
        <p:txBody>
          <a:bodyPr/>
          <a:lstStyle/>
          <a:p>
            <a:pPr marL="0" indent="-342900" algn="ctr" defTabSz="-13873163">
              <a:buClr>
                <a:srgbClr val="CC0000"/>
              </a:buCl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Expenditure 2015-16</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
        <p:nvSpPr>
          <p:cNvPr id="2" name="Slide Number Placeholder 1"/>
          <p:cNvSpPr>
            <a:spLocks noGrp="1"/>
          </p:cNvSpPr>
          <p:nvPr>
            <p:ph type="sldNum" sz="quarter" idx="12"/>
          </p:nvPr>
        </p:nvSpPr>
        <p:spPr>
          <a:xfrm>
            <a:off x="7092280" y="6237312"/>
            <a:ext cx="762000" cy="365125"/>
          </a:xfrm>
        </p:spPr>
        <p:txBody>
          <a:bodyPr/>
          <a:lstStyle/>
          <a:p>
            <a:pPr>
              <a:defRPr/>
            </a:pPr>
            <a:fld id="{9AA9ABFE-11F1-4973-A855-B46EDE27041F}" type="slidenum">
              <a:rPr lang="en-GB" smtClean="0"/>
              <a:pPr>
                <a:defRPr/>
              </a:pPr>
              <a:t>20</a:t>
            </a:fld>
            <a:endParaRPr lang="en-GB" dirty="0"/>
          </a:p>
        </p:txBody>
      </p:sp>
    </p:spTree>
    <p:extLst>
      <p:ext uri="{BB962C8B-B14F-4D97-AF65-F5344CB8AC3E}">
        <p14:creationId xmlns="" xmlns:p14="http://schemas.microsoft.com/office/powerpoint/2010/main" val="1447034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6172200" cy="594066"/>
          </a:xfrm>
        </p:spPr>
        <p:txBody>
          <a:bodyPr>
            <a:normAutofit/>
          </a:bodyPr>
          <a:lstStyle/>
          <a:p>
            <a:r>
              <a:rPr lang="en-ZA"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Performance Against </a:t>
            </a:r>
            <a:r>
              <a:rPr lang="en-Z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Budget</a:t>
            </a:r>
            <a:endParaRPr lang="en-ZA"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Slide Number Placeholder 3"/>
          <p:cNvSpPr>
            <a:spLocks noGrp="1"/>
          </p:cNvSpPr>
          <p:nvPr>
            <p:ph type="sldNum" sz="quarter" idx="12"/>
          </p:nvPr>
        </p:nvSpPr>
        <p:spPr/>
        <p:txBody>
          <a:bodyPr/>
          <a:lstStyle/>
          <a:p>
            <a:fld id="{2A65213C-DA0D-4955-BF77-FCB3082479F8}" type="slidenum">
              <a:rPr lang="en-ZA" smtClean="0">
                <a:solidFill>
                  <a:schemeClr val="tx1"/>
                </a:solidFill>
              </a:rPr>
              <a:pPr/>
              <a:t>21</a:t>
            </a:fld>
            <a:endParaRPr lang="en-ZA" dirty="0">
              <a:solidFill>
                <a:schemeClr val="tx1"/>
              </a:solidFill>
            </a:endParaRPr>
          </a:p>
        </p:txBody>
      </p:sp>
      <p:pic>
        <p:nvPicPr>
          <p:cNvPr id="290" name="Picture 289" descr="tcta logo"/>
          <p:cNvPicPr/>
          <p:nvPr/>
        </p:nvPicPr>
        <p:blipFill>
          <a:blip r:embed="rId3" cstate="print"/>
          <a:srcRect l="4677" t="6956" r="5531" b="6873"/>
          <a:stretch>
            <a:fillRect/>
          </a:stretch>
        </p:blipFill>
        <p:spPr bwMode="auto">
          <a:xfrm>
            <a:off x="7366379" y="5640721"/>
            <a:ext cx="611788" cy="293035"/>
          </a:xfrm>
          <a:prstGeom prst="rect">
            <a:avLst/>
          </a:prstGeom>
          <a:noFill/>
        </p:spPr>
      </p:pic>
      <p:graphicFrame>
        <p:nvGraphicFramePr>
          <p:cNvPr id="291" name="Table 290"/>
          <p:cNvGraphicFramePr>
            <a:graphicFrameLocks noGrp="1"/>
          </p:cNvGraphicFramePr>
          <p:nvPr>
            <p:extLst>
              <p:ext uri="{D42A27DB-BD31-4B8C-83A1-F6EECF244321}">
                <p14:modId xmlns="" xmlns:p14="http://schemas.microsoft.com/office/powerpoint/2010/main" val="3962593469"/>
              </p:ext>
            </p:extLst>
          </p:nvPr>
        </p:nvGraphicFramePr>
        <p:xfrm>
          <a:off x="395536" y="1412776"/>
          <a:ext cx="8280919" cy="3724194"/>
        </p:xfrm>
        <a:graphic>
          <a:graphicData uri="http://schemas.openxmlformats.org/drawingml/2006/table">
            <a:tbl>
              <a:tblPr/>
              <a:tblGrid>
                <a:gridCol w="3656080">
                  <a:extLst>
                    <a:ext uri="{9D8B030D-6E8A-4147-A177-3AD203B41FA5}">
                      <a16:colId xmlns="" xmlns:a16="http://schemas.microsoft.com/office/drawing/2014/main" val="20000"/>
                    </a:ext>
                  </a:extLst>
                </a:gridCol>
                <a:gridCol w="1541613">
                  <a:extLst>
                    <a:ext uri="{9D8B030D-6E8A-4147-A177-3AD203B41FA5}">
                      <a16:colId xmlns="" xmlns:a16="http://schemas.microsoft.com/office/drawing/2014/main" val="20001"/>
                    </a:ext>
                  </a:extLst>
                </a:gridCol>
                <a:gridCol w="1541613">
                  <a:extLst>
                    <a:ext uri="{9D8B030D-6E8A-4147-A177-3AD203B41FA5}">
                      <a16:colId xmlns="" xmlns:a16="http://schemas.microsoft.com/office/drawing/2014/main" val="20002"/>
                    </a:ext>
                  </a:extLst>
                </a:gridCol>
                <a:gridCol w="1541613">
                  <a:extLst>
                    <a:ext uri="{9D8B030D-6E8A-4147-A177-3AD203B41FA5}">
                      <a16:colId xmlns="" xmlns:a16="http://schemas.microsoft.com/office/drawing/2014/main" val="20003"/>
                    </a:ext>
                  </a:extLst>
                </a:gridCol>
              </a:tblGrid>
              <a:tr h="474468">
                <a:tc>
                  <a:txBody>
                    <a:bodyPr/>
                    <a:lstStyle/>
                    <a:p>
                      <a:pPr algn="l" rtl="0" fontAlgn="ctr"/>
                      <a:r>
                        <a:rPr lang="en-ZA" sz="1100" b="1" i="0" u="none" strike="noStrike" dirty="0">
                          <a:solidFill>
                            <a:srgbClr val="FFFFFF"/>
                          </a:solidFill>
                          <a:effectLst/>
                          <a:latin typeface="+mn-lt"/>
                        </a:rPr>
                        <a:t> </a:t>
                      </a:r>
                    </a:p>
                  </a:txBody>
                  <a:tcPr marL="61235"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l" rtl="0" fontAlgn="ctr"/>
                      <a:r>
                        <a:rPr lang="en-ZA" sz="1100" b="1" i="0" u="none" strike="noStrike" smtClean="0">
                          <a:solidFill>
                            <a:srgbClr val="FFFFFF"/>
                          </a:solidFill>
                          <a:effectLst/>
                          <a:latin typeface="+mn-lt"/>
                        </a:rPr>
                        <a:t>Actual </a:t>
                      </a:r>
                      <a:r>
                        <a:rPr lang="en-ZA" sz="1100" b="1" i="0" u="none" strike="noStrike" dirty="0">
                          <a:solidFill>
                            <a:srgbClr val="FFFFFF"/>
                          </a:solidFill>
                          <a:effectLst/>
                          <a:latin typeface="+mn-lt"/>
                        </a:rPr>
                        <a:t>2015/16</a:t>
                      </a:r>
                    </a:p>
                  </a:txBody>
                  <a:tcPr marL="61235"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l" rtl="0" fontAlgn="ctr"/>
                      <a:r>
                        <a:rPr lang="en-ZA" sz="1100" b="1" i="0" u="none" strike="noStrike" dirty="0">
                          <a:solidFill>
                            <a:srgbClr val="FFFFFF"/>
                          </a:solidFill>
                          <a:effectLst/>
                          <a:latin typeface="+mn-lt"/>
                        </a:rPr>
                        <a:t> Budget 2015/16</a:t>
                      </a:r>
                    </a:p>
                  </a:txBody>
                  <a:tcPr marL="61235"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l" rtl="0" fontAlgn="ctr"/>
                      <a:r>
                        <a:rPr lang="en-ZA" sz="1100" b="1" i="0" u="none" strike="noStrike" dirty="0" smtClean="0">
                          <a:solidFill>
                            <a:srgbClr val="FFFFFF"/>
                          </a:solidFill>
                          <a:effectLst/>
                          <a:latin typeface="+mn-lt"/>
                        </a:rPr>
                        <a:t>Variance</a:t>
                      </a:r>
                      <a:endParaRPr lang="en-ZA" sz="1100" b="1" i="0" u="none" strike="noStrike" dirty="0">
                        <a:solidFill>
                          <a:srgbClr val="FFFFFF"/>
                        </a:solidFill>
                        <a:effectLst/>
                        <a:latin typeface="+mn-lt"/>
                      </a:endParaRPr>
                    </a:p>
                  </a:txBody>
                  <a:tcPr marL="61235"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extLst>
                  <a:ext uri="{0D108BD9-81ED-4DB2-BD59-A6C34878D82A}">
                    <a16:rowId xmlns="" xmlns:a16="http://schemas.microsoft.com/office/drawing/2014/main" val="10000"/>
                  </a:ext>
                </a:extLst>
              </a:tr>
              <a:tr h="243691">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200" b="0" i="0" u="none" strike="noStrike" dirty="0">
                        <a:solidFill>
                          <a:srgbClr val="000000"/>
                        </a:solidFill>
                        <a:effectLst/>
                        <a:latin typeface="+mn-lt"/>
                      </a:endParaRPr>
                    </a:p>
                  </a:txBody>
                  <a:tcPr marL="6804" marR="6804" marT="68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dirty="0">
                        <a:solidFill>
                          <a:srgbClr val="000000"/>
                        </a:solidFill>
                        <a:effectLst/>
                        <a:latin typeface="+mn-lt"/>
                      </a:endParaRPr>
                    </a:p>
                  </a:txBody>
                  <a:tcPr marL="6804" marR="6804" marT="68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mn-lt"/>
                      </a:endParaRPr>
                    </a:p>
                  </a:txBody>
                  <a:tcPr marL="6804" marR="6804" marT="680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43691">
                <a:tc>
                  <a:txBody>
                    <a:bodyPr/>
                    <a:lstStyle/>
                    <a:p>
                      <a:pPr algn="l" fontAlgn="b"/>
                      <a:r>
                        <a:rPr lang="en-ZA" sz="1200" b="0" i="0" u="none" strike="noStrike" dirty="0">
                          <a:solidFill>
                            <a:srgbClr val="000000"/>
                          </a:solidFill>
                          <a:effectLst/>
                          <a:latin typeface="+mn-lt"/>
                        </a:rPr>
                        <a:t>Tariff </a:t>
                      </a:r>
                      <a:r>
                        <a:rPr lang="en-ZA" sz="1200" b="0" i="0" u="none" strike="noStrike" dirty="0" smtClean="0">
                          <a:solidFill>
                            <a:srgbClr val="000000"/>
                          </a:solidFill>
                          <a:effectLst/>
                          <a:latin typeface="+mn-lt"/>
                        </a:rPr>
                        <a:t>Billed</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 </a:t>
                      </a:r>
                      <a:r>
                        <a:rPr lang="en-ZA" sz="1200" b="0" i="0" u="none" strike="noStrike" dirty="0" smtClean="0">
                          <a:solidFill>
                            <a:srgbClr val="000000"/>
                          </a:solidFill>
                          <a:effectLst/>
                          <a:latin typeface="+mn-lt"/>
                        </a:rPr>
                        <a:t>5</a:t>
                      </a:r>
                      <a:r>
                        <a:rPr lang="en-ZA" sz="1200" b="0" i="0" u="none" strike="noStrike" baseline="0" dirty="0" smtClean="0">
                          <a:solidFill>
                            <a:srgbClr val="000000"/>
                          </a:solidFill>
                          <a:effectLst/>
                          <a:latin typeface="+mn-lt"/>
                        </a:rPr>
                        <a:t> 399,20</a:t>
                      </a:r>
                      <a:r>
                        <a:rPr lang="en-ZA" sz="1200" b="0" i="0" u="none" strike="noStrike" dirty="0" smtClean="0">
                          <a:solidFill>
                            <a:srgbClr val="000000"/>
                          </a:solidFill>
                          <a:effectLst/>
                          <a:latin typeface="+mn-lt"/>
                        </a:rPr>
                        <a:t>)</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dirty="0">
                          <a:solidFill>
                            <a:srgbClr val="000000"/>
                          </a:solidFill>
                          <a:effectLst/>
                          <a:latin typeface="+mn-lt"/>
                        </a:rPr>
                        <a:t>     ( 4 </a:t>
                      </a:r>
                      <a:r>
                        <a:rPr lang="en-ZA" sz="1200" b="0" i="0" u="none" strike="noStrike" dirty="0" smtClean="0">
                          <a:solidFill>
                            <a:srgbClr val="000000"/>
                          </a:solidFill>
                          <a:effectLst/>
                          <a:latin typeface="+mn-lt"/>
                        </a:rPr>
                        <a:t>736,05)</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smtClean="0">
                          <a:solidFill>
                            <a:srgbClr val="000000"/>
                          </a:solidFill>
                          <a:effectLst/>
                          <a:latin typeface="+mn-lt"/>
                        </a:rPr>
                        <a:t>663,15</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2"/>
                  </a:ext>
                </a:extLst>
              </a:tr>
              <a:tr h="243691">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3"/>
                  </a:ext>
                </a:extLst>
              </a:tr>
              <a:tr h="4786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mn-lt"/>
                        </a:rPr>
                        <a:t>Running Expenditure</a:t>
                      </a:r>
                      <a:endParaRPr lang="en-ZA" sz="1200" b="1" i="0" u="none" strike="noStrike" dirty="0" smtClean="0">
                        <a:solidFill>
                          <a:srgbClr val="FFFFFF"/>
                        </a:solidFill>
                        <a:effectLst/>
                        <a:latin typeface="+mn-lt"/>
                      </a:endParaRPr>
                    </a:p>
                    <a:p>
                      <a:pPr algn="l" fontAlgn="b"/>
                      <a:endParaRPr lang="en-ZA" sz="1200" b="0" i="0" u="none" strike="noStrike" dirty="0">
                        <a:solidFill>
                          <a:srgbClr val="000000"/>
                        </a:solidFill>
                        <a:effectLst/>
                        <a:latin typeface="+mn-lt"/>
                      </a:endParaRP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solidFill>
                            <a:srgbClr val="000000"/>
                          </a:solidFill>
                          <a:effectLst/>
                          <a:latin typeface="+mn-lt"/>
                        </a:rPr>
                        <a:t>      </a:t>
                      </a:r>
                      <a:r>
                        <a:rPr lang="en-ZA" sz="1200" b="0" i="0" u="none" strike="noStrike" dirty="0">
                          <a:solidFill>
                            <a:srgbClr val="000000"/>
                          </a:solidFill>
                          <a:effectLst/>
                          <a:latin typeface="+mn-lt"/>
                        </a:rPr>
                        <a:t>1 </a:t>
                      </a:r>
                      <a:r>
                        <a:rPr lang="en-ZA" sz="1200" b="0" i="0" u="none" strike="noStrike" dirty="0" smtClean="0">
                          <a:solidFill>
                            <a:srgbClr val="000000"/>
                          </a:solidFill>
                          <a:effectLst/>
                          <a:latin typeface="+mn-lt"/>
                        </a:rPr>
                        <a:t>287,75</a:t>
                      </a:r>
                      <a:endParaRPr lang="en-ZA" sz="1200" b="0" i="0" u="none" strike="noStrike" dirty="0">
                        <a:solidFill>
                          <a:srgbClr val="000000"/>
                        </a:solidFill>
                        <a:effectLst/>
                        <a:latin typeface="+mn-lt"/>
                      </a:endParaRP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dirty="0">
                          <a:solidFill>
                            <a:srgbClr val="000000"/>
                          </a:solidFill>
                          <a:effectLst/>
                          <a:latin typeface="+mn-lt"/>
                        </a:rPr>
                        <a:t>         1 624,91 </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smtClean="0">
                          <a:solidFill>
                            <a:srgbClr val="000000"/>
                          </a:solidFill>
                          <a:effectLst/>
                          <a:latin typeface="+mn-lt"/>
                        </a:rPr>
                        <a:t>(337,16)</a:t>
                      </a:r>
                      <a:endParaRPr lang="en-ZA" sz="1200" b="0" i="0" u="none" strike="noStrike" dirty="0">
                        <a:solidFill>
                          <a:srgbClr val="000000"/>
                        </a:solidFill>
                        <a:effectLst/>
                        <a:latin typeface="+mn-lt"/>
                      </a:endParaRP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4"/>
                  </a:ext>
                </a:extLst>
              </a:tr>
              <a:tr h="243691">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7"/>
                  </a:ext>
                </a:extLst>
              </a:tr>
              <a:tr h="243691">
                <a:tc>
                  <a:txBody>
                    <a:bodyPr/>
                    <a:lstStyle/>
                    <a:p>
                      <a:pPr algn="l" fontAlgn="b"/>
                      <a:r>
                        <a:rPr lang="en-ZA" sz="1200" b="0" i="0" u="none" strike="noStrike" dirty="0">
                          <a:solidFill>
                            <a:srgbClr val="000000"/>
                          </a:solidFill>
                          <a:effectLst/>
                          <a:latin typeface="+mn-lt"/>
                        </a:rPr>
                        <a:t>Total Finance </a:t>
                      </a:r>
                      <a:r>
                        <a:rPr lang="en-ZA" sz="1200" b="0" i="0" u="none" strike="noStrike" dirty="0" smtClean="0">
                          <a:solidFill>
                            <a:srgbClr val="000000"/>
                          </a:solidFill>
                          <a:effectLst/>
                          <a:latin typeface="+mn-lt"/>
                        </a:rPr>
                        <a:t>Charges</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2 </a:t>
                      </a:r>
                      <a:r>
                        <a:rPr lang="en-ZA" sz="1200" b="0" i="0" u="none" strike="noStrike" dirty="0" smtClean="0">
                          <a:solidFill>
                            <a:srgbClr val="000000"/>
                          </a:solidFill>
                          <a:effectLst/>
                          <a:latin typeface="+mn-lt"/>
                        </a:rPr>
                        <a:t>733,22 </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a:solidFill>
                            <a:srgbClr val="000000"/>
                          </a:solidFill>
                          <a:effectLst/>
                          <a:latin typeface="+mn-lt"/>
                        </a:rPr>
                        <a:t>         3 046,93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smtClean="0">
                          <a:solidFill>
                            <a:srgbClr val="000000"/>
                          </a:solidFill>
                          <a:effectLst/>
                          <a:latin typeface="+mn-lt"/>
                        </a:rPr>
                        <a:t>(313,71)</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8"/>
                  </a:ext>
                </a:extLst>
              </a:tr>
              <a:tr h="243691">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9"/>
                  </a:ext>
                </a:extLst>
              </a:tr>
              <a:tr h="243691">
                <a:tc>
                  <a:txBody>
                    <a:bodyPr/>
                    <a:lstStyle/>
                    <a:p>
                      <a:pPr algn="l" fontAlgn="b"/>
                      <a:r>
                        <a:rPr lang="en-ZA" sz="1200" b="0" i="0" u="none" strike="noStrike" dirty="0">
                          <a:solidFill>
                            <a:srgbClr val="000000"/>
                          </a:solidFill>
                          <a:effectLst/>
                          <a:latin typeface="+mn-lt"/>
                        </a:rPr>
                        <a:t>Fixed Assets</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a:t>
                      </a:r>
                      <a:r>
                        <a:rPr lang="en-ZA" sz="1200" b="0" i="0" u="none" strike="noStrike" dirty="0" smtClean="0">
                          <a:solidFill>
                            <a:srgbClr val="000000"/>
                          </a:solidFill>
                          <a:effectLst/>
                          <a:latin typeface="+mn-lt"/>
                        </a:rPr>
                        <a:t>4,25 </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1200" b="0" i="0" u="none" strike="noStrike">
                          <a:solidFill>
                            <a:srgbClr val="000000"/>
                          </a:solidFill>
                          <a:effectLst/>
                          <a:latin typeface="+mn-lt"/>
                        </a:rPr>
                        <a:t>              31,23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smtClean="0">
                          <a:solidFill>
                            <a:srgbClr val="000000"/>
                          </a:solidFill>
                          <a:effectLst/>
                          <a:latin typeface="+mn-lt"/>
                        </a:rPr>
                        <a:t>(26,98)</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14"/>
                  </a:ext>
                </a:extLst>
              </a:tr>
              <a:tr h="243691">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15"/>
                  </a:ext>
                </a:extLst>
              </a:tr>
              <a:tr h="243691">
                <a:tc>
                  <a:txBody>
                    <a:bodyPr/>
                    <a:lstStyle/>
                    <a:p>
                      <a:pPr algn="l" fontAlgn="b"/>
                      <a:r>
                        <a:rPr lang="en-ZA" sz="1200" b="0" i="0" u="none" strike="noStrike">
                          <a:solidFill>
                            <a:srgbClr val="000000"/>
                          </a:solidFill>
                          <a:effectLst/>
                          <a:latin typeface="+mn-lt"/>
                        </a:rPr>
                        <a:t>Capital Expenditure</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a:t>
                      </a:r>
                      <a:r>
                        <a:rPr lang="en-ZA" sz="1200" b="0" i="0" u="none" strike="noStrike" dirty="0" smtClean="0">
                          <a:solidFill>
                            <a:srgbClr val="000000"/>
                          </a:solidFill>
                          <a:effectLst/>
                          <a:latin typeface="+mn-lt"/>
                        </a:rPr>
                        <a:t>1</a:t>
                      </a:r>
                      <a:r>
                        <a:rPr lang="en-ZA" sz="1200" b="0" i="0" u="none" strike="noStrike" baseline="0" dirty="0" smtClean="0">
                          <a:solidFill>
                            <a:srgbClr val="000000"/>
                          </a:solidFill>
                          <a:effectLst/>
                          <a:latin typeface="+mn-lt"/>
                        </a:rPr>
                        <a:t> 615,46</a:t>
                      </a:r>
                      <a:r>
                        <a:rPr lang="en-ZA" sz="1200" b="0" i="0" u="none" strike="noStrike" dirty="0" smtClean="0">
                          <a:solidFill>
                            <a:srgbClr val="000000"/>
                          </a:solidFill>
                          <a:effectLst/>
                          <a:latin typeface="+mn-lt"/>
                        </a:rPr>
                        <a:t> </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dirty="0">
                          <a:solidFill>
                            <a:srgbClr val="000000"/>
                          </a:solidFill>
                          <a:effectLst/>
                          <a:latin typeface="+mn-lt"/>
                        </a:rPr>
                        <a:t>         2 677,48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smtClean="0">
                          <a:solidFill>
                            <a:srgbClr val="000000"/>
                          </a:solidFill>
                          <a:effectLst/>
                          <a:latin typeface="+mn-lt"/>
                        </a:rPr>
                        <a:t>(1 062,02)</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16"/>
                  </a:ext>
                </a:extLst>
              </a:tr>
              <a:tr h="243691">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0" i="0" u="none" strike="noStrike">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17"/>
                  </a:ext>
                </a:extLst>
              </a:tr>
              <a:tr h="334176">
                <a:tc>
                  <a:txBody>
                    <a:bodyPr/>
                    <a:lstStyle/>
                    <a:p>
                      <a:pPr algn="l" fontAlgn="b"/>
                      <a:r>
                        <a:rPr lang="en-ZA" sz="1200" b="0" i="0" u="none" strike="noStrike" dirty="0">
                          <a:solidFill>
                            <a:srgbClr val="000000"/>
                          </a:solidFill>
                          <a:effectLst/>
                          <a:latin typeface="+mn-lt"/>
                        </a:rPr>
                        <a:t>TOTAL FUNDING REQUIREMENT</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mn-lt"/>
                        </a:rPr>
                        <a:t>         </a:t>
                      </a:r>
                      <a:r>
                        <a:rPr lang="en-ZA" sz="1200" b="0" i="0" u="none" strike="noStrike" dirty="0">
                          <a:solidFill>
                            <a:srgbClr val="000000"/>
                          </a:solidFill>
                          <a:effectLst/>
                          <a:latin typeface="+mn-lt"/>
                        </a:rPr>
                        <a:t>2 424,73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ZA" sz="1200" b="1" i="0" u="none" strike="noStrike" dirty="0">
                          <a:solidFill>
                            <a:srgbClr val="000000"/>
                          </a:solidFill>
                          <a:effectLst/>
                          <a:latin typeface="+mn-lt"/>
                        </a:rPr>
                        <a:t>         </a:t>
                      </a:r>
                      <a:r>
                        <a:rPr lang="en-ZA" sz="1200" b="0" i="0" u="none" strike="noStrike" dirty="0">
                          <a:solidFill>
                            <a:srgbClr val="000000"/>
                          </a:solidFill>
                          <a:effectLst/>
                          <a:latin typeface="+mn-lt"/>
                        </a:rPr>
                        <a:t>4 369,85</a:t>
                      </a:r>
                      <a:r>
                        <a:rPr lang="en-ZA" sz="1200" b="1" i="0" u="none" strike="noStrike" dirty="0">
                          <a:solidFill>
                            <a:srgbClr val="000000"/>
                          </a:solidFill>
                          <a:effectLst/>
                          <a:latin typeface="+mn-lt"/>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smtClean="0">
                          <a:solidFill>
                            <a:srgbClr val="000000"/>
                          </a:solidFill>
                          <a:effectLst/>
                          <a:latin typeface="+mn-lt"/>
                        </a:rPr>
                        <a:t>(1 945,12)</a:t>
                      </a:r>
                      <a:endParaRPr lang="en-ZA" sz="1200" b="0"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 xmlns:p14="http://schemas.microsoft.com/office/powerpoint/2010/main" val="1013160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7195457" cy="1403976"/>
          </a:xfrm>
        </p:spPr>
        <p:txBody>
          <a:bodyPr>
            <a:normAutofit fontScale="90000"/>
          </a:bodyPr>
          <a:lstStyle/>
          <a:p>
            <a:r>
              <a:rPr lang="en-ZA" dirty="0" smtClean="0">
                <a:effectLst>
                  <a:outerShdw blurRad="50800" dist="39000" dir="5460000" algn="tl">
                    <a:srgbClr val="000000">
                      <a:alpha val="38000"/>
                    </a:srgbClr>
                  </a:outerShdw>
                </a:effectLst>
              </a:rPr>
              <a:t/>
            </a:r>
            <a:br>
              <a:rPr lang="en-ZA" dirty="0" smtClean="0">
                <a:effectLst>
                  <a:outerShdw blurRad="50800" dist="39000" dir="5460000" algn="tl">
                    <a:srgbClr val="000000">
                      <a:alpha val="38000"/>
                    </a:srgbClr>
                  </a:outerShdw>
                </a:effectLst>
              </a:rPr>
            </a:br>
            <a:r>
              <a:rPr lang="en-ZA" dirty="0">
                <a:effectLst>
                  <a:outerShdw blurRad="50800" dist="39000" dir="5460000" algn="tl">
                    <a:srgbClr val="000000">
                      <a:alpha val="38000"/>
                    </a:srgbClr>
                  </a:outerShdw>
                </a:effectLst>
              </a:rPr>
              <a:t/>
            </a:r>
            <a:br>
              <a:rPr lang="en-ZA" dirty="0">
                <a:effectLst>
                  <a:outerShdw blurRad="50800" dist="39000" dir="5460000" algn="tl">
                    <a:srgbClr val="000000">
                      <a:alpha val="38000"/>
                    </a:srgbClr>
                  </a:outerShdw>
                </a:effectLst>
              </a:rPr>
            </a:br>
            <a:r>
              <a:rPr lang="en-ZA" dirty="0" smtClean="0">
                <a:effectLst>
                  <a:outerShdw blurRad="50800" dist="39000" dir="5460000" algn="tl">
                    <a:srgbClr val="000000">
                      <a:alpha val="38000"/>
                    </a:srgbClr>
                  </a:outerShdw>
                </a:effectLst>
              </a:rPr>
              <a:t/>
            </a:r>
            <a:br>
              <a:rPr lang="en-ZA" dirty="0" smtClean="0">
                <a:effectLst>
                  <a:outerShdw blurRad="50800" dist="39000" dir="5460000" algn="tl">
                    <a:srgbClr val="000000">
                      <a:alpha val="38000"/>
                    </a:srgbClr>
                  </a:outerShdw>
                </a:effectLst>
              </a:rPr>
            </a:br>
            <a:r>
              <a:rPr lang="en-ZA" dirty="0" smtClean="0">
                <a:effectLst>
                  <a:outerShdw blurRad="50800" dist="39000" dir="5460000" algn="tl">
                    <a:srgbClr val="000000">
                      <a:alpha val="38000"/>
                    </a:srgbClr>
                  </a:outerShdw>
                </a:effectLst>
              </a:rPr>
              <a:t>Acknowledgement of External Auditors Opinion</a:t>
            </a:r>
            <a:r>
              <a:rPr lang="en-ZA" dirty="0"/>
              <a:t/>
            </a:r>
            <a:br>
              <a:rPr lang="en-ZA" dirty="0"/>
            </a:br>
            <a:endParaRPr lang="en-ZA" dirty="0"/>
          </a:p>
        </p:txBody>
      </p:sp>
      <p:sp>
        <p:nvSpPr>
          <p:cNvPr id="4" name="Slide Number Placeholder 3"/>
          <p:cNvSpPr>
            <a:spLocks noGrp="1"/>
          </p:cNvSpPr>
          <p:nvPr>
            <p:ph type="sldNum" sz="quarter" idx="12"/>
          </p:nvPr>
        </p:nvSpPr>
        <p:spPr>
          <a:xfrm>
            <a:off x="6821213" y="6053398"/>
            <a:ext cx="2133600" cy="365125"/>
          </a:xfrm>
        </p:spPr>
        <p:txBody>
          <a:bodyPr/>
          <a:lstStyle/>
          <a:p>
            <a:pPr algn="r"/>
            <a:fld id="{48F0A114-0370-4CC0-9313-334D49B2E98A}" type="slidenum">
              <a:rPr lang="en-ZA" sz="1400" smtClean="0">
                <a:latin typeface="Arial" pitchFamily="34" charset="0"/>
                <a:cs typeface="Arial" pitchFamily="34" charset="0"/>
              </a:rPr>
              <a:pPr algn="r"/>
              <a:t>22</a:t>
            </a:fld>
            <a:endParaRPr lang="en-ZA" sz="1400" dirty="0">
              <a:latin typeface="Arial" pitchFamily="34" charset="0"/>
              <a:cs typeface="Arial" pitchFamily="34" charset="0"/>
            </a:endParaRPr>
          </a:p>
        </p:txBody>
      </p:sp>
      <p:sp>
        <p:nvSpPr>
          <p:cNvPr id="7" name="Content Placeholder 2"/>
          <p:cNvSpPr>
            <a:spLocks noGrp="1"/>
          </p:cNvSpPr>
          <p:nvPr>
            <p:ph idx="1"/>
          </p:nvPr>
        </p:nvSpPr>
        <p:spPr>
          <a:xfrm>
            <a:off x="1691680" y="1404892"/>
            <a:ext cx="7079458" cy="4214674"/>
          </a:xfrm>
        </p:spPr>
        <p:txBody>
          <a:bodyPr/>
          <a:lstStyle/>
          <a:p>
            <a:pPr marL="0" indent="0" algn="just">
              <a:buNone/>
            </a:pPr>
            <a:r>
              <a:rPr lang="en-GB" sz="2400" dirty="0"/>
              <a:t>In our </a:t>
            </a:r>
            <a:r>
              <a:rPr lang="en-GB" sz="2400" dirty="0" smtClean="0"/>
              <a:t>opinion as EY, </a:t>
            </a:r>
            <a:r>
              <a:rPr lang="en-GB" sz="2400" dirty="0"/>
              <a:t>the financial statements present fairly, in all material respects, the financial position of Trans-Caledon Tunnel Authority as at 31 March </a:t>
            </a:r>
            <a:r>
              <a:rPr lang="en-GB" sz="2400" dirty="0" smtClean="0"/>
              <a:t>2016, </a:t>
            </a:r>
            <a:r>
              <a:rPr lang="en-GB" sz="2400" dirty="0"/>
              <a:t>and its financial performance and cash flows for the year then ended in accordance with International Financial Reporting Standards and the requirements of the Public Finance Management Act of South </a:t>
            </a:r>
            <a:r>
              <a:rPr lang="en-GB" sz="2400" dirty="0" smtClean="0"/>
              <a:t>Africa.</a:t>
            </a:r>
          </a:p>
          <a:p>
            <a:pPr marL="0" indent="0">
              <a:buNone/>
            </a:pPr>
            <a:endParaRPr lang="en-ZA" sz="2400" dirty="0"/>
          </a:p>
        </p:txBody>
      </p:sp>
      <p:pic>
        <p:nvPicPr>
          <p:cNvPr id="8" name="Picture 7"/>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0232" y="4849217"/>
            <a:ext cx="1939925" cy="615950"/>
          </a:xfrm>
          <a:prstGeom prst="rect">
            <a:avLst/>
          </a:prstGeom>
          <a:noFill/>
          <a:ln>
            <a:noFill/>
          </a:ln>
        </p:spPr>
      </p:pic>
    </p:spTree>
    <p:extLst>
      <p:ext uri="{BB962C8B-B14F-4D97-AF65-F5344CB8AC3E}">
        <p14:creationId xmlns="" xmlns:p14="http://schemas.microsoft.com/office/powerpoint/2010/main" val="4006560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ChangeArrowheads="1"/>
          </p:cNvSpPr>
          <p:nvPr/>
        </p:nvSpPr>
        <p:spPr bwMode="auto">
          <a:xfrm>
            <a:off x="3132138" y="136525"/>
            <a:ext cx="5904358" cy="519113"/>
          </a:xfrm>
          <a:prstGeom prst="rect">
            <a:avLst/>
          </a:prstGeom>
          <a:noFill/>
          <a:ln w="9525">
            <a:noFill/>
            <a:miter lim="800000"/>
            <a:headEnd/>
            <a:tailEnd/>
          </a:ln>
        </p:spPr>
        <p:txBody>
          <a:bodyPr wrap="square">
            <a:spAutoFit/>
          </a:bodyPr>
          <a:lstStyle/>
          <a:p>
            <a:pPr fontAlgn="base">
              <a:spcBef>
                <a:spcPct val="0"/>
              </a:spcBef>
              <a:spcAft>
                <a:spcPct val="0"/>
              </a:spcAft>
            </a:pPr>
            <a:endParaRPr lang="en-US" sz="2800" b="1" smtClean="0">
              <a:solidFill>
                <a:srgbClr val="003366"/>
              </a:solidFill>
              <a:latin typeface="Arial" charset="0"/>
              <a:cs typeface="Arial" charset="0"/>
            </a:endParaRPr>
          </a:p>
        </p:txBody>
      </p:sp>
      <p:sp>
        <p:nvSpPr>
          <p:cNvPr id="7" name="Rectangle 2"/>
          <p:cNvSpPr>
            <a:spLocks noGrp="1" noChangeArrowheads="1"/>
          </p:cNvSpPr>
          <p:nvPr>
            <p:ph type="body" idx="4294967295"/>
          </p:nvPr>
        </p:nvSpPr>
        <p:spPr>
          <a:xfrm>
            <a:off x="1331640" y="2708920"/>
            <a:ext cx="7596187" cy="863600"/>
          </a:xfrm>
        </p:spPr>
        <p:txBody>
          <a:bodyPr>
            <a:normAutofit/>
          </a:bodyPr>
          <a:lstStyle/>
          <a:p>
            <a:pPr marL="0" indent="-342900" algn="ctr" defTabSz="-13873163">
              <a:buClr>
                <a:srgbClr val="CC0000"/>
              </a:buCl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…Discussion &amp; Clarifications…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
        <p:nvSpPr>
          <p:cNvPr id="2" name="Slide Number Placeholder 1"/>
          <p:cNvSpPr>
            <a:spLocks noGrp="1"/>
          </p:cNvSpPr>
          <p:nvPr>
            <p:ph type="sldNum" sz="quarter" idx="12"/>
          </p:nvPr>
        </p:nvSpPr>
        <p:spPr>
          <a:xfrm>
            <a:off x="7236296" y="6309320"/>
            <a:ext cx="762000" cy="365125"/>
          </a:xfrm>
        </p:spPr>
        <p:txBody>
          <a:bodyPr/>
          <a:lstStyle/>
          <a:p>
            <a:pPr>
              <a:defRPr/>
            </a:pPr>
            <a:fld id="{9AA9ABFE-11F1-4973-A855-B46EDE27041F}" type="slidenum">
              <a:rPr lang="en-GB" smtClean="0"/>
              <a:pPr>
                <a:defRPr/>
              </a:pPr>
              <a:t>23</a:t>
            </a:fld>
            <a:endParaRPr lang="en-GB" dirty="0"/>
          </a:p>
        </p:txBody>
      </p:sp>
      <p:sp>
        <p:nvSpPr>
          <p:cNvPr id="3" name="Rectangle 2"/>
          <p:cNvSpPr/>
          <p:nvPr/>
        </p:nvSpPr>
        <p:spPr>
          <a:xfrm>
            <a:off x="1421320" y="211415"/>
            <a:ext cx="7722679" cy="523220"/>
          </a:xfrm>
          <a:prstGeom prst="rect">
            <a:avLst/>
          </a:prstGeom>
        </p:spPr>
        <p:txBody>
          <a:bodyPr wrap="square">
            <a:spAutoFit/>
          </a:bodyPr>
          <a:lstStyle/>
          <a:p>
            <a:pPr algn="r"/>
            <a:r>
              <a:rPr lang="en-ZA" sz="2800" b="1" dirty="0" smtClean="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latin typeface="Arial Black" pitchFamily="34" charset="0"/>
                <a:ea typeface="+mj-ea"/>
                <a:cs typeface="+mj-cs"/>
              </a:rPr>
              <a:t>Thank You</a:t>
            </a:r>
            <a:endParaRPr lang="en-ZA" dirty="0"/>
          </a:p>
        </p:txBody>
      </p:sp>
    </p:spTree>
    <p:extLst>
      <p:ext uri="{BB962C8B-B14F-4D97-AF65-F5344CB8AC3E}">
        <p14:creationId xmlns="" xmlns:p14="http://schemas.microsoft.com/office/powerpoint/2010/main" val="27706754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4000" dirty="0" smtClean="0">
                <a:effectLst>
                  <a:outerShdw blurRad="50800" dist="39000" dir="5460000" algn="tl">
                    <a:srgbClr val="000000">
                      <a:alpha val="38000"/>
                    </a:srgbClr>
                  </a:outerShdw>
                </a:effectLst>
              </a:rPr>
              <a:t>Strategic Overview</a:t>
            </a:r>
            <a:endParaRPr lang="en-ZA" sz="4000" dirty="0">
              <a:effectLst>
                <a:outerShdw blurRad="50800" dist="39000" dir="5460000" algn="tl">
                  <a:srgbClr val="000000">
                    <a:alpha val="38000"/>
                  </a:srgbClr>
                </a:outerShdw>
              </a:effectLst>
            </a:endParaRPr>
          </a:p>
        </p:txBody>
      </p:sp>
      <p:sp>
        <p:nvSpPr>
          <p:cNvPr id="2" name="Slide Number Placeholder 1"/>
          <p:cNvSpPr>
            <a:spLocks noGrp="1"/>
          </p:cNvSpPr>
          <p:nvPr>
            <p:ph type="sldNum" sz="quarter" idx="12"/>
          </p:nvPr>
        </p:nvSpPr>
        <p:spPr/>
        <p:txBody>
          <a:bodyPr/>
          <a:lstStyle/>
          <a:p>
            <a:fld id="{17215C9A-8712-4889-842C-FC9D552D7C51}" type="slidenum">
              <a:rPr lang="en-ZA" smtClean="0">
                <a:solidFill>
                  <a:prstClr val="white"/>
                </a:solidFill>
              </a:rPr>
              <a:pPr/>
              <a:t>3</a:t>
            </a:fld>
            <a:endParaRPr lang="en-ZA">
              <a:solidFill>
                <a:prstClr val="white"/>
              </a:solidFill>
            </a:endParaRPr>
          </a:p>
        </p:txBody>
      </p:sp>
    </p:spTree>
    <p:extLst>
      <p:ext uri="{BB962C8B-B14F-4D97-AF65-F5344CB8AC3E}">
        <p14:creationId xmlns="" xmlns:p14="http://schemas.microsoft.com/office/powerpoint/2010/main" val="1615978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Grp="1" noChangeArrowheads="1"/>
          </p:cNvSpPr>
          <p:nvPr>
            <p:ph type="sldNum" sz="quarter" idx="12"/>
          </p:nvPr>
        </p:nvSpPr>
        <p:spPr>
          <a:xfrm>
            <a:off x="7308304" y="6316453"/>
            <a:ext cx="762000" cy="365125"/>
          </a:xfrm>
          <a:noFill/>
          <a:ln>
            <a:miter lim="800000"/>
            <a:headEnd/>
            <a:tailEnd/>
          </a:ln>
        </p:spPr>
        <p:txBody>
          <a:bodyPr/>
          <a:lstStyle/>
          <a:p>
            <a:fld id="{1771B71E-8B2B-4521-9891-7C94FEA7BF5B}" type="slidenum">
              <a:rPr lang="en-GB" smtClean="0">
                <a:cs typeface="Arial" pitchFamily="34" charset="0"/>
              </a:rPr>
              <a:pPr/>
              <a:t>4</a:t>
            </a:fld>
            <a:endParaRPr lang="en-GB" dirty="0" smtClean="0">
              <a:cs typeface="Arial" pitchFamily="34" charset="0"/>
            </a:endParaRPr>
          </a:p>
        </p:txBody>
      </p:sp>
      <p:sp>
        <p:nvSpPr>
          <p:cNvPr id="11267" name="Rectangle 2"/>
          <p:cNvSpPr>
            <a:spLocks noGrp="1" noChangeArrowheads="1"/>
          </p:cNvSpPr>
          <p:nvPr>
            <p:ph type="title"/>
          </p:nvPr>
        </p:nvSpPr>
        <p:spPr>
          <a:xfrm>
            <a:off x="1475656" y="116632"/>
            <a:ext cx="7560840" cy="553048"/>
          </a:xfrm>
        </p:spPr>
        <p:txBody>
          <a:bodyPr/>
          <a:lstStyle/>
          <a:p>
            <a:pPr algn="r" eaLnBrk="1" hangingPunct="1"/>
            <a:r>
              <a:rPr lang="en-ZA" dirty="0" smtClean="0"/>
              <a:t>TCTA Vision &amp; Mission</a:t>
            </a:r>
            <a:endParaRPr lang="en-GB" dirty="0" smtClean="0"/>
          </a:p>
        </p:txBody>
      </p:sp>
      <p:sp>
        <p:nvSpPr>
          <p:cNvPr id="11268" name="Rectangle 3"/>
          <p:cNvSpPr>
            <a:spLocks noGrp="1" noChangeArrowheads="1"/>
          </p:cNvSpPr>
          <p:nvPr>
            <p:ph type="body" idx="1"/>
          </p:nvPr>
        </p:nvSpPr>
        <p:spPr>
          <a:xfrm>
            <a:off x="1475656" y="1196752"/>
            <a:ext cx="7560840" cy="4968552"/>
          </a:xfrm>
        </p:spPr>
        <p:txBody>
          <a:bodyPr>
            <a:normAutofit/>
          </a:bodyPr>
          <a:lstStyle/>
          <a:p>
            <a:pPr marL="0" indent="0" eaLnBrk="1" hangingPunct="1">
              <a:buFont typeface="Wingdings" pitchFamily="2" charset="2"/>
              <a:buNone/>
              <a:defRPr/>
            </a:pPr>
            <a:r>
              <a:rPr lang="en-ZA" sz="2800" b="1" i="1" dirty="0" smtClean="0">
                <a:solidFill>
                  <a:schemeClr val="tx1"/>
                </a:solidFill>
              </a:rPr>
              <a:t>Vision</a:t>
            </a:r>
            <a:endParaRPr lang="en-ZA" sz="2800" b="1" dirty="0" smtClean="0">
              <a:solidFill>
                <a:schemeClr val="tx1"/>
              </a:solidFill>
            </a:endParaRPr>
          </a:p>
          <a:p>
            <a:pPr marL="0" indent="0" eaLnBrk="1" hangingPunct="1">
              <a:buFont typeface="Wingdings" pitchFamily="2" charset="2"/>
              <a:buNone/>
              <a:defRPr/>
            </a:pPr>
            <a:endParaRPr lang="en-ZA" b="1" dirty="0" smtClean="0">
              <a:solidFill>
                <a:schemeClr val="tx1"/>
              </a:solidFill>
            </a:endParaRPr>
          </a:p>
          <a:p>
            <a:pPr marL="0" indent="0" eaLnBrk="1" hangingPunct="1">
              <a:buFont typeface="Wingdings" pitchFamily="2" charset="2"/>
              <a:buNone/>
              <a:defRPr/>
            </a:pPr>
            <a:r>
              <a:rPr lang="en-ZA" sz="2400" dirty="0" smtClean="0">
                <a:solidFill>
                  <a:schemeClr val="tx1"/>
                </a:solidFill>
              </a:rPr>
              <a:t>To be the Leader in the Sustainable Supply of Water in the Southern Africa Region</a:t>
            </a:r>
          </a:p>
          <a:p>
            <a:pPr eaLnBrk="1" hangingPunct="1">
              <a:buFont typeface="Wingdings" pitchFamily="2" charset="2"/>
              <a:buNone/>
              <a:defRPr/>
            </a:pPr>
            <a:endParaRPr lang="en-ZA" b="1" dirty="0" smtClean="0">
              <a:solidFill>
                <a:schemeClr val="tx1"/>
              </a:solidFill>
            </a:endParaRPr>
          </a:p>
          <a:p>
            <a:pPr eaLnBrk="1" hangingPunct="1">
              <a:buFont typeface="Wingdings" pitchFamily="2" charset="2"/>
              <a:buNone/>
              <a:defRPr/>
            </a:pPr>
            <a:r>
              <a:rPr lang="en-ZA" sz="2800" b="1" i="1" dirty="0" smtClean="0">
                <a:solidFill>
                  <a:schemeClr val="tx1"/>
                </a:solidFill>
              </a:rPr>
              <a:t>Mission</a:t>
            </a:r>
            <a:endParaRPr lang="en-ZA" sz="2800" b="1" dirty="0" smtClean="0">
              <a:solidFill>
                <a:schemeClr val="tx1"/>
              </a:solidFill>
            </a:endParaRPr>
          </a:p>
          <a:p>
            <a:pPr eaLnBrk="1" hangingPunct="1">
              <a:buFont typeface="Wingdings" pitchFamily="2" charset="2"/>
              <a:buNone/>
              <a:defRPr/>
            </a:pPr>
            <a:endParaRPr lang="en-ZA" b="1" dirty="0" smtClean="0">
              <a:solidFill>
                <a:schemeClr val="tx1"/>
              </a:solidFill>
            </a:endParaRPr>
          </a:p>
          <a:p>
            <a:pPr eaLnBrk="1" hangingPunct="1">
              <a:buFont typeface="Wingdings" pitchFamily="2" charset="2"/>
              <a:buNone/>
              <a:defRPr/>
            </a:pPr>
            <a:r>
              <a:rPr lang="en-ZA" sz="2400" dirty="0" smtClean="0">
                <a:solidFill>
                  <a:schemeClr val="tx1"/>
                </a:solidFill>
              </a:rPr>
              <a:t>To facilitate water security through the planning, financing and implementation of bulk raw water infrastructure, in the most cost-effective manner that benefits water users</a:t>
            </a:r>
          </a:p>
          <a:p>
            <a:pPr algn="ctr" eaLnBrk="1" hangingPunct="1">
              <a:buFont typeface="Wingdings" pitchFamily="2" charset="2"/>
              <a:buNone/>
              <a:defRPr/>
            </a:pPr>
            <a:endParaRPr lang="en-GB" sz="3200" dirty="0" smtClean="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latin typeface="Arial" pitchFamily="34" charset="0"/>
                <a:cs typeface="Arial" pitchFamily="34" charset="0"/>
              </a:rPr>
              <a:t>TCTA, the Organization</a:t>
            </a:r>
            <a:endParaRPr lang="en-GB" sz="3200" dirty="0">
              <a:latin typeface="Arial" pitchFamily="34" charset="0"/>
              <a:cs typeface="Arial" pitchFamily="34" charset="0"/>
            </a:endParaRPr>
          </a:p>
        </p:txBody>
      </p:sp>
      <p:sp>
        <p:nvSpPr>
          <p:cNvPr id="3" name="Content Placeholder 2"/>
          <p:cNvSpPr>
            <a:spLocks noGrp="1"/>
          </p:cNvSpPr>
          <p:nvPr>
            <p:ph sz="half" idx="1"/>
          </p:nvPr>
        </p:nvSpPr>
        <p:spPr>
          <a:xfrm>
            <a:off x="0" y="770175"/>
            <a:ext cx="5148064" cy="5539531"/>
          </a:xfrm>
        </p:spPr>
        <p:txBody>
          <a:bodyPr>
            <a:noAutofit/>
          </a:bodyPr>
          <a:lstStyle/>
          <a:p>
            <a:pPr marL="0" indent="0">
              <a:buNone/>
            </a:pPr>
            <a:r>
              <a:rPr lang="en-US" sz="2000" b="1" i="1" dirty="0" smtClean="0">
                <a:solidFill>
                  <a:schemeClr val="tx1"/>
                </a:solidFill>
              </a:rPr>
              <a:t>Who is TCTA?</a:t>
            </a:r>
          </a:p>
          <a:p>
            <a:endParaRPr lang="en-US" sz="1800" dirty="0" smtClean="0">
              <a:solidFill>
                <a:schemeClr val="tx1"/>
              </a:solidFill>
            </a:endParaRPr>
          </a:p>
          <a:p>
            <a:r>
              <a:rPr lang="en-US" sz="1800" dirty="0" smtClean="0">
                <a:solidFill>
                  <a:schemeClr val="tx1"/>
                </a:solidFill>
              </a:rPr>
              <a:t>State-owned Water Infrastructure Entity (SPV)</a:t>
            </a:r>
          </a:p>
          <a:p>
            <a:endParaRPr lang="en-US" sz="1200" dirty="0" smtClean="0">
              <a:solidFill>
                <a:schemeClr val="tx1"/>
              </a:solidFill>
            </a:endParaRPr>
          </a:p>
          <a:p>
            <a:r>
              <a:rPr lang="en-US" sz="1800" dirty="0" smtClean="0">
                <a:solidFill>
                  <a:schemeClr val="tx1"/>
                </a:solidFill>
              </a:rPr>
              <a:t>Established in 1986 to fund and implement RSA portion of LHWP</a:t>
            </a:r>
          </a:p>
          <a:p>
            <a:endParaRPr lang="en-US" sz="1200" dirty="0" smtClean="0">
              <a:solidFill>
                <a:schemeClr val="tx1"/>
              </a:solidFill>
            </a:endParaRPr>
          </a:p>
          <a:p>
            <a:r>
              <a:rPr lang="en-US" sz="1800" dirty="0" smtClean="0">
                <a:solidFill>
                  <a:schemeClr val="tx1"/>
                </a:solidFill>
              </a:rPr>
              <a:t>Mandate expanded to undertake liability management on LHWP </a:t>
            </a:r>
          </a:p>
          <a:p>
            <a:endParaRPr lang="en-US" sz="1200" dirty="0" smtClean="0">
              <a:solidFill>
                <a:schemeClr val="tx1"/>
              </a:solidFill>
            </a:endParaRPr>
          </a:p>
          <a:p>
            <a:r>
              <a:rPr lang="en-US" sz="1800" dirty="0" smtClean="0">
                <a:solidFill>
                  <a:schemeClr val="tx1"/>
                </a:solidFill>
              </a:rPr>
              <a:t>Now a multi-project entity, to fund &amp; implement bulk raw water infrastructure</a:t>
            </a:r>
          </a:p>
          <a:p>
            <a:endParaRPr lang="en-US" sz="1200" dirty="0" smtClean="0">
              <a:solidFill>
                <a:schemeClr val="tx1"/>
              </a:solidFill>
            </a:endParaRPr>
          </a:p>
          <a:p>
            <a:r>
              <a:rPr lang="en-US" sz="1800" i="1" dirty="0" smtClean="0">
                <a:solidFill>
                  <a:schemeClr val="tx1"/>
                </a:solidFill>
              </a:rPr>
              <a:t>Reports to Minister of Water &amp; </a:t>
            </a:r>
            <a:r>
              <a:rPr lang="en-US" sz="1800" i="1" dirty="0" smtClean="0"/>
              <a:t>Sanitation</a:t>
            </a:r>
          </a:p>
          <a:p>
            <a:endParaRPr lang="en-US" sz="1200" i="1" dirty="0"/>
          </a:p>
          <a:p>
            <a:r>
              <a:rPr lang="en-ZA" sz="1800" i="1" dirty="0"/>
              <a:t>Shareholder’s </a:t>
            </a:r>
            <a:r>
              <a:rPr lang="en-ZA" sz="1800" i="1" dirty="0" smtClean="0"/>
              <a:t>Compact: agreement with Minister on </a:t>
            </a:r>
            <a:r>
              <a:rPr lang="en-ZA" sz="1800" i="1" dirty="0"/>
              <a:t>the expected performance targets</a:t>
            </a:r>
            <a:endParaRPr lang="en-US" sz="1800" i="1" dirty="0" smtClean="0"/>
          </a:p>
          <a:p>
            <a:endParaRPr lang="en-US" sz="1200" i="1" dirty="0"/>
          </a:p>
          <a:p>
            <a:r>
              <a:rPr lang="en-ZA" sz="1800" i="1" dirty="0"/>
              <a:t>Quarterly</a:t>
            </a:r>
            <a:r>
              <a:rPr lang="en-ZA" sz="1800" b="1" i="1" dirty="0"/>
              <a:t> </a:t>
            </a:r>
            <a:r>
              <a:rPr lang="en-ZA" sz="1800" i="1" dirty="0"/>
              <a:t>Reports to the Minister from </a:t>
            </a:r>
            <a:r>
              <a:rPr lang="en-ZA" sz="1800" i="1" dirty="0" smtClean="0"/>
              <a:t>Board</a:t>
            </a:r>
            <a:endParaRPr lang="en-GB" sz="1800" i="1" dirty="0"/>
          </a:p>
        </p:txBody>
      </p:sp>
      <p:sp>
        <p:nvSpPr>
          <p:cNvPr id="4" name="Content Placeholder 3"/>
          <p:cNvSpPr>
            <a:spLocks noGrp="1"/>
          </p:cNvSpPr>
          <p:nvPr>
            <p:ph sz="half" idx="2"/>
          </p:nvPr>
        </p:nvSpPr>
        <p:spPr>
          <a:xfrm>
            <a:off x="5508104" y="836712"/>
            <a:ext cx="3384376" cy="5877272"/>
          </a:xfrm>
        </p:spPr>
        <p:txBody>
          <a:bodyPr>
            <a:normAutofit/>
          </a:bodyPr>
          <a:lstStyle/>
          <a:p>
            <a:pPr marL="4763" indent="-4763">
              <a:buFont typeface="Arial" pitchFamily="34" charset="0"/>
              <a:buNone/>
            </a:pPr>
            <a:r>
              <a:rPr lang="en-US" sz="2000" b="1" i="1" dirty="0"/>
              <a:t>What do we do?</a:t>
            </a:r>
          </a:p>
          <a:p>
            <a:endParaRPr lang="en-US" sz="1800" dirty="0"/>
          </a:p>
          <a:p>
            <a:r>
              <a:rPr lang="en-US" sz="1800" dirty="0" smtClean="0"/>
              <a:t>Project structuring</a:t>
            </a:r>
          </a:p>
          <a:p>
            <a:endParaRPr lang="en-US" sz="1800" dirty="0" smtClean="0"/>
          </a:p>
          <a:p>
            <a:r>
              <a:rPr lang="en-US" sz="1800" dirty="0" smtClean="0"/>
              <a:t>Project funding</a:t>
            </a:r>
            <a:endParaRPr lang="en-US" sz="1800" dirty="0"/>
          </a:p>
          <a:p>
            <a:endParaRPr lang="en-US" sz="1800" dirty="0"/>
          </a:p>
          <a:p>
            <a:r>
              <a:rPr lang="en-US" sz="1800" dirty="0"/>
              <a:t>Project implementation</a:t>
            </a:r>
          </a:p>
          <a:p>
            <a:endParaRPr lang="en-US" sz="1800" dirty="0"/>
          </a:p>
          <a:p>
            <a:r>
              <a:rPr lang="en-US" sz="1800" dirty="0" smtClean="0"/>
              <a:t>Liability management</a:t>
            </a:r>
          </a:p>
          <a:p>
            <a:endParaRPr lang="en-US" sz="1800" dirty="0" smtClean="0"/>
          </a:p>
          <a:p>
            <a:r>
              <a:rPr lang="en-US" sz="1800" dirty="0" smtClean="0"/>
              <a:t>Tariff setting</a:t>
            </a:r>
            <a:endParaRPr lang="en-US" sz="1800" dirty="0"/>
          </a:p>
          <a:p>
            <a:endParaRPr lang="en-US" sz="1800" dirty="0"/>
          </a:p>
          <a:p>
            <a:r>
              <a:rPr lang="en-US" sz="1800" dirty="0"/>
              <a:t>Advisory services</a:t>
            </a:r>
          </a:p>
          <a:p>
            <a:endParaRPr lang="en-US" sz="1800" dirty="0"/>
          </a:p>
          <a:p>
            <a:r>
              <a:rPr lang="en-US" sz="1800" dirty="0"/>
              <a:t>Knowledge </a:t>
            </a:r>
            <a:r>
              <a:rPr lang="en-US" sz="1800" dirty="0" smtClean="0"/>
              <a:t>management</a:t>
            </a:r>
          </a:p>
          <a:p>
            <a:endParaRPr lang="en-US" sz="1800" dirty="0" smtClean="0"/>
          </a:p>
        </p:txBody>
      </p:sp>
      <p:sp>
        <p:nvSpPr>
          <p:cNvPr id="5" name="Slide Number Placeholder 4"/>
          <p:cNvSpPr>
            <a:spLocks noGrp="1"/>
          </p:cNvSpPr>
          <p:nvPr>
            <p:ph type="sldNum" sz="quarter" idx="12"/>
          </p:nvPr>
        </p:nvSpPr>
        <p:spPr/>
        <p:txBody>
          <a:bodyPr/>
          <a:lstStyle/>
          <a:p>
            <a:fld id="{1ED292CF-B866-4BCC-8766-ED4DBF8B7C99}" type="slidenum">
              <a:rPr lang="en-GB" smtClean="0"/>
              <a:pPr/>
              <a:t>5</a:t>
            </a:fld>
            <a:endParaRPr lang="en-GB"/>
          </a:p>
        </p:txBody>
      </p:sp>
    </p:spTree>
    <p:extLst>
      <p:ext uri="{BB962C8B-B14F-4D97-AF65-F5344CB8AC3E}">
        <p14:creationId xmlns="" xmlns:p14="http://schemas.microsoft.com/office/powerpoint/2010/main" val="3100806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820" y="188640"/>
            <a:ext cx="7043120" cy="409032"/>
          </a:xfrm>
        </p:spPr>
        <p:txBody>
          <a:bodyPr>
            <a:noAutofit/>
          </a:bodyPr>
          <a:lstStyle/>
          <a:p>
            <a:pPr algn="r"/>
            <a:r>
              <a:rPr lang="en-ZA" sz="3200" dirty="0" smtClean="0"/>
              <a:t>Strategic Goals</a:t>
            </a:r>
            <a:endParaRPr lang="en-ZA" sz="3200" dirty="0"/>
          </a:p>
        </p:txBody>
      </p:sp>
      <p:sp>
        <p:nvSpPr>
          <p:cNvPr id="3" name="Content Placeholder 2"/>
          <p:cNvSpPr>
            <a:spLocks noGrp="1"/>
          </p:cNvSpPr>
          <p:nvPr>
            <p:ph type="body" idx="1"/>
          </p:nvPr>
        </p:nvSpPr>
        <p:spPr>
          <a:xfrm>
            <a:off x="1475656" y="908720"/>
            <a:ext cx="7668344" cy="4896544"/>
          </a:xfrm>
        </p:spPr>
        <p:txBody>
          <a:bodyPr>
            <a:noAutofit/>
          </a:bodyPr>
          <a:lstStyle/>
          <a:p>
            <a:pPr marL="342900" lvl="0" indent="-342900" algn="l">
              <a:buFont typeface="Wingdings" panose="05000000000000000000" pitchFamily="2" charset="2"/>
              <a:buChar char="q"/>
            </a:pPr>
            <a:r>
              <a:rPr lang="en-ZA" b="0" dirty="0" smtClean="0">
                <a:solidFill>
                  <a:schemeClr val="tx1"/>
                </a:solidFill>
              </a:rPr>
              <a:t>Deliver </a:t>
            </a:r>
            <a:r>
              <a:rPr lang="en-ZA" b="0" dirty="0">
                <a:solidFill>
                  <a:schemeClr val="tx1"/>
                </a:solidFill>
              </a:rPr>
              <a:t>to </a:t>
            </a:r>
            <a:r>
              <a:rPr lang="en-ZA" b="0" dirty="0" smtClean="0">
                <a:solidFill>
                  <a:schemeClr val="tx1"/>
                </a:solidFill>
              </a:rPr>
              <a:t>Ministerial directives relating </a:t>
            </a:r>
            <a:r>
              <a:rPr lang="en-ZA" b="0" dirty="0">
                <a:solidFill>
                  <a:schemeClr val="tx1"/>
                </a:solidFill>
              </a:rPr>
              <a:t>to the planning, financing </a:t>
            </a:r>
            <a:r>
              <a:rPr lang="en-ZA" b="0" dirty="0" smtClean="0">
                <a:solidFill>
                  <a:schemeClr val="tx1"/>
                </a:solidFill>
              </a:rPr>
              <a:t>&amp; implementation of water </a:t>
            </a:r>
            <a:r>
              <a:rPr lang="en-ZA" b="0" dirty="0">
                <a:solidFill>
                  <a:schemeClr val="tx1"/>
                </a:solidFill>
              </a:rPr>
              <a:t>infrastructure, in accordance with specifications </a:t>
            </a:r>
            <a:r>
              <a:rPr lang="en-ZA" b="0" dirty="0" smtClean="0">
                <a:solidFill>
                  <a:schemeClr val="tx1"/>
                </a:solidFill>
              </a:rPr>
              <a:t>&amp; within </a:t>
            </a:r>
            <a:r>
              <a:rPr lang="en-ZA" b="0" dirty="0">
                <a:solidFill>
                  <a:schemeClr val="tx1"/>
                </a:solidFill>
              </a:rPr>
              <a:t>agreed timelines </a:t>
            </a:r>
            <a:r>
              <a:rPr lang="en-ZA" b="0" dirty="0" smtClean="0">
                <a:solidFill>
                  <a:schemeClr val="tx1"/>
                </a:solidFill>
              </a:rPr>
              <a:t>&amp; budget.</a:t>
            </a:r>
          </a:p>
          <a:p>
            <a:pPr marL="342900" lvl="0" indent="-342900" algn="l">
              <a:buFont typeface="Wingdings" panose="05000000000000000000" pitchFamily="2" charset="2"/>
              <a:buChar char="q"/>
            </a:pPr>
            <a:endParaRPr lang="en-ZA" sz="800" b="0" dirty="0" smtClean="0">
              <a:solidFill>
                <a:schemeClr val="tx1"/>
              </a:solidFill>
            </a:endParaRPr>
          </a:p>
          <a:p>
            <a:pPr marL="342900" lvl="0" indent="-342900" algn="l">
              <a:buFont typeface="Wingdings" panose="05000000000000000000" pitchFamily="2" charset="2"/>
              <a:buChar char="q"/>
            </a:pPr>
            <a:r>
              <a:rPr lang="en-ZA" b="0" dirty="0" smtClean="0">
                <a:solidFill>
                  <a:schemeClr val="tx1"/>
                </a:solidFill>
              </a:rPr>
              <a:t>Ensure </a:t>
            </a:r>
            <a:r>
              <a:rPr lang="en-ZA" b="0" dirty="0">
                <a:solidFill>
                  <a:schemeClr val="tx1"/>
                </a:solidFill>
              </a:rPr>
              <a:t>that </a:t>
            </a:r>
            <a:r>
              <a:rPr lang="en-ZA" b="0" dirty="0" smtClean="0">
                <a:solidFill>
                  <a:schemeClr val="tx1"/>
                </a:solidFill>
              </a:rPr>
              <a:t>all project </a:t>
            </a:r>
            <a:r>
              <a:rPr lang="en-ZA" b="0" dirty="0">
                <a:solidFill>
                  <a:schemeClr val="tx1"/>
                </a:solidFill>
              </a:rPr>
              <a:t>activities facilitate social transformation </a:t>
            </a:r>
            <a:r>
              <a:rPr lang="en-ZA" b="0" dirty="0" smtClean="0">
                <a:solidFill>
                  <a:schemeClr val="tx1"/>
                </a:solidFill>
              </a:rPr>
              <a:t>&amp; build </a:t>
            </a:r>
            <a:r>
              <a:rPr lang="en-ZA" b="0" dirty="0">
                <a:solidFill>
                  <a:schemeClr val="tx1"/>
                </a:solidFill>
              </a:rPr>
              <a:t>sustainable communities by providing jobs </a:t>
            </a:r>
            <a:r>
              <a:rPr lang="en-ZA" b="0" dirty="0" smtClean="0">
                <a:solidFill>
                  <a:schemeClr val="tx1"/>
                </a:solidFill>
              </a:rPr>
              <a:t>&amp; empowering women, youth &amp; the </a:t>
            </a:r>
            <a:r>
              <a:rPr lang="en-ZA" b="0" dirty="0">
                <a:solidFill>
                  <a:schemeClr val="tx1"/>
                </a:solidFill>
              </a:rPr>
              <a:t>disabled</a:t>
            </a:r>
            <a:r>
              <a:rPr lang="en-ZA" b="0" dirty="0" smtClean="0">
                <a:solidFill>
                  <a:schemeClr val="tx1"/>
                </a:solidFill>
              </a:rPr>
              <a:t>.</a:t>
            </a:r>
          </a:p>
          <a:p>
            <a:pPr marL="342900" lvl="0" indent="-342900" algn="l">
              <a:buFont typeface="Wingdings" panose="05000000000000000000" pitchFamily="2" charset="2"/>
              <a:buChar char="q"/>
            </a:pPr>
            <a:endParaRPr lang="en-ZA" sz="800" b="0" dirty="0" smtClean="0">
              <a:solidFill>
                <a:schemeClr val="tx1"/>
              </a:solidFill>
            </a:endParaRPr>
          </a:p>
          <a:p>
            <a:pPr marL="342900" lvl="0" indent="-342900" algn="l">
              <a:buFont typeface="Wingdings" panose="05000000000000000000" pitchFamily="2" charset="2"/>
              <a:buChar char="q"/>
            </a:pPr>
            <a:r>
              <a:rPr lang="en-ZA" b="0" dirty="0" smtClean="0">
                <a:solidFill>
                  <a:schemeClr val="tx1"/>
                </a:solidFill>
              </a:rPr>
              <a:t>Operate </a:t>
            </a:r>
            <a:r>
              <a:rPr lang="en-ZA" b="0" dirty="0">
                <a:solidFill>
                  <a:schemeClr val="tx1"/>
                </a:solidFill>
              </a:rPr>
              <a:t>the business </a:t>
            </a:r>
            <a:r>
              <a:rPr lang="en-ZA" b="0" dirty="0" smtClean="0">
                <a:solidFill>
                  <a:schemeClr val="tx1"/>
                </a:solidFill>
              </a:rPr>
              <a:t>&amp; its </a:t>
            </a:r>
            <a:r>
              <a:rPr lang="en-ZA" b="0" dirty="0">
                <a:solidFill>
                  <a:schemeClr val="tx1"/>
                </a:solidFill>
              </a:rPr>
              <a:t>projects </a:t>
            </a:r>
            <a:r>
              <a:rPr lang="en-ZA" b="0" dirty="0" smtClean="0">
                <a:solidFill>
                  <a:schemeClr val="tx1"/>
                </a:solidFill>
              </a:rPr>
              <a:t>&amp; processes </a:t>
            </a:r>
            <a:r>
              <a:rPr lang="en-ZA" b="0" dirty="0">
                <a:solidFill>
                  <a:schemeClr val="tx1"/>
                </a:solidFill>
              </a:rPr>
              <a:t>in a cost-effective manner, conscious of the imperatives of public </a:t>
            </a:r>
            <a:r>
              <a:rPr lang="en-ZA" b="0" dirty="0" smtClean="0">
                <a:solidFill>
                  <a:schemeClr val="tx1"/>
                </a:solidFill>
              </a:rPr>
              <a:t>fin mgt.</a:t>
            </a:r>
          </a:p>
          <a:p>
            <a:pPr marL="342900" lvl="0" indent="-342900" algn="l">
              <a:buFont typeface="Wingdings" panose="05000000000000000000" pitchFamily="2" charset="2"/>
              <a:buChar char="q"/>
            </a:pPr>
            <a:endParaRPr lang="en-ZA" sz="800" b="0" dirty="0" smtClean="0">
              <a:solidFill>
                <a:schemeClr val="tx1"/>
              </a:solidFill>
            </a:endParaRPr>
          </a:p>
          <a:p>
            <a:pPr marL="342900" lvl="0" indent="-342900" algn="l">
              <a:buFont typeface="Wingdings" panose="05000000000000000000" pitchFamily="2" charset="2"/>
              <a:buChar char="q"/>
            </a:pPr>
            <a:r>
              <a:rPr lang="en-ZA" b="0" dirty="0" smtClean="0">
                <a:solidFill>
                  <a:schemeClr val="tx1"/>
                </a:solidFill>
              </a:rPr>
              <a:t>Build </a:t>
            </a:r>
            <a:r>
              <a:rPr lang="en-ZA" b="0" dirty="0">
                <a:solidFill>
                  <a:schemeClr val="tx1"/>
                </a:solidFill>
              </a:rPr>
              <a:t>the knowledge </a:t>
            </a:r>
            <a:r>
              <a:rPr lang="en-ZA" b="0" dirty="0" smtClean="0">
                <a:solidFill>
                  <a:schemeClr val="tx1"/>
                </a:solidFill>
              </a:rPr>
              <a:t>&amp; capability </a:t>
            </a:r>
            <a:r>
              <a:rPr lang="en-ZA" b="0" dirty="0">
                <a:solidFill>
                  <a:schemeClr val="tx1"/>
                </a:solidFill>
              </a:rPr>
              <a:t>of the organization to support other </a:t>
            </a:r>
            <a:r>
              <a:rPr lang="en-ZA" b="0" dirty="0" smtClean="0">
                <a:solidFill>
                  <a:schemeClr val="tx1"/>
                </a:solidFill>
              </a:rPr>
              <a:t>water institutions</a:t>
            </a:r>
            <a:r>
              <a:rPr lang="en-ZA" b="0" dirty="0">
                <a:solidFill>
                  <a:schemeClr val="tx1"/>
                </a:solidFill>
              </a:rPr>
              <a:t>, in pursuit of greater efficiencies in overall water management </a:t>
            </a:r>
            <a:r>
              <a:rPr lang="en-ZA" b="0" dirty="0" smtClean="0">
                <a:solidFill>
                  <a:schemeClr val="tx1"/>
                </a:solidFill>
              </a:rPr>
              <a:t>&amp; water </a:t>
            </a:r>
            <a:r>
              <a:rPr lang="en-ZA" b="0" dirty="0">
                <a:solidFill>
                  <a:schemeClr val="tx1"/>
                </a:solidFill>
              </a:rPr>
              <a:t>services delivery</a:t>
            </a:r>
            <a:r>
              <a:rPr lang="en-ZA" b="0" dirty="0" smtClean="0">
                <a:solidFill>
                  <a:schemeClr val="tx1"/>
                </a:solidFill>
              </a:rPr>
              <a:t>.</a:t>
            </a:r>
          </a:p>
          <a:p>
            <a:pPr marL="342900" lvl="0" indent="-342900" algn="l">
              <a:buFont typeface="Wingdings" panose="05000000000000000000" pitchFamily="2" charset="2"/>
              <a:buChar char="q"/>
            </a:pPr>
            <a:endParaRPr lang="en-ZA" sz="800" b="0" dirty="0" smtClean="0">
              <a:solidFill>
                <a:schemeClr val="tx1"/>
              </a:solidFill>
            </a:endParaRPr>
          </a:p>
          <a:p>
            <a:pPr marL="342900" lvl="0" indent="-342900" algn="l">
              <a:buFont typeface="Wingdings" panose="05000000000000000000" pitchFamily="2" charset="2"/>
              <a:buChar char="q"/>
            </a:pPr>
            <a:r>
              <a:rPr lang="en-ZA" b="0" dirty="0" smtClean="0">
                <a:solidFill>
                  <a:schemeClr val="tx1"/>
                </a:solidFill>
              </a:rPr>
              <a:t>Ensure </a:t>
            </a:r>
            <a:r>
              <a:rPr lang="en-ZA" b="0" dirty="0">
                <a:solidFill>
                  <a:schemeClr val="tx1"/>
                </a:solidFill>
              </a:rPr>
              <a:t>the continuous availability of high-calibre human capital for delivering on organisational mission into the future.</a:t>
            </a:r>
          </a:p>
          <a:p>
            <a:pPr marL="285750" indent="-285750" algn="l">
              <a:buFont typeface="Wingdings" panose="05000000000000000000" pitchFamily="2" charset="2"/>
              <a:buChar char="§"/>
            </a:pPr>
            <a:endParaRPr lang="en-ZA" b="0" dirty="0">
              <a:solidFill>
                <a:schemeClr val="tx1"/>
              </a:solidFill>
            </a:endParaRPr>
          </a:p>
          <a:p>
            <a:endParaRPr lang="en-ZA" sz="1800" b="0" dirty="0">
              <a:solidFill>
                <a:schemeClr val="tx1"/>
              </a:solidFill>
            </a:endParaRPr>
          </a:p>
        </p:txBody>
      </p:sp>
      <p:sp>
        <p:nvSpPr>
          <p:cNvPr id="4" name="Slide Number Placeholder 3"/>
          <p:cNvSpPr>
            <a:spLocks noGrp="1"/>
          </p:cNvSpPr>
          <p:nvPr>
            <p:ph type="sldNum" sz="quarter" idx="12"/>
          </p:nvPr>
        </p:nvSpPr>
        <p:spPr>
          <a:xfrm>
            <a:off x="7308304" y="6237312"/>
            <a:ext cx="762000" cy="365125"/>
          </a:xfrm>
        </p:spPr>
        <p:txBody>
          <a:bodyPr/>
          <a:lstStyle/>
          <a:p>
            <a:pPr>
              <a:defRPr/>
            </a:pPr>
            <a:fld id="{9AA9ABFE-11F1-4973-A855-B46EDE27041F}" type="slidenum">
              <a:rPr lang="en-GB" smtClean="0"/>
              <a:pPr>
                <a:defRPr/>
              </a:pPr>
              <a:t>6</a:t>
            </a:fld>
            <a:endParaRPr lang="en-GB" dirty="0"/>
          </a:p>
        </p:txBody>
      </p:sp>
    </p:spTree>
    <p:extLst>
      <p:ext uri="{BB962C8B-B14F-4D97-AF65-F5344CB8AC3E}">
        <p14:creationId xmlns="" xmlns:p14="http://schemas.microsoft.com/office/powerpoint/2010/main" val="72182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4624"/>
            <a:ext cx="8985176" cy="576064"/>
          </a:xfrm>
        </p:spPr>
        <p:txBody>
          <a:bodyPr>
            <a:normAutofit fontScale="90000"/>
          </a:bodyPr>
          <a:lstStyle/>
          <a:p>
            <a:r>
              <a:rPr lang="en-ZA" dirty="0" smtClean="0">
                <a:effectLst>
                  <a:outerShdw blurRad="50800" dist="39000" dir="5460000" algn="tl">
                    <a:srgbClr val="000000">
                      <a:alpha val="38000"/>
                    </a:srgbClr>
                  </a:outerShdw>
                </a:effectLst>
              </a:rPr>
              <a:t>Contribution to Government Outcomes</a:t>
            </a:r>
            <a:endParaRPr lang="en-ZA" dirty="0">
              <a:effectLst>
                <a:outerShdw blurRad="50800" dist="39000" dir="5460000" algn="tl">
                  <a:srgbClr val="000000">
                    <a:alpha val="38000"/>
                  </a:srgbClr>
                </a:outerShdw>
              </a:effectLst>
            </a:endParaRP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059755628"/>
              </p:ext>
            </p:extLst>
          </p:nvPr>
        </p:nvGraphicFramePr>
        <p:xfrm>
          <a:off x="1547665" y="1052736"/>
          <a:ext cx="7596335" cy="5865536"/>
        </p:xfrm>
        <a:graphic>
          <a:graphicData uri="http://schemas.openxmlformats.org/drawingml/2006/table">
            <a:tbl>
              <a:tblPr>
                <a:tableStyleId>{5C22544A-7EE6-4342-B048-85BDC9FD1C3A}</a:tableStyleId>
              </a:tblPr>
              <a:tblGrid>
                <a:gridCol w="762470"/>
                <a:gridCol w="3439856"/>
                <a:gridCol w="3394009"/>
              </a:tblGrid>
              <a:tr h="626738">
                <a:tc>
                  <a:txBody>
                    <a:bodyPr/>
                    <a:lstStyle/>
                    <a:p>
                      <a:pPr>
                        <a:lnSpc>
                          <a:spcPts val="1700"/>
                        </a:lnSpc>
                        <a:spcAft>
                          <a:spcPts val="0"/>
                        </a:spcAft>
                      </a:pPr>
                      <a:r>
                        <a:rPr lang="en-ZA" sz="1800" b="1" kern="1200" dirty="0" smtClean="0">
                          <a:effectLst/>
                        </a:rPr>
                        <a:t>Out-</a:t>
                      </a:r>
                    </a:p>
                    <a:p>
                      <a:pPr>
                        <a:lnSpc>
                          <a:spcPts val="1700"/>
                        </a:lnSpc>
                        <a:spcAft>
                          <a:spcPts val="0"/>
                        </a:spcAft>
                      </a:pPr>
                      <a:r>
                        <a:rPr lang="en-ZA" sz="1800" b="1" kern="1200" dirty="0" smtClean="0">
                          <a:effectLst/>
                        </a:rPr>
                        <a:t>come</a:t>
                      </a:r>
                    </a:p>
                    <a:p>
                      <a:pPr>
                        <a:lnSpc>
                          <a:spcPts val="1700"/>
                        </a:lnSpc>
                        <a:spcAft>
                          <a:spcPts val="0"/>
                        </a:spcAft>
                      </a:pPr>
                      <a:endParaRPr lang="en-ZA" sz="1800" b="1"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lnSpc>
                          <a:spcPts val="1700"/>
                        </a:lnSpc>
                        <a:spcAft>
                          <a:spcPts val="0"/>
                        </a:spcAft>
                      </a:pPr>
                      <a:r>
                        <a:rPr lang="en-ZA" sz="1800" b="1" kern="1200" dirty="0">
                          <a:effectLst/>
                        </a:rPr>
                        <a:t>Government outcomes </a:t>
                      </a:r>
                      <a:endParaRPr lang="en-ZA" sz="1800" b="1"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lnSpc>
                          <a:spcPts val="1700"/>
                        </a:lnSpc>
                        <a:spcAft>
                          <a:spcPts val="0"/>
                        </a:spcAft>
                      </a:pPr>
                      <a:r>
                        <a:rPr lang="en-ZA" sz="1800" b="1" kern="1200" dirty="0">
                          <a:effectLst/>
                        </a:rPr>
                        <a:t>TCTA contribution </a:t>
                      </a:r>
                      <a:endParaRPr lang="en-ZA" sz="1800" b="1" dirty="0">
                        <a:effectLst/>
                        <a:latin typeface="Times New Roman" panose="02020603050405020304" pitchFamily="18" charset="0"/>
                        <a:ea typeface="Times New Roman" panose="02020603050405020304" pitchFamily="18" charset="0"/>
                      </a:endParaRPr>
                    </a:p>
                  </a:txBody>
                  <a:tcPr marL="37657" marR="37657" marT="6140" marB="0"/>
                </a:tc>
              </a:tr>
              <a:tr h="1002344">
                <a:tc>
                  <a:txBody>
                    <a:bodyPr/>
                    <a:lstStyle/>
                    <a:p>
                      <a:pPr algn="ctr">
                        <a:spcAft>
                          <a:spcPts val="0"/>
                        </a:spcAft>
                      </a:pPr>
                      <a:r>
                        <a:rPr lang="en-ZA" sz="1800" kern="1200" dirty="0">
                          <a:effectLst/>
                        </a:rPr>
                        <a:t>4</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Decent employment through inclusive economic growth </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Providing cost-effective water infrastructure as an enabler of economic </a:t>
                      </a:r>
                      <a:r>
                        <a:rPr lang="en-ZA" sz="1800" kern="1200" dirty="0" smtClean="0">
                          <a:effectLst/>
                        </a:rPr>
                        <a:t>growth &amp; jobs</a:t>
                      </a:r>
                    </a:p>
                    <a:p>
                      <a:pPr>
                        <a:spcAft>
                          <a:spcPts val="0"/>
                        </a:spcAft>
                      </a:pP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r h="1627116">
                <a:tc>
                  <a:txBody>
                    <a:bodyPr/>
                    <a:lstStyle/>
                    <a:p>
                      <a:pPr algn="ctr">
                        <a:spcAft>
                          <a:spcPts val="0"/>
                        </a:spcAft>
                      </a:pPr>
                      <a:r>
                        <a:rPr lang="en-ZA" sz="1800" kern="1200" dirty="0">
                          <a:effectLst/>
                        </a:rPr>
                        <a:t>5</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A skilled and capable workforce </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smtClean="0">
                          <a:effectLst/>
                        </a:rPr>
                        <a:t>Developing  </a:t>
                      </a:r>
                      <a:r>
                        <a:rPr lang="en-ZA" sz="1800" kern="1200" dirty="0">
                          <a:effectLst/>
                        </a:rPr>
                        <a:t>entrepreneurship in small businesses and up-skilling the workforce to enable South Africa to compete in world </a:t>
                      </a:r>
                      <a:r>
                        <a:rPr lang="en-ZA" sz="1800" kern="1200" dirty="0" smtClean="0">
                          <a:effectLst/>
                        </a:rPr>
                        <a:t>markets</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r h="1284912">
                <a:tc>
                  <a:txBody>
                    <a:bodyPr/>
                    <a:lstStyle/>
                    <a:p>
                      <a:pPr algn="ctr">
                        <a:spcAft>
                          <a:spcPts val="0"/>
                        </a:spcAft>
                      </a:pPr>
                      <a:r>
                        <a:rPr lang="en-ZA" sz="1800" kern="1200">
                          <a:effectLst/>
                        </a:rPr>
                        <a:t>6</a:t>
                      </a:r>
                      <a:endParaRPr lang="en-ZA" sz="180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Efficient, competitive and responsive economic infrastructure network </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Providing a comprehensive financial and implementation package to ensure the most cost-effective </a:t>
                      </a:r>
                      <a:r>
                        <a:rPr lang="en-ZA" sz="1800" kern="1200" dirty="0" smtClean="0">
                          <a:effectLst/>
                        </a:rPr>
                        <a:t>solution</a:t>
                      </a:r>
                    </a:p>
                    <a:p>
                      <a:pPr>
                        <a:spcAft>
                          <a:spcPts val="0"/>
                        </a:spcAft>
                      </a:pP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r h="1057683">
                <a:tc>
                  <a:txBody>
                    <a:bodyPr/>
                    <a:lstStyle/>
                    <a:p>
                      <a:pPr algn="ctr">
                        <a:spcAft>
                          <a:spcPts val="0"/>
                        </a:spcAft>
                      </a:pPr>
                      <a:r>
                        <a:rPr lang="en-ZA" sz="1800" kern="1200">
                          <a:effectLst/>
                        </a:rPr>
                        <a:t>7</a:t>
                      </a:r>
                      <a:endParaRPr lang="en-ZA" sz="180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Vibrant, equitable and sustainable rural communities with food security for all </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Supporting other water sector institutions to enable them to deliver on their </a:t>
                      </a:r>
                      <a:r>
                        <a:rPr lang="en-ZA" sz="1800" kern="1200" dirty="0" smtClean="0">
                          <a:effectLst/>
                        </a:rPr>
                        <a:t>mandate</a:t>
                      </a:r>
                    </a:p>
                    <a:p>
                      <a:pPr>
                        <a:spcAft>
                          <a:spcPts val="0"/>
                        </a:spcAft>
                      </a:pP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bl>
          </a:graphicData>
        </a:graphic>
      </p:graphicFrame>
      <p:sp>
        <p:nvSpPr>
          <p:cNvPr id="2" name="Slide Number Placeholder 1"/>
          <p:cNvSpPr>
            <a:spLocks noGrp="1"/>
          </p:cNvSpPr>
          <p:nvPr>
            <p:ph type="sldNum" sz="quarter" idx="12"/>
          </p:nvPr>
        </p:nvSpPr>
        <p:spPr/>
        <p:txBody>
          <a:bodyPr/>
          <a:lstStyle/>
          <a:p>
            <a:fld id="{17215C9A-8712-4889-842C-FC9D552D7C51}" type="slidenum">
              <a:rPr lang="en-ZA" smtClean="0">
                <a:solidFill>
                  <a:prstClr val="white"/>
                </a:solidFill>
              </a:rPr>
              <a:pPr/>
              <a:t>7</a:t>
            </a:fld>
            <a:endParaRPr lang="en-ZA" dirty="0">
              <a:solidFill>
                <a:prstClr val="white"/>
              </a:solidFill>
            </a:endParaRPr>
          </a:p>
        </p:txBody>
      </p:sp>
    </p:spTree>
    <p:extLst>
      <p:ext uri="{BB962C8B-B14F-4D97-AF65-F5344CB8AC3E}">
        <p14:creationId xmlns="" xmlns:p14="http://schemas.microsoft.com/office/powerpoint/2010/main" val="223538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4624"/>
            <a:ext cx="8985176" cy="576064"/>
          </a:xfrm>
        </p:spPr>
        <p:txBody>
          <a:bodyPr>
            <a:normAutofit fontScale="90000"/>
          </a:bodyPr>
          <a:lstStyle/>
          <a:p>
            <a:r>
              <a:rPr lang="en-ZA" dirty="0" smtClean="0">
                <a:effectLst>
                  <a:outerShdw blurRad="50800" dist="39000" dir="5460000" algn="tl">
                    <a:srgbClr val="000000">
                      <a:alpha val="38000"/>
                    </a:srgbClr>
                  </a:outerShdw>
                </a:effectLst>
              </a:rPr>
              <a:t>Contribution to Government Outcomes</a:t>
            </a:r>
            <a:endParaRPr lang="en-ZA" dirty="0">
              <a:effectLst>
                <a:outerShdw blurRad="50800" dist="39000" dir="5460000" algn="tl">
                  <a:srgbClr val="000000">
                    <a:alpha val="38000"/>
                  </a:srgbClr>
                </a:outerShdw>
              </a:effectLst>
            </a:endParaRP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2539810977"/>
              </p:ext>
            </p:extLst>
          </p:nvPr>
        </p:nvGraphicFramePr>
        <p:xfrm>
          <a:off x="1475656" y="1052736"/>
          <a:ext cx="7668344" cy="5106145"/>
        </p:xfrm>
        <a:graphic>
          <a:graphicData uri="http://schemas.openxmlformats.org/drawingml/2006/table">
            <a:tbl>
              <a:tblPr>
                <a:tableStyleId>{5C22544A-7EE6-4342-B048-85BDC9FD1C3A}</a:tableStyleId>
              </a:tblPr>
              <a:tblGrid>
                <a:gridCol w="734088"/>
                <a:gridCol w="3370368"/>
                <a:gridCol w="3563888"/>
              </a:tblGrid>
              <a:tr h="523372">
                <a:tc>
                  <a:txBody>
                    <a:bodyPr/>
                    <a:lstStyle/>
                    <a:p>
                      <a:pPr>
                        <a:lnSpc>
                          <a:spcPts val="1700"/>
                        </a:lnSpc>
                        <a:spcAft>
                          <a:spcPts val="0"/>
                        </a:spcAft>
                      </a:pPr>
                      <a:r>
                        <a:rPr lang="en-ZA" sz="1800" b="1" kern="1200" dirty="0" smtClean="0">
                          <a:effectLst/>
                        </a:rPr>
                        <a:t>Out-come</a:t>
                      </a:r>
                      <a:endParaRPr lang="en-ZA" sz="1800" b="1"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lnSpc>
                          <a:spcPts val="1700"/>
                        </a:lnSpc>
                        <a:spcAft>
                          <a:spcPts val="0"/>
                        </a:spcAft>
                      </a:pPr>
                      <a:r>
                        <a:rPr lang="en-ZA" sz="1800" b="1" kern="1200" dirty="0">
                          <a:effectLst/>
                        </a:rPr>
                        <a:t>Government outcomes </a:t>
                      </a:r>
                      <a:endParaRPr lang="en-ZA" sz="1800" b="1"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lnSpc>
                          <a:spcPts val="1700"/>
                        </a:lnSpc>
                        <a:spcAft>
                          <a:spcPts val="0"/>
                        </a:spcAft>
                      </a:pPr>
                      <a:r>
                        <a:rPr lang="en-ZA" sz="1800" b="1" kern="1200" dirty="0">
                          <a:effectLst/>
                        </a:rPr>
                        <a:t>TCTA contribution </a:t>
                      </a:r>
                      <a:endParaRPr lang="en-ZA" sz="1800" b="1" dirty="0">
                        <a:effectLst/>
                        <a:latin typeface="Times New Roman" panose="02020603050405020304" pitchFamily="18" charset="0"/>
                        <a:ea typeface="Times New Roman" panose="02020603050405020304" pitchFamily="18" charset="0"/>
                      </a:endParaRPr>
                    </a:p>
                  </a:txBody>
                  <a:tcPr marL="37657" marR="37657" marT="6140" marB="0"/>
                </a:tc>
              </a:tr>
              <a:tr h="988796">
                <a:tc>
                  <a:txBody>
                    <a:bodyPr/>
                    <a:lstStyle/>
                    <a:p>
                      <a:pPr algn="ctr">
                        <a:spcAft>
                          <a:spcPts val="0"/>
                        </a:spcAft>
                      </a:pPr>
                      <a:r>
                        <a:rPr lang="en-ZA" sz="1800" kern="1200" dirty="0">
                          <a:effectLst/>
                        </a:rPr>
                        <a:t>8</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Sustainable human settlements and improved quality of household life </a:t>
                      </a:r>
                      <a:endParaRPr lang="en-ZA" sz="1800" kern="1200" dirty="0" smtClean="0">
                        <a:effectLst/>
                      </a:endParaRPr>
                    </a:p>
                    <a:p>
                      <a:pPr>
                        <a:spcAft>
                          <a:spcPts val="0"/>
                        </a:spcAft>
                      </a:pP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Providing  affordable infrastructure</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r h="1037504">
                <a:tc>
                  <a:txBody>
                    <a:bodyPr/>
                    <a:lstStyle/>
                    <a:p>
                      <a:pPr algn="ctr">
                        <a:spcAft>
                          <a:spcPts val="0"/>
                        </a:spcAft>
                      </a:pPr>
                      <a:r>
                        <a:rPr lang="en-ZA" sz="1800" kern="1200">
                          <a:effectLst/>
                        </a:rPr>
                        <a:t>9</a:t>
                      </a:r>
                      <a:endParaRPr lang="en-ZA" sz="180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dirty="0">
                          <a:effectLst/>
                        </a:rPr>
                        <a:t>A responsive, accountable, effective and efficient local government system </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marL="18415">
                        <a:spcAft>
                          <a:spcPts val="0"/>
                        </a:spcAft>
                      </a:pPr>
                      <a:r>
                        <a:rPr lang="en-ZA" sz="1800" kern="1200" dirty="0">
                          <a:effectLst/>
                        </a:rPr>
                        <a:t>Supporting other water sector institutions to enable them to deliver on their </a:t>
                      </a:r>
                      <a:r>
                        <a:rPr lang="en-ZA" sz="1800" kern="1200" dirty="0" smtClean="0">
                          <a:effectLst/>
                        </a:rPr>
                        <a:t>mandate</a:t>
                      </a:r>
                    </a:p>
                    <a:p>
                      <a:pPr marL="18415">
                        <a:spcAft>
                          <a:spcPts val="0"/>
                        </a:spcAft>
                      </a:pP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r h="860873">
                <a:tc>
                  <a:txBody>
                    <a:bodyPr/>
                    <a:lstStyle/>
                    <a:p>
                      <a:pPr algn="ctr">
                        <a:spcAft>
                          <a:spcPts val="0"/>
                        </a:spcAft>
                      </a:pPr>
                      <a:r>
                        <a:rPr lang="en-ZA" sz="1800" kern="1200">
                          <a:effectLst/>
                        </a:rPr>
                        <a:t>10</a:t>
                      </a:r>
                      <a:endParaRPr lang="en-ZA" sz="1800">
                        <a:effectLst/>
                        <a:latin typeface="Times New Roman" panose="02020603050405020304" pitchFamily="18" charset="0"/>
                        <a:ea typeface="Times New Roman" panose="02020603050405020304" pitchFamily="18" charset="0"/>
                      </a:endParaRPr>
                    </a:p>
                  </a:txBody>
                  <a:tcPr marL="37657" marR="37657" marT="6140" marB="0"/>
                </a:tc>
                <a:tc rowSpan="2">
                  <a:txBody>
                    <a:bodyPr/>
                    <a:lstStyle/>
                    <a:p>
                      <a:pPr>
                        <a:spcAft>
                          <a:spcPts val="0"/>
                        </a:spcAft>
                      </a:pPr>
                      <a:r>
                        <a:rPr lang="en-ZA" sz="1800" kern="1200" dirty="0">
                          <a:effectLst/>
                        </a:rPr>
                        <a:t>Environmental assets and natural resources that are well protected and continually </a:t>
                      </a:r>
                      <a:r>
                        <a:rPr lang="en-ZA" sz="1800" kern="1200" dirty="0" smtClean="0">
                          <a:effectLst/>
                        </a:rPr>
                        <a:t>enhanced</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c>
                  <a:txBody>
                    <a:bodyPr/>
                    <a:lstStyle/>
                    <a:p>
                      <a:pPr marL="18415">
                        <a:spcAft>
                          <a:spcPts val="0"/>
                        </a:spcAft>
                      </a:pPr>
                      <a:r>
                        <a:rPr lang="en-ZA" sz="1800" kern="1200" dirty="0">
                          <a:effectLst/>
                        </a:rPr>
                        <a:t>Contributing to the  development of knowledge in the sector (desalination, water re-use)</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r h="369355">
                <a:tc>
                  <a:txBody>
                    <a:bodyPr/>
                    <a:lstStyle/>
                    <a:p>
                      <a:pPr algn="ctr">
                        <a:spcAft>
                          <a:spcPts val="0"/>
                        </a:spcAft>
                      </a:pPr>
                      <a:r>
                        <a:rPr lang="en-ZA" sz="1800" kern="1200">
                          <a:effectLst/>
                        </a:rPr>
                        <a:t> </a:t>
                      </a:r>
                      <a:endParaRPr lang="en-ZA" sz="1800">
                        <a:effectLst/>
                        <a:latin typeface="Times New Roman" panose="02020603050405020304" pitchFamily="18" charset="0"/>
                        <a:ea typeface="Times New Roman" panose="02020603050405020304" pitchFamily="18" charset="0"/>
                      </a:endParaRPr>
                    </a:p>
                  </a:txBody>
                  <a:tcPr marL="37657" marR="37657" marT="6140" marB="0"/>
                </a:tc>
                <a:tc vMerge="1">
                  <a:txBody>
                    <a:bodyPr/>
                    <a:lstStyle/>
                    <a:p>
                      <a:endParaRPr lang="en-ZA"/>
                    </a:p>
                  </a:txBody>
                  <a:tcPr/>
                </a:tc>
                <a:tc>
                  <a:txBody>
                    <a:bodyPr/>
                    <a:lstStyle/>
                    <a:p>
                      <a:pPr marL="18415">
                        <a:spcAft>
                          <a:spcPts val="0"/>
                        </a:spcAft>
                      </a:pP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r h="1145705">
                <a:tc>
                  <a:txBody>
                    <a:bodyPr/>
                    <a:lstStyle/>
                    <a:p>
                      <a:pPr algn="ctr">
                        <a:spcAft>
                          <a:spcPts val="0"/>
                        </a:spcAft>
                      </a:pPr>
                      <a:r>
                        <a:rPr lang="en-ZA" sz="1800" kern="1200">
                          <a:effectLst/>
                        </a:rPr>
                        <a:t>12</a:t>
                      </a:r>
                      <a:endParaRPr lang="en-ZA" sz="1800">
                        <a:effectLst/>
                        <a:latin typeface="Times New Roman" panose="02020603050405020304" pitchFamily="18" charset="0"/>
                        <a:ea typeface="Times New Roman" panose="02020603050405020304" pitchFamily="18" charset="0"/>
                      </a:endParaRPr>
                    </a:p>
                  </a:txBody>
                  <a:tcPr marL="37657" marR="37657" marT="6140" marB="0"/>
                </a:tc>
                <a:tc>
                  <a:txBody>
                    <a:bodyPr/>
                    <a:lstStyle/>
                    <a:p>
                      <a:pPr>
                        <a:spcAft>
                          <a:spcPts val="0"/>
                        </a:spcAft>
                      </a:pPr>
                      <a:r>
                        <a:rPr lang="en-ZA" sz="1800" kern="1200">
                          <a:effectLst/>
                        </a:rPr>
                        <a:t>An efficient, effective and development-orientated public </a:t>
                      </a:r>
                      <a:endParaRPr lang="en-ZA" sz="1800">
                        <a:effectLst/>
                        <a:latin typeface="Times New Roman" panose="02020603050405020304" pitchFamily="18" charset="0"/>
                        <a:ea typeface="Times New Roman" panose="02020603050405020304" pitchFamily="18" charset="0"/>
                      </a:endParaRPr>
                    </a:p>
                  </a:txBody>
                  <a:tcPr marL="37657" marR="37657" marT="6140" marB="0"/>
                </a:tc>
                <a:tc>
                  <a:txBody>
                    <a:bodyPr/>
                    <a:lstStyle/>
                    <a:p>
                      <a:pPr marL="18415">
                        <a:spcAft>
                          <a:spcPts val="0"/>
                        </a:spcAft>
                      </a:pPr>
                      <a:r>
                        <a:rPr lang="en-ZA" sz="1800" kern="1200" dirty="0">
                          <a:effectLst/>
                        </a:rPr>
                        <a:t>A comprehensive internal training programme to enable TCTA to deliver quality products in the most efficient manner.</a:t>
                      </a:r>
                      <a:endParaRPr lang="en-ZA" sz="1800" dirty="0">
                        <a:effectLst/>
                        <a:latin typeface="Times New Roman" panose="02020603050405020304" pitchFamily="18" charset="0"/>
                        <a:ea typeface="Times New Roman" panose="02020603050405020304" pitchFamily="18" charset="0"/>
                      </a:endParaRPr>
                    </a:p>
                  </a:txBody>
                  <a:tcPr marL="37657" marR="37657" marT="6140" marB="0"/>
                </a:tc>
              </a:tr>
            </a:tbl>
          </a:graphicData>
        </a:graphic>
      </p:graphicFrame>
      <p:sp>
        <p:nvSpPr>
          <p:cNvPr id="2" name="Slide Number Placeholder 1"/>
          <p:cNvSpPr>
            <a:spLocks noGrp="1"/>
          </p:cNvSpPr>
          <p:nvPr>
            <p:ph type="sldNum" sz="quarter" idx="12"/>
          </p:nvPr>
        </p:nvSpPr>
        <p:spPr/>
        <p:txBody>
          <a:bodyPr/>
          <a:lstStyle/>
          <a:p>
            <a:fld id="{17215C9A-8712-4889-842C-FC9D552D7C51}" type="slidenum">
              <a:rPr lang="en-ZA" smtClean="0">
                <a:solidFill>
                  <a:prstClr val="white"/>
                </a:solidFill>
              </a:rPr>
              <a:pPr/>
              <a:t>8</a:t>
            </a:fld>
            <a:endParaRPr lang="en-ZA" dirty="0">
              <a:solidFill>
                <a:prstClr val="white"/>
              </a:solidFill>
            </a:endParaRPr>
          </a:p>
        </p:txBody>
      </p:sp>
    </p:spTree>
    <p:extLst>
      <p:ext uri="{BB962C8B-B14F-4D97-AF65-F5344CB8AC3E}">
        <p14:creationId xmlns="" xmlns:p14="http://schemas.microsoft.com/office/powerpoint/2010/main" val="1444969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outerShdw blurRad="50800" dist="39000" dir="5460000" algn="tl">
                    <a:srgbClr val="000000">
                      <a:alpha val="38000"/>
                    </a:srgbClr>
                  </a:outerShdw>
                </a:effectLst>
              </a:rPr>
              <a:t>Location of TCTA Projects</a:t>
            </a:r>
            <a:endParaRPr lang="en-ZA" dirty="0">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endParaRPr lang="en-ZA"/>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 y="913769"/>
            <a:ext cx="9167705" cy="5689050"/>
          </a:xfrm>
          <a:prstGeom prst="rect">
            <a:avLst/>
          </a:prstGeom>
        </p:spPr>
      </p:pic>
    </p:spTree>
    <p:extLst>
      <p:ext uri="{BB962C8B-B14F-4D97-AF65-F5344CB8AC3E}">
        <p14:creationId xmlns="" xmlns:p14="http://schemas.microsoft.com/office/powerpoint/2010/main" val="209726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cta 2010 design fourtee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tcta 2010 design fourtee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Board Presentation ppt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TCTA Backgroun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TCTA PowerPoint Template</Template>
  <TotalTime>3645</TotalTime>
  <Words>1505</Words>
  <Application>Microsoft Office PowerPoint</Application>
  <PresentationFormat>On-screen Show (4:3)</PresentationFormat>
  <Paragraphs>299</Paragraphs>
  <Slides>23</Slides>
  <Notes>2</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Flow</vt:lpstr>
      <vt:lpstr>tcta 2010 design fourteen</vt:lpstr>
      <vt:lpstr>2_tcta 2010 design fourteen</vt:lpstr>
      <vt:lpstr>Board Presentation pptx</vt:lpstr>
      <vt:lpstr>3_TCTA Background</vt:lpstr>
      <vt:lpstr>Presentation to Portfolio Committee on Water and Sanitation on TCTA Integrated Annual Report 2015/16</vt:lpstr>
      <vt:lpstr>Outline</vt:lpstr>
      <vt:lpstr>Strategic Overview</vt:lpstr>
      <vt:lpstr>TCTA Vision &amp; Mission</vt:lpstr>
      <vt:lpstr>TCTA, the Organization</vt:lpstr>
      <vt:lpstr>Strategic Goals</vt:lpstr>
      <vt:lpstr>Contribution to Government Outcomes</vt:lpstr>
      <vt:lpstr>Contribution to Government Outcomes</vt:lpstr>
      <vt:lpstr>Location of TCTA Projects</vt:lpstr>
      <vt:lpstr>Slide 10</vt:lpstr>
      <vt:lpstr>Annual Performance Report (2015-16)</vt:lpstr>
      <vt:lpstr>Objective1:  Manage the funding and debt on the infrastructure projects, in the Vaal River System,  in a manner that achieves cost-effective funding, taking into account current and projected market conditions as well as managing risks  </vt:lpstr>
      <vt:lpstr>Objective 2:  Construct infrastructure on time, within budget, to the appropriate standards and in a sustainable socio environmental manner  </vt:lpstr>
      <vt:lpstr>Objective 3:  Acid mine drainage is treated to the correct standard before discharge to the environment</vt:lpstr>
      <vt:lpstr>Acknowledgement of the Audit Report on other Matters</vt:lpstr>
      <vt:lpstr>Slide 16</vt:lpstr>
      <vt:lpstr>Projects Completed in 2015-16</vt:lpstr>
      <vt:lpstr>Projects Still under construction  in 2015-16</vt:lpstr>
      <vt:lpstr>Employment</vt:lpstr>
      <vt:lpstr>Slide 20</vt:lpstr>
      <vt:lpstr>Performance Against Budget</vt:lpstr>
      <vt:lpstr>   Acknowledgement of External Auditors Opinion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SUPPORT SERVICES</dc:title>
  <dc:creator>Prof Ola Busari</dc:creator>
  <cp:lastModifiedBy>PUMZA</cp:lastModifiedBy>
  <cp:revision>328</cp:revision>
  <cp:lastPrinted>2016-10-12T06:47:17Z</cp:lastPrinted>
  <dcterms:created xsi:type="dcterms:W3CDTF">2010-10-29T12:34:45Z</dcterms:created>
  <dcterms:modified xsi:type="dcterms:W3CDTF">2016-10-24T08:25:30Z</dcterms:modified>
</cp:coreProperties>
</file>