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46"/>
  </p:notesMasterIdLst>
  <p:handoutMasterIdLst>
    <p:handoutMasterId r:id="rId47"/>
  </p:handoutMasterIdLst>
  <p:sldIdLst>
    <p:sldId id="256" r:id="rId3"/>
    <p:sldId id="324" r:id="rId4"/>
    <p:sldId id="274" r:id="rId5"/>
    <p:sldId id="343" r:id="rId6"/>
    <p:sldId id="342" r:id="rId7"/>
    <p:sldId id="273" r:id="rId8"/>
    <p:sldId id="325" r:id="rId9"/>
    <p:sldId id="356" r:id="rId10"/>
    <p:sldId id="380" r:id="rId11"/>
    <p:sldId id="381" r:id="rId12"/>
    <p:sldId id="382" r:id="rId13"/>
    <p:sldId id="379" r:id="rId14"/>
    <p:sldId id="277" r:id="rId15"/>
    <p:sldId id="344" r:id="rId16"/>
    <p:sldId id="278" r:id="rId17"/>
    <p:sldId id="354" r:id="rId18"/>
    <p:sldId id="346" r:id="rId19"/>
    <p:sldId id="377" r:id="rId20"/>
    <p:sldId id="378" r:id="rId21"/>
    <p:sldId id="293" r:id="rId22"/>
    <p:sldId id="329" r:id="rId23"/>
    <p:sldId id="376" r:id="rId24"/>
    <p:sldId id="295" r:id="rId25"/>
    <p:sldId id="297" r:id="rId26"/>
    <p:sldId id="358" r:id="rId27"/>
    <p:sldId id="347" r:id="rId28"/>
    <p:sldId id="369" r:id="rId29"/>
    <p:sldId id="330" r:id="rId30"/>
    <p:sldId id="371" r:id="rId31"/>
    <p:sldId id="374" r:id="rId32"/>
    <p:sldId id="352" r:id="rId33"/>
    <p:sldId id="375" r:id="rId34"/>
    <p:sldId id="363" r:id="rId35"/>
    <p:sldId id="364" r:id="rId36"/>
    <p:sldId id="365" r:id="rId37"/>
    <p:sldId id="366" r:id="rId38"/>
    <p:sldId id="367" r:id="rId39"/>
    <p:sldId id="368" r:id="rId40"/>
    <p:sldId id="298" r:id="rId41"/>
    <p:sldId id="341" r:id="rId42"/>
    <p:sldId id="294" r:id="rId43"/>
    <p:sldId id="281" r:id="rId44"/>
    <p:sldId id="279" r:id="rId4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Makhubedu" initials="T" lastIdx="11" clrIdx="0">
    <p:extLst>
      <p:ext uri="{19B8F6BF-5375-455C-9EA6-DF929625EA0E}">
        <p15:presenceInfo xmlns:p15="http://schemas.microsoft.com/office/powerpoint/2012/main" userId="TMakhubedu" providerId="None"/>
      </p:ext>
    </p:extLst>
  </p:cmAuthor>
  <p:cmAuthor id="2" name="PvanNiekerk" initials="P" lastIdx="14" clrIdx="1">
    <p:extLst>
      <p:ext uri="{19B8F6BF-5375-455C-9EA6-DF929625EA0E}">
        <p15:presenceInfo xmlns:p15="http://schemas.microsoft.com/office/powerpoint/2012/main" userId="PvanNieke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6355" autoAdjust="0"/>
  </p:normalViewPr>
  <p:slideViewPr>
    <p:cSldViewPr>
      <p:cViewPr varScale="1">
        <p:scale>
          <a:sx n="88" d="100"/>
          <a:sy n="88" d="100"/>
        </p:scale>
        <p:origin x="1416" y="96"/>
      </p:cViewPr>
      <p:guideLst>
        <p:guide orient="horz" pos="2160"/>
        <p:guide pos="2880"/>
        <p:guide orient="horz" pos="2260"/>
      </p:guideLst>
    </p:cSldViewPr>
  </p:slideViewPr>
  <p:outlineViewPr>
    <p:cViewPr>
      <p:scale>
        <a:sx n="33" d="100"/>
        <a:sy n="33" d="100"/>
      </p:scale>
      <p:origin x="0" y="-7068"/>
    </p:cViewPr>
  </p:outlineViewPr>
  <p:notesTextViewPr>
    <p:cViewPr>
      <p:scale>
        <a:sx n="1" d="1"/>
        <a:sy n="1" d="1"/>
      </p:scale>
      <p:origin x="0" y="0"/>
    </p:cViewPr>
  </p:notesTextViewPr>
  <p:sorterViewPr>
    <p:cViewPr varScale="1">
      <p:scale>
        <a:sx n="1" d="1"/>
        <a:sy n="1" d="1"/>
      </p:scale>
      <p:origin x="0" y="-9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
          <c:dPt>
            <c:idx val="0"/>
            <c:bubble3D val="0"/>
            <c:spPr>
              <a:solidFill>
                <a:srgbClr val="00B050"/>
              </a:solidFill>
              <a:ln w="25400">
                <a:solidFill>
                  <a:schemeClr val="lt1"/>
                </a:solidFill>
              </a:ln>
              <a:effectLst/>
              <a:sp3d contourW="25400">
                <a:contourClr>
                  <a:schemeClr val="lt1"/>
                </a:contourClr>
              </a:sp3d>
            </c:spPr>
          </c:dPt>
          <c:dPt>
            <c:idx val="1"/>
            <c:bubble3D val="0"/>
            <c:spPr>
              <a:solidFill>
                <a:srgbClr val="FFFF00"/>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Sheet1!$A$34:$D$34</c:f>
              <c:numCache>
                <c:formatCode>0.00%</c:formatCode>
                <c:ptCount val="4"/>
                <c:pt idx="0">
                  <c:v>0.84309999999999996</c:v>
                </c:pt>
                <c:pt idx="1">
                  <c:v>0.15690000000000001</c:v>
                </c:pt>
                <c:pt idx="2">
                  <c:v>0</c:v>
                </c:pt>
                <c:pt idx="3">
                  <c:v>0</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4"/>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3"/>
            <c:bubble3D val="0"/>
            <c:explosion val="1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Lbls>
            <c:dLbl>
              <c:idx val="0"/>
              <c:layout>
                <c:manualLayout>
                  <c:x val="-7.8164725277108951E-2"/>
                  <c:y val="-0.2516081424829929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4879000455521571"/>
                  <c:y val="0.1264402680969634"/>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1328431053556322E-2"/>
                  <c:y val="-1.9642872084947578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Sheet1!$E$34:$E$37</c:f>
              <c:strCache>
                <c:ptCount val="4"/>
                <c:pt idx="0">
                  <c:v>Current Payments</c:v>
                </c:pt>
                <c:pt idx="1">
                  <c:v>Transfers and Subsidies</c:v>
                </c:pt>
                <c:pt idx="2">
                  <c:v>Capital Assets</c:v>
                </c:pt>
                <c:pt idx="3">
                  <c:v>Payment for Financial Assets</c:v>
                </c:pt>
              </c:strCache>
            </c:strRef>
          </c:cat>
          <c:val>
            <c:numRef>
              <c:f>Sheet1!$G$34:$G$37</c:f>
              <c:numCache>
                <c:formatCode>0.0%</c:formatCode>
                <c:ptCount val="4"/>
                <c:pt idx="0">
                  <c:v>0.25465259812962121</c:v>
                </c:pt>
                <c:pt idx="1">
                  <c:v>0.69246548598678737</c:v>
                </c:pt>
                <c:pt idx="2">
                  <c:v>5.255615806062134E-2</c:v>
                </c:pt>
                <c:pt idx="3" formatCode="0.00%">
                  <c:v>3.2575782297003368E-4</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61293160668965962"/>
          <c:y val="0.78663270130283069"/>
          <c:w val="0.36256636515476887"/>
          <c:h val="0.1901211415039871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b="1" dirty="0">
                <a:latin typeface="Arial Narrow" panose="020B0606020202030204" pitchFamily="34" charset="0"/>
              </a:rPr>
              <a:t>Chief Operating Officer</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chemeClr val="lt1"/>
                </a:solidFill>
              </a:ln>
              <a:effectLst/>
            </c:spPr>
          </c:dPt>
          <c:dPt>
            <c:idx val="1"/>
            <c:bubble3D val="0"/>
            <c:spPr>
              <a:solidFill>
                <a:srgbClr val="FFFF00"/>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val>
            <c:numRef>
              <c:f>Sheet1!$A$2:$D$2</c:f>
              <c:numCache>
                <c:formatCode>0.00%</c:formatCode>
                <c:ptCount val="4"/>
                <c:pt idx="0">
                  <c:v>0.9375</c:v>
                </c:pt>
                <c:pt idx="1">
                  <c:v>6.25E-2</c:v>
                </c:pt>
                <c:pt idx="2">
                  <c:v>0</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b="1" dirty="0">
                <a:latin typeface="Arial Narrow" panose="020B0606020202030204" pitchFamily="34" charset="0"/>
              </a:rPr>
              <a:t>Policy and Knowledge Services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chemeClr val="lt1"/>
                </a:solidFill>
              </a:ln>
              <a:effectLst/>
            </c:spPr>
          </c:dPt>
          <c:dPt>
            <c:idx val="1"/>
            <c:bubble3D val="0"/>
            <c:spPr>
              <a:solidFill>
                <a:srgbClr val="FFFF00"/>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Sheet1!$A$9:$D$9</c:f>
              <c:numCache>
                <c:formatCode>0.00%</c:formatCode>
                <c:ptCount val="4"/>
                <c:pt idx="0">
                  <c:v>0.94736842105263153</c:v>
                </c:pt>
                <c:pt idx="1">
                  <c:v>5.2631578947368418E-2</c:v>
                </c:pt>
                <c:pt idx="2">
                  <c:v>0</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b="1" dirty="0" smtClean="0">
                <a:latin typeface="Arial Narrow" panose="020B0606020202030204" pitchFamily="34" charset="0"/>
              </a:rPr>
              <a:t>International </a:t>
            </a:r>
            <a:r>
              <a:rPr lang="en-US" b="1" dirty="0">
                <a:latin typeface="Arial Narrow" panose="020B0606020202030204" pitchFamily="34" charset="0"/>
              </a:rPr>
              <a:t>Tourism Management</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chemeClr val="lt1"/>
                </a:solidFill>
              </a:ln>
              <a:effectLst/>
            </c:spPr>
          </c:dPt>
          <c:dPt>
            <c:idx val="1"/>
            <c:bubble3D val="0"/>
            <c:spPr>
              <a:solidFill>
                <a:srgbClr val="FFFF00"/>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val>
            <c:numRef>
              <c:f>Sheet1!$A$18:$D$18</c:f>
              <c:numCache>
                <c:formatCode>0.00%</c:formatCode>
                <c:ptCount val="4"/>
                <c:pt idx="0">
                  <c:v>0.25</c:v>
                </c:pt>
                <c:pt idx="1">
                  <c:v>0.75</c:v>
                </c:pt>
                <c:pt idx="2">
                  <c:v>0</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r>
              <a:rPr lang="en-US" b="1" dirty="0">
                <a:latin typeface="Arial Narrow" panose="020B0606020202030204" pitchFamily="34" charset="0"/>
              </a:rPr>
              <a:t>Domestic Tourism Management</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chemeClr val="lt1"/>
                </a:solidFill>
              </a:ln>
              <a:effectLst/>
            </c:spPr>
          </c:dPt>
          <c:dPt>
            <c:idx val="1"/>
            <c:bubble3D val="0"/>
            <c:spPr>
              <a:solidFill>
                <a:srgbClr val="FFFF00"/>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1"/>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Sheet1!$A$27:$D$27</c:f>
              <c:numCache>
                <c:formatCode>0.00%</c:formatCode>
                <c:ptCount val="4"/>
                <c:pt idx="0">
                  <c:v>0.75</c:v>
                </c:pt>
                <c:pt idx="1">
                  <c:v>0.25</c:v>
                </c:pt>
                <c:pt idx="2">
                  <c:v>0</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31 Domestic</c:v>
                </c:pt>
              </c:strCache>
            </c:strRef>
          </c:tx>
          <c:spPr>
            <a:solidFill>
              <a:schemeClr val="accent1"/>
            </a:solidFill>
            <a:ln>
              <a:noFill/>
            </a:ln>
            <a:effectLst/>
          </c:spPr>
          <c:invertIfNegative val="0"/>
          <c:cat>
            <c:strRef>
              <c:f>Sheet1!$A$2:$A$5</c:f>
              <c:strCache>
                <c:ptCount val="1"/>
                <c:pt idx="0">
                  <c:v>Number of Complaints</c:v>
                </c:pt>
              </c:strCache>
            </c:strRef>
          </c:cat>
          <c:val>
            <c:numRef>
              <c:f>Sheet1!$B$2:$B$5</c:f>
              <c:numCache>
                <c:formatCode>General</c:formatCode>
                <c:ptCount val="4"/>
                <c:pt idx="0">
                  <c:v>31</c:v>
                </c:pt>
              </c:numCache>
            </c:numRef>
          </c:val>
        </c:ser>
        <c:ser>
          <c:idx val="1"/>
          <c:order val="1"/>
          <c:tx>
            <c:strRef>
              <c:f>Sheet1!$C$1</c:f>
              <c:strCache>
                <c:ptCount val="1"/>
                <c:pt idx="0">
                  <c:v>3 International</c:v>
                </c:pt>
              </c:strCache>
            </c:strRef>
          </c:tx>
          <c:spPr>
            <a:solidFill>
              <a:schemeClr val="accent2"/>
            </a:solidFill>
            <a:ln>
              <a:noFill/>
            </a:ln>
            <a:effectLst/>
          </c:spPr>
          <c:invertIfNegative val="0"/>
          <c:cat>
            <c:strRef>
              <c:f>Sheet1!$A$2:$A$5</c:f>
              <c:strCache>
                <c:ptCount val="1"/>
                <c:pt idx="0">
                  <c:v>Number of Complaints</c:v>
                </c:pt>
              </c:strCache>
            </c:strRef>
          </c:cat>
          <c:val>
            <c:numRef>
              <c:f>Sheet1!$C$2:$C$5</c:f>
              <c:numCache>
                <c:formatCode>General</c:formatCode>
                <c:ptCount val="4"/>
                <c:pt idx="0">
                  <c:v>3</c:v>
                </c:pt>
              </c:numCache>
            </c:numRef>
          </c:val>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1"/>
                <c:pt idx="0">
                  <c:v>Number of Complaints</c:v>
                </c:pt>
              </c:strCache>
            </c:strRef>
          </c:cat>
          <c:val>
            <c:numRef>
              <c:f>Sheet1!$D$2:$D$5</c:f>
              <c:numCache>
                <c:formatCode>General</c:formatCode>
                <c:ptCount val="4"/>
              </c:numCache>
            </c:numRef>
          </c:val>
        </c:ser>
        <c:dLbls>
          <c:showLegendKey val="0"/>
          <c:showVal val="0"/>
          <c:showCatName val="0"/>
          <c:showSerName val="0"/>
          <c:showPercent val="0"/>
          <c:showBubbleSize val="0"/>
        </c:dLbls>
        <c:gapWidth val="219"/>
        <c:overlap val="-27"/>
        <c:axId val="334903888"/>
        <c:axId val="334903496"/>
      </c:barChart>
      <c:catAx>
        <c:axId val="33490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4903496"/>
        <c:crosses val="autoZero"/>
        <c:auto val="1"/>
        <c:lblAlgn val="ctr"/>
        <c:lblOffset val="100"/>
        <c:noMultiLvlLbl val="0"/>
      </c:catAx>
      <c:valAx>
        <c:axId val="334903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4903888"/>
        <c:crosses val="autoZero"/>
        <c:crossBetween val="between"/>
      </c:valAx>
      <c:spPr>
        <a:noFill/>
        <a:ln>
          <a:noFill/>
        </a:ln>
        <a:effectLst/>
      </c:spPr>
    </c:plotArea>
    <c:legend>
      <c:legendPos val="b"/>
      <c:legendEntry>
        <c:idx val="2"/>
        <c:delete val="1"/>
      </c:legendEntry>
      <c:layout>
        <c:manualLayout>
          <c:xMode val="edge"/>
          <c:yMode val="edge"/>
          <c:x val="0.32679989729544678"/>
          <c:y val="0.92276122884501277"/>
          <c:w val="0.31258378028833356"/>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11 Accomodation</c:v>
                </c:pt>
              </c:strCache>
            </c:strRef>
          </c:tx>
          <c:spPr>
            <a:solidFill>
              <a:schemeClr val="accent1"/>
            </a:solidFill>
            <a:ln>
              <a:noFill/>
            </a:ln>
            <a:effectLst/>
          </c:spPr>
          <c:invertIfNegative val="0"/>
          <c:cat>
            <c:strRef>
              <c:f>Sheet1!$A$2:$A$8</c:f>
              <c:strCache>
                <c:ptCount val="1"/>
                <c:pt idx="0">
                  <c:v>Number Of Complaints</c:v>
                </c:pt>
              </c:strCache>
            </c:strRef>
          </c:cat>
          <c:val>
            <c:numRef>
              <c:f>Sheet1!$B$2:$B$8</c:f>
              <c:numCache>
                <c:formatCode>General</c:formatCode>
                <c:ptCount val="7"/>
                <c:pt idx="0">
                  <c:v>11</c:v>
                </c:pt>
              </c:numCache>
            </c:numRef>
          </c:val>
        </c:ser>
        <c:ser>
          <c:idx val="1"/>
          <c:order val="1"/>
          <c:tx>
            <c:strRef>
              <c:f>Sheet1!$C$1</c:f>
              <c:strCache>
                <c:ptCount val="1"/>
                <c:pt idx="0">
                  <c:v>8 Service</c:v>
                </c:pt>
              </c:strCache>
            </c:strRef>
          </c:tx>
          <c:spPr>
            <a:solidFill>
              <a:schemeClr val="accent2"/>
            </a:solidFill>
            <a:ln>
              <a:noFill/>
            </a:ln>
            <a:effectLst/>
          </c:spPr>
          <c:invertIfNegative val="0"/>
          <c:cat>
            <c:strRef>
              <c:f>Sheet1!$A$2:$A$8</c:f>
              <c:strCache>
                <c:ptCount val="1"/>
                <c:pt idx="0">
                  <c:v>Number Of Complaints</c:v>
                </c:pt>
              </c:strCache>
            </c:strRef>
          </c:cat>
          <c:val>
            <c:numRef>
              <c:f>Sheet1!$C$2:$C$8</c:f>
              <c:numCache>
                <c:formatCode>General</c:formatCode>
                <c:ptCount val="7"/>
                <c:pt idx="0">
                  <c:v>8</c:v>
                </c:pt>
              </c:numCache>
            </c:numRef>
          </c:val>
        </c:ser>
        <c:ser>
          <c:idx val="2"/>
          <c:order val="2"/>
          <c:tx>
            <c:strRef>
              <c:f>Sheet1!$D$1</c:f>
              <c:strCache>
                <c:ptCount val="1"/>
                <c:pt idx="0">
                  <c:v>2 Discrimination</c:v>
                </c:pt>
              </c:strCache>
            </c:strRef>
          </c:tx>
          <c:spPr>
            <a:solidFill>
              <a:schemeClr val="accent3"/>
            </a:solidFill>
            <a:ln>
              <a:noFill/>
            </a:ln>
            <a:effectLst/>
          </c:spPr>
          <c:invertIfNegative val="0"/>
          <c:cat>
            <c:strRef>
              <c:f>Sheet1!$A$2:$A$8</c:f>
              <c:strCache>
                <c:ptCount val="1"/>
                <c:pt idx="0">
                  <c:v>Number Of Complaints</c:v>
                </c:pt>
              </c:strCache>
            </c:strRef>
          </c:cat>
          <c:val>
            <c:numRef>
              <c:f>Sheet1!$D$2:$D$8</c:f>
              <c:numCache>
                <c:formatCode>General</c:formatCode>
                <c:ptCount val="7"/>
                <c:pt idx="0">
                  <c:v>2</c:v>
                </c:pt>
              </c:numCache>
            </c:numRef>
          </c:val>
        </c:ser>
        <c:ser>
          <c:idx val="3"/>
          <c:order val="3"/>
          <c:tx>
            <c:strRef>
              <c:f>Sheet1!$E$1</c:f>
              <c:strCache>
                <c:ptCount val="1"/>
                <c:pt idx="0">
                  <c:v>1 Fraud</c:v>
                </c:pt>
              </c:strCache>
            </c:strRef>
          </c:tx>
          <c:spPr>
            <a:solidFill>
              <a:schemeClr val="accent4"/>
            </a:solidFill>
            <a:ln>
              <a:noFill/>
            </a:ln>
            <a:effectLst/>
          </c:spPr>
          <c:invertIfNegative val="0"/>
          <c:cat>
            <c:strRef>
              <c:f>Sheet1!$A$2:$A$8</c:f>
              <c:strCache>
                <c:ptCount val="1"/>
                <c:pt idx="0">
                  <c:v>Number Of Complaints</c:v>
                </c:pt>
              </c:strCache>
            </c:strRef>
          </c:cat>
          <c:val>
            <c:numRef>
              <c:f>Sheet1!$E$2:$E$8</c:f>
              <c:numCache>
                <c:formatCode>General</c:formatCode>
                <c:ptCount val="7"/>
                <c:pt idx="0">
                  <c:v>1</c:v>
                </c:pt>
              </c:numCache>
            </c:numRef>
          </c:val>
        </c:ser>
        <c:ser>
          <c:idx val="4"/>
          <c:order val="4"/>
          <c:tx>
            <c:strRef>
              <c:f>Sheet1!$F$1</c:f>
              <c:strCache>
                <c:ptCount val="1"/>
                <c:pt idx="0">
                  <c:v>1 Transport</c:v>
                </c:pt>
              </c:strCache>
            </c:strRef>
          </c:tx>
          <c:spPr>
            <a:solidFill>
              <a:schemeClr val="accent5"/>
            </a:solidFill>
            <a:ln>
              <a:noFill/>
            </a:ln>
            <a:effectLst/>
          </c:spPr>
          <c:invertIfNegative val="0"/>
          <c:cat>
            <c:strRef>
              <c:f>Sheet1!$A$2:$A$8</c:f>
              <c:strCache>
                <c:ptCount val="1"/>
                <c:pt idx="0">
                  <c:v>Number Of Complaints</c:v>
                </c:pt>
              </c:strCache>
            </c:strRef>
          </c:cat>
          <c:val>
            <c:numRef>
              <c:f>Sheet1!$F$2:$F$8</c:f>
              <c:numCache>
                <c:formatCode>General</c:formatCode>
                <c:ptCount val="7"/>
                <c:pt idx="0">
                  <c:v>1</c:v>
                </c:pt>
              </c:numCache>
            </c:numRef>
          </c:val>
        </c:ser>
        <c:ser>
          <c:idx val="5"/>
          <c:order val="5"/>
          <c:tx>
            <c:strRef>
              <c:f>Sheet1!$G$1</c:f>
              <c:strCache>
                <c:ptCount val="1"/>
                <c:pt idx="0">
                  <c:v>2 Losses</c:v>
                </c:pt>
              </c:strCache>
            </c:strRef>
          </c:tx>
          <c:spPr>
            <a:solidFill>
              <a:schemeClr val="accent6"/>
            </a:solidFill>
            <a:ln>
              <a:noFill/>
            </a:ln>
            <a:effectLst/>
          </c:spPr>
          <c:invertIfNegative val="0"/>
          <c:cat>
            <c:strRef>
              <c:f>Sheet1!$A$2:$A$8</c:f>
              <c:strCache>
                <c:ptCount val="1"/>
                <c:pt idx="0">
                  <c:v>Number Of Complaints</c:v>
                </c:pt>
              </c:strCache>
            </c:strRef>
          </c:cat>
          <c:val>
            <c:numRef>
              <c:f>Sheet1!$G$2:$G$8</c:f>
              <c:numCache>
                <c:formatCode>General</c:formatCode>
                <c:ptCount val="7"/>
                <c:pt idx="0">
                  <c:v>2</c:v>
                </c:pt>
              </c:numCache>
            </c:numRef>
          </c:val>
        </c:ser>
        <c:ser>
          <c:idx val="6"/>
          <c:order val="6"/>
          <c:tx>
            <c:strRef>
              <c:f>Sheet1!$H$1</c:f>
              <c:strCache>
                <c:ptCount val="1"/>
                <c:pt idx="0">
                  <c:v>7 Vacation clubs </c:v>
                </c:pt>
              </c:strCache>
            </c:strRef>
          </c:tx>
          <c:spPr>
            <a:solidFill>
              <a:schemeClr val="accent1">
                <a:lumMod val="60000"/>
              </a:schemeClr>
            </a:solidFill>
            <a:ln>
              <a:noFill/>
            </a:ln>
            <a:effectLst/>
          </c:spPr>
          <c:invertIfNegative val="0"/>
          <c:cat>
            <c:strRef>
              <c:f>Sheet1!$A$2:$A$8</c:f>
              <c:strCache>
                <c:ptCount val="1"/>
                <c:pt idx="0">
                  <c:v>Number Of Complaints</c:v>
                </c:pt>
              </c:strCache>
            </c:strRef>
          </c:cat>
          <c:val>
            <c:numRef>
              <c:f>Sheet1!$H$2:$H$8</c:f>
              <c:numCache>
                <c:formatCode>General</c:formatCode>
                <c:ptCount val="7"/>
                <c:pt idx="0">
                  <c:v>7</c:v>
                </c:pt>
              </c:numCache>
            </c:numRef>
          </c:val>
        </c:ser>
        <c:ser>
          <c:idx val="7"/>
          <c:order val="7"/>
          <c:tx>
            <c:strRef>
              <c:f>Sheet1!$I$1</c:f>
              <c:strCache>
                <c:ptCount val="1"/>
                <c:pt idx="0">
                  <c:v>1 Immigration regulations</c:v>
                </c:pt>
              </c:strCache>
            </c:strRef>
          </c:tx>
          <c:spPr>
            <a:solidFill>
              <a:schemeClr val="accent2">
                <a:lumMod val="60000"/>
              </a:schemeClr>
            </a:solidFill>
            <a:ln>
              <a:noFill/>
            </a:ln>
            <a:effectLst/>
          </c:spPr>
          <c:invertIfNegative val="0"/>
          <c:cat>
            <c:strRef>
              <c:f>Sheet1!$A$2:$A$8</c:f>
              <c:strCache>
                <c:ptCount val="1"/>
                <c:pt idx="0">
                  <c:v>Number Of Complaints</c:v>
                </c:pt>
              </c:strCache>
            </c:strRef>
          </c:cat>
          <c:val>
            <c:numRef>
              <c:f>Sheet1!$I$2:$I$8</c:f>
              <c:numCache>
                <c:formatCode>General</c:formatCode>
                <c:ptCount val="7"/>
                <c:pt idx="0">
                  <c:v>1</c:v>
                </c:pt>
              </c:numCache>
            </c:numRef>
          </c:val>
        </c:ser>
        <c:ser>
          <c:idx val="8"/>
          <c:order val="8"/>
          <c:tx>
            <c:strRef>
              <c:f>Sheet1!$J$1</c:f>
              <c:strCache>
                <c:ptCount val="1"/>
                <c:pt idx="0">
                  <c:v>1 Intellectual property</c:v>
                </c:pt>
              </c:strCache>
            </c:strRef>
          </c:tx>
          <c:spPr>
            <a:solidFill>
              <a:schemeClr val="accent3">
                <a:lumMod val="60000"/>
              </a:schemeClr>
            </a:solidFill>
            <a:ln>
              <a:noFill/>
            </a:ln>
            <a:effectLst/>
          </c:spPr>
          <c:invertIfNegative val="0"/>
          <c:cat>
            <c:strRef>
              <c:f>Sheet1!$A$2:$A$8</c:f>
              <c:strCache>
                <c:ptCount val="1"/>
                <c:pt idx="0">
                  <c:v>Number Of Complaints</c:v>
                </c:pt>
              </c:strCache>
            </c:strRef>
          </c:cat>
          <c:val>
            <c:numRef>
              <c:f>Sheet1!$J$2:$J$8</c:f>
              <c:numCache>
                <c:formatCode>General</c:formatCode>
                <c:ptCount val="7"/>
                <c:pt idx="0">
                  <c:v>1</c:v>
                </c:pt>
              </c:numCache>
            </c:numRef>
          </c:val>
        </c:ser>
        <c:dLbls>
          <c:showLegendKey val="0"/>
          <c:showVal val="0"/>
          <c:showCatName val="0"/>
          <c:showSerName val="0"/>
          <c:showPercent val="0"/>
          <c:showBubbleSize val="0"/>
        </c:dLbls>
        <c:gapWidth val="219"/>
        <c:overlap val="-27"/>
        <c:axId val="280841640"/>
        <c:axId val="279300992"/>
      </c:barChart>
      <c:catAx>
        <c:axId val="280841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300992"/>
        <c:crosses val="autoZero"/>
        <c:auto val="1"/>
        <c:lblAlgn val="ctr"/>
        <c:lblOffset val="100"/>
        <c:noMultiLvlLbl val="0"/>
      </c:catAx>
      <c:valAx>
        <c:axId val="27930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841640"/>
        <c:crosses val="autoZero"/>
        <c:crossBetween val="between"/>
      </c:valAx>
      <c:spPr>
        <a:noFill/>
        <a:ln w="12700">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26 Resolved </c:v>
                </c:pt>
              </c:strCache>
            </c:strRef>
          </c:tx>
          <c:spPr>
            <a:solidFill>
              <a:schemeClr val="accent1"/>
            </a:solidFill>
            <a:ln>
              <a:noFill/>
            </a:ln>
            <a:effectLst/>
          </c:spPr>
          <c:invertIfNegative val="0"/>
          <c:cat>
            <c:strRef>
              <c:f>Sheet1!$A$2:$A$5</c:f>
              <c:strCache>
                <c:ptCount val="1"/>
                <c:pt idx="0">
                  <c:v>Number Of Complaints </c:v>
                </c:pt>
              </c:strCache>
            </c:strRef>
          </c:cat>
          <c:val>
            <c:numRef>
              <c:f>Sheet1!$B$2:$B$5</c:f>
              <c:numCache>
                <c:formatCode>General</c:formatCode>
                <c:ptCount val="4"/>
                <c:pt idx="0">
                  <c:v>26</c:v>
                </c:pt>
              </c:numCache>
            </c:numRef>
          </c:val>
        </c:ser>
        <c:ser>
          <c:idx val="1"/>
          <c:order val="1"/>
          <c:tx>
            <c:strRef>
              <c:f>Sheet1!$C$1</c:f>
              <c:strCache>
                <c:ptCount val="1"/>
                <c:pt idx="0">
                  <c:v>8 In-Progress</c:v>
                </c:pt>
              </c:strCache>
            </c:strRef>
          </c:tx>
          <c:spPr>
            <a:solidFill>
              <a:schemeClr val="accent2"/>
            </a:solidFill>
            <a:ln>
              <a:noFill/>
            </a:ln>
            <a:effectLst/>
          </c:spPr>
          <c:invertIfNegative val="0"/>
          <c:cat>
            <c:strRef>
              <c:f>Sheet1!$A$2:$A$5</c:f>
              <c:strCache>
                <c:ptCount val="1"/>
                <c:pt idx="0">
                  <c:v>Number Of Complaints </c:v>
                </c:pt>
              </c:strCache>
            </c:strRef>
          </c:cat>
          <c:val>
            <c:numRef>
              <c:f>Sheet1!$C$2:$C$5</c:f>
              <c:numCache>
                <c:formatCode>General</c:formatCode>
                <c:ptCount val="4"/>
                <c:pt idx="0">
                  <c:v>8</c:v>
                </c:pt>
              </c:numCache>
            </c:numRef>
          </c:val>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1"/>
                <c:pt idx="0">
                  <c:v>Number Of Complaints </c:v>
                </c:pt>
              </c:strCache>
            </c:strRef>
          </c:cat>
          <c:val>
            <c:numRef>
              <c:f>Sheet1!$D$2:$D$5</c:f>
              <c:numCache>
                <c:formatCode>General</c:formatCode>
                <c:ptCount val="4"/>
              </c:numCache>
            </c:numRef>
          </c:val>
        </c:ser>
        <c:dLbls>
          <c:showLegendKey val="0"/>
          <c:showVal val="0"/>
          <c:showCatName val="0"/>
          <c:showSerName val="0"/>
          <c:showPercent val="0"/>
          <c:showBubbleSize val="0"/>
        </c:dLbls>
        <c:gapWidth val="219"/>
        <c:overlap val="-27"/>
        <c:axId val="334904672"/>
        <c:axId val="334653976"/>
      </c:barChart>
      <c:catAx>
        <c:axId val="334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4653976"/>
        <c:crosses val="autoZero"/>
        <c:auto val="1"/>
        <c:lblAlgn val="ctr"/>
        <c:lblOffset val="100"/>
        <c:noMultiLvlLbl val="0"/>
      </c:catAx>
      <c:valAx>
        <c:axId val="334653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4904672"/>
        <c:crosses val="autoZero"/>
        <c:crossBetween val="between"/>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1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1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1"/>
            <c:bubble3D val="0"/>
            <c:explosion val="3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2"/>
            <c:bubble3D val="0"/>
            <c:explosion val="11"/>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Pt>
            <c:idx val="3"/>
            <c:bubble3D val="0"/>
            <c:explosion val="2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dPt>
          <c:dLbls>
            <c:dLbl>
              <c:idx val="0"/>
              <c:layout>
                <c:manualLayout>
                  <c:x val="0.13406459729723866"/>
                  <c:y val="-0.15049834112911997"/>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9.8387453634411398E-2"/>
                  <c:y val="8.740424361345171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5766252358951003E-3"/>
                  <c:y val="-0.2305540273117505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Sheet1!$E$9:$E$12</c:f>
              <c:strCache>
                <c:ptCount val="4"/>
                <c:pt idx="0">
                  <c:v>ADMINISTRATION</c:v>
                </c:pt>
                <c:pt idx="1">
                  <c:v>POLICY AND KNOWLEDGE SERVICES</c:v>
                </c:pt>
                <c:pt idx="2">
                  <c:v>INTERNATIONAL TOURISM</c:v>
                </c:pt>
                <c:pt idx="3">
                  <c:v>DOMESTIC TOURISM</c:v>
                </c:pt>
              </c:strCache>
            </c:strRef>
          </c:cat>
          <c:val>
            <c:numRef>
              <c:f>Sheet1!$G$9:$G$12</c:f>
              <c:numCache>
                <c:formatCode>0.0%</c:formatCode>
                <c:ptCount val="4"/>
                <c:pt idx="0">
                  <c:v>0.12648349212386223</c:v>
                </c:pt>
                <c:pt idx="1">
                  <c:v>0.67262801607296974</c:v>
                </c:pt>
                <c:pt idx="2">
                  <c:v>2.8090564050514404E-2</c:v>
                </c:pt>
                <c:pt idx="3">
                  <c:v>0.1727979277526536</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61293160668965962"/>
          <c:y val="0.78663270130283069"/>
          <c:w val="0.36256636515476887"/>
          <c:h val="0.1901211415039871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80D7637-5F87-4BB6-BA60-169D3F69E457}" type="datetimeFigureOut">
              <a:rPr lang="en-ZA" smtClean="0"/>
              <a:t>2016/10/21</a:t>
            </a:fld>
            <a:endParaRPr lang="en-ZA"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AF6BE60-62F3-4D1F-8AE4-1EA31E5B211B}" type="slidenum">
              <a:rPr lang="en-ZA" smtClean="0"/>
              <a:t>‹#›</a:t>
            </a:fld>
            <a:endParaRPr lang="en-ZA" dirty="0"/>
          </a:p>
        </p:txBody>
      </p:sp>
    </p:spTree>
    <p:extLst>
      <p:ext uri="{BB962C8B-B14F-4D97-AF65-F5344CB8AC3E}">
        <p14:creationId xmlns:p14="http://schemas.microsoft.com/office/powerpoint/2010/main" val="2538519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5332325-A9D3-4E7D-BAAE-F0C67C86AFFF}" type="datetimeFigureOut">
              <a:rPr lang="en-ZA" smtClean="0"/>
              <a:pPr/>
              <a:t>2016/10/21</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E5E5C04-7694-4E27-8632-56F0971B2F33}" type="slidenum">
              <a:rPr lang="en-ZA" smtClean="0"/>
              <a:pPr/>
              <a:t>‹#›</a:t>
            </a:fld>
            <a:endParaRPr lang="en-ZA" dirty="0"/>
          </a:p>
        </p:txBody>
      </p:sp>
    </p:spTree>
    <p:extLst>
      <p:ext uri="{BB962C8B-B14F-4D97-AF65-F5344CB8AC3E}">
        <p14:creationId xmlns:p14="http://schemas.microsoft.com/office/powerpoint/2010/main" val="166863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E5E5C04-7694-4E27-8632-56F0971B2F33}" type="slidenum">
              <a:rPr lang="en-ZA" smtClean="0"/>
              <a:pPr/>
              <a:t>21</a:t>
            </a:fld>
            <a:endParaRPr lang="en-ZA" dirty="0"/>
          </a:p>
        </p:txBody>
      </p:sp>
    </p:spTree>
    <p:extLst>
      <p:ext uri="{BB962C8B-B14F-4D97-AF65-F5344CB8AC3E}">
        <p14:creationId xmlns:p14="http://schemas.microsoft.com/office/powerpoint/2010/main" val="312490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E5E5C04-7694-4E27-8632-56F0971B2F33}" type="slidenum">
              <a:rPr lang="en-ZA" smtClean="0">
                <a:solidFill>
                  <a:prstClr val="black"/>
                </a:solidFill>
              </a:rPr>
              <a:pPr/>
              <a:t>27</a:t>
            </a:fld>
            <a:endParaRPr lang="en-ZA" dirty="0">
              <a:solidFill>
                <a:prstClr val="black"/>
              </a:solidFill>
            </a:endParaRPr>
          </a:p>
        </p:txBody>
      </p:sp>
    </p:spTree>
    <p:extLst>
      <p:ext uri="{BB962C8B-B14F-4D97-AF65-F5344CB8AC3E}">
        <p14:creationId xmlns:p14="http://schemas.microsoft.com/office/powerpoint/2010/main" val="340397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E5E5C04-7694-4E27-8632-56F0971B2F33}" type="slidenum">
              <a:rPr lang="en-ZA" smtClean="0">
                <a:solidFill>
                  <a:prstClr val="black"/>
                </a:solidFill>
              </a:rPr>
              <a:pPr/>
              <a:t>29</a:t>
            </a:fld>
            <a:endParaRPr lang="en-ZA" dirty="0">
              <a:solidFill>
                <a:prstClr val="black"/>
              </a:solidFill>
            </a:endParaRPr>
          </a:p>
        </p:txBody>
      </p:sp>
    </p:spTree>
    <p:extLst>
      <p:ext uri="{BB962C8B-B14F-4D97-AF65-F5344CB8AC3E}">
        <p14:creationId xmlns:p14="http://schemas.microsoft.com/office/powerpoint/2010/main" val="372680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FE5E5C04-7694-4E27-8632-56F0971B2F33}" type="slidenum">
              <a:rPr lang="en-ZA" smtClean="0">
                <a:solidFill>
                  <a:prstClr val="black"/>
                </a:solidFill>
              </a:rPr>
              <a:pPr/>
              <a:t>30</a:t>
            </a:fld>
            <a:endParaRPr lang="en-ZA" dirty="0">
              <a:solidFill>
                <a:prstClr val="black"/>
              </a:solidFill>
            </a:endParaRPr>
          </a:p>
        </p:txBody>
      </p:sp>
    </p:spTree>
    <p:extLst>
      <p:ext uri="{BB962C8B-B14F-4D97-AF65-F5344CB8AC3E}">
        <p14:creationId xmlns:p14="http://schemas.microsoft.com/office/powerpoint/2010/main" val="45176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65F2BD6A-0951-4C74-B2EE-114E67A931D7}" type="datetime1">
              <a:rPr lang="en-ZA" smtClean="0"/>
              <a:pPr/>
              <a:t>2016/10/21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75122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4F00102B-0B12-4151-A695-AC2E37B11204}" type="datetime1">
              <a:rPr lang="en-ZA" smtClean="0"/>
              <a:pPr/>
              <a:t>2016/10/21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248629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DFCCEA72-B6E8-4033-9F59-53120EC92F77}" type="datetime1">
              <a:rPr lang="en-ZA" smtClean="0"/>
              <a:pPr/>
              <a:t>2016/10/21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137502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A0CF0603-DFBF-4549-B3FB-67730AD83358}" type="datetime1">
              <a:rPr lang="en-ZA" smtClean="0">
                <a:solidFill>
                  <a:prstClr val="black">
                    <a:tint val="75000"/>
                  </a:prstClr>
                </a:solidFill>
              </a:rPr>
              <a:pPr/>
              <a:t>2016/10/21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822204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DCAAF6B4-3322-41F9-B15C-87666A00B7E2}" type="datetime1">
              <a:rPr lang="en-ZA" smtClean="0">
                <a:solidFill>
                  <a:prstClr val="black">
                    <a:tint val="75000"/>
                  </a:prstClr>
                </a:solidFill>
              </a:rPr>
              <a:pPr/>
              <a:t>2016/10/21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218254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7B3836-2137-477E-8ED6-1E8DC753417B}" type="datetime1">
              <a:rPr lang="en-ZA" smtClean="0">
                <a:solidFill>
                  <a:prstClr val="black">
                    <a:tint val="75000"/>
                  </a:prstClr>
                </a:solidFill>
              </a:rPr>
              <a:pPr/>
              <a:t>2016/10/21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07212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6BD422F1-D8C0-4BCE-A9C7-F6BC34E95F7D}" type="datetime1">
              <a:rPr lang="en-ZA" smtClean="0">
                <a:solidFill>
                  <a:prstClr val="black">
                    <a:tint val="75000"/>
                  </a:prstClr>
                </a:solidFill>
              </a:rPr>
              <a:pPr/>
              <a:t>2016/10/21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46620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305D45F0-CB72-480A-8CC6-53F248E4B83E}" type="datetime1">
              <a:rPr lang="en-ZA" smtClean="0">
                <a:solidFill>
                  <a:prstClr val="black">
                    <a:tint val="75000"/>
                  </a:prstClr>
                </a:solidFill>
              </a:rPr>
              <a:pPr/>
              <a:t>2016/10/21</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141915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066AB3E-E866-45D1-94D3-C08172E6336F}" type="datetime1">
              <a:rPr lang="en-ZA" smtClean="0">
                <a:solidFill>
                  <a:prstClr val="black">
                    <a:tint val="75000"/>
                  </a:prstClr>
                </a:solidFill>
              </a:rPr>
              <a:pPr/>
              <a:t>2016/10/21</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23490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E0D7D-EF92-4FCF-9EEA-3EC59350C88F}" type="datetime1">
              <a:rPr lang="en-ZA" smtClean="0">
                <a:solidFill>
                  <a:prstClr val="black">
                    <a:tint val="75000"/>
                  </a:prstClr>
                </a:solidFill>
              </a:rPr>
              <a:pPr/>
              <a:t>2016/10/21</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944878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71931-3E34-4211-91A7-2E4925B10AF5}" type="datetime1">
              <a:rPr lang="en-ZA" smtClean="0">
                <a:solidFill>
                  <a:prstClr val="black">
                    <a:tint val="75000"/>
                  </a:prstClr>
                </a:solidFill>
              </a:rPr>
              <a:pPr/>
              <a:t>2016/10/21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12674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220FEDC3-F480-4906-87BA-6AA2301E538C}" type="datetime1">
              <a:rPr lang="en-ZA" smtClean="0"/>
              <a:pPr/>
              <a:t>2016/10/21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111246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BF767-FADA-4AD1-93EB-3D31E23E6C0E}" type="datetime1">
              <a:rPr lang="en-ZA" smtClean="0">
                <a:solidFill>
                  <a:prstClr val="black">
                    <a:tint val="75000"/>
                  </a:prstClr>
                </a:solidFill>
              </a:rPr>
              <a:pPr/>
              <a:t>2016/10/21</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055328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4B2CB93B-0288-4F98-B36E-AB9BCB86772D}" type="datetime1">
              <a:rPr lang="en-ZA" smtClean="0">
                <a:solidFill>
                  <a:prstClr val="black">
                    <a:tint val="75000"/>
                  </a:prstClr>
                </a:solidFill>
              </a:rPr>
              <a:pPr/>
              <a:t>2016/10/21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20134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535DDF3-CE19-42F0-91C4-ABFCCFF0BFC3}" type="datetime1">
              <a:rPr lang="en-ZA" smtClean="0">
                <a:solidFill>
                  <a:prstClr val="black">
                    <a:tint val="75000"/>
                  </a:prstClr>
                </a:solidFill>
              </a:rPr>
              <a:pPr/>
              <a:t>2016/10/21</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73434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21F01C-DED7-44E5-A858-D46D567BD8FC}" type="datetime1">
              <a:rPr lang="en-ZA" smtClean="0"/>
              <a:pPr/>
              <a:t>2016/10/21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404301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DF065EEA-5AB9-4ED7-A32B-7FE0018C2504}" type="datetime1">
              <a:rPr lang="en-ZA" smtClean="0"/>
              <a:pPr/>
              <a:t>2016/10/21</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302876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5511D49C-1720-4246-AEA7-73AA8AE455FC}" type="datetime1">
              <a:rPr lang="en-ZA" smtClean="0"/>
              <a:pPr/>
              <a:t>2016/10/21</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404432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C2D97282-64FA-4197-B0D1-2B5ADAD05A66}" type="datetime1">
              <a:rPr lang="en-ZA" smtClean="0"/>
              <a:pPr/>
              <a:t>2016/10/21</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283670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52943-953B-43DA-B984-72C3B0EFB21D}" type="datetime1">
              <a:rPr lang="en-ZA" smtClean="0"/>
              <a:pPr/>
              <a:t>2016/10/21</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418304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601BBF-DA25-450C-8253-6F9C64DA04A1}" type="datetime1">
              <a:rPr lang="en-ZA" smtClean="0"/>
              <a:pPr/>
              <a:t>2016/10/21</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1085665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FEBB1-96DE-43F8-A04E-F5AAF306D9C4}" type="datetime1">
              <a:rPr lang="en-ZA" smtClean="0"/>
              <a:pPr/>
              <a:t>2016/10/21</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361311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CD277-9021-4E1A-8942-54BF96A726B8}" type="datetime1">
              <a:rPr lang="en-ZA" smtClean="0"/>
              <a:pPr/>
              <a:t>2016/10/21</a:t>
            </a:fld>
            <a:endParaRPr lang="en-Z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36E4-C43B-47D9-92F3-DF5FF92BE2C0}" type="slidenum">
              <a:rPr lang="en-ZA" smtClean="0"/>
              <a:pPr/>
              <a:t>‹#›</a:t>
            </a:fld>
            <a:endParaRPr lang="en-ZA" dirty="0"/>
          </a:p>
        </p:txBody>
      </p:sp>
    </p:spTree>
    <p:extLst>
      <p:ext uri="{BB962C8B-B14F-4D97-AF65-F5344CB8AC3E}">
        <p14:creationId xmlns:p14="http://schemas.microsoft.com/office/powerpoint/2010/main" val="220128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30EE-A8D7-48F6-BBB8-42BCA6EB13F1}" type="datetime1">
              <a:rPr lang="en-ZA" smtClean="0">
                <a:solidFill>
                  <a:prstClr val="black">
                    <a:tint val="75000"/>
                  </a:prstClr>
                </a:solidFill>
              </a:rPr>
              <a:pPr/>
              <a:t>2016/10/21</a:t>
            </a:fld>
            <a:endParaRPr lang="en-ZA"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smtClean="0">
                <a:solidFill>
                  <a:prstClr val="black">
                    <a:tint val="75000"/>
                  </a:prstClr>
                </a:solidFill>
              </a:rPr>
              <a:t>2015-16 Quarter 1 Report - Actual Data</a:t>
            </a:r>
            <a:endParaRPr lang="en-ZA"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36E4-C43B-47D9-92F3-DF5FF92BE2C0}"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32778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t="60000" r="-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762000"/>
            <a:ext cx="6400800" cy="1295399"/>
          </a:xfrm>
        </p:spPr>
        <p:txBody>
          <a:bodyPr>
            <a:noAutofit/>
          </a:bodyPr>
          <a:lstStyle/>
          <a:p>
            <a:r>
              <a:rPr lang="en-US" sz="3600" b="1" dirty="0" smtClean="0">
                <a:solidFill>
                  <a:schemeClr val="tx1"/>
                </a:solidFill>
                <a:latin typeface="Arial Narrow" pitchFamily="34" charset="0"/>
              </a:rPr>
              <a:t>Briefing to the Portfolio Committee on Tourism</a:t>
            </a:r>
            <a:r>
              <a:rPr lang="en-US" b="1" dirty="0" smtClean="0">
                <a:solidFill>
                  <a:schemeClr val="tx1"/>
                </a:solidFill>
                <a:latin typeface="Arial Narrow" pitchFamily="34" charset="0"/>
              </a:rPr>
              <a:t/>
            </a:r>
            <a:br>
              <a:rPr lang="en-US" b="1" dirty="0" smtClean="0">
                <a:solidFill>
                  <a:schemeClr val="tx1"/>
                </a:solidFill>
                <a:latin typeface="Arial Narrow" pitchFamily="34" charset="0"/>
              </a:rPr>
            </a:br>
            <a:r>
              <a:rPr lang="en-US" b="1" dirty="0" smtClean="0">
                <a:solidFill>
                  <a:schemeClr val="tx1"/>
                </a:solidFill>
                <a:latin typeface="Arial Narrow" pitchFamily="34" charset="0"/>
              </a:rPr>
              <a:t/>
            </a:r>
            <a:br>
              <a:rPr lang="en-US" b="1" dirty="0" smtClean="0">
                <a:solidFill>
                  <a:schemeClr val="tx1"/>
                </a:solidFill>
                <a:latin typeface="Arial Narrow" pitchFamily="34" charset="0"/>
              </a:rPr>
            </a:br>
            <a:r>
              <a:rPr lang="en-US" b="1" dirty="0" smtClean="0">
                <a:solidFill>
                  <a:schemeClr val="tx1"/>
                </a:solidFill>
                <a:latin typeface="Arial Narrow" pitchFamily="34" charset="0"/>
              </a:rPr>
              <a:t>Department of Tourism Annual Report 2015/16 Financial Year</a:t>
            </a:r>
            <a:br>
              <a:rPr lang="en-US" b="1" dirty="0" smtClean="0">
                <a:solidFill>
                  <a:schemeClr val="tx1"/>
                </a:solidFill>
                <a:latin typeface="Arial Narrow" pitchFamily="34" charset="0"/>
              </a:rPr>
            </a:br>
            <a:r>
              <a:rPr lang="en-US" b="1" dirty="0" smtClean="0">
                <a:solidFill>
                  <a:schemeClr val="tx1"/>
                </a:solidFill>
                <a:latin typeface="Arial Narrow" pitchFamily="34" charset="0"/>
              </a:rPr>
              <a:t> </a:t>
            </a:r>
            <a:br>
              <a:rPr lang="en-US" b="1" dirty="0" smtClean="0">
                <a:solidFill>
                  <a:schemeClr val="tx1"/>
                </a:solidFill>
                <a:latin typeface="Arial Narrow" pitchFamily="34" charset="0"/>
              </a:rPr>
            </a:br>
            <a:r>
              <a:rPr lang="en-US" b="1" dirty="0" smtClean="0">
                <a:solidFill>
                  <a:schemeClr val="tx1"/>
                </a:solidFill>
                <a:latin typeface="Arial Narrow" pitchFamily="34" charset="0"/>
              </a:rPr>
              <a:t>21 October 2016</a:t>
            </a:r>
            <a:endParaRPr lang="en-ZA" dirty="0">
              <a:latin typeface="Arial Narrow"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771446"/>
            <a:ext cx="1828800" cy="1061173"/>
          </a:xfrm>
          <a:prstGeom prst="rect">
            <a:avLst/>
          </a:prstGeom>
        </p:spPr>
      </p:pic>
      <p:sp>
        <p:nvSpPr>
          <p:cNvPr id="5" name="TextBox 4"/>
          <p:cNvSpPr txBox="1"/>
          <p:nvPr/>
        </p:nvSpPr>
        <p:spPr>
          <a:xfrm>
            <a:off x="7332216" y="4495800"/>
            <a:ext cx="1524000" cy="400110"/>
          </a:xfrm>
          <a:prstGeom prst="rect">
            <a:avLst/>
          </a:prstGeom>
          <a:noFill/>
        </p:spPr>
        <p:txBody>
          <a:bodyPr wrap="square" rtlCol="0">
            <a:spAutoFit/>
          </a:bodyPr>
          <a:lstStyle/>
          <a:p>
            <a:pPr algn="r"/>
            <a:r>
              <a:rPr lang="en-US" sz="1000" i="1" dirty="0" smtClean="0">
                <a:solidFill>
                  <a:schemeClr val="bg1">
                    <a:lumMod val="50000"/>
                  </a:schemeClr>
                </a:solidFill>
                <a:latin typeface="Arial" pitchFamily="34" charset="0"/>
                <a:cs typeface="Arial" pitchFamily="34" charset="0"/>
              </a:rPr>
              <a:t>Department of Tourism</a:t>
            </a:r>
          </a:p>
          <a:p>
            <a:pPr algn="r"/>
            <a:r>
              <a:rPr lang="en-US" sz="1000" i="1" dirty="0" smtClean="0">
                <a:solidFill>
                  <a:schemeClr val="bg1">
                    <a:lumMod val="50000"/>
                  </a:schemeClr>
                </a:solidFill>
                <a:latin typeface="Arial" pitchFamily="34" charset="0"/>
                <a:cs typeface="Arial" pitchFamily="34" charset="0"/>
              </a:rPr>
              <a:t>www.tourism.gov.za</a:t>
            </a:r>
            <a:endParaRPr lang="en-ZA" sz="1000" i="1"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089574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10</a:t>
            </a:fld>
            <a:endParaRPr lang="en-ZA" dirty="0">
              <a:latin typeface="Arial Narrow" panose="020B0606020202030204" pitchFamily="34" charset="0"/>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436427313"/>
              </p:ext>
            </p:extLst>
          </p:nvPr>
        </p:nvGraphicFramePr>
        <p:xfrm>
          <a:off x="1748642" y="1905000"/>
          <a:ext cx="712470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a:spLocks noGrp="1"/>
          </p:cNvSpPr>
          <p:nvPr>
            <p:ph type="title"/>
          </p:nvPr>
        </p:nvSpPr>
        <p:spPr>
          <a:xfrm>
            <a:off x="990600" y="228600"/>
            <a:ext cx="7886700" cy="1325563"/>
          </a:xfrm>
        </p:spPr>
        <p:txBody>
          <a:bodyPr/>
          <a:lstStyle/>
          <a:p>
            <a:pPr algn="ctr"/>
            <a:r>
              <a:rPr lang="en-US" b="1" dirty="0" smtClean="0">
                <a:latin typeface="Arial Narrow" panose="020B0606020202030204" pitchFamily="34" charset="0"/>
              </a:rPr>
              <a:t>NATURE OF COMPLAINT </a:t>
            </a:r>
            <a:endParaRPr lang="en-US" b="1" dirty="0">
              <a:latin typeface="Arial Narrow" panose="020B0606020202030204" pitchFamily="34" charset="0"/>
            </a:endParaRPr>
          </a:p>
        </p:txBody>
      </p:sp>
    </p:spTree>
    <p:extLst>
      <p:ext uri="{BB962C8B-B14F-4D97-AF65-F5344CB8AC3E}">
        <p14:creationId xmlns:p14="http://schemas.microsoft.com/office/powerpoint/2010/main" val="2859643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11</a:t>
            </a:fld>
            <a:endParaRPr lang="en-ZA" dirty="0">
              <a:latin typeface="Arial Narrow" panose="020B0606020202030204" pitchFamily="34" charset="0"/>
            </a:endParaRPr>
          </a:p>
        </p:txBody>
      </p:sp>
      <p:graphicFrame>
        <p:nvGraphicFramePr>
          <p:cNvPr id="9" name="Content Placeholder 15"/>
          <p:cNvGraphicFramePr>
            <a:graphicFrameLocks noGrp="1"/>
          </p:cNvGraphicFramePr>
          <p:nvPr>
            <p:ph idx="1"/>
            <p:extLst>
              <p:ext uri="{D42A27DB-BD31-4B8C-83A1-F6EECF244321}">
                <p14:modId xmlns:p14="http://schemas.microsoft.com/office/powerpoint/2010/main" val="3855171681"/>
              </p:ext>
            </p:extLst>
          </p:nvPr>
        </p:nvGraphicFramePr>
        <p:xfrm>
          <a:off x="1990725" y="1981200"/>
          <a:ext cx="6534150" cy="356473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1676400" y="510676"/>
            <a:ext cx="7162800" cy="1150641"/>
          </a:xfrm>
        </p:spPr>
        <p:txBody>
          <a:bodyPr/>
          <a:lstStyle/>
          <a:p>
            <a:pPr algn="ctr"/>
            <a:r>
              <a:rPr lang="en-US" b="1" dirty="0" smtClean="0">
                <a:latin typeface="Arial Narrow" panose="020B0606020202030204" pitchFamily="34" charset="0"/>
              </a:rPr>
              <a:t>RESOLVED COMPLAINTS</a:t>
            </a:r>
            <a:endParaRPr lang="en-US" b="1" dirty="0">
              <a:latin typeface="Arial Narrow" panose="020B0606020202030204" pitchFamily="34" charset="0"/>
            </a:endParaRPr>
          </a:p>
        </p:txBody>
      </p:sp>
    </p:spTree>
    <p:extLst>
      <p:ext uri="{BB962C8B-B14F-4D97-AF65-F5344CB8AC3E}">
        <p14:creationId xmlns:p14="http://schemas.microsoft.com/office/powerpoint/2010/main" val="2408854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12</a:t>
            </a:fld>
            <a:endParaRPr lang="en-ZA" dirty="0">
              <a:latin typeface="Arial Narrow" panose="020B0606020202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529938876"/>
              </p:ext>
            </p:extLst>
          </p:nvPr>
        </p:nvGraphicFramePr>
        <p:xfrm>
          <a:off x="1752600" y="533400"/>
          <a:ext cx="6934200" cy="5416296"/>
        </p:xfrm>
        <a:graphic>
          <a:graphicData uri="http://schemas.openxmlformats.org/drawingml/2006/table">
            <a:tbl>
              <a:tblPr firstRow="1" bandRow="1">
                <a:tableStyleId>{5C22544A-7EE6-4342-B048-85BDC9FD1C3A}</a:tableStyleId>
              </a:tblPr>
              <a:tblGrid>
                <a:gridCol w="6934200"/>
              </a:tblGrid>
              <a:tr h="609600">
                <a:tc>
                  <a:txBody>
                    <a:bodyPr/>
                    <a:lstStyle/>
                    <a:p>
                      <a:pPr algn="ctr">
                        <a:lnSpc>
                          <a:spcPct val="100000"/>
                        </a:lnSpc>
                      </a:pPr>
                      <a:r>
                        <a:rPr lang="en-US" sz="1600" b="1" dirty="0" smtClean="0">
                          <a:solidFill>
                            <a:schemeClr val="tx1"/>
                          </a:solidFill>
                          <a:latin typeface="Arial Narrow" pitchFamily="34" charset="0"/>
                          <a:cs typeface="Arial" pitchFamily="34" charset="0"/>
                        </a:rPr>
                        <a:t>Programme</a:t>
                      </a:r>
                      <a:r>
                        <a:rPr lang="en-US" sz="1600" b="1" baseline="0" dirty="0" smtClean="0">
                          <a:solidFill>
                            <a:schemeClr val="tx1"/>
                          </a:solidFill>
                          <a:latin typeface="Arial Narrow" pitchFamily="34" charset="0"/>
                          <a:cs typeface="Arial" pitchFamily="34" charset="0"/>
                        </a:rPr>
                        <a:t> 1: </a:t>
                      </a:r>
                      <a:r>
                        <a:rPr lang="en-US" sz="1600" b="1" dirty="0" smtClean="0">
                          <a:solidFill>
                            <a:schemeClr val="tx1"/>
                          </a:solidFill>
                          <a:latin typeface="Arial Narrow" pitchFamily="34" charset="0"/>
                          <a:cs typeface="Arial" pitchFamily="34" charset="0"/>
                        </a:rPr>
                        <a:t>Challenges, lessons</a:t>
                      </a:r>
                      <a:r>
                        <a:rPr lang="en-US" sz="1600" b="1" baseline="0" dirty="0" smtClean="0">
                          <a:solidFill>
                            <a:schemeClr val="tx1"/>
                          </a:solidFill>
                          <a:latin typeface="Arial Narrow" pitchFamily="34" charset="0"/>
                          <a:cs typeface="Arial" pitchFamily="34" charset="0"/>
                        </a:rPr>
                        <a:t> learnt and proposed solutions</a:t>
                      </a:r>
                      <a:endParaRPr lang="en-US" sz="1600" b="1" dirty="0">
                        <a:solidFill>
                          <a:schemeClr val="tx1"/>
                        </a:solidFill>
                        <a:latin typeface="Arial Narrow"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4196809">
                <a:tc>
                  <a:txBody>
                    <a:bodyPr/>
                    <a:lstStyle/>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Increase in consultancy services – driven by advisory services for the energy efficiency programme (most of these are non-recurring medium-term contracts that are unavoidable due the technical nature of the required expertise).</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Need for realignment of the organisational structure to strategy and consolidation of common areas (e.g. capacity building, Local Government support, product development etc.) – The department has commenced with this process with a view to implement in 2017/18 financial year.</a:t>
                      </a:r>
                    </a:p>
                    <a:p>
                      <a:pPr marL="0" marR="0" lvl="0" indent="0" algn="just"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ZA" sz="24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2400" b="0" i="0" u="none" strike="noStrike" kern="1200" cap="none" spc="0" normalizeH="0" baseline="0" noProof="0" dirty="0" smtClean="0">
                        <a:ln>
                          <a:noFill/>
                        </a:ln>
                        <a:solidFill>
                          <a:prstClr val="black"/>
                        </a:solidFill>
                        <a:effectLst/>
                        <a:uLnTx/>
                        <a:uFillTx/>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13510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13</a:t>
            </a:fld>
            <a:endParaRPr lang="en-ZA" dirty="0">
              <a:latin typeface="Arial Narrow" panose="020B0606020202030204" pitchFamily="34" charset="0"/>
            </a:endParaRPr>
          </a:p>
        </p:txBody>
      </p:sp>
      <p:sp>
        <p:nvSpPr>
          <p:cNvPr id="5" name="Title 1"/>
          <p:cNvSpPr txBox="1">
            <a:spLocks/>
          </p:cNvSpPr>
          <p:nvPr/>
        </p:nvSpPr>
        <p:spPr>
          <a:xfrm>
            <a:off x="1676400" y="1600200"/>
            <a:ext cx="7010400" cy="3352800"/>
          </a:xfrm>
          <a:prstGeom prst="rect">
            <a:avLst/>
          </a:prstGeom>
        </p:spPr>
        <p:txBody>
          <a:bodyPr/>
          <a:lstStyle/>
          <a:p>
            <a:pPr algn="ctr" eaLnBrk="0" hangingPunct="0">
              <a:defRPr/>
            </a:pPr>
            <a:r>
              <a:rPr lang="en-US" sz="4000" b="1" kern="0" dirty="0">
                <a:latin typeface="Arial Narrow" pitchFamily="34" charset="0"/>
                <a:ea typeface="+mj-ea"/>
                <a:cs typeface="+mj-cs"/>
              </a:rPr>
              <a:t>PROGRAMME 2</a:t>
            </a:r>
          </a:p>
          <a:p>
            <a:pPr algn="ctr" eaLnBrk="0" hangingPunct="0">
              <a:defRPr/>
            </a:pPr>
            <a:endParaRPr lang="en-US" sz="4000" b="1" kern="0" dirty="0">
              <a:latin typeface="Arial Narrow" pitchFamily="34" charset="0"/>
              <a:ea typeface="+mj-ea"/>
              <a:cs typeface="+mj-cs"/>
            </a:endParaRPr>
          </a:p>
          <a:p>
            <a:pPr lvl="1" algn="ctr" eaLnBrk="0" hangingPunct="0">
              <a:defRPr/>
            </a:pPr>
            <a:r>
              <a:rPr lang="en-GB" sz="4000" b="1" dirty="0" smtClean="0">
                <a:latin typeface="Arial Narrow" pitchFamily="34" charset="0"/>
              </a:rPr>
              <a:t>POLICY AND KNOWLEDGE SERVICES</a:t>
            </a:r>
            <a:r>
              <a:rPr lang="en-US" sz="4000" b="1" kern="0" dirty="0">
                <a:latin typeface="Arial Narrow" pitchFamily="34" charset="0"/>
                <a:ea typeface="+mj-ea"/>
                <a:cs typeface="+mj-cs"/>
              </a:rPr>
              <a:t/>
            </a:r>
            <a:br>
              <a:rPr lang="en-US" sz="4000" b="1" kern="0" dirty="0">
                <a:latin typeface="Arial Narrow" pitchFamily="34" charset="0"/>
                <a:ea typeface="+mj-ea"/>
                <a:cs typeface="+mj-cs"/>
              </a:rPr>
            </a:br>
            <a:r>
              <a:rPr lang="en-US" sz="4000" b="1" kern="0" dirty="0">
                <a:solidFill>
                  <a:schemeClr val="tx2"/>
                </a:solidFill>
                <a:latin typeface="Arial Narrow" pitchFamily="34" charset="0"/>
                <a:ea typeface="+mj-ea"/>
                <a:cs typeface="+mj-cs"/>
              </a:rPr>
              <a:t/>
            </a:r>
            <a:br>
              <a:rPr lang="en-US" sz="4000" b="1" kern="0" dirty="0">
                <a:solidFill>
                  <a:schemeClr val="tx2"/>
                </a:solidFill>
                <a:latin typeface="Arial Narrow" pitchFamily="34" charset="0"/>
                <a:ea typeface="+mj-ea"/>
                <a:cs typeface="+mj-cs"/>
              </a:rPr>
            </a:br>
            <a:r>
              <a:rPr lang="en-US" sz="4000" b="1" kern="0" dirty="0">
                <a:solidFill>
                  <a:schemeClr val="tx2"/>
                </a:solidFill>
                <a:latin typeface="Arial Narrow" pitchFamily="34" charset="0"/>
                <a:ea typeface="+mj-ea"/>
                <a:cs typeface="+mj-cs"/>
              </a:rPr>
              <a:t/>
            </a:r>
            <a:br>
              <a:rPr lang="en-US" sz="4000" b="1" kern="0" dirty="0">
                <a:solidFill>
                  <a:schemeClr val="tx2"/>
                </a:solidFill>
                <a:latin typeface="Arial Narrow" pitchFamily="34" charset="0"/>
                <a:ea typeface="+mj-ea"/>
                <a:cs typeface="+mj-cs"/>
              </a:rPr>
            </a:br>
            <a:endParaRPr lang="en-US" sz="4000" b="1" kern="0" dirty="0">
              <a:solidFill>
                <a:schemeClr val="tx2"/>
              </a:solidFill>
              <a:latin typeface="Arial Narrow" pitchFamily="34" charset="0"/>
              <a:ea typeface="+mj-ea"/>
              <a:cs typeface="+mj-cs"/>
            </a:endParaRPr>
          </a:p>
        </p:txBody>
      </p:sp>
    </p:spTree>
    <p:extLst>
      <p:ext uri="{BB962C8B-B14F-4D97-AF65-F5344CB8AC3E}">
        <p14:creationId xmlns:p14="http://schemas.microsoft.com/office/powerpoint/2010/main" val="1224705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14</a:t>
            </a:fld>
            <a:endParaRPr lang="en-ZA" dirty="0">
              <a:latin typeface="Arial Narrow" panose="020B0606020202030204" pitchFamily="34" charset="0"/>
            </a:endParaRPr>
          </a:p>
        </p:txBody>
      </p:sp>
      <p:graphicFrame>
        <p:nvGraphicFramePr>
          <p:cNvPr id="5" name="Group 327"/>
          <p:cNvGraphicFramePr>
            <a:graphicFrameLocks noGrp="1"/>
          </p:cNvGraphicFramePr>
          <p:nvPr>
            <p:extLst>
              <p:ext uri="{D42A27DB-BD31-4B8C-83A1-F6EECF244321}">
                <p14:modId xmlns:p14="http://schemas.microsoft.com/office/powerpoint/2010/main" val="2882468310"/>
              </p:ext>
            </p:extLst>
          </p:nvPr>
        </p:nvGraphicFramePr>
        <p:xfrm>
          <a:off x="1828800" y="609600"/>
          <a:ext cx="7010400" cy="5263482"/>
        </p:xfrm>
        <a:graphic>
          <a:graphicData uri="http://schemas.openxmlformats.org/drawingml/2006/table">
            <a:tbl>
              <a:tblPr/>
              <a:tblGrid>
                <a:gridCol w="7010400"/>
              </a:tblGrid>
              <a:tr h="310143">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600" b="1" i="0" u="none" strike="noStrike" cap="none" normalizeH="0" baseline="0" dirty="0" smtClean="0">
                          <a:ln>
                            <a:noFill/>
                          </a:ln>
                          <a:solidFill>
                            <a:schemeClr val="tx1"/>
                          </a:solidFill>
                          <a:effectLst/>
                          <a:latin typeface="Arial Narrow" pitchFamily="34" charset="0"/>
                        </a:rPr>
                        <a:t>Programme 2: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381000">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create an enabling legislative and regulatory environment for tourism development and growth.</a:t>
                      </a:r>
                      <a:endParaRPr kumimoji="0" lang="en-US" sz="1600" b="1" i="0" u="none" strike="noStrike" cap="none" normalizeH="0" baseline="0" dirty="0" smtClean="0">
                        <a:ln>
                          <a:noFill/>
                        </a:ln>
                        <a:solidFill>
                          <a:schemeClr val="tx1"/>
                        </a:solidFill>
                        <a:effectLst/>
                        <a:latin typeface="Arial Narrow" panose="020B0606020202030204" pitchFamily="34" charset="0"/>
                        <a:cs typeface="Arial" pitchFamily="34"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1183240">
                <a:tc>
                  <a:txBody>
                    <a:bodyPr/>
                    <a:lstStyle/>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New regulations for tourist guides was developed.</a:t>
                      </a:r>
                    </a:p>
                    <a:p>
                      <a:pPr marL="285750" indent="-285750" algn="just">
                        <a:buFont typeface="Arial" panose="020B0604020202020204" pitchFamily="34" charset="0"/>
                        <a:buChar char="•"/>
                      </a:pPr>
                      <a:endParaRPr lang="en-ZA" sz="1600" b="0" i="0" u="none" strike="noStrike" kern="1200" baseline="0" dirty="0" smtClean="0">
                        <a:solidFill>
                          <a:schemeClr val="tx1"/>
                        </a:solidFill>
                        <a:effectLst/>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b="0" i="0" u="none" strike="noStrike" kern="1200" baseline="0" dirty="0" smtClean="0">
                          <a:solidFill>
                            <a:schemeClr val="tx1"/>
                          </a:solidFill>
                          <a:effectLst/>
                          <a:latin typeface="Arial Narrow" panose="020B0606020202030204" pitchFamily="34" charset="0"/>
                          <a:ea typeface="+mn-ea"/>
                          <a:cs typeface="+mn-cs"/>
                        </a:rPr>
                        <a:t>Draft review NTSS was completed but not published for comments due to extensive consultations with affected and interested stakeholders (</a:t>
                      </a:r>
                      <a:r>
                        <a:rPr lang="en-ZA" sz="1600" b="0" i="1" u="none" strike="noStrike" kern="1200" baseline="0" dirty="0" smtClean="0">
                          <a:solidFill>
                            <a:schemeClr val="tx1"/>
                          </a:solidFill>
                          <a:effectLst/>
                          <a:latin typeface="Arial Narrow" panose="020B0606020202030204" pitchFamily="34" charset="0"/>
                          <a:ea typeface="+mn-ea"/>
                          <a:cs typeface="+mn-cs"/>
                        </a:rPr>
                        <a:t>however, a subsequent decision has been taken to revisit that draft review).</a:t>
                      </a:r>
                      <a:r>
                        <a:rPr lang="en-ZA" sz="1600" b="0" i="0" u="none" strike="noStrike" kern="1200" baseline="0" dirty="0" smtClean="0">
                          <a:solidFill>
                            <a:schemeClr val="tx1"/>
                          </a:solidFill>
                          <a:latin typeface="Arial Narrow" panose="020B060602020203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b="0" i="0" u="none" strike="noStrike" kern="1200" baseline="0" dirty="0" smtClean="0">
                          <a:solidFill>
                            <a:schemeClr val="tx1"/>
                          </a:solidFill>
                          <a:latin typeface="Arial Narrow" panose="020B0606020202030204" pitchFamily="34" charset="0"/>
                          <a:ea typeface="+mn-ea"/>
                          <a:cs typeface="+mn-cs"/>
                        </a:rPr>
                        <a:t>Tourism BBBEE codes were promulgate (20 November 2015).</a:t>
                      </a:r>
                    </a:p>
                    <a:p>
                      <a:pPr marL="285750" indent="-285750" algn="just">
                        <a:buFont typeface="Arial" panose="020B0604020202020204" pitchFamily="34" charset="0"/>
                        <a:buChar char="•"/>
                      </a:pPr>
                      <a:endParaRPr lang="en-ZA" sz="1600" b="0" i="1" u="none" strike="noStrike" kern="1200" baseline="0" dirty="0" smtClean="0">
                        <a:solidFill>
                          <a:schemeClr val="tx1"/>
                        </a:solidFill>
                        <a:effectLst/>
                        <a:latin typeface="Arial Narrow" panose="020B0606020202030204" pitchFamily="34" charset="0"/>
                        <a:ea typeface="+mn-ea"/>
                        <a:cs typeface="+mn-cs"/>
                      </a:endParaRPr>
                    </a:p>
                    <a:p>
                      <a:pPr algn="just"/>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41">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accelerate the transformation of the tourism sector.</a:t>
                      </a:r>
                      <a:endParaRPr kumimoji="0" lang="en-US" sz="1600" b="1" i="0" u="none" strike="noStrike" cap="none" normalizeH="0" baseline="0" dirty="0" smtClean="0">
                        <a:ln>
                          <a:noFill/>
                        </a:ln>
                        <a:solidFill>
                          <a:schemeClr val="tx1"/>
                        </a:solidFill>
                        <a:effectLst/>
                        <a:latin typeface="Arial Narrow" pitchFamily="34" charset="0"/>
                        <a:cs typeface="Arial" pitchFamily="34"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1677078">
                <a:tc>
                  <a:txBody>
                    <a:bodyPr/>
                    <a:lstStyle/>
                    <a:p>
                      <a:pPr marL="285750" indent="-285750" algn="just">
                        <a:buFont typeface="Arial" panose="020B0604020202020204" pitchFamily="34" charset="0"/>
                        <a:buChar cha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Enterprise and supplier development programme to accelerate SMMEs’ empowerment in the tourism sector was developed (the focus is on procurement facilitation through a portal).</a:t>
                      </a:r>
                      <a:endParaRPr lang="en-ZA" sz="1600" dirty="0">
                        <a:latin typeface="Arial Narrow" panose="020B0606020202030204" pitchFamily="34"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63043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15</a:t>
            </a:fld>
            <a:endParaRPr lang="en-ZA" dirty="0">
              <a:latin typeface="Arial Narrow" panose="020B0606020202030204" pitchFamily="34" charset="0"/>
            </a:endParaRPr>
          </a:p>
        </p:txBody>
      </p:sp>
      <p:graphicFrame>
        <p:nvGraphicFramePr>
          <p:cNvPr id="6" name="Group 327"/>
          <p:cNvGraphicFramePr>
            <a:graphicFrameLocks noGrp="1"/>
          </p:cNvGraphicFramePr>
          <p:nvPr>
            <p:extLst>
              <p:ext uri="{D42A27DB-BD31-4B8C-83A1-F6EECF244321}">
                <p14:modId xmlns:p14="http://schemas.microsoft.com/office/powerpoint/2010/main" val="2764613800"/>
              </p:ext>
            </p:extLst>
          </p:nvPr>
        </p:nvGraphicFramePr>
        <p:xfrm>
          <a:off x="1600200" y="436823"/>
          <a:ext cx="7315200" cy="6257007"/>
        </p:xfrm>
        <a:graphic>
          <a:graphicData uri="http://schemas.openxmlformats.org/drawingml/2006/table">
            <a:tbl>
              <a:tblPr/>
              <a:tblGrid>
                <a:gridCol w="7315200"/>
              </a:tblGrid>
              <a:tr h="410287">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defRPr/>
                      </a:pPr>
                      <a:r>
                        <a:rPr kumimoji="0" lang="en-US" sz="1600" b="1" i="0" u="none" strike="noStrike" cap="none" normalizeH="0" baseline="0" dirty="0" smtClean="0">
                          <a:ln>
                            <a:noFill/>
                          </a:ln>
                          <a:solidFill>
                            <a:schemeClr val="tx1"/>
                          </a:solidFill>
                          <a:effectLst/>
                          <a:latin typeface="Arial Narrow" pitchFamily="34" charset="0"/>
                        </a:rPr>
                        <a:t>Programme 2: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359001">
                <a:tc>
                  <a:txBody>
                    <a:bodyPr/>
                    <a:lstStyle/>
                    <a:p>
                      <a:pPr lvl="0" algn="just"/>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facilitate tourism capacity-building programmes.</a:t>
                      </a:r>
                      <a:endParaRPr lang="en-ZA" sz="1600" b="1" kern="1200" dirty="0">
                        <a:solidFill>
                          <a:schemeClr val="tx1"/>
                        </a:solidFill>
                        <a:effectLst/>
                        <a:latin typeface="Arial Narrow" panose="020B0606020202030204" pitchFamily="34" charset="0"/>
                        <a:ea typeface="+mn-ea"/>
                        <a:cs typeface="+mn-cs"/>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806530">
                <a:tc>
                  <a:txBody>
                    <a:bodyPr/>
                    <a:lstStyle/>
                    <a:p>
                      <a:pPr marL="285750" indent="-285750" algn="just">
                        <a:spcBef>
                          <a:spcPts val="600"/>
                        </a:spcBef>
                        <a:buFont typeface="Arial" panose="020B0604020202020204" pitchFamily="34" charset="0"/>
                        <a:buChar cha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spcBef>
                          <a:spcPts val="600"/>
                        </a:spcBef>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Executive Development (ED) Programme to capacitate black women managers developed in association with UNISA – 20 students have since been placed on this programme. The participants are active employees in industry with recommendations from Industry Employers.</a:t>
                      </a:r>
                    </a:p>
                    <a:p>
                      <a:pPr marL="285750" indent="-285750" algn="just">
                        <a:buFont typeface="Arial" panose="020B0604020202020204" pitchFamily="34" charset="0"/>
                        <a:buChar cha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Capacity-building on tourist information conducted at the eight world heritage sites – inline with the National Visitor Information Framework.</a:t>
                      </a:r>
                    </a:p>
                    <a:p>
                      <a:pPr marL="285750" indent="-285750" algn="just">
                        <a:buFont typeface="Arial" panose="020B0604020202020204" pitchFamily="34" charset="0"/>
                        <a:buChar cha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Programme to capacitate tourist guides was implemented at two World Heritage Sites, namely: </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Robben Island Museum: Twenty five (25), </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Vredefort Dome: </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 group of five (5) guides from the Vredefort Dome - up-skilling was further provided in areas of  business and entrepreneurial skills, communication and presentation as well as content training to other already qualified Tourist Guides.</a:t>
                      </a:r>
                    </a:p>
                    <a:p>
                      <a:pPr marL="285750" indent="-285750" algn="just">
                        <a:buFont typeface="Arial" panose="020B0604020202020204" pitchFamily="34" charset="0"/>
                        <a:buChar cha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Training was provided to 81 tourism practitioners from 49 municipalities and 77 policy makers from 27 municipalities.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UA stakeholder awareness and training of staff was conducted at all 9  government-owned provincial parks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124">
                <a:tc>
                  <a:txBody>
                    <a:bodyPr/>
                    <a:lstStyle/>
                    <a:p>
                      <a:pPr>
                        <a:spcBef>
                          <a:spcPts val="600"/>
                        </a:spcBef>
                        <a:spcAft>
                          <a:spcPts val="600"/>
                        </a:spcAft>
                      </a:pPr>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diversify and enhance tourism offerings.</a:t>
                      </a:r>
                      <a:endParaRPr lang="en-ZA" sz="1200" b="1" kern="1200" dirty="0">
                        <a:solidFill>
                          <a:schemeClr val="tx1"/>
                        </a:solidFill>
                        <a:effectLst/>
                        <a:latin typeface="Arial Narrow"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1224435">
                <a:tc>
                  <a:txBody>
                    <a:bodyPr/>
                    <a:lstStyle/>
                    <a:p>
                      <a:pPr marL="285750" indent="-285750" algn="just">
                        <a:buFont typeface="Arial" panose="020B0604020202020204" pitchFamily="34" charset="0"/>
                        <a:buChar char="•"/>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Universal accessibity assessments were conducted for Blyde River Canyon Nature Reserve and Pilanesberg Provincial Park in North West.</a:t>
                      </a:r>
                    </a:p>
                    <a:p>
                      <a:pPr marL="0" indent="0" algn="just">
                        <a:buFont typeface="Arial" panose="020B0604020202020204" pitchFamily="34" charset="0"/>
                        <a:buNone/>
                      </a:pPr>
                      <a:endParaRPr lang="en-US" sz="1600" b="0" i="0" u="none" strike="noStrike" kern="1200" baseline="0" dirty="0" smtClean="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54146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16</a:t>
            </a:fld>
            <a:endParaRPr lang="en-ZA" dirty="0">
              <a:solidFill>
                <a:prstClr val="black">
                  <a:tint val="75000"/>
                </a:prstClr>
              </a:solidFill>
              <a:latin typeface="Arial Narrow" panose="020B0606020202030204" pitchFamily="34" charset="0"/>
            </a:endParaRPr>
          </a:p>
        </p:txBody>
      </p:sp>
      <p:graphicFrame>
        <p:nvGraphicFramePr>
          <p:cNvPr id="6" name="Group 327"/>
          <p:cNvGraphicFramePr>
            <a:graphicFrameLocks noGrp="1"/>
          </p:cNvGraphicFramePr>
          <p:nvPr>
            <p:extLst>
              <p:ext uri="{D42A27DB-BD31-4B8C-83A1-F6EECF244321}">
                <p14:modId xmlns:p14="http://schemas.microsoft.com/office/powerpoint/2010/main" val="3848414003"/>
              </p:ext>
            </p:extLst>
          </p:nvPr>
        </p:nvGraphicFramePr>
        <p:xfrm>
          <a:off x="1447800" y="196221"/>
          <a:ext cx="7554255" cy="6551973"/>
        </p:xfrm>
        <a:graphic>
          <a:graphicData uri="http://schemas.openxmlformats.org/drawingml/2006/table">
            <a:tbl>
              <a:tblPr/>
              <a:tblGrid>
                <a:gridCol w="7554255"/>
              </a:tblGrid>
              <a:tr h="455973">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defRPr/>
                      </a:pPr>
                      <a:r>
                        <a:rPr kumimoji="0" lang="en-US" sz="1600" b="1" i="0" u="none" strike="noStrike" cap="none" normalizeH="0" baseline="0" dirty="0" smtClean="0">
                          <a:ln>
                            <a:noFill/>
                          </a:ln>
                          <a:solidFill>
                            <a:schemeClr val="tx1"/>
                          </a:solidFill>
                          <a:effectLst/>
                          <a:latin typeface="Arial Narrow" pitchFamily="34" charset="0"/>
                        </a:rPr>
                        <a:t>Programme 2: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237439">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diversify and enhance tourism offerings.</a:t>
                      </a:r>
                      <a:endParaRPr lang="en-ZA" sz="1200" b="1" kern="1200" dirty="0">
                        <a:solidFill>
                          <a:schemeClr val="tx1"/>
                        </a:solidFill>
                        <a:effectLst/>
                        <a:latin typeface="Arial Narrow" pitchFamily="34" charset="0"/>
                        <a:ea typeface="+mn-ea"/>
                        <a:cs typeface="+mn-cs"/>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577718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Tourism Incentive Programme: Pilot phase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Market access: </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145 applications received of which 80 were approved for International Market Access support (for ten different international marketing platforms) – of which 53 claims were processed. These were approved for eleven international trade platforms (b</a:t>
                      </a:r>
                      <a:r>
                        <a:rPr kumimoji="0" lang="en-ZA" sz="16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usiness and leisure platforms</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 further 70 enterprises were approved for market access through Indaba platform – </a:t>
                      </a:r>
                      <a:r>
                        <a:rPr kumimoji="0" lang="en-ZA" sz="16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hence the transfer of funds to SAT in 2015/16.</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Tourism grading: </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206 applications received for grading support, with 139 approved  - 99 accommodation establishments’ claims were processed.</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Energy-efficiency: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Partnership with IDC to implement a private sector energy efficiency programme, with seed funding of R30 million and IDC making available instruments for access to finance for those requiring loans in this regard.</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Concluded procurement processes for the public sector owned facilities energy efficiency programme.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Destination development plans for the following sites were completed: Robben Island Museum and Walter </a:t>
                      </a:r>
                      <a:r>
                        <a:rPr kumimoji="0" lang="en-ZA"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Sisulu</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National Botanical Gardens. Other destination development plans include: Phalaborwa Wild Activity Hub, </a:t>
                      </a:r>
                      <a:r>
                        <a:rPr kumimoji="0" lang="en-ZA"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Shangoni</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Gate, </a:t>
                      </a:r>
                      <a:r>
                        <a:rPr kumimoji="0" lang="en-ZA"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Tsitsikama</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Big Tree Gateway, Maropeng Expansion, National Heritage Monument.</a:t>
                      </a:r>
                      <a:endParaRPr kumimoji="0" lang="en-US"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indent="0" algn="just" defTabSz="914400" rtl="0" eaLnBrk="1" latinLnBrk="0" hangingPunct="1">
                        <a:buFont typeface="Arial" panose="020B0604020202020204" pitchFamily="34" charset="0"/>
                        <a:buNone/>
                      </a:pPr>
                      <a:endParaRPr lang="en-US" sz="1600" b="0" i="0" u="none" strike="noStrike" kern="1200" baseline="0" dirty="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12884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17</a:t>
            </a:fld>
            <a:endParaRPr lang="en-ZA" dirty="0">
              <a:latin typeface="Arial Narrow" panose="020B0606020202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63213274"/>
              </p:ext>
            </p:extLst>
          </p:nvPr>
        </p:nvGraphicFramePr>
        <p:xfrm>
          <a:off x="1752600" y="380613"/>
          <a:ext cx="7086600" cy="6327007"/>
        </p:xfrm>
        <a:graphic>
          <a:graphicData uri="http://schemas.openxmlformats.org/drawingml/2006/table">
            <a:tbl>
              <a:tblPr/>
              <a:tblGrid>
                <a:gridCol w="7086600"/>
              </a:tblGrid>
              <a:tr h="401053">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defRPr/>
                      </a:pPr>
                      <a:r>
                        <a:rPr kumimoji="0" lang="en-US" sz="1600" b="1" i="0" u="none" strike="noStrike" cap="none" normalizeH="0" baseline="0" dirty="0" smtClean="0">
                          <a:ln>
                            <a:noFill/>
                          </a:ln>
                          <a:solidFill>
                            <a:schemeClr val="tx1"/>
                          </a:solidFill>
                          <a:effectLst/>
                          <a:latin typeface="Arial Narrow" pitchFamily="34" charset="0"/>
                        </a:rPr>
                        <a:t>Programme 2: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561474">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provide knowledge services to inform policy, planning and decision-making.</a:t>
                      </a:r>
                      <a:endParaRPr lang="en-US" sz="1600" b="1" kern="1200" dirty="0" smtClean="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5133474">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OR Tambo International Airport - National Tourism Information Gateway (NTIG) is optimally operational with adequate capacity.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Added the King </a:t>
                      </a:r>
                      <a:r>
                        <a:rPr kumimoji="0" lang="en-ZA"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Shaka</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International Airport (KSIA) NTIG</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Increase online information provision and self-help services/assessment tools through the Tourism Portal in areas such as Responsible Tourism, Local Government Needs Analysis, Visitor Information Centres and Services, Tourist Guiding Services, Service Excellence and events.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Impact evaluation report conducted </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on completed operational projects under Social Responsibility Implementation </a:t>
                      </a: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(SRI)</a:t>
                      </a: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indicates that the is a need for a review of the model. Whilst a number of projects are successful (mainly those with operating partners and/or with Municipalities), there are those which are not working optimally – these lessons will inform the SRI policy/strategy review as well.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Four research studies were conducted in collaboration with universities in the following areas: Local Economic Development, Community participation, Regional tourism competitiveness and Service Excellence.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NTSS implementation and State of Tourism reports were also completed.</a:t>
                      </a:r>
                    </a:p>
                    <a:p>
                      <a:pPr marL="0" indent="0" algn="just" defTabSz="914400" rtl="0" eaLnBrk="1" latinLnBrk="0" hangingPunct="1">
                        <a:buFont typeface="Arial" panose="020B0604020202020204" pitchFamily="34" charset="0"/>
                        <a:buNone/>
                      </a:pPr>
                      <a:endParaRPr lang="en-US" sz="1600" b="0" i="0" u="none" strike="noStrike" kern="1200" baseline="0" dirty="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92117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18</a:t>
            </a:fld>
            <a:endParaRPr lang="en-ZA" dirty="0">
              <a:latin typeface="Arial Narrow" panose="020B0606020202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60164533"/>
              </p:ext>
            </p:extLst>
          </p:nvPr>
        </p:nvGraphicFramePr>
        <p:xfrm>
          <a:off x="1447800" y="609600"/>
          <a:ext cx="7391400" cy="6096000"/>
        </p:xfrm>
        <a:graphic>
          <a:graphicData uri="http://schemas.openxmlformats.org/drawingml/2006/table">
            <a:tbl>
              <a:tblPr/>
              <a:tblGrid>
                <a:gridCol w="7391400"/>
              </a:tblGrid>
              <a:tr h="418475">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defRPr/>
                      </a:pPr>
                      <a:r>
                        <a:rPr kumimoji="0" lang="en-US" sz="1600" b="1" i="0" u="none" strike="noStrike" cap="none" normalizeH="0" baseline="0" dirty="0" smtClean="0">
                          <a:ln>
                            <a:noFill/>
                          </a:ln>
                          <a:solidFill>
                            <a:schemeClr val="tx1"/>
                          </a:solidFill>
                          <a:effectLst/>
                          <a:latin typeface="Arial Narrow" pitchFamily="34" charset="0"/>
                        </a:rPr>
                        <a:t>Programme 2: Challenges, lessons learnt and proposed solutions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585866">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provide knowledge services to inform policy, planning and decision-making.</a:t>
                      </a:r>
                      <a:endParaRPr lang="en-US" sz="1600" b="1" kern="1200" dirty="0" smtClean="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5091659">
                <a:tc>
                  <a:txBody>
                    <a:bodyPr/>
                    <a:lstStyle/>
                    <a:p>
                      <a:pPr marL="285750" indent="-285750" algn="just" defTabSz="914400" rtl="0" eaLnBrk="1" latinLnBrk="0" hangingPunct="1">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Limited capacity of some of the Universities to fulfill the requirements of the research partnerships – (the department uses contractual instruments to provide for strategic interventions that may include introduction of another university or collaborations).</a:t>
                      </a:r>
                    </a:p>
                    <a:p>
                      <a:pPr marL="0" indent="0" algn="just" defTabSz="914400" rtl="0" eaLnBrk="1" latinLnBrk="0" hangingPunct="1">
                        <a:buFont typeface="Arial" panose="020B0604020202020204" pitchFamily="34" charset="0"/>
                        <a:buNone/>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Very low uptake of the tourism grading incentive despite industry confirmations of the need for it – (</a:t>
                      </a:r>
                      <a:r>
                        <a:rPr lang="en-US" sz="1600" b="0" i="1" u="none" strike="noStrike" kern="1200" baseline="0" dirty="0" smtClean="0">
                          <a:solidFill>
                            <a:schemeClr val="tx1"/>
                          </a:solidFill>
                          <a:latin typeface="Arial Narrow" panose="020B0606020202030204" pitchFamily="34" charset="0"/>
                          <a:ea typeface="+mn-ea"/>
                          <a:cs typeface="+mn-cs"/>
                        </a:rPr>
                        <a:t>integration of the incentive in the overall grading system and use of the grading council to implement that incentive component – with initial seed funding provided</a:t>
                      </a:r>
                      <a:r>
                        <a:rPr lang="en-US" sz="1600" b="0" i="0" u="none" strike="noStrike" kern="1200" baseline="0" dirty="0" smtClean="0">
                          <a:solidFill>
                            <a:schemeClr val="tx1"/>
                          </a:solidFill>
                          <a:latin typeface="Arial Narrow" panose="020B0606020202030204" pitchFamily="34" charset="0"/>
                          <a:ea typeface="+mn-ea"/>
                          <a:cs typeface="+mn-cs"/>
                        </a:rPr>
                        <a:t>).</a:t>
                      </a:r>
                    </a:p>
                    <a:p>
                      <a:pPr marL="0" indent="0" algn="just" defTabSz="914400" rtl="0" eaLnBrk="1" latinLnBrk="0" hangingPunct="1">
                        <a:buFont typeface="Arial" panose="020B0604020202020204" pitchFamily="34" charset="0"/>
                        <a:buNone/>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Unavoidable process delays (</a:t>
                      </a:r>
                      <a:r>
                        <a:rPr lang="en-US" sz="1600" b="0" i="1" u="none" strike="noStrike" kern="1200" baseline="0" dirty="0" smtClean="0">
                          <a:solidFill>
                            <a:schemeClr val="tx1"/>
                          </a:solidFill>
                          <a:latin typeface="Arial Narrow" panose="020B0606020202030204" pitchFamily="34" charset="0"/>
                          <a:ea typeface="+mn-ea"/>
                          <a:cs typeface="+mn-cs"/>
                        </a:rPr>
                        <a:t>contract negotiations</a:t>
                      </a:r>
                      <a:r>
                        <a:rPr lang="en-US" sz="1600" b="0" i="0" u="none" strike="noStrike" kern="1200" baseline="0" dirty="0" smtClean="0">
                          <a:solidFill>
                            <a:schemeClr val="tx1"/>
                          </a:solidFill>
                          <a:latin typeface="Arial Narrow" panose="020B0606020202030204" pitchFamily="34" charset="0"/>
                          <a:ea typeface="+mn-ea"/>
                          <a:cs typeface="+mn-cs"/>
                        </a:rPr>
                        <a:t>) in the implementation of large capital projects, particularly around destination development and energy efficiency – (</a:t>
                      </a:r>
                      <a:r>
                        <a:rPr lang="en-US" sz="1600" b="0" i="1" u="none" strike="noStrike" kern="1200" baseline="0" dirty="0" smtClean="0">
                          <a:solidFill>
                            <a:schemeClr val="tx1"/>
                          </a:solidFill>
                          <a:latin typeface="Arial Narrow" panose="020B0606020202030204" pitchFamily="34" charset="0"/>
                          <a:ea typeface="+mn-ea"/>
                          <a:cs typeface="+mn-cs"/>
                        </a:rPr>
                        <a:t>To overcome this, a large pipeline of projects must be in place, with detailed existing plans and not just concepts</a:t>
                      </a:r>
                      <a:r>
                        <a:rPr lang="en-US" sz="1600" b="0" i="0" u="none" strike="noStrike" kern="1200" baseline="0" dirty="0" smtClean="0">
                          <a:solidFill>
                            <a:schemeClr val="tx1"/>
                          </a:solidFill>
                          <a:latin typeface="Arial Narrow" panose="020B0606020202030204" pitchFamily="34" charset="0"/>
                          <a:ea typeface="+mn-ea"/>
                          <a:cs typeface="+mn-cs"/>
                        </a:rPr>
                        <a:t>) – this will ensure that there is complete readiness at the beginning of each financial year) – It will also ensure that most of the applicable expenditure is evenly or proportionately spread over the financial year (this explains why most of the expenditure in the Tourism Incentive Programme (TIP) was in the later part of the year – </a:t>
                      </a:r>
                      <a:r>
                        <a:rPr lang="en-US" sz="1600" b="0" i="1" u="none" strike="noStrike" kern="1200" baseline="0" dirty="0" smtClean="0">
                          <a:solidFill>
                            <a:schemeClr val="tx1"/>
                          </a:solidFill>
                          <a:latin typeface="Arial Narrow" panose="020B0606020202030204" pitchFamily="34" charset="0"/>
                          <a:ea typeface="+mn-ea"/>
                          <a:cs typeface="+mn-cs"/>
                        </a:rPr>
                        <a:t>plans and contracting were completed at that stage).</a:t>
                      </a:r>
                    </a:p>
                    <a:p>
                      <a:pPr marL="0" indent="0" algn="just" defTabSz="914400" rtl="0" eaLnBrk="1" latinLnBrk="0" hangingPunct="1">
                        <a:buFont typeface="Arial" panose="020B0604020202020204" pitchFamily="34" charset="0"/>
                        <a:buNone/>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Universities programmes start at the beginning of a calendar year and require funding shortly before that period upon complete planning for the year – hence the transfers to take place before the commencement of the academic year.</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01646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19</a:t>
            </a:fld>
            <a:endParaRPr lang="en-ZA" dirty="0">
              <a:latin typeface="Arial Narrow" panose="020B0606020202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5076909"/>
              </p:ext>
            </p:extLst>
          </p:nvPr>
        </p:nvGraphicFramePr>
        <p:xfrm>
          <a:off x="1676400" y="381000"/>
          <a:ext cx="7239000" cy="5105400"/>
        </p:xfrm>
        <a:graphic>
          <a:graphicData uri="http://schemas.openxmlformats.org/drawingml/2006/table">
            <a:tbl>
              <a:tblPr/>
              <a:tblGrid>
                <a:gridCol w="7239000"/>
              </a:tblGrid>
              <a:tr h="418475">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defRPr/>
                      </a:pPr>
                      <a:r>
                        <a:rPr kumimoji="0" lang="en-US" sz="1600" b="1" i="0" u="none" strike="noStrike" cap="none" normalizeH="0" baseline="0" dirty="0" smtClean="0">
                          <a:ln>
                            <a:noFill/>
                          </a:ln>
                          <a:solidFill>
                            <a:schemeClr val="tx1"/>
                          </a:solidFill>
                          <a:effectLst/>
                          <a:latin typeface="Arial Narrow" pitchFamily="34" charset="0"/>
                        </a:rPr>
                        <a:t>Programme 2: Challenges, lessons learnt and proposed solutions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585866">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provide knowledge services to inform policy, planning and decision-making.</a:t>
                      </a:r>
                      <a:endParaRPr lang="en-US" sz="1600" b="1" kern="1200" dirty="0" smtClean="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4101059">
                <a:tc>
                  <a:txBody>
                    <a:bodyPr/>
                    <a:lstStyle/>
                    <a:p>
                      <a:pPr marL="285750" indent="-285750" algn="just" defTabSz="914400" rtl="0" eaLnBrk="1" latinLnBrk="0" hangingPunct="1">
                        <a:buFont typeface="Arial" panose="020B0604020202020204" pitchFamily="34" charset="0"/>
                        <a:buChar char="•"/>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General slow uptake of new incentives by industry – (to overcome this, various incentives should be developed and scaled up progressively in areas that show a significant market appetite and uptake with visible impact). </a:t>
                      </a:r>
                    </a:p>
                    <a:p>
                      <a:pPr marL="0" indent="0" algn="just" defTabSz="914400" rtl="0" eaLnBrk="1" latinLnBrk="0" hangingPunct="1">
                        <a:buFont typeface="Arial" panose="020B0604020202020204" pitchFamily="34" charset="0"/>
                        <a:buNone/>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Processing of claims for supported enterprises has a lagging period of two months after the event and in some cases approval and part payment happens way before the event to secure the space – (</a:t>
                      </a:r>
                      <a:r>
                        <a:rPr lang="en-US" sz="1600" b="0" i="1" u="none" strike="noStrike" kern="1200" baseline="0" dirty="0" smtClean="0">
                          <a:solidFill>
                            <a:schemeClr val="tx1"/>
                          </a:solidFill>
                          <a:latin typeface="Arial Narrow" panose="020B0606020202030204" pitchFamily="34" charset="0"/>
                          <a:ea typeface="+mn-ea"/>
                          <a:cs typeface="+mn-cs"/>
                        </a:rPr>
                        <a:t>risk is accepted by the department</a:t>
                      </a:r>
                      <a:r>
                        <a:rPr lang="en-US" sz="1600" b="0" i="0" u="none" strike="noStrike" kern="1200" baseline="0" dirty="0" smtClean="0">
                          <a:solidFill>
                            <a:schemeClr val="tx1"/>
                          </a:solidFill>
                          <a:latin typeface="Arial Narrow" panose="020B0606020202030204" pitchFamily="34" charset="0"/>
                          <a:ea typeface="+mn-ea"/>
                          <a:cs typeface="+mn-cs"/>
                        </a:rPr>
                        <a:t>).</a:t>
                      </a:r>
                    </a:p>
                    <a:p>
                      <a:pPr marL="0" indent="0" algn="just" defTabSz="914400" rtl="0" eaLnBrk="1" latinLnBrk="0" hangingPunct="1">
                        <a:buFont typeface="Arial" panose="020B0604020202020204" pitchFamily="34" charset="0"/>
                        <a:buNone/>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r>
                        <a:rPr lang="en-US" sz="1600" b="0" i="0" u="none" strike="noStrike" kern="1200" baseline="0" dirty="0" smtClean="0">
                          <a:solidFill>
                            <a:schemeClr val="tx1"/>
                          </a:solidFill>
                          <a:latin typeface="Arial Narrow" panose="020B0606020202030204" pitchFamily="34" charset="0"/>
                          <a:ea typeface="+mn-ea"/>
                          <a:cs typeface="+mn-cs"/>
                        </a:rPr>
                        <a:t>On international market access support - it does appear that for some small enterprises, they struggle with cash flow issues, leading difficulty in paying for their flights and accommodation – (need to strengthen the domestic and regional market access component to build the capacity for future international market).</a:t>
                      </a:r>
                    </a:p>
                    <a:p>
                      <a:pPr marL="285750" indent="-285750" algn="just" defTabSz="914400" rtl="0" eaLnBrk="1" latinLnBrk="0" hangingPunct="1">
                        <a:buFont typeface="Arial" panose="020B0604020202020204" pitchFamily="34" charset="0"/>
                        <a:buChar char="•"/>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endParaRPr lang="en-US" sz="1600" b="0" i="0" u="none" strike="noStrike" kern="1200" baseline="0" dirty="0" smtClean="0">
                        <a:solidFill>
                          <a:schemeClr val="tx1"/>
                        </a:solidFill>
                        <a:latin typeface="Arial Narrow" panose="020B0606020202030204" pitchFamily="34" charset="0"/>
                        <a:ea typeface="+mn-ea"/>
                        <a:cs typeface="+mn-cs"/>
                      </a:endParaRPr>
                    </a:p>
                    <a:p>
                      <a:pPr marL="285750" indent="-285750" algn="just" defTabSz="914400" rtl="0" eaLnBrk="1" latinLnBrk="0" hangingPunct="1">
                        <a:buFont typeface="Arial" panose="020B0604020202020204" pitchFamily="34" charset="0"/>
                        <a:buChar char="•"/>
                      </a:pPr>
                      <a:endParaRPr lang="en-US" sz="1600" b="0" i="0" u="none" strike="noStrike" kern="1200" baseline="0" dirty="0">
                        <a:solidFill>
                          <a:schemeClr val="tx1"/>
                        </a:solidFill>
                        <a:latin typeface="Arial Narrow" panose="020B0606020202030204" pitchFamily="34" charset="0"/>
                        <a:ea typeface="+mn-ea"/>
                        <a:cs typeface="+mn-cs"/>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71525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2</a:t>
            </a:fld>
            <a:endParaRPr lang="en-ZA" dirty="0">
              <a:solidFill>
                <a:prstClr val="black">
                  <a:tint val="75000"/>
                </a:prstClr>
              </a:solidFill>
              <a:latin typeface="Arial Narrow" panose="020B0606020202030204" pitchFamily="34" charset="0"/>
            </a:endParaRPr>
          </a:p>
        </p:txBody>
      </p:sp>
      <p:sp>
        <p:nvSpPr>
          <p:cNvPr id="7" name="Title 1"/>
          <p:cNvSpPr>
            <a:spLocks noGrp="1"/>
          </p:cNvSpPr>
          <p:nvPr>
            <p:ph type="title"/>
          </p:nvPr>
        </p:nvSpPr>
        <p:spPr>
          <a:xfrm>
            <a:off x="1600200" y="228600"/>
            <a:ext cx="6858000" cy="487362"/>
          </a:xfrm>
        </p:spPr>
        <p:txBody>
          <a:bodyPr>
            <a:normAutofit fontScale="90000"/>
          </a:bodyPr>
          <a:lstStyle/>
          <a:p>
            <a:r>
              <a:rPr lang="en-ZA" sz="4000" dirty="0" smtClean="0">
                <a:latin typeface="Arial Narrow" pitchFamily="34" charset="0"/>
              </a:rPr>
              <a:t/>
            </a:r>
            <a:br>
              <a:rPr lang="en-ZA" sz="4000" dirty="0" smtClean="0">
                <a:latin typeface="Arial Narrow" pitchFamily="34" charset="0"/>
              </a:rPr>
            </a:br>
            <a:r>
              <a:rPr lang="en-ZA" sz="4000" dirty="0" smtClean="0">
                <a:latin typeface="Arial Narrow" pitchFamily="34" charset="0"/>
              </a:rPr>
              <a:t>Contents</a:t>
            </a:r>
            <a:r>
              <a:rPr lang="en-ZA" sz="4000" dirty="0">
                <a:latin typeface="Arial Narrow" pitchFamily="34" charset="0"/>
              </a:rPr>
              <a:t/>
            </a:r>
            <a:br>
              <a:rPr lang="en-ZA" sz="4000" dirty="0">
                <a:latin typeface="Arial Narrow" pitchFamily="34" charset="0"/>
              </a:rPr>
            </a:br>
            <a:endParaRPr lang="en-ZA" sz="4000" dirty="0">
              <a:latin typeface="Arial Narrow" pitchFamily="34" charset="0"/>
            </a:endParaRPr>
          </a:p>
        </p:txBody>
      </p:sp>
      <p:sp>
        <p:nvSpPr>
          <p:cNvPr id="8" name="Content Placeholder 2"/>
          <p:cNvSpPr>
            <a:spLocks noGrp="1"/>
          </p:cNvSpPr>
          <p:nvPr>
            <p:ph idx="1"/>
          </p:nvPr>
        </p:nvSpPr>
        <p:spPr>
          <a:xfrm>
            <a:off x="1752600" y="1066800"/>
            <a:ext cx="6934200" cy="2895600"/>
          </a:xfrm>
        </p:spPr>
        <p:txBody>
          <a:bodyPr>
            <a:noAutofit/>
          </a:bodyPr>
          <a:lstStyle/>
          <a:p>
            <a:pPr marL="457200" indent="-457200" algn="just">
              <a:lnSpc>
                <a:spcPct val="160000"/>
              </a:lnSpc>
              <a:buFont typeface="+mj-lt"/>
              <a:buAutoNum type="arabicPeriod"/>
            </a:pPr>
            <a:r>
              <a:rPr lang="en-US" dirty="0" smtClean="0">
                <a:latin typeface="Arial Narrow" pitchFamily="34" charset="0"/>
              </a:rPr>
              <a:t>Performance Information.</a:t>
            </a:r>
          </a:p>
          <a:p>
            <a:pPr marL="0" indent="0" algn="just">
              <a:lnSpc>
                <a:spcPct val="160000"/>
              </a:lnSpc>
              <a:buNone/>
            </a:pPr>
            <a:endParaRPr lang="en-US" dirty="0" smtClean="0">
              <a:latin typeface="Arial Narrow" pitchFamily="34" charset="0"/>
            </a:endParaRPr>
          </a:p>
          <a:p>
            <a:pPr marL="457200" indent="-457200" algn="just">
              <a:lnSpc>
                <a:spcPct val="160000"/>
              </a:lnSpc>
              <a:buAutoNum type="arabicPeriod" startAt="2"/>
            </a:pPr>
            <a:r>
              <a:rPr lang="en-US" dirty="0" smtClean="0">
                <a:latin typeface="Arial Narrow" pitchFamily="34" charset="0"/>
              </a:rPr>
              <a:t>Financial </a:t>
            </a:r>
            <a:r>
              <a:rPr lang="en-US" dirty="0">
                <a:latin typeface="Arial Narrow" pitchFamily="34" charset="0"/>
              </a:rPr>
              <a:t>Performance </a:t>
            </a:r>
            <a:r>
              <a:rPr lang="en-US" dirty="0" smtClean="0">
                <a:latin typeface="Arial Narrow" pitchFamily="34" charset="0"/>
              </a:rPr>
              <a:t>Information.</a:t>
            </a:r>
          </a:p>
          <a:p>
            <a:pPr marL="457200" indent="-457200" algn="just">
              <a:lnSpc>
                <a:spcPct val="160000"/>
              </a:lnSpc>
              <a:buAutoNum type="arabicPeriod" startAt="2"/>
            </a:pPr>
            <a:endParaRPr lang="en-US" dirty="0">
              <a:latin typeface="Arial Narrow" pitchFamily="34" charset="0"/>
            </a:endParaRPr>
          </a:p>
          <a:p>
            <a:pPr marL="457200" indent="-457200" algn="just">
              <a:lnSpc>
                <a:spcPct val="160000"/>
              </a:lnSpc>
              <a:buAutoNum type="arabicPeriod" startAt="2"/>
            </a:pPr>
            <a:r>
              <a:rPr lang="en-US" dirty="0" smtClean="0">
                <a:latin typeface="Arial Narrow" pitchFamily="34" charset="0"/>
              </a:rPr>
              <a:t>Human </a:t>
            </a:r>
            <a:r>
              <a:rPr lang="en-US" dirty="0">
                <a:latin typeface="Arial Narrow" pitchFamily="34" charset="0"/>
              </a:rPr>
              <a:t>Resource Information</a:t>
            </a:r>
            <a:r>
              <a:rPr lang="en-US" sz="2000" dirty="0">
                <a:latin typeface="Arial Narrow" pitchFamily="34" charset="0"/>
              </a:rPr>
              <a:t>. </a:t>
            </a:r>
          </a:p>
          <a:p>
            <a:pPr marL="457200" lvl="1" indent="0" algn="just">
              <a:buNone/>
            </a:pPr>
            <a:endParaRPr lang="en-US" sz="2000" dirty="0" smtClean="0">
              <a:latin typeface="Arial Narrow" pitchFamily="34" charset="0"/>
            </a:endParaRPr>
          </a:p>
          <a:p>
            <a:pPr marL="0" indent="0">
              <a:buNone/>
            </a:pPr>
            <a:endParaRPr lang="en-US" sz="2000" dirty="0">
              <a:latin typeface="Arial Narrow" pitchFamily="34" charset="0"/>
            </a:endParaRPr>
          </a:p>
          <a:p>
            <a:endParaRPr lang="en-US" sz="2000" dirty="0" smtClean="0">
              <a:latin typeface="Arial Narrow" pitchFamily="34" charset="0"/>
            </a:endParaRPr>
          </a:p>
          <a:p>
            <a:endParaRPr lang="en-US" sz="2000" dirty="0" smtClean="0">
              <a:latin typeface="Arial Narrow" pitchFamily="34" charset="0"/>
            </a:endParaRPr>
          </a:p>
        </p:txBody>
      </p:sp>
    </p:spTree>
    <p:extLst>
      <p:ext uri="{BB962C8B-B14F-4D97-AF65-F5344CB8AC3E}">
        <p14:creationId xmlns:p14="http://schemas.microsoft.com/office/powerpoint/2010/main" val="401985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20</a:t>
            </a:fld>
            <a:endParaRPr lang="en-ZA" dirty="0">
              <a:latin typeface="Arial Narrow" panose="020B0606020202030204" pitchFamily="34" charset="0"/>
            </a:endParaRPr>
          </a:p>
        </p:txBody>
      </p:sp>
      <p:sp>
        <p:nvSpPr>
          <p:cNvPr id="3" name="Title 1"/>
          <p:cNvSpPr txBox="1">
            <a:spLocks/>
          </p:cNvSpPr>
          <p:nvPr/>
        </p:nvSpPr>
        <p:spPr>
          <a:xfrm>
            <a:off x="1752600" y="1981200"/>
            <a:ext cx="6934200" cy="3200400"/>
          </a:xfrm>
          <a:prstGeom prst="rect">
            <a:avLst/>
          </a:prstGeom>
        </p:spPr>
        <p:txBody>
          <a:bodyPr/>
          <a:lstStyle/>
          <a:p>
            <a:pPr algn="ctr" eaLnBrk="0" hangingPunct="0">
              <a:defRPr/>
            </a:pPr>
            <a:r>
              <a:rPr lang="en-US" sz="4000" b="1" kern="0" dirty="0" smtClean="0">
                <a:latin typeface="Arial Narrow" pitchFamily="34" charset="0"/>
                <a:ea typeface="+mj-ea"/>
                <a:cs typeface="+mj-cs"/>
              </a:rPr>
              <a:t>PROGRAMME 3</a:t>
            </a:r>
          </a:p>
          <a:p>
            <a:pPr algn="ctr" eaLnBrk="0" hangingPunct="0">
              <a:defRPr/>
            </a:pPr>
            <a:endParaRPr lang="en-US" sz="4000" b="1" kern="0" dirty="0">
              <a:latin typeface="Arial Narrow" pitchFamily="34" charset="0"/>
              <a:ea typeface="+mj-ea"/>
              <a:cs typeface="+mj-cs"/>
            </a:endParaRPr>
          </a:p>
          <a:p>
            <a:pPr algn="ctr" eaLnBrk="0" hangingPunct="0">
              <a:defRPr/>
            </a:pPr>
            <a:r>
              <a:rPr lang="en-ZA" sz="4000" b="1" dirty="0" smtClean="0">
                <a:latin typeface="Arial Narrow" pitchFamily="34" charset="0"/>
              </a:rPr>
              <a:t>INTERNATIONAL TOURISM MANAGEMENT</a:t>
            </a:r>
            <a:r>
              <a:rPr lang="en-US" sz="4000" b="1" kern="0" dirty="0">
                <a:latin typeface="Arial Narrow" pitchFamily="34" charset="0"/>
                <a:ea typeface="+mj-ea"/>
                <a:cs typeface="+mj-cs"/>
              </a:rPr>
              <a:t/>
            </a:r>
            <a:br>
              <a:rPr lang="en-US" sz="4000" b="1" kern="0" dirty="0">
                <a:latin typeface="Arial Narrow" pitchFamily="34" charset="0"/>
                <a:ea typeface="+mj-ea"/>
                <a:cs typeface="+mj-cs"/>
              </a:rPr>
            </a:br>
            <a:r>
              <a:rPr lang="en-US" sz="4000" b="1" kern="0" dirty="0">
                <a:solidFill>
                  <a:schemeClr val="tx2"/>
                </a:solidFill>
                <a:latin typeface="Arial Narrow" pitchFamily="34" charset="0"/>
                <a:ea typeface="+mj-ea"/>
                <a:cs typeface="+mj-cs"/>
              </a:rPr>
              <a:t/>
            </a:r>
            <a:br>
              <a:rPr lang="en-US" sz="4000" b="1" kern="0" dirty="0">
                <a:solidFill>
                  <a:schemeClr val="tx2"/>
                </a:solidFill>
                <a:latin typeface="Arial Narrow" pitchFamily="34" charset="0"/>
                <a:ea typeface="+mj-ea"/>
                <a:cs typeface="+mj-cs"/>
              </a:rPr>
            </a:br>
            <a:endParaRPr lang="en-US" sz="4000" b="1" kern="0" dirty="0">
              <a:solidFill>
                <a:schemeClr val="tx2"/>
              </a:solidFill>
              <a:latin typeface="Arial Narrow" pitchFamily="34" charset="0"/>
              <a:ea typeface="+mj-ea"/>
              <a:cs typeface="+mj-cs"/>
            </a:endParaRPr>
          </a:p>
        </p:txBody>
      </p:sp>
    </p:spTree>
    <p:extLst>
      <p:ext uri="{BB962C8B-B14F-4D97-AF65-F5344CB8AC3E}">
        <p14:creationId xmlns:p14="http://schemas.microsoft.com/office/powerpoint/2010/main" val="2054618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21</a:t>
            </a:fld>
            <a:endParaRPr lang="en-ZA" dirty="0">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3237240496"/>
              </p:ext>
            </p:extLst>
          </p:nvPr>
        </p:nvGraphicFramePr>
        <p:xfrm>
          <a:off x="1447800" y="207001"/>
          <a:ext cx="7696200" cy="6514474"/>
        </p:xfrm>
        <a:graphic>
          <a:graphicData uri="http://schemas.openxmlformats.org/drawingml/2006/table">
            <a:tbl>
              <a:tblPr/>
              <a:tblGrid>
                <a:gridCol w="7696200"/>
              </a:tblGrid>
              <a:tr h="473609">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600" b="1" i="0" u="none" strike="noStrike" cap="none" normalizeH="0" baseline="0" dirty="0" smtClean="0">
                          <a:ln>
                            <a:noFill/>
                          </a:ln>
                          <a:solidFill>
                            <a:schemeClr val="tx1"/>
                          </a:solidFill>
                          <a:effectLst/>
                          <a:latin typeface="Arial Narrow" pitchFamily="34" charset="0"/>
                        </a:rPr>
                        <a:t>Programme 3: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393195">
                <a:tc>
                  <a:txBody>
                    <a:bodyPr/>
                    <a:lstStyle/>
                    <a:p>
                      <a:r>
                        <a:rPr lang="en-US" sz="1300" b="1" kern="1200" baseline="0" dirty="0" smtClean="0">
                          <a:solidFill>
                            <a:schemeClr val="tx1"/>
                          </a:solidFill>
                          <a:latin typeface="Arial Narrow" pitchFamily="34" charset="0"/>
                          <a:ea typeface="+mn-ea"/>
                          <a:cs typeface="+mn-cs"/>
                        </a:rPr>
                        <a:t>Strategic Objective: </a:t>
                      </a:r>
                      <a:r>
                        <a:rPr lang="en-ZA" sz="1300" b="1" i="0" u="none" strike="noStrike" kern="1200" baseline="0" dirty="0" smtClean="0">
                          <a:solidFill>
                            <a:schemeClr val="tx1"/>
                          </a:solidFill>
                          <a:latin typeface="Arial Narrow" panose="020B0606020202030204" pitchFamily="34" charset="0"/>
                          <a:ea typeface="+mn-ea"/>
                          <a:cs typeface="+mn-cs"/>
                        </a:rPr>
                        <a:t>To facilitate tourism capacity-building programmes.</a:t>
                      </a:r>
                      <a:endParaRPr kumimoji="0" lang="en-US" sz="1300" b="1" i="0" u="none" strike="noStrike" cap="none" normalizeH="0" baseline="0" dirty="0" smtClean="0">
                        <a:ln>
                          <a:noFill/>
                        </a:ln>
                        <a:solidFill>
                          <a:schemeClr val="tx1"/>
                        </a:solidFill>
                        <a:effectLst/>
                        <a:latin typeface="Arial Narrow" pitchFamily="34" charset="0"/>
                      </a:endParaRP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1032450">
                <a:tc>
                  <a:txBody>
                    <a:bodyPr/>
                    <a:lstStyle/>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Chefs trainer’s  skilling workshop/training was confirmed with the partners (the French), with the confirmed dates of actual training falling outside the reporting period (starting 18 April 2016).</a:t>
                      </a:r>
                    </a:p>
                    <a:p>
                      <a:pPr marL="0" indent="0" algn="just">
                        <a:buFont typeface="Arial" panose="020B0604020202020204" pitchFamily="34" charset="0"/>
                        <a:buNone/>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Capacity-building programme (knowledge, insights and tools) for SA missions abroad, was implemented in the form of training provided to 37 officials to be posted abroad on the requests from DIRCO) – officials were posted at various missions in the Americas, Africa, Middle East, Middle East and Asia.</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150">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develop new source markets.</a:t>
                      </a:r>
                      <a:endParaRPr kumimoji="0" lang="en-US" sz="1600" b="1" i="0" u="none" strike="noStrike" cap="none" normalizeH="0" baseline="0" dirty="0" smtClean="0">
                        <a:ln>
                          <a:noFill/>
                        </a:ln>
                        <a:solidFill>
                          <a:schemeClr val="tx1"/>
                        </a:solidFill>
                        <a:effectLst/>
                        <a:latin typeface="Arial Narrow" pitchFamily="34" charset="0"/>
                        <a:cs typeface="Arial" pitchFamily="34"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2386854">
                <a:tc>
                  <a:txBody>
                    <a:bodyPr/>
                    <a:lstStyle/>
                    <a:p>
                      <a:pPr algn="just"/>
                      <a:r>
                        <a:rPr lang="en-ZA" sz="1600" b="0" i="0" u="none" strike="noStrike" kern="1200" baseline="0" dirty="0" smtClean="0">
                          <a:solidFill>
                            <a:schemeClr val="tx1"/>
                          </a:solidFill>
                          <a:latin typeface="Arial Narrow" panose="020B0606020202030204" pitchFamily="34" charset="0"/>
                          <a:ea typeface="+mn-ea"/>
                          <a:cs typeface="+mn-cs"/>
                        </a:rPr>
                        <a:t>Tourism source market development plans implemented in the following regions: </a:t>
                      </a:r>
                    </a:p>
                    <a:p>
                      <a:pPr algn="just"/>
                      <a:r>
                        <a:rPr lang="en-ZA" sz="1600" b="0" i="0" u="none" strike="noStrike" kern="1200" baseline="0" dirty="0" smtClean="0">
                          <a:solidFill>
                            <a:schemeClr val="tx1"/>
                          </a:solidFill>
                          <a:latin typeface="Arial Narrow" panose="020B0606020202030204" pitchFamily="34" charset="0"/>
                          <a:ea typeface="+mn-ea"/>
                          <a:cs typeface="+mn-cs"/>
                        </a:rPr>
                        <a:t>Indonesia, Malaysia, Singapore (South-east Asia), Russia, Poland, Portugal, Turkey, Saudi Arabia, Egypt, Senegal, Sweden, Norway, Denmark, Mexico, Argentina, Chile) – 15 markets instead of 20.</a:t>
                      </a:r>
                    </a:p>
                    <a:p>
                      <a:pPr algn="just"/>
                      <a:endParaRPr lang="en-ZA" sz="1600" b="0" i="0" u="none" strike="noStrike" kern="1200" baseline="0" dirty="0" smtClean="0">
                        <a:solidFill>
                          <a:schemeClr val="tx1"/>
                        </a:solidFill>
                        <a:latin typeface="Arial Narrow" panose="020B0606020202030204" pitchFamily="34" charset="0"/>
                        <a:ea typeface="+mn-ea"/>
                        <a:cs typeface="+mn-cs"/>
                      </a:endParaRPr>
                    </a:p>
                    <a:p>
                      <a:pPr algn="just"/>
                      <a:r>
                        <a:rPr lang="en-ZA" sz="1600" b="0" i="0" u="none" strike="noStrike" kern="1200" baseline="0" dirty="0" smtClean="0">
                          <a:solidFill>
                            <a:schemeClr val="tx1"/>
                          </a:solidFill>
                          <a:latin typeface="Arial Narrow" panose="020B0606020202030204" pitchFamily="34" charset="0"/>
                          <a:ea typeface="+mn-ea"/>
                          <a:cs typeface="+mn-cs"/>
                        </a:rPr>
                        <a:t>Used of official and or state visits to also do a trade mission (additional 9) – making it a total of 24.</a:t>
                      </a:r>
                    </a:p>
                    <a:p>
                      <a:pPr marL="0" marR="0" indent="0" algn="just" defTabSz="914400" rtl="0" eaLnBrk="1" fontAlgn="auto" latinLnBrk="0" hangingPunct="1">
                        <a:lnSpc>
                          <a:spcPct val="100000"/>
                        </a:lnSpc>
                        <a:spcBef>
                          <a:spcPts val="0"/>
                        </a:spcBef>
                        <a:spcAft>
                          <a:spcPts val="0"/>
                        </a:spcAft>
                        <a:buClrTx/>
                        <a:buSzTx/>
                        <a:buFontTx/>
                        <a:buNone/>
                        <a:tabLst/>
                        <a:defRPr/>
                      </a:pPr>
                      <a:endParaRPr lang="en-GB" sz="1600" b="1" kern="1200" dirty="0" smtClean="0">
                        <a:solidFill>
                          <a:schemeClr val="dk1"/>
                        </a:solidFill>
                        <a:effectLst/>
                        <a:latin typeface="Arial Narrow" panose="020B0606020202030204" pitchFamily="34" charset="0"/>
                        <a:ea typeface="+mn-ea"/>
                        <a:cs typeface="+mn-cs"/>
                      </a:endParaRPr>
                    </a:p>
                    <a:p>
                      <a:pPr algn="just"/>
                      <a:r>
                        <a:rPr lang="en-ZA" sz="1600" b="0" i="0" u="none" strike="noStrike" kern="1200" baseline="0" dirty="0" smtClean="0">
                          <a:solidFill>
                            <a:schemeClr val="tx1"/>
                          </a:solidFill>
                          <a:latin typeface="Arial Narrow" panose="020B0606020202030204" pitchFamily="34" charset="0"/>
                          <a:ea typeface="+mn-ea"/>
                          <a:cs typeface="+mn-cs"/>
                        </a:rPr>
                        <a:t>The following engagements / exhibitions were not done: Canada, Finland, Senegal, Ireland and Zambia.</a:t>
                      </a:r>
                    </a:p>
                    <a:p>
                      <a:pPr algn="just"/>
                      <a:endParaRPr lang="en-ZA" sz="1600" b="0" i="0" u="none" strike="noStrike" kern="1200" baseline="0" dirty="0" smtClean="0">
                        <a:solidFill>
                          <a:schemeClr val="tx1"/>
                        </a:solidFill>
                        <a:latin typeface="Arial Narrow" panose="020B0606020202030204" pitchFamily="34" charset="0"/>
                        <a:ea typeface="+mn-ea"/>
                        <a:cs typeface="+mn-cs"/>
                      </a:endParaRPr>
                    </a:p>
                    <a:p>
                      <a:pPr algn="just"/>
                      <a:r>
                        <a:rPr lang="en-ZA" sz="1600" b="0" i="1" u="none" strike="noStrike" kern="1200" baseline="0" dirty="0" smtClean="0">
                          <a:solidFill>
                            <a:schemeClr val="tx1"/>
                          </a:solidFill>
                          <a:latin typeface="Arial Narrow" panose="020B0606020202030204" pitchFamily="34" charset="0"/>
                          <a:ea typeface="+mn-ea"/>
                          <a:cs typeface="+mn-cs"/>
                        </a:rPr>
                        <a:t>T</a:t>
                      </a:r>
                      <a:r>
                        <a:rPr lang="en-ZA" sz="1600" b="0" i="1" kern="1200" dirty="0" smtClean="0">
                          <a:solidFill>
                            <a:schemeClr val="tx1"/>
                          </a:solidFill>
                          <a:effectLst/>
                          <a:latin typeface="Arial Narrow" panose="020B0606020202030204" pitchFamily="34" charset="0"/>
                          <a:ea typeface="+mn-ea"/>
                          <a:cs typeface="+mn-cs"/>
                        </a:rPr>
                        <a:t>he Department took a strategic decision to have all trade related interventions in markets to be driven by South African Tourism</a:t>
                      </a:r>
                      <a:r>
                        <a:rPr lang="en-ZA" sz="1600" b="0" i="1" kern="1200" baseline="0" dirty="0" smtClean="0">
                          <a:solidFill>
                            <a:schemeClr val="tx1"/>
                          </a:solidFill>
                          <a:effectLst/>
                          <a:latin typeface="Arial Narrow" panose="020B0606020202030204" pitchFamily="34" charset="0"/>
                          <a:ea typeface="+mn-ea"/>
                          <a:cs typeface="+mn-cs"/>
                        </a:rPr>
                        <a:t> – with support from the department on areas of diplomatic interface for strategic unlocking of relations.</a:t>
                      </a:r>
                    </a:p>
                    <a:p>
                      <a:pPr algn="just"/>
                      <a:endParaRPr lang="en-ZA" sz="1600" b="0" i="1" kern="1200" baseline="0" dirty="0" smtClean="0">
                        <a:solidFill>
                          <a:schemeClr val="tx1"/>
                        </a:solidFill>
                        <a:effectLst/>
                        <a:latin typeface="Arial Narrow" panose="020B0606020202030204" pitchFamily="34" charset="0"/>
                        <a:ea typeface="+mn-ea"/>
                        <a:cs typeface="+mn-cs"/>
                      </a:endParaRPr>
                    </a:p>
                    <a:p>
                      <a:pPr algn="just"/>
                      <a:r>
                        <a:rPr lang="en-ZA" sz="1600" b="1" i="1" kern="1200" baseline="0" dirty="0" smtClean="0">
                          <a:solidFill>
                            <a:schemeClr val="tx1"/>
                          </a:solidFill>
                          <a:effectLst/>
                          <a:latin typeface="Arial Narrow" panose="020B0606020202030204" pitchFamily="34" charset="0"/>
                          <a:ea typeface="+mn-ea"/>
                          <a:cs typeface="+mn-cs"/>
                        </a:rPr>
                        <a:t>The overall international tourism strategy is under review.</a:t>
                      </a:r>
                      <a:endParaRPr lang="en-US" sz="1600" b="1"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87902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22</a:t>
            </a:fld>
            <a:endParaRPr lang="en-ZA" dirty="0">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2389041516"/>
              </p:ext>
            </p:extLst>
          </p:nvPr>
        </p:nvGraphicFramePr>
        <p:xfrm>
          <a:off x="1905000" y="457200"/>
          <a:ext cx="6858000" cy="6185357"/>
        </p:xfrm>
        <a:graphic>
          <a:graphicData uri="http://schemas.openxmlformats.org/drawingml/2006/table">
            <a:tbl>
              <a:tblPr/>
              <a:tblGrid>
                <a:gridCol w="6858000"/>
              </a:tblGrid>
              <a:tr h="317957">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600" b="1" i="0" u="none" strike="noStrike" cap="none" normalizeH="0" baseline="0" smtClean="0">
                          <a:ln>
                            <a:noFill/>
                          </a:ln>
                          <a:solidFill>
                            <a:schemeClr val="tx1"/>
                          </a:solidFill>
                          <a:effectLst/>
                          <a:latin typeface="Arial Narrow" pitchFamily="34" charset="0"/>
                        </a:rPr>
                        <a:t>Programme </a:t>
                      </a:r>
                      <a:r>
                        <a:rPr kumimoji="0" lang="en-US" sz="1600" b="1" i="0" u="none" strike="noStrike" cap="none" normalizeH="0" baseline="0" dirty="0" smtClean="0">
                          <a:ln>
                            <a:noFill/>
                          </a:ln>
                          <a:solidFill>
                            <a:schemeClr val="tx1"/>
                          </a:solidFill>
                          <a:effectLst/>
                          <a:latin typeface="Arial Narrow" pitchFamily="34" charset="0"/>
                        </a:rPr>
                        <a:t>3: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350520">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enhance regional tourism integration.</a:t>
                      </a:r>
                      <a:endParaRPr kumimoji="0" lang="en-US" sz="1600" b="1" i="0" u="none" strike="noStrike" cap="none" normalizeH="0" baseline="0" dirty="0" smtClean="0">
                        <a:ln>
                          <a:noFill/>
                        </a:ln>
                        <a:solidFill>
                          <a:schemeClr val="tx1"/>
                        </a:solidFill>
                        <a:effectLst/>
                        <a:latin typeface="Arial Narrow" pitchFamily="34"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1246903">
                <a:tc>
                  <a:txBody>
                    <a:bodyPr/>
                    <a:lstStyle/>
                    <a:p>
                      <a:pPr marL="285750" indent="-285750" algn="just">
                        <a:buFont typeface="Arial" panose="020B0604020202020204" pitchFamily="34" charset="0"/>
                        <a:buChar char="•"/>
                      </a:pPr>
                      <a:r>
                        <a:rPr lang="en-ZA" sz="1800" b="0" i="0" u="none" strike="noStrike" kern="1200" baseline="0" dirty="0" smtClean="0">
                          <a:solidFill>
                            <a:schemeClr val="tx1"/>
                          </a:solidFill>
                          <a:latin typeface="Arial Narrow" panose="020B0606020202030204" pitchFamily="34" charset="0"/>
                          <a:ea typeface="+mn-ea"/>
                          <a:cs typeface="+mn-cs"/>
                        </a:rPr>
                        <a:t>Hosted Africa Tourism Ministerial Dialogue session – coinciding with Indaba (This session allows for strategic reflects and policy dialogue on matters of positioning tourism in the continent in a less diplomatic format) – the focus was on travel facilitation and better connectivity across the continent.</a:t>
                      </a:r>
                    </a:p>
                    <a:p>
                      <a:pPr algn="just"/>
                      <a:endParaRPr lang="en-ZA" sz="1800" b="0" i="0" u="none" strike="noStrike" kern="1200" baseline="0" dirty="0" smtClean="0">
                        <a:solidFill>
                          <a:schemeClr val="tx1"/>
                        </a:solidFill>
                        <a:latin typeface="Arial Narrow" panose="020B0606020202030204" pitchFamily="34" charset="0"/>
                        <a:ea typeface="+mn-ea"/>
                        <a:cs typeface="+mn-cs"/>
                      </a:endParaRPr>
                    </a:p>
                    <a:p>
                      <a:pPr algn="just"/>
                      <a:r>
                        <a:rPr lang="en-ZA" sz="1800" b="1" i="0" u="none" strike="noStrike" kern="1200" baseline="0" dirty="0" smtClean="0">
                          <a:solidFill>
                            <a:schemeClr val="tx1"/>
                          </a:solidFill>
                          <a:latin typeface="Arial Narrow" panose="020B0606020202030204" pitchFamily="34" charset="0"/>
                          <a:ea typeface="+mn-ea"/>
                          <a:cs typeface="+mn-cs"/>
                        </a:rPr>
                        <a:t>Other interventions:</a:t>
                      </a:r>
                    </a:p>
                    <a:p>
                      <a:pPr algn="just"/>
                      <a:endParaRPr lang="en-ZA" sz="18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800" b="0" i="0" u="none" strike="noStrike" kern="1200" baseline="0" dirty="0" smtClean="0">
                          <a:solidFill>
                            <a:schemeClr val="tx1"/>
                          </a:solidFill>
                          <a:latin typeface="Arial Narrow" panose="020B0606020202030204" pitchFamily="34" charset="0"/>
                          <a:ea typeface="+mn-ea"/>
                          <a:cs typeface="+mn-cs"/>
                        </a:rPr>
                        <a:t>Strategic support for the reorganisation of Regional Tourism Organisation of Southern Africa (RETOSA).</a:t>
                      </a:r>
                    </a:p>
                    <a:p>
                      <a:pPr marL="0" indent="0" algn="just">
                        <a:buFont typeface="Arial" panose="020B0604020202020204" pitchFamily="34" charset="0"/>
                        <a:buNone/>
                      </a:pPr>
                      <a:endParaRPr lang="en-ZA" sz="18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800" b="0" i="0" u="none" strike="noStrike" kern="1200" baseline="0" dirty="0" smtClean="0">
                          <a:solidFill>
                            <a:schemeClr val="tx1"/>
                          </a:solidFill>
                          <a:latin typeface="Arial Narrow" panose="020B0606020202030204" pitchFamily="34" charset="0"/>
                          <a:ea typeface="+mn-ea"/>
                          <a:cs typeface="+mn-cs"/>
                        </a:rPr>
                        <a:t>Hosted sharing of best practices workshop for African countries focusing statistics, grading, tourism policy formulation, business and mega events.</a:t>
                      </a:r>
                    </a:p>
                    <a:p>
                      <a:pPr marL="0" indent="0" algn="just">
                        <a:buFont typeface="Arial" panose="020B0604020202020204" pitchFamily="34" charset="0"/>
                        <a:buNone/>
                      </a:pPr>
                      <a:endParaRPr lang="en-ZA" sz="18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800" b="0" i="0" u="none" strike="noStrike" kern="1200" baseline="0" dirty="0" smtClean="0">
                          <a:solidFill>
                            <a:schemeClr val="tx1"/>
                          </a:solidFill>
                          <a:latin typeface="Arial Narrow" panose="020B0606020202030204" pitchFamily="34" charset="0"/>
                          <a:ea typeface="+mn-ea"/>
                          <a:cs typeface="+mn-cs"/>
                        </a:rPr>
                        <a:t>Facilitated exchange programme with Seychelles in relation to working models of international resort hotels in the Island and the hospitality schools models. The participants Mahikeng Hotel School, CPUT and FEDHASA. Seychelles Tourism Academy and CPUT have signed collaboration agreement as a result.</a:t>
                      </a:r>
                    </a:p>
                    <a:p>
                      <a:pPr marL="0" indent="0" algn="just">
                        <a:buFont typeface="Arial" panose="020B0604020202020204" pitchFamily="34" charset="0"/>
                        <a:buNone/>
                      </a:pPr>
                      <a:endParaRPr lang="en-ZA" sz="1600" b="0" i="0" u="none" strike="noStrike" kern="1200" baseline="0" dirty="0" smtClean="0">
                        <a:solidFill>
                          <a:schemeClr val="tx1"/>
                        </a:solidFill>
                        <a:latin typeface="Arial Narrow" panose="020B0606020202030204" pitchFamily="34" charset="0"/>
                        <a:ea typeface="+mn-ea"/>
                        <a:cs typeface="+mn-cs"/>
                      </a:endParaRPr>
                    </a:p>
                    <a:p>
                      <a:pPr algn="just"/>
                      <a:endParaRPr lang="en-ZA" sz="1600" b="0" i="0" u="none" strike="noStrike" kern="1200" baseline="0" dirty="0" smtClean="0">
                        <a:solidFill>
                          <a:schemeClr val="tx1"/>
                        </a:solidFill>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3857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23</a:t>
            </a:fld>
            <a:endParaRPr lang="en-ZA" dirty="0">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3180033659"/>
              </p:ext>
            </p:extLst>
          </p:nvPr>
        </p:nvGraphicFramePr>
        <p:xfrm>
          <a:off x="1905000" y="457200"/>
          <a:ext cx="6858000" cy="5149037"/>
        </p:xfrm>
        <a:graphic>
          <a:graphicData uri="http://schemas.openxmlformats.org/drawingml/2006/table">
            <a:tbl>
              <a:tblPr/>
              <a:tblGrid>
                <a:gridCol w="6858000"/>
              </a:tblGrid>
              <a:tr h="668477">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600" b="1" i="0" u="none" strike="noStrike" cap="none" normalizeH="0" baseline="0" dirty="0" smtClean="0">
                          <a:ln>
                            <a:noFill/>
                          </a:ln>
                          <a:solidFill>
                            <a:schemeClr val="tx1"/>
                          </a:solidFill>
                          <a:effectLst/>
                          <a:latin typeface="Arial Narrow" pitchFamily="34" charset="0"/>
                        </a:rPr>
                        <a:t>Programme 3: Challenges, lessons learnt  and proposed solutions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1246903">
                <a:tc>
                  <a:txBody>
                    <a:bodyPr/>
                    <a:lstStyle/>
                    <a:p>
                      <a:pPr marL="285750" indent="-285750" algn="just">
                        <a:buFont typeface="Arial" panose="020B0604020202020204" pitchFamily="34" charset="0"/>
                        <a:buChar char="•"/>
                      </a:pPr>
                      <a:r>
                        <a:rPr lang="en-ZA" sz="2000" b="0" i="0" u="none" strike="noStrike" kern="1200" baseline="0" dirty="0" smtClean="0">
                          <a:solidFill>
                            <a:schemeClr val="tx1"/>
                          </a:solidFill>
                          <a:latin typeface="Arial Narrow" panose="020B0606020202030204" pitchFamily="34" charset="0"/>
                          <a:ea typeface="+mn-ea"/>
                          <a:cs typeface="+mn-cs"/>
                        </a:rPr>
                        <a:t>Third party dependency must be limited by confining the targets to what is within the departmental control (to be effected in future planning).</a:t>
                      </a:r>
                    </a:p>
                    <a:p>
                      <a:pPr marL="285750" indent="-285750" algn="just">
                        <a:buFont typeface="Arial" panose="020B0604020202020204" pitchFamily="34" charset="0"/>
                        <a:buChar char="•"/>
                      </a:pPr>
                      <a:endParaRPr lang="en-ZA" sz="20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2000" b="0" i="0" u="none" strike="noStrike" kern="1200" baseline="0" dirty="0" smtClean="0">
                          <a:solidFill>
                            <a:schemeClr val="tx1"/>
                          </a:solidFill>
                          <a:latin typeface="Arial Narrow" panose="020B0606020202030204" pitchFamily="34" charset="0"/>
                          <a:ea typeface="+mn-ea"/>
                          <a:cs typeface="+mn-cs"/>
                        </a:rPr>
                        <a:t>Strategic reorganisation of the department and review of areas of harmonisation collaboration with South African Tourism, DIRCO, </a:t>
                      </a:r>
                      <a:r>
                        <a:rPr lang="en-ZA" sz="2000" b="0" i="0" u="none" strike="noStrike" kern="1200" baseline="0" dirty="0" err="1" smtClean="0">
                          <a:solidFill>
                            <a:schemeClr val="tx1"/>
                          </a:solidFill>
                          <a:latin typeface="Arial Narrow" panose="020B0606020202030204" pitchFamily="34" charset="0"/>
                          <a:ea typeface="+mn-ea"/>
                          <a:cs typeface="+mn-cs"/>
                        </a:rPr>
                        <a:t>BrandSA</a:t>
                      </a:r>
                      <a:r>
                        <a:rPr lang="en-ZA" sz="2000" b="0" i="0" u="none" strike="noStrike" kern="1200" baseline="0" dirty="0" smtClean="0">
                          <a:solidFill>
                            <a:schemeClr val="tx1"/>
                          </a:solidFill>
                          <a:latin typeface="Arial Narrow" panose="020B0606020202030204" pitchFamily="34" charset="0"/>
                          <a:ea typeface="+mn-ea"/>
                          <a:cs typeface="+mn-cs"/>
                        </a:rPr>
                        <a:t>, Provinces and others.</a:t>
                      </a:r>
                    </a:p>
                    <a:p>
                      <a:pPr marL="285750" indent="-285750" algn="just">
                        <a:buFont typeface="Arial" panose="020B0604020202020204" pitchFamily="34" charset="0"/>
                        <a:buChar char="•"/>
                      </a:pPr>
                      <a:endParaRPr lang="en-ZA" sz="20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2000" b="0" i="0" u="none" strike="noStrike" kern="1200" baseline="0" dirty="0" smtClean="0">
                          <a:solidFill>
                            <a:schemeClr val="tx1"/>
                          </a:solidFill>
                          <a:latin typeface="Arial Narrow" panose="020B0606020202030204" pitchFamily="34" charset="0"/>
                          <a:ea typeface="+mn-ea"/>
                          <a:cs typeface="+mn-cs"/>
                        </a:rPr>
                        <a:t>Establish mechanisms to ensure that other routine and </a:t>
                      </a:r>
                      <a:r>
                        <a:rPr lang="en-ZA" sz="2000" b="0" i="0" u="none" strike="noStrike" kern="1200" baseline="0" dirty="0" err="1" smtClean="0">
                          <a:solidFill>
                            <a:schemeClr val="tx1"/>
                          </a:solidFill>
                          <a:latin typeface="Arial Narrow" panose="020B0606020202030204" pitchFamily="34" charset="0"/>
                          <a:ea typeface="+mn-ea"/>
                          <a:cs typeface="+mn-cs"/>
                        </a:rPr>
                        <a:t>adhoc</a:t>
                      </a:r>
                      <a:r>
                        <a:rPr lang="en-ZA" sz="2000" b="0" i="0" u="none" strike="noStrike" kern="1200" baseline="0" dirty="0" smtClean="0">
                          <a:solidFill>
                            <a:schemeClr val="tx1"/>
                          </a:solidFill>
                          <a:latin typeface="Arial Narrow" panose="020B0606020202030204" pitchFamily="34" charset="0"/>
                          <a:ea typeface="+mn-ea"/>
                          <a:cs typeface="+mn-cs"/>
                        </a:rPr>
                        <a:t> strategic functions within the international domain are lifted for reporting (e.g. implementation of bilateral instruments, engagements at multilateral fora etc.) as they take a bulk of resources and time.</a:t>
                      </a:r>
                    </a:p>
                    <a:p>
                      <a:pPr algn="just"/>
                      <a:endParaRPr lang="en-ZA" sz="1600" b="0" i="0" u="none" strike="noStrike" kern="1200" baseline="0" dirty="0" smtClean="0">
                        <a:solidFill>
                          <a:schemeClr val="tx1"/>
                        </a:solidFill>
                        <a:latin typeface="Arial Narrow" panose="020B0606020202030204" pitchFamily="34" charset="0"/>
                        <a:ea typeface="+mn-ea"/>
                        <a:cs typeface="+mn-cs"/>
                      </a:endParaRPr>
                    </a:p>
                    <a:p>
                      <a:pPr algn="just"/>
                      <a:r>
                        <a:rPr lang="en-ZA" sz="1600" b="0" i="0" u="none" strike="noStrike" kern="1200" baseline="0" dirty="0" smtClean="0">
                          <a:solidFill>
                            <a:schemeClr val="tx1"/>
                          </a:solidFill>
                          <a:latin typeface="Arial Narrow" panose="020B0606020202030204" pitchFamily="34" charset="0"/>
                          <a:ea typeface="+mn-ea"/>
                          <a:cs typeface="+mn-cs"/>
                        </a:rPr>
                        <a:t> </a:t>
                      </a:r>
                    </a:p>
                    <a:p>
                      <a:pPr algn="just"/>
                      <a:endParaRPr lang="en-ZA" sz="1600" b="0" i="0" u="none" strike="noStrike" kern="1200" baseline="0" dirty="0" smtClean="0">
                        <a:solidFill>
                          <a:schemeClr val="tx1"/>
                        </a:solidFill>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674141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24</a:t>
            </a:fld>
            <a:endParaRPr lang="en-ZA" dirty="0">
              <a:latin typeface="Arial Narrow" panose="020B0606020202030204" pitchFamily="34" charset="0"/>
            </a:endParaRPr>
          </a:p>
        </p:txBody>
      </p:sp>
      <p:sp>
        <p:nvSpPr>
          <p:cNvPr id="5" name="Title 1"/>
          <p:cNvSpPr txBox="1">
            <a:spLocks/>
          </p:cNvSpPr>
          <p:nvPr/>
        </p:nvSpPr>
        <p:spPr>
          <a:xfrm>
            <a:off x="1905000" y="1524000"/>
            <a:ext cx="6781800" cy="3200400"/>
          </a:xfrm>
          <a:prstGeom prst="rect">
            <a:avLst/>
          </a:prstGeom>
        </p:spPr>
        <p:txBody>
          <a:bodyPr/>
          <a:lstStyle/>
          <a:p>
            <a:pPr algn="ctr" eaLnBrk="0" hangingPunct="0">
              <a:defRPr/>
            </a:pPr>
            <a:r>
              <a:rPr lang="en-US" sz="4000" b="1" kern="0" dirty="0" smtClean="0">
                <a:latin typeface="Arial Narrow" pitchFamily="34" charset="0"/>
                <a:ea typeface="+mj-ea"/>
                <a:cs typeface="+mj-cs"/>
              </a:rPr>
              <a:t>PROGRAMME </a:t>
            </a:r>
            <a:r>
              <a:rPr lang="en-US" sz="4000" b="1" kern="0" dirty="0">
                <a:latin typeface="Arial Narrow" pitchFamily="34" charset="0"/>
                <a:ea typeface="+mj-ea"/>
                <a:cs typeface="+mj-cs"/>
              </a:rPr>
              <a:t>4</a:t>
            </a:r>
          </a:p>
          <a:p>
            <a:pPr algn="ctr" eaLnBrk="0" hangingPunct="0">
              <a:defRPr/>
            </a:pPr>
            <a:endParaRPr lang="en-US" sz="4000" b="1" kern="0" dirty="0">
              <a:latin typeface="Arial Narrow" pitchFamily="34" charset="0"/>
              <a:ea typeface="+mj-ea"/>
              <a:cs typeface="+mj-cs"/>
            </a:endParaRPr>
          </a:p>
          <a:p>
            <a:pPr algn="ctr" eaLnBrk="0" hangingPunct="0">
              <a:defRPr/>
            </a:pPr>
            <a:r>
              <a:rPr lang="en-ZA" sz="4000" b="1" dirty="0">
                <a:latin typeface="Arial Narrow" pitchFamily="34" charset="0"/>
              </a:rPr>
              <a:t>DOMESTIC </a:t>
            </a:r>
            <a:r>
              <a:rPr lang="en-ZA" sz="4000" b="1" dirty="0" smtClean="0">
                <a:latin typeface="Arial Narrow" pitchFamily="34" charset="0"/>
              </a:rPr>
              <a:t>TOURISM MANAGEMENT </a:t>
            </a:r>
            <a:r>
              <a:rPr lang="en-US" sz="4000" b="1" kern="0" dirty="0">
                <a:solidFill>
                  <a:schemeClr val="tx2"/>
                </a:solidFill>
                <a:latin typeface="Arial Narrow" pitchFamily="34" charset="0"/>
                <a:ea typeface="+mj-ea"/>
                <a:cs typeface="+mj-cs"/>
              </a:rPr>
              <a:t/>
            </a:r>
            <a:br>
              <a:rPr lang="en-US" sz="4000" b="1" kern="0" dirty="0">
                <a:solidFill>
                  <a:schemeClr val="tx2"/>
                </a:solidFill>
                <a:latin typeface="Arial Narrow" pitchFamily="34" charset="0"/>
                <a:ea typeface="+mj-ea"/>
                <a:cs typeface="+mj-cs"/>
              </a:rPr>
            </a:br>
            <a:endParaRPr lang="en-US" sz="4000" b="1" kern="0" dirty="0">
              <a:solidFill>
                <a:schemeClr val="tx2"/>
              </a:solidFill>
              <a:latin typeface="Arial Narrow" pitchFamily="34" charset="0"/>
              <a:ea typeface="+mj-ea"/>
              <a:cs typeface="+mj-cs"/>
            </a:endParaRPr>
          </a:p>
        </p:txBody>
      </p:sp>
    </p:spTree>
    <p:extLst>
      <p:ext uri="{BB962C8B-B14F-4D97-AF65-F5344CB8AC3E}">
        <p14:creationId xmlns:p14="http://schemas.microsoft.com/office/powerpoint/2010/main" val="4027728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25</a:t>
            </a:fld>
            <a:endParaRPr lang="en-ZA" dirty="0">
              <a:latin typeface="Arial Narrow" panose="020B0606020202030204" pitchFamily="34" charset="0"/>
            </a:endParaRPr>
          </a:p>
        </p:txBody>
      </p:sp>
      <p:graphicFrame>
        <p:nvGraphicFramePr>
          <p:cNvPr id="5" name="Group 327"/>
          <p:cNvGraphicFramePr>
            <a:graphicFrameLocks noGrp="1"/>
          </p:cNvGraphicFramePr>
          <p:nvPr>
            <p:extLst>
              <p:ext uri="{D42A27DB-BD31-4B8C-83A1-F6EECF244321}">
                <p14:modId xmlns:p14="http://schemas.microsoft.com/office/powerpoint/2010/main" val="149395545"/>
              </p:ext>
            </p:extLst>
          </p:nvPr>
        </p:nvGraphicFramePr>
        <p:xfrm>
          <a:off x="1828800" y="240770"/>
          <a:ext cx="7086600" cy="6545326"/>
        </p:xfrm>
        <a:graphic>
          <a:graphicData uri="http://schemas.openxmlformats.org/drawingml/2006/table">
            <a:tbl>
              <a:tblPr/>
              <a:tblGrid>
                <a:gridCol w="7086600"/>
              </a:tblGrid>
              <a:tr h="310172">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500" b="1" i="0" u="none" strike="noStrike" cap="none" normalizeH="0" baseline="0" dirty="0" smtClean="0">
                          <a:ln>
                            <a:noFill/>
                          </a:ln>
                          <a:solidFill>
                            <a:schemeClr val="tx1"/>
                          </a:solidFill>
                          <a:effectLst/>
                          <a:latin typeface="Arial Narrow" pitchFamily="34" charset="0"/>
                        </a:rPr>
                        <a:t>Programme 4: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561548">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enhance understanding and awareness of the value of tourism and its opportunities.</a:t>
                      </a:r>
                      <a:endParaRPr lang="en-ZA" sz="1600" b="1" kern="1200" dirty="0">
                        <a:solidFill>
                          <a:schemeClr val="tx1"/>
                        </a:solidFill>
                        <a:effectLst/>
                        <a:latin typeface="Arial Narrow"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327481">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Hosted National Tourism Careers Expo (NTCE) in Free State Province </a:t>
                      </a:r>
                      <a:r>
                        <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attended by 461 educators, 7384 learners and 42 exhibitors.</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Tourism Month outreach to Limpopo Province – “one billion tourist –  one billion opportunities”</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Educator Exposure Programme - </a:t>
                      </a:r>
                      <a:r>
                        <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Through partnership with FEDHASA, Basic Education Department and UNISA (across all nine provinces)</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Service Excellence awareness across nine provinces and the Department of Home Affairs (both private and public organisation in the tourism value chain) – targeting small enterprises within the private sector.</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ZA" sz="1600" b="0" i="0" u="none" strike="noStrike" kern="1200" cap="none" spc="0" normalizeH="0" baseline="0" dirty="0">
                        <a:ln>
                          <a:noFill/>
                        </a:ln>
                        <a:solidFill>
                          <a:prstClr val="black"/>
                        </a:solidFill>
                        <a:effectLst/>
                        <a:uLnTx/>
                        <a:uFillTx/>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107">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accelerate the transformation of the tourism sector.</a:t>
                      </a:r>
                      <a:endParaRPr lang="en-ZA" sz="1400" b="1" kern="1200" dirty="0">
                        <a:solidFill>
                          <a:schemeClr val="tx1"/>
                        </a:solidFill>
                        <a:effectLst/>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1864322">
                <a:tc>
                  <a:txBody>
                    <a:bodyPr/>
                    <a:lstStyle/>
                    <a:p>
                      <a:pPr algn="just"/>
                      <a:endParaRPr lang="en-ZA" sz="1600" b="0" i="0" u="none" strike="noStrike" kern="1200" baseline="0" dirty="0" smtClean="0">
                        <a:solidFill>
                          <a:schemeClr val="tx1"/>
                        </a:solidFill>
                        <a:latin typeface="Arial Narrow" panose="020B0606020202030204" pitchFamily="34" charset="0"/>
                        <a:ea typeface="+mn-ea"/>
                        <a:cs typeface="+mn-cs"/>
                      </a:endParaRPr>
                    </a:p>
                    <a:p>
                      <a:pPr algn="just"/>
                      <a:r>
                        <a:rPr lang="en-ZA" sz="1600" b="0" i="0" u="none" strike="noStrike" kern="1200" baseline="0" dirty="0" smtClean="0">
                          <a:solidFill>
                            <a:schemeClr val="tx1"/>
                          </a:solidFill>
                          <a:latin typeface="Arial Narrow" panose="020B0606020202030204" pitchFamily="34" charset="0"/>
                          <a:ea typeface="+mn-ea"/>
                          <a:cs typeface="+mn-cs"/>
                        </a:rPr>
                        <a:t>101 rural enterprises supported for development against a target of 100 in partnership with the Tourism Enterprise Partnership – Across 31 municipalities.</a:t>
                      </a:r>
                    </a:p>
                    <a:p>
                      <a:pPr algn="just"/>
                      <a:endParaRPr lang="en-ZA" sz="1600" b="0" i="0" u="none" strike="noStrike" kern="1200" baseline="0" dirty="0" smtClean="0">
                        <a:solidFill>
                          <a:schemeClr val="tx1"/>
                        </a:solidFill>
                        <a:latin typeface="Arial Narrow" panose="020B0606020202030204" pitchFamily="34" charset="0"/>
                        <a:ea typeface="+mn-ea"/>
                        <a:cs typeface="+mn-cs"/>
                      </a:endParaRPr>
                    </a:p>
                    <a:p>
                      <a:pPr algn="just"/>
                      <a:r>
                        <a:rPr lang="en-ZA" sz="1600" b="0" i="0" u="none" strike="noStrike" kern="1200" baseline="0" dirty="0" smtClean="0">
                          <a:solidFill>
                            <a:schemeClr val="tx1"/>
                          </a:solidFill>
                          <a:latin typeface="Arial Narrow" panose="020B0606020202030204" pitchFamily="34" charset="0"/>
                          <a:ea typeface="+mn-ea"/>
                          <a:cs typeface="+mn-cs"/>
                        </a:rPr>
                        <a:t>The areas of support are: Mentorship, Access to Information  Market Access, Training and Quality Assurance. </a:t>
                      </a:r>
                      <a:endParaRPr lang="en-ZA" sz="1600" b="0" i="0" u="none" strike="noStrike" kern="1200" baseline="0" dirty="0" smtClean="0">
                        <a:solidFill>
                          <a:schemeClr val="tx1"/>
                        </a:solidFill>
                        <a:effectLst/>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53557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26</a:t>
            </a:fld>
            <a:endParaRPr lang="en-ZA" dirty="0">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388970352"/>
              </p:ext>
            </p:extLst>
          </p:nvPr>
        </p:nvGraphicFramePr>
        <p:xfrm>
          <a:off x="1447800" y="304800"/>
          <a:ext cx="7619999" cy="5756565"/>
        </p:xfrm>
        <a:graphic>
          <a:graphicData uri="http://schemas.openxmlformats.org/drawingml/2006/table">
            <a:tbl>
              <a:tblPr/>
              <a:tblGrid>
                <a:gridCol w="7619999"/>
              </a:tblGrid>
              <a:tr h="422565">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600" b="1" i="0" u="none" strike="noStrike" cap="none" normalizeH="0" baseline="0" dirty="0" smtClean="0">
                          <a:ln>
                            <a:noFill/>
                          </a:ln>
                          <a:solidFill>
                            <a:schemeClr val="tx1"/>
                          </a:solidFill>
                          <a:effectLst/>
                          <a:latin typeface="Arial Narrow" pitchFamily="34" charset="0"/>
                        </a:rPr>
                        <a:t>Programme 4: Performance highlights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321839">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facilitate tourism capacity-building programmes.</a:t>
                      </a:r>
                      <a:r>
                        <a:rPr lang="en-ZA" sz="1600" b="1" i="0" u="none" strike="noStrike" kern="1200" baseline="0" dirty="0">
                          <a:solidFill>
                            <a:schemeClr val="tx1"/>
                          </a:solidFill>
                          <a:effectLst/>
                          <a:latin typeface="Arial Narrow" panose="020B0606020202030204" pitchFamily="34" charset="0"/>
                          <a:ea typeface="+mn-ea"/>
                          <a:cs typeface="+mn-cs"/>
                        </a:rPr>
                        <a:t> </a:t>
                      </a:r>
                      <a:endParaRPr lang="en-ZA" sz="1600" b="1" kern="1200" dirty="0">
                        <a:solidFill>
                          <a:schemeClr val="tx1"/>
                        </a:solidFill>
                        <a:effectLst/>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827595">
                <a:tc>
                  <a:txBody>
                    <a:bodyPr/>
                    <a:lstStyle/>
                    <a:p>
                      <a:pPr marR="0" lvl="0" algn="just" defTabSz="914400" rtl="0" eaLnBrk="1" fontAlgn="auto" latinLnBrk="0" hangingPunct="1">
                        <a:lnSpc>
                          <a:spcPct val="100000"/>
                        </a:lnSpc>
                        <a:spcBef>
                          <a:spcPts val="0"/>
                        </a:spcBef>
                        <a:spcAft>
                          <a:spcPts val="0"/>
                        </a:spcAft>
                        <a:buClrTx/>
                        <a:buSzTx/>
                        <a:buFont typeface="Arial" panose="020B0604020202020204" pitchFamily="34" charset="0"/>
                        <a:tabLst/>
                        <a:defRPr/>
                      </a:pPr>
                      <a:r>
                        <a:rPr lang="en-ZA" sz="1600" b="0" i="0" u="none" strike="noStrike" kern="1200" baseline="0" dirty="0" smtClean="0">
                          <a:solidFill>
                            <a:schemeClr val="tx1"/>
                          </a:solidFill>
                          <a:effectLst/>
                          <a:latin typeface="Arial Narrow" panose="020B0606020202030204" pitchFamily="34" charset="0"/>
                          <a:ea typeface="+mn-ea"/>
                          <a:cs typeface="+mn-cs"/>
                        </a:rPr>
                        <a:t>Local government tourism induction programme (direct interaction with municipalities, traditional leaders and private sector), with a focus on rural areas with tourism potential (six district municipalities) conducted, these were: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baseline="0" noProof="0" dirty="0" smtClean="0">
                          <a:solidFill>
                            <a:schemeClr val="tx1"/>
                          </a:solidFill>
                          <a:effectLst/>
                          <a:latin typeface="Arial Narrow" panose="020B0606020202030204" pitchFamily="34" charset="0"/>
                          <a:ea typeface="+mn-ea"/>
                          <a:cs typeface="+mn-cs"/>
                        </a:rPr>
                        <a:t>Bushbuckridge Local Municipality – Mpumalanga – 86 people.</a:t>
                      </a:r>
                      <a:endParaRPr lang="en-ZA" sz="1600" b="0" i="0" u="none" strike="noStrike" kern="1200" baseline="0" noProof="0" dirty="0" smtClean="0">
                        <a:solidFill>
                          <a:schemeClr val="tx1"/>
                        </a:solidFill>
                        <a:effectLst/>
                        <a:latin typeface="Arial Narrow" panose="020B0606020202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baseline="0" noProof="0" dirty="0" smtClean="0">
                          <a:solidFill>
                            <a:schemeClr val="tx1"/>
                          </a:solidFill>
                          <a:effectLst/>
                          <a:latin typeface="Arial Narrow" panose="020B0606020202030204" pitchFamily="34" charset="0"/>
                          <a:ea typeface="+mn-ea"/>
                          <a:cs typeface="+mn-cs"/>
                        </a:rPr>
                        <a:t>Harry </a:t>
                      </a:r>
                      <a:r>
                        <a:rPr lang="en-GB" sz="1600" b="0" i="0" u="none" strike="noStrike" kern="1200" baseline="0" noProof="0" dirty="0" err="1" smtClean="0">
                          <a:solidFill>
                            <a:schemeClr val="tx1"/>
                          </a:solidFill>
                          <a:effectLst/>
                          <a:latin typeface="Arial Narrow" panose="020B0606020202030204" pitchFamily="34" charset="0"/>
                          <a:ea typeface="+mn-ea"/>
                          <a:cs typeface="+mn-cs"/>
                        </a:rPr>
                        <a:t>Gwala</a:t>
                      </a:r>
                      <a:r>
                        <a:rPr lang="en-GB" sz="1600" b="0" i="0" u="none" strike="noStrike" kern="1200" baseline="0" noProof="0" dirty="0" smtClean="0">
                          <a:solidFill>
                            <a:schemeClr val="tx1"/>
                          </a:solidFill>
                          <a:effectLst/>
                          <a:latin typeface="Arial Narrow" panose="020B0606020202030204" pitchFamily="34" charset="0"/>
                          <a:ea typeface="+mn-ea"/>
                          <a:cs typeface="+mn-cs"/>
                        </a:rPr>
                        <a:t> District Municipality  - KZN – 49 people.</a:t>
                      </a:r>
                      <a:endParaRPr lang="en-ZA" sz="1600" b="0" i="0" u="none" strike="noStrike" kern="1200" baseline="0" noProof="0" dirty="0" smtClean="0">
                        <a:solidFill>
                          <a:schemeClr val="tx1"/>
                        </a:solidFill>
                        <a:effectLst/>
                        <a:latin typeface="Arial Narrow" panose="020B0606020202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baseline="0" noProof="0" dirty="0" err="1" smtClean="0">
                          <a:solidFill>
                            <a:schemeClr val="tx1"/>
                          </a:solidFill>
                          <a:effectLst/>
                          <a:latin typeface="Arial Narrow" panose="020B0606020202030204" pitchFamily="34" charset="0"/>
                          <a:ea typeface="+mn-ea"/>
                          <a:cs typeface="+mn-cs"/>
                        </a:rPr>
                        <a:t>Ngaka</a:t>
                      </a:r>
                      <a:r>
                        <a:rPr lang="en-GB" sz="1600" b="0" i="0" u="none" strike="noStrike" kern="1200" baseline="0" noProof="0" dirty="0" smtClean="0">
                          <a:solidFill>
                            <a:schemeClr val="tx1"/>
                          </a:solidFill>
                          <a:effectLst/>
                          <a:latin typeface="Arial Narrow" panose="020B0606020202030204" pitchFamily="34" charset="0"/>
                          <a:ea typeface="+mn-ea"/>
                          <a:cs typeface="+mn-cs"/>
                        </a:rPr>
                        <a:t> </a:t>
                      </a:r>
                      <a:r>
                        <a:rPr lang="en-GB" sz="1600" b="0" i="0" u="none" strike="noStrike" kern="1200" baseline="0" noProof="0" dirty="0" err="1" smtClean="0">
                          <a:solidFill>
                            <a:schemeClr val="tx1"/>
                          </a:solidFill>
                          <a:effectLst/>
                          <a:latin typeface="Arial Narrow" panose="020B0606020202030204" pitchFamily="34" charset="0"/>
                          <a:ea typeface="+mn-ea"/>
                          <a:cs typeface="+mn-cs"/>
                        </a:rPr>
                        <a:t>Modiri</a:t>
                      </a:r>
                      <a:r>
                        <a:rPr lang="en-GB" sz="1600" b="0" i="0" u="none" strike="noStrike" kern="1200" baseline="0" noProof="0" dirty="0" smtClean="0">
                          <a:solidFill>
                            <a:schemeClr val="tx1"/>
                          </a:solidFill>
                          <a:effectLst/>
                          <a:latin typeface="Arial Narrow" panose="020B0606020202030204" pitchFamily="34" charset="0"/>
                          <a:ea typeface="+mn-ea"/>
                          <a:cs typeface="+mn-cs"/>
                        </a:rPr>
                        <a:t> </a:t>
                      </a:r>
                      <a:r>
                        <a:rPr lang="en-GB" sz="1600" b="0" i="0" u="none" strike="noStrike" kern="1200" baseline="0" noProof="0" dirty="0" err="1" smtClean="0">
                          <a:solidFill>
                            <a:schemeClr val="tx1"/>
                          </a:solidFill>
                          <a:effectLst/>
                          <a:latin typeface="Arial Narrow" panose="020B0606020202030204" pitchFamily="34" charset="0"/>
                          <a:ea typeface="+mn-ea"/>
                          <a:cs typeface="+mn-cs"/>
                        </a:rPr>
                        <a:t>Molema</a:t>
                      </a:r>
                      <a:r>
                        <a:rPr lang="en-GB" sz="1600" b="0" i="0" u="none" strike="noStrike" kern="1200" baseline="0" noProof="0" dirty="0" smtClean="0">
                          <a:solidFill>
                            <a:schemeClr val="tx1"/>
                          </a:solidFill>
                          <a:effectLst/>
                          <a:latin typeface="Arial Narrow" panose="020B0606020202030204" pitchFamily="34" charset="0"/>
                          <a:ea typeface="+mn-ea"/>
                          <a:cs typeface="+mn-cs"/>
                        </a:rPr>
                        <a:t> District Municipality – North West – 78 people.</a:t>
                      </a:r>
                      <a:endParaRPr lang="en-ZA" sz="1600" b="0" i="0" u="none" strike="noStrike" kern="1200" baseline="0" noProof="0" dirty="0" smtClean="0">
                        <a:solidFill>
                          <a:schemeClr val="tx1"/>
                        </a:solidFill>
                        <a:effectLst/>
                        <a:latin typeface="Arial Narrow" panose="020B0606020202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baseline="0" noProof="0" dirty="0" smtClean="0">
                          <a:solidFill>
                            <a:schemeClr val="tx1"/>
                          </a:solidFill>
                          <a:effectLst/>
                          <a:latin typeface="Arial Narrow" panose="020B0606020202030204" pitchFamily="34" charset="0"/>
                          <a:ea typeface="+mn-ea"/>
                          <a:cs typeface="+mn-cs"/>
                        </a:rPr>
                        <a:t>Vhembe District Municipality – Limpopo – 60 people.</a:t>
                      </a:r>
                      <a:endParaRPr lang="en-ZA" sz="1600" b="0" i="0" u="none" strike="noStrike" kern="1200" baseline="0" noProof="0" dirty="0" smtClean="0">
                        <a:solidFill>
                          <a:schemeClr val="tx1"/>
                        </a:solidFill>
                        <a:effectLst/>
                        <a:latin typeface="Arial Narrow" panose="020B0606020202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baseline="0" noProof="0" dirty="0" smtClean="0">
                          <a:solidFill>
                            <a:schemeClr val="tx1"/>
                          </a:solidFill>
                          <a:effectLst/>
                          <a:latin typeface="Arial Narrow" panose="020B0606020202030204" pitchFamily="34" charset="0"/>
                          <a:ea typeface="+mn-ea"/>
                          <a:cs typeface="+mn-cs"/>
                        </a:rPr>
                        <a:t>ZF </a:t>
                      </a:r>
                      <a:r>
                        <a:rPr lang="en-GB" sz="1600" b="0" i="0" u="none" strike="noStrike" kern="1200" baseline="0" noProof="0" dirty="0" err="1" smtClean="0">
                          <a:solidFill>
                            <a:schemeClr val="tx1"/>
                          </a:solidFill>
                          <a:effectLst/>
                          <a:latin typeface="Arial Narrow" panose="020B0606020202030204" pitchFamily="34" charset="0"/>
                          <a:ea typeface="+mn-ea"/>
                          <a:cs typeface="+mn-cs"/>
                        </a:rPr>
                        <a:t>Mgcawu</a:t>
                      </a:r>
                      <a:r>
                        <a:rPr lang="en-GB" sz="1600" b="0" i="0" u="none" strike="noStrike" kern="1200" baseline="0" noProof="0" dirty="0" smtClean="0">
                          <a:solidFill>
                            <a:schemeClr val="tx1"/>
                          </a:solidFill>
                          <a:effectLst/>
                          <a:latin typeface="Arial Narrow" panose="020B0606020202030204" pitchFamily="34" charset="0"/>
                          <a:ea typeface="+mn-ea"/>
                          <a:cs typeface="+mn-cs"/>
                        </a:rPr>
                        <a:t> District Municipality  - Northern Cape; 80 people.</a:t>
                      </a:r>
                      <a:endParaRPr lang="en-ZA" sz="1600" b="0" i="0" u="none" strike="noStrike" kern="1200" baseline="0" noProof="0" dirty="0" smtClean="0">
                        <a:solidFill>
                          <a:schemeClr val="tx1"/>
                        </a:solidFill>
                        <a:effectLst/>
                        <a:latin typeface="Arial Narrow" panose="020B0606020202030204" pitchFamily="34" charset="0"/>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u="none" strike="noStrike" kern="1200" baseline="0" noProof="0" dirty="0" smtClean="0">
                          <a:solidFill>
                            <a:schemeClr val="tx1"/>
                          </a:solidFill>
                          <a:effectLst/>
                          <a:latin typeface="Arial Narrow" panose="020B0606020202030204" pitchFamily="34" charset="0"/>
                          <a:ea typeface="+mn-ea"/>
                          <a:cs typeface="+mn-cs"/>
                        </a:rPr>
                        <a:t>Dr RS </a:t>
                      </a:r>
                      <a:r>
                        <a:rPr lang="en-GB" sz="1600" b="0" i="0" u="none" strike="noStrike" kern="1200" baseline="0" noProof="0" dirty="0" err="1" smtClean="0">
                          <a:solidFill>
                            <a:schemeClr val="tx1"/>
                          </a:solidFill>
                          <a:effectLst/>
                          <a:latin typeface="Arial Narrow" panose="020B0606020202030204" pitchFamily="34" charset="0"/>
                          <a:ea typeface="+mn-ea"/>
                          <a:cs typeface="+mn-cs"/>
                        </a:rPr>
                        <a:t>Mompati</a:t>
                      </a:r>
                      <a:r>
                        <a:rPr lang="en-GB" sz="1600" b="0" i="0" u="none" strike="noStrike" kern="1200" baseline="0" noProof="0" dirty="0" smtClean="0">
                          <a:solidFill>
                            <a:schemeClr val="tx1"/>
                          </a:solidFill>
                          <a:effectLst/>
                          <a:latin typeface="Arial Narrow" panose="020B0606020202030204" pitchFamily="34" charset="0"/>
                          <a:ea typeface="+mn-ea"/>
                          <a:cs typeface="+mn-cs"/>
                        </a:rPr>
                        <a:t> District Municipality - North West; 62 people.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i="0" u="none" strike="noStrike" kern="1200" baseline="0" noProof="0" dirty="0" smtClean="0">
                        <a:solidFill>
                          <a:schemeClr val="tx1"/>
                        </a:solidFill>
                        <a:effectLst/>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i="0" u="none" strike="noStrike" kern="1200" baseline="0" noProof="0" dirty="0" smtClean="0">
                          <a:solidFill>
                            <a:schemeClr val="tx1"/>
                          </a:solidFill>
                          <a:effectLst/>
                          <a:latin typeface="Arial Narrow" panose="020B0606020202030204" pitchFamily="34" charset="0"/>
                          <a:ea typeface="+mn-ea"/>
                          <a:cs typeface="+mn-cs"/>
                        </a:rPr>
                        <a:t>Leading to establishment of Local Tourism Organisation (Public-Private sector) in Bushbuckridge Local and Dr RS </a:t>
                      </a:r>
                      <a:r>
                        <a:rPr lang="en-GB" sz="1600" b="0" i="0" u="none" strike="noStrike" kern="1200" baseline="0" noProof="0" dirty="0" err="1" smtClean="0">
                          <a:solidFill>
                            <a:schemeClr val="tx1"/>
                          </a:solidFill>
                          <a:effectLst/>
                          <a:latin typeface="Arial Narrow" panose="020B0606020202030204" pitchFamily="34" charset="0"/>
                          <a:ea typeface="+mn-ea"/>
                          <a:cs typeface="+mn-cs"/>
                        </a:rPr>
                        <a:t>Mompati</a:t>
                      </a:r>
                      <a:r>
                        <a:rPr lang="en-GB" sz="1600" b="0" i="0" u="none" strike="noStrike" kern="1200" baseline="0" noProof="0" dirty="0" smtClean="0">
                          <a:solidFill>
                            <a:schemeClr val="tx1"/>
                          </a:solidFill>
                          <a:effectLst/>
                          <a:latin typeface="Arial Narrow" panose="020B0606020202030204" pitchFamily="34" charset="0"/>
                          <a:ea typeface="+mn-ea"/>
                          <a:cs typeface="+mn-cs"/>
                        </a:rPr>
                        <a:t> District Municipalities.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i="0" u="none" strike="noStrike" kern="1200" baseline="0" noProof="0" dirty="0" smtClean="0">
                        <a:solidFill>
                          <a:schemeClr val="tx1"/>
                        </a:solidFill>
                        <a:effectLst/>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i="0" u="none" strike="noStrike" kern="1200" baseline="0" noProof="0" dirty="0" smtClean="0">
                          <a:solidFill>
                            <a:schemeClr val="tx1"/>
                          </a:solidFill>
                          <a:effectLst/>
                          <a:latin typeface="Arial Narrow" panose="020B0606020202030204" pitchFamily="34" charset="0"/>
                          <a:ea typeface="+mn-ea"/>
                          <a:cs typeface="+mn-cs"/>
                        </a:rPr>
                        <a:t>Strategic Objective: </a:t>
                      </a:r>
                      <a:r>
                        <a:rPr lang="en-ZA" sz="1600" b="1" i="0" u="none" strike="noStrike" kern="1200" baseline="0" noProof="0" dirty="0" smtClean="0">
                          <a:solidFill>
                            <a:schemeClr val="tx1"/>
                          </a:solidFill>
                          <a:effectLst/>
                          <a:latin typeface="Arial Narrow" panose="020B0606020202030204" pitchFamily="34" charset="0"/>
                          <a:ea typeface="+mn-ea"/>
                          <a:cs typeface="+mn-cs"/>
                        </a:rPr>
                        <a:t>To diversify and enhance tourism offerings.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i="0" u="none" strike="noStrike" kern="1200" baseline="0" noProof="0" dirty="0" smtClean="0">
                        <a:solidFill>
                          <a:schemeClr val="tx1"/>
                        </a:solidFill>
                        <a:effectLst/>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600" b="0" i="0" u="none" strike="noStrike" kern="1200" baseline="0" noProof="0" dirty="0" smtClean="0">
                          <a:solidFill>
                            <a:schemeClr val="tx1"/>
                          </a:solidFill>
                          <a:effectLst/>
                          <a:latin typeface="Arial Narrow" panose="020B0606020202030204" pitchFamily="34" charset="0"/>
                          <a:ea typeface="+mn-ea"/>
                          <a:cs typeface="+mn-cs"/>
                        </a:rPr>
                        <a:t>Implemented Service Excellence Standards at </a:t>
                      </a:r>
                      <a:r>
                        <a:rPr lang="en-ZA" sz="1600" b="0" i="0" u="none" strike="noStrike" kern="1200" baseline="0" noProof="0" dirty="0" err="1" smtClean="0">
                          <a:solidFill>
                            <a:schemeClr val="tx1"/>
                          </a:solidFill>
                          <a:effectLst/>
                          <a:latin typeface="Arial Narrow" panose="020B0606020202030204" pitchFamily="34" charset="0"/>
                          <a:ea typeface="+mn-ea"/>
                          <a:cs typeface="+mn-cs"/>
                        </a:rPr>
                        <a:t>Manyane</a:t>
                      </a:r>
                      <a:r>
                        <a:rPr lang="en-ZA" sz="1600" b="0" i="0" u="none" strike="noStrike" kern="1200" baseline="0" noProof="0" dirty="0" smtClean="0">
                          <a:solidFill>
                            <a:schemeClr val="tx1"/>
                          </a:solidFill>
                          <a:effectLst/>
                          <a:latin typeface="Arial Narrow" panose="020B0606020202030204" pitchFamily="34" charset="0"/>
                          <a:ea typeface="+mn-ea"/>
                          <a:cs typeface="+mn-cs"/>
                        </a:rPr>
                        <a:t> Game Reserve (</a:t>
                      </a:r>
                      <a:r>
                        <a:rPr lang="en-ZA" sz="1600" b="0" i="1" u="none" strike="noStrike" kern="1200" baseline="0" noProof="0" dirty="0" smtClean="0">
                          <a:solidFill>
                            <a:schemeClr val="tx1"/>
                          </a:solidFill>
                          <a:effectLst/>
                          <a:latin typeface="Arial Narrow" panose="020B0606020202030204" pitchFamily="34" charset="0"/>
                          <a:ea typeface="+mn-ea"/>
                          <a:cs typeface="+mn-cs"/>
                        </a:rPr>
                        <a:t>next to </a:t>
                      </a:r>
                      <a:r>
                        <a:rPr lang="en-ZA" sz="1600" b="0" i="1" u="none" strike="noStrike" kern="1200" baseline="0" noProof="0" dirty="0" err="1" smtClean="0">
                          <a:solidFill>
                            <a:schemeClr val="tx1"/>
                          </a:solidFill>
                          <a:effectLst/>
                          <a:latin typeface="Arial Narrow" panose="020B0606020202030204" pitchFamily="34" charset="0"/>
                          <a:ea typeface="+mn-ea"/>
                          <a:cs typeface="+mn-cs"/>
                        </a:rPr>
                        <a:t>Pilanesberg</a:t>
                      </a:r>
                      <a:r>
                        <a:rPr lang="en-ZA" sz="1600" b="0" i="0" u="none" strike="noStrike" kern="1200" baseline="0" noProof="0" dirty="0" smtClean="0">
                          <a:solidFill>
                            <a:schemeClr val="tx1"/>
                          </a:solidFill>
                          <a:effectLst/>
                          <a:latin typeface="Arial Narrow" panose="020B0606020202030204" pitchFamily="34" charset="0"/>
                          <a:ea typeface="+mn-ea"/>
                          <a:cs typeface="+mn-cs"/>
                        </a:rPr>
                        <a:t>) and Robben Island Museum (RIM) – resulting in recorded improvement in service levels for RIM and effective process changes for </a:t>
                      </a:r>
                      <a:r>
                        <a:rPr lang="en-ZA" sz="1600" b="0" i="0" u="none" strike="noStrike" kern="1200" baseline="0" noProof="0" dirty="0" err="1" smtClean="0">
                          <a:solidFill>
                            <a:schemeClr val="tx1"/>
                          </a:solidFill>
                          <a:effectLst/>
                          <a:latin typeface="Arial Narrow" panose="020B0606020202030204" pitchFamily="34" charset="0"/>
                          <a:ea typeface="+mn-ea"/>
                          <a:cs typeface="+mn-cs"/>
                        </a:rPr>
                        <a:t>Manyane</a:t>
                      </a:r>
                      <a:r>
                        <a:rPr lang="en-ZA" sz="1600" b="0" i="0" u="none" strike="noStrike" kern="1200" baseline="0" noProof="0" dirty="0" smtClean="0">
                          <a:solidFill>
                            <a:schemeClr val="tx1"/>
                          </a:solidFill>
                          <a:effectLst/>
                          <a:latin typeface="Arial Narrow" panose="020B060602020203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i="0" u="none" strike="noStrike" kern="1200" baseline="0" noProof="0" dirty="0" smtClean="0">
                        <a:solidFill>
                          <a:schemeClr val="tx1"/>
                        </a:solidFill>
                        <a:effectLst/>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600" b="0" i="0" u="none" strike="noStrike" kern="1200" baseline="0" noProof="0" dirty="0" smtClean="0">
                          <a:solidFill>
                            <a:schemeClr val="tx1"/>
                          </a:solidFill>
                          <a:effectLst/>
                          <a:latin typeface="Arial Narrow" panose="020B0606020202030204" pitchFamily="34" charset="0"/>
                          <a:ea typeface="+mn-ea"/>
                          <a:cs typeface="+mn-cs"/>
                        </a:rPr>
                        <a:t>Interpretative Tourism Signage erected at Cradle of Humankind and </a:t>
                      </a:r>
                      <a:r>
                        <a:rPr lang="en-ZA" sz="1600" b="0" i="0" u="none" strike="noStrike" kern="1200" baseline="0" noProof="0" dirty="0" err="1" smtClean="0">
                          <a:solidFill>
                            <a:schemeClr val="tx1"/>
                          </a:solidFill>
                          <a:effectLst/>
                          <a:latin typeface="Arial Narrow" panose="020B0606020202030204" pitchFamily="34" charset="0"/>
                          <a:ea typeface="+mn-ea"/>
                          <a:cs typeface="+mn-cs"/>
                        </a:rPr>
                        <a:t>iSimangaliso</a:t>
                      </a:r>
                      <a:r>
                        <a:rPr lang="en-ZA" sz="1600" b="0" i="0" u="none" strike="noStrike" kern="1200" baseline="0" noProof="0" dirty="0" smtClean="0">
                          <a:solidFill>
                            <a:schemeClr val="tx1"/>
                          </a:solidFill>
                          <a:effectLst/>
                          <a:latin typeface="Arial Narrow" panose="020B0606020202030204" pitchFamily="34" charset="0"/>
                          <a:ea typeface="+mn-ea"/>
                          <a:cs typeface="+mn-cs"/>
                        </a:rPr>
                        <a:t> Wetland </a:t>
                      </a:r>
                      <a:r>
                        <a:rPr lang="en-ZA" sz="1800" b="0" i="0" u="none" strike="noStrike" kern="1200" baseline="0" noProof="0" dirty="0" smtClean="0">
                          <a:solidFill>
                            <a:schemeClr val="tx1"/>
                          </a:solidFill>
                          <a:effectLst/>
                          <a:latin typeface="Arial Narrow" panose="020B0606020202030204" pitchFamily="34" charset="0"/>
                          <a:ea typeface="+mn-ea"/>
                          <a:cs typeface="+mn-cs"/>
                        </a:rPr>
                        <a:t>Park.</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38408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rPr>
              <a:pPr/>
              <a:t>27</a:t>
            </a:fld>
            <a:endParaRPr lang="en-ZA" dirty="0">
              <a:solidFill>
                <a:prstClr val="black">
                  <a:tint val="75000"/>
                </a:prstClr>
              </a:solidFill>
            </a:endParaRPr>
          </a:p>
        </p:txBody>
      </p:sp>
      <p:pic>
        <p:nvPicPr>
          <p:cNvPr id="2" name="Picture 1"/>
          <p:cNvPicPr>
            <a:picLocks noChangeAspect="1"/>
          </p:cNvPicPr>
          <p:nvPr/>
        </p:nvPicPr>
        <p:blipFill>
          <a:blip r:embed="rId4"/>
          <a:stretch>
            <a:fillRect/>
          </a:stretch>
        </p:blipFill>
        <p:spPr>
          <a:xfrm>
            <a:off x="1676398" y="194252"/>
            <a:ext cx="1672887" cy="1457070"/>
          </a:xfrm>
          <a:prstGeom prst="rect">
            <a:avLst/>
          </a:prstGeom>
        </p:spPr>
      </p:pic>
      <p:pic>
        <p:nvPicPr>
          <p:cNvPr id="3" name="Picture 2"/>
          <p:cNvPicPr>
            <a:picLocks noChangeAspect="1"/>
          </p:cNvPicPr>
          <p:nvPr/>
        </p:nvPicPr>
        <p:blipFill>
          <a:blip r:embed="rId5"/>
          <a:stretch>
            <a:fillRect/>
          </a:stretch>
        </p:blipFill>
        <p:spPr>
          <a:xfrm>
            <a:off x="3476810" y="179011"/>
            <a:ext cx="1653465" cy="1487553"/>
          </a:xfrm>
          <a:prstGeom prst="rect">
            <a:avLst/>
          </a:prstGeom>
        </p:spPr>
      </p:pic>
      <p:pic>
        <p:nvPicPr>
          <p:cNvPr id="6" name="Picture 5"/>
          <p:cNvPicPr>
            <a:picLocks noChangeAspect="1"/>
          </p:cNvPicPr>
          <p:nvPr/>
        </p:nvPicPr>
        <p:blipFill>
          <a:blip r:embed="rId6"/>
          <a:stretch>
            <a:fillRect/>
          </a:stretch>
        </p:blipFill>
        <p:spPr>
          <a:xfrm>
            <a:off x="5257799" y="164953"/>
            <a:ext cx="1793378" cy="1457070"/>
          </a:xfrm>
          <a:prstGeom prst="rect">
            <a:avLst/>
          </a:prstGeom>
        </p:spPr>
      </p:pic>
      <p:pic>
        <p:nvPicPr>
          <p:cNvPr id="7" name="Picture 6"/>
          <p:cNvPicPr>
            <a:picLocks noChangeAspect="1"/>
          </p:cNvPicPr>
          <p:nvPr/>
        </p:nvPicPr>
        <p:blipFill>
          <a:blip r:embed="rId7"/>
          <a:stretch>
            <a:fillRect/>
          </a:stretch>
        </p:blipFill>
        <p:spPr>
          <a:xfrm>
            <a:off x="7099536" y="147024"/>
            <a:ext cx="1825642" cy="1492929"/>
          </a:xfrm>
          <a:prstGeom prst="rect">
            <a:avLst/>
          </a:prstGeom>
        </p:spPr>
      </p:pic>
      <p:pic>
        <p:nvPicPr>
          <p:cNvPr id="8" name="Picture 7"/>
          <p:cNvPicPr>
            <a:picLocks noChangeAspect="1"/>
          </p:cNvPicPr>
          <p:nvPr/>
        </p:nvPicPr>
        <p:blipFill>
          <a:blip r:embed="rId8"/>
          <a:stretch>
            <a:fillRect/>
          </a:stretch>
        </p:blipFill>
        <p:spPr>
          <a:xfrm>
            <a:off x="1676400" y="1761565"/>
            <a:ext cx="3422501" cy="1697884"/>
          </a:xfrm>
          <a:prstGeom prst="rect">
            <a:avLst/>
          </a:prstGeom>
        </p:spPr>
      </p:pic>
      <p:pic>
        <p:nvPicPr>
          <p:cNvPr id="9" name="Picture 8"/>
          <p:cNvPicPr>
            <a:picLocks noChangeAspect="1"/>
          </p:cNvPicPr>
          <p:nvPr/>
        </p:nvPicPr>
        <p:blipFill>
          <a:blip r:embed="rId9"/>
          <a:stretch>
            <a:fillRect/>
          </a:stretch>
        </p:blipFill>
        <p:spPr>
          <a:xfrm>
            <a:off x="5257800" y="1752600"/>
            <a:ext cx="3667378" cy="1697883"/>
          </a:xfrm>
          <a:prstGeom prst="rect">
            <a:avLst/>
          </a:prstGeom>
        </p:spPr>
      </p:pic>
      <p:pic>
        <p:nvPicPr>
          <p:cNvPr id="10" name="Picture 9"/>
          <p:cNvPicPr>
            <a:picLocks noChangeAspect="1"/>
          </p:cNvPicPr>
          <p:nvPr/>
        </p:nvPicPr>
        <p:blipFill>
          <a:blip r:embed="rId10"/>
          <a:stretch>
            <a:fillRect/>
          </a:stretch>
        </p:blipFill>
        <p:spPr>
          <a:xfrm>
            <a:off x="5257799" y="3563130"/>
            <a:ext cx="3667379" cy="1140051"/>
          </a:xfrm>
          <a:prstGeom prst="rect">
            <a:avLst/>
          </a:prstGeom>
        </p:spPr>
      </p:pic>
      <p:pic>
        <p:nvPicPr>
          <p:cNvPr id="11" name="Picture 10"/>
          <p:cNvPicPr>
            <a:picLocks noChangeAspect="1"/>
          </p:cNvPicPr>
          <p:nvPr/>
        </p:nvPicPr>
        <p:blipFill>
          <a:blip r:embed="rId11"/>
          <a:stretch>
            <a:fillRect/>
          </a:stretch>
        </p:blipFill>
        <p:spPr>
          <a:xfrm>
            <a:off x="1676401" y="3520251"/>
            <a:ext cx="3422500" cy="1140051"/>
          </a:xfrm>
          <a:prstGeom prst="rect">
            <a:avLst/>
          </a:prstGeom>
        </p:spPr>
      </p:pic>
      <p:pic>
        <p:nvPicPr>
          <p:cNvPr id="12" name="Picture 11"/>
          <p:cNvPicPr>
            <a:picLocks noChangeAspect="1"/>
          </p:cNvPicPr>
          <p:nvPr/>
        </p:nvPicPr>
        <p:blipFill>
          <a:blip r:embed="rId12"/>
          <a:stretch>
            <a:fillRect/>
          </a:stretch>
        </p:blipFill>
        <p:spPr>
          <a:xfrm>
            <a:off x="1676399" y="4785989"/>
            <a:ext cx="3198929" cy="1540524"/>
          </a:xfrm>
          <a:prstGeom prst="rect">
            <a:avLst/>
          </a:prstGeom>
        </p:spPr>
      </p:pic>
      <p:pic>
        <p:nvPicPr>
          <p:cNvPr id="13" name="Picture 12"/>
          <p:cNvPicPr>
            <a:picLocks noChangeAspect="1"/>
          </p:cNvPicPr>
          <p:nvPr/>
        </p:nvPicPr>
        <p:blipFill>
          <a:blip r:embed="rId13"/>
          <a:stretch>
            <a:fillRect/>
          </a:stretch>
        </p:blipFill>
        <p:spPr>
          <a:xfrm>
            <a:off x="5014937" y="4798182"/>
            <a:ext cx="2036240" cy="1463167"/>
          </a:xfrm>
          <a:prstGeom prst="rect">
            <a:avLst/>
          </a:prstGeom>
        </p:spPr>
      </p:pic>
      <p:pic>
        <p:nvPicPr>
          <p:cNvPr id="14" name="Picture 13"/>
          <p:cNvPicPr>
            <a:picLocks noChangeAspect="1"/>
          </p:cNvPicPr>
          <p:nvPr/>
        </p:nvPicPr>
        <p:blipFill>
          <a:blip r:embed="rId14"/>
          <a:stretch>
            <a:fillRect/>
          </a:stretch>
        </p:blipFill>
        <p:spPr>
          <a:xfrm>
            <a:off x="7230343" y="4785989"/>
            <a:ext cx="1694835" cy="1487553"/>
          </a:xfrm>
          <a:prstGeom prst="rect">
            <a:avLst/>
          </a:prstGeom>
        </p:spPr>
      </p:pic>
    </p:spTree>
    <p:extLst>
      <p:ext uri="{BB962C8B-B14F-4D97-AF65-F5344CB8AC3E}">
        <p14:creationId xmlns:p14="http://schemas.microsoft.com/office/powerpoint/2010/main" val="1794188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29400" y="6324600"/>
            <a:ext cx="2133600" cy="365125"/>
          </a:xfrm>
        </p:spPr>
        <p:txBody>
          <a:bodyPr/>
          <a:lstStyle/>
          <a:p>
            <a:fld id="{E2F236E4-C43B-47D9-92F3-DF5FF92BE2C0}" type="slidenum">
              <a:rPr lang="en-ZA" smtClean="0">
                <a:latin typeface="Arial Narrow" panose="020B0606020202030204" pitchFamily="34" charset="0"/>
              </a:rPr>
              <a:pPr/>
              <a:t>28</a:t>
            </a:fld>
            <a:endParaRPr lang="en-ZA" dirty="0">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381366125"/>
              </p:ext>
            </p:extLst>
          </p:nvPr>
        </p:nvGraphicFramePr>
        <p:xfrm>
          <a:off x="1752600" y="193545"/>
          <a:ext cx="7162800" cy="6131055"/>
        </p:xfrm>
        <a:graphic>
          <a:graphicData uri="http://schemas.openxmlformats.org/drawingml/2006/table">
            <a:tbl>
              <a:tblPr/>
              <a:tblGrid>
                <a:gridCol w="7162800"/>
              </a:tblGrid>
              <a:tr h="299833">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600" b="1" i="0" u="none" strike="noStrike" cap="none" normalizeH="0" baseline="0" dirty="0" smtClean="0">
                          <a:ln>
                            <a:noFill/>
                          </a:ln>
                          <a:solidFill>
                            <a:schemeClr val="tx1"/>
                          </a:solidFill>
                          <a:effectLst/>
                          <a:latin typeface="Arial Narrow" pitchFamily="34" charset="0"/>
                        </a:rPr>
                        <a:t>Programme 4: Performance Highlights </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619142">
                <a:tc>
                  <a:txBody>
                    <a:bodyPr/>
                    <a:lstStyle/>
                    <a:p>
                      <a:r>
                        <a:rPr lang="en-US" sz="1600" b="1" kern="1200" baseline="0" dirty="0" smtClean="0">
                          <a:solidFill>
                            <a:schemeClr val="tx1"/>
                          </a:solidFill>
                          <a:latin typeface="Arial Narrow" pitchFamily="34" charset="0"/>
                          <a:ea typeface="+mn-ea"/>
                          <a:cs typeface="+mn-cs"/>
                        </a:rPr>
                        <a:t>Strategic Objective: </a:t>
                      </a:r>
                      <a:r>
                        <a:rPr lang="en-ZA" sz="1600" b="1" i="0" u="none" strike="noStrike" kern="1200" baseline="0" dirty="0" smtClean="0">
                          <a:solidFill>
                            <a:schemeClr val="tx1"/>
                          </a:solidFill>
                          <a:latin typeface="Arial Narrow" panose="020B0606020202030204" pitchFamily="34" charset="0"/>
                          <a:ea typeface="+mn-ea"/>
                          <a:cs typeface="+mn-cs"/>
                        </a:rPr>
                        <a:t>To create employment opportunities by implementing tourism projects.</a:t>
                      </a:r>
                      <a:endParaRPr lang="en-ZA" sz="1600" b="1" kern="1200" dirty="0">
                        <a:solidFill>
                          <a:schemeClr val="tx1"/>
                        </a:solidFill>
                        <a:effectLst/>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5024625">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b="0" i="0" u="none" strike="noStrike" kern="1200" baseline="0" dirty="0" smtClean="0">
                          <a:solidFill>
                            <a:schemeClr val="tx1"/>
                          </a:solidFill>
                          <a:latin typeface="Arial Narrow" panose="020B0606020202030204" pitchFamily="34" charset="0"/>
                          <a:ea typeface="+mn-ea"/>
                          <a:cs typeface="+mn-cs"/>
                        </a:rPr>
                        <a:t>3059 full-time equivalent (FTE) jobs created through the Department’s Expanded Public Works Programme against a target of 3 008.</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2000" b="0" i="0" u="none" strike="noStrike" kern="1200" baseline="0" dirty="0" smtClean="0">
                        <a:solidFill>
                          <a:schemeClr val="tx1"/>
                        </a:solidFill>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2000" b="0" i="0" u="none" strike="noStrike" kern="1200" baseline="0" dirty="0" smtClean="0">
                          <a:solidFill>
                            <a:schemeClr val="tx1"/>
                          </a:solidFill>
                          <a:effectLst/>
                          <a:latin typeface="Arial Narrow" panose="020B0606020202030204" pitchFamily="34" charset="0"/>
                          <a:ea typeface="+mn-ea"/>
                          <a:cs typeface="+mn-cs"/>
                        </a:rPr>
                        <a:t>Completed eleven (11) product assets received by beneficiaries amounting to R166,560,462. These include attractions, information centres, heritage tourism facilities, accommodation as well as food and beverage facilities.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ZA" sz="2000" b="0" i="0" u="none" strike="noStrike" kern="1200" baseline="0" dirty="0" smtClean="0">
                        <a:solidFill>
                          <a:schemeClr val="tx1"/>
                        </a:solidFill>
                        <a:effectLst/>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effectLst/>
                          <a:latin typeface="Arial Narrow" panose="020B0606020202030204" pitchFamily="34" charset="0"/>
                          <a:ea typeface="Calibri" panose="020F0502020204030204" pitchFamily="34" charset="0"/>
                          <a:cs typeface="Times New Roman" panose="02020603050405020304" pitchFamily="18" charset="0"/>
                        </a:rPr>
                        <a:t>Achieved accredited</a:t>
                      </a:r>
                      <a:r>
                        <a:rPr lang="en-US" sz="2000" baseline="0" dirty="0" smtClean="0">
                          <a:effectLst/>
                          <a:latin typeface="Arial Narrow" panose="020B0606020202030204" pitchFamily="34" charset="0"/>
                          <a:ea typeface="Calibri" panose="020F0502020204030204" pitchFamily="34" charset="0"/>
                          <a:cs typeface="Times New Roman" panose="02020603050405020304" pitchFamily="18" charset="0"/>
                        </a:rPr>
                        <a:t> training associated with delivery of infrastructure for 207 beneficiaries (skills areas include –construction and hospitality related areas).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aseline="0" dirty="0" smtClean="0">
                        <a:effectLst/>
                        <a:latin typeface="Arial Narrow" panose="020B0606020202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aseline="0" dirty="0" smtClean="0">
                          <a:effectLst/>
                          <a:latin typeface="Arial Narrow" panose="020B0606020202030204" pitchFamily="34" charset="0"/>
                          <a:ea typeface="Calibri" panose="020F0502020204030204" pitchFamily="34" charset="0"/>
                          <a:cs typeface="Times New Roman" panose="02020603050405020304" pitchFamily="18" charset="0"/>
                        </a:rPr>
                        <a:t>4081 youth trained in areas such as Chefs, Hospitality (buddies) and Wine appreciation. Of these, 2688 youth (66%) are women.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aseline="0" dirty="0" smtClean="0">
                        <a:effectLst/>
                        <a:latin typeface="Arial Narrow" panose="020B0606020202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aseline="0" dirty="0" smtClean="0">
                          <a:effectLst/>
                          <a:latin typeface="Arial Narrow" panose="020B0606020202030204" pitchFamily="34" charset="0"/>
                          <a:ea typeface="Calibri" panose="020F0502020204030204" pitchFamily="34" charset="0"/>
                          <a:cs typeface="Times New Roman" panose="02020603050405020304" pitchFamily="18" charset="0"/>
                        </a:rPr>
                        <a:t>19 of the trained youth are employed as Chefs in the USA and Dubai.</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a:p>
                      <a:pPr marL="0" algn="just" defTabSz="914400" rtl="0" eaLnBrk="1" latinLnBrk="0" hangingPunct="1"/>
                      <a:endParaRPr lang="en-GB" sz="1600" b="0" i="0" u="none" strike="noStrike" kern="1200" baseline="0" noProof="0" dirty="0" smtClean="0">
                        <a:solidFill>
                          <a:schemeClr val="tx1"/>
                        </a:solidFill>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17879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r="8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ZA" b="1" dirty="0" smtClean="0">
                <a:latin typeface="Arial Narrow" panose="020B0606020202030204" pitchFamily="34" charset="0"/>
              </a:rPr>
              <a:t>KZN Chefs Graduation</a:t>
            </a:r>
            <a:endParaRPr lang="en-ZA" b="1" dirty="0">
              <a:latin typeface="Arial Narrow" panose="020B0606020202030204" pitchFamily="34" charset="0"/>
            </a:endParaRPr>
          </a:p>
        </p:txBody>
      </p:sp>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rPr>
              <a:pPr/>
              <a:t>29</a:t>
            </a:fld>
            <a:endParaRPr lang="en-ZA" dirty="0">
              <a:solidFill>
                <a:prstClr val="black">
                  <a:tint val="75000"/>
                </a:prstClr>
              </a:solidFill>
            </a:endParaRPr>
          </a:p>
        </p:txBody>
      </p:sp>
      <p:pic>
        <p:nvPicPr>
          <p:cNvPr id="2" name="Picture 1"/>
          <p:cNvPicPr>
            <a:picLocks noChangeAspect="1"/>
          </p:cNvPicPr>
          <p:nvPr/>
        </p:nvPicPr>
        <p:blipFill>
          <a:blip r:embed="rId4"/>
          <a:stretch>
            <a:fillRect/>
          </a:stretch>
        </p:blipFill>
        <p:spPr>
          <a:xfrm>
            <a:off x="1828800" y="1989415"/>
            <a:ext cx="7239000" cy="3733801"/>
          </a:xfrm>
          <a:prstGeom prst="rect">
            <a:avLst/>
          </a:prstGeom>
        </p:spPr>
      </p:pic>
      <p:pic>
        <p:nvPicPr>
          <p:cNvPr id="3" name="Picture 2"/>
          <p:cNvPicPr>
            <a:picLocks noChangeAspect="1"/>
          </p:cNvPicPr>
          <p:nvPr/>
        </p:nvPicPr>
        <p:blipFill>
          <a:blip r:embed="rId5"/>
          <a:stretch>
            <a:fillRect/>
          </a:stretch>
        </p:blipFill>
        <p:spPr>
          <a:xfrm>
            <a:off x="7010400" y="228600"/>
            <a:ext cx="1524132" cy="1447946"/>
          </a:xfrm>
          <a:prstGeom prst="rect">
            <a:avLst/>
          </a:prstGeom>
        </p:spPr>
      </p:pic>
    </p:spTree>
    <p:extLst>
      <p:ext uri="{BB962C8B-B14F-4D97-AF65-F5344CB8AC3E}">
        <p14:creationId xmlns:p14="http://schemas.microsoft.com/office/powerpoint/2010/main" val="1821339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3</a:t>
            </a:fld>
            <a:endParaRPr lang="en-ZA" dirty="0">
              <a:latin typeface="Arial Narrow" panose="020B0606020202030204" pitchFamily="34" charset="0"/>
            </a:endParaRPr>
          </a:p>
        </p:txBody>
      </p:sp>
      <p:sp>
        <p:nvSpPr>
          <p:cNvPr id="6" name="Title 1"/>
          <p:cNvSpPr txBox="1">
            <a:spLocks/>
          </p:cNvSpPr>
          <p:nvPr/>
        </p:nvSpPr>
        <p:spPr>
          <a:xfrm>
            <a:off x="1905000" y="2209800"/>
            <a:ext cx="6934200" cy="16002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6">
                <a:lumMod val="75000"/>
              </a:schemeClr>
            </a:solidFill>
          </a:ln>
        </p:spPr>
        <p:txBody>
          <a:bodyPr/>
          <a:lstStyle/>
          <a:p>
            <a:pPr algn="ctr" fontAlgn="auto">
              <a:spcAft>
                <a:spcPts val="0"/>
              </a:spcAft>
              <a:defRPr/>
            </a:pPr>
            <a:r>
              <a:rPr lang="en-US" sz="5400" b="1" dirty="0" smtClean="0">
                <a:latin typeface="Arial Narrow" pitchFamily="34" charset="0"/>
                <a:ea typeface="+mj-ea"/>
                <a:cs typeface="+mj-cs"/>
              </a:rPr>
              <a:t>1. Programme </a:t>
            </a:r>
            <a:r>
              <a:rPr lang="en-US" sz="5400" b="1" dirty="0">
                <a:latin typeface="Arial Narrow" pitchFamily="34" charset="0"/>
                <a:ea typeface="+mj-ea"/>
                <a:cs typeface="+mj-cs"/>
              </a:rPr>
              <a:t>Performance Information</a:t>
            </a:r>
          </a:p>
        </p:txBody>
      </p:sp>
    </p:spTree>
    <p:extLst>
      <p:ext uri="{BB962C8B-B14F-4D97-AF65-F5344CB8AC3E}">
        <p14:creationId xmlns:p14="http://schemas.microsoft.com/office/powerpoint/2010/main" val="882622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r="8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85800" y="346281"/>
            <a:ext cx="8229600" cy="457200"/>
          </a:xfrm>
        </p:spPr>
        <p:txBody>
          <a:bodyPr>
            <a:normAutofit fontScale="90000"/>
          </a:bodyPr>
          <a:lstStyle/>
          <a:p>
            <a:r>
              <a:rPr lang="en-ZA" b="1" dirty="0" smtClean="0">
                <a:latin typeface="Arial Narrow" panose="020B0606020202030204" pitchFamily="34" charset="0"/>
              </a:rPr>
              <a:t>EPWP WORKERS – FALSE BAY </a:t>
            </a:r>
            <a:endParaRPr lang="en-ZA" b="1" dirty="0">
              <a:latin typeface="Arial Narrow" panose="020B0606020202030204" pitchFamily="34" charset="0"/>
            </a:endParaRPr>
          </a:p>
        </p:txBody>
      </p:sp>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rPr>
              <a:pPr/>
              <a:t>30</a:t>
            </a:fld>
            <a:endParaRPr lang="en-ZA" dirty="0">
              <a:solidFill>
                <a:prstClr val="black">
                  <a:tint val="7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143000"/>
            <a:ext cx="7081382" cy="4876800"/>
          </a:xfrm>
          <a:prstGeom prst="rect">
            <a:avLst/>
          </a:prstGeom>
        </p:spPr>
      </p:pic>
    </p:spTree>
    <p:extLst>
      <p:ext uri="{BB962C8B-B14F-4D97-AF65-F5344CB8AC3E}">
        <p14:creationId xmlns:p14="http://schemas.microsoft.com/office/powerpoint/2010/main" val="1633432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31</a:t>
            </a:fld>
            <a:endParaRPr lang="en-ZA" dirty="0">
              <a:solidFill>
                <a:prstClr val="black">
                  <a:tint val="75000"/>
                </a:prstClr>
              </a:solidFill>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2800073483"/>
              </p:ext>
            </p:extLst>
          </p:nvPr>
        </p:nvGraphicFramePr>
        <p:xfrm>
          <a:off x="1752600" y="180193"/>
          <a:ext cx="7239000" cy="6553199"/>
        </p:xfrm>
        <a:graphic>
          <a:graphicData uri="http://schemas.openxmlformats.org/drawingml/2006/table">
            <a:tbl>
              <a:tblPr/>
              <a:tblGrid>
                <a:gridCol w="7239000"/>
              </a:tblGrid>
              <a:tr h="467391">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800" b="1" i="0" u="none" strike="noStrike" cap="none" normalizeH="0" baseline="0" dirty="0" smtClean="0">
                          <a:ln>
                            <a:noFill/>
                          </a:ln>
                          <a:solidFill>
                            <a:schemeClr val="tx1"/>
                          </a:solidFill>
                          <a:effectLst/>
                          <a:latin typeface="Arial Narrow" pitchFamily="34" charset="0"/>
                        </a:rPr>
                        <a:t>Programme 4: Challenges, lessons learnt and proposed solutions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6085808">
                <a:tc>
                  <a:txBody>
                    <a:bodyPr/>
                    <a:lstStyle/>
                    <a:p>
                      <a:pPr algn="just"/>
                      <a:endParaRPr lang="en-ZA" sz="1600" b="1" i="0" u="none" strike="noStrike" kern="1200" baseline="0" dirty="0" smtClean="0">
                        <a:solidFill>
                          <a:schemeClr val="tx1"/>
                        </a:solidFill>
                        <a:latin typeface="Arial Narrow" panose="020B0606020202030204" pitchFamily="34" charset="0"/>
                        <a:ea typeface="+mn-ea"/>
                        <a:cs typeface="+mn-cs"/>
                      </a:endParaRPr>
                    </a:p>
                    <a:p>
                      <a:pPr algn="just"/>
                      <a:r>
                        <a:rPr lang="en-ZA" sz="1600" b="1" i="0" u="none" strike="noStrike" kern="1200" baseline="0" dirty="0" smtClean="0">
                          <a:solidFill>
                            <a:schemeClr val="tx1"/>
                          </a:solidFill>
                          <a:latin typeface="Arial Narrow" panose="020B0606020202030204" pitchFamily="34" charset="0"/>
                          <a:ea typeface="+mn-ea"/>
                          <a:cs typeface="+mn-cs"/>
                        </a:rPr>
                        <a:t>EPWP Projects:</a:t>
                      </a:r>
                    </a:p>
                    <a:p>
                      <a:pPr algn="just"/>
                      <a:endParaRPr lang="en-ZA" sz="1600" b="1"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Limitations in capacity by owning agencies to operate the facilities (provision of support for identification of operating or management companies ). Future interventions include facilitation of targeted hospitality training for the local beneficiary communities. The department is also ensuring that provinces are involved in the sustainability mechanisms.</a:t>
                      </a:r>
                    </a:p>
                    <a:p>
                      <a:pPr marL="285750" indent="-285750" algn="just">
                        <a:buFont typeface="Arial" panose="020B0604020202020204" pitchFamily="34" charset="0"/>
                        <a:buChar cha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Projects not reaching completion on time and within budget. The department has sourced technical support from Government Technical Advisory Centre (GTAC) – to provide technical support for planning and implementation for the finalisation of the projects – including sustainability tests. Process is also underway for full review of internal processes, systems and policies (with the assistance of KPMG)</a:t>
                      </a:r>
                    </a:p>
                    <a:p>
                      <a:pPr marL="285750" indent="-285750" algn="just">
                        <a:buFont typeface="Arial" panose="020B0604020202020204" pitchFamily="34" charset="0"/>
                        <a:buChar cha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Suspected improper conduct on the part of project implementers as found in the outcomes of the forensic audit - (the department has opened cases against these implementers with the SAPS). Disciplinary action taken against officials whose duty it was to ensure effective management of the implementers.</a:t>
                      </a:r>
                    </a:p>
                    <a:p>
                      <a:pPr marL="0" indent="0" algn="just">
                        <a:buFont typeface="Arial" panose="020B0604020202020204" pitchFamily="34" charset="0"/>
                        <a:buNone/>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Inadequate internal professional capacity for planning and implementation of Infrastructure projects (Department is undertaking an institutional review).</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GTAC will revisit all outstanding projects, the concepts, plans and actual sites </a:t>
                      </a:r>
                      <a:endParaRPr lang="en-ZA" sz="1600" b="0" i="1" u="none" strike="noStrike" kern="1200" baseline="0" dirty="0" smtClean="0">
                        <a:solidFill>
                          <a:schemeClr val="tx1"/>
                        </a:solidFill>
                        <a:latin typeface="Arial Narrow" panose="020B0606020202030204" pitchFamily="34" charset="0"/>
                        <a:ea typeface="+mn-ea"/>
                        <a:cs typeface="+mn-cs"/>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612749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32</a:t>
            </a:fld>
            <a:endParaRPr lang="en-ZA" dirty="0">
              <a:solidFill>
                <a:prstClr val="black">
                  <a:tint val="75000"/>
                </a:prstClr>
              </a:solidFill>
              <a:latin typeface="Arial Narrow" panose="020B0606020202030204" pitchFamily="34" charset="0"/>
            </a:endParaRPr>
          </a:p>
        </p:txBody>
      </p:sp>
      <p:graphicFrame>
        <p:nvGraphicFramePr>
          <p:cNvPr id="3" name="Group 327"/>
          <p:cNvGraphicFramePr>
            <a:graphicFrameLocks noGrp="1"/>
          </p:cNvGraphicFramePr>
          <p:nvPr>
            <p:extLst>
              <p:ext uri="{D42A27DB-BD31-4B8C-83A1-F6EECF244321}">
                <p14:modId xmlns:p14="http://schemas.microsoft.com/office/powerpoint/2010/main" val="30081436"/>
              </p:ext>
            </p:extLst>
          </p:nvPr>
        </p:nvGraphicFramePr>
        <p:xfrm>
          <a:off x="1447800" y="1"/>
          <a:ext cx="7620000" cy="6721474"/>
        </p:xfrm>
        <a:graphic>
          <a:graphicData uri="http://schemas.openxmlformats.org/drawingml/2006/table">
            <a:tbl>
              <a:tblPr/>
              <a:tblGrid>
                <a:gridCol w="7620000"/>
              </a:tblGrid>
              <a:tr h="572040">
                <a:tc>
                  <a:txBody>
                    <a:bodyPr/>
                    <a:lstStyle/>
                    <a:p>
                      <a:pPr marL="0" marR="0" lvl="0" indent="0" algn="ctr" defTabSz="914400" rtl="0" eaLnBrk="1" fontAlgn="base" latinLnBrk="0" hangingPunct="1">
                        <a:lnSpc>
                          <a:spcPct val="100000"/>
                        </a:lnSpc>
                        <a:spcBef>
                          <a:spcPct val="25000"/>
                        </a:spcBef>
                        <a:spcAft>
                          <a:spcPct val="0"/>
                        </a:spcAft>
                        <a:buClr>
                          <a:schemeClr val="tx2"/>
                        </a:buClr>
                        <a:buSzTx/>
                        <a:buFont typeface="Times"/>
                        <a:buNone/>
                        <a:tabLst/>
                      </a:pPr>
                      <a:r>
                        <a:rPr kumimoji="0" lang="en-US" sz="1800" b="1" i="0" u="none" strike="noStrike" cap="none" normalizeH="0" baseline="0" dirty="0" smtClean="0">
                          <a:ln>
                            <a:noFill/>
                          </a:ln>
                          <a:solidFill>
                            <a:schemeClr val="tx1"/>
                          </a:solidFill>
                          <a:effectLst/>
                          <a:latin typeface="Arial Narrow" pitchFamily="34" charset="0"/>
                        </a:rPr>
                        <a:t>Programme 4: Challenges, lessons learnt and proposed solutions</a:t>
                      </a:r>
                    </a:p>
                  </a:txBody>
                  <a:tcPr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6149434">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department is also reviewing the overall Social Responsibility Initiative policy/strategy to ensure that it is effective – given the tensions between delivery of quality infrastructure and labour intensity.</a:t>
                      </a:r>
                    </a:p>
                    <a:p>
                      <a:pPr marL="0" indent="0" algn="just">
                        <a:buFont typeface="Arial" panose="020B0604020202020204" pitchFamily="34" charset="0"/>
                        <a:buNone/>
                      </a:pPr>
                      <a:endParaRPr lang="en-ZA" sz="1600" b="0" i="0" u="none" strike="noStrike" kern="1200" baseline="0" dirty="0" smtClean="0">
                        <a:solidFill>
                          <a:schemeClr val="tx1"/>
                        </a:solidFill>
                        <a:latin typeface="Arial Narrow" panose="020B0606020202030204" pitchFamily="34" charset="0"/>
                        <a:ea typeface="+mn-ea"/>
                        <a:cs typeface="+mn-cs"/>
                      </a:endParaRPr>
                    </a:p>
                    <a:p>
                      <a:pPr marL="0" indent="0" algn="just">
                        <a:buFont typeface="Arial" panose="020B0604020202020204" pitchFamily="34" charset="0"/>
                        <a:buNone/>
                      </a:pPr>
                      <a:r>
                        <a:rPr lang="en-ZA" sz="1600" b="1" i="0" u="none" strike="noStrike" kern="1200" baseline="0" dirty="0" smtClean="0">
                          <a:solidFill>
                            <a:schemeClr val="tx1"/>
                          </a:solidFill>
                          <a:latin typeface="Arial Narrow" panose="020B0606020202030204" pitchFamily="34" charset="0"/>
                          <a:ea typeface="+mn-ea"/>
                          <a:cs typeface="+mn-cs"/>
                        </a:rPr>
                        <a:t>Other Challenges:</a:t>
                      </a:r>
                    </a:p>
                    <a:p>
                      <a:pPr marL="0" indent="0" algn="just">
                        <a:buFont typeface="Arial" panose="020B0604020202020204" pitchFamily="34" charset="0"/>
                        <a:buNone/>
                      </a:pPr>
                      <a:endParaRPr lang="en-ZA" sz="1600" b="1"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Whilst recruitment of food safety trainee officers was completed the placement did not take place due to contract negotiations resulting delays in the sourcing of training provider. </a:t>
                      </a:r>
                    </a:p>
                    <a:p>
                      <a:pPr marL="285750" indent="-285750" algn="just">
                        <a:buFont typeface="Arial" panose="020B0604020202020204" pitchFamily="34" charset="0"/>
                        <a:buChar cha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The Tourism Human Resources Development Strategy Review – Sector Skills Audit could not be completed due to delays in the contracting associated with leadership changes of the partner agency. These delays affected the timelines for implementation – hence the work was not concluded. </a:t>
                      </a:r>
                      <a:r>
                        <a:rPr lang="en-ZA" sz="1600" b="1" i="1" u="none" strike="noStrike" kern="1200" baseline="0" dirty="0" smtClean="0">
                          <a:solidFill>
                            <a:schemeClr val="tx1"/>
                          </a:solidFill>
                          <a:latin typeface="Arial Narrow" panose="020B0606020202030204" pitchFamily="34" charset="0"/>
                          <a:ea typeface="+mn-ea"/>
                          <a:cs typeface="+mn-cs"/>
                        </a:rPr>
                        <a:t>The outcome of this process will also deal with role clarification amongst the players in skills development in the sector.</a:t>
                      </a:r>
                    </a:p>
                    <a:p>
                      <a:pPr marL="285750" indent="-285750" algn="just">
                        <a:buFont typeface="Arial" panose="020B0604020202020204" pitchFamily="34" charset="0"/>
                        <a:buChar char="•"/>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Interpretive signage at Vredefort Dome – The erection the signage in partnership with Free State was not completed on time – hence the department did not disburse of the funds (R250,000) to the Province.</a:t>
                      </a:r>
                    </a:p>
                    <a:p>
                      <a:pPr marL="0" indent="0" algn="just">
                        <a:buFont typeface="Arial" panose="020B0604020202020204" pitchFamily="34" charset="0"/>
                        <a:buNone/>
                      </a:pPr>
                      <a:endParaRPr lang="en-ZA" sz="1600" b="0" i="0" u="none" strike="noStrike" kern="1200" baseline="0" dirty="0" smtClean="0">
                        <a:solidFill>
                          <a:schemeClr val="tx1"/>
                        </a:solidFill>
                        <a:latin typeface="Arial Narrow" panose="020B0606020202030204" pitchFamily="34" charset="0"/>
                        <a:ea typeface="+mn-ea"/>
                        <a:cs typeface="+mn-cs"/>
                      </a:endParaRPr>
                    </a:p>
                    <a:p>
                      <a:pPr marL="285750" indent="-285750" algn="just">
                        <a:buFont typeface="Arial" panose="020B0604020202020204" pitchFamily="34" charset="0"/>
                        <a:buChar char="•"/>
                      </a:pPr>
                      <a:r>
                        <a:rPr lang="en-ZA" sz="1600" b="0" i="0" u="none" strike="noStrike" kern="1200" baseline="0" dirty="0" smtClean="0">
                          <a:solidFill>
                            <a:schemeClr val="tx1"/>
                          </a:solidFill>
                          <a:latin typeface="Arial Narrow" panose="020B0606020202030204" pitchFamily="34" charset="0"/>
                          <a:ea typeface="+mn-ea"/>
                          <a:cs typeface="+mn-cs"/>
                        </a:rPr>
                        <a:t>Need to revisit the partnership with TEP to ensure that the principles of equitability, competitiveness, cost effectiveness are applied – (a panel of service providers has been appointed). </a:t>
                      </a: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13252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33</a:t>
            </a:fld>
            <a:endParaRPr lang="en-ZA" dirty="0">
              <a:solidFill>
                <a:prstClr val="black">
                  <a:tint val="75000"/>
                </a:prstClr>
              </a:solidFill>
              <a:latin typeface="Arial Narrow" panose="020B0606020202030204" pitchFamily="34" charset="0"/>
            </a:endParaRPr>
          </a:p>
        </p:txBody>
      </p:sp>
      <p:sp>
        <p:nvSpPr>
          <p:cNvPr id="5" name="Title 1"/>
          <p:cNvSpPr txBox="1">
            <a:spLocks noGrp="1"/>
          </p:cNvSpPr>
          <p:nvPr>
            <p:ph idx="1"/>
          </p:nvPr>
        </p:nvSpPr>
        <p:spPr>
          <a:xfrm>
            <a:off x="1676400" y="2743200"/>
            <a:ext cx="7010400" cy="114299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6">
                <a:lumMod val="75000"/>
              </a:schemeClr>
            </a:solidFill>
          </a:ln>
        </p:spPr>
        <p:txBody>
          <a:bodyPr>
            <a:normAutofit/>
          </a:bodyPr>
          <a:lstStyle/>
          <a:p>
            <a:pPr marL="0" indent="0" algn="ctr" fontAlgn="auto">
              <a:spcAft>
                <a:spcPts val="0"/>
              </a:spcAft>
              <a:buNone/>
              <a:defRPr/>
            </a:pPr>
            <a:r>
              <a:rPr lang="en-US" sz="5400" b="1" dirty="0" smtClean="0">
                <a:latin typeface="Arial Narrow" pitchFamily="34" charset="0"/>
                <a:ea typeface="+mj-ea"/>
                <a:cs typeface="+mj-cs"/>
              </a:rPr>
              <a:t>2. Financial </a:t>
            </a:r>
            <a:r>
              <a:rPr lang="en-US" sz="5400" b="1" dirty="0">
                <a:latin typeface="Arial Narrow" pitchFamily="34" charset="0"/>
                <a:ea typeface="+mj-ea"/>
                <a:cs typeface="+mj-cs"/>
              </a:rPr>
              <a:t>Information</a:t>
            </a:r>
          </a:p>
        </p:txBody>
      </p:sp>
    </p:spTree>
    <p:extLst>
      <p:ext uri="{BB962C8B-B14F-4D97-AF65-F5344CB8AC3E}">
        <p14:creationId xmlns:p14="http://schemas.microsoft.com/office/powerpoint/2010/main" val="16061583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34</a:t>
            </a:fld>
            <a:endParaRPr lang="en-ZA" dirty="0">
              <a:solidFill>
                <a:prstClr val="black">
                  <a:tint val="75000"/>
                </a:prstClr>
              </a:solidFill>
              <a:latin typeface="Arial Narrow" panose="020B0606020202030204" pitchFamily="34" charset="0"/>
            </a:endParaRPr>
          </a:p>
        </p:txBody>
      </p:sp>
      <p:sp>
        <p:nvSpPr>
          <p:cNvPr id="6" name="Title 1"/>
          <p:cNvSpPr>
            <a:spLocks noGrp="1"/>
          </p:cNvSpPr>
          <p:nvPr>
            <p:ph type="title"/>
          </p:nvPr>
        </p:nvSpPr>
        <p:spPr>
          <a:xfrm>
            <a:off x="1761565" y="457200"/>
            <a:ext cx="6934200" cy="1143000"/>
          </a:xfrm>
          <a:gradFill>
            <a:gsLst>
              <a:gs pos="0">
                <a:schemeClr val="accent6">
                  <a:lumMod val="60000"/>
                  <a:lumOff val="40000"/>
                </a:schemeClr>
              </a:gs>
              <a:gs pos="64999">
                <a:srgbClr val="F0EBD5"/>
              </a:gs>
              <a:gs pos="100000">
                <a:srgbClr val="D1C39F"/>
              </a:gs>
            </a:gsLst>
            <a:path path="circle">
              <a:fillToRect l="100000" t="100000"/>
            </a:path>
          </a:gradFill>
          <a:ln>
            <a:solidFill>
              <a:schemeClr val="accent6">
                <a:lumMod val="75000"/>
              </a:schemeClr>
            </a:solidFill>
          </a:ln>
        </p:spPr>
        <p:txBody>
          <a:bodyPr rtlCol="0">
            <a:normAutofit/>
          </a:bodyPr>
          <a:lstStyle/>
          <a:p>
            <a:pPr eaLnBrk="1" fontAlgn="auto" hangingPunct="1">
              <a:spcAft>
                <a:spcPts val="0"/>
              </a:spcAft>
              <a:defRPr/>
            </a:pPr>
            <a:r>
              <a:rPr lang="en-US" sz="3200" b="1" dirty="0" smtClean="0">
                <a:latin typeface="Arial Narrow" panose="020B0606020202030204" pitchFamily="34" charset="0"/>
              </a:rPr>
              <a:t>BUDGET AND EXPENDITURE FOR 2015/16</a:t>
            </a:r>
          </a:p>
        </p:txBody>
      </p:sp>
      <p:graphicFrame>
        <p:nvGraphicFramePr>
          <p:cNvPr id="7" name="Content Placeholder 8"/>
          <p:cNvGraphicFramePr>
            <a:graphicFrameLocks noGrp="1"/>
          </p:cNvGraphicFramePr>
          <p:nvPr>
            <p:ph idx="1"/>
            <p:extLst>
              <p:ext uri="{D42A27DB-BD31-4B8C-83A1-F6EECF244321}">
                <p14:modId xmlns:p14="http://schemas.microsoft.com/office/powerpoint/2010/main" val="670923236"/>
              </p:ext>
            </p:extLst>
          </p:nvPr>
        </p:nvGraphicFramePr>
        <p:xfrm>
          <a:off x="1797764" y="1816087"/>
          <a:ext cx="6929377" cy="4002943"/>
        </p:xfrm>
        <a:graphic>
          <a:graphicData uri="http://schemas.openxmlformats.org/drawingml/2006/table">
            <a:tbl>
              <a:tblPr>
                <a:tableStyleId>{616DA210-FB5B-4158-B5E0-FEB733F419BA}</a:tableStyleId>
              </a:tblPr>
              <a:tblGrid>
                <a:gridCol w="2052578"/>
                <a:gridCol w="1559858"/>
                <a:gridCol w="1246093"/>
                <a:gridCol w="2070848"/>
              </a:tblGrid>
              <a:tr h="990600">
                <a:tc>
                  <a:txBody>
                    <a:bodyPr/>
                    <a:lstStyle/>
                    <a:p>
                      <a:pPr algn="ctr" fontAlgn="t"/>
                      <a:r>
                        <a:rPr lang="en-ZA" sz="1600" b="1" u="none" strike="noStrike" dirty="0">
                          <a:solidFill>
                            <a:schemeClr val="tx1"/>
                          </a:solidFill>
                          <a:effectLst/>
                          <a:latin typeface="Arial Narrow" panose="020B0606020202030204" pitchFamily="34" charset="0"/>
                        </a:rPr>
                        <a:t>Programme </a:t>
                      </a:r>
                      <a:endParaRPr lang="en-ZA" sz="16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c>
                  <a:txBody>
                    <a:bodyPr/>
                    <a:lstStyle/>
                    <a:p>
                      <a:pPr algn="ctr" fontAlgn="t"/>
                      <a:r>
                        <a:rPr lang="en-ZA" sz="1600" b="1" u="none" strike="noStrike" dirty="0">
                          <a:solidFill>
                            <a:schemeClr val="tx1"/>
                          </a:solidFill>
                          <a:effectLst/>
                          <a:latin typeface="Arial Narrow" panose="020B0606020202030204" pitchFamily="34" charset="0"/>
                        </a:rPr>
                        <a:t>Final </a:t>
                      </a:r>
                      <a:r>
                        <a:rPr lang="en-ZA" sz="1600" b="1" u="none" strike="noStrike" dirty="0" smtClean="0">
                          <a:solidFill>
                            <a:schemeClr val="tx1"/>
                          </a:solidFill>
                          <a:effectLst/>
                          <a:latin typeface="Arial Narrow" panose="020B0606020202030204" pitchFamily="34" charset="0"/>
                        </a:rPr>
                        <a:t>Appropriation (R’000) </a:t>
                      </a:r>
                      <a:endParaRPr lang="en-ZA" sz="16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c>
                  <a:txBody>
                    <a:bodyPr/>
                    <a:lstStyle/>
                    <a:p>
                      <a:pPr algn="ctr" fontAlgn="t"/>
                      <a:r>
                        <a:rPr lang="en-ZA" sz="1600" b="1" u="none" strike="noStrike" dirty="0" smtClean="0">
                          <a:solidFill>
                            <a:schemeClr val="tx1"/>
                          </a:solidFill>
                          <a:effectLst/>
                          <a:latin typeface="Arial Narrow" panose="020B0606020202030204" pitchFamily="34" charset="0"/>
                        </a:rPr>
                        <a:t>Expenditure (R’000)</a:t>
                      </a:r>
                      <a:endParaRPr lang="en-ZA" sz="16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c>
                  <a:txBody>
                    <a:bodyPr/>
                    <a:lstStyle/>
                    <a:p>
                      <a:pPr algn="ctr" fontAlgn="t"/>
                      <a:r>
                        <a:rPr lang="en-ZA" sz="1600" b="1" u="none" strike="noStrike" dirty="0">
                          <a:solidFill>
                            <a:schemeClr val="tx1"/>
                          </a:solidFill>
                          <a:effectLst/>
                          <a:latin typeface="Arial Narrow" panose="020B0606020202030204" pitchFamily="34" charset="0"/>
                        </a:rPr>
                        <a:t>Expenditure as per % of Final Appropriation</a:t>
                      </a:r>
                      <a:endParaRPr lang="en-ZA" sz="16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r>
              <a:tr h="469375">
                <a:tc>
                  <a:txBody>
                    <a:bodyPr/>
                    <a:lstStyle/>
                    <a:p>
                      <a:pPr marL="429300" indent="-342900" algn="l" fontAlgn="b">
                        <a:spcBef>
                          <a:spcPts val="600"/>
                        </a:spcBef>
                        <a:spcAft>
                          <a:spcPts val="24"/>
                        </a:spcAft>
                        <a:buAutoNum type="arabicPeriod"/>
                      </a:pPr>
                      <a:r>
                        <a:rPr lang="en-ZA" sz="1600" b="1" u="none" strike="noStrike" dirty="0" smtClean="0">
                          <a:solidFill>
                            <a:schemeClr val="tx1"/>
                          </a:solidFill>
                          <a:effectLst/>
                          <a:latin typeface="Arial Narrow" panose="020B0606020202030204" pitchFamily="34" charset="0"/>
                        </a:rPr>
                        <a:t>Administration </a:t>
                      </a:r>
                    </a:p>
                    <a:p>
                      <a:pPr marL="86400" indent="0" algn="r" fontAlgn="b">
                        <a:spcBef>
                          <a:spcPts val="600"/>
                        </a:spcBef>
                        <a:spcAft>
                          <a:spcPts val="24"/>
                        </a:spcAft>
                        <a:buNone/>
                      </a:pPr>
                      <a:endParaRPr lang="en-ZA"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marL="58738" indent="0" algn="r" defTabSz="1430338" fontAlgn="b">
                        <a:spcBef>
                          <a:spcPts val="600"/>
                        </a:spcBef>
                        <a:spcAft>
                          <a:spcPts val="680"/>
                        </a:spcAft>
                      </a:pPr>
                      <a:r>
                        <a:rPr lang="en-ZA" sz="1800" b="1" kern="1200" baseline="0" dirty="0" smtClean="0">
                          <a:solidFill>
                            <a:schemeClr val="tx1"/>
                          </a:solidFill>
                          <a:effectLst/>
                          <a:latin typeface="Arial Narrow" panose="020B0606020202030204" pitchFamily="34" charset="0"/>
                          <a:ea typeface="+mn-ea"/>
                          <a:cs typeface="+mn-cs"/>
                        </a:rPr>
                        <a:t> </a:t>
                      </a:r>
                      <a:r>
                        <a:rPr lang="en-ZA" sz="1800" b="1" kern="1200" dirty="0" smtClean="0">
                          <a:solidFill>
                            <a:schemeClr val="tx1"/>
                          </a:solidFill>
                          <a:effectLst/>
                          <a:latin typeface="Arial Narrow" panose="020B0606020202030204" pitchFamily="34" charset="0"/>
                          <a:ea typeface="+mn-ea"/>
                          <a:cs typeface="+mn-cs"/>
                        </a:rPr>
                        <a:t>   227 378    </a:t>
                      </a:r>
                      <a:endParaRPr lang="en-ZA" sz="18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marL="86400" algn="r" fontAlgn="b">
                        <a:spcBef>
                          <a:spcPts val="600"/>
                        </a:spcBef>
                        <a:spcAft>
                          <a:spcPts val="680"/>
                        </a:spcAft>
                      </a:pPr>
                      <a:r>
                        <a:rPr lang="en-ZA" sz="1800" b="1" kern="1200" dirty="0" smtClean="0">
                          <a:solidFill>
                            <a:schemeClr val="tx1"/>
                          </a:solidFill>
                          <a:effectLst/>
                          <a:latin typeface="Arial Narrow" panose="020B0606020202030204" pitchFamily="34" charset="0"/>
                          <a:ea typeface="+mn-ea"/>
                          <a:cs typeface="+mn-cs"/>
                        </a:rPr>
                        <a:t>      224 811</a:t>
                      </a:r>
                      <a:endParaRPr lang="en-ZA" sz="1800" b="0" i="0" u="none" strike="noStrike" dirty="0">
                        <a:solidFill>
                          <a:schemeClr val="tx1"/>
                        </a:solidFill>
                        <a:effectLst/>
                        <a:latin typeface="Arial Narrow" panose="020B0606020202030204" pitchFamily="34" charset="0"/>
                      </a:endParaRPr>
                    </a:p>
                  </a:txBody>
                  <a:tcPr marL="9525" marR="9525" marT="9525" marB="0" anchor="ctr"/>
                </a:tc>
                <a:tc>
                  <a:txBody>
                    <a:bodyPr/>
                    <a:lstStyle/>
                    <a:p>
                      <a:pPr marL="86400" algn="r" fontAlgn="b">
                        <a:spcBef>
                          <a:spcPts val="600"/>
                        </a:spcBef>
                        <a:spcAft>
                          <a:spcPts val="10"/>
                        </a:spcAft>
                      </a:pPr>
                      <a:r>
                        <a:rPr lang="en-ZA" sz="1800" u="none" strike="noStrike" dirty="0" smtClean="0">
                          <a:solidFill>
                            <a:schemeClr val="tx1"/>
                          </a:solidFill>
                          <a:effectLst/>
                          <a:latin typeface="Arial Narrow" panose="020B0606020202030204" pitchFamily="34" charset="0"/>
                        </a:rPr>
                        <a:t>98.9%</a:t>
                      </a:r>
                      <a:endParaRPr lang="en-ZA" sz="1800" b="0" i="0" u="none" strike="noStrike" dirty="0">
                        <a:solidFill>
                          <a:schemeClr val="tx1"/>
                        </a:solidFill>
                        <a:effectLst/>
                        <a:latin typeface="Arial Narrow" panose="020B0606020202030204" pitchFamily="34" charset="0"/>
                      </a:endParaRPr>
                    </a:p>
                  </a:txBody>
                  <a:tcPr marL="9525" marR="9525" marT="9525" marB="0" anchor="ctr"/>
                </a:tc>
              </a:tr>
              <a:tr h="771255">
                <a:tc>
                  <a:txBody>
                    <a:bodyPr/>
                    <a:lstStyle/>
                    <a:p>
                      <a:pPr marL="86400" algn="l" fontAlgn="b">
                        <a:spcBef>
                          <a:spcPts val="24"/>
                        </a:spcBef>
                        <a:spcAft>
                          <a:spcPts val="24"/>
                        </a:spcAft>
                      </a:pPr>
                      <a:r>
                        <a:rPr lang="en-ZA" sz="1600" b="1" u="none" strike="noStrike" dirty="0">
                          <a:solidFill>
                            <a:schemeClr val="tx1"/>
                          </a:solidFill>
                          <a:effectLst/>
                          <a:latin typeface="Arial Narrow" panose="020B0606020202030204" pitchFamily="34" charset="0"/>
                        </a:rPr>
                        <a:t>2. Policy and </a:t>
                      </a:r>
                      <a:r>
                        <a:rPr lang="en-ZA" sz="1600" b="1" u="none" strike="noStrike" dirty="0" smtClean="0">
                          <a:solidFill>
                            <a:schemeClr val="tx1"/>
                          </a:solidFill>
                          <a:effectLst/>
                          <a:latin typeface="Arial Narrow" panose="020B0606020202030204" pitchFamily="34" charset="0"/>
                        </a:rPr>
                        <a:t> </a:t>
                      </a:r>
                      <a:r>
                        <a:rPr lang="en-ZA" sz="1600" b="1" u="none" strike="noStrike" baseline="0" dirty="0" smtClean="0">
                          <a:solidFill>
                            <a:schemeClr val="tx1"/>
                          </a:solidFill>
                          <a:effectLst/>
                          <a:latin typeface="Arial Narrow" panose="020B0606020202030204" pitchFamily="34" charset="0"/>
                        </a:rPr>
                        <a:t>   </a:t>
                      </a:r>
                    </a:p>
                    <a:p>
                      <a:pPr marL="86400" algn="l" fontAlgn="b">
                        <a:spcBef>
                          <a:spcPts val="24"/>
                        </a:spcBef>
                        <a:spcAft>
                          <a:spcPts val="24"/>
                        </a:spcAft>
                      </a:pPr>
                      <a:r>
                        <a:rPr lang="en-ZA" sz="1600" b="1" u="none" strike="noStrike" baseline="0" dirty="0" smtClean="0">
                          <a:solidFill>
                            <a:schemeClr val="tx1"/>
                          </a:solidFill>
                          <a:effectLst/>
                          <a:latin typeface="Arial Narrow" panose="020B0606020202030204" pitchFamily="34" charset="0"/>
                        </a:rPr>
                        <a:t>    </a:t>
                      </a:r>
                      <a:r>
                        <a:rPr lang="en-ZA" sz="1600" b="1" u="none" strike="noStrike" dirty="0" smtClean="0">
                          <a:solidFill>
                            <a:schemeClr val="tx1"/>
                          </a:solidFill>
                          <a:effectLst/>
                          <a:latin typeface="Arial Narrow" panose="020B0606020202030204" pitchFamily="34" charset="0"/>
                        </a:rPr>
                        <a:t>Knowledge </a:t>
                      </a:r>
                      <a:r>
                        <a:rPr lang="en-ZA" sz="1600" b="1" u="none" strike="noStrike" dirty="0">
                          <a:solidFill>
                            <a:schemeClr val="tx1"/>
                          </a:solidFill>
                          <a:effectLst/>
                          <a:latin typeface="Arial Narrow" panose="020B0606020202030204" pitchFamily="34" charset="0"/>
                        </a:rPr>
                        <a:t>Services</a:t>
                      </a:r>
                      <a:endParaRPr lang="en-ZA"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marL="0" marR="0" algn="r">
                        <a:lnSpc>
                          <a:spcPts val="1300"/>
                        </a:lnSpc>
                        <a:spcBef>
                          <a:spcPts val="650"/>
                        </a:spcBef>
                        <a:spcAft>
                          <a:spcPts val="650"/>
                        </a:spcAft>
                      </a:pPr>
                      <a:r>
                        <a:rPr lang="en-GB" sz="1800" b="1"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1 205 699</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ts val="1300"/>
                        </a:lnSpc>
                        <a:spcBef>
                          <a:spcPts val="650"/>
                        </a:spcBef>
                        <a:spcAft>
                          <a:spcPts val="650"/>
                        </a:spcAft>
                      </a:pPr>
                      <a:r>
                        <a:rPr lang="en-GB" sz="1800" b="1"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1 195 525</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86400" algn="ctr" fontAlgn="b">
                        <a:spcBef>
                          <a:spcPts val="0"/>
                        </a:spcBef>
                        <a:spcAft>
                          <a:spcPts val="680"/>
                        </a:spcAft>
                      </a:pPr>
                      <a:r>
                        <a:rPr lang="en-ZA" sz="1800" u="none" strike="noStrike" dirty="0" smtClean="0">
                          <a:solidFill>
                            <a:schemeClr val="tx1"/>
                          </a:solidFill>
                          <a:effectLst/>
                          <a:latin typeface="Arial Narrow" panose="020B0606020202030204" pitchFamily="34" charset="0"/>
                        </a:rPr>
                        <a:t>99.2%</a:t>
                      </a:r>
                      <a:endParaRPr lang="en-ZA" sz="1800" b="0" i="0" u="none" strike="noStrike" dirty="0">
                        <a:solidFill>
                          <a:schemeClr val="tx1"/>
                        </a:solidFill>
                        <a:effectLst/>
                        <a:latin typeface="Arial Narrow" panose="020B0606020202030204" pitchFamily="34" charset="0"/>
                      </a:endParaRPr>
                    </a:p>
                  </a:txBody>
                  <a:tcPr marL="9525" marR="9525" marT="9525" marB="0" anchor="ctr"/>
                </a:tc>
              </a:tr>
              <a:tr h="588170">
                <a:tc>
                  <a:txBody>
                    <a:bodyPr/>
                    <a:lstStyle/>
                    <a:p>
                      <a:pPr marL="271463" indent="-185738" algn="l" fontAlgn="b">
                        <a:spcBef>
                          <a:spcPts val="24"/>
                        </a:spcBef>
                        <a:spcAft>
                          <a:spcPts val="24"/>
                        </a:spcAft>
                      </a:pPr>
                      <a:r>
                        <a:rPr lang="en-ZA" sz="1600" b="1" u="none" strike="noStrike" dirty="0" smtClean="0">
                          <a:solidFill>
                            <a:schemeClr val="tx1"/>
                          </a:solidFill>
                          <a:effectLst/>
                          <a:latin typeface="Arial Narrow" panose="020B0606020202030204" pitchFamily="34" charset="0"/>
                        </a:rPr>
                        <a:t>3</a:t>
                      </a:r>
                      <a:r>
                        <a:rPr lang="en-ZA" sz="1600" b="1" u="none" strike="noStrike" dirty="0">
                          <a:solidFill>
                            <a:schemeClr val="tx1"/>
                          </a:solidFill>
                          <a:effectLst/>
                          <a:latin typeface="Arial Narrow" panose="020B0606020202030204" pitchFamily="34" charset="0"/>
                        </a:rPr>
                        <a:t>. International </a:t>
                      </a:r>
                      <a:r>
                        <a:rPr lang="en-ZA" sz="1600" b="1" u="none" strike="noStrike" dirty="0" smtClean="0">
                          <a:solidFill>
                            <a:schemeClr val="tx1"/>
                          </a:solidFill>
                          <a:effectLst/>
                          <a:latin typeface="Arial Narrow" panose="020B0606020202030204" pitchFamily="34" charset="0"/>
                        </a:rPr>
                        <a:t>Tourism Management </a:t>
                      </a:r>
                      <a:endParaRPr lang="en-ZA" sz="1600" b="1" i="0" u="none" strike="noStrike" dirty="0">
                        <a:solidFill>
                          <a:schemeClr val="tx1"/>
                        </a:solidFill>
                        <a:effectLst/>
                        <a:latin typeface="Arial Narrow" panose="020B0606020202030204" pitchFamily="34" charset="0"/>
                      </a:endParaRPr>
                    </a:p>
                  </a:txBody>
                  <a:tcPr marL="9525" marR="9525" marT="9525" marB="0" anchor="ctr"/>
                </a:tc>
                <a:tc>
                  <a:txBody>
                    <a:bodyPr/>
                    <a:lstStyle/>
                    <a:p>
                      <a:pPr marL="0" marR="0" algn="r">
                        <a:lnSpc>
                          <a:spcPts val="1300"/>
                        </a:lnSpc>
                        <a:spcBef>
                          <a:spcPts val="650"/>
                        </a:spcBef>
                        <a:spcAft>
                          <a:spcPts val="650"/>
                        </a:spcAft>
                      </a:pPr>
                      <a:r>
                        <a:rPr lang="en-GB" sz="1800" b="1"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50 500</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ts val="1300"/>
                        </a:lnSpc>
                        <a:spcBef>
                          <a:spcPts val="650"/>
                        </a:spcBef>
                        <a:spcAft>
                          <a:spcPts val="650"/>
                        </a:spcAft>
                      </a:pPr>
                      <a:r>
                        <a:rPr lang="en-GB" sz="1800" b="1"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49 928</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86400" algn="ctr" fontAlgn="b">
                        <a:spcBef>
                          <a:spcPts val="0"/>
                        </a:spcBef>
                        <a:spcAft>
                          <a:spcPts val="680"/>
                        </a:spcAft>
                      </a:pPr>
                      <a:r>
                        <a:rPr lang="en-ZA" sz="1800" u="none" strike="noStrike" dirty="0" smtClean="0">
                          <a:solidFill>
                            <a:schemeClr val="tx1"/>
                          </a:solidFill>
                          <a:effectLst/>
                          <a:latin typeface="Arial Narrow" panose="020B0606020202030204" pitchFamily="34" charset="0"/>
                        </a:rPr>
                        <a:t>98.9%</a:t>
                      </a:r>
                      <a:endParaRPr lang="en-ZA" sz="1800" b="0" i="0" u="none" strike="noStrike" dirty="0">
                        <a:solidFill>
                          <a:schemeClr val="tx1"/>
                        </a:solidFill>
                        <a:effectLst/>
                        <a:latin typeface="Arial Narrow" panose="020B0606020202030204" pitchFamily="34" charset="0"/>
                      </a:endParaRPr>
                    </a:p>
                  </a:txBody>
                  <a:tcPr marL="9525" marR="9525" marT="9525" marB="0" anchor="ctr"/>
                </a:tc>
              </a:tr>
              <a:tr h="685800">
                <a:tc>
                  <a:txBody>
                    <a:bodyPr/>
                    <a:lstStyle/>
                    <a:p>
                      <a:pPr marL="271463" indent="-180975" algn="l" fontAlgn="b">
                        <a:spcBef>
                          <a:spcPts val="24"/>
                        </a:spcBef>
                        <a:spcAft>
                          <a:spcPts val="24"/>
                        </a:spcAft>
                      </a:pPr>
                      <a:r>
                        <a:rPr lang="en-ZA" sz="1600" b="1" u="none" strike="noStrike" dirty="0">
                          <a:solidFill>
                            <a:schemeClr val="tx1"/>
                          </a:solidFill>
                          <a:effectLst/>
                          <a:latin typeface="Arial Narrow" panose="020B0606020202030204" pitchFamily="34" charset="0"/>
                        </a:rPr>
                        <a:t>4. Domestic </a:t>
                      </a:r>
                      <a:r>
                        <a:rPr lang="en-ZA" sz="1600" b="1" u="none" strike="noStrike" dirty="0" smtClean="0">
                          <a:solidFill>
                            <a:schemeClr val="tx1"/>
                          </a:solidFill>
                          <a:effectLst/>
                          <a:latin typeface="Arial Narrow" panose="020B0606020202030204" pitchFamily="34" charset="0"/>
                        </a:rPr>
                        <a:t>Tourism Management </a:t>
                      </a:r>
                    </a:p>
                  </a:txBody>
                  <a:tcPr marL="9525" marR="9525" marT="9525" marB="0" anchor="ctr"/>
                </a:tc>
                <a:tc>
                  <a:txBody>
                    <a:bodyPr/>
                    <a:lstStyle/>
                    <a:p>
                      <a:pPr marL="0" marR="0" algn="r">
                        <a:lnSpc>
                          <a:spcPts val="1300"/>
                        </a:lnSpc>
                        <a:spcBef>
                          <a:spcPts val="650"/>
                        </a:spcBef>
                        <a:spcAft>
                          <a:spcPts val="650"/>
                        </a:spcAft>
                      </a:pPr>
                      <a:r>
                        <a:rPr lang="en-GB" sz="1800" b="1"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310</a:t>
                      </a:r>
                      <a:r>
                        <a:rPr lang="en-GB" sz="1800" b="1" baseline="0"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 601</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ts val="1300"/>
                        </a:lnSpc>
                        <a:spcBef>
                          <a:spcPts val="650"/>
                        </a:spcBef>
                        <a:spcAft>
                          <a:spcPts val="650"/>
                        </a:spcAft>
                      </a:pPr>
                      <a:r>
                        <a:rPr lang="en-GB" sz="1800" b="1" dirty="0" smtClean="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307 130</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86400" algn="ctr" fontAlgn="b">
                        <a:spcBef>
                          <a:spcPts val="0"/>
                        </a:spcBef>
                        <a:spcAft>
                          <a:spcPts val="680"/>
                        </a:spcAft>
                      </a:pPr>
                      <a:r>
                        <a:rPr lang="en-ZA" sz="1800" u="none" strike="noStrike" dirty="0" smtClean="0">
                          <a:solidFill>
                            <a:schemeClr val="tx1"/>
                          </a:solidFill>
                          <a:effectLst/>
                          <a:latin typeface="Arial Narrow" panose="020B0606020202030204" pitchFamily="34" charset="0"/>
                        </a:rPr>
                        <a:t>98.9%</a:t>
                      </a:r>
                      <a:endParaRPr lang="en-ZA" sz="1800" b="0" i="0" u="none" strike="noStrike" dirty="0">
                        <a:solidFill>
                          <a:schemeClr val="tx1"/>
                        </a:solidFill>
                        <a:effectLst/>
                        <a:latin typeface="Arial Narrow" panose="020B0606020202030204" pitchFamily="34" charset="0"/>
                      </a:endParaRPr>
                    </a:p>
                  </a:txBody>
                  <a:tcPr marL="9525" marR="9525" marT="9525" marB="0" anchor="ctr"/>
                </a:tc>
              </a:tr>
              <a:tr h="393713">
                <a:tc>
                  <a:txBody>
                    <a:bodyPr/>
                    <a:lstStyle/>
                    <a:p>
                      <a:pPr marL="86400" algn="l" fontAlgn="b">
                        <a:spcBef>
                          <a:spcPts val="24"/>
                        </a:spcBef>
                        <a:spcAft>
                          <a:spcPts val="24"/>
                        </a:spcAft>
                      </a:pPr>
                      <a:r>
                        <a:rPr lang="en-ZA" sz="1600" b="1" u="none" strike="noStrike" dirty="0">
                          <a:solidFill>
                            <a:schemeClr val="tx1"/>
                          </a:solidFill>
                          <a:effectLst/>
                          <a:latin typeface="Arial Narrow" panose="020B0606020202030204" pitchFamily="34" charset="0"/>
                        </a:rPr>
                        <a:t>Total </a:t>
                      </a:r>
                      <a:endParaRPr lang="en-ZA" sz="16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c>
                  <a:txBody>
                    <a:bodyPr/>
                    <a:lstStyle/>
                    <a:p>
                      <a:pPr marL="86400" algn="r" fontAlgn="b">
                        <a:spcBef>
                          <a:spcPts val="24"/>
                        </a:spcBef>
                        <a:spcAft>
                          <a:spcPts val="24"/>
                        </a:spcAft>
                      </a:pPr>
                      <a:r>
                        <a:rPr lang="en-ZA" sz="1800" b="1" u="none" strike="noStrike" dirty="0" smtClean="0">
                          <a:solidFill>
                            <a:schemeClr val="tx1"/>
                          </a:solidFill>
                          <a:effectLst/>
                          <a:latin typeface="Arial Narrow" panose="020B0606020202030204" pitchFamily="34" charset="0"/>
                        </a:rPr>
                        <a:t>1 794 178</a:t>
                      </a:r>
                      <a:endParaRPr lang="en-ZA" sz="18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c>
                  <a:txBody>
                    <a:bodyPr/>
                    <a:lstStyle/>
                    <a:p>
                      <a:pPr marL="86400" algn="r" fontAlgn="b">
                        <a:spcBef>
                          <a:spcPts val="24"/>
                        </a:spcBef>
                        <a:spcAft>
                          <a:spcPts val="24"/>
                        </a:spcAft>
                      </a:pPr>
                      <a:r>
                        <a:rPr lang="en-ZA" sz="1800" b="1" u="none" strike="noStrike" dirty="0" smtClean="0">
                          <a:solidFill>
                            <a:schemeClr val="tx1"/>
                          </a:solidFill>
                          <a:effectLst/>
                          <a:latin typeface="Arial Narrow" panose="020B0606020202030204" pitchFamily="34" charset="0"/>
                        </a:rPr>
                        <a:t>1 777 394</a:t>
                      </a:r>
                      <a:endParaRPr lang="en-ZA" sz="18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c>
                  <a:txBody>
                    <a:bodyPr/>
                    <a:lstStyle/>
                    <a:p>
                      <a:pPr marL="86400" algn="ctr" fontAlgn="b">
                        <a:spcBef>
                          <a:spcPts val="24"/>
                        </a:spcBef>
                        <a:spcAft>
                          <a:spcPts val="24"/>
                        </a:spcAft>
                      </a:pPr>
                      <a:r>
                        <a:rPr lang="en-ZA" sz="1800" b="1" u="none" strike="noStrike" dirty="0" smtClean="0">
                          <a:solidFill>
                            <a:schemeClr val="tx1"/>
                          </a:solidFill>
                          <a:effectLst/>
                          <a:latin typeface="Arial Narrow" panose="020B0606020202030204" pitchFamily="34" charset="0"/>
                        </a:rPr>
                        <a:t>99.1%</a:t>
                      </a:r>
                      <a:endParaRPr lang="en-ZA" sz="1800" b="1" i="0" u="none" strike="noStrike" dirty="0">
                        <a:solidFill>
                          <a:schemeClr val="tx1"/>
                        </a:solidFill>
                        <a:effectLst/>
                        <a:latin typeface="Arial Narrow" panose="020B0606020202030204" pitchFamily="34" charset="0"/>
                      </a:endParaRPr>
                    </a:p>
                  </a:txBody>
                  <a:tcPr marL="9525" marR="9525" marT="9525" marB="0" anchor="ctr">
                    <a:solidFill>
                      <a:schemeClr val="bg1">
                        <a:lumMod val="75000"/>
                      </a:schemeClr>
                    </a:solidFill>
                  </a:tcPr>
                </a:tc>
              </a:tr>
            </a:tbl>
          </a:graphicData>
        </a:graphic>
      </p:graphicFrame>
    </p:spTree>
    <p:extLst>
      <p:ext uri="{BB962C8B-B14F-4D97-AF65-F5344CB8AC3E}">
        <p14:creationId xmlns:p14="http://schemas.microsoft.com/office/powerpoint/2010/main" val="3144783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35</a:t>
            </a:fld>
            <a:endParaRPr lang="en-ZA" dirty="0">
              <a:solidFill>
                <a:prstClr val="black">
                  <a:tint val="75000"/>
                </a:prstClr>
              </a:solidFill>
              <a:latin typeface="Arial Narrow" panose="020B0606020202030204" pitchFamily="34" charset="0"/>
            </a:endParaRPr>
          </a:p>
        </p:txBody>
      </p:sp>
      <p:sp>
        <p:nvSpPr>
          <p:cNvPr id="8" name="Title 1"/>
          <p:cNvSpPr txBox="1">
            <a:spLocks noGrp="1"/>
          </p:cNvSpPr>
          <p:nvPr>
            <p:ph type="title"/>
          </p:nvPr>
        </p:nvSpPr>
        <p:spPr>
          <a:xfrm>
            <a:off x="1752600" y="274638"/>
            <a:ext cx="6934200" cy="1143000"/>
          </a:xfrm>
          <a:prstGeom prst="rect">
            <a:avLst/>
          </a:prstGeom>
          <a:gradFill>
            <a:gsLst>
              <a:gs pos="0">
                <a:schemeClr val="accent6">
                  <a:lumMod val="60000"/>
                  <a:lumOff val="40000"/>
                </a:schemeClr>
              </a:gs>
              <a:gs pos="64999">
                <a:srgbClr val="F0EBD5"/>
              </a:gs>
              <a:gs pos="100000">
                <a:srgbClr val="D1C39F"/>
              </a:gs>
            </a:gsLst>
            <a:path path="circle">
              <a:fillToRect l="100000" t="100000"/>
            </a:path>
          </a:gradFill>
          <a:ln>
            <a:solidFill>
              <a:schemeClr val="accent6">
                <a:lumMod val="75000"/>
              </a:schemeClr>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smtClean="0">
                <a:latin typeface="Arial Narrow" panose="020B0606020202030204" pitchFamily="34" charset="0"/>
              </a:rPr>
              <a:t>ACTUAL EXPENDITURE PER PROGRAMME</a:t>
            </a:r>
            <a:endParaRPr lang="en-US" sz="3200" b="1" dirty="0">
              <a:latin typeface="Arial Narrow" panose="020B0606020202030204" pitchFamily="34" charset="0"/>
            </a:endParaRPr>
          </a:p>
        </p:txBody>
      </p:sp>
      <p:graphicFrame>
        <p:nvGraphicFramePr>
          <p:cNvPr id="7" name="Chart 6"/>
          <p:cNvGraphicFramePr>
            <a:graphicFrameLocks/>
          </p:cNvGraphicFramePr>
          <p:nvPr>
            <p:extLst/>
          </p:nvPr>
        </p:nvGraphicFramePr>
        <p:xfrm>
          <a:off x="1690687" y="1516855"/>
          <a:ext cx="6843713" cy="4609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380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36</a:t>
            </a:fld>
            <a:endParaRPr lang="en-ZA" dirty="0">
              <a:solidFill>
                <a:prstClr val="black">
                  <a:tint val="75000"/>
                </a:prstClr>
              </a:solidFill>
              <a:latin typeface="Arial Narrow" panose="020B0606020202030204" pitchFamily="34" charset="0"/>
            </a:endParaRPr>
          </a:p>
        </p:txBody>
      </p:sp>
      <p:sp>
        <p:nvSpPr>
          <p:cNvPr id="7" name="Title 1"/>
          <p:cNvSpPr>
            <a:spLocks noGrp="1"/>
          </p:cNvSpPr>
          <p:nvPr>
            <p:ph type="title"/>
          </p:nvPr>
        </p:nvSpPr>
        <p:spPr>
          <a:xfrm>
            <a:off x="1371600" y="152400"/>
            <a:ext cx="7298724" cy="1066800"/>
          </a:xfrm>
          <a:gradFill>
            <a:gsLst>
              <a:gs pos="0">
                <a:schemeClr val="accent6">
                  <a:lumMod val="60000"/>
                  <a:lumOff val="40000"/>
                </a:schemeClr>
              </a:gs>
              <a:gs pos="64999">
                <a:srgbClr val="F0EBD5"/>
              </a:gs>
              <a:gs pos="100000">
                <a:srgbClr val="D1C39F"/>
              </a:gs>
            </a:gsLst>
            <a:path path="circle">
              <a:fillToRect l="100000" t="100000"/>
            </a:path>
          </a:gradFill>
          <a:ln>
            <a:solidFill>
              <a:schemeClr val="accent6">
                <a:lumMod val="75000"/>
              </a:schemeClr>
            </a:solidFill>
          </a:ln>
        </p:spPr>
        <p:txBody>
          <a:bodyPr rtlCol="0">
            <a:normAutofit/>
          </a:bodyPr>
          <a:lstStyle/>
          <a:p>
            <a:pPr eaLnBrk="1" fontAlgn="auto" hangingPunct="1">
              <a:spcAft>
                <a:spcPts val="0"/>
              </a:spcAft>
              <a:defRPr/>
            </a:pPr>
            <a:r>
              <a:rPr lang="en-US" sz="3200" b="1" dirty="0" smtClean="0">
                <a:latin typeface="Arial Narrow" panose="020B0606020202030204" pitchFamily="34" charset="0"/>
              </a:rPr>
              <a:t>EXPENDITURE PER ECONOMICAL CLASSIFICATION (SUMMARY)</a:t>
            </a:r>
            <a:endParaRPr lang="en-US" sz="3200" dirty="0">
              <a:latin typeface="Arial Narrow" panose="020B0606020202030204" pitchFamily="34" charset="0"/>
            </a:endParaRPr>
          </a:p>
        </p:txBody>
      </p:sp>
      <p:graphicFrame>
        <p:nvGraphicFramePr>
          <p:cNvPr id="10" name="Content Placeholder 2"/>
          <p:cNvGraphicFramePr>
            <a:graphicFrameLocks noGrp="1"/>
          </p:cNvGraphicFramePr>
          <p:nvPr>
            <p:ph idx="1"/>
            <p:extLst>
              <p:ext uri="{D42A27DB-BD31-4B8C-83A1-F6EECF244321}">
                <p14:modId xmlns:p14="http://schemas.microsoft.com/office/powerpoint/2010/main" val="3026623601"/>
              </p:ext>
            </p:extLst>
          </p:nvPr>
        </p:nvGraphicFramePr>
        <p:xfrm>
          <a:off x="1371600" y="1371601"/>
          <a:ext cx="7298724" cy="4802059"/>
        </p:xfrm>
        <a:graphic>
          <a:graphicData uri="http://schemas.openxmlformats.org/drawingml/2006/table">
            <a:tbl>
              <a:tblPr>
                <a:tableStyleId>{5C22544A-7EE6-4342-B048-85BDC9FD1C3A}</a:tableStyleId>
              </a:tblPr>
              <a:tblGrid>
                <a:gridCol w="2737809"/>
                <a:gridCol w="1825206"/>
                <a:gridCol w="1327422"/>
                <a:gridCol w="1408287"/>
              </a:tblGrid>
              <a:tr h="397280">
                <a:tc>
                  <a:txBody>
                    <a:bodyPr/>
                    <a:lstStyle/>
                    <a:p>
                      <a:pPr algn="ctr" rtl="0" fontAlgn="t"/>
                      <a:r>
                        <a:rPr lang="en-ZA" sz="1200" b="1" u="none" strike="noStrike" dirty="0">
                          <a:effectLst/>
                          <a:latin typeface="Arial Narrow" panose="020B0606020202030204" pitchFamily="34" charset="0"/>
                        </a:rPr>
                        <a:t>Economical Classification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ctr" rtl="0" fontAlgn="t"/>
                      <a:r>
                        <a:rPr lang="en-ZA" sz="1200" b="1" u="none" strike="noStrike" dirty="0">
                          <a:effectLst/>
                          <a:latin typeface="Arial Narrow" panose="020B0606020202030204" pitchFamily="34" charset="0"/>
                        </a:rPr>
                        <a:t>Final Appropriation</a:t>
                      </a:r>
                      <a:endParaRPr lang="en-ZA" sz="1200" b="1" i="0" u="none" strike="noStrike" dirty="0">
                        <a:solidFill>
                          <a:srgbClr val="000000"/>
                        </a:solidFill>
                        <a:effectLst/>
                        <a:latin typeface="Arial Narrow" panose="020B0606020202030204" pitchFamily="34" charset="0"/>
                      </a:endParaRPr>
                    </a:p>
                    <a:p>
                      <a:pPr algn="ctr" rtl="0" fontAlgn="t"/>
                      <a:r>
                        <a:rPr lang="en-ZA" sz="1200" b="1" u="none" strike="noStrike" dirty="0">
                          <a:effectLst/>
                          <a:latin typeface="Arial Narrow" panose="020B0606020202030204" pitchFamily="34" charset="0"/>
                        </a:rPr>
                        <a:t>R’000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ctr" rtl="0" fontAlgn="t"/>
                      <a:r>
                        <a:rPr lang="en-ZA" sz="1200" b="1" u="none" strike="noStrike" dirty="0">
                          <a:effectLst/>
                          <a:latin typeface="Arial Narrow" panose="020B0606020202030204" pitchFamily="34" charset="0"/>
                        </a:rPr>
                        <a:t>Expenditure</a:t>
                      </a:r>
                      <a:endParaRPr lang="en-ZA" sz="1200" b="1" i="0" u="none" strike="noStrike" dirty="0">
                        <a:solidFill>
                          <a:srgbClr val="000000"/>
                        </a:solidFill>
                        <a:effectLst/>
                        <a:latin typeface="Arial Narrow" panose="020B0606020202030204" pitchFamily="34" charset="0"/>
                      </a:endParaRPr>
                    </a:p>
                    <a:p>
                      <a:pPr algn="ctr" rtl="0" fontAlgn="t"/>
                      <a:r>
                        <a:rPr lang="en-ZA" sz="1200" b="1" u="none" strike="noStrike" dirty="0">
                          <a:effectLst/>
                          <a:latin typeface="Arial Narrow" panose="020B0606020202030204" pitchFamily="34" charset="0"/>
                        </a:rPr>
                        <a:t>R’000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ctr" rtl="0" fontAlgn="t"/>
                      <a:r>
                        <a:rPr lang="en-ZA" sz="1200" b="1" u="none" strike="noStrike" dirty="0">
                          <a:effectLst/>
                          <a:latin typeface="Arial Narrow" panose="020B0606020202030204" pitchFamily="34" charset="0"/>
                        </a:rPr>
                        <a:t>Variance</a:t>
                      </a:r>
                      <a:endParaRPr lang="en-ZA" sz="1200" b="1" i="0" u="none" strike="noStrike" dirty="0">
                        <a:solidFill>
                          <a:srgbClr val="000000"/>
                        </a:solidFill>
                        <a:effectLst/>
                        <a:latin typeface="Arial Narrow" panose="020B0606020202030204" pitchFamily="34" charset="0"/>
                      </a:endParaRPr>
                    </a:p>
                    <a:p>
                      <a:pPr algn="ctr" rtl="0" fontAlgn="t"/>
                      <a:r>
                        <a:rPr lang="en-ZA" sz="1200" b="1" u="none" strike="noStrike" dirty="0">
                          <a:effectLst/>
                          <a:latin typeface="Arial Narrow" panose="020B0606020202030204" pitchFamily="34" charset="0"/>
                        </a:rPr>
                        <a:t>R’000 </a:t>
                      </a:r>
                      <a:endParaRPr lang="en-ZA" sz="1200" b="1" i="0" u="none" strike="noStrike" dirty="0">
                        <a:solidFill>
                          <a:srgbClr val="000000"/>
                        </a:solidFill>
                        <a:effectLst/>
                        <a:latin typeface="Arial Narrow" panose="020B0606020202030204" pitchFamily="34" charset="0"/>
                      </a:endParaRPr>
                    </a:p>
                  </a:txBody>
                  <a:tcPr marL="6705" marR="6705" marT="6705" marB="0"/>
                </a:tc>
              </a:tr>
              <a:tr h="295252">
                <a:tc>
                  <a:txBody>
                    <a:bodyPr/>
                    <a:lstStyle/>
                    <a:p>
                      <a:pPr algn="l" rtl="0" fontAlgn="t"/>
                      <a:r>
                        <a:rPr lang="en-ZA" sz="1200" b="1" i="0" u="none" strike="noStrike" dirty="0">
                          <a:solidFill>
                            <a:srgbClr val="000000"/>
                          </a:solidFill>
                          <a:effectLst/>
                          <a:latin typeface="Arial Narrow" panose="020B0606020202030204" pitchFamily="34" charset="0"/>
                        </a:rPr>
                        <a:t>Current</a:t>
                      </a:r>
                      <a:r>
                        <a:rPr lang="en-ZA" sz="1200" b="1" i="0" u="none" strike="noStrike" dirty="0">
                          <a:solidFill>
                            <a:srgbClr val="000000"/>
                          </a:solidFill>
                          <a:effectLst/>
                          <a:latin typeface="Calibri" panose="020F0502020204030204" pitchFamily="34" charset="0"/>
                        </a:rPr>
                        <a:t> </a:t>
                      </a:r>
                      <a:r>
                        <a:rPr lang="en-ZA" sz="1200" b="1" i="0" u="none" strike="noStrike" dirty="0">
                          <a:solidFill>
                            <a:srgbClr val="000000"/>
                          </a:solidFill>
                          <a:effectLst/>
                          <a:latin typeface="Arial Narrow" panose="020B0606020202030204" pitchFamily="34" charset="0"/>
                        </a:rPr>
                        <a:t>Payments</a:t>
                      </a:r>
                    </a:p>
                  </a:txBody>
                  <a:tcPr marL="9525" marR="9525" marT="9525" marB="0"/>
                </a:tc>
                <a:tc>
                  <a:txBody>
                    <a:bodyPr/>
                    <a:lstStyle/>
                    <a:p>
                      <a:pPr algn="r" rtl="0" fontAlgn="t"/>
                      <a:r>
                        <a:rPr lang="en-ZA" sz="1200" b="1" u="none" strike="noStrike" dirty="0" smtClean="0">
                          <a:effectLst/>
                          <a:latin typeface="Arial Narrow" panose="020B0606020202030204" pitchFamily="34" charset="0"/>
                        </a:rPr>
                        <a:t>463 980</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u="none" strike="noStrike" dirty="0" smtClean="0">
                          <a:effectLst/>
                          <a:latin typeface="Arial Narrow" panose="020B0606020202030204" pitchFamily="34" charset="0"/>
                        </a:rPr>
                        <a:t>452 618</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u="none" strike="noStrike" dirty="0">
                          <a:effectLst/>
                          <a:latin typeface="Arial Narrow" panose="020B0606020202030204" pitchFamily="34" charset="0"/>
                        </a:rPr>
                        <a:t>                 </a:t>
                      </a:r>
                      <a:r>
                        <a:rPr lang="en-ZA" sz="1200" b="1" u="none" strike="noStrike" dirty="0" smtClean="0">
                          <a:effectLst/>
                          <a:latin typeface="Arial Narrow" panose="020B0606020202030204" pitchFamily="34" charset="0"/>
                        </a:rPr>
                        <a:t>11 362 </a:t>
                      </a:r>
                      <a:endParaRPr lang="en-ZA" sz="1200" b="1" i="0" u="none" strike="noStrike" dirty="0">
                        <a:solidFill>
                          <a:srgbClr val="000000"/>
                        </a:solidFill>
                        <a:effectLst/>
                        <a:latin typeface="Arial Narrow" panose="020B0606020202030204" pitchFamily="34" charset="0"/>
                      </a:endParaRPr>
                    </a:p>
                  </a:txBody>
                  <a:tcPr marL="6705" marR="60346" marT="6705" marB="0"/>
                </a:tc>
              </a:tr>
              <a:tr h="260940">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Compensation </a:t>
                      </a:r>
                      <a:r>
                        <a:rPr lang="en-ZA" sz="1200" u="none" strike="noStrike" dirty="0">
                          <a:effectLst/>
                          <a:latin typeface="Arial Narrow" panose="020B0606020202030204" pitchFamily="34" charset="0"/>
                        </a:rPr>
                        <a:t>of Employees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253 059</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u="none" strike="noStrike" dirty="0" smtClean="0">
                          <a:effectLst/>
                          <a:latin typeface="Arial Narrow" panose="020B0606020202030204" pitchFamily="34" charset="0"/>
                        </a:rPr>
                        <a:t>252 906</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u="none" strike="noStrike" dirty="0">
                          <a:effectLst/>
                          <a:latin typeface="Arial Narrow" panose="020B0606020202030204" pitchFamily="34" charset="0"/>
                        </a:rPr>
                        <a:t>                 </a:t>
                      </a:r>
                      <a:r>
                        <a:rPr lang="en-ZA" sz="1200" u="none" strike="noStrike" dirty="0" smtClean="0">
                          <a:effectLst/>
                          <a:latin typeface="Arial Narrow" panose="020B0606020202030204" pitchFamily="34" charset="0"/>
                        </a:rPr>
                        <a:t>153 </a:t>
                      </a:r>
                      <a:endParaRPr lang="en-ZA" sz="1200" b="0" i="0" u="none" strike="noStrike" dirty="0">
                        <a:solidFill>
                          <a:srgbClr val="000000"/>
                        </a:solidFill>
                        <a:effectLst/>
                        <a:latin typeface="Arial Narrow" panose="020B0606020202030204" pitchFamily="34" charset="0"/>
                      </a:endParaRPr>
                    </a:p>
                  </a:txBody>
                  <a:tcPr marL="6705" marR="60346" marT="6705" marB="0"/>
                </a:tc>
              </a:tr>
              <a:tr h="204056">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Goods </a:t>
                      </a:r>
                      <a:r>
                        <a:rPr lang="en-ZA" sz="1200" u="none" strike="noStrike" dirty="0">
                          <a:effectLst/>
                          <a:latin typeface="Arial Narrow" panose="020B0606020202030204" pitchFamily="34" charset="0"/>
                        </a:rPr>
                        <a:t>and Services </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210 921</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u="none" strike="noStrike" dirty="0" smtClean="0">
                          <a:effectLst/>
                          <a:latin typeface="Arial Narrow" panose="020B0606020202030204" pitchFamily="34" charset="0"/>
                        </a:rPr>
                        <a:t>199 712</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u="none" strike="noStrike" dirty="0">
                          <a:effectLst/>
                          <a:latin typeface="Arial Narrow" panose="020B0606020202030204" pitchFamily="34" charset="0"/>
                        </a:rPr>
                        <a:t>                 </a:t>
                      </a:r>
                      <a:r>
                        <a:rPr lang="en-ZA" sz="1200" u="none" strike="noStrike" dirty="0" smtClean="0">
                          <a:effectLst/>
                          <a:latin typeface="Arial Narrow" panose="020B0606020202030204" pitchFamily="34" charset="0"/>
                        </a:rPr>
                        <a:t>11 209 </a:t>
                      </a:r>
                      <a:endParaRPr lang="en-ZA" sz="1200" b="0" i="0" u="none" strike="noStrike" dirty="0">
                        <a:solidFill>
                          <a:srgbClr val="000000"/>
                        </a:solidFill>
                        <a:effectLst/>
                        <a:latin typeface="Arial Narrow" panose="020B0606020202030204" pitchFamily="34" charset="0"/>
                      </a:endParaRPr>
                    </a:p>
                  </a:txBody>
                  <a:tcPr marL="6705" marR="60346" marT="6705" marB="0"/>
                </a:tc>
              </a:tr>
              <a:tr h="260439">
                <a:tc>
                  <a:txBody>
                    <a:bodyPr/>
                    <a:lstStyle/>
                    <a:p>
                      <a:pPr lvl="0" algn="l" rtl="0" fontAlgn="t">
                        <a:spcBef>
                          <a:spcPts val="24"/>
                        </a:spcBef>
                        <a:spcAft>
                          <a:spcPts val="24"/>
                        </a:spcAft>
                      </a:pPr>
                      <a:r>
                        <a:rPr lang="en-ZA" sz="1200" b="1" u="none" strike="noStrike" dirty="0">
                          <a:effectLst/>
                          <a:latin typeface="Arial Narrow" panose="020B0606020202030204" pitchFamily="34" charset="0"/>
                        </a:rPr>
                        <a:t>Transfers and Subsidies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b="1" u="none" strike="noStrike" dirty="0" smtClean="0">
                          <a:effectLst/>
                          <a:latin typeface="Arial Narrow" panose="020B0606020202030204" pitchFamily="34" charset="0"/>
                        </a:rPr>
                        <a:t>1 236 203</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u="none" strike="noStrike" dirty="0" smtClean="0">
                          <a:effectLst/>
                          <a:latin typeface="Arial Narrow" panose="020B0606020202030204" pitchFamily="34" charset="0"/>
                        </a:rPr>
                        <a:t>1 230 784</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u="none" strike="noStrike" dirty="0">
                          <a:effectLst/>
                          <a:latin typeface="Arial Narrow" panose="020B0606020202030204" pitchFamily="34" charset="0"/>
                        </a:rPr>
                        <a:t>                    </a:t>
                      </a:r>
                      <a:r>
                        <a:rPr lang="en-ZA" sz="1200" b="1" u="none" strike="noStrike" dirty="0" smtClean="0">
                          <a:effectLst/>
                          <a:latin typeface="Arial Narrow" panose="020B0606020202030204" pitchFamily="34" charset="0"/>
                        </a:rPr>
                        <a:t>5 419 </a:t>
                      </a:r>
                      <a:endParaRPr lang="en-ZA" sz="1200" b="1" i="0" u="none" strike="noStrike" dirty="0">
                        <a:solidFill>
                          <a:srgbClr val="000000"/>
                        </a:solidFill>
                        <a:effectLst/>
                        <a:latin typeface="Arial Narrow" panose="020B0606020202030204" pitchFamily="34" charset="0"/>
                      </a:endParaRPr>
                    </a:p>
                  </a:txBody>
                  <a:tcPr marL="6705" marR="60346" marT="6705" marB="0"/>
                </a:tc>
              </a:tr>
              <a:tr h="245548">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Departmental </a:t>
                      </a:r>
                      <a:r>
                        <a:rPr lang="en-ZA" sz="1200" u="none" strike="noStrike" dirty="0">
                          <a:effectLst/>
                          <a:latin typeface="Arial Narrow" panose="020B0606020202030204" pitchFamily="34" charset="0"/>
                        </a:rPr>
                        <a:t>Agencies </a:t>
                      </a:r>
                      <a:r>
                        <a:rPr lang="en-ZA" sz="1200" u="none" strike="noStrike" dirty="0" smtClean="0">
                          <a:effectLst/>
                          <a:latin typeface="Arial Narrow" panose="020B0606020202030204" pitchFamily="34" charset="0"/>
                        </a:rPr>
                        <a:t>and  Accounts </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1 050 536</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1 045 570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4 966</a:t>
                      </a:r>
                      <a:endParaRPr lang="en-ZA" sz="1200" b="0" i="0" u="none" strike="noStrike" dirty="0">
                        <a:solidFill>
                          <a:srgbClr val="000000"/>
                        </a:solidFill>
                        <a:effectLst/>
                        <a:latin typeface="Arial Narrow" panose="020B0606020202030204" pitchFamily="34" charset="0"/>
                      </a:endParaRPr>
                    </a:p>
                  </a:txBody>
                  <a:tcPr marL="6705" marR="60346" marT="6705" marB="0"/>
                </a:tc>
              </a:tr>
              <a:tr h="287663">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Higher</a:t>
                      </a:r>
                      <a:r>
                        <a:rPr lang="en-ZA" sz="1200" u="none" strike="noStrike" baseline="0" dirty="0" smtClean="0">
                          <a:effectLst/>
                          <a:latin typeface="Arial Narrow" panose="020B0606020202030204" pitchFamily="34" charset="0"/>
                        </a:rPr>
                        <a:t> Education Institutions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3 809</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3 800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9</a:t>
                      </a:r>
                      <a:endParaRPr lang="en-ZA" sz="1200" b="0" i="0" u="none" strike="noStrike" dirty="0">
                        <a:solidFill>
                          <a:srgbClr val="000000"/>
                        </a:solidFill>
                        <a:effectLst/>
                        <a:latin typeface="Arial Narrow" panose="020B0606020202030204" pitchFamily="34" charset="0"/>
                      </a:endParaRPr>
                    </a:p>
                  </a:txBody>
                  <a:tcPr marL="6705" marR="60346" marT="6705" marB="0"/>
                </a:tc>
              </a:tr>
              <a:tr h="388381">
                <a:tc>
                  <a:txBody>
                    <a:bodyPr/>
                    <a:lstStyle/>
                    <a:p>
                      <a:pPr marL="0" indent="0" algn="l" rtl="0" fontAlgn="t">
                        <a:buFontTx/>
                        <a:buNone/>
                      </a:pPr>
                      <a:r>
                        <a:rPr lang="en-ZA" sz="1200" b="0" i="0" u="none" strike="noStrike" dirty="0" smtClean="0">
                          <a:solidFill>
                            <a:srgbClr val="000000"/>
                          </a:solidFill>
                          <a:effectLst/>
                          <a:latin typeface="Arial Narrow" panose="020B0606020202030204" pitchFamily="34" charset="0"/>
                        </a:rPr>
                        <a:t>- Public Corporations and Private </a:t>
                      </a:r>
                    </a:p>
                    <a:p>
                      <a:pPr marL="0" indent="0" algn="l" rtl="0" fontAlgn="t">
                        <a:buFontTx/>
                        <a:buNone/>
                      </a:pPr>
                      <a:r>
                        <a:rPr lang="en-ZA" sz="1200" b="0" i="0" u="none" strike="noStrike" dirty="0" smtClean="0">
                          <a:solidFill>
                            <a:srgbClr val="000000"/>
                          </a:solidFill>
                          <a:effectLst/>
                          <a:latin typeface="Arial Narrow" panose="020B0606020202030204" pitchFamily="34" charset="0"/>
                        </a:rPr>
                        <a:t>  Enterprises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72 916</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72 915</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1</a:t>
                      </a:r>
                      <a:endParaRPr lang="en-ZA" sz="1200" b="0" i="0" u="none" strike="noStrike" dirty="0">
                        <a:solidFill>
                          <a:srgbClr val="000000"/>
                        </a:solidFill>
                        <a:effectLst/>
                        <a:latin typeface="Arial Narrow" panose="020B0606020202030204" pitchFamily="34" charset="0"/>
                      </a:endParaRPr>
                    </a:p>
                  </a:txBody>
                  <a:tcPr marL="6705" marR="60346" marT="6705" marB="0"/>
                </a:tc>
              </a:tr>
              <a:tr h="388381">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Foreign Governments and International Organisations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6 004</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5 810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194</a:t>
                      </a:r>
                      <a:endParaRPr lang="en-ZA" sz="1200" b="0" i="0" u="none" strike="noStrike" dirty="0">
                        <a:solidFill>
                          <a:srgbClr val="000000"/>
                        </a:solidFill>
                        <a:effectLst/>
                        <a:latin typeface="Arial Narrow" panose="020B0606020202030204" pitchFamily="34" charset="0"/>
                      </a:endParaRPr>
                    </a:p>
                  </a:txBody>
                  <a:tcPr marL="6705" marR="60346" marT="6705" marB="0"/>
                </a:tc>
              </a:tr>
              <a:tr h="255729">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Non-Profit </a:t>
                      </a:r>
                      <a:r>
                        <a:rPr lang="en-ZA" sz="1200" u="none" strike="noStrike" dirty="0">
                          <a:effectLst/>
                          <a:latin typeface="Arial Narrow" panose="020B0606020202030204" pitchFamily="34" charset="0"/>
                        </a:rPr>
                        <a:t>Institutions </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24 450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24 200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250</a:t>
                      </a:r>
                      <a:endParaRPr lang="en-ZA" sz="1200" b="0" i="0" u="none" strike="noStrike" dirty="0">
                        <a:solidFill>
                          <a:srgbClr val="000000"/>
                        </a:solidFill>
                        <a:effectLst/>
                        <a:latin typeface="Arial Narrow" panose="020B0606020202030204" pitchFamily="34" charset="0"/>
                      </a:endParaRPr>
                    </a:p>
                  </a:txBody>
                  <a:tcPr marL="6705" marR="60346" marT="6705" marB="0"/>
                </a:tc>
              </a:tr>
              <a:tr h="211908">
                <a:tc>
                  <a:txBody>
                    <a:bodyPr/>
                    <a:lstStyle/>
                    <a:p>
                      <a:pPr marL="0" lvl="0" indent="0" algn="l" rtl="0" fontAlgn="t">
                        <a:spcBef>
                          <a:spcPts val="24"/>
                        </a:spcBef>
                        <a:spcAft>
                          <a:spcPts val="24"/>
                        </a:spcAft>
                        <a:buFontTx/>
                        <a:buChar char="-"/>
                      </a:pPr>
                      <a:r>
                        <a:rPr lang="en-ZA" sz="1200" u="none" strike="noStrike" dirty="0" smtClean="0">
                          <a:effectLst/>
                          <a:latin typeface="Arial Narrow" panose="020B0606020202030204" pitchFamily="34" charset="0"/>
                        </a:rPr>
                        <a:t> Households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78 488</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78 489</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(1)</a:t>
                      </a:r>
                      <a:endParaRPr lang="en-ZA" sz="1200" b="0" i="0" u="none" strike="noStrike" dirty="0">
                        <a:solidFill>
                          <a:srgbClr val="000000"/>
                        </a:solidFill>
                        <a:effectLst/>
                        <a:latin typeface="Arial Narrow" panose="020B0606020202030204" pitchFamily="34" charset="0"/>
                      </a:endParaRPr>
                    </a:p>
                  </a:txBody>
                  <a:tcPr marL="6705" marR="60346" marT="6705" marB="0"/>
                </a:tc>
              </a:tr>
              <a:tr h="239097">
                <a:tc>
                  <a:txBody>
                    <a:bodyPr/>
                    <a:lstStyle/>
                    <a:p>
                      <a:pPr lvl="0" algn="l" rtl="0" fontAlgn="t">
                        <a:spcBef>
                          <a:spcPts val="24"/>
                        </a:spcBef>
                        <a:spcAft>
                          <a:spcPts val="24"/>
                        </a:spcAft>
                      </a:pPr>
                      <a:r>
                        <a:rPr lang="en-ZA" sz="1200" b="1" u="none" strike="noStrike" dirty="0">
                          <a:effectLst/>
                          <a:latin typeface="Arial Narrow" panose="020B0606020202030204" pitchFamily="34" charset="0"/>
                        </a:rPr>
                        <a:t>Capital Assets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b="1" u="none" strike="noStrike" dirty="0" smtClean="0">
                          <a:effectLst/>
                          <a:latin typeface="Arial Narrow" panose="020B0606020202030204" pitchFamily="34" charset="0"/>
                        </a:rPr>
                        <a:t>93 415</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i="0" u="none" strike="noStrike" dirty="0" smtClean="0">
                          <a:solidFill>
                            <a:srgbClr val="000000"/>
                          </a:solidFill>
                          <a:effectLst/>
                          <a:latin typeface="Arial Narrow" panose="020B0606020202030204" pitchFamily="34" charset="0"/>
                        </a:rPr>
                        <a:t>93 413</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i="0" u="none" strike="noStrike" dirty="0" smtClean="0">
                          <a:solidFill>
                            <a:srgbClr val="000000"/>
                          </a:solidFill>
                          <a:effectLst/>
                          <a:latin typeface="Arial Narrow" panose="020B0606020202030204" pitchFamily="34" charset="0"/>
                        </a:rPr>
                        <a:t>2</a:t>
                      </a:r>
                      <a:endParaRPr lang="en-ZA" sz="1200" b="1" i="0" u="none" strike="noStrike" dirty="0">
                        <a:solidFill>
                          <a:srgbClr val="000000"/>
                        </a:solidFill>
                        <a:effectLst/>
                        <a:latin typeface="Arial Narrow" panose="020B0606020202030204" pitchFamily="34" charset="0"/>
                      </a:endParaRPr>
                    </a:p>
                  </a:txBody>
                  <a:tcPr marL="6705" marR="60346" marT="6705" marB="0"/>
                </a:tc>
              </a:tr>
              <a:tr h="388381">
                <a:tc>
                  <a:txBody>
                    <a:bodyPr/>
                    <a:lstStyle/>
                    <a:p>
                      <a:pPr marL="0" lvl="0" indent="0" algn="l" rtl="0" fontAlgn="t">
                        <a:spcBef>
                          <a:spcPts val="24"/>
                        </a:spcBef>
                        <a:spcAft>
                          <a:spcPts val="24"/>
                        </a:spcAft>
                        <a:buFontTx/>
                        <a:buNone/>
                      </a:pPr>
                      <a:r>
                        <a:rPr lang="en-ZA" sz="1200" u="none" strike="noStrike" dirty="0" smtClean="0">
                          <a:effectLst/>
                          <a:latin typeface="Arial Narrow" panose="020B0606020202030204" pitchFamily="34" charset="0"/>
                        </a:rPr>
                        <a:t>- Buildings </a:t>
                      </a:r>
                      <a:r>
                        <a:rPr lang="en-ZA" sz="1200" u="none" strike="noStrike" dirty="0">
                          <a:effectLst/>
                          <a:latin typeface="Arial Narrow" panose="020B0606020202030204" pitchFamily="34" charset="0"/>
                        </a:rPr>
                        <a:t>and other fixed </a:t>
                      </a:r>
                      <a:r>
                        <a:rPr lang="en-ZA" sz="1200" u="none" strike="noStrike" dirty="0" smtClean="0">
                          <a:effectLst/>
                          <a:latin typeface="Arial Narrow" panose="020B0606020202030204" pitchFamily="34" charset="0"/>
                        </a:rPr>
                        <a:t> </a:t>
                      </a:r>
                    </a:p>
                    <a:p>
                      <a:pPr marL="0" lvl="0" indent="0" algn="l" rtl="0" fontAlgn="t">
                        <a:spcBef>
                          <a:spcPts val="24"/>
                        </a:spcBef>
                        <a:spcAft>
                          <a:spcPts val="24"/>
                        </a:spcAft>
                        <a:buFontTx/>
                        <a:buNone/>
                      </a:pPr>
                      <a:r>
                        <a:rPr lang="en-ZA" sz="1200" u="none" strike="noStrike" baseline="0" dirty="0" smtClean="0">
                          <a:effectLst/>
                          <a:latin typeface="Arial Narrow" panose="020B0606020202030204" pitchFamily="34" charset="0"/>
                        </a:rPr>
                        <a:t>  </a:t>
                      </a:r>
                      <a:r>
                        <a:rPr lang="en-ZA" sz="1200" u="none" strike="noStrike" dirty="0" smtClean="0">
                          <a:effectLst/>
                          <a:latin typeface="Arial Narrow" panose="020B0606020202030204" pitchFamily="34" charset="0"/>
                        </a:rPr>
                        <a:t>structures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b="0" i="0" u="none" strike="noStrike" dirty="0" smtClean="0">
                          <a:solidFill>
                            <a:schemeClr val="dk1"/>
                          </a:solidFill>
                          <a:effectLst/>
                          <a:latin typeface="Arial Narrow" panose="020B0606020202030204" pitchFamily="34" charset="0"/>
                        </a:rPr>
                        <a:t>87 160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87 160</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a:t>
                      </a:r>
                      <a:endParaRPr lang="en-ZA" sz="1200" b="0" i="0" u="none" strike="noStrike" dirty="0">
                        <a:solidFill>
                          <a:srgbClr val="000000"/>
                        </a:solidFill>
                        <a:effectLst/>
                        <a:latin typeface="Arial Narrow" panose="020B0606020202030204" pitchFamily="34" charset="0"/>
                      </a:endParaRPr>
                    </a:p>
                  </a:txBody>
                  <a:tcPr marL="6705" marR="60346" marT="6705" marB="0"/>
                </a:tc>
              </a:tr>
              <a:tr h="197686">
                <a:tc>
                  <a:txBody>
                    <a:bodyPr/>
                    <a:lstStyle/>
                    <a:p>
                      <a:pPr lvl="0" algn="l" rtl="0" fontAlgn="t">
                        <a:spcBef>
                          <a:spcPts val="24"/>
                        </a:spcBef>
                        <a:spcAft>
                          <a:spcPts val="24"/>
                        </a:spcAft>
                      </a:pPr>
                      <a:r>
                        <a:rPr lang="en-ZA" sz="1200" u="none" strike="noStrike" dirty="0" smtClean="0">
                          <a:effectLst/>
                          <a:latin typeface="Arial Narrow" panose="020B0606020202030204" pitchFamily="34" charset="0"/>
                        </a:rPr>
                        <a:t>- Machinery </a:t>
                      </a:r>
                      <a:r>
                        <a:rPr lang="en-ZA" sz="1200" u="none" strike="noStrike" dirty="0">
                          <a:effectLst/>
                          <a:latin typeface="Arial Narrow" panose="020B0606020202030204" pitchFamily="34" charset="0"/>
                        </a:rPr>
                        <a:t>and Equipment</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6 213</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6 211</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2</a:t>
                      </a:r>
                      <a:endParaRPr lang="en-ZA" sz="1200" b="0" i="0" u="none" strike="noStrike" dirty="0">
                        <a:solidFill>
                          <a:srgbClr val="000000"/>
                        </a:solidFill>
                        <a:effectLst/>
                        <a:latin typeface="Arial Narrow" panose="020B0606020202030204" pitchFamily="34" charset="0"/>
                      </a:endParaRPr>
                    </a:p>
                  </a:txBody>
                  <a:tcPr marL="6705" marR="60346" marT="6705" marB="0"/>
                </a:tc>
              </a:tr>
              <a:tr h="289276">
                <a:tc>
                  <a:txBody>
                    <a:bodyPr/>
                    <a:lstStyle/>
                    <a:p>
                      <a:pPr marL="0" lvl="0" indent="0" algn="l" rtl="0" fontAlgn="t">
                        <a:spcBef>
                          <a:spcPts val="24"/>
                        </a:spcBef>
                        <a:spcAft>
                          <a:spcPts val="24"/>
                        </a:spcAft>
                        <a:buFontTx/>
                        <a:buNone/>
                      </a:pPr>
                      <a:r>
                        <a:rPr lang="en-ZA" sz="1200" u="none" strike="noStrike" dirty="0" smtClean="0">
                          <a:effectLst/>
                          <a:latin typeface="Arial Narrow" panose="020B0606020202030204" pitchFamily="34" charset="0"/>
                        </a:rPr>
                        <a:t>- Software </a:t>
                      </a:r>
                      <a:r>
                        <a:rPr lang="en-ZA" sz="1200" u="none" strike="noStrike" dirty="0">
                          <a:effectLst/>
                          <a:latin typeface="Arial Narrow" panose="020B0606020202030204" pitchFamily="34" charset="0"/>
                        </a:rPr>
                        <a:t>and other intangible </a:t>
                      </a:r>
                      <a:r>
                        <a:rPr lang="en-ZA" sz="1200" u="none" strike="noStrike" dirty="0" smtClean="0">
                          <a:effectLst/>
                          <a:latin typeface="Arial Narrow" panose="020B0606020202030204" pitchFamily="34" charset="0"/>
                        </a:rPr>
                        <a:t>Assets</a:t>
                      </a:r>
                      <a:endParaRPr lang="en-ZA" sz="1200" b="0"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u="none" strike="noStrike" dirty="0" smtClean="0">
                          <a:effectLst/>
                          <a:latin typeface="Arial Narrow" panose="020B0606020202030204" pitchFamily="34" charset="0"/>
                        </a:rPr>
                        <a:t>42</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42</a:t>
                      </a:r>
                      <a:endParaRPr lang="en-ZA" sz="1200" b="0"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0" i="0" u="none" strike="noStrike" dirty="0" smtClean="0">
                          <a:solidFill>
                            <a:srgbClr val="000000"/>
                          </a:solidFill>
                          <a:effectLst/>
                          <a:latin typeface="Arial Narrow" panose="020B0606020202030204" pitchFamily="34" charset="0"/>
                        </a:rPr>
                        <a:t>-</a:t>
                      </a:r>
                      <a:endParaRPr lang="en-ZA" sz="1200" b="0" i="0" u="none" strike="noStrike" dirty="0">
                        <a:solidFill>
                          <a:srgbClr val="000000"/>
                        </a:solidFill>
                        <a:effectLst/>
                        <a:latin typeface="Arial Narrow" panose="020B0606020202030204" pitchFamily="34" charset="0"/>
                      </a:endParaRPr>
                    </a:p>
                  </a:txBody>
                  <a:tcPr marL="6705" marR="60346" marT="6705" marB="0"/>
                </a:tc>
              </a:tr>
              <a:tr h="302457">
                <a:tc>
                  <a:txBody>
                    <a:bodyPr/>
                    <a:lstStyle/>
                    <a:p>
                      <a:pPr lvl="0" algn="l" rtl="0" fontAlgn="t">
                        <a:spcBef>
                          <a:spcPts val="24"/>
                        </a:spcBef>
                        <a:spcAft>
                          <a:spcPts val="24"/>
                        </a:spcAft>
                      </a:pPr>
                      <a:r>
                        <a:rPr lang="en-ZA" sz="1200" b="1" u="none" strike="noStrike" dirty="0">
                          <a:effectLst/>
                          <a:latin typeface="Arial Narrow" panose="020B0606020202030204" pitchFamily="34" charset="0"/>
                        </a:rPr>
                        <a:t>Payment for Financial Assets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b="1" u="none" strike="noStrike" dirty="0" smtClean="0">
                          <a:effectLst/>
                          <a:latin typeface="Arial Narrow" panose="020B0606020202030204" pitchFamily="34" charset="0"/>
                        </a:rPr>
                        <a:t>580</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i="0" u="none" strike="noStrike" dirty="0" smtClean="0">
                          <a:solidFill>
                            <a:srgbClr val="000000"/>
                          </a:solidFill>
                          <a:effectLst/>
                          <a:latin typeface="Arial Narrow" panose="020B0606020202030204" pitchFamily="34" charset="0"/>
                        </a:rPr>
                        <a:t>579</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i="0" u="none" strike="noStrike" dirty="0" smtClean="0">
                          <a:solidFill>
                            <a:srgbClr val="000000"/>
                          </a:solidFill>
                          <a:effectLst/>
                          <a:latin typeface="Arial Narrow" panose="020B0606020202030204" pitchFamily="34" charset="0"/>
                        </a:rPr>
                        <a:t>1</a:t>
                      </a:r>
                      <a:endParaRPr lang="en-ZA" sz="1200" b="1" i="0" u="none" strike="noStrike" dirty="0">
                        <a:solidFill>
                          <a:srgbClr val="000000"/>
                        </a:solidFill>
                        <a:effectLst/>
                        <a:latin typeface="Arial Narrow" panose="020B0606020202030204" pitchFamily="34" charset="0"/>
                      </a:endParaRPr>
                    </a:p>
                  </a:txBody>
                  <a:tcPr marL="6705" marR="60346" marT="6705" marB="0"/>
                </a:tc>
              </a:tr>
              <a:tr h="188128">
                <a:tc>
                  <a:txBody>
                    <a:bodyPr/>
                    <a:lstStyle/>
                    <a:p>
                      <a:pPr algn="l" rtl="0" fontAlgn="t"/>
                      <a:r>
                        <a:rPr lang="en-ZA" sz="1200" b="1" u="none" strike="noStrike" dirty="0">
                          <a:effectLst/>
                          <a:latin typeface="Arial Narrow" panose="020B0606020202030204" pitchFamily="34" charset="0"/>
                        </a:rPr>
                        <a:t>Total </a:t>
                      </a:r>
                      <a:endParaRPr lang="en-ZA" sz="1200" b="1" i="0" u="none" strike="noStrike" dirty="0">
                        <a:solidFill>
                          <a:srgbClr val="000000"/>
                        </a:solidFill>
                        <a:effectLst/>
                        <a:latin typeface="Arial Narrow" panose="020B0606020202030204" pitchFamily="34" charset="0"/>
                      </a:endParaRPr>
                    </a:p>
                  </a:txBody>
                  <a:tcPr marL="6705" marR="6705" marT="6705" marB="0"/>
                </a:tc>
                <a:tc>
                  <a:txBody>
                    <a:bodyPr/>
                    <a:lstStyle/>
                    <a:p>
                      <a:pPr algn="r" rtl="0" fontAlgn="t"/>
                      <a:r>
                        <a:rPr lang="en-ZA" sz="1200" b="1" u="none" strike="noStrike" dirty="0" smtClean="0">
                          <a:effectLst/>
                          <a:latin typeface="Arial Narrow" panose="020B0606020202030204" pitchFamily="34" charset="0"/>
                        </a:rPr>
                        <a:t>1 794 178</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i="0" u="none" strike="noStrike" dirty="0" smtClean="0">
                          <a:solidFill>
                            <a:srgbClr val="000000"/>
                          </a:solidFill>
                          <a:effectLst/>
                          <a:latin typeface="Arial Narrow" panose="020B0606020202030204" pitchFamily="34" charset="0"/>
                        </a:rPr>
                        <a:t>1 777 394</a:t>
                      </a:r>
                      <a:endParaRPr lang="en-ZA" sz="1200" b="1" i="0" u="none" strike="noStrike" dirty="0">
                        <a:solidFill>
                          <a:srgbClr val="000000"/>
                        </a:solidFill>
                        <a:effectLst/>
                        <a:latin typeface="Arial Narrow" panose="020B0606020202030204" pitchFamily="34" charset="0"/>
                      </a:endParaRPr>
                    </a:p>
                  </a:txBody>
                  <a:tcPr marL="6705" marR="60346" marT="6705" marB="0"/>
                </a:tc>
                <a:tc>
                  <a:txBody>
                    <a:bodyPr/>
                    <a:lstStyle/>
                    <a:p>
                      <a:pPr algn="r" rtl="0" fontAlgn="t"/>
                      <a:r>
                        <a:rPr lang="en-ZA" sz="1200" b="1" i="0" u="none" strike="noStrike" dirty="0" smtClean="0">
                          <a:solidFill>
                            <a:srgbClr val="000000"/>
                          </a:solidFill>
                          <a:effectLst/>
                          <a:latin typeface="Arial Narrow" panose="020B0606020202030204" pitchFamily="34" charset="0"/>
                        </a:rPr>
                        <a:t>16 784</a:t>
                      </a:r>
                      <a:endParaRPr lang="en-ZA" sz="1200" b="1" i="0" u="none" strike="noStrike" dirty="0">
                        <a:solidFill>
                          <a:srgbClr val="000000"/>
                        </a:solidFill>
                        <a:effectLst/>
                        <a:latin typeface="Arial Narrow" panose="020B0606020202030204" pitchFamily="34" charset="0"/>
                      </a:endParaRPr>
                    </a:p>
                  </a:txBody>
                  <a:tcPr marL="6705" marR="60346" marT="6705" marB="0"/>
                </a:tc>
              </a:tr>
            </a:tbl>
          </a:graphicData>
        </a:graphic>
      </p:graphicFrame>
    </p:spTree>
    <p:extLst>
      <p:ext uri="{BB962C8B-B14F-4D97-AF65-F5344CB8AC3E}">
        <p14:creationId xmlns:p14="http://schemas.microsoft.com/office/powerpoint/2010/main" val="1260703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37</a:t>
            </a:fld>
            <a:endParaRPr lang="en-ZA" dirty="0">
              <a:solidFill>
                <a:prstClr val="black">
                  <a:tint val="75000"/>
                </a:prstClr>
              </a:solidFill>
              <a:latin typeface="Arial Narrow" panose="020B0606020202030204" pitchFamily="34" charset="0"/>
            </a:endParaRPr>
          </a:p>
        </p:txBody>
      </p:sp>
      <p:sp>
        <p:nvSpPr>
          <p:cNvPr id="8" name="Title 1"/>
          <p:cNvSpPr>
            <a:spLocks noGrp="1"/>
          </p:cNvSpPr>
          <p:nvPr>
            <p:ph type="title"/>
          </p:nvPr>
        </p:nvSpPr>
        <p:spPr>
          <a:xfrm>
            <a:off x="1676400" y="274638"/>
            <a:ext cx="7010400" cy="1143000"/>
          </a:xfrm>
          <a:gradFill>
            <a:gsLst>
              <a:gs pos="0">
                <a:schemeClr val="accent6">
                  <a:lumMod val="60000"/>
                  <a:lumOff val="40000"/>
                </a:schemeClr>
              </a:gs>
              <a:gs pos="64999">
                <a:srgbClr val="F0EBD5"/>
              </a:gs>
              <a:gs pos="100000">
                <a:srgbClr val="D1C39F"/>
              </a:gs>
            </a:gsLst>
            <a:path path="circle">
              <a:fillToRect l="100000" t="100000"/>
            </a:path>
          </a:gradFill>
          <a:ln>
            <a:solidFill>
              <a:schemeClr val="accent6">
                <a:lumMod val="75000"/>
              </a:schemeClr>
            </a:solidFill>
          </a:ln>
        </p:spPr>
        <p:txBody>
          <a:bodyPr rtlCol="0">
            <a:normAutofit/>
          </a:bodyPr>
          <a:lstStyle/>
          <a:p>
            <a:pPr eaLnBrk="1" fontAlgn="auto" hangingPunct="1">
              <a:spcAft>
                <a:spcPts val="0"/>
              </a:spcAft>
              <a:defRPr/>
            </a:pPr>
            <a:r>
              <a:rPr lang="en-US" sz="3200" b="1" dirty="0" smtClean="0">
                <a:latin typeface="Arial Narrow" panose="020B0606020202030204" pitchFamily="34" charset="0"/>
              </a:rPr>
              <a:t>ACTUAL EXPENDITURE PER HIGH LEVEL ITEM</a:t>
            </a:r>
            <a:endParaRPr lang="en-US" sz="3200" b="1" dirty="0">
              <a:latin typeface="Arial Narrow" panose="020B0606020202030204" pitchFamily="34" charset="0"/>
            </a:endParaRPr>
          </a:p>
        </p:txBody>
      </p:sp>
      <p:graphicFrame>
        <p:nvGraphicFramePr>
          <p:cNvPr id="6" name="Chart 5"/>
          <p:cNvGraphicFramePr>
            <a:graphicFrameLocks/>
          </p:cNvGraphicFramePr>
          <p:nvPr>
            <p:extLst/>
          </p:nvPr>
        </p:nvGraphicFramePr>
        <p:xfrm>
          <a:off x="1690687" y="1516856"/>
          <a:ext cx="6996113" cy="4731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2413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solidFill>
                  <a:prstClr val="black">
                    <a:tint val="75000"/>
                  </a:prstClr>
                </a:solidFill>
                <a:latin typeface="Arial Narrow" panose="020B0606020202030204" pitchFamily="34" charset="0"/>
              </a:rPr>
              <a:pPr/>
              <a:t>38</a:t>
            </a:fld>
            <a:endParaRPr lang="en-ZA" dirty="0">
              <a:solidFill>
                <a:prstClr val="black">
                  <a:tint val="75000"/>
                </a:prstClr>
              </a:solidFill>
              <a:latin typeface="Arial Narrow" panose="020B0606020202030204" pitchFamily="34" charset="0"/>
            </a:endParaRPr>
          </a:p>
        </p:txBody>
      </p:sp>
      <p:sp>
        <p:nvSpPr>
          <p:cNvPr id="7" name="Title 1"/>
          <p:cNvSpPr>
            <a:spLocks noGrp="1"/>
          </p:cNvSpPr>
          <p:nvPr>
            <p:ph type="title"/>
          </p:nvPr>
        </p:nvSpPr>
        <p:spPr>
          <a:xfrm>
            <a:off x="2057400" y="228600"/>
            <a:ext cx="6806738" cy="792162"/>
          </a:xfrm>
          <a:gradFill>
            <a:gsLst>
              <a:gs pos="0">
                <a:schemeClr val="accent6">
                  <a:lumMod val="60000"/>
                  <a:lumOff val="40000"/>
                </a:schemeClr>
              </a:gs>
              <a:gs pos="64999">
                <a:srgbClr val="F0EBD5"/>
              </a:gs>
              <a:gs pos="100000">
                <a:srgbClr val="D1C39F"/>
              </a:gs>
            </a:gsLst>
            <a:path path="circle">
              <a:fillToRect l="100000" t="100000"/>
            </a:path>
          </a:gradFill>
          <a:ln>
            <a:solidFill>
              <a:schemeClr val="accent6">
                <a:lumMod val="75000"/>
              </a:schemeClr>
            </a:solidFill>
          </a:ln>
        </p:spPr>
        <p:txBody>
          <a:bodyPr rtlCol="0">
            <a:normAutofit/>
          </a:bodyPr>
          <a:lstStyle/>
          <a:p>
            <a:pPr eaLnBrk="1" fontAlgn="auto" hangingPunct="1">
              <a:spcAft>
                <a:spcPts val="0"/>
              </a:spcAft>
              <a:defRPr/>
            </a:pPr>
            <a:r>
              <a:rPr lang="en-US" sz="3200" b="1" dirty="0" smtClean="0">
                <a:latin typeface="Arial Narrow" panose="020B0606020202030204" pitchFamily="34" charset="0"/>
              </a:rPr>
              <a:t>DETAILS OF VARIANCE</a:t>
            </a:r>
            <a:endParaRPr lang="en-US" sz="3200" b="1" dirty="0">
              <a:latin typeface="Arial Narrow" panose="020B0606020202030204" pitchFamily="34" charset="0"/>
            </a:endParaRPr>
          </a:p>
        </p:txBody>
      </p:sp>
      <p:graphicFrame>
        <p:nvGraphicFramePr>
          <p:cNvPr id="8" name="Content Placeholder 11"/>
          <p:cNvGraphicFramePr>
            <a:graphicFrameLocks noGrp="1"/>
          </p:cNvGraphicFramePr>
          <p:nvPr>
            <p:ph idx="1"/>
            <p:extLst/>
          </p:nvPr>
        </p:nvGraphicFramePr>
        <p:xfrm>
          <a:off x="2057400" y="1600200"/>
          <a:ext cx="6781800" cy="3657600"/>
        </p:xfrm>
        <a:graphic>
          <a:graphicData uri="http://schemas.openxmlformats.org/drawingml/2006/table">
            <a:tbl>
              <a:tblPr/>
              <a:tblGrid>
                <a:gridCol w="3352800"/>
                <a:gridCol w="1096372"/>
                <a:gridCol w="2332628"/>
              </a:tblGrid>
              <a:tr h="240820">
                <a:tc rowSpan="2">
                  <a:txBody>
                    <a:bodyPr/>
                    <a:lstStyle/>
                    <a:p>
                      <a:pPr algn="ctr" fontAlgn="b"/>
                      <a:r>
                        <a:rPr lang="en-US" sz="1600" b="1" i="0" u="none" strike="noStrike" dirty="0" smtClean="0">
                          <a:solidFill>
                            <a:schemeClr val="tx1"/>
                          </a:solidFill>
                          <a:latin typeface="Arial Narrow" panose="020B0606020202030204" pitchFamily="34" charset="0"/>
                        </a:rPr>
                        <a:t>Details</a:t>
                      </a:r>
                      <a:endParaRPr lang="en-US" sz="1600" b="1"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600" b="1" i="0" u="none" strike="noStrike" dirty="0">
                          <a:solidFill>
                            <a:schemeClr val="tx1"/>
                          </a:solidFill>
                          <a:latin typeface="Calibri"/>
                        </a:rPr>
                        <a:t>Amount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75000"/>
                      </a:schemeClr>
                    </a:solidFill>
                  </a:tcPr>
                </a:tc>
                <a:tc rowSpan="2">
                  <a:txBody>
                    <a:bodyPr/>
                    <a:lstStyle/>
                    <a:p>
                      <a:pPr algn="ctr" fontAlgn="b"/>
                      <a:r>
                        <a:rPr lang="en-US" sz="1600" b="1" i="0" u="none" strike="noStrike" dirty="0">
                          <a:solidFill>
                            <a:schemeClr val="tx1"/>
                          </a:solidFill>
                          <a:latin typeface="Arial Narrow" panose="020B0606020202030204" pitchFamily="34" charset="0"/>
                        </a:rPr>
                        <a:t>Action</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240820">
                <a:tc vMerge="1">
                  <a:txBody>
                    <a:bodyPr/>
                    <a:lstStyle/>
                    <a:p>
                      <a:endParaRPr lang="en-US"/>
                    </a:p>
                  </a:txBody>
                  <a:tcPr/>
                </a:tc>
                <a:tc>
                  <a:txBody>
                    <a:bodyPr/>
                    <a:lstStyle/>
                    <a:p>
                      <a:pPr algn="ctr" fontAlgn="b"/>
                      <a:r>
                        <a:rPr lang="en-US" sz="1600" b="1" i="0" u="none" strike="noStrike" dirty="0">
                          <a:solidFill>
                            <a:schemeClr val="tx1"/>
                          </a:solidFill>
                          <a:latin typeface="Arial Narrow" panose="020B0606020202030204" pitchFamily="34" charset="0"/>
                        </a:rPr>
                        <a:t>R'000</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n-US"/>
                    </a:p>
                  </a:txBody>
                  <a:tcPr/>
                </a:tc>
              </a:tr>
              <a:tr h="788670">
                <a:tc>
                  <a:txBody>
                    <a:bodyPr/>
                    <a:lstStyle/>
                    <a:p>
                      <a:pPr marL="36000" algn="l" fontAlgn="b"/>
                      <a:r>
                        <a:rPr lang="en-US" sz="1600" b="1" i="0" u="none" strike="noStrike" baseline="0" dirty="0" smtClean="0">
                          <a:solidFill>
                            <a:schemeClr val="tx1"/>
                          </a:solidFill>
                          <a:latin typeface="Arial Narrow" panose="020B0606020202030204" pitchFamily="34" charset="0"/>
                        </a:rPr>
                        <a:t>Current Payments</a:t>
                      </a:r>
                    </a:p>
                    <a:p>
                      <a:pPr marL="36000" algn="l" fontAlgn="b">
                        <a:buFontTx/>
                        <a:buChar char="-"/>
                      </a:pPr>
                      <a:r>
                        <a:rPr lang="en-US" sz="1600" b="0" i="0" u="none" strike="noStrike" dirty="0" smtClean="0">
                          <a:solidFill>
                            <a:schemeClr val="tx1"/>
                          </a:solidFill>
                          <a:latin typeface="Arial Narrow" panose="020B0606020202030204" pitchFamily="34" charset="0"/>
                        </a:rPr>
                        <a:t> Cost</a:t>
                      </a:r>
                      <a:r>
                        <a:rPr lang="en-US" sz="1600" b="0" i="0" u="none" strike="noStrike" baseline="0" dirty="0" smtClean="0">
                          <a:solidFill>
                            <a:schemeClr val="tx1"/>
                          </a:solidFill>
                          <a:latin typeface="Arial Narrow" panose="020B0606020202030204" pitchFamily="34" charset="0"/>
                        </a:rPr>
                        <a:t> containment measures</a:t>
                      </a:r>
                    </a:p>
                    <a:p>
                      <a:pPr marL="36000" algn="l" fontAlgn="b">
                        <a:buFontTx/>
                        <a:buChar char="-"/>
                      </a:pPr>
                      <a:r>
                        <a:rPr lang="en-US" sz="1600" b="0" i="0" u="none" strike="noStrike" baseline="0" dirty="0" smtClean="0">
                          <a:solidFill>
                            <a:schemeClr val="tx1"/>
                          </a:solidFill>
                          <a:latin typeface="Arial Narrow" panose="020B0606020202030204" pitchFamily="34" charset="0"/>
                        </a:rPr>
                        <a:t> Accruals</a:t>
                      </a:r>
                      <a:endParaRPr lang="en-US" sz="1600" b="0" i="0" u="none" strike="noStrike" dirty="0" smtClean="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r" fontAlgn="b">
                        <a:spcAft>
                          <a:spcPts val="24"/>
                        </a:spcAft>
                      </a:pPr>
                      <a:r>
                        <a:rPr lang="en-US" sz="1600" b="1" i="0" u="none" strike="noStrike" dirty="0" smtClean="0">
                          <a:solidFill>
                            <a:schemeClr val="tx1"/>
                          </a:solidFill>
                          <a:latin typeface="Arial Narrow" panose="020B0606020202030204" pitchFamily="34" charset="0"/>
                        </a:rPr>
                        <a:t>11 362 </a:t>
                      </a:r>
                    </a:p>
                    <a:p>
                      <a:pPr marL="36000" algn="r" fontAlgn="b">
                        <a:spcAft>
                          <a:spcPts val="24"/>
                        </a:spcAft>
                      </a:pPr>
                      <a:r>
                        <a:rPr lang="en-US" sz="1600" b="0" i="0" u="none" strike="noStrike" dirty="0" smtClean="0">
                          <a:solidFill>
                            <a:schemeClr val="tx1"/>
                          </a:solidFill>
                          <a:latin typeface="Arial Narrow" panose="020B0606020202030204" pitchFamily="34" charset="0"/>
                        </a:rPr>
                        <a:t>  </a:t>
                      </a:r>
                      <a:endParaRPr lang="en-US" sz="1600" b="0"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marR="0" indent="0" algn="ctr" defTabSz="914400" rtl="0" eaLnBrk="1" fontAlgn="b" latinLnBrk="0" hangingPunct="1">
                        <a:lnSpc>
                          <a:spcPct val="100000"/>
                        </a:lnSpc>
                        <a:spcBef>
                          <a:spcPts val="24"/>
                        </a:spcBef>
                        <a:spcAft>
                          <a:spcPts val="24"/>
                        </a:spcAft>
                        <a:buClrTx/>
                        <a:buSzTx/>
                        <a:buFontTx/>
                        <a:buNone/>
                        <a:tabLst/>
                        <a:defRPr/>
                      </a:pPr>
                      <a:r>
                        <a:rPr lang="en-US" sz="1600" b="0" i="0" u="none" strike="noStrike" dirty="0" smtClean="0">
                          <a:solidFill>
                            <a:schemeClr val="tx1"/>
                          </a:solidFill>
                          <a:latin typeface="Arial Narrow" panose="020B0606020202030204" pitchFamily="34" charset="0"/>
                        </a:rPr>
                        <a:t>Returned to National Treasury.</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6800">
                <a:tc>
                  <a:txBody>
                    <a:bodyPr/>
                    <a:lstStyle/>
                    <a:p>
                      <a:pPr marL="36000" algn="l" fontAlgn="b"/>
                      <a:r>
                        <a:rPr lang="en-US" sz="1600" b="1" i="0" u="none" strike="noStrike" dirty="0" smtClean="0">
                          <a:solidFill>
                            <a:schemeClr val="tx1"/>
                          </a:solidFill>
                          <a:latin typeface="Arial Narrow" panose="020B0606020202030204" pitchFamily="34" charset="0"/>
                        </a:rPr>
                        <a:t>Transfer</a:t>
                      </a:r>
                      <a:r>
                        <a:rPr lang="en-US" sz="1600" b="1" i="0" u="none" strike="noStrike" baseline="0" dirty="0" smtClean="0">
                          <a:solidFill>
                            <a:schemeClr val="tx1"/>
                          </a:solidFill>
                          <a:latin typeface="Arial Narrow" panose="020B0606020202030204" pitchFamily="34" charset="0"/>
                        </a:rPr>
                        <a:t> Payments</a:t>
                      </a:r>
                    </a:p>
                    <a:p>
                      <a:pPr marL="36000" algn="l" fontAlgn="b">
                        <a:buFontTx/>
                        <a:buChar char="-"/>
                      </a:pPr>
                      <a:r>
                        <a:rPr lang="en-US" sz="1600" b="0" i="0" u="none" strike="noStrike" baseline="0" dirty="0" smtClean="0">
                          <a:solidFill>
                            <a:schemeClr val="tx1"/>
                          </a:solidFill>
                          <a:latin typeface="Arial Narrow" panose="020B0606020202030204" pitchFamily="34" charset="0"/>
                        </a:rPr>
                        <a:t> Departmental Agencies and Accounts</a:t>
                      </a:r>
                    </a:p>
                    <a:p>
                      <a:pPr marL="36000" algn="l" fontAlgn="b">
                        <a:buFontTx/>
                        <a:buChar char="-"/>
                      </a:pPr>
                      <a:r>
                        <a:rPr lang="en-US" sz="1600" b="0" i="0" u="none" strike="noStrike" baseline="0" dirty="0" smtClean="0">
                          <a:solidFill>
                            <a:schemeClr val="tx1"/>
                          </a:solidFill>
                          <a:latin typeface="Arial Narrow" panose="020B0606020202030204" pitchFamily="34" charset="0"/>
                        </a:rPr>
                        <a:t> Foreign Governments and International  </a:t>
                      </a:r>
                    </a:p>
                    <a:p>
                      <a:pPr marL="36000" algn="l" fontAlgn="b">
                        <a:buFontTx/>
                        <a:buNone/>
                      </a:pPr>
                      <a:r>
                        <a:rPr lang="en-US" sz="1600" b="0" i="0" u="none" strike="noStrike" baseline="0" dirty="0" smtClean="0">
                          <a:solidFill>
                            <a:schemeClr val="tx1"/>
                          </a:solidFill>
                          <a:latin typeface="Arial Narrow" panose="020B0606020202030204" pitchFamily="34" charset="0"/>
                        </a:rPr>
                        <a:t>  Organisations</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r" fontAlgn="b">
                        <a:spcAft>
                          <a:spcPts val="24"/>
                        </a:spcAft>
                      </a:pPr>
                      <a:r>
                        <a:rPr lang="en-US" sz="1600" b="1" i="0" u="none" strike="noStrike" dirty="0" smtClean="0">
                          <a:solidFill>
                            <a:schemeClr val="tx1"/>
                          </a:solidFill>
                          <a:latin typeface="Arial Narrow" panose="020B0606020202030204" pitchFamily="34" charset="0"/>
                        </a:rPr>
                        <a:t>5 419</a:t>
                      </a:r>
                    </a:p>
                    <a:p>
                      <a:pPr marL="36000" algn="r" fontAlgn="b">
                        <a:spcAft>
                          <a:spcPts val="24"/>
                        </a:spcAft>
                      </a:pPr>
                      <a:endParaRPr lang="en-US" sz="1600" b="0" i="0" u="none" strike="noStrike" dirty="0" smtClean="0">
                        <a:solidFill>
                          <a:schemeClr val="tx1"/>
                        </a:solidFill>
                        <a:latin typeface="Arial Narrow" panose="020B0606020202030204" pitchFamily="34" charset="0"/>
                      </a:endParaRPr>
                    </a:p>
                    <a:p>
                      <a:pPr marL="36000" algn="r" fontAlgn="b">
                        <a:spcAft>
                          <a:spcPts val="24"/>
                        </a:spcAft>
                      </a:pPr>
                      <a:endParaRPr lang="en-US" sz="1600" b="0" i="0" u="none" strike="noStrike" dirty="0" smtClean="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ctr" fontAlgn="b">
                        <a:spcBef>
                          <a:spcPts val="24"/>
                        </a:spcBef>
                        <a:spcAft>
                          <a:spcPts val="24"/>
                        </a:spcAft>
                      </a:pPr>
                      <a:r>
                        <a:rPr lang="en-US" sz="1600" b="0" i="0" u="none" strike="noStrike" dirty="0" smtClean="0">
                          <a:solidFill>
                            <a:schemeClr val="tx1"/>
                          </a:solidFill>
                          <a:latin typeface="Arial Narrow" panose="020B0606020202030204" pitchFamily="34" charset="0"/>
                        </a:rPr>
                        <a:t>Returned </a:t>
                      </a:r>
                      <a:r>
                        <a:rPr lang="en-US" sz="1600" b="0" i="0" u="none" strike="noStrike" dirty="0">
                          <a:solidFill>
                            <a:schemeClr val="tx1"/>
                          </a:solidFill>
                          <a:latin typeface="Arial Narrow" panose="020B0606020202030204" pitchFamily="34" charset="0"/>
                        </a:rPr>
                        <a:t>to National </a:t>
                      </a:r>
                      <a:r>
                        <a:rPr lang="en-US" sz="1600" b="0" i="0" u="none" strike="noStrike" dirty="0" smtClean="0">
                          <a:solidFill>
                            <a:schemeClr val="tx1"/>
                          </a:solidFill>
                          <a:latin typeface="Arial Narrow" panose="020B0606020202030204" pitchFamily="34" charset="0"/>
                        </a:rPr>
                        <a:t>Treasury.</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6263">
                <a:tc>
                  <a:txBody>
                    <a:bodyPr/>
                    <a:lstStyle/>
                    <a:p>
                      <a:pPr marL="36000" algn="l" fontAlgn="b">
                        <a:buFontTx/>
                        <a:buNone/>
                      </a:pPr>
                      <a:r>
                        <a:rPr lang="en-US" sz="1600" b="1" i="0" u="none" strike="noStrike" baseline="0" dirty="0" smtClean="0">
                          <a:solidFill>
                            <a:schemeClr val="tx1"/>
                          </a:solidFill>
                          <a:latin typeface="Arial Narrow" panose="020B0606020202030204" pitchFamily="34" charset="0"/>
                        </a:rPr>
                        <a:t>Payments for Capital Assets</a:t>
                      </a:r>
                    </a:p>
                    <a:p>
                      <a:pPr marL="36000" algn="l" fontAlgn="b">
                        <a:buFontTx/>
                        <a:buNone/>
                      </a:pPr>
                      <a:r>
                        <a:rPr lang="en-US" sz="1600" b="0" i="0" u="none" strike="noStrike" baseline="0" dirty="0" smtClean="0">
                          <a:solidFill>
                            <a:schemeClr val="tx1"/>
                          </a:solidFill>
                          <a:latin typeface="Arial Narrow" panose="020B0606020202030204" pitchFamily="34" charset="0"/>
                        </a:rPr>
                        <a:t>- Machinery and Equipment</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r" fontAlgn="b">
                        <a:spcAft>
                          <a:spcPts val="24"/>
                        </a:spcAft>
                      </a:pPr>
                      <a:r>
                        <a:rPr lang="en-US" sz="1600" b="1" i="0" u="none" strike="noStrike" dirty="0" smtClean="0">
                          <a:solidFill>
                            <a:schemeClr val="tx1"/>
                          </a:solidFill>
                          <a:latin typeface="Arial Narrow" panose="020B0606020202030204" pitchFamily="34" charset="0"/>
                        </a:rPr>
                        <a:t>2</a:t>
                      </a:r>
                      <a:endParaRPr lang="en-US" sz="1600" b="1"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marR="0" indent="0" algn="ctr" defTabSz="914400" rtl="0" eaLnBrk="1" fontAlgn="b" latinLnBrk="0" hangingPunct="1">
                        <a:lnSpc>
                          <a:spcPct val="100000"/>
                        </a:lnSpc>
                        <a:spcBef>
                          <a:spcPts val="24"/>
                        </a:spcBef>
                        <a:spcAft>
                          <a:spcPts val="24"/>
                        </a:spcAft>
                        <a:buClrTx/>
                        <a:buSzTx/>
                        <a:buFontTx/>
                        <a:buNone/>
                        <a:tabLst/>
                        <a:defRPr/>
                      </a:pPr>
                      <a:r>
                        <a:rPr lang="en-US" sz="1600" b="0" i="0" u="none" strike="noStrike" dirty="0" smtClean="0">
                          <a:solidFill>
                            <a:schemeClr val="tx1"/>
                          </a:solidFill>
                          <a:latin typeface="Arial Narrow" panose="020B0606020202030204" pitchFamily="34" charset="0"/>
                        </a:rPr>
                        <a:t>Returned to National Treasury.</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4337">
                <a:tc>
                  <a:txBody>
                    <a:bodyPr/>
                    <a:lstStyle/>
                    <a:p>
                      <a:pPr algn="l" fontAlgn="b"/>
                      <a:r>
                        <a:rPr lang="en-US" sz="1600" b="1" i="0" u="none" strike="noStrike" dirty="0" smtClean="0">
                          <a:solidFill>
                            <a:schemeClr val="tx1"/>
                          </a:solidFill>
                          <a:latin typeface="Arial Narrow" panose="020B0606020202030204" pitchFamily="34" charset="0"/>
                        </a:rPr>
                        <a:t>Payment</a:t>
                      </a:r>
                      <a:r>
                        <a:rPr lang="en-US" sz="1600" b="1" i="0" u="none" strike="noStrike" baseline="0" dirty="0" smtClean="0">
                          <a:solidFill>
                            <a:schemeClr val="tx1"/>
                          </a:solidFill>
                          <a:latin typeface="Arial Narrow" panose="020B0606020202030204" pitchFamily="34" charset="0"/>
                        </a:rPr>
                        <a:t> for Financial Assets</a:t>
                      </a:r>
                      <a:endParaRPr lang="en-US" sz="1600" b="1"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spcAft>
                          <a:spcPts val="24"/>
                        </a:spcAft>
                      </a:pPr>
                      <a:r>
                        <a:rPr lang="en-US" sz="1600" b="1" i="0" u="none" strike="noStrike" dirty="0" smtClean="0">
                          <a:solidFill>
                            <a:schemeClr val="tx1"/>
                          </a:solidFill>
                          <a:latin typeface="Arial Narrow" panose="020B0606020202030204" pitchFamily="34" charset="0"/>
                        </a:rPr>
                        <a:t>1</a:t>
                      </a:r>
                      <a:endParaRPr lang="en-US" sz="1600" b="1"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chemeClr val="tx1"/>
                          </a:solidFill>
                          <a:latin typeface="Arial Narrow" panose="020B0606020202030204" pitchFamily="34" charset="0"/>
                        </a:rPr>
                        <a:t>Returned to National Treasury.</a:t>
                      </a:r>
                      <a:endParaRPr lang="en-US" sz="1600" b="0"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b"/>
                      <a:r>
                        <a:rPr lang="en-US" sz="1600" b="1" i="0" u="none" strike="noStrike" dirty="0" smtClean="0">
                          <a:solidFill>
                            <a:schemeClr val="tx1"/>
                          </a:solidFill>
                          <a:latin typeface="Arial Narrow" panose="020B0606020202030204" pitchFamily="34" charset="0"/>
                        </a:rPr>
                        <a:t> TOTAL</a:t>
                      </a:r>
                      <a:endParaRPr lang="en-US" sz="1600" b="1"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spcAft>
                          <a:spcPts val="24"/>
                        </a:spcAft>
                      </a:pPr>
                      <a:r>
                        <a:rPr lang="en-US" sz="1600" b="1" i="0" u="none" strike="noStrike" dirty="0" smtClean="0">
                          <a:solidFill>
                            <a:schemeClr val="tx1"/>
                          </a:solidFill>
                          <a:latin typeface="Arial Narrow" panose="020B0606020202030204" pitchFamily="34" charset="0"/>
                        </a:rPr>
                        <a:t>16 784</a:t>
                      </a:r>
                      <a:endParaRPr lang="en-US" sz="1600" b="1" i="0" u="none" strike="noStrike" dirty="0">
                        <a:solidFill>
                          <a:schemeClr val="tx1"/>
                        </a:solidFill>
                        <a:latin typeface="Arial Narrow" panose="020B060602020203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chemeClr val="tx1"/>
                          </a:solidFill>
                          <a:latin typeface="Arial Narrow" panose="020B0606020202030204" pitchFamily="34" charset="0"/>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37422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64312" y="6324600"/>
            <a:ext cx="2133600" cy="365125"/>
          </a:xfrm>
        </p:spPr>
        <p:txBody>
          <a:bodyPr/>
          <a:lstStyle/>
          <a:p>
            <a:fld id="{E2F236E4-C43B-47D9-92F3-DF5FF92BE2C0}" type="slidenum">
              <a:rPr lang="en-ZA" smtClean="0">
                <a:latin typeface="Arial Narrow" panose="020B0606020202030204" pitchFamily="34" charset="0"/>
              </a:rPr>
              <a:pPr/>
              <a:t>39</a:t>
            </a:fld>
            <a:endParaRPr lang="en-ZA" dirty="0">
              <a:latin typeface="Arial Narrow" panose="020B0606020202030204" pitchFamily="34" charset="0"/>
            </a:endParaRPr>
          </a:p>
        </p:txBody>
      </p:sp>
      <p:sp>
        <p:nvSpPr>
          <p:cNvPr id="3" name="Title 1"/>
          <p:cNvSpPr txBox="1">
            <a:spLocks/>
          </p:cNvSpPr>
          <p:nvPr/>
        </p:nvSpPr>
        <p:spPr>
          <a:xfrm>
            <a:off x="1676399" y="1905001"/>
            <a:ext cx="7021513" cy="1676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chemeClr val="accent6">
                <a:lumMod val="75000"/>
              </a:schemeClr>
            </a:solidFill>
          </a:ln>
        </p:spPr>
        <p:txBody>
          <a:bodyPr/>
          <a:lstStyle/>
          <a:p>
            <a:pPr algn="ctr" fontAlgn="auto">
              <a:spcAft>
                <a:spcPts val="0"/>
              </a:spcAft>
              <a:defRPr/>
            </a:pPr>
            <a:endParaRPr lang="en-US" sz="4000" b="1" dirty="0">
              <a:latin typeface="Arial Narrow" pitchFamily="34" charset="0"/>
              <a:ea typeface="+mj-ea"/>
              <a:cs typeface="+mj-cs"/>
            </a:endParaRPr>
          </a:p>
          <a:p>
            <a:pPr algn="ctr" fontAlgn="auto">
              <a:spcAft>
                <a:spcPts val="0"/>
              </a:spcAft>
              <a:defRPr/>
            </a:pPr>
            <a:r>
              <a:rPr lang="en-US" sz="4000" b="1" dirty="0" smtClean="0">
                <a:latin typeface="Arial Narrow" pitchFamily="34" charset="0"/>
                <a:ea typeface="+mj-ea"/>
                <a:cs typeface="+mj-cs"/>
              </a:rPr>
              <a:t>3. Human Resource Information</a:t>
            </a:r>
            <a:endParaRPr lang="en-US" sz="4000" b="1" dirty="0">
              <a:latin typeface="Arial Narrow" pitchFamily="34" charset="0"/>
              <a:ea typeface="+mj-ea"/>
              <a:cs typeface="+mj-cs"/>
            </a:endParaRPr>
          </a:p>
        </p:txBody>
      </p:sp>
    </p:spTree>
    <p:extLst>
      <p:ext uri="{BB962C8B-B14F-4D97-AF65-F5344CB8AC3E}">
        <p14:creationId xmlns:p14="http://schemas.microsoft.com/office/powerpoint/2010/main" val="1241233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4</a:t>
            </a:fld>
            <a:endParaRPr lang="en-ZA" dirty="0">
              <a:latin typeface="Arial Narrow" panose="020B0606020202030204" pitchFamily="34" charset="0"/>
            </a:endParaRPr>
          </a:p>
        </p:txBody>
      </p:sp>
      <p:sp>
        <p:nvSpPr>
          <p:cNvPr id="11" name="Title 1"/>
          <p:cNvSpPr>
            <a:spLocks noGrp="1"/>
          </p:cNvSpPr>
          <p:nvPr>
            <p:ph type="title"/>
          </p:nvPr>
        </p:nvSpPr>
        <p:spPr>
          <a:xfrm>
            <a:off x="1981200" y="381000"/>
            <a:ext cx="6934200" cy="381000"/>
          </a:xfrm>
        </p:spPr>
        <p:txBody>
          <a:bodyPr rtlCol="0">
            <a:normAutofit fontScale="90000"/>
          </a:bodyPr>
          <a:lstStyle/>
          <a:p>
            <a:pPr>
              <a:defRPr/>
            </a:pPr>
            <a:r>
              <a:rPr lang="en-US" sz="2800" b="1" kern="0" dirty="0" smtClean="0">
                <a:latin typeface="Arial Narrow" pitchFamily="34" charset="0"/>
              </a:rPr>
              <a:t>2015/16 </a:t>
            </a:r>
            <a:r>
              <a:rPr lang="en-US" sz="2800" b="1" kern="0" dirty="0">
                <a:latin typeface="Arial Narrow" pitchFamily="34" charset="0"/>
              </a:rPr>
              <a:t>DEPARTMENTAL ANNUAL PERFORMANCE</a:t>
            </a:r>
          </a:p>
        </p:txBody>
      </p:sp>
      <p:grpSp>
        <p:nvGrpSpPr>
          <p:cNvPr id="5" name="Group 20"/>
          <p:cNvGrpSpPr>
            <a:grpSpLocks/>
          </p:cNvGrpSpPr>
          <p:nvPr/>
        </p:nvGrpSpPr>
        <p:grpSpPr bwMode="auto">
          <a:xfrm>
            <a:off x="1828800" y="5166888"/>
            <a:ext cx="2590800" cy="167112"/>
            <a:chOff x="685800" y="6400796"/>
            <a:chExt cx="2578100" cy="215903"/>
          </a:xfrm>
        </p:grpSpPr>
        <p:sp>
          <p:nvSpPr>
            <p:cNvPr id="6" name="Rectangle 21"/>
            <p:cNvSpPr>
              <a:spLocks noChangeArrowheads="1"/>
            </p:cNvSpPr>
            <p:nvPr/>
          </p:nvSpPr>
          <p:spPr bwMode="auto">
            <a:xfrm>
              <a:off x="685800" y="6400796"/>
              <a:ext cx="215900" cy="215903"/>
            </a:xfrm>
            <a:prstGeom prst="rect">
              <a:avLst/>
            </a:prstGeom>
            <a:solidFill>
              <a:srgbClr val="00B05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Achieved</a:t>
              </a:r>
            </a:p>
          </p:txBody>
        </p:sp>
        <p:sp>
          <p:nvSpPr>
            <p:cNvPr id="7" name="Rectangle 22"/>
            <p:cNvSpPr>
              <a:spLocks noChangeArrowheads="1"/>
            </p:cNvSpPr>
            <p:nvPr/>
          </p:nvSpPr>
          <p:spPr bwMode="auto">
            <a:xfrm>
              <a:off x="1752600" y="6400796"/>
              <a:ext cx="215900" cy="215903"/>
            </a:xfrm>
            <a:prstGeom prst="rect">
              <a:avLst/>
            </a:prstGeom>
            <a:solidFill>
              <a:srgbClr val="FF000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Not achieved</a:t>
              </a:r>
            </a:p>
          </p:txBody>
        </p:sp>
        <p:sp>
          <p:nvSpPr>
            <p:cNvPr id="8" name="Rectangle 23"/>
            <p:cNvSpPr>
              <a:spLocks noChangeArrowheads="1"/>
            </p:cNvSpPr>
            <p:nvPr/>
          </p:nvSpPr>
          <p:spPr bwMode="auto">
            <a:xfrm>
              <a:off x="3048000" y="6400796"/>
              <a:ext cx="215900" cy="215900"/>
            </a:xfrm>
            <a:prstGeom prst="rect">
              <a:avLst/>
            </a:prstGeom>
            <a:solidFill>
              <a:srgbClr val="FFFF0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Not achieved; however significant work done</a:t>
              </a:r>
            </a:p>
          </p:txBody>
        </p:sp>
      </p:grpSp>
      <p:sp>
        <p:nvSpPr>
          <p:cNvPr id="9" name="Slide Number Placeholder 3"/>
          <p:cNvSpPr txBox="1">
            <a:spLocks/>
          </p:cNvSpPr>
          <p:nvPr/>
        </p:nvSpPr>
        <p:spPr>
          <a:xfrm>
            <a:off x="6858000" y="635634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ZA" dirty="0"/>
          </a:p>
        </p:txBody>
      </p:sp>
      <p:sp>
        <p:nvSpPr>
          <p:cNvPr id="10" name="Rectangle 24"/>
          <p:cNvSpPr>
            <a:spLocks noChangeArrowheads="1"/>
          </p:cNvSpPr>
          <p:nvPr/>
        </p:nvSpPr>
        <p:spPr bwMode="auto">
          <a:xfrm>
            <a:off x="6858000" y="5166888"/>
            <a:ext cx="255494" cy="167110"/>
          </a:xfrm>
          <a:prstGeom prst="rect">
            <a:avLst/>
          </a:prstGeom>
          <a:solidFill>
            <a:srgbClr val="99330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Insufficient information to express opinion</a:t>
            </a:r>
          </a:p>
        </p:txBody>
      </p:sp>
      <p:graphicFrame>
        <p:nvGraphicFramePr>
          <p:cNvPr id="14" name="Chart 13"/>
          <p:cNvGraphicFramePr>
            <a:graphicFrameLocks/>
          </p:cNvGraphicFramePr>
          <p:nvPr>
            <p:extLst>
              <p:ext uri="{D42A27DB-BD31-4B8C-83A1-F6EECF244321}">
                <p14:modId xmlns:p14="http://schemas.microsoft.com/office/powerpoint/2010/main" val="1942083728"/>
              </p:ext>
            </p:extLst>
          </p:nvPr>
        </p:nvGraphicFramePr>
        <p:xfrm>
          <a:off x="2362200" y="1066800"/>
          <a:ext cx="6172200" cy="3124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9990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24600"/>
            <a:ext cx="2133600" cy="365125"/>
          </a:xfrm>
        </p:spPr>
        <p:txBody>
          <a:bodyPr/>
          <a:lstStyle/>
          <a:p>
            <a:fld id="{E2F236E4-C43B-47D9-92F3-DF5FF92BE2C0}" type="slidenum">
              <a:rPr lang="en-ZA" smtClean="0">
                <a:latin typeface="Arial Narrow" panose="020B0606020202030204" pitchFamily="34" charset="0"/>
              </a:rPr>
              <a:pPr/>
              <a:t>40</a:t>
            </a:fld>
            <a:endParaRPr lang="en-ZA" dirty="0">
              <a:latin typeface="Arial Narrow" panose="020B0606020202030204" pitchFamily="34" charset="0"/>
            </a:endParaRPr>
          </a:p>
        </p:txBody>
      </p:sp>
      <p:sp>
        <p:nvSpPr>
          <p:cNvPr id="2" name="Rectangle 1"/>
          <p:cNvSpPr/>
          <p:nvPr/>
        </p:nvSpPr>
        <p:spPr>
          <a:xfrm>
            <a:off x="1447800" y="685800"/>
            <a:ext cx="6934200" cy="646331"/>
          </a:xfrm>
          <a:prstGeom prst="rect">
            <a:avLst/>
          </a:prstGeom>
        </p:spPr>
        <p:txBody>
          <a:bodyPr wrap="square">
            <a:spAutoFit/>
          </a:bodyPr>
          <a:lstStyle/>
          <a:p>
            <a:pPr lvl="0" algn="ctr">
              <a:spcAft>
                <a:spcPts val="0"/>
              </a:spcAft>
              <a:tabLst>
                <a:tab pos="228600" algn="l"/>
              </a:tabLst>
            </a:pPr>
            <a:r>
              <a:rPr lang="en-US" sz="3600" b="1" dirty="0" smtClean="0">
                <a:latin typeface="Arial Narrow" pitchFamily="34" charset="0"/>
                <a:ea typeface="+mj-ea"/>
                <a:cs typeface="+mj-cs"/>
              </a:rPr>
              <a:t>EMPLOYEE</a:t>
            </a:r>
            <a:r>
              <a:rPr lang="en-US" sz="3600" b="1" dirty="0" smtClean="0">
                <a:latin typeface="Arial Narrow" panose="020B0606020202030204" pitchFamily="34" charset="0"/>
                <a:ea typeface="MS Mincho" panose="02020609040205080304" pitchFamily="49" charset="-128"/>
              </a:rPr>
              <a:t> </a:t>
            </a:r>
            <a:r>
              <a:rPr lang="en-US" sz="3600" b="1" dirty="0" smtClean="0">
                <a:latin typeface="Arial Narrow" pitchFamily="34" charset="0"/>
                <a:ea typeface="+mj-ea"/>
                <a:cs typeface="+mj-cs"/>
              </a:rPr>
              <a:t>RELATIONS CASES</a:t>
            </a:r>
            <a:endParaRPr lang="en-ZA" sz="3600" b="1" dirty="0">
              <a:latin typeface="Arial Narrow" pitchFamily="34" charset="0"/>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4251261870"/>
              </p:ext>
            </p:extLst>
          </p:nvPr>
        </p:nvGraphicFramePr>
        <p:xfrm>
          <a:off x="1621971" y="2209800"/>
          <a:ext cx="7239000" cy="990600"/>
        </p:xfrm>
        <a:graphic>
          <a:graphicData uri="http://schemas.openxmlformats.org/drawingml/2006/table">
            <a:tbl>
              <a:tblPr firstRow="1" firstCol="1" bandRow="1">
                <a:tableStyleId>{5C22544A-7EE6-4342-B048-85BDC9FD1C3A}</a:tableStyleId>
              </a:tblPr>
              <a:tblGrid>
                <a:gridCol w="2262188"/>
                <a:gridCol w="2186781"/>
                <a:gridCol w="2790031"/>
              </a:tblGrid>
              <a:tr h="685800">
                <a:tc>
                  <a:txBody>
                    <a:bodyPr/>
                    <a:lstStyle/>
                    <a:p>
                      <a:pPr algn="ctr">
                        <a:spcAft>
                          <a:spcPts val="0"/>
                        </a:spcAft>
                      </a:pPr>
                      <a:r>
                        <a:rPr lang="en-ZA" sz="1600" dirty="0">
                          <a:effectLst/>
                          <a:latin typeface="Arial Narrow" panose="020B0606020202030204" pitchFamily="34" charset="0"/>
                        </a:rPr>
                        <a:t>Total number of Reported Misconduct Cases</a:t>
                      </a:r>
                      <a:endParaRPr lang="en-ZA" sz="1600" dirty="0">
                        <a:effectLst/>
                        <a:latin typeface="Arial Narrow" panose="020B0606020202030204" pitchFamily="34" charset="0"/>
                        <a:ea typeface="MS Mincho" panose="02020609040205080304" pitchFamily="49" charset="-128"/>
                      </a:endParaRPr>
                    </a:p>
                  </a:txBody>
                  <a:tcPr marL="68580" marR="68580" marT="0" marB="0"/>
                </a:tc>
                <a:tc>
                  <a:txBody>
                    <a:bodyPr/>
                    <a:lstStyle/>
                    <a:p>
                      <a:pPr algn="ctr">
                        <a:spcAft>
                          <a:spcPts val="0"/>
                        </a:spcAft>
                      </a:pPr>
                      <a:r>
                        <a:rPr lang="en-ZA" sz="1600" dirty="0">
                          <a:effectLst/>
                          <a:latin typeface="Arial Narrow" panose="020B0606020202030204" pitchFamily="34" charset="0"/>
                        </a:rPr>
                        <a:t>Finalised cases</a:t>
                      </a:r>
                      <a:endParaRPr lang="en-ZA" sz="1600" dirty="0">
                        <a:effectLst/>
                        <a:latin typeface="Arial Narrow" panose="020B0606020202030204" pitchFamily="34" charset="0"/>
                        <a:ea typeface="MS Mincho" panose="02020609040205080304" pitchFamily="49" charset="-128"/>
                      </a:endParaRPr>
                    </a:p>
                  </a:txBody>
                  <a:tcPr marL="68580" marR="68580" marT="0" marB="0"/>
                </a:tc>
                <a:tc>
                  <a:txBody>
                    <a:bodyPr/>
                    <a:lstStyle/>
                    <a:p>
                      <a:pPr algn="ctr">
                        <a:spcAft>
                          <a:spcPts val="0"/>
                        </a:spcAft>
                      </a:pPr>
                      <a:r>
                        <a:rPr lang="en-ZA" sz="1600" dirty="0">
                          <a:effectLst/>
                          <a:latin typeface="Arial Narrow" panose="020B0606020202030204" pitchFamily="34" charset="0"/>
                        </a:rPr>
                        <a:t>Pending Cases</a:t>
                      </a:r>
                      <a:endParaRPr lang="en-ZA" sz="1600" dirty="0">
                        <a:effectLst/>
                        <a:latin typeface="Arial Narrow" panose="020B0606020202030204" pitchFamily="34" charset="0"/>
                        <a:ea typeface="MS Mincho" panose="02020609040205080304" pitchFamily="49" charset="-128"/>
                      </a:endParaRPr>
                    </a:p>
                  </a:txBody>
                  <a:tcPr marL="68580" marR="68580" marT="0" marB="0"/>
                </a:tc>
              </a:tr>
              <a:tr h="304800">
                <a:tc>
                  <a:txBody>
                    <a:bodyPr/>
                    <a:lstStyle/>
                    <a:p>
                      <a:pPr algn="ctr">
                        <a:lnSpc>
                          <a:spcPct val="115000"/>
                        </a:lnSpc>
                        <a:spcAft>
                          <a:spcPts val="0"/>
                        </a:spcAft>
                      </a:pPr>
                      <a:r>
                        <a:rPr lang="en-ZA" sz="1600" b="1"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14</a:t>
                      </a:r>
                      <a:endParaRPr lang="en-ZA" sz="24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b"/>
                </a:tc>
                <a:tc>
                  <a:txBody>
                    <a:bodyPr/>
                    <a:lstStyle/>
                    <a:p>
                      <a:pPr algn="ctr">
                        <a:lnSpc>
                          <a:spcPct val="115000"/>
                        </a:lnSpc>
                        <a:spcAft>
                          <a:spcPts val="0"/>
                        </a:spcAft>
                      </a:pPr>
                      <a:r>
                        <a:rPr lang="en-ZA" sz="1600" b="1"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9</a:t>
                      </a:r>
                      <a:endParaRPr lang="en-ZA" sz="24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b"/>
                </a:tc>
                <a:tc>
                  <a:txBody>
                    <a:bodyPr/>
                    <a:lstStyle/>
                    <a:p>
                      <a:pPr algn="ctr">
                        <a:lnSpc>
                          <a:spcPct val="115000"/>
                        </a:lnSpc>
                        <a:spcAft>
                          <a:spcPts val="0"/>
                        </a:spcAft>
                      </a:pPr>
                      <a:r>
                        <a:rPr lang="en-ZA" sz="1600" b="1"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5</a:t>
                      </a:r>
                      <a:endParaRPr lang="en-ZA" sz="24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85738540"/>
              </p:ext>
            </p:extLst>
          </p:nvPr>
        </p:nvGraphicFramePr>
        <p:xfrm>
          <a:off x="1605148" y="3581400"/>
          <a:ext cx="7239000" cy="990600"/>
        </p:xfrm>
        <a:graphic>
          <a:graphicData uri="http://schemas.openxmlformats.org/drawingml/2006/table">
            <a:tbl>
              <a:tblPr firstRow="1" firstCol="1" bandRow="1">
                <a:tableStyleId>{5C22544A-7EE6-4342-B048-85BDC9FD1C3A}</a:tableStyleId>
              </a:tblPr>
              <a:tblGrid>
                <a:gridCol w="2164237"/>
                <a:gridCol w="2238866"/>
                <a:gridCol w="2835897"/>
              </a:tblGrid>
              <a:tr h="609600">
                <a:tc>
                  <a:txBody>
                    <a:bodyPr/>
                    <a:lstStyle/>
                    <a:p>
                      <a:pPr algn="ctr">
                        <a:spcAft>
                          <a:spcPts val="0"/>
                        </a:spcAft>
                      </a:pPr>
                      <a:r>
                        <a:rPr lang="en-ZA" sz="1600" dirty="0">
                          <a:effectLst/>
                          <a:latin typeface="Arial Narrow" panose="020B0606020202030204" pitchFamily="34" charset="0"/>
                        </a:rPr>
                        <a:t>Number of Grievances Reported</a:t>
                      </a:r>
                      <a:endParaRPr lang="en-ZA" sz="1600" dirty="0">
                        <a:effectLst/>
                        <a:latin typeface="Arial Narrow" panose="020B0606020202030204" pitchFamily="34" charset="0"/>
                        <a:ea typeface="MS Mincho" panose="02020609040205080304" pitchFamily="49" charset="-128"/>
                      </a:endParaRPr>
                    </a:p>
                  </a:txBody>
                  <a:tcPr marL="68580" marR="68580" marT="0" marB="0"/>
                </a:tc>
                <a:tc>
                  <a:txBody>
                    <a:bodyPr/>
                    <a:lstStyle/>
                    <a:p>
                      <a:pPr algn="ctr">
                        <a:spcAft>
                          <a:spcPts val="0"/>
                        </a:spcAft>
                      </a:pPr>
                      <a:r>
                        <a:rPr lang="en-ZA" sz="1600" dirty="0">
                          <a:effectLst/>
                          <a:latin typeface="Arial Narrow" panose="020B0606020202030204" pitchFamily="34" charset="0"/>
                        </a:rPr>
                        <a:t>Grievances Resolved</a:t>
                      </a:r>
                      <a:endParaRPr lang="en-ZA" sz="1600" dirty="0">
                        <a:effectLst/>
                        <a:latin typeface="Arial Narrow" panose="020B0606020202030204" pitchFamily="34" charset="0"/>
                        <a:ea typeface="MS Mincho" panose="02020609040205080304" pitchFamily="49" charset="-128"/>
                      </a:endParaRPr>
                    </a:p>
                  </a:txBody>
                  <a:tcPr marL="68580" marR="68580" marT="0" marB="0"/>
                </a:tc>
                <a:tc>
                  <a:txBody>
                    <a:bodyPr/>
                    <a:lstStyle/>
                    <a:p>
                      <a:pPr algn="ctr">
                        <a:spcAft>
                          <a:spcPts val="0"/>
                        </a:spcAft>
                      </a:pPr>
                      <a:r>
                        <a:rPr lang="en-ZA" sz="1600" dirty="0">
                          <a:effectLst/>
                          <a:latin typeface="Arial Narrow" panose="020B0606020202030204" pitchFamily="34" charset="0"/>
                        </a:rPr>
                        <a:t>Grievances Pending</a:t>
                      </a:r>
                      <a:endParaRPr lang="en-ZA" sz="1600" dirty="0">
                        <a:effectLst/>
                        <a:latin typeface="Arial Narrow" panose="020B0606020202030204" pitchFamily="34" charset="0"/>
                        <a:ea typeface="MS Mincho" panose="02020609040205080304" pitchFamily="49" charset="-128"/>
                      </a:endParaRPr>
                    </a:p>
                  </a:txBody>
                  <a:tcPr marL="68580" marR="68580" marT="0" marB="0"/>
                </a:tc>
              </a:tr>
              <a:tr h="381000">
                <a:tc>
                  <a:txBody>
                    <a:bodyPr/>
                    <a:lstStyle/>
                    <a:p>
                      <a:pPr algn="ctr">
                        <a:lnSpc>
                          <a:spcPct val="115000"/>
                        </a:lnSpc>
                        <a:spcAft>
                          <a:spcPts val="0"/>
                        </a:spcAft>
                      </a:pPr>
                      <a:r>
                        <a:rPr lang="en-ZA" sz="1600" b="1"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10</a:t>
                      </a:r>
                      <a:endParaRPr lang="en-ZA" sz="24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b"/>
                </a:tc>
                <a:tc>
                  <a:txBody>
                    <a:bodyPr/>
                    <a:lstStyle/>
                    <a:p>
                      <a:pPr algn="ctr">
                        <a:lnSpc>
                          <a:spcPct val="115000"/>
                        </a:lnSpc>
                        <a:spcAft>
                          <a:spcPts val="0"/>
                        </a:spcAft>
                      </a:pPr>
                      <a:r>
                        <a:rPr lang="en-ZA" sz="1600" b="1"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7</a:t>
                      </a:r>
                      <a:endParaRPr lang="en-ZA" sz="24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b"/>
                </a:tc>
                <a:tc>
                  <a:txBody>
                    <a:bodyPr/>
                    <a:lstStyle/>
                    <a:p>
                      <a:pPr algn="ctr">
                        <a:lnSpc>
                          <a:spcPct val="115000"/>
                        </a:lnSpc>
                        <a:spcAft>
                          <a:spcPts val="0"/>
                        </a:spcAft>
                      </a:pPr>
                      <a:r>
                        <a:rPr lang="en-ZA" sz="1600" b="1" dirty="0">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3</a:t>
                      </a:r>
                      <a:endParaRPr lang="en-ZA" sz="24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b"/>
                </a:tc>
              </a:tr>
            </a:tbl>
          </a:graphicData>
        </a:graphic>
      </p:graphicFrame>
    </p:spTree>
    <p:extLst>
      <p:ext uri="{BB962C8B-B14F-4D97-AF65-F5344CB8AC3E}">
        <p14:creationId xmlns:p14="http://schemas.microsoft.com/office/powerpoint/2010/main" val="217008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24600"/>
            <a:ext cx="2133600" cy="365125"/>
          </a:xfrm>
        </p:spPr>
        <p:txBody>
          <a:bodyPr/>
          <a:lstStyle/>
          <a:p>
            <a:fld id="{E2F236E4-C43B-47D9-92F3-DF5FF92BE2C0}" type="slidenum">
              <a:rPr lang="en-ZA" smtClean="0">
                <a:latin typeface="Arial Narrow" panose="020B0606020202030204" pitchFamily="34" charset="0"/>
              </a:rPr>
              <a:pPr/>
              <a:t>41</a:t>
            </a:fld>
            <a:endParaRPr lang="en-ZA" dirty="0">
              <a:latin typeface="Arial Narrow" panose="020B0606020202030204" pitchFamily="34" charset="0"/>
            </a:endParaRPr>
          </a:p>
        </p:txBody>
      </p:sp>
      <p:sp>
        <p:nvSpPr>
          <p:cNvPr id="3" name="Title 1"/>
          <p:cNvSpPr>
            <a:spLocks noGrp="1"/>
          </p:cNvSpPr>
          <p:nvPr>
            <p:ph type="title"/>
          </p:nvPr>
        </p:nvSpPr>
        <p:spPr>
          <a:xfrm>
            <a:off x="1752600" y="457199"/>
            <a:ext cx="6934200" cy="944563"/>
          </a:xfrm>
        </p:spPr>
        <p:txBody>
          <a:bodyPr>
            <a:noAutofit/>
          </a:bodyPr>
          <a:lstStyle/>
          <a:p>
            <a:r>
              <a:rPr lang="en-US" sz="2800" b="1" dirty="0" smtClean="0">
                <a:latin typeface="Arial Narrow" pitchFamily="34" charset="0"/>
              </a:rPr>
              <a:t>WORKFORCE REPRESENTATIVITY AS END </a:t>
            </a:r>
            <a:br>
              <a:rPr lang="en-US" sz="2800" b="1" dirty="0" smtClean="0">
                <a:latin typeface="Arial Narrow" pitchFamily="34" charset="0"/>
              </a:rPr>
            </a:br>
            <a:r>
              <a:rPr lang="en-US" sz="2800" b="1" dirty="0" smtClean="0">
                <a:latin typeface="Arial Narrow" pitchFamily="34" charset="0"/>
              </a:rPr>
              <a:t>OF 31 MARCH 2016</a:t>
            </a:r>
            <a:endParaRPr lang="en-ZA" sz="2800" b="1" dirty="0">
              <a:latin typeface="Arial Narrow" pitchFamily="34" charset="0"/>
            </a:endParaRPr>
          </a:p>
        </p:txBody>
      </p:sp>
      <p:graphicFrame>
        <p:nvGraphicFramePr>
          <p:cNvPr id="5" name="Content Placeholder 5"/>
          <p:cNvGraphicFramePr>
            <a:graphicFrameLocks/>
          </p:cNvGraphicFramePr>
          <p:nvPr>
            <p:extLst>
              <p:ext uri="{D42A27DB-BD31-4B8C-83A1-F6EECF244321}">
                <p14:modId xmlns:p14="http://schemas.microsoft.com/office/powerpoint/2010/main" val="244477530"/>
              </p:ext>
            </p:extLst>
          </p:nvPr>
        </p:nvGraphicFramePr>
        <p:xfrm>
          <a:off x="1981200" y="2628900"/>
          <a:ext cx="6477000" cy="2802255"/>
        </p:xfrm>
        <a:graphic>
          <a:graphicData uri="http://schemas.openxmlformats.org/drawingml/2006/table">
            <a:tbl>
              <a:tblPr firstRow="1" bandRow="1">
                <a:tableStyleId>{5C22544A-7EE6-4342-B048-85BDC9FD1C3A}</a:tableStyleId>
              </a:tblPr>
              <a:tblGrid>
                <a:gridCol w="2405743"/>
                <a:gridCol w="1572986"/>
                <a:gridCol w="2498271"/>
              </a:tblGrid>
              <a:tr h="352425">
                <a:tc gridSpan="3">
                  <a:txBody>
                    <a:bodyPr/>
                    <a:lstStyle/>
                    <a:p>
                      <a:pPr algn="ctr"/>
                      <a:r>
                        <a:rPr lang="en-ZA" sz="1600" dirty="0" smtClean="0">
                          <a:latin typeface="Arial Narrow" panose="020B0606020202030204" pitchFamily="34" charset="0"/>
                        </a:rPr>
                        <a:t>TOTAL ESTABLISHMENT</a:t>
                      </a:r>
                      <a:endParaRPr lang="en-ZA" sz="1600" dirty="0">
                        <a:latin typeface="Arial Narrow" panose="020B0606020202030204" pitchFamily="34" charset="0"/>
                      </a:endParaRPr>
                    </a:p>
                  </a:txBody>
                  <a:tcPr/>
                </a:tc>
                <a:tc hMerge="1">
                  <a:txBody>
                    <a:bodyPr/>
                    <a:lstStyle/>
                    <a:p>
                      <a:endParaRPr lang="en-ZA" dirty="0"/>
                    </a:p>
                  </a:txBody>
                  <a:tcPr/>
                </a:tc>
                <a:tc hMerge="1">
                  <a:txBody>
                    <a:bodyPr/>
                    <a:lstStyle/>
                    <a:p>
                      <a:endParaRPr lang="en-ZA" dirty="0"/>
                    </a:p>
                  </a:txBody>
                  <a:tcPr/>
                </a:tc>
              </a:tr>
              <a:tr h="352425">
                <a:tc>
                  <a:txBody>
                    <a:bodyPr/>
                    <a:lstStyle/>
                    <a:p>
                      <a:r>
                        <a:rPr lang="en-ZA" sz="1600" b="1" dirty="0" smtClean="0">
                          <a:latin typeface="Arial Narrow" panose="020B0606020202030204" pitchFamily="34" charset="0"/>
                        </a:rPr>
                        <a:t>Race</a:t>
                      </a:r>
                      <a:endParaRPr lang="en-ZA" sz="1600" b="1" dirty="0">
                        <a:latin typeface="Arial Narrow" panose="020B0606020202030204" pitchFamily="34" charset="0"/>
                      </a:endParaRPr>
                    </a:p>
                  </a:txBody>
                  <a:tcPr/>
                </a:tc>
                <a:tc>
                  <a:txBody>
                    <a:bodyPr/>
                    <a:lstStyle/>
                    <a:p>
                      <a:r>
                        <a:rPr lang="en-ZA" sz="1600" b="1" dirty="0" smtClean="0">
                          <a:latin typeface="Arial Narrow" panose="020B0606020202030204" pitchFamily="34" charset="0"/>
                        </a:rPr>
                        <a:t>Number</a:t>
                      </a:r>
                      <a:endParaRPr lang="en-ZA" sz="1600" b="1" dirty="0">
                        <a:latin typeface="Arial Narrow" panose="020B0606020202030204" pitchFamily="34" charset="0"/>
                      </a:endParaRPr>
                    </a:p>
                  </a:txBody>
                  <a:tcPr/>
                </a:tc>
                <a:tc>
                  <a:txBody>
                    <a:bodyPr/>
                    <a:lstStyle/>
                    <a:p>
                      <a:r>
                        <a:rPr lang="en-ZA" sz="1600" b="1" dirty="0" smtClean="0">
                          <a:latin typeface="Arial Narrow" panose="020B0606020202030204" pitchFamily="34" charset="0"/>
                        </a:rPr>
                        <a:t>Percentage</a:t>
                      </a:r>
                      <a:endParaRPr lang="en-ZA" sz="1600" b="1" dirty="0">
                        <a:latin typeface="Arial Narrow" panose="020B0606020202030204" pitchFamily="34" charset="0"/>
                      </a:endParaRPr>
                    </a:p>
                  </a:txBody>
                  <a:tcPr/>
                </a:tc>
              </a:tr>
              <a:tr h="209550">
                <a:tc>
                  <a:txBody>
                    <a:bodyPr/>
                    <a:lstStyle/>
                    <a:p>
                      <a:r>
                        <a:rPr lang="en-ZA" sz="1600" dirty="0" smtClean="0">
                          <a:latin typeface="Arial Narrow" panose="020B0606020202030204" pitchFamily="34" charset="0"/>
                        </a:rPr>
                        <a:t>Africans</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449</a:t>
                      </a:r>
                    </a:p>
                  </a:txBody>
                  <a:tcPr/>
                </a:tc>
                <a:tc>
                  <a:txBody>
                    <a:bodyPr/>
                    <a:lstStyle/>
                    <a:p>
                      <a:r>
                        <a:rPr lang="en-ZA" sz="1600" dirty="0" smtClean="0">
                          <a:latin typeface="Arial Narrow" panose="020B0606020202030204" pitchFamily="34" charset="0"/>
                        </a:rPr>
                        <a:t>87.2</a:t>
                      </a:r>
                      <a:endParaRPr lang="en-ZA" sz="1600" dirty="0">
                        <a:latin typeface="Arial Narrow" panose="020B0606020202030204" pitchFamily="34" charset="0"/>
                      </a:endParaRPr>
                    </a:p>
                  </a:txBody>
                  <a:tcPr/>
                </a:tc>
              </a:tr>
              <a:tr h="352425">
                <a:tc>
                  <a:txBody>
                    <a:bodyPr/>
                    <a:lstStyle/>
                    <a:p>
                      <a:r>
                        <a:rPr lang="en-ZA" sz="1600" dirty="0" smtClean="0">
                          <a:latin typeface="Arial Narrow" panose="020B0606020202030204" pitchFamily="34" charset="0"/>
                        </a:rPr>
                        <a:t>Coloureds</a:t>
                      </a:r>
                    </a:p>
                  </a:txBody>
                  <a:tcPr/>
                </a:tc>
                <a:tc>
                  <a:txBody>
                    <a:bodyPr/>
                    <a:lstStyle/>
                    <a:p>
                      <a:r>
                        <a:rPr lang="en-ZA" sz="1600" dirty="0" smtClean="0">
                          <a:latin typeface="Arial Narrow" panose="020B0606020202030204" pitchFamily="34" charset="0"/>
                        </a:rPr>
                        <a:t>27</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5.3</a:t>
                      </a:r>
                      <a:endParaRPr lang="en-ZA" sz="1600" dirty="0">
                        <a:latin typeface="Arial Narrow" panose="020B0606020202030204" pitchFamily="34" charset="0"/>
                      </a:endParaRPr>
                    </a:p>
                  </a:txBody>
                  <a:tcPr/>
                </a:tc>
              </a:tr>
              <a:tr h="352425">
                <a:tc>
                  <a:txBody>
                    <a:bodyPr/>
                    <a:lstStyle/>
                    <a:p>
                      <a:r>
                        <a:rPr lang="en-ZA" sz="1600" dirty="0" smtClean="0">
                          <a:latin typeface="Arial Narrow" panose="020B0606020202030204" pitchFamily="34" charset="0"/>
                        </a:rPr>
                        <a:t>Indians</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16</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3.1</a:t>
                      </a:r>
                      <a:endParaRPr lang="en-ZA" sz="1600" dirty="0">
                        <a:latin typeface="Arial Narrow" panose="020B0606020202030204" pitchFamily="34" charset="0"/>
                      </a:endParaRPr>
                    </a:p>
                  </a:txBody>
                  <a:tcPr/>
                </a:tc>
              </a:tr>
              <a:tr h="352425">
                <a:tc>
                  <a:txBody>
                    <a:bodyPr/>
                    <a:lstStyle/>
                    <a:p>
                      <a:r>
                        <a:rPr lang="en-ZA" sz="1600" dirty="0" smtClean="0">
                          <a:latin typeface="Arial Narrow" panose="020B0606020202030204" pitchFamily="34" charset="0"/>
                        </a:rPr>
                        <a:t>White</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23</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4.5</a:t>
                      </a:r>
                      <a:endParaRPr lang="en-ZA" sz="1600" dirty="0">
                        <a:latin typeface="Arial Narrow" panose="020B0606020202030204" pitchFamily="34" charset="0"/>
                      </a:endParaRPr>
                    </a:p>
                  </a:txBody>
                  <a:tcPr/>
                </a:tc>
              </a:tr>
              <a:tr h="352425">
                <a:tc>
                  <a:txBody>
                    <a:bodyPr/>
                    <a:lstStyle/>
                    <a:p>
                      <a:r>
                        <a:rPr lang="en-ZA" sz="1600" b="1" dirty="0" smtClean="0">
                          <a:latin typeface="Arial Narrow" panose="020B0606020202030204" pitchFamily="34" charset="0"/>
                        </a:rPr>
                        <a:t>TOTAL</a:t>
                      </a:r>
                      <a:endParaRPr lang="en-ZA" sz="1600" b="1" dirty="0">
                        <a:latin typeface="Arial Narrow" panose="020B0606020202030204" pitchFamily="34" charset="0"/>
                      </a:endParaRPr>
                    </a:p>
                  </a:txBody>
                  <a:tcPr/>
                </a:tc>
                <a:tc>
                  <a:txBody>
                    <a:bodyPr/>
                    <a:lstStyle/>
                    <a:p>
                      <a:r>
                        <a:rPr lang="en-ZA" sz="1600" b="1" dirty="0" smtClean="0">
                          <a:solidFill>
                            <a:schemeClr val="tx1"/>
                          </a:solidFill>
                          <a:latin typeface="Arial Narrow" panose="020B0606020202030204" pitchFamily="34" charset="0"/>
                        </a:rPr>
                        <a:t>515</a:t>
                      </a:r>
                      <a:endParaRPr lang="en-ZA" sz="1600" b="1" dirty="0">
                        <a:solidFill>
                          <a:schemeClr val="tx1"/>
                        </a:solidFill>
                        <a:latin typeface="Arial Narrow" panose="020B0606020202030204" pitchFamily="34" charset="0"/>
                      </a:endParaRPr>
                    </a:p>
                  </a:txBody>
                  <a:tcPr/>
                </a:tc>
                <a:tc>
                  <a:txBody>
                    <a:bodyPr/>
                    <a:lstStyle/>
                    <a:p>
                      <a:r>
                        <a:rPr lang="en-ZA" sz="1600" b="1" dirty="0" smtClean="0">
                          <a:latin typeface="Arial Narrow" panose="020B0606020202030204" pitchFamily="34" charset="0"/>
                        </a:rPr>
                        <a:t>100</a:t>
                      </a:r>
                      <a:endParaRPr lang="en-ZA" sz="1600" b="1" dirty="0">
                        <a:latin typeface="Arial Narrow" panose="020B0606020202030204" pitchFamily="34" charset="0"/>
                      </a:endParaRPr>
                    </a:p>
                  </a:txBody>
                  <a:tcPr/>
                </a:tc>
              </a:tr>
              <a:tr h="352425">
                <a:tc>
                  <a:txBody>
                    <a:bodyPr/>
                    <a:lstStyle/>
                    <a:p>
                      <a:r>
                        <a:rPr lang="en-ZA" sz="1600" dirty="0" smtClean="0">
                          <a:latin typeface="Arial Narrow" panose="020B0606020202030204" pitchFamily="34" charset="0"/>
                        </a:rPr>
                        <a:t>Persons with Disabilities</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24</a:t>
                      </a:r>
                      <a:endParaRPr lang="en-ZA" sz="1600" dirty="0">
                        <a:latin typeface="Arial Narrow" panose="020B0606020202030204" pitchFamily="34" charset="0"/>
                      </a:endParaRPr>
                    </a:p>
                  </a:txBody>
                  <a:tcPr/>
                </a:tc>
                <a:tc>
                  <a:txBody>
                    <a:bodyPr/>
                    <a:lstStyle/>
                    <a:p>
                      <a:r>
                        <a:rPr lang="en-ZA" sz="1600" dirty="0" smtClean="0">
                          <a:latin typeface="Arial Narrow" panose="020B0606020202030204" pitchFamily="34" charset="0"/>
                        </a:rPr>
                        <a:t>4.7</a:t>
                      </a:r>
                      <a:endParaRPr lang="en-ZA" sz="1600" dirty="0">
                        <a:latin typeface="Arial Narrow" panose="020B0606020202030204" pitchFamily="34" charset="0"/>
                      </a:endParaRPr>
                    </a:p>
                  </a:txBody>
                  <a:tcPr/>
                </a:tc>
              </a:tr>
            </a:tbl>
          </a:graphicData>
        </a:graphic>
      </p:graphicFrame>
    </p:spTree>
    <p:extLst>
      <p:ext uri="{BB962C8B-B14F-4D97-AF65-F5344CB8AC3E}">
        <p14:creationId xmlns:p14="http://schemas.microsoft.com/office/powerpoint/2010/main" val="3597052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29400" y="6324600"/>
            <a:ext cx="2133600" cy="365125"/>
          </a:xfrm>
        </p:spPr>
        <p:txBody>
          <a:bodyPr/>
          <a:lstStyle/>
          <a:p>
            <a:fld id="{E2F236E4-C43B-47D9-92F3-DF5FF92BE2C0}" type="slidenum">
              <a:rPr lang="en-ZA" smtClean="0">
                <a:latin typeface="Arial Narrow" panose="020B0606020202030204" pitchFamily="34" charset="0"/>
              </a:rPr>
              <a:pPr/>
              <a:t>42</a:t>
            </a:fld>
            <a:endParaRPr lang="en-ZA" dirty="0">
              <a:latin typeface="Arial Narrow" panose="020B0606020202030204" pitchFamily="34" charset="0"/>
            </a:endParaRPr>
          </a:p>
        </p:txBody>
      </p:sp>
      <p:sp>
        <p:nvSpPr>
          <p:cNvPr id="3" name="Title 1"/>
          <p:cNvSpPr>
            <a:spLocks noGrp="1"/>
          </p:cNvSpPr>
          <p:nvPr>
            <p:ph type="title"/>
          </p:nvPr>
        </p:nvSpPr>
        <p:spPr>
          <a:xfrm>
            <a:off x="1981200" y="457200"/>
            <a:ext cx="6781800" cy="762000"/>
          </a:xfrm>
        </p:spPr>
        <p:txBody>
          <a:bodyPr>
            <a:normAutofit fontScale="90000"/>
          </a:bodyPr>
          <a:lstStyle/>
          <a:p>
            <a:r>
              <a:rPr lang="en-ZA" sz="2800" b="1" dirty="0" smtClean="0">
                <a:latin typeface="Arial Narrow" pitchFamily="34" charset="0"/>
              </a:rPr>
              <a:t>EMPLOYEES PER </a:t>
            </a:r>
            <a:r>
              <a:rPr lang="en-ZA" sz="2800" b="1" smtClean="0">
                <a:latin typeface="Arial Narrow" pitchFamily="34" charset="0"/>
              </a:rPr>
              <a:t>OCCUPATIONAL BANDS: </a:t>
            </a:r>
            <a:br>
              <a:rPr lang="en-ZA" sz="2800" b="1" smtClean="0">
                <a:latin typeface="Arial Narrow" pitchFamily="34" charset="0"/>
              </a:rPr>
            </a:br>
            <a:r>
              <a:rPr lang="en-ZA" sz="2800" b="1" smtClean="0">
                <a:latin typeface="Arial Narrow" pitchFamily="34" charset="0"/>
              </a:rPr>
              <a:t>MARCH </a:t>
            </a:r>
            <a:r>
              <a:rPr lang="en-ZA" sz="2800" b="1" dirty="0" smtClean="0">
                <a:latin typeface="Arial Narrow" pitchFamily="34" charset="0"/>
              </a:rPr>
              <a:t>2016</a:t>
            </a:r>
            <a:endParaRPr lang="en-ZA" sz="2800" dirty="0">
              <a:latin typeface="Arial Narrow" pitchFamily="34" charset="0"/>
            </a:endParaRPr>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4197059525"/>
              </p:ext>
            </p:extLst>
          </p:nvPr>
        </p:nvGraphicFramePr>
        <p:xfrm>
          <a:off x="1752600" y="1491343"/>
          <a:ext cx="7238998" cy="4800600"/>
        </p:xfrm>
        <a:graphic>
          <a:graphicData uri="http://schemas.openxmlformats.org/drawingml/2006/table">
            <a:tbl>
              <a:tblPr firstRow="1" firstCol="1" bandRow="1" bandCol="1">
                <a:tableStyleId>{5C22544A-7EE6-4342-B048-85BDC9FD1C3A}</a:tableStyleId>
              </a:tblPr>
              <a:tblGrid>
                <a:gridCol w="1583530"/>
                <a:gridCol w="603250"/>
                <a:gridCol w="754062"/>
                <a:gridCol w="603250"/>
                <a:gridCol w="603250"/>
                <a:gridCol w="636339"/>
                <a:gridCol w="689035"/>
                <a:gridCol w="588761"/>
                <a:gridCol w="574272"/>
                <a:gridCol w="603249"/>
              </a:tblGrid>
              <a:tr h="234923">
                <a:tc rowSpan="2">
                  <a:txBody>
                    <a:bodyPr/>
                    <a:lstStyle/>
                    <a:p>
                      <a:pPr algn="ctr">
                        <a:lnSpc>
                          <a:spcPct val="115000"/>
                        </a:lnSpc>
                        <a:spcAft>
                          <a:spcPts val="0"/>
                        </a:spcAft>
                      </a:pPr>
                      <a:r>
                        <a:rPr lang="en-ZA" sz="1200" dirty="0" smtClean="0">
                          <a:effectLst/>
                          <a:latin typeface="Arial Narrow" panose="020B0606020202030204" pitchFamily="34" charset="0"/>
                        </a:rPr>
                        <a:t>OCCUPATIONAL BAND</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15000"/>
                        </a:lnSpc>
                        <a:spcAft>
                          <a:spcPts val="0"/>
                        </a:spcAft>
                      </a:pPr>
                      <a:r>
                        <a:rPr lang="en-ZA" sz="1200" dirty="0" smtClean="0">
                          <a:effectLst/>
                          <a:latin typeface="Arial Narrow" panose="020B0606020202030204" pitchFamily="34" charset="0"/>
                        </a:rPr>
                        <a:t>MALE</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lgn="ctr">
                        <a:lnSpc>
                          <a:spcPct val="115000"/>
                        </a:lnSpc>
                        <a:spcAft>
                          <a:spcPts val="0"/>
                        </a:spcAft>
                      </a:pPr>
                      <a:r>
                        <a:rPr lang="en-ZA" sz="1200" dirty="0" smtClean="0">
                          <a:effectLst/>
                          <a:latin typeface="Arial Narrow" panose="020B0606020202030204" pitchFamily="34" charset="0"/>
                        </a:rPr>
                        <a:t>FEMALE</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tc rowSpan="2">
                  <a:txBody>
                    <a:bodyPr/>
                    <a:lstStyle/>
                    <a:p>
                      <a:pPr algn="ctr">
                        <a:lnSpc>
                          <a:spcPct val="115000"/>
                        </a:lnSpc>
                        <a:spcAft>
                          <a:spcPts val="1000"/>
                        </a:spcAft>
                      </a:pPr>
                      <a:r>
                        <a:rPr lang="en-ZA" sz="1200" dirty="0" smtClean="0">
                          <a:effectLst/>
                          <a:latin typeface="Arial Narrow" panose="020B0606020202030204" pitchFamily="34" charset="0"/>
                        </a:rPr>
                        <a:t>TOTAL</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234923">
                <a:tc vMerge="1">
                  <a:txBody>
                    <a:bodyPr/>
                    <a:lstStyle/>
                    <a:p>
                      <a:endParaRPr lang="en-ZA"/>
                    </a:p>
                  </a:txBody>
                  <a:tcPr/>
                </a:tc>
                <a:tc>
                  <a:txBody>
                    <a:bodyPr/>
                    <a:lstStyle/>
                    <a:p>
                      <a:pPr algn="ctr">
                        <a:lnSpc>
                          <a:spcPct val="115000"/>
                        </a:lnSpc>
                        <a:spcAft>
                          <a:spcPts val="0"/>
                        </a:spcAft>
                      </a:pPr>
                      <a:r>
                        <a:rPr lang="en-ZA" sz="1200" b="1" dirty="0">
                          <a:effectLst/>
                          <a:latin typeface="Arial Narrow" panose="020B0606020202030204" pitchFamily="34" charset="0"/>
                        </a:rPr>
                        <a:t>African</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Coloured</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Indian</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White</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African</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Coloured</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Indian</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a:effectLst/>
                          <a:latin typeface="Arial Narrow" panose="020B0606020202030204" pitchFamily="34" charset="0"/>
                        </a:rPr>
                        <a:t>White</a:t>
                      </a:r>
                      <a:endParaRPr lang="en-ZA" sz="1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ZA"/>
                    </a:p>
                  </a:txBody>
                  <a:tcPr/>
                </a:tc>
              </a:tr>
              <a:tr h="234923">
                <a:tc>
                  <a:txBody>
                    <a:bodyPr/>
                    <a:lstStyle/>
                    <a:p>
                      <a:pPr>
                        <a:lnSpc>
                          <a:spcPct val="115000"/>
                        </a:lnSpc>
                        <a:spcBef>
                          <a:spcPts val="300"/>
                        </a:spcBef>
                        <a:spcAft>
                          <a:spcPts val="0"/>
                        </a:spcAft>
                      </a:pPr>
                      <a:r>
                        <a:rPr lang="en-ZA" sz="1200" dirty="0" smtClean="0">
                          <a:effectLst/>
                          <a:latin typeface="Arial Narrow" panose="020B0606020202030204" pitchFamily="34" charset="0"/>
                        </a:rPr>
                        <a:t>Top </a:t>
                      </a:r>
                      <a:r>
                        <a:rPr lang="en-ZA" sz="1200" dirty="0">
                          <a:effectLst/>
                          <a:latin typeface="Arial Narrow" panose="020B0606020202030204" pitchFamily="34" charset="0"/>
                        </a:rPr>
                        <a:t>Management </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1</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1</a:t>
                      </a:r>
                      <a:endParaRPr lang="en-ZA" sz="1200" dirty="0">
                        <a:effectLst/>
                        <a:latin typeface="Arial Narrow" panose="020B0606020202030204" pitchFamily="34" charset="0"/>
                      </a:endParaRPr>
                    </a:p>
                  </a:txBody>
                  <a:tcPr marL="68580" marR="68580" marT="0" marB="0" anchor="ctr"/>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6</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234923">
                <a:tc>
                  <a:txBody>
                    <a:bodyPr/>
                    <a:lstStyle/>
                    <a:p>
                      <a:pPr>
                        <a:lnSpc>
                          <a:spcPct val="115000"/>
                        </a:lnSpc>
                        <a:spcBef>
                          <a:spcPts val="300"/>
                        </a:spcBef>
                        <a:spcAft>
                          <a:spcPts val="0"/>
                        </a:spcAft>
                      </a:pPr>
                      <a:r>
                        <a:rPr lang="en-ZA" sz="1200" dirty="0">
                          <a:effectLst/>
                          <a:latin typeface="Arial Narrow" panose="020B0606020202030204" pitchFamily="34" charset="0"/>
                        </a:rPr>
                        <a:t>Senior </a:t>
                      </a:r>
                      <a:r>
                        <a:rPr lang="en-ZA" sz="1200" dirty="0" smtClean="0">
                          <a:effectLst/>
                          <a:latin typeface="Arial Narrow" panose="020B0606020202030204" pitchFamily="34" charset="0"/>
                        </a:rPr>
                        <a:t>Management.</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dirty="0" smtClean="0">
                          <a:effectLst/>
                          <a:latin typeface="Arial Narrow" panose="020B0606020202030204" pitchFamily="34" charset="0"/>
                        </a:rPr>
                        <a:t>22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3</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3</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1</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22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1</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3</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57</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939692">
                <a:tc>
                  <a:txBody>
                    <a:bodyPr/>
                    <a:lstStyle/>
                    <a:p>
                      <a:pPr>
                        <a:lnSpc>
                          <a:spcPct val="115000"/>
                        </a:lnSpc>
                        <a:spcBef>
                          <a:spcPts val="300"/>
                        </a:spcBef>
                        <a:spcAft>
                          <a:spcPts val="0"/>
                        </a:spcAft>
                      </a:pPr>
                      <a:r>
                        <a:rPr lang="en-ZA" sz="1200" dirty="0">
                          <a:effectLst/>
                          <a:latin typeface="Arial Narrow" panose="020B0606020202030204" pitchFamily="34" charset="0"/>
                        </a:rPr>
                        <a:t>Professionally qualified and experienced specialists and </a:t>
                      </a:r>
                      <a:r>
                        <a:rPr lang="en-ZA" sz="1200" dirty="0" smtClean="0">
                          <a:effectLst/>
                          <a:latin typeface="Arial Narrow" panose="020B0606020202030204" pitchFamily="34" charset="0"/>
                        </a:rPr>
                        <a:t>mid-management.</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94</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5</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6</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95</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7</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3</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6</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218</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1409538">
                <a:tc>
                  <a:txBody>
                    <a:bodyPr/>
                    <a:lstStyle/>
                    <a:p>
                      <a:pPr>
                        <a:lnSpc>
                          <a:spcPct val="115000"/>
                        </a:lnSpc>
                        <a:spcBef>
                          <a:spcPts val="300"/>
                        </a:spcBef>
                        <a:spcAft>
                          <a:spcPts val="0"/>
                        </a:spcAft>
                      </a:pPr>
                      <a:r>
                        <a:rPr lang="en-ZA" sz="1200" dirty="0">
                          <a:effectLst/>
                          <a:latin typeface="Arial Narrow" panose="020B0606020202030204" pitchFamily="34" charset="0"/>
                        </a:rPr>
                        <a:t>Skilled technical and academically qualified workers, junior management, supervisors, foreman and </a:t>
                      </a:r>
                      <a:r>
                        <a:rPr lang="en-ZA" sz="1200" dirty="0" smtClean="0">
                          <a:effectLst/>
                          <a:latin typeface="Arial Narrow" panose="020B0606020202030204" pitchFamily="34" charset="0"/>
                        </a:rPr>
                        <a:t>superintendents.</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dirty="0" smtClean="0">
                          <a:effectLst/>
                          <a:latin typeface="Arial Narrow" panose="020B0606020202030204" pitchFamily="34" charset="0"/>
                        </a:rPr>
                        <a:t>69</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5</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104</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8</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5</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193</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766053">
                <a:tc>
                  <a:txBody>
                    <a:bodyPr/>
                    <a:lstStyle/>
                    <a:p>
                      <a:pPr>
                        <a:lnSpc>
                          <a:spcPct val="115000"/>
                        </a:lnSpc>
                        <a:spcBef>
                          <a:spcPts val="300"/>
                        </a:spcBef>
                        <a:spcAft>
                          <a:spcPts val="0"/>
                        </a:spcAft>
                      </a:pPr>
                      <a:r>
                        <a:rPr lang="en-ZA" sz="1200" dirty="0">
                          <a:effectLst/>
                          <a:latin typeface="Arial Narrow" panose="020B0606020202030204" pitchFamily="34" charset="0"/>
                        </a:rPr>
                        <a:t>Semi-skilled and discretionary decision </a:t>
                      </a:r>
                      <a:r>
                        <a:rPr lang="en-ZA" sz="1200" dirty="0" smtClean="0">
                          <a:effectLst/>
                          <a:latin typeface="Arial Narrow" panose="020B0606020202030204" pitchFamily="34" charset="0"/>
                        </a:rPr>
                        <a:t>making.</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19</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12</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1</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32</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510702">
                <a:tc>
                  <a:txBody>
                    <a:bodyPr/>
                    <a:lstStyle/>
                    <a:p>
                      <a:pPr>
                        <a:lnSpc>
                          <a:spcPct val="115000"/>
                        </a:lnSpc>
                        <a:spcBef>
                          <a:spcPts val="300"/>
                        </a:spcBef>
                        <a:spcAft>
                          <a:spcPts val="0"/>
                        </a:spcAft>
                      </a:pPr>
                      <a:r>
                        <a:rPr lang="en-ZA" sz="1200" dirty="0">
                          <a:effectLst/>
                          <a:latin typeface="Arial Narrow" panose="020B0606020202030204" pitchFamily="34" charset="0"/>
                        </a:rPr>
                        <a:t>Unskilled and defined decision </a:t>
                      </a:r>
                      <a:r>
                        <a:rPr lang="en-ZA" sz="1200" dirty="0" smtClean="0">
                          <a:effectLst/>
                          <a:latin typeface="Arial Narrow" panose="020B0606020202030204" pitchFamily="34" charset="0"/>
                        </a:rPr>
                        <a:t>making.</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4</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ea typeface="+mn-ea"/>
                          <a:cs typeface="+mn-cs"/>
                        </a:rPr>
                        <a:t>5</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dirty="0" smtClean="0">
                          <a:effectLst/>
                          <a:latin typeface="Arial Narrow" panose="020B0606020202030204" pitchFamily="34" charset="0"/>
                        </a:rPr>
                        <a:t>0</a:t>
                      </a:r>
                      <a:endParaRPr lang="en-ZA"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9</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r>
              <a:tr h="234923">
                <a:tc>
                  <a:txBody>
                    <a:bodyPr/>
                    <a:lstStyle/>
                    <a:p>
                      <a:pPr>
                        <a:lnSpc>
                          <a:spcPct val="115000"/>
                        </a:lnSpc>
                        <a:spcBef>
                          <a:spcPts val="300"/>
                        </a:spcBef>
                        <a:spcAft>
                          <a:spcPts val="0"/>
                        </a:spcAft>
                      </a:pPr>
                      <a:r>
                        <a:rPr lang="en-ZA" sz="1200" b="1" dirty="0" smtClean="0">
                          <a:solidFill>
                            <a:schemeClr val="bg1"/>
                          </a:solidFill>
                          <a:effectLst/>
                          <a:latin typeface="Arial Narrow" panose="020B0606020202030204" pitchFamily="34" charset="0"/>
                        </a:rPr>
                        <a:t>TOTAL</a:t>
                      </a:r>
                      <a:endParaRPr lang="en-ZA" sz="12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209</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10</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8</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9</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240</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17</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ea typeface="+mn-ea"/>
                          <a:cs typeface="+mn-cs"/>
                        </a:rPr>
                        <a:t>8</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14</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A" sz="1200" b="1" dirty="0" smtClean="0">
                          <a:solidFill>
                            <a:schemeClr val="tx1"/>
                          </a:solidFill>
                          <a:effectLst/>
                          <a:latin typeface="Arial Narrow" panose="020B0606020202030204" pitchFamily="34" charset="0"/>
                        </a:rPr>
                        <a:t>515</a:t>
                      </a:r>
                      <a:endParaRPr lang="en-ZA" sz="12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46594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248400"/>
            <a:ext cx="2133600" cy="365125"/>
          </a:xfrm>
        </p:spPr>
        <p:txBody>
          <a:bodyPr/>
          <a:lstStyle/>
          <a:p>
            <a:fld id="{E2F236E4-C43B-47D9-92F3-DF5FF92BE2C0}" type="slidenum">
              <a:rPr lang="en-ZA" smtClean="0">
                <a:latin typeface="Arial Narrow" panose="020B0606020202030204" pitchFamily="34" charset="0"/>
              </a:rPr>
              <a:pPr/>
              <a:t>43</a:t>
            </a:fld>
            <a:endParaRPr lang="en-ZA" dirty="0">
              <a:latin typeface="Arial Narrow" panose="020B0606020202030204" pitchFamily="34" charset="0"/>
            </a:endParaRPr>
          </a:p>
        </p:txBody>
      </p:sp>
      <p:sp>
        <p:nvSpPr>
          <p:cNvPr id="5" name="Title 1"/>
          <p:cNvSpPr>
            <a:spLocks noGrp="1"/>
          </p:cNvSpPr>
          <p:nvPr>
            <p:ph type="title"/>
          </p:nvPr>
        </p:nvSpPr>
        <p:spPr>
          <a:xfrm>
            <a:off x="2133601" y="2057401"/>
            <a:ext cx="6172200" cy="990600"/>
          </a:xfrm>
        </p:spPr>
        <p:txBody>
          <a:bodyPr>
            <a:normAutofit/>
          </a:bodyPr>
          <a:lstStyle/>
          <a:p>
            <a:pPr eaLnBrk="1" hangingPunct="1"/>
            <a:r>
              <a:rPr lang="en-US" sz="4800" b="1" dirty="0" smtClean="0">
                <a:latin typeface="Arial Narrow" pitchFamily="34" charset="0"/>
              </a:rPr>
              <a:t>Thank You</a:t>
            </a:r>
          </a:p>
        </p:txBody>
      </p:sp>
    </p:spTree>
    <p:extLst>
      <p:ext uri="{BB962C8B-B14F-4D97-AF65-F5344CB8AC3E}">
        <p14:creationId xmlns:p14="http://schemas.microsoft.com/office/powerpoint/2010/main" val="744911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705600" y="6356344"/>
            <a:ext cx="2133600" cy="365125"/>
          </a:xfrm>
        </p:spPr>
        <p:txBody>
          <a:bodyPr/>
          <a:lstStyle/>
          <a:p>
            <a:fld id="{E2F236E4-C43B-47D9-92F3-DF5FF92BE2C0}" type="slidenum">
              <a:rPr lang="en-ZA" smtClean="0">
                <a:latin typeface="Arial Narrow" panose="020B0606020202030204" pitchFamily="34" charset="0"/>
              </a:rPr>
              <a:pPr/>
              <a:t>5</a:t>
            </a:fld>
            <a:endParaRPr lang="en-ZA" dirty="0">
              <a:latin typeface="Arial Narrow" panose="020B0606020202030204" pitchFamily="34" charset="0"/>
            </a:endParaRPr>
          </a:p>
        </p:txBody>
      </p:sp>
      <p:grpSp>
        <p:nvGrpSpPr>
          <p:cNvPr id="13" name="Group 20"/>
          <p:cNvGrpSpPr>
            <a:grpSpLocks/>
          </p:cNvGrpSpPr>
          <p:nvPr/>
        </p:nvGrpSpPr>
        <p:grpSpPr bwMode="auto">
          <a:xfrm>
            <a:off x="1828800" y="5715000"/>
            <a:ext cx="2971800" cy="152400"/>
            <a:chOff x="685800" y="6400796"/>
            <a:chExt cx="2578100" cy="215903"/>
          </a:xfrm>
        </p:grpSpPr>
        <p:sp>
          <p:nvSpPr>
            <p:cNvPr id="14" name="Rectangle 21"/>
            <p:cNvSpPr>
              <a:spLocks noChangeArrowheads="1"/>
            </p:cNvSpPr>
            <p:nvPr/>
          </p:nvSpPr>
          <p:spPr bwMode="auto">
            <a:xfrm>
              <a:off x="685800" y="6400796"/>
              <a:ext cx="215900" cy="215903"/>
            </a:xfrm>
            <a:prstGeom prst="rect">
              <a:avLst/>
            </a:prstGeom>
            <a:solidFill>
              <a:srgbClr val="00B05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Achieved</a:t>
              </a:r>
            </a:p>
          </p:txBody>
        </p:sp>
        <p:sp>
          <p:nvSpPr>
            <p:cNvPr id="15" name="Rectangle 22"/>
            <p:cNvSpPr>
              <a:spLocks noChangeArrowheads="1"/>
            </p:cNvSpPr>
            <p:nvPr/>
          </p:nvSpPr>
          <p:spPr bwMode="auto">
            <a:xfrm>
              <a:off x="1752600" y="6400796"/>
              <a:ext cx="215900" cy="215903"/>
            </a:xfrm>
            <a:prstGeom prst="rect">
              <a:avLst/>
            </a:prstGeom>
            <a:solidFill>
              <a:srgbClr val="FF000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Not achieved</a:t>
              </a:r>
            </a:p>
          </p:txBody>
        </p:sp>
        <p:sp>
          <p:nvSpPr>
            <p:cNvPr id="16" name="Rectangle 23"/>
            <p:cNvSpPr>
              <a:spLocks noChangeArrowheads="1"/>
            </p:cNvSpPr>
            <p:nvPr/>
          </p:nvSpPr>
          <p:spPr bwMode="auto">
            <a:xfrm>
              <a:off x="3048000" y="6400796"/>
              <a:ext cx="215900" cy="215900"/>
            </a:xfrm>
            <a:prstGeom prst="rect">
              <a:avLst/>
            </a:prstGeom>
            <a:solidFill>
              <a:srgbClr val="FFFF0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Not achieved; however significant work done</a:t>
              </a:r>
            </a:p>
          </p:txBody>
        </p:sp>
      </p:grpSp>
      <p:sp>
        <p:nvSpPr>
          <p:cNvPr id="17" name="Rectangle 24"/>
          <p:cNvSpPr>
            <a:spLocks noChangeArrowheads="1"/>
          </p:cNvSpPr>
          <p:nvPr/>
        </p:nvSpPr>
        <p:spPr bwMode="auto">
          <a:xfrm>
            <a:off x="6934200" y="5715000"/>
            <a:ext cx="215900" cy="152400"/>
          </a:xfrm>
          <a:prstGeom prst="rect">
            <a:avLst/>
          </a:prstGeom>
          <a:solidFill>
            <a:srgbClr val="993300"/>
          </a:solidFill>
          <a:ln w="12700">
            <a:solidFill>
              <a:srgbClr val="000000"/>
            </a:solidFill>
            <a:miter lim="800000"/>
            <a:headEnd/>
            <a:tailEnd/>
          </a:ln>
        </p:spPr>
        <p:txBody>
          <a:bodyPr wrap="none" lIns="136525" tIns="46037" rIns="136525" bIns="46037" anchor="b"/>
          <a:lstStyle/>
          <a:p>
            <a:pPr marL="228600" lvl="2" eaLnBrk="0" hangingPunct="0">
              <a:lnSpc>
                <a:spcPct val="60000"/>
              </a:lnSpc>
              <a:buClr>
                <a:schemeClr val="tx1"/>
              </a:buClr>
              <a:buSzPct val="100000"/>
            </a:pPr>
            <a:r>
              <a:rPr lang="en-US" sz="900" dirty="0">
                <a:latin typeface="Arial Narrow" pitchFamily="34" charset="0"/>
              </a:rPr>
              <a:t>Insufficient information to express opinion</a:t>
            </a:r>
          </a:p>
        </p:txBody>
      </p:sp>
      <p:sp>
        <p:nvSpPr>
          <p:cNvPr id="12" name="Title 1"/>
          <p:cNvSpPr>
            <a:spLocks noGrp="1"/>
          </p:cNvSpPr>
          <p:nvPr>
            <p:ph type="title"/>
          </p:nvPr>
        </p:nvSpPr>
        <p:spPr>
          <a:xfrm>
            <a:off x="1371600" y="381000"/>
            <a:ext cx="7315200" cy="381000"/>
          </a:xfrm>
        </p:spPr>
        <p:txBody>
          <a:bodyPr rtlCol="0">
            <a:normAutofit fontScale="90000"/>
          </a:bodyPr>
          <a:lstStyle/>
          <a:p>
            <a:pPr>
              <a:defRPr/>
            </a:pPr>
            <a:r>
              <a:rPr lang="en-US" sz="2800" b="1" kern="0" dirty="0" smtClean="0">
                <a:latin typeface="Arial Narrow" pitchFamily="34" charset="0"/>
              </a:rPr>
              <a:t>BRANCHES ANNUAL PERFORMANCE OVERVIEW </a:t>
            </a:r>
            <a:endParaRPr lang="en-US" sz="2800" b="1" kern="0" dirty="0">
              <a:latin typeface="Arial Narrow" pitchFamily="34" charset="0"/>
            </a:endParaRPr>
          </a:p>
        </p:txBody>
      </p:sp>
      <p:graphicFrame>
        <p:nvGraphicFramePr>
          <p:cNvPr id="18" name="Chart 17"/>
          <p:cNvGraphicFramePr>
            <a:graphicFrameLocks/>
          </p:cNvGraphicFramePr>
          <p:nvPr>
            <p:extLst>
              <p:ext uri="{D42A27DB-BD31-4B8C-83A1-F6EECF244321}">
                <p14:modId xmlns:p14="http://schemas.microsoft.com/office/powerpoint/2010/main" val="3781954157"/>
              </p:ext>
            </p:extLst>
          </p:nvPr>
        </p:nvGraphicFramePr>
        <p:xfrm>
          <a:off x="2057400" y="990600"/>
          <a:ext cx="297180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a:graphicFrameLocks/>
          </p:cNvGraphicFramePr>
          <p:nvPr>
            <p:extLst>
              <p:ext uri="{D42A27DB-BD31-4B8C-83A1-F6EECF244321}">
                <p14:modId xmlns:p14="http://schemas.microsoft.com/office/powerpoint/2010/main" val="2545453936"/>
              </p:ext>
            </p:extLst>
          </p:nvPr>
        </p:nvGraphicFramePr>
        <p:xfrm>
          <a:off x="4953000" y="990600"/>
          <a:ext cx="3657600" cy="2362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a:graphicFrameLocks/>
          </p:cNvGraphicFramePr>
          <p:nvPr>
            <p:extLst>
              <p:ext uri="{D42A27DB-BD31-4B8C-83A1-F6EECF244321}">
                <p14:modId xmlns:p14="http://schemas.microsoft.com/office/powerpoint/2010/main" val="449210867"/>
              </p:ext>
            </p:extLst>
          </p:nvPr>
        </p:nvGraphicFramePr>
        <p:xfrm>
          <a:off x="2133600" y="3200400"/>
          <a:ext cx="2971800" cy="2438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a:graphicFrameLocks/>
          </p:cNvGraphicFramePr>
          <p:nvPr>
            <p:extLst>
              <p:ext uri="{D42A27DB-BD31-4B8C-83A1-F6EECF244321}">
                <p14:modId xmlns:p14="http://schemas.microsoft.com/office/powerpoint/2010/main" val="3282504313"/>
              </p:ext>
            </p:extLst>
          </p:nvPr>
        </p:nvGraphicFramePr>
        <p:xfrm>
          <a:off x="5562600" y="3276600"/>
          <a:ext cx="2667000" cy="2514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76762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6</a:t>
            </a:fld>
            <a:endParaRPr lang="en-ZA" dirty="0">
              <a:latin typeface="Arial Narrow" panose="020B0606020202030204" pitchFamily="34" charset="0"/>
            </a:endParaRPr>
          </a:p>
        </p:txBody>
      </p:sp>
      <p:sp>
        <p:nvSpPr>
          <p:cNvPr id="6" name="Title 1"/>
          <p:cNvSpPr txBox="1">
            <a:spLocks/>
          </p:cNvSpPr>
          <p:nvPr/>
        </p:nvSpPr>
        <p:spPr>
          <a:xfrm>
            <a:off x="1752600" y="1676400"/>
            <a:ext cx="6858000" cy="2362200"/>
          </a:xfrm>
          <a:prstGeom prst="rect">
            <a:avLst/>
          </a:prstGeom>
        </p:spPr>
        <p:txBody>
          <a:bodyPr/>
          <a:lstStyle/>
          <a:p>
            <a:pPr algn="ctr" eaLnBrk="0" hangingPunct="0">
              <a:defRPr/>
            </a:pPr>
            <a:r>
              <a:rPr lang="en-US" sz="4000" b="1" kern="0" dirty="0">
                <a:latin typeface="Arial Narrow" pitchFamily="34" charset="0"/>
                <a:ea typeface="+mj-ea"/>
                <a:cs typeface="+mj-cs"/>
              </a:rPr>
              <a:t>PROGRAMME 1</a:t>
            </a:r>
          </a:p>
          <a:p>
            <a:pPr algn="ctr" eaLnBrk="0" hangingPunct="0">
              <a:defRPr/>
            </a:pPr>
            <a:endParaRPr lang="en-US" sz="4000" b="1" kern="0" dirty="0">
              <a:latin typeface="Arial Narrow" pitchFamily="34" charset="0"/>
              <a:ea typeface="+mj-ea"/>
              <a:cs typeface="+mj-cs"/>
            </a:endParaRPr>
          </a:p>
          <a:p>
            <a:pPr algn="ctr" eaLnBrk="0" hangingPunct="0">
              <a:defRPr/>
            </a:pPr>
            <a:r>
              <a:rPr lang="en-US" sz="4000" b="1" kern="0" dirty="0" smtClean="0">
                <a:latin typeface="Arial Narrow" pitchFamily="34" charset="0"/>
                <a:ea typeface="+mj-ea"/>
                <a:cs typeface="+mj-cs"/>
              </a:rPr>
              <a:t>ADMINISTRATION : PERFORMANCE HIGHLIGHTS</a:t>
            </a:r>
            <a:r>
              <a:rPr lang="en-US" sz="4000" b="1" kern="0" dirty="0" smtClean="0">
                <a:solidFill>
                  <a:schemeClr val="tx2"/>
                </a:solidFill>
                <a:latin typeface="Arial Narrow" pitchFamily="34" charset="0"/>
                <a:ea typeface="+mj-ea"/>
                <a:cs typeface="+mj-cs"/>
              </a:rPr>
              <a:t/>
            </a:r>
            <a:br>
              <a:rPr lang="en-US" sz="4000" b="1" kern="0" dirty="0" smtClean="0">
                <a:solidFill>
                  <a:schemeClr val="tx2"/>
                </a:solidFill>
                <a:latin typeface="Arial Narrow" pitchFamily="34" charset="0"/>
                <a:ea typeface="+mj-ea"/>
                <a:cs typeface="+mj-cs"/>
              </a:rPr>
            </a:br>
            <a:r>
              <a:rPr lang="en-US" sz="4000" b="1" kern="0" dirty="0">
                <a:solidFill>
                  <a:schemeClr val="tx2"/>
                </a:solidFill>
                <a:latin typeface="Arial Narrow" pitchFamily="34" charset="0"/>
                <a:ea typeface="+mj-ea"/>
                <a:cs typeface="+mj-cs"/>
              </a:rPr>
              <a:t/>
            </a:r>
            <a:br>
              <a:rPr lang="en-US" sz="4000" b="1" kern="0" dirty="0">
                <a:solidFill>
                  <a:schemeClr val="tx2"/>
                </a:solidFill>
                <a:latin typeface="Arial Narrow" pitchFamily="34" charset="0"/>
                <a:ea typeface="+mj-ea"/>
                <a:cs typeface="+mj-cs"/>
              </a:rPr>
            </a:br>
            <a:endParaRPr lang="en-US" sz="4000" b="1" kern="0" dirty="0">
              <a:solidFill>
                <a:schemeClr val="tx2"/>
              </a:solidFill>
              <a:latin typeface="Arial Narrow" pitchFamily="34" charset="0"/>
              <a:ea typeface="+mj-ea"/>
              <a:cs typeface="+mj-cs"/>
            </a:endParaRPr>
          </a:p>
        </p:txBody>
      </p:sp>
    </p:spTree>
    <p:extLst>
      <p:ext uri="{BB962C8B-B14F-4D97-AF65-F5344CB8AC3E}">
        <p14:creationId xmlns:p14="http://schemas.microsoft.com/office/powerpoint/2010/main" val="863061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7</a:t>
            </a:fld>
            <a:endParaRPr lang="en-ZA" dirty="0">
              <a:latin typeface="Arial Narrow" panose="020B0606020202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2330099566"/>
              </p:ext>
            </p:extLst>
          </p:nvPr>
        </p:nvGraphicFramePr>
        <p:xfrm>
          <a:off x="1752600" y="457200"/>
          <a:ext cx="6934200" cy="5751864"/>
        </p:xfrm>
        <a:graphic>
          <a:graphicData uri="http://schemas.openxmlformats.org/drawingml/2006/table">
            <a:tbl>
              <a:tblPr firstRow="1" bandRow="1">
                <a:tableStyleId>{5C22544A-7EE6-4342-B048-85BDC9FD1C3A}</a:tableStyleId>
              </a:tblPr>
              <a:tblGrid>
                <a:gridCol w="6934200"/>
              </a:tblGrid>
              <a:tr h="691178">
                <a:tc>
                  <a:txBody>
                    <a:bodyPr/>
                    <a:lstStyle/>
                    <a:p>
                      <a:pPr algn="ctr">
                        <a:lnSpc>
                          <a:spcPct val="100000"/>
                        </a:lnSpc>
                      </a:pPr>
                      <a:r>
                        <a:rPr lang="en-US" sz="1600" b="1" dirty="0" smtClean="0">
                          <a:solidFill>
                            <a:schemeClr val="tx1"/>
                          </a:solidFill>
                          <a:latin typeface="Arial Narrow" pitchFamily="34" charset="0"/>
                          <a:cs typeface="Arial" pitchFamily="34" charset="0"/>
                        </a:rPr>
                        <a:t>Programme</a:t>
                      </a:r>
                      <a:r>
                        <a:rPr lang="en-US" sz="1600" b="1" baseline="0" dirty="0" smtClean="0">
                          <a:solidFill>
                            <a:schemeClr val="tx1"/>
                          </a:solidFill>
                          <a:latin typeface="Arial Narrow" pitchFamily="34" charset="0"/>
                          <a:cs typeface="Arial" pitchFamily="34" charset="0"/>
                        </a:rPr>
                        <a:t> 1: P</a:t>
                      </a:r>
                      <a:r>
                        <a:rPr lang="en-US" sz="1600" b="1" dirty="0" smtClean="0">
                          <a:solidFill>
                            <a:schemeClr val="tx1"/>
                          </a:solidFill>
                          <a:latin typeface="Arial Narrow" pitchFamily="34" charset="0"/>
                          <a:cs typeface="Arial" pitchFamily="34" charset="0"/>
                        </a:rPr>
                        <a:t>erformance highlights</a:t>
                      </a:r>
                      <a:endParaRPr lang="en-US" sz="1600" b="1" dirty="0">
                        <a:solidFill>
                          <a:schemeClr val="tx1"/>
                        </a:solidFill>
                        <a:latin typeface="Arial Narrow"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674614">
                <a:tc>
                  <a:txBody>
                    <a:bodyPr/>
                    <a:lstStyle/>
                    <a:p>
                      <a:pPr algn="just">
                        <a:lnSpc>
                          <a:spcPct val="100000"/>
                        </a:lnSpc>
                      </a:pPr>
                      <a:r>
                        <a:rPr lang="en-GB" sz="1600" b="1" kern="1200" dirty="0" smtClean="0">
                          <a:solidFill>
                            <a:schemeClr val="dk1"/>
                          </a:solidFill>
                          <a:effectLst/>
                          <a:latin typeface="Arial Narrow" panose="020B0606020202030204" pitchFamily="34" charset="0"/>
                          <a:ea typeface="+mn-ea"/>
                          <a:cs typeface="+mn-cs"/>
                        </a:rPr>
                        <a:t>Strategic Objective: </a:t>
                      </a:r>
                      <a:r>
                        <a:rPr lang="en-ZA" sz="1600" b="1" i="0" u="none" strike="noStrike" kern="1200" baseline="0" dirty="0" smtClean="0">
                          <a:solidFill>
                            <a:schemeClr val="dk1"/>
                          </a:solidFill>
                          <a:latin typeface="Arial Narrow" panose="020B0606020202030204" pitchFamily="34" charset="0"/>
                          <a:ea typeface="+mn-ea"/>
                          <a:cs typeface="+mn-cs"/>
                        </a:rPr>
                        <a:t>To ensure economic, efficient and effective use of departmental resources.</a:t>
                      </a:r>
                      <a:endParaRPr lang="en-US" sz="1600" b="1" kern="1200" dirty="0" smtClean="0">
                        <a:solidFill>
                          <a:schemeClr val="tx1"/>
                        </a:solidFill>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196809">
                <a:tc>
                  <a:txBody>
                    <a:bodyPr/>
                    <a:lstStyle/>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Clean Audit (performance and financial).</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Achieved 5.75% vacancy rate against a stretched target of 8%.</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Achieved 49% of women at Senior Management level against a 50% target (Top Management at 67%).</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Achieved 5% for people with disability (against a stretch target of 5%, with national target being 2%) – the total number is about 24 people.</a:t>
                      </a:r>
                    </a:p>
                    <a:p>
                      <a:pPr marL="0" marR="0" lvl="0" indent="0" algn="just"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Achieved 100% departmental procurement from BBBEE compliant.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2400" b="0" i="0" u="none" strike="noStrike" kern="1200" cap="none" spc="0" normalizeH="0" baseline="0" noProof="0" dirty="0" smtClean="0">
                        <a:ln>
                          <a:noFill/>
                        </a:ln>
                        <a:solidFill>
                          <a:prstClr val="black"/>
                        </a:solidFill>
                        <a:effectLst/>
                        <a:uLnTx/>
                        <a:uFillTx/>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843109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8</a:t>
            </a:fld>
            <a:endParaRPr lang="en-ZA" dirty="0">
              <a:latin typeface="Arial Narrow" panose="020B0606020202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844993205"/>
              </p:ext>
            </p:extLst>
          </p:nvPr>
        </p:nvGraphicFramePr>
        <p:xfrm>
          <a:off x="1752600" y="304800"/>
          <a:ext cx="6934200" cy="6190776"/>
        </p:xfrm>
        <a:graphic>
          <a:graphicData uri="http://schemas.openxmlformats.org/drawingml/2006/table">
            <a:tbl>
              <a:tblPr firstRow="1" bandRow="1">
                <a:tableStyleId>{5C22544A-7EE6-4342-B048-85BDC9FD1C3A}</a:tableStyleId>
              </a:tblPr>
              <a:tblGrid>
                <a:gridCol w="6934200"/>
              </a:tblGrid>
              <a:tr h="691178">
                <a:tc>
                  <a:txBody>
                    <a:bodyPr/>
                    <a:lstStyle/>
                    <a:p>
                      <a:pPr algn="ctr">
                        <a:lnSpc>
                          <a:spcPct val="100000"/>
                        </a:lnSpc>
                      </a:pPr>
                      <a:r>
                        <a:rPr lang="en-US" sz="1600" b="1" dirty="0" smtClean="0">
                          <a:solidFill>
                            <a:schemeClr val="tx1"/>
                          </a:solidFill>
                          <a:latin typeface="Arial Narrow" pitchFamily="34" charset="0"/>
                          <a:cs typeface="Arial" pitchFamily="34" charset="0"/>
                        </a:rPr>
                        <a:t>Programme</a:t>
                      </a:r>
                      <a:r>
                        <a:rPr lang="en-US" sz="1600" b="1" baseline="0" dirty="0" smtClean="0">
                          <a:solidFill>
                            <a:schemeClr val="tx1"/>
                          </a:solidFill>
                          <a:latin typeface="Arial Narrow" pitchFamily="34" charset="0"/>
                          <a:cs typeface="Arial" pitchFamily="34" charset="0"/>
                        </a:rPr>
                        <a:t> 1: P</a:t>
                      </a:r>
                      <a:r>
                        <a:rPr lang="en-US" sz="1600" b="1" dirty="0" smtClean="0">
                          <a:solidFill>
                            <a:schemeClr val="tx1"/>
                          </a:solidFill>
                          <a:latin typeface="Arial Narrow" pitchFamily="34" charset="0"/>
                          <a:cs typeface="Arial" pitchFamily="34" charset="0"/>
                        </a:rPr>
                        <a:t>erformance highlights</a:t>
                      </a:r>
                      <a:endParaRPr lang="en-US" sz="1600" b="1" dirty="0">
                        <a:solidFill>
                          <a:schemeClr val="tx1"/>
                        </a:solidFill>
                        <a:latin typeface="Arial Narrow"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tcPr>
                </a:tc>
              </a:tr>
              <a:tr h="67461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smtClean="0">
                          <a:ln>
                            <a:noFill/>
                          </a:ln>
                          <a:solidFill>
                            <a:prstClr val="black"/>
                          </a:solidFill>
                          <a:effectLst/>
                          <a:uLnTx/>
                          <a:uFillTx/>
                          <a:latin typeface="Arial Narrow" panose="020B0606020202030204" pitchFamily="34" charset="0"/>
                        </a:rPr>
                        <a:t>Service Delivery Information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196809">
                <a:tc>
                  <a:txBody>
                    <a:bodyPr/>
                    <a:lstStyle/>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One Tourist Guide appeal received and resolved in accordance with the Tourism Act, 2014 requirements.</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Information Gateway (OR Tambo) operational with personal contact support and self help service daily from 06h00 am to 22h00 and self- help service only, through touch screens between 22h00 and 06h00 am.</a:t>
                      </a:r>
                    </a:p>
                    <a:p>
                      <a:pPr marL="0" marR="0" lvl="0" indent="0" algn="just"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 total of 34 complaints lodged with the Tourism Complaints Officer, of which 26 were finalised and 8 in process (all within the required timeframes) – </a:t>
                      </a:r>
                      <a:r>
                        <a:rPr kumimoji="0" lang="en-ZA" sz="20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see statistics in the following slides.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24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ZA" sz="2400" b="0" i="0" u="none" strike="noStrike" kern="1200" cap="none" spc="0" normalizeH="0" baseline="0" noProof="0" dirty="0" smtClean="0">
                        <a:ln>
                          <a:noFill/>
                        </a:ln>
                        <a:solidFill>
                          <a:prstClr val="black"/>
                        </a:solidFill>
                        <a:effectLst/>
                        <a:uLnTx/>
                        <a:uFillTx/>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23556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80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F236E4-C43B-47D9-92F3-DF5FF92BE2C0}" type="slidenum">
              <a:rPr lang="en-ZA" smtClean="0">
                <a:latin typeface="Arial Narrow" panose="020B0606020202030204" pitchFamily="34" charset="0"/>
              </a:rPr>
              <a:pPr/>
              <a:t>9</a:t>
            </a:fld>
            <a:endParaRPr lang="en-ZA" dirty="0">
              <a:latin typeface="Arial Narrow" panose="020B060602020203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20315720"/>
              </p:ext>
            </p:extLst>
          </p:nvPr>
        </p:nvGraphicFramePr>
        <p:xfrm>
          <a:off x="1905000" y="2286000"/>
          <a:ext cx="6553200" cy="3034904"/>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stretch>
            <a:fillRect/>
          </a:stretch>
        </p:blipFill>
        <p:spPr>
          <a:xfrm>
            <a:off x="2286000" y="439233"/>
            <a:ext cx="5867400" cy="1405597"/>
          </a:xfrm>
          <a:prstGeom prst="rect">
            <a:avLst/>
          </a:prstGeom>
        </p:spPr>
      </p:pic>
    </p:spTree>
    <p:extLst>
      <p:ext uri="{BB962C8B-B14F-4D97-AF65-F5344CB8AC3E}">
        <p14:creationId xmlns:p14="http://schemas.microsoft.com/office/powerpoint/2010/main" val="344761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8730</TotalTime>
  <Words>3532</Words>
  <Application>Microsoft Office PowerPoint</Application>
  <PresentationFormat>On-screen Show (4:3)</PresentationFormat>
  <Paragraphs>538</Paragraphs>
  <Slides>43</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MS Mincho</vt:lpstr>
      <vt:lpstr>Arial</vt:lpstr>
      <vt:lpstr>Arial Narrow</vt:lpstr>
      <vt:lpstr>Calibri</vt:lpstr>
      <vt:lpstr>Times</vt:lpstr>
      <vt:lpstr>Times New Roman</vt:lpstr>
      <vt:lpstr>Office Theme</vt:lpstr>
      <vt:lpstr>4_Office Theme</vt:lpstr>
      <vt:lpstr>PowerPoint Presentation</vt:lpstr>
      <vt:lpstr> Contents </vt:lpstr>
      <vt:lpstr>PowerPoint Presentation</vt:lpstr>
      <vt:lpstr>2015/16 DEPARTMENTAL ANNUAL PERFORMANCE</vt:lpstr>
      <vt:lpstr>BRANCHES ANNUAL PERFORMANCE OVERVIEW </vt:lpstr>
      <vt:lpstr>PowerPoint Presentation</vt:lpstr>
      <vt:lpstr>PowerPoint Presentation</vt:lpstr>
      <vt:lpstr>PowerPoint Presentation</vt:lpstr>
      <vt:lpstr>PowerPoint Presentation</vt:lpstr>
      <vt:lpstr>NATURE OF COMPLAINT </vt:lpstr>
      <vt:lpstr>RESOLVED COMPLAINTS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KZN Chefs Graduation</vt:lpstr>
      <vt:lpstr>EPWP WORKERS – FALSE BAY </vt:lpstr>
      <vt:lpstr>PowerPoint Presentation</vt:lpstr>
      <vt:lpstr>PowerPoint Presentation</vt:lpstr>
      <vt:lpstr>PowerPoint Presentation</vt:lpstr>
      <vt:lpstr>BUDGET AND EXPENDITURE FOR 2015/16</vt:lpstr>
      <vt:lpstr>ACTUAL EXPENDITURE PER PROGRAMME</vt:lpstr>
      <vt:lpstr>EXPENDITURE PER ECONOMICAL CLASSIFICATION (SUMMARY)</vt:lpstr>
      <vt:lpstr>ACTUAL EXPENDITURE PER HIGH LEVEL ITEM</vt:lpstr>
      <vt:lpstr>DETAILS OF VARIANCE</vt:lpstr>
      <vt:lpstr>PowerPoint Presentation</vt:lpstr>
      <vt:lpstr>PowerPoint Presentation</vt:lpstr>
      <vt:lpstr>WORKFORCE REPRESENTATIVITY AS END  OF 31 MARCH 2016</vt:lpstr>
      <vt:lpstr>EMPLOYEES PER OCCUPATIONAL BANDS:  MARCH 2016</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NDeGroote</dc:creator>
  <cp:lastModifiedBy>PvanNiekerk</cp:lastModifiedBy>
  <cp:revision>1568</cp:revision>
  <cp:lastPrinted>2016-08-17T05:50:32Z</cp:lastPrinted>
  <dcterms:created xsi:type="dcterms:W3CDTF">2013-05-24T14:21:56Z</dcterms:created>
  <dcterms:modified xsi:type="dcterms:W3CDTF">2016-10-21T05:52:49Z</dcterms:modified>
</cp:coreProperties>
</file>