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12" r:id="rId2"/>
    <p:sldMasterId id="2147484260" r:id="rId3"/>
    <p:sldMasterId id="2147484908" r:id="rId4"/>
    <p:sldMasterId id="2147484998" r:id="rId5"/>
  </p:sldMasterIdLst>
  <p:notesMasterIdLst>
    <p:notesMasterId r:id="rId20"/>
  </p:notesMasterIdLst>
  <p:handoutMasterIdLst>
    <p:handoutMasterId r:id="rId21"/>
  </p:handoutMasterIdLst>
  <p:sldIdLst>
    <p:sldId id="372" r:id="rId6"/>
    <p:sldId id="373" r:id="rId7"/>
    <p:sldId id="376" r:id="rId8"/>
    <p:sldId id="377" r:id="rId9"/>
    <p:sldId id="349" r:id="rId10"/>
    <p:sldId id="383" r:id="rId11"/>
    <p:sldId id="380" r:id="rId12"/>
    <p:sldId id="381" r:id="rId13"/>
    <p:sldId id="387" r:id="rId14"/>
    <p:sldId id="379" r:id="rId15"/>
    <p:sldId id="385" r:id="rId16"/>
    <p:sldId id="386" r:id="rId17"/>
    <p:sldId id="375" r:id="rId18"/>
    <p:sldId id="318" r:id="rId19"/>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1964" autoAdjust="0"/>
  </p:normalViewPr>
  <p:slideViewPr>
    <p:cSldViewPr>
      <p:cViewPr varScale="1">
        <p:scale>
          <a:sx n="107" d="100"/>
          <a:sy n="107" d="100"/>
        </p:scale>
        <p:origin x="-173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 y="1"/>
            <a:ext cx="2946275" cy="496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3795" name="Rectangle 3"/>
          <p:cNvSpPr>
            <a:spLocks noGrp="1" noChangeArrowheads="1"/>
          </p:cNvSpPr>
          <p:nvPr>
            <p:ph type="dt" sz="quarter" idx="1"/>
          </p:nvPr>
        </p:nvSpPr>
        <p:spPr bwMode="auto">
          <a:xfrm>
            <a:off x="3849862" y="1"/>
            <a:ext cx="2946275" cy="496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3796" name="Rectangle 4"/>
          <p:cNvSpPr>
            <a:spLocks noGrp="1" noChangeArrowheads="1"/>
          </p:cNvSpPr>
          <p:nvPr>
            <p:ph type="ftr" sz="quarter" idx="2"/>
          </p:nvPr>
        </p:nvSpPr>
        <p:spPr bwMode="auto">
          <a:xfrm>
            <a:off x="1" y="9428273"/>
            <a:ext cx="2946275" cy="49667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3797" name="Rectangle 5"/>
          <p:cNvSpPr>
            <a:spLocks noGrp="1" noChangeArrowheads="1"/>
          </p:cNvSpPr>
          <p:nvPr>
            <p:ph type="sldNum" sz="quarter" idx="3"/>
          </p:nvPr>
        </p:nvSpPr>
        <p:spPr bwMode="auto">
          <a:xfrm>
            <a:off x="3849862" y="9428273"/>
            <a:ext cx="2946275" cy="49667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6B6C83D-FC98-44D8-B47A-434DD8B51B22}" type="slidenum">
              <a:rPr lang="en-US" altLang="en-US"/>
              <a:pPr>
                <a:defRPr/>
              </a:pPr>
              <a:t>‹#›</a:t>
            </a:fld>
            <a:endParaRPr lang="en-US" altLang="en-US"/>
          </a:p>
        </p:txBody>
      </p:sp>
    </p:spTree>
    <p:extLst>
      <p:ext uri="{BB962C8B-B14F-4D97-AF65-F5344CB8AC3E}">
        <p14:creationId xmlns:p14="http://schemas.microsoft.com/office/powerpoint/2010/main" xmlns="" val="495946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46275" cy="496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171" name="Rectangle 3"/>
          <p:cNvSpPr>
            <a:spLocks noGrp="1" noChangeArrowheads="1"/>
          </p:cNvSpPr>
          <p:nvPr>
            <p:ph type="dt" idx="1"/>
          </p:nvPr>
        </p:nvSpPr>
        <p:spPr bwMode="auto">
          <a:xfrm>
            <a:off x="3849862" y="1"/>
            <a:ext cx="2946275" cy="496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73" name="Rectangle 5"/>
          <p:cNvSpPr>
            <a:spLocks noGrp="1" noChangeArrowheads="1"/>
          </p:cNvSpPr>
          <p:nvPr>
            <p:ph type="body" sz="quarter" idx="3"/>
          </p:nvPr>
        </p:nvSpPr>
        <p:spPr bwMode="auto">
          <a:xfrm>
            <a:off x="680384" y="4715832"/>
            <a:ext cx="5436908" cy="44666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1" y="9428273"/>
            <a:ext cx="2946275" cy="49667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849862" y="9428273"/>
            <a:ext cx="2946275" cy="49667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0357531-D983-48CE-A7BC-5125E6A4237A}" type="slidenum">
              <a:rPr lang="en-US" altLang="en-US"/>
              <a:pPr>
                <a:defRPr/>
              </a:pPr>
              <a:t>‹#›</a:t>
            </a:fld>
            <a:endParaRPr lang="en-US" altLang="en-US"/>
          </a:p>
        </p:txBody>
      </p:sp>
    </p:spTree>
    <p:extLst>
      <p:ext uri="{BB962C8B-B14F-4D97-AF65-F5344CB8AC3E}">
        <p14:creationId xmlns:p14="http://schemas.microsoft.com/office/powerpoint/2010/main" xmlns="" val="1303225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60357531-D983-48CE-A7BC-5125E6A4237A}" type="slidenum">
              <a:rPr lang="en-US" altLang="en-US" smtClean="0"/>
              <a:pPr>
                <a:defRPr/>
              </a:pPr>
              <a:t>3</a:t>
            </a:fld>
            <a:endParaRPr lang="en-US" altLang="en-US"/>
          </a:p>
        </p:txBody>
      </p:sp>
    </p:spTree>
    <p:extLst>
      <p:ext uri="{BB962C8B-B14F-4D97-AF65-F5344CB8AC3E}">
        <p14:creationId xmlns:p14="http://schemas.microsoft.com/office/powerpoint/2010/main" xmlns="" val="9715443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90600" y="912813"/>
            <a:ext cx="4103688" cy="1373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CONFIDENTIAL</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F3487DFD-0F89-46CD-8B54-60FF71CD4778}" type="slidenum">
              <a:rPr lang="en-US" altLang="en-US"/>
              <a:pPr>
                <a:defRPr/>
              </a:pPr>
              <a:t>‹#›</a:t>
            </a:fld>
            <a:endParaRPr lang="en-US" altLang="en-US"/>
          </a:p>
        </p:txBody>
      </p:sp>
    </p:spTree>
    <p:extLst>
      <p:ext uri="{BB962C8B-B14F-4D97-AF65-F5344CB8AC3E}">
        <p14:creationId xmlns:p14="http://schemas.microsoft.com/office/powerpoint/2010/main" xmlns="" val="3172703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8C33CE-8A0B-4944-BCE6-752F65873A0C}" type="slidenum">
              <a:rPr lang="en-US" altLang="en-US"/>
              <a:pPr>
                <a:defRPr/>
              </a:pPr>
              <a:t>‹#›</a:t>
            </a:fld>
            <a:endParaRPr lang="en-US" altLang="en-US"/>
          </a:p>
        </p:txBody>
      </p:sp>
    </p:spTree>
    <p:extLst>
      <p:ext uri="{BB962C8B-B14F-4D97-AF65-F5344CB8AC3E}">
        <p14:creationId xmlns:p14="http://schemas.microsoft.com/office/powerpoint/2010/main" xmlns="" val="1403837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B6156A-4125-4F47-BAA2-2E4393E565FA}" type="slidenum">
              <a:rPr lang="en-US" altLang="en-US"/>
              <a:pPr>
                <a:defRPr/>
              </a:pPr>
              <a:t>‹#›</a:t>
            </a:fld>
            <a:endParaRPr lang="en-US" altLang="en-US"/>
          </a:p>
        </p:txBody>
      </p:sp>
    </p:spTree>
    <p:extLst>
      <p:ext uri="{BB962C8B-B14F-4D97-AF65-F5344CB8AC3E}">
        <p14:creationId xmlns:p14="http://schemas.microsoft.com/office/powerpoint/2010/main" xmlns="" val="3510130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0914FF8E-4D69-4C3E-B562-B1F65557AA4F}" type="slidenum">
              <a:rPr lang="en-US" altLang="en-US"/>
              <a:pPr>
                <a:defRPr/>
              </a:pPr>
              <a:t>‹#›</a:t>
            </a:fld>
            <a:endParaRPr lang="en-US" altLang="en-US"/>
          </a:p>
        </p:txBody>
      </p:sp>
    </p:spTree>
    <p:extLst>
      <p:ext uri="{BB962C8B-B14F-4D97-AF65-F5344CB8AC3E}">
        <p14:creationId xmlns:p14="http://schemas.microsoft.com/office/powerpoint/2010/main" xmlns="" val="703114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98B8BFC6-800D-463B-919F-5D337A10DA05}" type="slidenum">
              <a:rPr lang="en-US" altLang="en-US"/>
              <a:pPr>
                <a:defRPr/>
              </a:pPr>
              <a:t>‹#›</a:t>
            </a:fld>
            <a:endParaRPr lang="en-US" altLang="en-US"/>
          </a:p>
        </p:txBody>
      </p:sp>
    </p:spTree>
    <p:extLst>
      <p:ext uri="{BB962C8B-B14F-4D97-AF65-F5344CB8AC3E}">
        <p14:creationId xmlns:p14="http://schemas.microsoft.com/office/powerpoint/2010/main" xmlns="" val="2224287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C528502A-D0B5-469E-AC82-5774E90C80EB}" type="slidenum">
              <a:rPr lang="en-US" altLang="en-US"/>
              <a:pPr>
                <a:defRPr/>
              </a:pPr>
              <a:t>‹#›</a:t>
            </a:fld>
            <a:endParaRPr lang="en-US" altLang="en-US"/>
          </a:p>
        </p:txBody>
      </p:sp>
    </p:spTree>
    <p:extLst>
      <p:ext uri="{BB962C8B-B14F-4D97-AF65-F5344CB8AC3E}">
        <p14:creationId xmlns:p14="http://schemas.microsoft.com/office/powerpoint/2010/main" xmlns="" val="3015097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6"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7"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28E42E08-0F6D-4151-A8FD-3305D90890A5}" type="slidenum">
              <a:rPr lang="en-US" altLang="en-US"/>
              <a:pPr>
                <a:defRPr/>
              </a:pPr>
              <a:t>‹#›</a:t>
            </a:fld>
            <a:endParaRPr lang="en-US" altLang="en-US"/>
          </a:p>
        </p:txBody>
      </p:sp>
    </p:spTree>
    <p:extLst>
      <p:ext uri="{BB962C8B-B14F-4D97-AF65-F5344CB8AC3E}">
        <p14:creationId xmlns:p14="http://schemas.microsoft.com/office/powerpoint/2010/main" xmlns="" val="900051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8"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9"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9AE5BCE6-651E-4A57-9640-D54DF4AD2C9D}" type="slidenum">
              <a:rPr lang="en-US" altLang="en-US"/>
              <a:pPr>
                <a:defRPr/>
              </a:pPr>
              <a:t>‹#›</a:t>
            </a:fld>
            <a:endParaRPr lang="en-US" altLang="en-US"/>
          </a:p>
        </p:txBody>
      </p:sp>
    </p:spTree>
    <p:extLst>
      <p:ext uri="{BB962C8B-B14F-4D97-AF65-F5344CB8AC3E}">
        <p14:creationId xmlns:p14="http://schemas.microsoft.com/office/powerpoint/2010/main" xmlns="" val="40869570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4"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5"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561712F1-1CD8-476F-95FA-079647850293}" type="slidenum">
              <a:rPr lang="en-US" altLang="en-US"/>
              <a:pPr>
                <a:defRPr/>
              </a:pPr>
              <a:t>‹#›</a:t>
            </a:fld>
            <a:endParaRPr lang="en-US" altLang="en-US"/>
          </a:p>
        </p:txBody>
      </p:sp>
    </p:spTree>
    <p:extLst>
      <p:ext uri="{BB962C8B-B14F-4D97-AF65-F5344CB8AC3E}">
        <p14:creationId xmlns:p14="http://schemas.microsoft.com/office/powerpoint/2010/main" xmlns="" val="4109448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3"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4"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1C5046F6-8B22-41A5-8F6F-95033A7661BC}" type="slidenum">
              <a:rPr lang="en-US" altLang="en-US"/>
              <a:pPr>
                <a:defRPr/>
              </a:pPr>
              <a:t>‹#›</a:t>
            </a:fld>
            <a:endParaRPr lang="en-US" altLang="en-US"/>
          </a:p>
        </p:txBody>
      </p:sp>
    </p:spTree>
    <p:extLst>
      <p:ext uri="{BB962C8B-B14F-4D97-AF65-F5344CB8AC3E}">
        <p14:creationId xmlns:p14="http://schemas.microsoft.com/office/powerpoint/2010/main" xmlns="" val="27775917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6"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7"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E6FDCE5A-9236-464F-914D-1F582D37F5DC}" type="slidenum">
              <a:rPr lang="en-US" altLang="en-US"/>
              <a:pPr>
                <a:defRPr/>
              </a:pPr>
              <a:t>‹#›</a:t>
            </a:fld>
            <a:endParaRPr lang="en-US" altLang="en-US"/>
          </a:p>
        </p:txBody>
      </p:sp>
    </p:spTree>
    <p:extLst>
      <p:ext uri="{BB962C8B-B14F-4D97-AF65-F5344CB8AC3E}">
        <p14:creationId xmlns:p14="http://schemas.microsoft.com/office/powerpoint/2010/main" xmlns="" val="3416781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274FE8-293D-4950-86B3-B69E44C18ADD}" type="slidenum">
              <a:rPr lang="en-US" altLang="en-US"/>
              <a:pPr>
                <a:defRPr/>
              </a:pPr>
              <a:t>‹#›</a:t>
            </a:fld>
            <a:endParaRPr lang="en-US" altLang="en-US"/>
          </a:p>
        </p:txBody>
      </p:sp>
    </p:spTree>
    <p:extLst>
      <p:ext uri="{BB962C8B-B14F-4D97-AF65-F5344CB8AC3E}">
        <p14:creationId xmlns:p14="http://schemas.microsoft.com/office/powerpoint/2010/main" xmlns="" val="23325138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6"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7"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1DFC5A65-DD2C-4805-BFBB-B003CE403F92}" type="slidenum">
              <a:rPr lang="en-US" altLang="en-US"/>
              <a:pPr>
                <a:defRPr/>
              </a:pPr>
              <a:t>‹#›</a:t>
            </a:fld>
            <a:endParaRPr lang="en-US" altLang="en-US"/>
          </a:p>
        </p:txBody>
      </p:sp>
    </p:spTree>
    <p:extLst>
      <p:ext uri="{BB962C8B-B14F-4D97-AF65-F5344CB8AC3E}">
        <p14:creationId xmlns:p14="http://schemas.microsoft.com/office/powerpoint/2010/main" xmlns="" val="41681161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A930D982-B6E1-4C7F-BA3A-E7F54B0C2B83}" type="slidenum">
              <a:rPr lang="en-US" altLang="en-US"/>
              <a:pPr>
                <a:defRPr/>
              </a:pPr>
              <a:t>‹#›</a:t>
            </a:fld>
            <a:endParaRPr lang="en-US" altLang="en-US"/>
          </a:p>
        </p:txBody>
      </p:sp>
    </p:spTree>
    <p:extLst>
      <p:ext uri="{BB962C8B-B14F-4D97-AF65-F5344CB8AC3E}">
        <p14:creationId xmlns:p14="http://schemas.microsoft.com/office/powerpoint/2010/main" xmlns="" val="42793499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DCA89C4F-DABA-4A6C-8C25-BB50E374C2A3}" type="slidenum">
              <a:rPr lang="en-US" altLang="en-US"/>
              <a:pPr>
                <a:defRPr/>
              </a:pPr>
              <a:t>‹#›</a:t>
            </a:fld>
            <a:endParaRPr lang="en-US" altLang="en-US"/>
          </a:p>
        </p:txBody>
      </p:sp>
    </p:spTree>
    <p:extLst>
      <p:ext uri="{BB962C8B-B14F-4D97-AF65-F5344CB8AC3E}">
        <p14:creationId xmlns:p14="http://schemas.microsoft.com/office/powerpoint/2010/main" xmlns="" val="15869388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90600" y="912813"/>
            <a:ext cx="4103688" cy="1373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7" name="Rectangle 6"/>
          <p:cNvSpPr>
            <a:spLocks noGrp="1" noChangeArrowheads="1"/>
          </p:cNvSpPr>
          <p:nvPr>
            <p:ph type="sldNum" sz="quarter" idx="12"/>
          </p:nvPr>
        </p:nvSpPr>
        <p:spPr/>
        <p:txBody>
          <a:bodyPr/>
          <a:lstStyle>
            <a:lvl1pPr eaLnBrk="0" hangingPunct="0">
              <a:defRPr/>
            </a:lvl1pPr>
          </a:lstStyle>
          <a:p>
            <a:pPr>
              <a:defRPr/>
            </a:pPr>
            <a:fld id="{92358105-2401-4C00-BCA1-1AB4B37B242F}" type="slidenum">
              <a:rPr lang="en-US"/>
              <a:pPr>
                <a:defRPr/>
              </a:pPr>
              <a:t>‹#›</a:t>
            </a:fld>
            <a:endParaRPr lang="en-US"/>
          </a:p>
        </p:txBody>
      </p:sp>
    </p:spTree>
    <p:extLst>
      <p:ext uri="{BB962C8B-B14F-4D97-AF65-F5344CB8AC3E}">
        <p14:creationId xmlns:p14="http://schemas.microsoft.com/office/powerpoint/2010/main" xmlns="" val="23329152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F34CDFA1-A04B-4A9F-B748-03520FFB712D}" type="slidenum">
              <a:rPr lang="en-US"/>
              <a:pPr>
                <a:defRPr/>
              </a:pPr>
              <a:t>‹#›</a:t>
            </a:fld>
            <a:endParaRPr lang="en-US"/>
          </a:p>
        </p:txBody>
      </p:sp>
    </p:spTree>
    <p:extLst>
      <p:ext uri="{BB962C8B-B14F-4D97-AF65-F5344CB8AC3E}">
        <p14:creationId xmlns:p14="http://schemas.microsoft.com/office/powerpoint/2010/main" xmlns="" val="25017834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DB8C10BE-B9A9-4DDB-9C2F-1DC3D6F61171}" type="slidenum">
              <a:rPr lang="en-US"/>
              <a:pPr>
                <a:defRPr/>
              </a:pPr>
              <a:t>‹#›</a:t>
            </a:fld>
            <a:endParaRPr lang="en-US"/>
          </a:p>
        </p:txBody>
      </p:sp>
    </p:spTree>
    <p:extLst>
      <p:ext uri="{BB962C8B-B14F-4D97-AF65-F5344CB8AC3E}">
        <p14:creationId xmlns:p14="http://schemas.microsoft.com/office/powerpoint/2010/main" xmlns="" val="31748870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7" name="Rectangle 6"/>
          <p:cNvSpPr>
            <a:spLocks noGrp="1" noChangeArrowheads="1"/>
          </p:cNvSpPr>
          <p:nvPr>
            <p:ph type="sldNum" sz="quarter" idx="12"/>
          </p:nvPr>
        </p:nvSpPr>
        <p:spPr/>
        <p:txBody>
          <a:bodyPr/>
          <a:lstStyle>
            <a:lvl1pPr eaLnBrk="0" hangingPunct="0">
              <a:defRPr/>
            </a:lvl1pPr>
          </a:lstStyle>
          <a:p>
            <a:pPr>
              <a:defRPr/>
            </a:pPr>
            <a:fld id="{13468419-FB42-4DEA-B53B-627FB4A3EB5D}" type="slidenum">
              <a:rPr lang="en-US"/>
              <a:pPr>
                <a:defRPr/>
              </a:pPr>
              <a:t>‹#›</a:t>
            </a:fld>
            <a:endParaRPr lang="en-US"/>
          </a:p>
        </p:txBody>
      </p:sp>
    </p:spTree>
    <p:extLst>
      <p:ext uri="{BB962C8B-B14F-4D97-AF65-F5344CB8AC3E}">
        <p14:creationId xmlns:p14="http://schemas.microsoft.com/office/powerpoint/2010/main" xmlns="" val="5146633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8"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9" name="Rectangle 6"/>
          <p:cNvSpPr>
            <a:spLocks noGrp="1" noChangeArrowheads="1"/>
          </p:cNvSpPr>
          <p:nvPr>
            <p:ph type="sldNum" sz="quarter" idx="12"/>
          </p:nvPr>
        </p:nvSpPr>
        <p:spPr/>
        <p:txBody>
          <a:bodyPr/>
          <a:lstStyle>
            <a:lvl1pPr eaLnBrk="0" hangingPunct="0">
              <a:defRPr/>
            </a:lvl1pPr>
          </a:lstStyle>
          <a:p>
            <a:pPr>
              <a:defRPr/>
            </a:pPr>
            <a:fld id="{80127963-1F54-4E53-905B-CE41AB6F284E}" type="slidenum">
              <a:rPr lang="en-US"/>
              <a:pPr>
                <a:defRPr/>
              </a:pPr>
              <a:t>‹#›</a:t>
            </a:fld>
            <a:endParaRPr lang="en-US"/>
          </a:p>
        </p:txBody>
      </p:sp>
    </p:spTree>
    <p:extLst>
      <p:ext uri="{BB962C8B-B14F-4D97-AF65-F5344CB8AC3E}">
        <p14:creationId xmlns:p14="http://schemas.microsoft.com/office/powerpoint/2010/main" xmlns="" val="27704318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4"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5" name="Rectangle 6"/>
          <p:cNvSpPr>
            <a:spLocks noGrp="1" noChangeArrowheads="1"/>
          </p:cNvSpPr>
          <p:nvPr>
            <p:ph type="sldNum" sz="quarter" idx="12"/>
          </p:nvPr>
        </p:nvSpPr>
        <p:spPr/>
        <p:txBody>
          <a:bodyPr/>
          <a:lstStyle>
            <a:lvl1pPr eaLnBrk="0" hangingPunct="0">
              <a:defRPr/>
            </a:lvl1pPr>
          </a:lstStyle>
          <a:p>
            <a:pPr>
              <a:defRPr/>
            </a:pPr>
            <a:fld id="{7067CB44-6419-4212-8C24-F907367A9458}" type="slidenum">
              <a:rPr lang="en-US"/>
              <a:pPr>
                <a:defRPr/>
              </a:pPr>
              <a:t>‹#›</a:t>
            </a:fld>
            <a:endParaRPr lang="en-US"/>
          </a:p>
        </p:txBody>
      </p:sp>
    </p:spTree>
    <p:extLst>
      <p:ext uri="{BB962C8B-B14F-4D97-AF65-F5344CB8AC3E}">
        <p14:creationId xmlns:p14="http://schemas.microsoft.com/office/powerpoint/2010/main" xmlns="" val="11305911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3"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4" name="Rectangle 6"/>
          <p:cNvSpPr>
            <a:spLocks noGrp="1" noChangeArrowheads="1"/>
          </p:cNvSpPr>
          <p:nvPr>
            <p:ph type="sldNum" sz="quarter" idx="12"/>
          </p:nvPr>
        </p:nvSpPr>
        <p:spPr/>
        <p:txBody>
          <a:bodyPr/>
          <a:lstStyle>
            <a:lvl1pPr eaLnBrk="0" hangingPunct="0">
              <a:defRPr/>
            </a:lvl1pPr>
          </a:lstStyle>
          <a:p>
            <a:pPr>
              <a:defRPr/>
            </a:pPr>
            <a:fld id="{0B9CB32F-275A-4B07-896E-5230159F4CA7}" type="slidenum">
              <a:rPr lang="en-US"/>
              <a:pPr>
                <a:defRPr/>
              </a:pPr>
              <a:t>‹#›</a:t>
            </a:fld>
            <a:endParaRPr lang="en-US"/>
          </a:p>
        </p:txBody>
      </p:sp>
    </p:spTree>
    <p:extLst>
      <p:ext uri="{BB962C8B-B14F-4D97-AF65-F5344CB8AC3E}">
        <p14:creationId xmlns:p14="http://schemas.microsoft.com/office/powerpoint/2010/main" xmlns="" val="3877761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569464-B9D3-46D2-9FA3-9074F4BCBC20}" type="slidenum">
              <a:rPr lang="en-US" altLang="en-US"/>
              <a:pPr>
                <a:defRPr/>
              </a:pPr>
              <a:t>‹#›</a:t>
            </a:fld>
            <a:endParaRPr lang="en-US" altLang="en-US"/>
          </a:p>
        </p:txBody>
      </p:sp>
    </p:spTree>
    <p:extLst>
      <p:ext uri="{BB962C8B-B14F-4D97-AF65-F5344CB8AC3E}">
        <p14:creationId xmlns:p14="http://schemas.microsoft.com/office/powerpoint/2010/main" xmlns="" val="19218183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7" name="Rectangle 6"/>
          <p:cNvSpPr>
            <a:spLocks noGrp="1" noChangeArrowheads="1"/>
          </p:cNvSpPr>
          <p:nvPr>
            <p:ph type="sldNum" sz="quarter" idx="12"/>
          </p:nvPr>
        </p:nvSpPr>
        <p:spPr/>
        <p:txBody>
          <a:bodyPr/>
          <a:lstStyle>
            <a:lvl1pPr eaLnBrk="0" hangingPunct="0">
              <a:defRPr/>
            </a:lvl1pPr>
          </a:lstStyle>
          <a:p>
            <a:pPr>
              <a:defRPr/>
            </a:pPr>
            <a:fld id="{A3562CF3-2611-4F06-AA82-608EA82EDCBF}" type="slidenum">
              <a:rPr lang="en-US"/>
              <a:pPr>
                <a:defRPr/>
              </a:pPr>
              <a:t>‹#›</a:t>
            </a:fld>
            <a:endParaRPr lang="en-US"/>
          </a:p>
        </p:txBody>
      </p:sp>
    </p:spTree>
    <p:extLst>
      <p:ext uri="{BB962C8B-B14F-4D97-AF65-F5344CB8AC3E}">
        <p14:creationId xmlns:p14="http://schemas.microsoft.com/office/powerpoint/2010/main" xmlns="" val="752200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7" name="Rectangle 6"/>
          <p:cNvSpPr>
            <a:spLocks noGrp="1" noChangeArrowheads="1"/>
          </p:cNvSpPr>
          <p:nvPr>
            <p:ph type="sldNum" sz="quarter" idx="12"/>
          </p:nvPr>
        </p:nvSpPr>
        <p:spPr/>
        <p:txBody>
          <a:bodyPr/>
          <a:lstStyle>
            <a:lvl1pPr eaLnBrk="0" hangingPunct="0">
              <a:defRPr/>
            </a:lvl1pPr>
          </a:lstStyle>
          <a:p>
            <a:pPr>
              <a:defRPr/>
            </a:pPr>
            <a:fld id="{20CE0635-5B81-4F8C-B757-783FA749A667}" type="slidenum">
              <a:rPr lang="en-US"/>
              <a:pPr>
                <a:defRPr/>
              </a:pPr>
              <a:t>‹#›</a:t>
            </a:fld>
            <a:endParaRPr lang="en-US"/>
          </a:p>
        </p:txBody>
      </p:sp>
    </p:spTree>
    <p:extLst>
      <p:ext uri="{BB962C8B-B14F-4D97-AF65-F5344CB8AC3E}">
        <p14:creationId xmlns:p14="http://schemas.microsoft.com/office/powerpoint/2010/main" xmlns="" val="18585503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38A0CD11-BE6E-4877-9597-4579E0E5A243}" type="slidenum">
              <a:rPr lang="en-US"/>
              <a:pPr>
                <a:defRPr/>
              </a:pPr>
              <a:t>‹#›</a:t>
            </a:fld>
            <a:endParaRPr lang="en-US"/>
          </a:p>
        </p:txBody>
      </p:sp>
    </p:spTree>
    <p:extLst>
      <p:ext uri="{BB962C8B-B14F-4D97-AF65-F5344CB8AC3E}">
        <p14:creationId xmlns:p14="http://schemas.microsoft.com/office/powerpoint/2010/main" xmlns="" val="1095231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107F1897-DB71-4CFD-B126-E6ED0DE9CEE9}" type="slidenum">
              <a:rPr lang="en-US"/>
              <a:pPr>
                <a:defRPr/>
              </a:pPr>
              <a:t>‹#›</a:t>
            </a:fld>
            <a:endParaRPr lang="en-US"/>
          </a:p>
        </p:txBody>
      </p:sp>
    </p:spTree>
    <p:extLst>
      <p:ext uri="{BB962C8B-B14F-4D97-AF65-F5344CB8AC3E}">
        <p14:creationId xmlns:p14="http://schemas.microsoft.com/office/powerpoint/2010/main" xmlns="" val="7117210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38D9CA07-A4A2-441E-839A-E589E870F10B}" type="slidenum">
              <a:rPr lang="en-US"/>
              <a:pPr>
                <a:defRPr/>
              </a:pPr>
              <a:t>‹#›</a:t>
            </a:fld>
            <a:endParaRPr lang="en-US"/>
          </a:p>
        </p:txBody>
      </p:sp>
    </p:spTree>
    <p:extLst>
      <p:ext uri="{BB962C8B-B14F-4D97-AF65-F5344CB8AC3E}">
        <p14:creationId xmlns:p14="http://schemas.microsoft.com/office/powerpoint/2010/main" xmlns="" val="14206355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81CEB20B-D2DC-4B86-9193-56BDC7AEA551}" type="slidenum">
              <a:rPr lang="en-US"/>
              <a:pPr>
                <a:defRPr/>
              </a:pPr>
              <a:t>‹#›</a:t>
            </a:fld>
            <a:endParaRPr lang="en-US"/>
          </a:p>
        </p:txBody>
      </p:sp>
    </p:spTree>
    <p:extLst>
      <p:ext uri="{BB962C8B-B14F-4D97-AF65-F5344CB8AC3E}">
        <p14:creationId xmlns:p14="http://schemas.microsoft.com/office/powerpoint/2010/main" xmlns="" val="28504241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22FB0967-1A8F-4358-81D8-520F9E3E9BC6}" type="slidenum">
              <a:rPr lang="en-US"/>
              <a:pPr>
                <a:defRPr/>
              </a:pPr>
              <a:t>‹#›</a:t>
            </a:fld>
            <a:endParaRPr lang="en-US"/>
          </a:p>
        </p:txBody>
      </p:sp>
    </p:spTree>
    <p:extLst>
      <p:ext uri="{BB962C8B-B14F-4D97-AF65-F5344CB8AC3E}">
        <p14:creationId xmlns:p14="http://schemas.microsoft.com/office/powerpoint/2010/main" xmlns="" val="17195786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6" name="Footer Placeholder 5"/>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7" name="Slide Number Placeholder 6"/>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4EF20CCC-2FD0-4677-BF29-09529C6BA47E}" type="slidenum">
              <a:rPr lang="en-US"/>
              <a:pPr>
                <a:defRPr/>
              </a:pPr>
              <a:t>‹#›</a:t>
            </a:fld>
            <a:endParaRPr lang="en-US"/>
          </a:p>
        </p:txBody>
      </p:sp>
    </p:spTree>
    <p:extLst>
      <p:ext uri="{BB962C8B-B14F-4D97-AF65-F5344CB8AC3E}">
        <p14:creationId xmlns:p14="http://schemas.microsoft.com/office/powerpoint/2010/main" xmlns="" val="187395642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8" name="Footer Placeholder 7"/>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9" name="Slide Number Placeholder 8"/>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736F1571-35CD-4737-90AD-D814AE527782}" type="slidenum">
              <a:rPr lang="en-US"/>
              <a:pPr>
                <a:defRPr/>
              </a:pPr>
              <a:t>‹#›</a:t>
            </a:fld>
            <a:endParaRPr lang="en-US"/>
          </a:p>
        </p:txBody>
      </p:sp>
    </p:spTree>
    <p:extLst>
      <p:ext uri="{BB962C8B-B14F-4D97-AF65-F5344CB8AC3E}">
        <p14:creationId xmlns:p14="http://schemas.microsoft.com/office/powerpoint/2010/main" xmlns="" val="6451933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4" name="Footer Placeholder 3"/>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5" name="Slide Number Placeholder 4"/>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68B24C2F-14D0-4EEA-AF33-5B99966FC762}" type="slidenum">
              <a:rPr lang="en-US"/>
              <a:pPr>
                <a:defRPr/>
              </a:pPr>
              <a:t>‹#›</a:t>
            </a:fld>
            <a:endParaRPr lang="en-US"/>
          </a:p>
        </p:txBody>
      </p:sp>
    </p:spTree>
    <p:extLst>
      <p:ext uri="{BB962C8B-B14F-4D97-AF65-F5344CB8AC3E}">
        <p14:creationId xmlns:p14="http://schemas.microsoft.com/office/powerpoint/2010/main" xmlns="" val="398788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37B6C8C-9D4E-42F0-871A-87E3F2649F2A}" type="slidenum">
              <a:rPr lang="en-US" altLang="en-US"/>
              <a:pPr>
                <a:defRPr/>
              </a:pPr>
              <a:t>‹#›</a:t>
            </a:fld>
            <a:endParaRPr lang="en-US" altLang="en-US"/>
          </a:p>
        </p:txBody>
      </p:sp>
    </p:spTree>
    <p:extLst>
      <p:ext uri="{BB962C8B-B14F-4D97-AF65-F5344CB8AC3E}">
        <p14:creationId xmlns:p14="http://schemas.microsoft.com/office/powerpoint/2010/main" xmlns="" val="25835798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3" name="Footer Placeholder 2"/>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4" name="Slide Number Placeholder 3"/>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A8D0CFCF-D246-4699-BFC1-7A4CDE1E4EC7}" type="slidenum">
              <a:rPr lang="en-US"/>
              <a:pPr>
                <a:defRPr/>
              </a:pPr>
              <a:t>‹#›</a:t>
            </a:fld>
            <a:endParaRPr lang="en-US"/>
          </a:p>
        </p:txBody>
      </p:sp>
    </p:spTree>
    <p:extLst>
      <p:ext uri="{BB962C8B-B14F-4D97-AF65-F5344CB8AC3E}">
        <p14:creationId xmlns:p14="http://schemas.microsoft.com/office/powerpoint/2010/main" xmlns="" val="2542808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6" name="Footer Placeholder 5"/>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7" name="Slide Number Placeholder 6"/>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E274F097-B0EE-4ACD-9251-0CC131A1AC1C}" type="slidenum">
              <a:rPr lang="en-US"/>
              <a:pPr>
                <a:defRPr/>
              </a:pPr>
              <a:t>‹#›</a:t>
            </a:fld>
            <a:endParaRPr lang="en-US"/>
          </a:p>
        </p:txBody>
      </p:sp>
    </p:spTree>
    <p:extLst>
      <p:ext uri="{BB962C8B-B14F-4D97-AF65-F5344CB8AC3E}">
        <p14:creationId xmlns:p14="http://schemas.microsoft.com/office/powerpoint/2010/main" xmlns="" val="11677953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6" name="Footer Placeholder 5"/>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7" name="Slide Number Placeholder 6"/>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EF41329D-FE95-4AB7-A64A-1B7A9EB50536}" type="slidenum">
              <a:rPr lang="en-US"/>
              <a:pPr>
                <a:defRPr/>
              </a:pPr>
              <a:t>‹#›</a:t>
            </a:fld>
            <a:endParaRPr lang="en-US"/>
          </a:p>
        </p:txBody>
      </p:sp>
    </p:spTree>
    <p:extLst>
      <p:ext uri="{BB962C8B-B14F-4D97-AF65-F5344CB8AC3E}">
        <p14:creationId xmlns:p14="http://schemas.microsoft.com/office/powerpoint/2010/main" xmlns="" val="458317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024207E2-0D93-45A5-A11F-F65BDEB7EF1F}" type="slidenum">
              <a:rPr lang="en-US"/>
              <a:pPr>
                <a:defRPr/>
              </a:pPr>
              <a:t>‹#›</a:t>
            </a:fld>
            <a:endParaRPr lang="en-US"/>
          </a:p>
        </p:txBody>
      </p:sp>
    </p:spTree>
    <p:extLst>
      <p:ext uri="{BB962C8B-B14F-4D97-AF65-F5344CB8AC3E}">
        <p14:creationId xmlns:p14="http://schemas.microsoft.com/office/powerpoint/2010/main" xmlns="" val="31313612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F44ADFB3-E3EB-420D-B48E-4F46799ADC60}" type="slidenum">
              <a:rPr lang="en-US"/>
              <a:pPr>
                <a:defRPr/>
              </a:pPr>
              <a:t>‹#›</a:t>
            </a:fld>
            <a:endParaRPr lang="en-US"/>
          </a:p>
        </p:txBody>
      </p:sp>
    </p:spTree>
    <p:extLst>
      <p:ext uri="{BB962C8B-B14F-4D97-AF65-F5344CB8AC3E}">
        <p14:creationId xmlns:p14="http://schemas.microsoft.com/office/powerpoint/2010/main" xmlns="" val="42720687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90600" y="912813"/>
            <a:ext cx="4103688" cy="1373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smtClean="0"/>
            </a:lvl1pPr>
          </a:lstStyle>
          <a:p>
            <a:pPr>
              <a:defRPr/>
            </a:pPr>
            <a:fld id="{10790944-8191-4950-8B32-BD9E92725E6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19328623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7C44E7C-E80A-442F-A830-7538DC9632E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56662974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AC2C56-5345-47AF-93D4-8F7FC116EB7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131081024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7A3221-962D-488B-9BC1-371C5B502EC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87865063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71C4333-70B2-4ECA-9E9D-3B0CF6B1BF2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2571839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F1E5F82-3391-4153-90C5-9717DEDD151F}" type="slidenum">
              <a:rPr lang="en-US" altLang="en-US"/>
              <a:pPr>
                <a:defRPr/>
              </a:pPr>
              <a:t>‹#›</a:t>
            </a:fld>
            <a:endParaRPr lang="en-US" altLang="en-US"/>
          </a:p>
        </p:txBody>
      </p:sp>
    </p:spTree>
    <p:extLst>
      <p:ext uri="{BB962C8B-B14F-4D97-AF65-F5344CB8AC3E}">
        <p14:creationId xmlns:p14="http://schemas.microsoft.com/office/powerpoint/2010/main" xmlns="" val="371504181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6474A73-07FF-44A5-9937-DFC1357A332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24918477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8EE0F89-6CEE-425E-A1FA-12587B7315F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0255576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3D77559-354B-4849-9728-AAB8106A73C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146820566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D5636B7-C600-4F5C-9184-0B7CC129EEC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90462653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2473C01-7CD7-430C-ADD0-9833FE601DF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212784771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6731208-9C82-4C10-93C4-48B96D93857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2111244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7133D0-5A52-40E4-91E6-8919C8C7DC7E}" type="slidenum">
              <a:rPr lang="en-US" altLang="en-US"/>
              <a:pPr>
                <a:defRPr/>
              </a:pPr>
              <a:t>‹#›</a:t>
            </a:fld>
            <a:endParaRPr lang="en-US" altLang="en-US"/>
          </a:p>
        </p:txBody>
      </p:sp>
    </p:spTree>
    <p:extLst>
      <p:ext uri="{BB962C8B-B14F-4D97-AF65-F5344CB8AC3E}">
        <p14:creationId xmlns:p14="http://schemas.microsoft.com/office/powerpoint/2010/main" xmlns="" val="4203878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DAC2F6C-66DA-4C61-B8FF-F96919AF5145}" type="slidenum">
              <a:rPr lang="en-US" altLang="en-US"/>
              <a:pPr>
                <a:defRPr/>
              </a:pPr>
              <a:t>‹#›</a:t>
            </a:fld>
            <a:endParaRPr lang="en-US" altLang="en-US"/>
          </a:p>
        </p:txBody>
      </p:sp>
    </p:spTree>
    <p:extLst>
      <p:ext uri="{BB962C8B-B14F-4D97-AF65-F5344CB8AC3E}">
        <p14:creationId xmlns:p14="http://schemas.microsoft.com/office/powerpoint/2010/main" xmlns="" val="213035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99A927-15E4-4014-88B9-A5CF8E36677C}" type="slidenum">
              <a:rPr lang="en-US" altLang="en-US"/>
              <a:pPr>
                <a:defRPr/>
              </a:pPr>
              <a:t>‹#›</a:t>
            </a:fld>
            <a:endParaRPr lang="en-US" altLang="en-US"/>
          </a:p>
        </p:txBody>
      </p:sp>
    </p:spTree>
    <p:extLst>
      <p:ext uri="{BB962C8B-B14F-4D97-AF65-F5344CB8AC3E}">
        <p14:creationId xmlns:p14="http://schemas.microsoft.com/office/powerpoint/2010/main" xmlns="" val="2674743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D57197-937C-4701-9986-3A23D7D19059}" type="slidenum">
              <a:rPr lang="en-US" altLang="en-US"/>
              <a:pPr>
                <a:defRPr/>
              </a:pPr>
              <a:t>‹#›</a:t>
            </a:fld>
            <a:endParaRPr lang="en-US" altLang="en-US"/>
          </a:p>
        </p:txBody>
      </p:sp>
    </p:spTree>
    <p:extLst>
      <p:ext uri="{BB962C8B-B14F-4D97-AF65-F5344CB8AC3E}">
        <p14:creationId xmlns:p14="http://schemas.microsoft.com/office/powerpoint/2010/main" xmlns="" val="984009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en-US" smtClean="0"/>
              <a:t>CONFIDENTIAL</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0C58B9B-A7DB-4767-8124-3507CE6D3C72}" type="slidenum">
              <a:rPr lang="en-US" altLang="en-US"/>
              <a:pPr>
                <a:defRPr/>
              </a:pPr>
              <a:t>‹#›</a:t>
            </a:fld>
            <a:endParaRPr lang="en-US" altLang="en-US"/>
          </a:p>
        </p:txBody>
      </p:sp>
      <p:pic>
        <p:nvPicPr>
          <p:cNvPr id="1031" name="Picture 7"/>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152400" y="6096000"/>
            <a:ext cx="1824038"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964" r:id="rId1"/>
    <p:sldLayoutId id="2147484954" r:id="rId2"/>
    <p:sldLayoutId id="2147484955" r:id="rId3"/>
    <p:sldLayoutId id="2147484956" r:id="rId4"/>
    <p:sldLayoutId id="2147484957" r:id="rId5"/>
    <p:sldLayoutId id="2147484958" r:id="rId6"/>
    <p:sldLayoutId id="2147484959" r:id="rId7"/>
    <p:sldLayoutId id="2147484960" r:id="rId8"/>
    <p:sldLayoutId id="2147484961" r:id="rId9"/>
    <p:sldLayoutId id="2147484962" r:id="rId10"/>
    <p:sldLayoutId id="2147484963"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eaLnBrk="1" fontAlgn="auto" hangingPunct="1">
              <a:spcBef>
                <a:spcPts val="0"/>
              </a:spcBef>
              <a:spcAft>
                <a:spcPts val="0"/>
              </a:spcAft>
              <a:defRPr sz="1200">
                <a:solidFill>
                  <a:prstClr val="black">
                    <a:tint val="75000"/>
                  </a:prstClr>
                </a:solidFill>
                <a:latin typeface="+mn-lt"/>
                <a:cs typeface="+mn-cs"/>
              </a:defRPr>
            </a:lvl1pPr>
          </a:lstStyle>
          <a:p>
            <a:pPr>
              <a:defRPr/>
            </a:pPr>
            <a:r>
              <a:rPr lang="en-US" smtClean="0"/>
              <a:t>CONFIDENTIAL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latin typeface="Calibri" panose="020F0502020204030204" pitchFamily="34" charset="0"/>
                <a:cs typeface="Arial" panose="020B0604020202020204" pitchFamily="34" charset="0"/>
              </a:defRPr>
            </a:lvl1pPr>
          </a:lstStyle>
          <a:p>
            <a:pPr>
              <a:defRPr/>
            </a:pPr>
            <a:fld id="{AE8867FF-D246-4AE3-913E-F8895A0C256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965" r:id="rId1"/>
    <p:sldLayoutId id="2147484966" r:id="rId2"/>
    <p:sldLayoutId id="2147484967" r:id="rId3"/>
    <p:sldLayoutId id="2147484968" r:id="rId4"/>
    <p:sldLayoutId id="2147484969" r:id="rId5"/>
    <p:sldLayoutId id="2147484970" r:id="rId6"/>
    <p:sldLayoutId id="2147484971" r:id="rId7"/>
    <p:sldLayoutId id="2147484972" r:id="rId8"/>
    <p:sldLayoutId id="2147484973" r:id="rId9"/>
    <p:sldLayoutId id="2147484974" r:id="rId10"/>
    <p:sldLayoutId id="2147484975"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a:defRPr/>
            </a:pPr>
            <a:r>
              <a:rPr lang="en-US" smtClean="0"/>
              <a:t>CONFIDENTIAL</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charset="0"/>
              </a:defRPr>
            </a:lvl1pPr>
          </a:lstStyle>
          <a:p>
            <a:pPr>
              <a:defRPr/>
            </a:pPr>
            <a:fld id="{22B97ADA-D07A-4446-9781-DE57AECB5E2A}" type="slidenum">
              <a:rPr lang="en-US"/>
              <a:pPr>
                <a:defRPr/>
              </a:pPr>
              <a:t>‹#›</a:t>
            </a:fld>
            <a:endParaRPr lang="en-US"/>
          </a:p>
        </p:txBody>
      </p:sp>
      <p:pic>
        <p:nvPicPr>
          <p:cNvPr id="3079" name="Picture 7"/>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152400" y="6096000"/>
            <a:ext cx="1824038"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976" r:id="rId1"/>
    <p:sldLayoutId id="2147484977" r:id="rId2"/>
    <p:sldLayoutId id="2147484978" r:id="rId3"/>
    <p:sldLayoutId id="2147484979" r:id="rId4"/>
    <p:sldLayoutId id="2147484980" r:id="rId5"/>
    <p:sldLayoutId id="2147484981" r:id="rId6"/>
    <p:sldLayoutId id="2147484982" r:id="rId7"/>
    <p:sldLayoutId id="2147484983" r:id="rId8"/>
    <p:sldLayoutId id="2147484984" r:id="rId9"/>
    <p:sldLayoutId id="2147484985" r:id="rId10"/>
    <p:sldLayoutId id="2147484986"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eaLnBrk="1" fontAlgn="auto" hangingPunct="1">
              <a:spcBef>
                <a:spcPts val="0"/>
              </a:spcBef>
              <a:spcAft>
                <a:spcPts val="0"/>
              </a:spcAft>
              <a:defRPr sz="1200" smtClean="0">
                <a:solidFill>
                  <a:prstClr val="black">
                    <a:tint val="75000"/>
                  </a:prstClr>
                </a:solidFill>
                <a:latin typeface="Calibri"/>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eaLnBrk="1" fontAlgn="auto" hangingPunct="1">
              <a:spcBef>
                <a:spcPts val="0"/>
              </a:spcBef>
              <a:spcAft>
                <a:spcPts val="0"/>
              </a:spcAft>
              <a:defRPr sz="1200" smtClean="0">
                <a:solidFill>
                  <a:prstClr val="black">
                    <a:tint val="75000"/>
                  </a:prstClr>
                </a:solidFill>
                <a:latin typeface="Calibri"/>
              </a:defRPr>
            </a:lvl1pPr>
          </a:lstStyle>
          <a:p>
            <a:pPr>
              <a:defRPr/>
            </a:pPr>
            <a:r>
              <a:rPr lang="en-US" smtClean="0"/>
              <a:t>CONFIDENTIAL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defTabSz="457200" eaLnBrk="1" fontAlgn="auto" hangingPunct="1">
              <a:spcBef>
                <a:spcPts val="0"/>
              </a:spcBef>
              <a:spcAft>
                <a:spcPts val="0"/>
              </a:spcAft>
              <a:defRPr sz="1200" smtClean="0">
                <a:solidFill>
                  <a:prstClr val="black">
                    <a:tint val="75000"/>
                  </a:prstClr>
                </a:solidFill>
                <a:latin typeface="Calibri"/>
              </a:defRPr>
            </a:lvl1pPr>
          </a:lstStyle>
          <a:p>
            <a:pPr>
              <a:defRPr/>
            </a:pPr>
            <a:fld id="{B2A1D455-A997-4605-A707-2E19995542D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987" r:id="rId1"/>
    <p:sldLayoutId id="2147484988" r:id="rId2"/>
    <p:sldLayoutId id="2147484989" r:id="rId3"/>
    <p:sldLayoutId id="2147484990" r:id="rId4"/>
    <p:sldLayoutId id="2147484991" r:id="rId5"/>
    <p:sldLayoutId id="2147484992" r:id="rId6"/>
    <p:sldLayoutId id="2147484993" r:id="rId7"/>
    <p:sldLayoutId id="2147484994" r:id="rId8"/>
    <p:sldLayoutId id="2147484995" r:id="rId9"/>
    <p:sldLayoutId id="2147484996" r:id="rId10"/>
    <p:sldLayoutId id="2147484997" r:id="rId11"/>
  </p:sldLayoutIdLst>
  <p:hf hd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anose="020F0502020204030204" pitchFamily="34" charset="0"/>
        </a:defRPr>
      </a:lvl2pPr>
      <a:lvl3pPr algn="ctr" defTabSz="457200" rtl="0" fontAlgn="base">
        <a:spcBef>
          <a:spcPct val="0"/>
        </a:spcBef>
        <a:spcAft>
          <a:spcPct val="0"/>
        </a:spcAft>
        <a:defRPr sz="4400">
          <a:solidFill>
            <a:schemeClr val="tx1"/>
          </a:solidFill>
          <a:latin typeface="Calibri" panose="020F0502020204030204" pitchFamily="34" charset="0"/>
        </a:defRPr>
      </a:lvl3pPr>
      <a:lvl4pPr algn="ctr" defTabSz="457200" rtl="0" fontAlgn="base">
        <a:spcBef>
          <a:spcPct val="0"/>
        </a:spcBef>
        <a:spcAft>
          <a:spcPct val="0"/>
        </a:spcAft>
        <a:defRPr sz="4400">
          <a:solidFill>
            <a:schemeClr val="tx1"/>
          </a:solidFill>
          <a:latin typeface="Calibri" panose="020F0502020204030204" pitchFamily="34" charset="0"/>
        </a:defRPr>
      </a:lvl4pPr>
      <a:lvl5pPr algn="ctr" defTabSz="457200" rtl="0" fontAlgn="base">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en-US" smtClean="0">
                <a:solidFill>
                  <a:srgbClr val="000000"/>
                </a:solidFill>
              </a:rPr>
              <a:t>CONFIDENTIAL</a:t>
            </a: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0D136FD2-CA2E-4E45-980D-BE3FEE2F5E3A}" type="slidenum">
              <a:rPr lang="en-US" altLang="en-US">
                <a:solidFill>
                  <a:srgbClr val="000000"/>
                </a:solidFill>
              </a:rPr>
              <a:pPr>
                <a:defRPr/>
              </a:pPr>
              <a:t>‹#›</a:t>
            </a:fld>
            <a:endParaRPr lang="en-US" altLang="en-US">
              <a:solidFill>
                <a:srgbClr val="000000"/>
              </a:solidFill>
            </a:endParaRPr>
          </a:p>
        </p:txBody>
      </p:sp>
      <p:pic>
        <p:nvPicPr>
          <p:cNvPr id="1031" name="Picture 7"/>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152400" y="6096000"/>
            <a:ext cx="1824038"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08893280"/>
      </p:ext>
    </p:extLst>
  </p:cSld>
  <p:clrMap bg1="lt1" tx1="dk1" bg2="lt2" tx2="dk2" accent1="accent1" accent2="accent2" accent3="accent3" accent4="accent4" accent5="accent5" accent6="accent6" hlink="hlink" folHlink="folHlink"/>
  <p:sldLayoutIdLst>
    <p:sldLayoutId id="2147484999" r:id="rId1"/>
    <p:sldLayoutId id="2147485000" r:id="rId2"/>
    <p:sldLayoutId id="2147485001" r:id="rId3"/>
    <p:sldLayoutId id="2147485002" r:id="rId4"/>
    <p:sldLayoutId id="2147485003" r:id="rId5"/>
    <p:sldLayoutId id="2147485004" r:id="rId6"/>
    <p:sldLayoutId id="2147485005" r:id="rId7"/>
    <p:sldLayoutId id="2147485006" r:id="rId8"/>
    <p:sldLayoutId id="2147485007" r:id="rId9"/>
    <p:sldLayoutId id="2147485008" r:id="rId10"/>
    <p:sldLayoutId id="214748500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1987" name="Subtitle 2"/>
          <p:cNvSpPr>
            <a:spLocks noGrp="1"/>
          </p:cNvSpPr>
          <p:nvPr>
            <p:ph type="subTitle" idx="1"/>
          </p:nvPr>
        </p:nvSpPr>
        <p:spPr>
          <a:xfrm>
            <a:off x="304800" y="914400"/>
            <a:ext cx="8534400" cy="2286000"/>
          </a:xfrm>
        </p:spPr>
        <p:txBody>
          <a:bodyPr/>
          <a:lstStyle/>
          <a:p>
            <a:endParaRPr lang="en-ZA" sz="2500" b="1" dirty="0" smtClean="0">
              <a:solidFill>
                <a:schemeClr val="bg1"/>
              </a:solidFill>
              <a:cs typeface="Arial" panose="020B0604020202020204" pitchFamily="34" charset="0"/>
            </a:endParaRPr>
          </a:p>
          <a:p>
            <a:r>
              <a:rPr lang="en-ZA" b="1" dirty="0" smtClean="0">
                <a:solidFill>
                  <a:schemeClr val="bg1"/>
                </a:solidFill>
                <a:latin typeface="Arial" panose="020B0604020202020204" pitchFamily="34" charset="0"/>
                <a:cs typeface="Arial" panose="020B0604020202020204" pitchFamily="34" charset="0"/>
              </a:rPr>
              <a:t>SOUTH AFRICA’S RATIFICATION OF THE PARIS AGREEMENT ON CLIMATE CHANGE UNDER THE UNFCCC</a:t>
            </a:r>
          </a:p>
        </p:txBody>
      </p:sp>
      <p:sp>
        <p:nvSpPr>
          <p:cNvPr id="41988" name="Rectangle 4"/>
          <p:cNvSpPr>
            <a:spLocks noChangeArrowheads="1"/>
          </p:cNvSpPr>
          <p:nvPr/>
        </p:nvSpPr>
        <p:spPr bwMode="auto">
          <a:xfrm>
            <a:off x="1447800" y="5029200"/>
            <a:ext cx="63246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ZA" sz="1400" b="1" dirty="0" smtClean="0">
                <a:solidFill>
                  <a:prstClr val="white"/>
                </a:solidFill>
                <a:cs typeface="Arial" panose="020B0604020202020204" pitchFamily="34" charset="0"/>
              </a:rPr>
              <a:t>PARLIAMENTARY COMMITTEES: 26 OCTOBER 2016</a:t>
            </a:r>
            <a:endParaRPr lang="en-ZA" sz="1400" b="1" dirty="0">
              <a:solidFill>
                <a:prstClr val="white"/>
              </a:solidFill>
              <a:cs typeface="Arial" panose="020B0604020202020204" pitchFamily="34" charset="0"/>
            </a:endParaRPr>
          </a:p>
        </p:txBody>
      </p:sp>
      <p:sp>
        <p:nvSpPr>
          <p:cNvPr id="41990" name="Slide Number Placeholder 6"/>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C7BF05-5A35-4627-988F-82789F72D7F4}" type="slidenum">
              <a:rPr lang="en-US">
                <a:solidFill>
                  <a:srgbClr val="898989"/>
                </a:solidFill>
              </a:rPr>
              <a:pPr/>
              <a:t>1</a:t>
            </a:fld>
            <a:endParaRPr lang="en-US">
              <a:solidFill>
                <a:srgbClr val="898989"/>
              </a:solidFill>
            </a:endParaRPr>
          </a:p>
        </p:txBody>
      </p:sp>
      <p:sp>
        <p:nvSpPr>
          <p:cNvPr id="2" name="Footer Placeholder 1"/>
          <p:cNvSpPr>
            <a:spLocks noGrp="1"/>
          </p:cNvSpPr>
          <p:nvPr>
            <p:ph type="ftr" sz="quarter" idx="11"/>
          </p:nvPr>
        </p:nvSpPr>
        <p:spPr>
          <a:xfrm>
            <a:off x="3124200" y="6553200"/>
            <a:ext cx="2819400" cy="168275"/>
          </a:xfrm>
        </p:spPr>
        <p:txBody>
          <a:bodyPr/>
          <a:lstStyle/>
          <a:p>
            <a:pPr>
              <a:defRPr/>
            </a:pPr>
            <a:endParaRPr lang="en-US" b="1" dirty="0">
              <a:solidFill>
                <a:schemeClr val="tx1"/>
              </a:solidFill>
            </a:endParaRPr>
          </a:p>
        </p:txBody>
      </p:sp>
    </p:spTree>
    <p:extLst>
      <p:ext uri="{BB962C8B-B14F-4D97-AF65-F5344CB8AC3E}">
        <p14:creationId xmlns:p14="http://schemas.microsoft.com/office/powerpoint/2010/main" xmlns="" val="98360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839200" cy="563562"/>
          </a:xfrm>
        </p:spPr>
        <p:txBody>
          <a:bodyPr/>
          <a:lstStyle/>
          <a:p>
            <a:r>
              <a:rPr lang="en-ZA" sz="2800" b="1" dirty="0" smtClean="0"/>
              <a:t/>
            </a:r>
            <a:br>
              <a:rPr lang="en-ZA" sz="2800" b="1" dirty="0" smtClean="0"/>
            </a:br>
            <a:r>
              <a:rPr lang="en-ZA" sz="2800" b="1" dirty="0" smtClean="0"/>
              <a:t>IMPLICATIONS FOR EARLY ENTRY INTO FORCE</a:t>
            </a:r>
            <a:r>
              <a:rPr lang="en-US" altLang="en-US" sz="2800" b="1" baseline="-25000" dirty="0">
                <a:solidFill>
                  <a:srgbClr val="000000"/>
                </a:solidFill>
              </a:rPr>
              <a:t> </a:t>
            </a:r>
            <a:endParaRPr lang="en-ZA" sz="2800" b="1" dirty="0"/>
          </a:p>
        </p:txBody>
      </p:sp>
      <p:sp>
        <p:nvSpPr>
          <p:cNvPr id="3" name="Content Placeholder 2"/>
          <p:cNvSpPr>
            <a:spLocks noGrp="1"/>
          </p:cNvSpPr>
          <p:nvPr>
            <p:ph idx="1"/>
          </p:nvPr>
        </p:nvSpPr>
        <p:spPr>
          <a:xfrm>
            <a:off x="457200" y="1219200"/>
            <a:ext cx="8229600" cy="4906963"/>
          </a:xfrm>
        </p:spPr>
        <p:txBody>
          <a:bodyPr/>
          <a:lstStyle/>
          <a:p>
            <a:pPr algn="just"/>
            <a:r>
              <a:rPr lang="en-ZA" sz="2000" dirty="0"/>
              <a:t>Given South Africa´s leading role in developing the landmark Paris Agreement and the international political significance being attached to South Africa joining the Agreement well ahead 2020, it is recommended that the ratification process is prioritised</a:t>
            </a:r>
            <a:r>
              <a:rPr lang="en-ZA" sz="2000" dirty="0" smtClean="0"/>
              <a:t>.</a:t>
            </a:r>
          </a:p>
          <a:p>
            <a:pPr algn="just"/>
            <a:r>
              <a:rPr lang="en-ZA" sz="2000" dirty="0" smtClean="0"/>
              <a:t>The </a:t>
            </a:r>
            <a:r>
              <a:rPr lang="en-ZA" sz="2000" dirty="0"/>
              <a:t>COP 22 in Morocco will have to take a decision on how to handle the early entry into force of the Paris </a:t>
            </a:r>
            <a:r>
              <a:rPr lang="en-ZA" sz="2000" dirty="0" smtClean="0"/>
              <a:t>Agreement.</a:t>
            </a:r>
          </a:p>
          <a:p>
            <a:pPr algn="just"/>
            <a:r>
              <a:rPr lang="en-ZA" sz="2000" dirty="0"/>
              <a:t>There are currently 4 options involving the suspension of the CMA and to continue work under the </a:t>
            </a:r>
            <a:r>
              <a:rPr lang="en-ZA" sz="2000" dirty="0" smtClean="0"/>
              <a:t>APA/COP:</a:t>
            </a:r>
            <a:endParaRPr lang="en-ZA" sz="2000" dirty="0"/>
          </a:p>
          <a:p>
            <a:pPr lvl="1" algn="just">
              <a:buFont typeface="Wingdings" panose="05000000000000000000" pitchFamily="2" charset="2"/>
              <a:buChar char="Ø"/>
            </a:pPr>
            <a:r>
              <a:rPr lang="en-ZA" sz="2000" dirty="0" smtClean="0"/>
              <a:t> APA </a:t>
            </a:r>
            <a:r>
              <a:rPr lang="en-ZA" sz="2000" dirty="0"/>
              <a:t>discontinued and CMA undertakes preparatory work; </a:t>
            </a:r>
            <a:endParaRPr lang="en-ZA" sz="2000" dirty="0" smtClean="0"/>
          </a:p>
          <a:p>
            <a:pPr lvl="1" algn="just">
              <a:buFont typeface="Wingdings" panose="05000000000000000000" pitchFamily="2" charset="2"/>
              <a:buChar char="Ø"/>
            </a:pPr>
            <a:r>
              <a:rPr lang="en-ZA" sz="2000" dirty="0"/>
              <a:t>CMA continues work with the support of APA or Subsidiary Bodies; </a:t>
            </a:r>
            <a:endParaRPr lang="en-ZA" sz="2000" dirty="0" smtClean="0"/>
          </a:p>
          <a:p>
            <a:pPr lvl="1" algn="just">
              <a:buFont typeface="Wingdings" panose="05000000000000000000" pitchFamily="2" charset="2"/>
              <a:buChar char="Ø"/>
            </a:pPr>
            <a:r>
              <a:rPr lang="en-ZA" sz="2000" dirty="0"/>
              <a:t>CMA suspended and APA continues work program; </a:t>
            </a:r>
            <a:endParaRPr lang="en-ZA" sz="2000" dirty="0" smtClean="0"/>
          </a:p>
          <a:p>
            <a:pPr lvl="1" algn="just">
              <a:buFont typeface="Wingdings" panose="05000000000000000000" pitchFamily="2" charset="2"/>
              <a:buChar char="Ø"/>
            </a:pPr>
            <a:r>
              <a:rPr lang="en-ZA" sz="2000" dirty="0"/>
              <a:t>CMA suspended and COP continues work with support of APA or SBs</a:t>
            </a:r>
            <a:r>
              <a:rPr lang="en-ZA" sz="2000" dirty="0" smtClean="0"/>
              <a:t>)</a:t>
            </a:r>
          </a:p>
          <a:p>
            <a:pPr algn="just">
              <a:buFont typeface="Arial" charset="0"/>
              <a:buChar char="•"/>
            </a:pPr>
            <a:r>
              <a:rPr lang="en-ZA" sz="2000" dirty="0" smtClean="0"/>
              <a:t>Options 1 and 2 are not in favour of South Africa.</a:t>
            </a:r>
          </a:p>
        </p:txBody>
      </p:sp>
      <p:sp>
        <p:nvSpPr>
          <p:cNvPr id="4" name="Slide Number Placeholder 3"/>
          <p:cNvSpPr>
            <a:spLocks noGrp="1"/>
          </p:cNvSpPr>
          <p:nvPr>
            <p:ph type="sldNum" sz="quarter" idx="12"/>
          </p:nvPr>
        </p:nvSpPr>
        <p:spPr/>
        <p:txBody>
          <a:bodyPr/>
          <a:lstStyle/>
          <a:p>
            <a:pPr>
              <a:defRPr/>
            </a:pPr>
            <a:fld id="{87C44E7C-E80A-442F-A830-7538DC9632EC}" type="slidenum">
              <a:rPr lang="en-US" altLang="en-US" smtClean="0">
                <a:solidFill>
                  <a:srgbClr val="000000"/>
                </a:solidFill>
              </a:rPr>
              <a:pPr>
                <a:defRPr/>
              </a:pPr>
              <a:t>10</a:t>
            </a:fld>
            <a:endParaRPr lang="en-US" altLang="en-US">
              <a:solidFill>
                <a:srgbClr val="000000"/>
              </a:solidFill>
            </a:endParaRPr>
          </a:p>
        </p:txBody>
      </p:sp>
    </p:spTree>
    <p:extLst>
      <p:ext uri="{BB962C8B-B14F-4D97-AF65-F5344CB8AC3E}">
        <p14:creationId xmlns:p14="http://schemas.microsoft.com/office/powerpoint/2010/main" xmlns="" val="3692703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b="1" dirty="0" smtClean="0"/>
              <a:t>Implications for South Africa</a:t>
            </a:r>
            <a:endParaRPr lang="en-US" sz="3200" b="1" dirty="0"/>
          </a:p>
        </p:txBody>
      </p:sp>
      <p:sp>
        <p:nvSpPr>
          <p:cNvPr id="3" name="Content Placeholder 2"/>
          <p:cNvSpPr>
            <a:spLocks noGrp="1"/>
          </p:cNvSpPr>
          <p:nvPr>
            <p:ph idx="1"/>
          </p:nvPr>
        </p:nvSpPr>
        <p:spPr>
          <a:xfrm>
            <a:off x="228600" y="990600"/>
            <a:ext cx="8763000" cy="5135563"/>
          </a:xfrm>
        </p:spPr>
        <p:txBody>
          <a:bodyPr/>
          <a:lstStyle/>
          <a:p>
            <a:pPr marL="0" indent="0">
              <a:buNone/>
            </a:pPr>
            <a:r>
              <a:rPr lang="en-US" sz="2000" dirty="0" smtClean="0"/>
              <a:t>The Paris Agreement requires South Africa to:</a:t>
            </a:r>
          </a:p>
          <a:p>
            <a:r>
              <a:rPr lang="en-US" sz="2000" dirty="0" smtClean="0"/>
              <a:t>submit a Nationally Determined Contribution (NDC) every five years. We submitted our Intended Nationally Determined Contribution to the UNFCCC in 2015, which applies to 2025 &amp; 2030. The next NDC (applicable to 2035) will be due in 2023.</a:t>
            </a:r>
          </a:p>
          <a:p>
            <a:r>
              <a:rPr lang="en-US" sz="2000" dirty="0" smtClean="0"/>
              <a:t>develop policies and measures (PAMs) to implement our NDCs, and to report on progress. This work is well underway. </a:t>
            </a:r>
          </a:p>
          <a:p>
            <a:r>
              <a:rPr lang="en-US" sz="2000" dirty="0" smtClean="0"/>
              <a:t>account for our NDC (the extent to which we have met the goals of our NDC). A national climate change response tracking system is in place, and the first annual climate change response report has been published. </a:t>
            </a:r>
          </a:p>
          <a:p>
            <a:r>
              <a:rPr lang="en-US" sz="2000" dirty="0" smtClean="0"/>
              <a:t>submit biennial reports to the UNFCCC on national circumstances, emissions, adaptation and other facets of climate change. The 2</a:t>
            </a:r>
            <a:r>
              <a:rPr lang="en-US" sz="2000" baseline="30000" dirty="0" smtClean="0"/>
              <a:t>nd</a:t>
            </a:r>
            <a:r>
              <a:rPr lang="en-US" sz="2000" dirty="0" smtClean="0"/>
              <a:t> Biennial Update Report has been published for public comment. </a:t>
            </a:r>
          </a:p>
          <a:p>
            <a:r>
              <a:rPr lang="en-US" sz="2000" dirty="0" smtClean="0"/>
              <a:t>South Africa should submit regular communications on adaptation, and also develop a long-term low-carbon development strategy. This work has been initiated</a:t>
            </a:r>
          </a:p>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pPr>
              <a:defRPr/>
            </a:pPr>
            <a:fld id="{87C44E7C-E80A-442F-A830-7538DC9632EC}" type="slidenum">
              <a:rPr lang="en-US" altLang="en-US" smtClean="0">
                <a:solidFill>
                  <a:srgbClr val="000000"/>
                </a:solidFill>
              </a:rPr>
              <a:pPr>
                <a:defRPr/>
              </a:pPr>
              <a:t>11</a:t>
            </a:fld>
            <a:endParaRPr lang="en-US" altLang="en-US">
              <a:solidFill>
                <a:srgbClr val="000000"/>
              </a:solidFill>
            </a:endParaRPr>
          </a:p>
        </p:txBody>
      </p:sp>
    </p:spTree>
    <p:extLst>
      <p:ext uri="{BB962C8B-B14F-4D97-AF65-F5344CB8AC3E}">
        <p14:creationId xmlns:p14="http://schemas.microsoft.com/office/powerpoint/2010/main" xmlns="" val="565492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p:spPr>
        <p:txBody>
          <a:bodyPr/>
          <a:lstStyle/>
          <a:p>
            <a:r>
              <a:rPr lang="en-US" sz="3200" b="1" dirty="0" smtClean="0"/>
              <a:t>What we are doing, and will need to do</a:t>
            </a:r>
            <a:endParaRPr lang="en-US" sz="3200" b="1" dirty="0"/>
          </a:p>
        </p:txBody>
      </p:sp>
      <p:sp>
        <p:nvSpPr>
          <p:cNvPr id="3" name="Content Placeholder 2"/>
          <p:cNvSpPr>
            <a:spLocks noGrp="1"/>
          </p:cNvSpPr>
          <p:nvPr>
            <p:ph idx="1"/>
          </p:nvPr>
        </p:nvSpPr>
        <p:spPr>
          <a:xfrm>
            <a:off x="304800" y="609600"/>
            <a:ext cx="8534400" cy="5516563"/>
          </a:xfrm>
        </p:spPr>
        <p:txBody>
          <a:bodyPr/>
          <a:lstStyle/>
          <a:p>
            <a:pPr marL="360000" lvl="1" indent="-360000">
              <a:spcBef>
                <a:spcPts val="600"/>
              </a:spcBef>
              <a:buFont typeface="Arial" panose="020B0604020202020204" pitchFamily="34" charset="0"/>
              <a:buChar char="•"/>
            </a:pPr>
            <a:r>
              <a:rPr lang="en-ZA" sz="2000" dirty="0"/>
              <a:t>The development of South Africa’s National Climate Change Adaptation Strategy is well underway, and a framework for reducing greenhouse gas </a:t>
            </a:r>
            <a:r>
              <a:rPr lang="en-ZA" sz="2000" dirty="0" smtClean="0"/>
              <a:t>emissions </a:t>
            </a:r>
            <a:r>
              <a:rPr lang="en-ZA" sz="2000" dirty="0"/>
              <a:t>has been agreed by Cabinet. </a:t>
            </a:r>
          </a:p>
          <a:p>
            <a:pPr marL="360000" lvl="1" indent="-360000">
              <a:spcBef>
                <a:spcPts val="600"/>
              </a:spcBef>
              <a:buFont typeface="Arial" panose="020B0604020202020204" pitchFamily="34" charset="0"/>
              <a:buChar char="•"/>
            </a:pPr>
            <a:r>
              <a:rPr lang="en-ZA" sz="2000" dirty="0" smtClean="0"/>
              <a:t>A climate change response monitoring and evaluation system has been developed to track South Africa’s transition to a lower carbon and climate resilient economy. </a:t>
            </a:r>
            <a:endParaRPr lang="en-ZA" sz="2000" dirty="0"/>
          </a:p>
          <a:p>
            <a:pPr marL="360000" lvl="1" indent="-360000">
              <a:spcBef>
                <a:spcPts val="600"/>
              </a:spcBef>
              <a:buFont typeface="Arial" panose="020B0604020202020204" pitchFamily="34" charset="0"/>
              <a:buChar char="•"/>
            </a:pPr>
            <a:r>
              <a:rPr lang="en-ZA" sz="2000" dirty="0"/>
              <a:t>However, we will have to increase the pace of </a:t>
            </a:r>
            <a:r>
              <a:rPr lang="en-ZA" sz="2000" dirty="0" smtClean="0"/>
              <a:t>implementation</a:t>
            </a:r>
            <a:endParaRPr lang="en-ZA" sz="2000" dirty="0"/>
          </a:p>
          <a:p>
            <a:pPr marL="360000" lvl="1" indent="-360000">
              <a:spcBef>
                <a:spcPts val="600"/>
              </a:spcBef>
              <a:buFont typeface="Arial" panose="020B0604020202020204" pitchFamily="34" charset="0"/>
              <a:buChar char="•"/>
            </a:pPr>
            <a:r>
              <a:rPr lang="en-ZA" sz="2000" dirty="0" smtClean="0"/>
              <a:t>We will have to scale up investments </a:t>
            </a:r>
            <a:r>
              <a:rPr lang="en-ZA" sz="2000" dirty="0"/>
              <a:t>significantly in renewable energy, public transport, energy efficiency, waste management and land restoration initiatives </a:t>
            </a:r>
            <a:r>
              <a:rPr lang="en-ZA" sz="2000" dirty="0" smtClean="0"/>
              <a:t>country-wide, </a:t>
            </a:r>
            <a:r>
              <a:rPr lang="en-ZA" sz="2000" dirty="0"/>
              <a:t>in order to reduce the greenhouse gas emissions intensity of our </a:t>
            </a:r>
            <a:r>
              <a:rPr lang="en-ZA" sz="2000" dirty="0" smtClean="0"/>
              <a:t>economy. </a:t>
            </a:r>
          </a:p>
          <a:p>
            <a:pPr marL="360000" lvl="1" indent="-360000">
              <a:spcBef>
                <a:spcPts val="600"/>
              </a:spcBef>
              <a:buFont typeface="Arial" panose="020B0604020202020204" pitchFamily="34" charset="0"/>
              <a:buChar char="•"/>
            </a:pPr>
            <a:r>
              <a:rPr lang="en-ZA" sz="2000" dirty="0" smtClean="0"/>
              <a:t>All </a:t>
            </a:r>
            <a:r>
              <a:rPr lang="en-ZA" sz="2000" dirty="0"/>
              <a:t>spheres of Government </a:t>
            </a:r>
            <a:r>
              <a:rPr lang="en-ZA" sz="2000" dirty="0" smtClean="0"/>
              <a:t>will need </a:t>
            </a:r>
            <a:r>
              <a:rPr lang="en-ZA" sz="2000" dirty="0"/>
              <a:t>to refine their strategies for adapting to the impacts of climate </a:t>
            </a:r>
            <a:r>
              <a:rPr lang="en-ZA" sz="2000" dirty="0" smtClean="0"/>
              <a:t>change, </a:t>
            </a:r>
            <a:r>
              <a:rPr lang="en-ZA" sz="2000" dirty="0"/>
              <a:t>and for enhancing the capacity of institutions, services, infrastructure, human settlements and ecosystem services to respond </a:t>
            </a:r>
            <a:r>
              <a:rPr lang="en-ZA" sz="2000" dirty="0" smtClean="0"/>
              <a:t>to and </a:t>
            </a:r>
            <a:r>
              <a:rPr lang="en-ZA" sz="2000" dirty="0"/>
              <a:t>bounce back from the impacts of climate change.</a:t>
            </a:r>
          </a:p>
        </p:txBody>
      </p:sp>
      <p:sp>
        <p:nvSpPr>
          <p:cNvPr id="4" name="Slide Number Placeholder 3"/>
          <p:cNvSpPr>
            <a:spLocks noGrp="1"/>
          </p:cNvSpPr>
          <p:nvPr>
            <p:ph type="sldNum" sz="quarter" idx="12"/>
          </p:nvPr>
        </p:nvSpPr>
        <p:spPr/>
        <p:txBody>
          <a:bodyPr/>
          <a:lstStyle/>
          <a:p>
            <a:pPr>
              <a:defRPr/>
            </a:pPr>
            <a:fld id="{87C44E7C-E80A-442F-A830-7538DC9632EC}" type="slidenum">
              <a:rPr lang="en-US" altLang="en-US" smtClean="0">
                <a:solidFill>
                  <a:srgbClr val="000000"/>
                </a:solidFill>
              </a:rPr>
              <a:pPr>
                <a:defRPr/>
              </a:pPr>
              <a:t>12</a:t>
            </a:fld>
            <a:endParaRPr lang="en-US" altLang="en-US">
              <a:solidFill>
                <a:srgbClr val="000000"/>
              </a:solidFill>
            </a:endParaRPr>
          </a:p>
        </p:txBody>
      </p:sp>
    </p:spTree>
    <p:extLst>
      <p:ext uri="{BB962C8B-B14F-4D97-AF65-F5344CB8AC3E}">
        <p14:creationId xmlns:p14="http://schemas.microsoft.com/office/powerpoint/2010/main" xmlns="" val="1609258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39712" y="614160"/>
            <a:ext cx="8229600" cy="487362"/>
          </a:xfrm>
        </p:spPr>
        <p:txBody>
          <a:bodyPr/>
          <a:lstStyle/>
          <a:p>
            <a:r>
              <a:rPr lang="en-ZA" b="1" dirty="0" smtClean="0"/>
              <a:t>RECOMMENDATIONS</a:t>
            </a:r>
          </a:p>
        </p:txBody>
      </p:sp>
      <p:sp>
        <p:nvSpPr>
          <p:cNvPr id="3" name="Content Placeholder 2"/>
          <p:cNvSpPr>
            <a:spLocks noGrp="1"/>
          </p:cNvSpPr>
          <p:nvPr>
            <p:ph idx="1"/>
          </p:nvPr>
        </p:nvSpPr>
        <p:spPr>
          <a:xfrm>
            <a:off x="304800" y="1277273"/>
            <a:ext cx="8229600" cy="4590127"/>
          </a:xfrm>
        </p:spPr>
        <p:txBody>
          <a:bodyPr/>
          <a:lstStyle/>
          <a:p>
            <a:pPr marL="0" indent="0" algn="just">
              <a:buNone/>
            </a:pPr>
            <a:endParaRPr lang="en-ZA" sz="3600" dirty="0" smtClean="0"/>
          </a:p>
          <a:p>
            <a:pPr marL="0" indent="0" algn="just">
              <a:buNone/>
            </a:pPr>
            <a:r>
              <a:rPr lang="en-ZA" sz="3600" dirty="0" smtClean="0"/>
              <a:t>It </a:t>
            </a:r>
            <a:r>
              <a:rPr lang="en-ZA" sz="3600" dirty="0"/>
              <a:t>is recommended that </a:t>
            </a:r>
            <a:r>
              <a:rPr lang="en-ZA" sz="3600" dirty="0" smtClean="0"/>
              <a:t>the </a:t>
            </a:r>
            <a:r>
              <a:rPr lang="en-ZA" sz="3600" dirty="0"/>
              <a:t>r</a:t>
            </a:r>
            <a:r>
              <a:rPr lang="en-ZA" sz="3600" dirty="0" smtClean="0"/>
              <a:t>atification of the 2015 Paris Agreement on Climate Change is approved by Parliament.</a:t>
            </a:r>
            <a:endParaRPr lang="en-ZA" sz="3600" dirty="0"/>
          </a:p>
        </p:txBody>
      </p:sp>
      <p:sp>
        <p:nvSpPr>
          <p:cNvPr id="49156"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CA9BD38-BBDF-4F31-9623-6C0C366EBF42}" type="slidenum">
              <a:rPr lang="en-US" altLang="en-US" sz="1400" smtClean="0">
                <a:solidFill>
                  <a:srgbClr val="000000"/>
                </a:solidFill>
              </a:rPr>
              <a:pPr>
                <a:spcBef>
                  <a:spcPct val="0"/>
                </a:spcBef>
                <a:buFontTx/>
                <a:buNone/>
              </a:pPr>
              <a:t>13</a:t>
            </a:fld>
            <a:endParaRPr lang="en-US" altLang="en-US" sz="1400" dirty="0" smtClean="0">
              <a:solidFill>
                <a:srgbClr val="000000"/>
              </a:solidFill>
            </a:endParaRPr>
          </a:p>
        </p:txBody>
      </p:sp>
      <p:sp>
        <p:nvSpPr>
          <p:cNvPr id="49157" name="Picture 4"/>
          <p:cNvSpPr>
            <a:spLocks noChangeAspect="1"/>
          </p:cNvSpPr>
          <p:nvPr/>
        </p:nvSpPr>
        <p:spPr bwMode="auto">
          <a:xfrm>
            <a:off x="3944938" y="6318874"/>
            <a:ext cx="1541462" cy="3692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ZA" dirty="0">
              <a:solidFill>
                <a:srgbClr val="000000"/>
              </a:solidFill>
            </a:endParaRPr>
          </a:p>
        </p:txBody>
      </p:sp>
      <p:sp>
        <p:nvSpPr>
          <p:cNvPr id="49158" name="Picture 5"/>
          <p:cNvSpPr>
            <a:spLocks noChangeAspect="1"/>
          </p:cNvSpPr>
          <p:nvPr/>
        </p:nvSpPr>
        <p:spPr bwMode="auto">
          <a:xfrm>
            <a:off x="3361876" y="-17531"/>
            <a:ext cx="1892279" cy="4559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ZA">
              <a:solidFill>
                <a:srgbClr val="000000"/>
              </a:solidFill>
            </a:endParaRPr>
          </a:p>
        </p:txBody>
      </p:sp>
    </p:spTree>
    <p:extLst>
      <p:ext uri="{BB962C8B-B14F-4D97-AF65-F5344CB8AC3E}">
        <p14:creationId xmlns:p14="http://schemas.microsoft.com/office/powerpoint/2010/main" xmlns="" val="2249099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0178"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D2FEF50-75F5-4812-AFCE-D73F35C47A8A}" type="slidenum">
              <a:rPr lang="en-US" altLang="en-US" sz="1200" smtClean="0">
                <a:solidFill>
                  <a:srgbClr val="898989"/>
                </a:solidFill>
                <a:latin typeface="Arial" panose="020B0604020202020204" pitchFamily="34" charset="0"/>
              </a:rPr>
              <a:pPr>
                <a:spcBef>
                  <a:spcPct val="0"/>
                </a:spcBef>
                <a:buFontTx/>
                <a:buNone/>
              </a:pPr>
              <a:t>14</a:t>
            </a:fld>
            <a:endParaRPr lang="en-US" altLang="en-US" sz="1200" smtClean="0">
              <a:solidFill>
                <a:srgbClr val="898989"/>
              </a:solidFill>
              <a:latin typeface="Arial" panose="020B0604020202020204" pitchFamily="34" charset="0"/>
            </a:endParaRPr>
          </a:p>
        </p:txBody>
      </p:sp>
      <p:sp>
        <p:nvSpPr>
          <p:cNvPr id="5" name="Rectangle 5"/>
          <p:cNvSpPr>
            <a:spLocks noChangeArrowheads="1"/>
          </p:cNvSpPr>
          <p:nvPr/>
        </p:nvSpPr>
        <p:spPr bwMode="auto">
          <a:xfrm>
            <a:off x="3733800" y="0"/>
            <a:ext cx="152437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lvl="0" algn="ctr" defTabSz="914400" eaLnBrk="1" hangingPunct="1"/>
            <a:r>
              <a:rPr lang="en-ZA" sz="1200" b="1" dirty="0" smtClean="0">
                <a:solidFill>
                  <a:schemeClr val="bg1"/>
                </a:solidFill>
                <a:cs typeface="Arial" panose="020B0604020202020204" pitchFamily="34" charset="0"/>
              </a:rPr>
              <a:t>SECRET </a:t>
            </a:r>
            <a:endParaRPr lang="en-ZA" sz="1200" b="1" dirty="0">
              <a:solidFill>
                <a:schemeClr val="bg1"/>
              </a:solidFill>
              <a:cs typeface="Arial" panose="020B0604020202020204" pitchFamily="34" charset="0"/>
            </a:endParaRPr>
          </a:p>
        </p:txBody>
      </p:sp>
      <p:sp>
        <p:nvSpPr>
          <p:cNvPr id="6" name="Rectangle 5"/>
          <p:cNvSpPr>
            <a:spLocks noChangeArrowheads="1"/>
          </p:cNvSpPr>
          <p:nvPr/>
        </p:nvSpPr>
        <p:spPr bwMode="auto">
          <a:xfrm>
            <a:off x="4343400" y="6318125"/>
            <a:ext cx="1500935"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lvl="0" defTabSz="914400" eaLnBrk="1" hangingPunct="1"/>
            <a:r>
              <a:rPr lang="en-ZA" sz="1000" b="1" dirty="0" smtClean="0">
                <a:solidFill>
                  <a:srgbClr val="000000"/>
                </a:solidFill>
                <a:cs typeface="Arial" panose="020B0604020202020204" pitchFamily="34" charset="0"/>
              </a:rPr>
              <a:t> </a:t>
            </a:r>
            <a:endParaRPr lang="en-ZA" sz="1000" b="1" dirty="0">
              <a:solidFill>
                <a:srgbClr val="000000"/>
              </a:solidFill>
              <a:cs typeface="Arial" panose="020B0604020202020204" pitchFamily="34" charset="0"/>
            </a:endParaRPr>
          </a:p>
          <a:p>
            <a:pPr eaLnBrk="1" hangingPunct="1"/>
            <a:r>
              <a:rPr lang="en-ZA" sz="1000" b="1" dirty="0" smtClean="0">
                <a:solidFill>
                  <a:srgbClr val="000000"/>
                </a:solidFill>
                <a:cs typeface="Arial" panose="020B0604020202020204" pitchFamily="34" charset="0"/>
              </a:rPr>
              <a:t> </a:t>
            </a:r>
            <a:endParaRPr lang="en-ZA" sz="1000" b="1" dirty="0">
              <a:solidFill>
                <a:srgbClr val="000000"/>
              </a:solidFill>
              <a:cs typeface="Arial" panose="020B0604020202020204" pitchFamily="34" charset="0"/>
            </a:endParaRPr>
          </a:p>
        </p:txBody>
      </p:sp>
      <p:sp>
        <p:nvSpPr>
          <p:cNvPr id="2" name="Footer Placeholder 1"/>
          <p:cNvSpPr>
            <a:spLocks noGrp="1"/>
          </p:cNvSpPr>
          <p:nvPr>
            <p:ph type="ftr" sz="quarter" idx="11"/>
          </p:nvPr>
        </p:nvSpPr>
        <p:spPr>
          <a:xfrm>
            <a:off x="3429001" y="6419611"/>
            <a:ext cx="2819400" cy="298624"/>
          </a:xfrm>
        </p:spPr>
        <p:txBody>
          <a:bodyPr/>
          <a:lstStyle/>
          <a:p>
            <a:pPr>
              <a:defRPr/>
            </a:pPr>
            <a:r>
              <a:rPr lang="en-US" b="1" dirty="0" smtClean="0">
                <a:solidFill>
                  <a:schemeClr val="tx1"/>
                </a:solidFill>
                <a:latin typeface="Arial" panose="020B0604020202020204" pitchFamily="34" charset="0"/>
                <a:cs typeface="Arial" panose="020B0604020202020204" pitchFamily="34" charset="0"/>
              </a:rPr>
              <a:t>SECRET</a:t>
            </a:r>
            <a:endParaRPr lang="en-US" b="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39712" y="330099"/>
            <a:ext cx="8229600" cy="685800"/>
          </a:xfrm>
        </p:spPr>
        <p:txBody>
          <a:bodyPr/>
          <a:lstStyle/>
          <a:p>
            <a:r>
              <a:rPr lang="en-ZA" b="1" dirty="0" smtClean="0"/>
              <a:t>PURPOSE</a:t>
            </a:r>
          </a:p>
        </p:txBody>
      </p:sp>
      <p:sp>
        <p:nvSpPr>
          <p:cNvPr id="43011" name="Content Placeholder 2"/>
          <p:cNvSpPr>
            <a:spLocks noGrp="1"/>
          </p:cNvSpPr>
          <p:nvPr>
            <p:ph idx="1"/>
          </p:nvPr>
        </p:nvSpPr>
        <p:spPr>
          <a:xfrm>
            <a:off x="239712" y="1281214"/>
            <a:ext cx="8229600" cy="4462362"/>
          </a:xfrm>
        </p:spPr>
        <p:txBody>
          <a:bodyPr/>
          <a:lstStyle/>
          <a:p>
            <a:pPr algn="just"/>
            <a:r>
              <a:rPr lang="en-ZA" sz="3600" dirty="0" smtClean="0"/>
              <a:t>To seek approval for</a:t>
            </a:r>
            <a:r>
              <a:rPr lang="en-ZA" sz="3600" dirty="0"/>
              <a:t> </a:t>
            </a:r>
            <a:r>
              <a:rPr lang="en-ZA" sz="3600" dirty="0" smtClean="0"/>
              <a:t>ratification </a:t>
            </a:r>
            <a:r>
              <a:rPr lang="en-ZA" sz="3600" dirty="0"/>
              <a:t>of </a:t>
            </a:r>
            <a:r>
              <a:rPr lang="en-ZA" sz="3600" dirty="0" smtClean="0"/>
              <a:t>the 2015 </a:t>
            </a:r>
            <a:r>
              <a:rPr lang="en-ZA" sz="3600" dirty="0"/>
              <a:t>Paris Agreement on Climate </a:t>
            </a:r>
            <a:r>
              <a:rPr lang="en-ZA" sz="3600" dirty="0" smtClean="0"/>
              <a:t>Change.</a:t>
            </a:r>
            <a:endParaRPr lang="en-ZA" sz="3600" dirty="0"/>
          </a:p>
          <a:p>
            <a:pPr marL="0" indent="0" algn="just">
              <a:buNone/>
            </a:pPr>
            <a:endParaRPr lang="en-ZA" sz="3600" dirty="0"/>
          </a:p>
        </p:txBody>
      </p:sp>
      <p:sp>
        <p:nvSpPr>
          <p:cNvPr id="4301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3912868-0471-4F6C-964E-BE75CCC4A747}" type="slidenum">
              <a:rPr lang="en-US" altLang="en-US" sz="1400" smtClean="0">
                <a:solidFill>
                  <a:srgbClr val="000000"/>
                </a:solidFill>
              </a:rPr>
              <a:pPr>
                <a:spcBef>
                  <a:spcPct val="0"/>
                </a:spcBef>
                <a:buFontTx/>
                <a:buNone/>
              </a:pPr>
              <a:t>2</a:t>
            </a:fld>
            <a:endParaRPr lang="en-US" altLang="en-US" sz="1400" smtClean="0">
              <a:solidFill>
                <a:srgbClr val="000000"/>
              </a:solidFill>
            </a:endParaRPr>
          </a:p>
        </p:txBody>
      </p:sp>
    </p:spTree>
    <p:extLst>
      <p:ext uri="{BB962C8B-B14F-4D97-AF65-F5344CB8AC3E}">
        <p14:creationId xmlns:p14="http://schemas.microsoft.com/office/powerpoint/2010/main" xmlns="" val="3241383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274638"/>
            <a:ext cx="8229600" cy="868362"/>
          </a:xfrm>
        </p:spPr>
        <p:txBody>
          <a:bodyPr/>
          <a:lstStyle/>
          <a:p>
            <a:r>
              <a:rPr lang="en-US" altLang="en-US" sz="2800" b="1" dirty="0" smtClean="0">
                <a:solidFill>
                  <a:schemeClr val="tx1"/>
                </a:solidFill>
              </a:rPr>
              <a:t/>
            </a:r>
            <a:br>
              <a:rPr lang="en-US" altLang="en-US" sz="2800" b="1" dirty="0" smtClean="0">
                <a:solidFill>
                  <a:schemeClr val="tx1"/>
                </a:solidFill>
              </a:rPr>
            </a:br>
            <a:r>
              <a:rPr lang="en-US" altLang="en-US" sz="3600" b="1" dirty="0" smtClean="0">
                <a:solidFill>
                  <a:schemeClr val="tx1"/>
                </a:solidFill>
              </a:rPr>
              <a:t>BACKGROUND</a:t>
            </a:r>
            <a:r>
              <a:rPr lang="en-US" altLang="en-US" sz="3600" b="1" baseline="-25000" dirty="0" smtClean="0">
                <a:solidFill>
                  <a:schemeClr val="tx1"/>
                </a:solidFill>
              </a:rPr>
              <a:t>[1]</a:t>
            </a:r>
            <a:r>
              <a:rPr lang="en-US" altLang="en-US" sz="3600" b="1" dirty="0" smtClean="0">
                <a:solidFill>
                  <a:srgbClr val="00B050"/>
                </a:solidFill>
              </a:rPr>
              <a:t/>
            </a:r>
            <a:br>
              <a:rPr lang="en-US" altLang="en-US" sz="3600" b="1" dirty="0" smtClean="0">
                <a:solidFill>
                  <a:srgbClr val="00B050"/>
                </a:solidFill>
              </a:rPr>
            </a:br>
            <a:endParaRPr lang="en-ZA" altLang="en-US" sz="3600" b="1" dirty="0" smtClean="0">
              <a:solidFill>
                <a:srgbClr val="00B050"/>
              </a:solidFill>
            </a:endParaRPr>
          </a:p>
        </p:txBody>
      </p:sp>
      <p:sp>
        <p:nvSpPr>
          <p:cNvPr id="3" name="Content Placeholder 2"/>
          <p:cNvSpPr>
            <a:spLocks noGrp="1"/>
          </p:cNvSpPr>
          <p:nvPr>
            <p:ph idx="1"/>
          </p:nvPr>
        </p:nvSpPr>
        <p:spPr>
          <a:xfrm>
            <a:off x="285750" y="1036638"/>
            <a:ext cx="8458200" cy="5059362"/>
          </a:xfrm>
        </p:spPr>
        <p:txBody>
          <a:bodyPr/>
          <a:lstStyle/>
          <a:p>
            <a:r>
              <a:rPr lang="en-ZA" sz="2400" dirty="0" smtClean="0"/>
              <a:t>The Paris Agreement </a:t>
            </a:r>
            <a:r>
              <a:rPr lang="en-ZA" sz="2400" dirty="0"/>
              <a:t>is a legal instrument that will further guide the process for universal action on climate </a:t>
            </a:r>
            <a:r>
              <a:rPr lang="en-ZA" sz="2400" dirty="0" smtClean="0"/>
              <a:t>change;</a:t>
            </a:r>
          </a:p>
          <a:p>
            <a:r>
              <a:rPr lang="en-ZA" sz="2400" dirty="0" smtClean="0"/>
              <a:t>The </a:t>
            </a:r>
            <a:r>
              <a:rPr lang="en-ZA" sz="2400" dirty="0"/>
              <a:t>universal agreement’s main objective is to </a:t>
            </a:r>
            <a:r>
              <a:rPr lang="en-ZA" sz="2400" dirty="0" smtClean="0"/>
              <a:t>hold </a:t>
            </a:r>
            <a:r>
              <a:rPr lang="en-ZA" sz="2400" dirty="0"/>
              <a:t>the increase in the global average temperature to well below 2 degrees Celsius pre-industrial levels and to pursue efforts to limit the temperature increase to 1.5 degrees Celsius above pre-industrial </a:t>
            </a:r>
            <a:r>
              <a:rPr lang="en-ZA" sz="2400" dirty="0" smtClean="0"/>
              <a:t>levels;</a:t>
            </a:r>
          </a:p>
          <a:p>
            <a:r>
              <a:rPr lang="en-ZA" sz="2400" dirty="0" smtClean="0"/>
              <a:t>The </a:t>
            </a:r>
            <a:r>
              <a:rPr lang="en-ZA" sz="2400" dirty="0"/>
              <a:t>COP 21 </a:t>
            </a:r>
            <a:r>
              <a:rPr lang="en-ZA" sz="2400" dirty="0" smtClean="0"/>
              <a:t>launched </a:t>
            </a:r>
            <a:r>
              <a:rPr lang="en-ZA" sz="2400" dirty="0"/>
              <a:t>an Ad Hoc Working Group on the Paris Agreement (APA</a:t>
            </a:r>
            <a:r>
              <a:rPr lang="en-ZA" sz="2400" dirty="0" smtClean="0"/>
              <a:t>) </a:t>
            </a:r>
          </a:p>
          <a:p>
            <a:pPr lvl="0"/>
            <a:r>
              <a:rPr lang="en-ZA" altLang="en-US" sz="2400" dirty="0">
                <a:solidFill>
                  <a:srgbClr val="000000"/>
                </a:solidFill>
              </a:rPr>
              <a:t>The role of the APA is to develop guidance, rules and procedures in preparation of the entry into force of the </a:t>
            </a:r>
            <a:r>
              <a:rPr lang="en-ZA" altLang="en-US" sz="2400" dirty="0" smtClean="0">
                <a:solidFill>
                  <a:srgbClr val="000000"/>
                </a:solidFill>
              </a:rPr>
              <a:t>agreement by 2020. </a:t>
            </a:r>
            <a:endParaRPr lang="en-ZA" altLang="en-US" sz="2400" dirty="0">
              <a:solidFill>
                <a:srgbClr val="000000"/>
              </a:solidFill>
            </a:endParaRPr>
          </a:p>
          <a:p>
            <a:endParaRPr lang="en-ZA" sz="2400" dirty="0" smtClean="0"/>
          </a:p>
          <a:p>
            <a:pPr marL="0" indent="0">
              <a:buFontTx/>
              <a:buNone/>
              <a:defRPr/>
            </a:pPr>
            <a:endParaRPr lang="en-ZA" sz="2800" dirty="0" smtClean="0"/>
          </a:p>
          <a:p>
            <a:pPr>
              <a:defRPr/>
            </a:pPr>
            <a:endParaRPr lang="en-ZA" sz="2800" dirty="0"/>
          </a:p>
        </p:txBody>
      </p:sp>
      <p:sp>
        <p:nvSpPr>
          <p:cNvPr id="39940"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348C7D6-36ED-4EAB-AD7E-4ECDBD14DCFD}" type="slidenum">
              <a:rPr lang="en-US" altLang="en-US" sz="1400">
                <a:solidFill>
                  <a:srgbClr val="000000"/>
                </a:solidFill>
              </a:rPr>
              <a:pPr>
                <a:spcBef>
                  <a:spcPct val="0"/>
                </a:spcBef>
                <a:buFontTx/>
                <a:buNone/>
              </a:pPr>
              <a:t>3</a:t>
            </a:fld>
            <a:endParaRPr lang="en-US" altLang="en-US" sz="1400">
              <a:solidFill>
                <a:srgbClr val="000000"/>
              </a:solidFill>
            </a:endParaRPr>
          </a:p>
        </p:txBody>
      </p:sp>
      <p:sp>
        <p:nvSpPr>
          <p:cNvPr id="39941" name="Picture 4"/>
          <p:cNvSpPr>
            <a:spLocks noChangeAspect="1"/>
          </p:cNvSpPr>
          <p:nvPr/>
        </p:nvSpPr>
        <p:spPr bwMode="auto">
          <a:xfrm>
            <a:off x="3944938" y="6415088"/>
            <a:ext cx="1139825" cy="273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ZA" altLang="en-US" sz="1800" smtClean="0">
              <a:solidFill>
                <a:srgbClr val="000000"/>
              </a:solidFill>
            </a:endParaRPr>
          </a:p>
        </p:txBody>
      </p:sp>
      <p:sp>
        <p:nvSpPr>
          <p:cNvPr id="39942" name="Picture 5"/>
          <p:cNvSpPr>
            <a:spLocks noChangeAspect="1"/>
          </p:cNvSpPr>
          <p:nvPr/>
        </p:nvSpPr>
        <p:spPr bwMode="auto">
          <a:xfrm>
            <a:off x="3432175" y="0"/>
            <a:ext cx="1139825"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ZA" altLang="en-US" sz="1800" smtClean="0">
              <a:solidFill>
                <a:srgbClr val="000000"/>
              </a:solidFill>
            </a:endParaRPr>
          </a:p>
        </p:txBody>
      </p:sp>
    </p:spTree>
    <p:extLst>
      <p:ext uri="{BB962C8B-B14F-4D97-AF65-F5344CB8AC3E}">
        <p14:creationId xmlns:p14="http://schemas.microsoft.com/office/powerpoint/2010/main" xmlns="" val="656013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47675" y="260350"/>
            <a:ext cx="8229600" cy="425450"/>
          </a:xfrm>
        </p:spPr>
        <p:txBody>
          <a:bodyPr/>
          <a:lstStyle/>
          <a:p>
            <a:r>
              <a:rPr lang="en-ZA" altLang="en-US" sz="3200" b="1" dirty="0" smtClean="0"/>
              <a:t/>
            </a:r>
            <a:br>
              <a:rPr lang="en-ZA" altLang="en-US" sz="3200" b="1" dirty="0" smtClean="0"/>
            </a:br>
            <a:r>
              <a:rPr lang="en-US" altLang="en-US" sz="3600" b="1" dirty="0" smtClean="0">
                <a:solidFill>
                  <a:schemeClr val="tx1"/>
                </a:solidFill>
              </a:rPr>
              <a:t>BACKGROUND</a:t>
            </a:r>
            <a:r>
              <a:rPr lang="en-US" altLang="en-US" sz="3600" b="1" baseline="-25000" dirty="0" smtClean="0">
                <a:solidFill>
                  <a:schemeClr val="tx1"/>
                </a:solidFill>
              </a:rPr>
              <a:t>[2]</a:t>
            </a:r>
            <a:r>
              <a:rPr lang="en-US" altLang="en-US" sz="3600" b="1" dirty="0" smtClean="0">
                <a:solidFill>
                  <a:srgbClr val="00B050"/>
                </a:solidFill>
              </a:rPr>
              <a:t/>
            </a:r>
            <a:br>
              <a:rPr lang="en-US" altLang="en-US" sz="3600" b="1" dirty="0" smtClean="0">
                <a:solidFill>
                  <a:srgbClr val="00B050"/>
                </a:solidFill>
              </a:rPr>
            </a:br>
            <a:endParaRPr lang="en-ZA" altLang="en-US" sz="3600" b="1" dirty="0" smtClean="0">
              <a:solidFill>
                <a:srgbClr val="00B050"/>
              </a:solidFill>
            </a:endParaRPr>
          </a:p>
        </p:txBody>
      </p:sp>
      <p:sp>
        <p:nvSpPr>
          <p:cNvPr id="35843" name="Content Placeholder 2"/>
          <p:cNvSpPr>
            <a:spLocks noGrp="1"/>
          </p:cNvSpPr>
          <p:nvPr>
            <p:ph idx="1"/>
          </p:nvPr>
        </p:nvSpPr>
        <p:spPr>
          <a:xfrm>
            <a:off x="161925" y="914631"/>
            <a:ext cx="8801100" cy="5456238"/>
          </a:xfrm>
        </p:spPr>
        <p:txBody>
          <a:bodyPr/>
          <a:lstStyle/>
          <a:p>
            <a:pPr lvl="0" algn="just"/>
            <a:r>
              <a:rPr lang="en-ZA" altLang="en-US" sz="2600" dirty="0" smtClean="0">
                <a:solidFill>
                  <a:srgbClr val="000000"/>
                </a:solidFill>
              </a:rPr>
              <a:t>All </a:t>
            </a:r>
            <a:r>
              <a:rPr lang="en-ZA" altLang="en-US" sz="2600" dirty="0">
                <a:solidFill>
                  <a:srgbClr val="000000"/>
                </a:solidFill>
              </a:rPr>
              <a:t>Parties to the United Nations Framework on Climate Change are now expected to undertake the next step to adopt the agreement within their own legal systems, through ratification, acceptance, approval or accession. </a:t>
            </a:r>
            <a:endParaRPr lang="en-ZA" altLang="en-US" sz="2600" dirty="0" smtClean="0">
              <a:solidFill>
                <a:srgbClr val="000000"/>
              </a:solidFill>
            </a:endParaRPr>
          </a:p>
          <a:p>
            <a:pPr marL="0" lvl="0" indent="0" algn="just">
              <a:buNone/>
            </a:pPr>
            <a:endParaRPr lang="en-ZA" altLang="en-US" sz="2600" dirty="0">
              <a:solidFill>
                <a:srgbClr val="000000"/>
              </a:solidFill>
            </a:endParaRPr>
          </a:p>
          <a:p>
            <a:pPr lvl="0" algn="just"/>
            <a:r>
              <a:rPr lang="en-ZA" altLang="en-US" sz="2600" dirty="0">
                <a:solidFill>
                  <a:srgbClr val="000000"/>
                </a:solidFill>
              </a:rPr>
              <a:t>The Paris Agreement shall enter into force on the 30</a:t>
            </a:r>
            <a:r>
              <a:rPr lang="en-ZA" altLang="en-US" sz="2600" baseline="30000" dirty="0">
                <a:solidFill>
                  <a:srgbClr val="000000"/>
                </a:solidFill>
              </a:rPr>
              <a:t>th</a:t>
            </a:r>
            <a:r>
              <a:rPr lang="en-ZA" altLang="en-US" sz="2600" dirty="0">
                <a:solidFill>
                  <a:srgbClr val="000000"/>
                </a:solidFill>
              </a:rPr>
              <a:t> day after the date on which at least 55 parties to the Convention accounting in total for at least 55% of the total global greenhouse gas emissions have deposited their instruments of ratification, acceptance, approval or accession with the depository.</a:t>
            </a:r>
          </a:p>
          <a:p>
            <a:pPr marL="0" lvl="1" indent="0" algn="just">
              <a:spcBef>
                <a:spcPct val="50000"/>
              </a:spcBef>
              <a:buNone/>
              <a:defRPr/>
            </a:pPr>
            <a:endParaRPr lang="en-ZA" altLang="en-US" sz="2400" dirty="0">
              <a:ea typeface="Calibri" pitchFamily="34" charset="0"/>
              <a:cs typeface="Times New Roman" pitchFamily="18" charset="0"/>
            </a:endParaRPr>
          </a:p>
        </p:txBody>
      </p:sp>
      <p:sp>
        <p:nvSpPr>
          <p:cNvPr id="4096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094FAFF-DC1D-4829-84F3-12D18619A6D5}" type="slidenum">
              <a:rPr lang="en-US" altLang="en-US" sz="1400">
                <a:solidFill>
                  <a:srgbClr val="000000"/>
                </a:solidFill>
              </a:rPr>
              <a:pPr>
                <a:spcBef>
                  <a:spcPct val="0"/>
                </a:spcBef>
                <a:buFontTx/>
                <a:buNone/>
              </a:pPr>
              <a:t>4</a:t>
            </a:fld>
            <a:endParaRPr lang="en-US" altLang="en-US" sz="1400" dirty="0">
              <a:solidFill>
                <a:srgbClr val="000000"/>
              </a:solidFill>
            </a:endParaRPr>
          </a:p>
        </p:txBody>
      </p:sp>
      <p:sp>
        <p:nvSpPr>
          <p:cNvPr id="40965" name="Picture 4"/>
          <p:cNvSpPr>
            <a:spLocks noChangeAspect="1"/>
          </p:cNvSpPr>
          <p:nvPr/>
        </p:nvSpPr>
        <p:spPr bwMode="auto">
          <a:xfrm>
            <a:off x="3944938" y="6415088"/>
            <a:ext cx="1139825" cy="273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ZA" altLang="en-US" sz="1800" smtClean="0">
              <a:solidFill>
                <a:srgbClr val="000000"/>
              </a:solidFill>
            </a:endParaRPr>
          </a:p>
        </p:txBody>
      </p:sp>
      <p:sp>
        <p:nvSpPr>
          <p:cNvPr id="40966" name="Picture 5"/>
          <p:cNvSpPr>
            <a:spLocks noChangeAspect="1"/>
          </p:cNvSpPr>
          <p:nvPr/>
        </p:nvSpPr>
        <p:spPr bwMode="auto">
          <a:xfrm>
            <a:off x="3487738" y="-42863"/>
            <a:ext cx="1139825"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ZA" altLang="en-US" sz="1800" smtClean="0">
              <a:solidFill>
                <a:srgbClr val="000000"/>
              </a:solidFill>
            </a:endParaRPr>
          </a:p>
        </p:txBody>
      </p:sp>
    </p:spTree>
    <p:extLst>
      <p:ext uri="{BB962C8B-B14F-4D97-AF65-F5344CB8AC3E}">
        <p14:creationId xmlns:p14="http://schemas.microsoft.com/office/powerpoint/2010/main" xmlns="" val="933581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55563" y="-42863"/>
            <a:ext cx="9144000" cy="1324749"/>
          </a:xfrm>
        </p:spPr>
        <p:txBody>
          <a:bodyPr/>
          <a:lstStyle/>
          <a:p>
            <a:r>
              <a:rPr lang="en-ZA" altLang="en-US" sz="3200" dirty="0" smtClean="0"/>
              <a:t/>
            </a:r>
            <a:br>
              <a:rPr lang="en-ZA" altLang="en-US" sz="3200" dirty="0" smtClean="0"/>
            </a:br>
            <a:endParaRPr lang="en-ZA" altLang="en-US" sz="3200" b="1" dirty="0" smtClean="0">
              <a:solidFill>
                <a:srgbClr val="00B050"/>
              </a:solidFill>
            </a:endParaRPr>
          </a:p>
        </p:txBody>
      </p:sp>
      <p:sp>
        <p:nvSpPr>
          <p:cNvPr id="44035" name="Content Placeholder 2"/>
          <p:cNvSpPr>
            <a:spLocks noGrp="1"/>
          </p:cNvSpPr>
          <p:nvPr>
            <p:ph idx="1"/>
          </p:nvPr>
        </p:nvSpPr>
        <p:spPr>
          <a:xfrm>
            <a:off x="46831" y="762000"/>
            <a:ext cx="8936037" cy="4851400"/>
          </a:xfrm>
        </p:spPr>
        <p:txBody>
          <a:bodyPr/>
          <a:lstStyle/>
          <a:p>
            <a:pPr marL="360000" lvl="1" indent="-360000" algn="just">
              <a:spcBef>
                <a:spcPts val="600"/>
              </a:spcBef>
              <a:buFont typeface="Arial" panose="020B0604020202020204" pitchFamily="34" charset="0"/>
              <a:buChar char="•"/>
            </a:pPr>
            <a:r>
              <a:rPr lang="en-GB" sz="2400" dirty="0"/>
              <a:t>Global political considerations, in particular the current elections in the USA, have created unexpected momentum, on entry into force. </a:t>
            </a:r>
            <a:endParaRPr lang="en-GB" sz="2400" dirty="0" smtClean="0"/>
          </a:p>
          <a:p>
            <a:pPr marL="360000" lvl="1" indent="-360000" algn="just">
              <a:spcBef>
                <a:spcPts val="600"/>
              </a:spcBef>
              <a:buFont typeface="Arial" panose="020B0604020202020204" pitchFamily="34" charset="0"/>
              <a:buChar char="•"/>
            </a:pPr>
            <a:r>
              <a:rPr lang="en-GB" sz="2400" dirty="0" smtClean="0"/>
              <a:t>On </a:t>
            </a:r>
            <a:r>
              <a:rPr lang="en-GB" sz="2400" dirty="0"/>
              <a:t>5</a:t>
            </a:r>
            <a:r>
              <a:rPr lang="en-GB" sz="2400" baseline="30000" dirty="0"/>
              <a:t>th</a:t>
            </a:r>
            <a:r>
              <a:rPr lang="en-GB" sz="2400" dirty="0"/>
              <a:t> October 2016, the double threshold was </a:t>
            </a:r>
            <a:r>
              <a:rPr lang="en-GB" sz="2400" dirty="0" smtClean="0"/>
              <a:t>achieved, with 79 </a:t>
            </a:r>
            <a:r>
              <a:rPr lang="en-GB" sz="2400" dirty="0"/>
              <a:t>Parties </a:t>
            </a:r>
            <a:r>
              <a:rPr lang="en-GB" sz="2400" dirty="0" smtClean="0"/>
              <a:t>having already </a:t>
            </a:r>
            <a:r>
              <a:rPr lang="en-GB" sz="2400" dirty="0"/>
              <a:t>ratified the Agreement, accounting for close to 60% of global emissions. </a:t>
            </a:r>
            <a:endParaRPr lang="en-GB" sz="2400" dirty="0" smtClean="0"/>
          </a:p>
          <a:p>
            <a:pPr marL="360000" lvl="1" indent="-360000" algn="just">
              <a:spcBef>
                <a:spcPts val="600"/>
              </a:spcBef>
              <a:buFont typeface="Arial" panose="020B0604020202020204" pitchFamily="34" charset="0"/>
              <a:buChar char="•"/>
            </a:pPr>
            <a:r>
              <a:rPr lang="en-GB" sz="2400" dirty="0" smtClean="0"/>
              <a:t>This </a:t>
            </a:r>
            <a:r>
              <a:rPr lang="en-GB" sz="2400" dirty="0"/>
              <a:t>means that the Conference of the Parties, serving as the Meeting of the Parties (CMA1) for the Paris Agreement will be </a:t>
            </a:r>
            <a:r>
              <a:rPr lang="en-ZA" sz="2400" dirty="0"/>
              <a:t>convened during COP</a:t>
            </a:r>
            <a:r>
              <a:rPr lang="en-GB" sz="2400" dirty="0"/>
              <a:t>22 in Marrakech. </a:t>
            </a:r>
            <a:endParaRPr lang="en-GB" sz="2400" dirty="0" smtClean="0"/>
          </a:p>
          <a:p>
            <a:pPr marL="360000" lvl="1" indent="-360000" algn="just">
              <a:spcBef>
                <a:spcPts val="600"/>
              </a:spcBef>
              <a:buFont typeface="Arial" panose="020B0604020202020204" pitchFamily="34" charset="0"/>
              <a:buChar char="•"/>
            </a:pPr>
            <a:r>
              <a:rPr lang="en-GB" sz="2400" dirty="0" smtClean="0"/>
              <a:t>It </a:t>
            </a:r>
            <a:r>
              <a:rPr lang="en-GB" sz="2400" dirty="0"/>
              <a:t>is </a:t>
            </a:r>
            <a:r>
              <a:rPr lang="en-GB" sz="2400" dirty="0" smtClean="0"/>
              <a:t>likely that the </a:t>
            </a:r>
            <a:r>
              <a:rPr lang="en-GB" sz="2400" dirty="0"/>
              <a:t>CMA1 will be suspended, until 2018, to ensure inclusivity of the decision-making </a:t>
            </a:r>
            <a:r>
              <a:rPr lang="en-GB" sz="2400" dirty="0" smtClean="0"/>
              <a:t>processes, by allowing time for more Parties to ratify the agreement, and </a:t>
            </a:r>
            <a:r>
              <a:rPr lang="en-GB" sz="2400" dirty="0"/>
              <a:t>for </a:t>
            </a:r>
            <a:r>
              <a:rPr lang="en-GB" sz="2400" dirty="0" smtClean="0"/>
              <a:t>conclusion </a:t>
            </a:r>
            <a:r>
              <a:rPr lang="en-GB" sz="2400" dirty="0"/>
              <a:t>of </a:t>
            </a:r>
            <a:r>
              <a:rPr lang="en-GB" sz="2400" dirty="0" smtClean="0"/>
              <a:t>preparatory </a:t>
            </a:r>
            <a:r>
              <a:rPr lang="en-GB" sz="2400" dirty="0"/>
              <a:t>work that supports the operationalization of the Paris Agreement </a:t>
            </a:r>
            <a:endParaRPr lang="en-ZA" sz="2100" dirty="0" smtClean="0"/>
          </a:p>
        </p:txBody>
      </p:sp>
      <p:sp>
        <p:nvSpPr>
          <p:cNvPr id="44037" name="Picture 4"/>
          <p:cNvSpPr>
            <a:spLocks noChangeAspect="1"/>
          </p:cNvSpPr>
          <p:nvPr/>
        </p:nvSpPr>
        <p:spPr bwMode="auto">
          <a:xfrm>
            <a:off x="3944938" y="6415088"/>
            <a:ext cx="1139825" cy="273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ZA" altLang="en-US" sz="1800" smtClean="0">
              <a:solidFill>
                <a:srgbClr val="000000"/>
              </a:solidFill>
            </a:endParaRPr>
          </a:p>
        </p:txBody>
      </p:sp>
      <p:sp>
        <p:nvSpPr>
          <p:cNvPr id="44038" name="Picture 5"/>
          <p:cNvSpPr>
            <a:spLocks noChangeAspect="1"/>
          </p:cNvSpPr>
          <p:nvPr/>
        </p:nvSpPr>
        <p:spPr bwMode="auto">
          <a:xfrm>
            <a:off x="3487738" y="-42863"/>
            <a:ext cx="1139825"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ZA" altLang="en-US" sz="1800" smtClean="0">
              <a:solidFill>
                <a:srgbClr val="000000"/>
              </a:solidFill>
            </a:endParaRPr>
          </a:p>
        </p:txBody>
      </p:sp>
      <p:sp>
        <p:nvSpPr>
          <p:cNvPr id="2" name="TextBox 1"/>
          <p:cNvSpPr txBox="1"/>
          <p:nvPr/>
        </p:nvSpPr>
        <p:spPr>
          <a:xfrm>
            <a:off x="65394" y="87967"/>
            <a:ext cx="9296400" cy="523220"/>
          </a:xfrm>
          <a:prstGeom prst="rect">
            <a:avLst/>
          </a:prstGeom>
          <a:noFill/>
        </p:spPr>
        <p:txBody>
          <a:bodyPr wrap="square" rtlCol="0">
            <a:spAutoFit/>
          </a:bodyPr>
          <a:lstStyle/>
          <a:p>
            <a:r>
              <a:rPr lang="en-US" sz="2800" b="1" dirty="0" smtClean="0"/>
              <a:t>MOMENTUM ON THE RATIFICATION PROCESSES</a:t>
            </a:r>
            <a:endParaRPr lang="en-US" sz="2800" b="1" dirty="0"/>
          </a:p>
        </p:txBody>
      </p:sp>
    </p:spTree>
    <p:extLst>
      <p:ext uri="{BB962C8B-B14F-4D97-AF65-F5344CB8AC3E}">
        <p14:creationId xmlns:p14="http://schemas.microsoft.com/office/powerpoint/2010/main" xmlns="" val="1951557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8100" y="199001"/>
            <a:ext cx="9067800" cy="776288"/>
          </a:xfrm>
        </p:spPr>
        <p:txBody>
          <a:bodyPr/>
          <a:lstStyle/>
          <a:p>
            <a:r>
              <a:rPr lang="en-ZA" altLang="en-US" sz="3200" dirty="0" smtClean="0"/>
              <a:t/>
            </a:r>
            <a:br>
              <a:rPr lang="en-ZA" altLang="en-US" sz="3200" dirty="0" smtClean="0"/>
            </a:br>
            <a:r>
              <a:rPr lang="en-ZA" altLang="en-US" sz="3200" b="1" dirty="0"/>
              <a:t>SOUTH AFRICA’S RATIFICATION PROCESS</a:t>
            </a:r>
            <a:r>
              <a:rPr lang="en-US" altLang="en-US" sz="3200" b="1" baseline="-25000" dirty="0" smtClean="0">
                <a:solidFill>
                  <a:srgbClr val="000000"/>
                </a:solidFill>
              </a:rPr>
              <a:t>[1]</a:t>
            </a:r>
            <a:r>
              <a:rPr lang="en-US" altLang="en-US" sz="3200" b="1" dirty="0" smtClean="0">
                <a:solidFill>
                  <a:srgbClr val="00B050"/>
                </a:solidFill>
              </a:rPr>
              <a:t/>
            </a:r>
            <a:br>
              <a:rPr lang="en-US" altLang="en-US" sz="3200" b="1" dirty="0" smtClean="0">
                <a:solidFill>
                  <a:srgbClr val="00B050"/>
                </a:solidFill>
              </a:rPr>
            </a:br>
            <a:endParaRPr lang="en-ZA" altLang="en-US" sz="3200" b="1" dirty="0" smtClean="0">
              <a:solidFill>
                <a:srgbClr val="00B050"/>
              </a:solidFill>
            </a:endParaRPr>
          </a:p>
        </p:txBody>
      </p:sp>
      <p:sp>
        <p:nvSpPr>
          <p:cNvPr id="44035" name="Content Placeholder 2"/>
          <p:cNvSpPr>
            <a:spLocks noGrp="1"/>
          </p:cNvSpPr>
          <p:nvPr>
            <p:ph idx="1"/>
          </p:nvPr>
        </p:nvSpPr>
        <p:spPr>
          <a:xfrm>
            <a:off x="304800" y="1004888"/>
            <a:ext cx="8534400" cy="5218112"/>
          </a:xfrm>
        </p:spPr>
        <p:txBody>
          <a:bodyPr/>
          <a:lstStyle/>
          <a:p>
            <a:pPr lvl="0" algn="just"/>
            <a:r>
              <a:rPr lang="en-ZA" sz="2000" dirty="0" smtClean="0">
                <a:solidFill>
                  <a:srgbClr val="000000"/>
                </a:solidFill>
                <a:ea typeface="Calibri" panose="020F0502020204030204" pitchFamily="34" charset="0"/>
              </a:rPr>
              <a:t>The </a:t>
            </a:r>
            <a:r>
              <a:rPr lang="en-ZA" sz="2000" dirty="0">
                <a:solidFill>
                  <a:srgbClr val="000000"/>
                </a:solidFill>
                <a:ea typeface="Calibri" panose="020F0502020204030204" pitchFamily="34" charset="0"/>
              </a:rPr>
              <a:t>Agreement must be approved by Parliament in terms of section 231(2) of the Constitution of the Republic of South Africa, 1996 </a:t>
            </a:r>
            <a:r>
              <a:rPr lang="en-ZA" sz="2000" dirty="0" smtClean="0">
                <a:solidFill>
                  <a:srgbClr val="000000"/>
                </a:solidFill>
                <a:ea typeface="Calibri" panose="020F0502020204030204" pitchFamily="34" charset="0"/>
              </a:rPr>
              <a:t>following national </a:t>
            </a:r>
            <a:r>
              <a:rPr lang="en-ZA" sz="2000" dirty="0">
                <a:solidFill>
                  <a:srgbClr val="000000"/>
                </a:solidFill>
                <a:ea typeface="Calibri" panose="020F0502020204030204" pitchFamily="34" charset="0"/>
              </a:rPr>
              <a:t>stakeholder </a:t>
            </a:r>
            <a:r>
              <a:rPr lang="en-ZA" sz="2000" dirty="0" smtClean="0">
                <a:solidFill>
                  <a:srgbClr val="000000"/>
                </a:solidFill>
                <a:ea typeface="Calibri" panose="020F0502020204030204" pitchFamily="34" charset="0"/>
              </a:rPr>
              <a:t>consultations. </a:t>
            </a:r>
          </a:p>
          <a:p>
            <a:pPr marL="0" lvl="0" indent="0" algn="just">
              <a:buNone/>
            </a:pPr>
            <a:endParaRPr lang="en-ZA" sz="2000" dirty="0" smtClean="0">
              <a:solidFill>
                <a:srgbClr val="000000"/>
              </a:solidFill>
              <a:ea typeface="Calibri" panose="020F0502020204030204" pitchFamily="34" charset="0"/>
            </a:endParaRPr>
          </a:p>
          <a:p>
            <a:pPr lvl="0" algn="just"/>
            <a:r>
              <a:rPr lang="en-ZA" sz="2000" dirty="0" smtClean="0">
                <a:solidFill>
                  <a:srgbClr val="000000"/>
                </a:solidFill>
              </a:rPr>
              <a:t>Steps taken and concluded</a:t>
            </a:r>
            <a:r>
              <a:rPr lang="en-ZA" sz="2000" dirty="0">
                <a:solidFill>
                  <a:srgbClr val="000000"/>
                </a:solidFill>
              </a:rPr>
              <a:t>:</a:t>
            </a:r>
          </a:p>
          <a:p>
            <a:pPr lvl="1" algn="just">
              <a:buFont typeface="Wingdings" panose="05000000000000000000" pitchFamily="2" charset="2"/>
              <a:buChar char="Ø"/>
            </a:pPr>
            <a:r>
              <a:rPr lang="en-ZA" sz="2000" dirty="0">
                <a:solidFill>
                  <a:srgbClr val="000000"/>
                </a:solidFill>
              </a:rPr>
              <a:t>DEA obtained legal opinion from Department International Relations and Cooperation and Department of Justice and Constitutional Development.</a:t>
            </a:r>
          </a:p>
          <a:p>
            <a:pPr lvl="1" algn="just">
              <a:buFont typeface="Wingdings" panose="05000000000000000000" pitchFamily="2" charset="2"/>
              <a:buChar char="Ø"/>
            </a:pPr>
            <a:r>
              <a:rPr lang="en-ZA" sz="2000" dirty="0">
                <a:solidFill>
                  <a:srgbClr val="000000"/>
                </a:solidFill>
              </a:rPr>
              <a:t>Acting on behalf of the President, the Minister signed the Paris Agreement on the 21 April 2016 in New York. </a:t>
            </a:r>
          </a:p>
          <a:p>
            <a:pPr lvl="1" algn="just">
              <a:buFont typeface="Wingdings" panose="05000000000000000000" pitchFamily="2" charset="2"/>
              <a:buChar char="Ø"/>
            </a:pPr>
            <a:r>
              <a:rPr lang="en-ZA" sz="2000" dirty="0">
                <a:solidFill>
                  <a:srgbClr val="000000"/>
                </a:solidFill>
              </a:rPr>
              <a:t>A</a:t>
            </a:r>
            <a:r>
              <a:rPr lang="en-ZA" sz="2000" dirty="0" smtClean="0">
                <a:solidFill>
                  <a:srgbClr val="000000"/>
                </a:solidFill>
              </a:rPr>
              <a:t>n </a:t>
            </a:r>
            <a:r>
              <a:rPr lang="en-ZA" sz="2000" dirty="0">
                <a:solidFill>
                  <a:srgbClr val="000000"/>
                </a:solidFill>
              </a:rPr>
              <a:t>extensive process of </a:t>
            </a:r>
            <a:r>
              <a:rPr lang="en-ZA" sz="2000" dirty="0" smtClean="0">
                <a:solidFill>
                  <a:srgbClr val="000000"/>
                </a:solidFill>
              </a:rPr>
              <a:t>consultation was concluded, on South Africa’s Intended Nationally Determined Contribution (in 2015), on the outcomes of COP 21, and ratification of the Paris Agreement as well as on the mandate for Marrakech COP 22 (in 2016)</a:t>
            </a:r>
            <a:endParaRPr lang="en-ZA" sz="2000" dirty="0">
              <a:solidFill>
                <a:srgbClr val="000000"/>
              </a:solidFill>
            </a:endParaRPr>
          </a:p>
        </p:txBody>
      </p:sp>
      <p:sp>
        <p:nvSpPr>
          <p:cNvPr id="44036"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38ED55A-C049-4F9A-A6BA-522049344267}" type="slidenum">
              <a:rPr lang="en-US" altLang="en-US" sz="1400">
                <a:solidFill>
                  <a:srgbClr val="000000"/>
                </a:solidFill>
              </a:rPr>
              <a:pPr>
                <a:spcBef>
                  <a:spcPct val="0"/>
                </a:spcBef>
                <a:buFontTx/>
                <a:buNone/>
              </a:pPr>
              <a:t>6</a:t>
            </a:fld>
            <a:endParaRPr lang="en-US" altLang="en-US" sz="1400">
              <a:solidFill>
                <a:srgbClr val="000000"/>
              </a:solidFill>
            </a:endParaRPr>
          </a:p>
        </p:txBody>
      </p:sp>
      <p:sp>
        <p:nvSpPr>
          <p:cNvPr id="44037" name="Picture 4"/>
          <p:cNvSpPr>
            <a:spLocks noChangeAspect="1"/>
          </p:cNvSpPr>
          <p:nvPr/>
        </p:nvSpPr>
        <p:spPr bwMode="auto">
          <a:xfrm>
            <a:off x="3944938" y="6415088"/>
            <a:ext cx="1139825" cy="273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ZA" altLang="en-US" sz="1800" smtClean="0">
              <a:solidFill>
                <a:srgbClr val="000000"/>
              </a:solidFill>
            </a:endParaRPr>
          </a:p>
        </p:txBody>
      </p:sp>
    </p:spTree>
    <p:extLst>
      <p:ext uri="{BB962C8B-B14F-4D97-AF65-F5344CB8AC3E}">
        <p14:creationId xmlns:p14="http://schemas.microsoft.com/office/powerpoint/2010/main" xmlns="" val="1089285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lang="en-ZA" sz="3200" b="1" dirty="0"/>
              <a:t>BENEFITS </a:t>
            </a:r>
            <a:r>
              <a:rPr lang="en-ZA" sz="3200" b="1" dirty="0" smtClean="0"/>
              <a:t>OF RATIFICATION </a:t>
            </a:r>
            <a:r>
              <a:rPr lang="en-ZA" sz="3200" b="1" dirty="0"/>
              <a:t>OF THE PARIS AGREEMENT</a:t>
            </a:r>
            <a:r>
              <a:rPr lang="en-US" altLang="en-US" sz="2800" b="1" baseline="-25000" dirty="0" smtClean="0">
                <a:solidFill>
                  <a:srgbClr val="000000"/>
                </a:solidFill>
              </a:rPr>
              <a:t>[1</a:t>
            </a:r>
            <a:r>
              <a:rPr lang="en-US" altLang="en-US" sz="2800" b="1" baseline="-25000" dirty="0">
                <a:solidFill>
                  <a:srgbClr val="000000"/>
                </a:solidFill>
              </a:rPr>
              <a:t>]</a:t>
            </a:r>
            <a:endParaRPr lang="en-ZA" sz="4000" dirty="0"/>
          </a:p>
        </p:txBody>
      </p:sp>
      <p:sp>
        <p:nvSpPr>
          <p:cNvPr id="3" name="Content Placeholder 2"/>
          <p:cNvSpPr>
            <a:spLocks noGrp="1"/>
          </p:cNvSpPr>
          <p:nvPr>
            <p:ph idx="1"/>
          </p:nvPr>
        </p:nvSpPr>
        <p:spPr>
          <a:xfrm>
            <a:off x="457200" y="1219200"/>
            <a:ext cx="8229600" cy="4876800"/>
          </a:xfrm>
        </p:spPr>
        <p:txBody>
          <a:bodyPr/>
          <a:lstStyle/>
          <a:p>
            <a:pPr algn="just"/>
            <a:r>
              <a:rPr lang="en-ZA" sz="2200" dirty="0" smtClean="0"/>
              <a:t>The Paris Agreement for the first time brings all nations into a common cause based on their historic, current and future responsibilities. Benefits of ratification are:</a:t>
            </a:r>
          </a:p>
          <a:p>
            <a:pPr lvl="1" algn="just">
              <a:spcAft>
                <a:spcPts val="0"/>
              </a:spcAft>
              <a:buFont typeface="Wingdings" panose="05000000000000000000" pitchFamily="2" charset="2"/>
              <a:buChar char="Ø"/>
            </a:pPr>
            <a:r>
              <a:rPr lang="en-US" sz="2200" dirty="0"/>
              <a:t>A strong, </a:t>
            </a:r>
            <a:r>
              <a:rPr lang="en-US" sz="2200" b="1" dirty="0"/>
              <a:t>legally-binding international framework </a:t>
            </a:r>
            <a:r>
              <a:rPr lang="en-US" sz="2200" dirty="0" smtClean="0"/>
              <a:t>will, from 2020, </a:t>
            </a:r>
            <a:r>
              <a:rPr lang="en-US" sz="2200" dirty="0"/>
              <a:t>guide the global response to the global challenge of climate change</a:t>
            </a:r>
          </a:p>
          <a:p>
            <a:pPr lvl="1" algn="just">
              <a:spcAft>
                <a:spcPts val="0"/>
              </a:spcAft>
              <a:buFont typeface="Wingdings" panose="05000000000000000000" pitchFamily="2" charset="2"/>
              <a:buChar char="Ø"/>
            </a:pPr>
            <a:r>
              <a:rPr lang="en-ZA" sz="2200" b="1" dirty="0" smtClean="0">
                <a:ea typeface="Calibri" panose="020F0502020204030204" pitchFamily="34" charset="0"/>
                <a:cs typeface="Times New Roman" panose="02020603050405020304" pitchFamily="18" charset="0"/>
              </a:rPr>
              <a:t>Ratification ensures that political momentum</a:t>
            </a:r>
            <a:r>
              <a:rPr lang="en-ZA" sz="2200" dirty="0" smtClean="0">
                <a:ea typeface="Calibri" panose="020F0502020204030204" pitchFamily="34" charset="0"/>
                <a:cs typeface="Times New Roman" panose="02020603050405020304" pitchFamily="18" charset="0"/>
              </a:rPr>
              <a:t> is maintained at the international level (including momentum on finalising the rule set to operationalise the Agreement, and momentum is created for domestic implementation;</a:t>
            </a:r>
          </a:p>
          <a:p>
            <a:pPr lvl="1" algn="just">
              <a:spcAft>
                <a:spcPts val="0"/>
              </a:spcAft>
              <a:buFont typeface="Wingdings" panose="05000000000000000000" pitchFamily="2" charset="2"/>
              <a:buChar char="Ø"/>
            </a:pPr>
            <a:r>
              <a:rPr lang="en-ZA" sz="2200" b="1" dirty="0" smtClean="0">
                <a:ea typeface="Calibri" panose="020F0502020204030204" pitchFamily="34" charset="0"/>
                <a:cs typeface="Times New Roman" panose="02020603050405020304" pitchFamily="18" charset="0"/>
              </a:rPr>
              <a:t>Global co-operation in limiting the temperature increase to 1.5 degrees</a:t>
            </a:r>
            <a:r>
              <a:rPr lang="en-ZA" sz="2200" dirty="0" smtClean="0">
                <a:ea typeface="Calibri" panose="020F0502020204030204" pitchFamily="34" charset="0"/>
                <a:cs typeface="Times New Roman" panose="02020603050405020304" pitchFamily="18" charset="0"/>
              </a:rPr>
              <a:t>: achievement of the 1.5 degree temperature limit will only occur if all Parties act promptly to put in place measures to implement their NDCs;</a:t>
            </a:r>
          </a:p>
          <a:p>
            <a:pPr marL="400050" lvl="1" indent="0" algn="just">
              <a:lnSpc>
                <a:spcPct val="150000"/>
              </a:lnSpc>
              <a:spcAft>
                <a:spcPts val="0"/>
              </a:spcAft>
              <a:buNone/>
            </a:pPr>
            <a:endParaRPr lang="en-ZA" sz="1800" dirty="0">
              <a:latin typeface="Calibri" panose="020F0502020204030204" pitchFamily="34" charset="0"/>
              <a:ea typeface="Calibri" panose="020F0502020204030204" pitchFamily="34" charset="0"/>
              <a:cs typeface="Times New Roman" panose="02020603050405020304" pitchFamily="18" charset="0"/>
            </a:endParaRPr>
          </a:p>
          <a:p>
            <a:pPr lvl="1"/>
            <a:endParaRPr lang="en-ZA" sz="1800" dirty="0"/>
          </a:p>
        </p:txBody>
      </p:sp>
      <p:sp>
        <p:nvSpPr>
          <p:cNvPr id="4" name="Slide Number Placeholder 3"/>
          <p:cNvSpPr>
            <a:spLocks noGrp="1"/>
          </p:cNvSpPr>
          <p:nvPr>
            <p:ph type="sldNum" sz="quarter" idx="12"/>
          </p:nvPr>
        </p:nvSpPr>
        <p:spPr/>
        <p:txBody>
          <a:bodyPr/>
          <a:lstStyle/>
          <a:p>
            <a:pPr>
              <a:defRPr/>
            </a:pPr>
            <a:fld id="{87C44E7C-E80A-442F-A830-7538DC9632EC}" type="slidenum">
              <a:rPr lang="en-US" altLang="en-US" smtClean="0">
                <a:solidFill>
                  <a:srgbClr val="000000"/>
                </a:solidFill>
              </a:rPr>
              <a:pPr>
                <a:defRPr/>
              </a:pPr>
              <a:t>7</a:t>
            </a:fld>
            <a:endParaRPr lang="en-US" altLang="en-US">
              <a:solidFill>
                <a:srgbClr val="000000"/>
              </a:solidFill>
            </a:endParaRPr>
          </a:p>
        </p:txBody>
      </p:sp>
    </p:spTree>
    <p:extLst>
      <p:ext uri="{BB962C8B-B14F-4D97-AF65-F5344CB8AC3E}">
        <p14:creationId xmlns:p14="http://schemas.microsoft.com/office/powerpoint/2010/main" xmlns="" val="1224682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33400"/>
          </a:xfrm>
        </p:spPr>
        <p:txBody>
          <a:bodyPr/>
          <a:lstStyle/>
          <a:p>
            <a:r>
              <a:rPr lang="en-ZA" sz="3200" b="1" dirty="0"/>
              <a:t>BENEFITS </a:t>
            </a:r>
            <a:r>
              <a:rPr lang="en-ZA" sz="3200" b="1" dirty="0" smtClean="0"/>
              <a:t>OF RATIFICATION </a:t>
            </a:r>
            <a:r>
              <a:rPr lang="en-ZA" sz="3200" b="1" dirty="0"/>
              <a:t>OF THE PARIS AGREEMENT</a:t>
            </a:r>
            <a:r>
              <a:rPr lang="en-US" altLang="en-US" sz="4000" b="1" baseline="-25000" dirty="0" smtClean="0">
                <a:solidFill>
                  <a:srgbClr val="000000"/>
                </a:solidFill>
              </a:rPr>
              <a:t>[2</a:t>
            </a:r>
            <a:r>
              <a:rPr lang="en-US" altLang="en-US" sz="4000" b="1" baseline="-25000" dirty="0">
                <a:solidFill>
                  <a:srgbClr val="000000"/>
                </a:solidFill>
              </a:rPr>
              <a:t>]</a:t>
            </a:r>
            <a:r>
              <a:rPr lang="en-US" altLang="en-US" sz="2800" b="1" dirty="0">
                <a:solidFill>
                  <a:srgbClr val="00B050"/>
                </a:solidFill>
              </a:rPr>
              <a:t/>
            </a:r>
            <a:br>
              <a:rPr lang="en-US" altLang="en-US" sz="2800" b="1" dirty="0">
                <a:solidFill>
                  <a:srgbClr val="00B050"/>
                </a:solidFill>
              </a:rPr>
            </a:br>
            <a:endParaRPr lang="en-ZA" b="1" dirty="0"/>
          </a:p>
        </p:txBody>
      </p:sp>
      <p:sp>
        <p:nvSpPr>
          <p:cNvPr id="3" name="Content Placeholder 2"/>
          <p:cNvSpPr>
            <a:spLocks noGrp="1"/>
          </p:cNvSpPr>
          <p:nvPr>
            <p:ph idx="1"/>
          </p:nvPr>
        </p:nvSpPr>
        <p:spPr>
          <a:xfrm>
            <a:off x="457200" y="1447800"/>
            <a:ext cx="8229600" cy="4678363"/>
          </a:xfrm>
        </p:spPr>
        <p:txBody>
          <a:bodyPr/>
          <a:lstStyle/>
          <a:p>
            <a:pPr algn="just"/>
            <a:r>
              <a:rPr lang="en-ZA" sz="2400" b="1" dirty="0" smtClean="0">
                <a:ea typeface="Calibri" panose="020F0502020204030204" pitchFamily="34" charset="0"/>
                <a:cs typeface="Times New Roman" panose="02020603050405020304" pitchFamily="18" charset="0"/>
              </a:rPr>
              <a:t>The Paris Agreement:</a:t>
            </a:r>
          </a:p>
          <a:p>
            <a:pPr lvl="1" algn="just"/>
            <a:r>
              <a:rPr lang="en-ZA" sz="2000" b="1" dirty="0" smtClean="0">
                <a:ea typeface="Calibri" panose="020F0502020204030204" pitchFamily="34" charset="0"/>
                <a:cs typeface="Times New Roman" panose="02020603050405020304" pitchFamily="18" charset="0"/>
              </a:rPr>
              <a:t> will mobilise multilateral effort to achieve the Global Adaptation Goal, </a:t>
            </a:r>
            <a:r>
              <a:rPr lang="en-ZA" sz="2000" dirty="0" smtClean="0">
                <a:ea typeface="Calibri" panose="020F0502020204030204" pitchFamily="34" charset="0"/>
                <a:cs typeface="Times New Roman" panose="02020603050405020304" pitchFamily="18" charset="0"/>
              </a:rPr>
              <a:t>thereby raising the profile and importance of support for developing countries in adapting to the impacts of climate change</a:t>
            </a:r>
          </a:p>
          <a:p>
            <a:pPr lvl="1" algn="just"/>
            <a:r>
              <a:rPr lang="en-ZA" sz="2000" dirty="0" smtClean="0">
                <a:ea typeface="Calibri" panose="020F0502020204030204" pitchFamily="34" charset="0"/>
                <a:cs typeface="Times New Roman" panose="02020603050405020304" pitchFamily="18" charset="0"/>
              </a:rPr>
              <a:t>requires Parties to </a:t>
            </a:r>
            <a:r>
              <a:rPr lang="en-ZA" sz="2000" b="1" dirty="0" smtClean="0">
                <a:ea typeface="Calibri" panose="020F0502020204030204" pitchFamily="34" charset="0"/>
                <a:cs typeface="Times New Roman" panose="02020603050405020304" pitchFamily="18" charset="0"/>
              </a:rPr>
              <a:t>undertake and communicate Nationally Determined Contributions</a:t>
            </a:r>
            <a:r>
              <a:rPr lang="en-ZA" sz="2000" dirty="0" smtClean="0">
                <a:ea typeface="Calibri" panose="020F0502020204030204" pitchFamily="34" charset="0"/>
                <a:cs typeface="Times New Roman" panose="02020603050405020304" pitchFamily="18" charset="0"/>
              </a:rPr>
              <a:t> which must represent a progression overtime, towards achieving the purpose of the Agreement, and recognises that developing countries require support for these efforts; Parties will also report on progress; </a:t>
            </a:r>
          </a:p>
          <a:p>
            <a:pPr lvl="1" algn="just"/>
            <a:r>
              <a:rPr lang="en-ZA" sz="2000" b="1" dirty="0">
                <a:ea typeface="Calibri" panose="020F0502020204030204" pitchFamily="34" charset="0"/>
                <a:cs typeface="Times New Roman" panose="02020603050405020304" pitchFamily="18" charset="0"/>
              </a:rPr>
              <a:t>r</a:t>
            </a:r>
            <a:r>
              <a:rPr lang="en-ZA" sz="2000" b="1" dirty="0" smtClean="0">
                <a:ea typeface="Calibri" panose="020F0502020204030204" pitchFamily="34" charset="0"/>
                <a:cs typeface="Times New Roman" panose="02020603050405020304" pitchFamily="18" charset="0"/>
              </a:rPr>
              <a:t>equires a Global Stocktake to assess the collective progress towards achieving the purpose of the Agreement and its long term goals. </a:t>
            </a:r>
            <a:r>
              <a:rPr lang="en-ZA" sz="2000" dirty="0" smtClean="0">
                <a:ea typeface="Calibri" panose="020F0502020204030204" pitchFamily="34" charset="0"/>
                <a:cs typeface="Times New Roman" panose="02020603050405020304" pitchFamily="18" charset="0"/>
              </a:rPr>
              <a:t>This will inform Parties in updating and enhancing their Nationally Determined Contributions. </a:t>
            </a:r>
          </a:p>
          <a:p>
            <a:pPr marL="457200" lvl="1" indent="0" algn="just">
              <a:buNone/>
            </a:pPr>
            <a:endParaRPr lang="en-ZA" sz="2000" b="1" dirty="0" smtClean="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7C44E7C-E80A-442F-A830-7538DC9632EC}"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xmlns="" val="2293379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0" y="231774"/>
            <a:ext cx="9144000" cy="835025"/>
          </a:xfrm>
        </p:spPr>
        <p:txBody>
          <a:bodyPr/>
          <a:lstStyle/>
          <a:p>
            <a:r>
              <a:rPr lang="en-ZA" altLang="en-US" sz="3200" b="1" dirty="0" smtClean="0"/>
              <a:t/>
            </a:r>
            <a:br>
              <a:rPr lang="en-ZA" altLang="en-US" sz="3200" b="1" dirty="0" smtClean="0"/>
            </a:br>
            <a:r>
              <a:rPr lang="en-ZA" altLang="en-US" sz="2800" b="1" dirty="0" smtClean="0"/>
              <a:t>IMPLICATIONS FOR </a:t>
            </a:r>
            <a:r>
              <a:rPr lang="en-US" altLang="en-US" sz="2800" b="1" dirty="0" smtClean="0">
                <a:solidFill>
                  <a:schemeClr val="tx1"/>
                </a:solidFill>
              </a:rPr>
              <a:t>EARLY ENTRY INTO FORCE </a:t>
            </a:r>
            <a:r>
              <a:rPr lang="en-US" altLang="en-US" sz="2800" b="1" baseline="-25000" dirty="0" smtClean="0">
                <a:solidFill>
                  <a:schemeClr val="tx1"/>
                </a:solidFill>
              </a:rPr>
              <a:t>[1]</a:t>
            </a:r>
            <a:r>
              <a:rPr lang="en-US" altLang="en-US" sz="2800" b="1" dirty="0" smtClean="0">
                <a:solidFill>
                  <a:srgbClr val="00B050"/>
                </a:solidFill>
              </a:rPr>
              <a:t> </a:t>
            </a:r>
            <a:r>
              <a:rPr lang="en-US" altLang="en-US" sz="3600" b="1" dirty="0" smtClean="0">
                <a:solidFill>
                  <a:srgbClr val="00B050"/>
                </a:solidFill>
              </a:rPr>
              <a:t/>
            </a:r>
            <a:br>
              <a:rPr lang="en-US" altLang="en-US" sz="3600" b="1" dirty="0" smtClean="0">
                <a:solidFill>
                  <a:srgbClr val="00B050"/>
                </a:solidFill>
              </a:rPr>
            </a:br>
            <a:endParaRPr lang="en-ZA" altLang="en-US" sz="3600" b="1" dirty="0" smtClean="0">
              <a:solidFill>
                <a:srgbClr val="00B050"/>
              </a:solidFill>
            </a:endParaRPr>
          </a:p>
        </p:txBody>
      </p:sp>
      <p:sp>
        <p:nvSpPr>
          <p:cNvPr id="44035" name="Content Placeholder 2"/>
          <p:cNvSpPr>
            <a:spLocks noGrp="1"/>
          </p:cNvSpPr>
          <p:nvPr>
            <p:ph idx="1"/>
          </p:nvPr>
        </p:nvSpPr>
        <p:spPr>
          <a:xfrm>
            <a:off x="152400" y="960438"/>
            <a:ext cx="8839200" cy="5186362"/>
          </a:xfrm>
        </p:spPr>
        <p:txBody>
          <a:bodyPr/>
          <a:lstStyle/>
          <a:p>
            <a:pPr marL="265113" lvl="1" indent="-265113">
              <a:lnSpc>
                <a:spcPct val="150000"/>
              </a:lnSpc>
              <a:spcBef>
                <a:spcPct val="50000"/>
              </a:spcBef>
              <a:buFont typeface="Arial" panose="020B0604020202020204" pitchFamily="34" charset="0"/>
              <a:buChar char="•"/>
            </a:pPr>
            <a:r>
              <a:rPr lang="en-ZA" sz="2000" dirty="0"/>
              <a:t>Currently, </a:t>
            </a:r>
            <a:r>
              <a:rPr lang="en-ZA" sz="2000" dirty="0" smtClean="0"/>
              <a:t>79 </a:t>
            </a:r>
            <a:r>
              <a:rPr lang="en-ZA" sz="2000" dirty="0"/>
              <a:t>countries including the US, China and Brazil as well as 13 African countries (Cameroon, Somalia, Ghana, Guinea, Madagascar, Mauritius, Morocco, Namibia, Niger, Senegal, Seychelles, Swaziland and Uganda ) have now ratified the PA and accounting for </a:t>
            </a:r>
            <a:r>
              <a:rPr lang="en-ZA" sz="2000" dirty="0" smtClean="0"/>
              <a:t>almost 60 </a:t>
            </a:r>
            <a:r>
              <a:rPr lang="en-ZA" sz="2000" dirty="0"/>
              <a:t>% of total global emission. </a:t>
            </a:r>
            <a:endParaRPr lang="en-ZA" sz="2000" dirty="0" smtClean="0"/>
          </a:p>
          <a:p>
            <a:pPr marL="265113" lvl="1" indent="-265113">
              <a:lnSpc>
                <a:spcPct val="150000"/>
              </a:lnSpc>
              <a:spcBef>
                <a:spcPct val="50000"/>
              </a:spcBef>
              <a:buFont typeface="Arial" panose="020B0604020202020204" pitchFamily="34" charset="0"/>
              <a:buChar char="•"/>
            </a:pPr>
            <a:r>
              <a:rPr lang="en-ZA" sz="2000" dirty="0"/>
              <a:t>Article 16 of the PA states that “Parties that have ratified the agreement shall have a decision making powers during the CMA meeting”. </a:t>
            </a:r>
            <a:endParaRPr lang="en-ZA" sz="2000" dirty="0" smtClean="0"/>
          </a:p>
          <a:p>
            <a:pPr marL="265113" lvl="1" indent="-265113">
              <a:lnSpc>
                <a:spcPct val="150000"/>
              </a:lnSpc>
              <a:spcBef>
                <a:spcPct val="50000"/>
              </a:spcBef>
              <a:buFont typeface="Arial" panose="020B0604020202020204" pitchFamily="34" charset="0"/>
              <a:buChar char="•"/>
            </a:pPr>
            <a:r>
              <a:rPr lang="en-ZA" sz="2000" dirty="0" smtClean="0"/>
              <a:t>Parties </a:t>
            </a:r>
            <a:r>
              <a:rPr lang="en-ZA" sz="2000" dirty="0"/>
              <a:t>that would have not ratified the PA during the CMA will only be accorded an observer status. This means that should the agreement enters into force in 2016 South Africa will not be at a decision making table.</a:t>
            </a:r>
            <a:endParaRPr lang="en-ZA" sz="1800" dirty="0"/>
          </a:p>
          <a:p>
            <a:pPr marL="265113" lvl="1" indent="-265113">
              <a:lnSpc>
                <a:spcPct val="150000"/>
              </a:lnSpc>
              <a:spcBef>
                <a:spcPct val="50000"/>
              </a:spcBef>
              <a:buFont typeface="Arial" panose="020B0604020202020204" pitchFamily="34" charset="0"/>
              <a:buChar char="•"/>
            </a:pPr>
            <a:endParaRPr lang="en-ZA" sz="1800" dirty="0" smtClean="0"/>
          </a:p>
          <a:p>
            <a:pPr marL="265113" lvl="1" indent="-265113">
              <a:lnSpc>
                <a:spcPct val="150000"/>
              </a:lnSpc>
              <a:spcBef>
                <a:spcPct val="50000"/>
              </a:spcBef>
              <a:buFont typeface="Arial" panose="020B0604020202020204" pitchFamily="34" charset="0"/>
              <a:buChar char="•"/>
            </a:pPr>
            <a:endParaRPr lang="en-ZA" sz="2000" dirty="0" smtClean="0"/>
          </a:p>
          <a:p>
            <a:pPr marL="265113" lvl="1" indent="-265113">
              <a:lnSpc>
                <a:spcPct val="150000"/>
              </a:lnSpc>
              <a:spcBef>
                <a:spcPct val="50000"/>
              </a:spcBef>
              <a:buFont typeface="Arial" panose="020B0604020202020204" pitchFamily="34" charset="0"/>
              <a:buChar char="•"/>
            </a:pPr>
            <a:endParaRPr lang="en-US" sz="2000" b="1" dirty="0" smtClean="0"/>
          </a:p>
        </p:txBody>
      </p:sp>
      <p:sp>
        <p:nvSpPr>
          <p:cNvPr id="44036"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38ED55A-C049-4F9A-A6BA-522049344267}" type="slidenum">
              <a:rPr lang="en-US" altLang="en-US" sz="1400">
                <a:solidFill>
                  <a:srgbClr val="000000"/>
                </a:solidFill>
              </a:rPr>
              <a:pPr>
                <a:spcBef>
                  <a:spcPct val="0"/>
                </a:spcBef>
                <a:buFontTx/>
                <a:buNone/>
              </a:pPr>
              <a:t>9</a:t>
            </a:fld>
            <a:endParaRPr lang="en-US" altLang="en-US" sz="1400">
              <a:solidFill>
                <a:srgbClr val="000000"/>
              </a:solidFill>
            </a:endParaRPr>
          </a:p>
        </p:txBody>
      </p:sp>
      <p:sp>
        <p:nvSpPr>
          <p:cNvPr id="44037" name="Picture 4"/>
          <p:cNvSpPr>
            <a:spLocks noChangeAspect="1"/>
          </p:cNvSpPr>
          <p:nvPr/>
        </p:nvSpPr>
        <p:spPr bwMode="auto">
          <a:xfrm>
            <a:off x="3944938" y="6415088"/>
            <a:ext cx="1139825" cy="273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ZA" altLang="en-US" sz="1800" smtClean="0">
              <a:solidFill>
                <a:srgbClr val="000000"/>
              </a:solidFill>
            </a:endParaRPr>
          </a:p>
        </p:txBody>
      </p:sp>
      <p:sp>
        <p:nvSpPr>
          <p:cNvPr id="44038" name="Picture 5"/>
          <p:cNvSpPr>
            <a:spLocks noChangeAspect="1"/>
          </p:cNvSpPr>
          <p:nvPr/>
        </p:nvSpPr>
        <p:spPr bwMode="auto">
          <a:xfrm>
            <a:off x="3487738" y="-42863"/>
            <a:ext cx="1139825"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ZA" altLang="en-US" sz="1800" smtClean="0">
              <a:solidFill>
                <a:srgbClr val="000000"/>
              </a:solidFill>
            </a:endParaRPr>
          </a:p>
        </p:txBody>
      </p:sp>
    </p:spTree>
    <p:extLst>
      <p:ext uri="{BB962C8B-B14F-4D97-AF65-F5344CB8AC3E}">
        <p14:creationId xmlns:p14="http://schemas.microsoft.com/office/powerpoint/2010/main" xmlns="" val="1291473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4230</TotalTime>
  <Words>1372</Words>
  <Application>Microsoft Office PowerPoint</Application>
  <PresentationFormat>On-screen Show (4:3)</PresentationFormat>
  <Paragraphs>86</Paragraphs>
  <Slides>14</Slides>
  <Notes>1</Notes>
  <HiddenSlides>0</HiddenSlides>
  <MMClips>0</MMClips>
  <ScaleCrop>false</ScaleCrop>
  <HeadingPairs>
    <vt:vector size="4" baseType="variant">
      <vt:variant>
        <vt:lpstr>Theme</vt:lpstr>
      </vt:variant>
      <vt:variant>
        <vt:i4>5</vt:i4>
      </vt:variant>
      <vt:variant>
        <vt:lpstr>Slide Titles</vt:lpstr>
      </vt:variant>
      <vt:variant>
        <vt:i4>14</vt:i4>
      </vt:variant>
    </vt:vector>
  </HeadingPairs>
  <TitlesOfParts>
    <vt:vector size="19" baseType="lpstr">
      <vt:lpstr>Default Design</vt:lpstr>
      <vt:lpstr>1_Office Theme</vt:lpstr>
      <vt:lpstr>4_Default Design</vt:lpstr>
      <vt:lpstr>Office Theme</vt:lpstr>
      <vt:lpstr>1_Default Design</vt:lpstr>
      <vt:lpstr>Slide 1</vt:lpstr>
      <vt:lpstr>PURPOSE</vt:lpstr>
      <vt:lpstr> BACKGROUND[1] </vt:lpstr>
      <vt:lpstr> BACKGROUND[2] </vt:lpstr>
      <vt:lpstr> </vt:lpstr>
      <vt:lpstr> SOUTH AFRICA’S RATIFICATION PROCESS[1] </vt:lpstr>
      <vt:lpstr>BENEFITS OF RATIFICATION OF THE PARIS AGREEMENT[1]</vt:lpstr>
      <vt:lpstr>BENEFITS OF RATIFICATION OF THE PARIS AGREEMENT[2] </vt:lpstr>
      <vt:lpstr> IMPLICATIONS FOR EARLY ENTRY INTO FORCE [1]  </vt:lpstr>
      <vt:lpstr> IMPLICATIONS FOR EARLY ENTRY INTO FORCE </vt:lpstr>
      <vt:lpstr>Implications for South Africa</vt:lpstr>
      <vt:lpstr>What we are doing, and will need to do</vt:lpstr>
      <vt:lpstr>RECOMMENDATIONS</vt:lpstr>
      <vt:lpstr>Slide 14</vt:lpstr>
    </vt:vector>
  </TitlesOfParts>
  <Company>Enviromental Affairs</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mjkekana</dc:creator>
  <cp:lastModifiedBy>PUMZA</cp:lastModifiedBy>
  <cp:revision>297</cp:revision>
  <cp:lastPrinted>2016-10-18T06:42:23Z</cp:lastPrinted>
  <dcterms:created xsi:type="dcterms:W3CDTF">2009-07-14T13:35:59Z</dcterms:created>
  <dcterms:modified xsi:type="dcterms:W3CDTF">2016-10-21T09:56:00Z</dcterms:modified>
</cp:coreProperties>
</file>