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Default Extension="xlsx" ContentType="application/vnd.openxmlformats-officedocument.spreadsheetml.sheet"/>
  <Override PartName="/ppt/charts/chart3.xml" ContentType="application/vnd.openxmlformats-officedocument.drawingml.chart+xml"/>
  <Override PartName="/ppt/charts/style5.xml" ContentType="application/vnd.ms-office.chartstyl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charts/colors5.xml" ContentType="application/vnd.ms-office.chartcolor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708" r:id="rId3"/>
    <p:sldMasterId id="2147483768" r:id="rId4"/>
    <p:sldMasterId id="2147483780" r:id="rId5"/>
    <p:sldMasterId id="2147483792" r:id="rId6"/>
    <p:sldMasterId id="2147483804" r:id="rId7"/>
    <p:sldMasterId id="2147483816" r:id="rId8"/>
  </p:sldMasterIdLst>
  <p:notesMasterIdLst>
    <p:notesMasterId r:id="rId39"/>
  </p:notesMasterIdLst>
  <p:handoutMasterIdLst>
    <p:handoutMasterId r:id="rId40"/>
  </p:handoutMasterIdLst>
  <p:sldIdLst>
    <p:sldId id="278" r:id="rId9"/>
    <p:sldId id="339" r:id="rId10"/>
    <p:sldId id="370" r:id="rId11"/>
    <p:sldId id="414" r:id="rId12"/>
    <p:sldId id="415" r:id="rId13"/>
    <p:sldId id="416" r:id="rId14"/>
    <p:sldId id="417" r:id="rId15"/>
    <p:sldId id="385" r:id="rId16"/>
    <p:sldId id="396" r:id="rId17"/>
    <p:sldId id="400" r:id="rId18"/>
    <p:sldId id="398" r:id="rId19"/>
    <p:sldId id="397" r:id="rId20"/>
    <p:sldId id="419" r:id="rId21"/>
    <p:sldId id="420" r:id="rId22"/>
    <p:sldId id="399" r:id="rId23"/>
    <p:sldId id="401" r:id="rId24"/>
    <p:sldId id="402" r:id="rId25"/>
    <p:sldId id="403" r:id="rId26"/>
    <p:sldId id="404" r:id="rId27"/>
    <p:sldId id="405" r:id="rId28"/>
    <p:sldId id="406" r:id="rId29"/>
    <p:sldId id="410" r:id="rId30"/>
    <p:sldId id="421" r:id="rId31"/>
    <p:sldId id="422" r:id="rId32"/>
    <p:sldId id="340" r:id="rId33"/>
    <p:sldId id="360" r:id="rId34"/>
    <p:sldId id="407" r:id="rId35"/>
    <p:sldId id="411" r:id="rId36"/>
    <p:sldId id="412" r:id="rId37"/>
    <p:sldId id="413" r:id="rId3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995CFF80-0C96-49DD-9775-C47AF05262F5}">
          <p14:sldIdLst>
            <p14:sldId id="278"/>
            <p14:sldId id="339"/>
            <p14:sldId id="370"/>
            <p14:sldId id="414"/>
            <p14:sldId id="415"/>
            <p14:sldId id="416"/>
            <p14:sldId id="417"/>
            <p14:sldId id="385"/>
            <p14:sldId id="396"/>
            <p14:sldId id="400"/>
            <p14:sldId id="398"/>
            <p14:sldId id="397"/>
            <p14:sldId id="419"/>
            <p14:sldId id="420"/>
            <p14:sldId id="399"/>
            <p14:sldId id="401"/>
            <p14:sldId id="402"/>
            <p14:sldId id="403"/>
            <p14:sldId id="404"/>
            <p14:sldId id="405"/>
            <p14:sldId id="406"/>
            <p14:sldId id="410"/>
            <p14:sldId id="421"/>
            <p14:sldId id="422"/>
          </p14:sldIdLst>
        </p14:section>
        <p14:section name="Untitled Section" id="{EA2F21D2-C701-4FE0-A692-D963B5E990AC}">
          <p14:sldIdLst>
            <p14:sldId id="340"/>
            <p14:sldId id="360"/>
            <p14:sldId id="407"/>
            <p14:sldId id="411"/>
            <p14:sldId id="412"/>
            <p14:sldId id="41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an Muller" initials="SM" lastIdx="8" clrIdx="0">
    <p:extLst>
      <p:ext uri="{19B8F6BF-5375-455C-9EA6-DF929625EA0E}">
        <p15:presenceInfo xmlns:p15="http://schemas.microsoft.com/office/powerpoint/2012/main" xmlns="" userId="S-1-5-21-1454741856-2891356945-868088179-4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CB9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434" autoAdjust="0"/>
  </p:normalViewPr>
  <p:slideViewPr>
    <p:cSldViewPr snapToGrid="0" snapToObjects="1">
      <p:cViewPr varScale="1">
        <p:scale>
          <a:sx n="116" d="100"/>
          <a:sy n="116" d="100"/>
        </p:scale>
        <p:origin x="-1512" y="-114"/>
      </p:cViewPr>
      <p:guideLst>
        <p:guide orient="horz" pos="2160"/>
        <p:guide pos="2880"/>
      </p:guideLst>
    </p:cSldViewPr>
  </p:slideViewPr>
  <p:outlineViewPr>
    <p:cViewPr>
      <p:scale>
        <a:sx n="33" d="100"/>
        <a:sy n="33" d="100"/>
      </p:scale>
      <p:origin x="0" y="-330"/>
    </p:cViewPr>
  </p:outlineViewPr>
  <p:notesTextViewPr>
    <p:cViewPr>
      <p:scale>
        <a:sx n="100" d="100"/>
        <a:sy n="100" d="100"/>
      </p:scale>
      <p:origin x="0" y="0"/>
    </p:cViewPr>
  </p:notesTextViewPr>
  <p:sorterViewPr>
    <p:cViewPr>
      <p:scale>
        <a:sx n="100" d="100"/>
        <a:sy n="100" d="100"/>
      </p:scale>
      <p:origin x="0" y="-5316"/>
    </p:cViewPr>
  </p:sorterViewPr>
  <p:notesViewPr>
    <p:cSldViewPr snapToGrid="0" snapToObjects="1">
      <p:cViewPr varScale="1">
        <p:scale>
          <a:sx n="82" d="100"/>
          <a:sy n="82" d="100"/>
        </p:scale>
        <p:origin x="311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Office_Excel_Worksheet3.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7.xlsx"/></Relationships>
</file>

<file path=ppt/charts/_rels/chart4.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4"/>
  <c:chart>
    <c:plotArea>
      <c:layout>
        <c:manualLayout>
          <c:layoutTarget val="inner"/>
          <c:xMode val="edge"/>
          <c:yMode val="edge"/>
          <c:x val="0.15177390521158857"/>
          <c:y val="0.18564290274526493"/>
          <c:w val="0.72620182116056675"/>
          <c:h val="0.65682428885578503"/>
        </c:manualLayout>
      </c:layout>
      <c:lineChart>
        <c:grouping val="standard"/>
        <c:ser>
          <c:idx val="0"/>
          <c:order val="0"/>
          <c:tx>
            <c:strRef>
              <c:f>'C:\Users\ramra\work\QEB\QEB data\fiscal policy\Budget\[Fiscal policy tables temp.xls]3_2'!$B$4</c:f>
              <c:strCache>
                <c:ptCount val="1"/>
                <c:pt idx="0">
                  <c:v>Revenue (left axis)</c:v>
                </c:pt>
              </c:strCache>
            </c:strRef>
          </c:tx>
          <c:spPr>
            <a:ln w="22225" cap="rnd" cmpd="sng" algn="ctr">
              <a:solidFill>
                <a:srgbClr val="C00000"/>
              </a:solidFill>
              <a:prstDash val="solid"/>
              <a:round/>
            </a:ln>
            <a:effectLst/>
          </c:spPr>
          <c:marker>
            <c:symbol val="none"/>
          </c:marker>
          <c:dPt>
            <c:idx val="11"/>
            <c:spPr>
              <a:ln w="22225" cap="rnd" cmpd="sng" algn="ctr">
                <a:solidFill>
                  <a:srgbClr val="C00000"/>
                </a:solidFill>
                <a:prstDash val="sysDash"/>
                <a:round/>
              </a:ln>
              <a:effectLst/>
            </c:spPr>
          </c:dPt>
          <c:dPt>
            <c:idx val="12"/>
            <c:spPr>
              <a:ln w="22225" cap="rnd" cmpd="sng" algn="ctr">
                <a:solidFill>
                  <a:srgbClr val="C00000"/>
                </a:solidFill>
                <a:prstDash val="sysDash"/>
                <a:round/>
              </a:ln>
              <a:effectLst/>
            </c:spPr>
          </c:dPt>
          <c:cat>
            <c:strRef>
              <c:f>'[1]3_2'!$C$2:$O$2</c:f>
              <c:strCache>
                <c:ptCount val="13"/>
                <c:pt idx="0">
                  <c:v>2006/7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strCache>
            </c:strRef>
          </c:cat>
          <c:val>
            <c:numRef>
              <c:f>'[1]3_2'!$C$4:$O$4</c:f>
              <c:numCache>
                <c:formatCode>General</c:formatCode>
                <c:ptCount val="13"/>
                <c:pt idx="0">
                  <c:v>541.22400000000005</c:v>
                </c:pt>
                <c:pt idx="1">
                  <c:v>626.70500000000004</c:v>
                </c:pt>
                <c:pt idx="2">
                  <c:v>683.46799999999985</c:v>
                </c:pt>
                <c:pt idx="3">
                  <c:v>664.47</c:v>
                </c:pt>
                <c:pt idx="4">
                  <c:v>762.87</c:v>
                </c:pt>
                <c:pt idx="5">
                  <c:v>842.16499999999996</c:v>
                </c:pt>
                <c:pt idx="6">
                  <c:v>907.56599999999992</c:v>
                </c:pt>
                <c:pt idx="7">
                  <c:v>1008.087</c:v>
                </c:pt>
                <c:pt idx="8">
                  <c:v>1099.954</c:v>
                </c:pt>
                <c:pt idx="9">
                  <c:v>1223.0639999999999</c:v>
                </c:pt>
                <c:pt idx="10">
                  <c:v>1324.3389999999999</c:v>
                </c:pt>
                <c:pt idx="11">
                  <c:v>1436.7429999999999</c:v>
                </c:pt>
                <c:pt idx="12">
                  <c:v>1571.597</c:v>
                </c:pt>
              </c:numCache>
            </c:numRef>
          </c:val>
        </c:ser>
        <c:ser>
          <c:idx val="1"/>
          <c:order val="1"/>
          <c:tx>
            <c:strRef>
              <c:f>'C:\Users\ramra\work\QEB\QEB data\fiscal policy\Budget\[Fiscal policy tables temp.xls]3_2'!$B$10</c:f>
              <c:strCache>
                <c:ptCount val="1"/>
                <c:pt idx="0">
                  <c:v>Expenditure (left axis)</c:v>
                </c:pt>
              </c:strCache>
            </c:strRef>
          </c:tx>
          <c:spPr>
            <a:ln w="22225" cap="rnd" cmpd="sng" algn="ctr">
              <a:solidFill>
                <a:schemeClr val="bg1">
                  <a:lumMod val="50000"/>
                </a:schemeClr>
              </a:solidFill>
              <a:prstDash val="solid"/>
              <a:round/>
            </a:ln>
            <a:effectLst/>
          </c:spPr>
          <c:marker>
            <c:symbol val="none"/>
          </c:marker>
          <c:dPt>
            <c:idx val="11"/>
            <c:spPr>
              <a:ln w="22225" cap="rnd" cmpd="sng" algn="ctr">
                <a:solidFill>
                  <a:schemeClr val="bg1">
                    <a:lumMod val="50000"/>
                  </a:schemeClr>
                </a:solidFill>
                <a:prstDash val="sysDash"/>
                <a:round/>
              </a:ln>
              <a:effectLst/>
            </c:spPr>
          </c:dPt>
          <c:dPt>
            <c:idx val="12"/>
            <c:spPr>
              <a:ln w="22225" cap="rnd" cmpd="sng" algn="ctr">
                <a:solidFill>
                  <a:schemeClr val="bg1">
                    <a:lumMod val="50000"/>
                  </a:schemeClr>
                </a:solidFill>
                <a:prstDash val="sysDash"/>
                <a:round/>
              </a:ln>
              <a:effectLst/>
            </c:spPr>
          </c:dPt>
          <c:cat>
            <c:strRef>
              <c:f>'[1]3_2'!$C$2:$O$2</c:f>
              <c:strCache>
                <c:ptCount val="13"/>
                <c:pt idx="0">
                  <c:v>2006/7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strCache>
            </c:strRef>
          </c:cat>
          <c:val>
            <c:numRef>
              <c:f>'[1]3_2'!$C$10:$O$10</c:f>
              <c:numCache>
                <c:formatCode>General</c:formatCode>
                <c:ptCount val="13"/>
                <c:pt idx="0">
                  <c:v>518.44699999999989</c:v>
                </c:pt>
                <c:pt idx="1">
                  <c:v>591.52199999999993</c:v>
                </c:pt>
                <c:pt idx="2">
                  <c:v>708.48900000000003</c:v>
                </c:pt>
                <c:pt idx="3">
                  <c:v>824.06</c:v>
                </c:pt>
                <c:pt idx="4">
                  <c:v>879.94999999999993</c:v>
                </c:pt>
                <c:pt idx="5">
                  <c:v>952.30899999999997</c:v>
                </c:pt>
                <c:pt idx="6">
                  <c:v>1043.433</c:v>
                </c:pt>
                <c:pt idx="7">
                  <c:v>1144.0529999999999</c:v>
                </c:pt>
                <c:pt idx="8">
                  <c:v>1237.7460000000001</c:v>
                </c:pt>
                <c:pt idx="9">
                  <c:v>1380.9260000000002</c:v>
                </c:pt>
                <c:pt idx="10">
                  <c:v>1463.2909999999999</c:v>
                </c:pt>
                <c:pt idx="11">
                  <c:v>1572.0619999999999</c:v>
                </c:pt>
                <c:pt idx="12">
                  <c:v>1695.2270000000001</c:v>
                </c:pt>
              </c:numCache>
            </c:numRef>
          </c:val>
        </c:ser>
        <c:dLbls/>
        <c:marker val="1"/>
        <c:axId val="94643328"/>
        <c:axId val="94644864"/>
      </c:lineChart>
      <c:lineChart>
        <c:grouping val="standard"/>
        <c:ser>
          <c:idx val="2"/>
          <c:order val="2"/>
          <c:tx>
            <c:strRef>
              <c:f>'C:\Users\ramra\work\QEB\QEB data\fiscal policy\Budget\[Fiscal policy tables temp.xls]3_2'!$B$13</c:f>
              <c:strCache>
                <c:ptCount val="1"/>
                <c:pt idx="0">
                  <c:v>Budget balance as % of GDP (right axis)</c:v>
                </c:pt>
              </c:strCache>
            </c:strRef>
          </c:tx>
          <c:spPr>
            <a:ln w="22225" cap="rnd" cmpd="sng" algn="ctr">
              <a:solidFill>
                <a:srgbClr val="92D050"/>
              </a:solidFill>
              <a:prstDash val="solid"/>
              <a:round/>
            </a:ln>
            <a:effectLst/>
          </c:spPr>
          <c:marker>
            <c:symbol val="none"/>
          </c:marker>
          <c:dPt>
            <c:idx val="10"/>
          </c:dPt>
          <c:dPt>
            <c:idx val="11"/>
            <c:spPr>
              <a:ln w="22225" cap="rnd" cmpd="sng" algn="ctr">
                <a:solidFill>
                  <a:srgbClr val="92D050"/>
                </a:solidFill>
                <a:prstDash val="sysDash"/>
                <a:round/>
              </a:ln>
              <a:effectLst/>
            </c:spPr>
          </c:dPt>
          <c:dPt>
            <c:idx val="12"/>
            <c:spPr>
              <a:ln w="22225" cap="rnd" cmpd="sng" algn="ctr">
                <a:solidFill>
                  <a:srgbClr val="92D050"/>
                </a:solidFill>
                <a:prstDash val="sysDash"/>
                <a:round/>
              </a:ln>
              <a:effectLst/>
            </c:spPr>
          </c:dPt>
          <c:val>
            <c:numRef>
              <c:f>'[1]3_2'!$C$13:$O$13</c:f>
              <c:numCache>
                <c:formatCode>General</c:formatCode>
                <c:ptCount val="13"/>
                <c:pt idx="0">
                  <c:v>1.2000000000000002E-2</c:v>
                </c:pt>
                <c:pt idx="1">
                  <c:v>1.6924451845477868E-2</c:v>
                </c:pt>
                <c:pt idx="2">
                  <c:v>-1.0999999999999999E-2</c:v>
                </c:pt>
                <c:pt idx="3">
                  <c:v>-6.5000000000000016E-2</c:v>
                </c:pt>
                <c:pt idx="4">
                  <c:v>-4.2600000000000006E-2</c:v>
                </c:pt>
                <c:pt idx="5">
                  <c:v>-3.6000000000000004E-2</c:v>
                </c:pt>
                <c:pt idx="6">
                  <c:v>-4.1000000000000002E-2</c:v>
                </c:pt>
                <c:pt idx="7">
                  <c:v>-3.8000000000000006E-2</c:v>
                </c:pt>
                <c:pt idx="8">
                  <c:v>-3.6000000000000004E-2</c:v>
                </c:pt>
                <c:pt idx="9">
                  <c:v>-3.9000000000000007E-2</c:v>
                </c:pt>
                <c:pt idx="10">
                  <c:v>-3.2000000000000008E-2</c:v>
                </c:pt>
                <c:pt idx="11">
                  <c:v>-2.8000000000000004E-2</c:v>
                </c:pt>
                <c:pt idx="12">
                  <c:v>-2.4000000000000004E-2</c:v>
                </c:pt>
              </c:numCache>
            </c:numRef>
          </c:val>
        </c:ser>
        <c:dLbls/>
        <c:marker val="1"/>
        <c:axId val="94647040"/>
        <c:axId val="94648576"/>
      </c:lineChart>
      <c:catAx>
        <c:axId val="94643328"/>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270000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en-US"/>
          </a:p>
        </c:txPr>
        <c:crossAx val="94644864"/>
        <c:crosses val="autoZero"/>
        <c:auto val="1"/>
        <c:lblAlgn val="ctr"/>
        <c:lblOffset val="100"/>
      </c:catAx>
      <c:valAx>
        <c:axId val="94644864"/>
        <c:scaling>
          <c:orientation val="minMax"/>
          <c:min val="400"/>
        </c:scaling>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r>
                  <a:rPr lang="en-ZA" sz="1400"/>
                  <a:t>Rands billion</a:t>
                </a:r>
              </a:p>
            </c:rich>
          </c:tx>
          <c:layout>
            <c:manualLayout>
              <c:xMode val="edge"/>
              <c:yMode val="edge"/>
              <c:x val="1.0968525647015554E-2"/>
              <c:y val="0.29202540250900449"/>
            </c:manualLayout>
          </c:layout>
          <c:spPr>
            <a:noFill/>
            <a:ln w="25400">
              <a:noFill/>
            </a:ln>
            <a:effectLst/>
          </c:spPr>
        </c:title>
        <c:numFmt formatCode="[$R-1C09]\ ###0" sourceLinked="0"/>
        <c:maj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en-US"/>
          </a:p>
        </c:txPr>
        <c:crossAx val="94643328"/>
        <c:crosses val="autoZero"/>
        <c:crossBetween val="between"/>
      </c:valAx>
      <c:catAx>
        <c:axId val="94647040"/>
        <c:scaling>
          <c:orientation val="minMax"/>
        </c:scaling>
        <c:delete val="1"/>
        <c:axPos val="b"/>
        <c:tickLblPos val="none"/>
        <c:crossAx val="94648576"/>
        <c:crosses val="autoZero"/>
        <c:auto val="1"/>
        <c:lblAlgn val="ctr"/>
        <c:lblOffset val="100"/>
      </c:catAx>
      <c:valAx>
        <c:axId val="94648576"/>
        <c:scaling>
          <c:orientation val="minMax"/>
        </c:scaling>
        <c:axPos val="r"/>
        <c:title>
          <c:tx>
            <c:rich>
              <a:bodyPr rot="-5400000" spcFirstLastPara="1" vertOverflow="ellipsis" vert="horz" wrap="square" anchor="ctr" anchorCtr="1"/>
              <a:lstStyle/>
              <a:p>
                <a:pPr>
                  <a:defRPr sz="1400" b="0" i="0" u="none" strike="noStrike" kern="1200" baseline="0">
                    <a:solidFill>
                      <a:srgbClr val="000000"/>
                    </a:solidFill>
                    <a:latin typeface="Calibri"/>
                    <a:ea typeface="Calibri"/>
                    <a:cs typeface="Calibri"/>
                  </a:defRPr>
                </a:pPr>
                <a:r>
                  <a:rPr lang="en-ZA" sz="1400"/>
                  <a:t>budget balance as share of GDP</a:t>
                </a:r>
              </a:p>
            </c:rich>
          </c:tx>
          <c:layout>
            <c:manualLayout>
              <c:xMode val="edge"/>
              <c:yMode val="edge"/>
              <c:x val="0.952679809814726"/>
              <c:y val="0.18347796598954538"/>
            </c:manualLayout>
          </c:layout>
          <c:spPr>
            <a:noFill/>
            <a:ln w="25400">
              <a:noFill/>
            </a:ln>
            <a:effectLst/>
          </c:spPr>
        </c:title>
        <c:numFmt formatCode="0%" sourceLinked="0"/>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000000"/>
                </a:solidFill>
                <a:latin typeface="Calibri"/>
                <a:ea typeface="Calibri"/>
                <a:cs typeface="Calibri"/>
              </a:defRPr>
            </a:pPr>
            <a:endParaRPr lang="en-US"/>
          </a:p>
        </c:txPr>
        <c:crossAx val="94647040"/>
        <c:crosses val="max"/>
        <c:crossBetween val="between"/>
      </c:valAx>
      <c:spPr>
        <a:noFill/>
        <a:ln w="25400">
          <a:noFill/>
        </a:ln>
        <a:effectLst/>
      </c:spPr>
    </c:plotArea>
    <c:legend>
      <c:legendPos val="t"/>
      <c:layout>
        <c:manualLayout>
          <c:xMode val="edge"/>
          <c:yMode val="edge"/>
          <c:x val="3.2589422698974232E-2"/>
          <c:y val="1.0123322987090407E-3"/>
          <c:w val="0.92970810191187103"/>
          <c:h val="0.17652478387107601"/>
        </c:manualLayout>
      </c:layout>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Calibri"/>
              <a:ea typeface="Calibri"/>
              <a:cs typeface="Calibri"/>
            </a:defRPr>
          </a:pPr>
          <a:endParaRPr lang="en-US"/>
        </a:p>
      </c:txPr>
    </c:legend>
    <c:plotVisOnly val="1"/>
    <c:dispBlanksAs val="gap"/>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plotArea>
      <c:layout>
        <c:manualLayout>
          <c:layoutTarget val="inner"/>
          <c:xMode val="edge"/>
          <c:yMode val="edge"/>
          <c:x val="0.12544966805619887"/>
          <c:y val="7.9066078248442487E-2"/>
          <c:w val="0.78049791570171367"/>
          <c:h val="0.71123946362161405"/>
        </c:manualLayout>
      </c:layout>
      <c:barChart>
        <c:barDir val="col"/>
        <c:grouping val="clustered"/>
        <c:ser>
          <c:idx val="0"/>
          <c:order val="0"/>
          <c:tx>
            <c:strRef>
              <c:f>'Table 10'!$B$63</c:f>
              <c:strCache>
                <c:ptCount val="1"/>
                <c:pt idx="0">
                  <c:v>R billion</c:v>
                </c:pt>
              </c:strCache>
            </c:strRef>
          </c:tx>
          <c:spPr>
            <a:solidFill>
              <a:schemeClr val="accent6"/>
            </a:solidFill>
            <a:ln>
              <a:noFill/>
            </a:ln>
            <a:effectLst/>
          </c:spPr>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Calibri"/>
                    <a:ea typeface="Calibri"/>
                    <a:cs typeface="Calibri"/>
                  </a:defRPr>
                </a:pPr>
                <a:endParaRPr lang="en-US"/>
              </a:p>
            </c:txPr>
            <c:dLblPos val="ctr"/>
            <c:showVal val="1"/>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'Table 10'!$U$62:$AF$62</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'Table 10'!$U$63:$AF$63</c:f>
              <c:numCache>
                <c:formatCode>0.0</c:formatCode>
                <c:ptCount val="12"/>
                <c:pt idx="0">
                  <c:v>483.22999999999996</c:v>
                </c:pt>
                <c:pt idx="1">
                  <c:v>525.62599999999998</c:v>
                </c:pt>
                <c:pt idx="2">
                  <c:v>673.04</c:v>
                </c:pt>
                <c:pt idx="3">
                  <c:v>820.40899999999999</c:v>
                </c:pt>
                <c:pt idx="4">
                  <c:v>989.73099999999999</c:v>
                </c:pt>
                <c:pt idx="5">
                  <c:v>1181.607</c:v>
                </c:pt>
                <c:pt idx="6">
                  <c:v>1379.4536191030002</c:v>
                </c:pt>
                <c:pt idx="7">
                  <c:v>1584.2070000000001</c:v>
                </c:pt>
                <c:pt idx="8">
                  <c:v>1804.443</c:v>
                </c:pt>
                <c:pt idx="9">
                  <c:v>2003.3889999999999</c:v>
                </c:pt>
                <c:pt idx="10">
                  <c:v>2194.8000000000002</c:v>
                </c:pt>
                <c:pt idx="11">
                  <c:v>2382.3989999999999</c:v>
                </c:pt>
              </c:numCache>
            </c:numRef>
          </c:val>
        </c:ser>
        <c:dLbls/>
        <c:gapWidth val="54"/>
        <c:axId val="109238144"/>
        <c:axId val="109239680"/>
      </c:barChart>
      <c:lineChart>
        <c:grouping val="standard"/>
        <c:ser>
          <c:idx val="1"/>
          <c:order val="1"/>
          <c:tx>
            <c:strRef>
              <c:f>'Table 10'!$B$64</c:f>
              <c:strCache>
                <c:ptCount val="1"/>
                <c:pt idx="0">
                  <c:v>Per cent of GDP</c:v>
                </c:pt>
              </c:strCache>
            </c:strRef>
          </c:tx>
          <c:spPr>
            <a:ln w="19050" cap="rnd" cmpd="sng" algn="ctr">
              <a:solidFill>
                <a:srgbClr val="92D050"/>
              </a:solidFill>
              <a:prstDash val="solid"/>
              <a:round/>
            </a:ln>
            <a:effectLst/>
          </c:spPr>
          <c:marker>
            <c:symbol val="circle"/>
            <c:size val="5"/>
            <c:spPr>
              <a:solidFill>
                <a:srgbClr val="92D050"/>
              </a:solidFill>
              <a:ln w="6350" cap="flat" cmpd="sng" algn="ctr">
                <a:solidFill>
                  <a:srgbClr val="92D050"/>
                </a:solidFill>
                <a:prstDash val="solid"/>
                <a:round/>
              </a:ln>
              <a:effectLst/>
            </c:spPr>
          </c:marker>
          <c:dLbls>
            <c:dLbl>
              <c:idx val="2"/>
              <c:layout>
                <c:manualLayout>
                  <c:x val="-2.7608759050046342E-2"/>
                  <c:y val="-3.4767379516166173E-2"/>
                </c:manualLayout>
              </c:layout>
              <c:dLblPos val="r"/>
              <c:showVal val="1"/>
              <c:extLst>
                <c:ext xmlns:c15="http://schemas.microsoft.com/office/drawing/2012/chart" uri="{CE6537A1-D6FC-4f65-9D91-7224C49458BB}"/>
              </c:extLst>
            </c:dLbl>
            <c:dLbl>
              <c:idx val="3"/>
              <c:layout>
                <c:manualLayout>
                  <c:x val="-2.9219065008178391E-2"/>
                  <c:y val="-4.9559365753795395E-2"/>
                </c:manualLayout>
              </c:layout>
              <c:dLblPos val="r"/>
              <c:showVal val="1"/>
              <c:extLst>
                <c:ext xmlns:c15="http://schemas.microsoft.com/office/drawing/2012/chart" uri="{CE6537A1-D6FC-4f65-9D91-7224C49458BB}"/>
              </c:extLst>
            </c:dLbl>
            <c:dLbl>
              <c:idx val="10"/>
              <c:layout>
                <c:manualLayout>
                  <c:x val="-4.2022138537030823E-2"/>
                  <c:y val="-6.2603296399956682E-2"/>
                </c:manualLayout>
              </c:layout>
              <c:dLblPos val="r"/>
              <c:showVal val="1"/>
              <c:extLst>
                <c:ext xmlns:c15="http://schemas.microsoft.com/office/drawing/2012/chart" uri="{CE6537A1-D6FC-4f65-9D91-7224C49458BB}"/>
              </c:extLst>
            </c:dLbl>
            <c:dLbl>
              <c:idx val="11"/>
              <c:layout>
                <c:manualLayout>
                  <c:x val="-3.627955925799143E-2"/>
                  <c:y val="-8.9488022567679182E-2"/>
                </c:manualLayout>
              </c:layout>
              <c:dLblPos val="r"/>
              <c:showVal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Calibri"/>
                    <a:ea typeface="Calibri"/>
                    <a:cs typeface="Calibri"/>
                  </a:defRPr>
                </a:pPr>
                <a:endParaRPr lang="en-US"/>
              </a:p>
            </c:txPr>
            <c:dLblPos val="t"/>
            <c:showVal val="1"/>
            <c:extLst>
              <c:ext xmlns:c15="http://schemas.microsoft.com/office/drawing/2012/chart" uri="{CE6537A1-D6FC-4f65-9D91-7224C49458BB}">
                <c15:showLeaderLines val="0"/>
              </c:ext>
            </c:extLst>
          </c:dLbls>
          <c:cat>
            <c:strRef>
              <c:f>'Table 10'!$E$62:$AF$62</c:f>
              <c:strCache>
                <c:ptCount val="28"/>
                <c:pt idx="0">
                  <c:v>1991/92</c:v>
                </c:pt>
                <c:pt idx="1">
                  <c:v>1992/93</c:v>
                </c:pt>
                <c:pt idx="2">
                  <c:v>1993/94</c:v>
                </c:pt>
                <c:pt idx="3">
                  <c:v>1994/95</c:v>
                </c:pt>
                <c:pt idx="4">
                  <c:v>1995/96</c:v>
                </c:pt>
                <c:pt idx="5">
                  <c:v>1996/97</c:v>
                </c:pt>
                <c:pt idx="6">
                  <c:v>1997/98</c:v>
                </c:pt>
                <c:pt idx="7">
                  <c:v>1998/99</c:v>
                </c:pt>
                <c:pt idx="8">
                  <c:v>1999/00</c:v>
                </c:pt>
                <c:pt idx="9">
                  <c:v>2000/01</c:v>
                </c:pt>
                <c:pt idx="10">
                  <c:v>2001/02</c:v>
                </c:pt>
                <c:pt idx="11">
                  <c:v>2002/03</c:v>
                </c:pt>
                <c:pt idx="12">
                  <c:v>2003/04</c:v>
                </c:pt>
                <c:pt idx="13">
                  <c:v>2004/05</c:v>
                </c:pt>
                <c:pt idx="14">
                  <c:v>2005/06</c:v>
                </c:pt>
                <c:pt idx="15">
                  <c:v>2006/07</c:v>
                </c:pt>
                <c:pt idx="16">
                  <c:v>2007/08</c:v>
                </c:pt>
                <c:pt idx="17">
                  <c:v>2008/09</c:v>
                </c:pt>
                <c:pt idx="18">
                  <c:v>2009/10</c:v>
                </c:pt>
                <c:pt idx="19">
                  <c:v>2010/11</c:v>
                </c:pt>
                <c:pt idx="20">
                  <c:v>2011/12</c:v>
                </c:pt>
                <c:pt idx="21">
                  <c:v>2012/13</c:v>
                </c:pt>
                <c:pt idx="22">
                  <c:v>2013/14</c:v>
                </c:pt>
                <c:pt idx="23">
                  <c:v>2014/15</c:v>
                </c:pt>
                <c:pt idx="24">
                  <c:v>2015/16</c:v>
                </c:pt>
                <c:pt idx="25">
                  <c:v>2016/17</c:v>
                </c:pt>
                <c:pt idx="26">
                  <c:v>2017/18</c:v>
                </c:pt>
                <c:pt idx="27">
                  <c:v>2018/19</c:v>
                </c:pt>
              </c:strCache>
            </c:strRef>
          </c:cat>
          <c:val>
            <c:numRef>
              <c:f>'Table 10'!$U$64:$AF$64</c:f>
              <c:numCache>
                <c:formatCode>0.0%____;_(* "–"_____);_(@_)</c:formatCode>
                <c:ptCount val="12"/>
                <c:pt idx="0">
                  <c:v>0.2225825247637625</c:v>
                </c:pt>
                <c:pt idx="1">
                  <c:v>0.21822322932814975</c:v>
                </c:pt>
                <c:pt idx="2">
                  <c:v>0.26380111283745328</c:v>
                </c:pt>
                <c:pt idx="3">
                  <c:v>0.29030020831040687</c:v>
                </c:pt>
                <c:pt idx="4">
                  <c:v>0.32124871830742241</c:v>
                </c:pt>
                <c:pt idx="5">
                  <c:v>0.35508965840553164</c:v>
                </c:pt>
                <c:pt idx="6">
                  <c:v>0.38213662947844818</c:v>
                </c:pt>
                <c:pt idx="7">
                  <c:v>0.4121486267670123</c:v>
                </c:pt>
                <c:pt idx="8">
                  <c:v>0.44300183357337974</c:v>
                </c:pt>
                <c:pt idx="9">
                  <c:v>0.45651745559073614</c:v>
                </c:pt>
                <c:pt idx="10">
                  <c:v>0.46199273427284565</c:v>
                </c:pt>
                <c:pt idx="11">
                  <c:v>0.46158626297135286</c:v>
                </c:pt>
              </c:numCache>
            </c:numRef>
          </c:val>
          <c:smooth val="1"/>
        </c:ser>
        <c:dLbls/>
        <c:marker val="1"/>
        <c:axId val="109247104"/>
        <c:axId val="109245568"/>
      </c:lineChart>
      <c:catAx>
        <c:axId val="109238144"/>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2700000" spcFirstLastPara="1" vertOverflow="ellipsis" wrap="square" anchor="ctr" anchorCtr="1"/>
          <a:lstStyle/>
          <a:p>
            <a:pPr>
              <a:defRPr sz="1400" b="0" i="0" u="none" strike="noStrike" kern="1200" baseline="0">
                <a:solidFill>
                  <a:srgbClr val="000000"/>
                </a:solidFill>
                <a:latin typeface="Calibri"/>
                <a:ea typeface="Calibri"/>
                <a:cs typeface="Calibri"/>
              </a:defRPr>
            </a:pPr>
            <a:endParaRPr lang="en-US"/>
          </a:p>
        </c:txPr>
        <c:crossAx val="109239680"/>
        <c:crosses val="autoZero"/>
        <c:auto val="1"/>
        <c:lblAlgn val="ctr"/>
        <c:lblOffset val="100"/>
      </c:catAx>
      <c:valAx>
        <c:axId val="109239680"/>
        <c:scaling>
          <c:orientation val="minMax"/>
          <c:max val="2500"/>
        </c:scaling>
        <c:axPos val="l"/>
        <c:majorGridlines>
          <c:spPr>
            <a:ln w="9525" cap="flat" cmpd="sng" algn="ctr">
              <a:solidFill>
                <a:schemeClr val="tx1">
                  <a:lumMod val="15000"/>
                  <a:lumOff val="85000"/>
                </a:schemeClr>
              </a:solidFill>
              <a:prstDash val="solid"/>
              <a:round/>
            </a:ln>
            <a:effectLst/>
          </c:spPr>
        </c:majorGridlines>
        <c:numFmt formatCode="[$R-1C09]\ ###0" sourceLinked="0"/>
        <c:majorTickMark val="none"/>
        <c:tickLblPos val="nextTo"/>
        <c:spPr>
          <a:noFill/>
          <a:ln w="9525" cap="flat" cmpd="sng" algn="ctr">
            <a:noFill/>
            <a:prstDash val="solid"/>
            <a:round/>
          </a:ln>
          <a:effectLst/>
        </c:spPr>
        <c:txPr>
          <a:bodyPr rot="0" spcFirstLastPara="1" vertOverflow="ellipsis" wrap="square" anchor="ctr" anchorCtr="1"/>
          <a:lstStyle/>
          <a:p>
            <a:pPr>
              <a:defRPr sz="1400" b="0" i="0" u="none" strike="noStrike" kern="1200" baseline="0">
                <a:solidFill>
                  <a:srgbClr val="000000"/>
                </a:solidFill>
                <a:latin typeface="Calibri"/>
                <a:ea typeface="Calibri"/>
                <a:cs typeface="Calibri"/>
              </a:defRPr>
            </a:pPr>
            <a:endParaRPr lang="en-US"/>
          </a:p>
        </c:txPr>
        <c:crossAx val="109238144"/>
        <c:crosses val="autoZero"/>
        <c:crossBetween val="between"/>
      </c:valAx>
      <c:valAx>
        <c:axId val="109245568"/>
        <c:scaling>
          <c:orientation val="minMax"/>
        </c:scaling>
        <c:axPos val="r"/>
        <c:numFmt formatCode="0.0%____;_(* &quot;–&quot;_____);_(@_)" sourceLinked="1"/>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rgbClr val="000000"/>
                </a:solidFill>
                <a:latin typeface="Calibri"/>
                <a:ea typeface="Calibri"/>
                <a:cs typeface="Calibri"/>
              </a:defRPr>
            </a:pPr>
            <a:endParaRPr lang="en-US"/>
          </a:p>
        </c:txPr>
        <c:crossAx val="109247104"/>
        <c:crosses val="max"/>
        <c:crossBetween val="between"/>
      </c:valAx>
      <c:catAx>
        <c:axId val="109247104"/>
        <c:scaling>
          <c:orientation val="minMax"/>
        </c:scaling>
        <c:delete val="1"/>
        <c:axPos val="b"/>
        <c:numFmt formatCode="General" sourceLinked="1"/>
        <c:tickLblPos val="none"/>
        <c:crossAx val="109245568"/>
        <c:crosses val="autoZero"/>
        <c:auto val="1"/>
        <c:lblAlgn val="ctr"/>
        <c:lblOffset val="100"/>
      </c:catAx>
      <c:spPr>
        <a:noFill/>
        <a:ln w="25400">
          <a:noFill/>
        </a:ln>
        <a:effectLst/>
      </c:spPr>
    </c:plotArea>
    <c:legend>
      <c:legendPos val="b"/>
      <c:layout>
        <c:manualLayout>
          <c:xMode val="edge"/>
          <c:yMode val="edge"/>
          <c:x val="0.15861957472707217"/>
          <c:y val="7.4276347691654221E-3"/>
          <c:w val="0.43086845761926829"/>
          <c:h val="0.13836779593727253"/>
        </c:manualLayout>
      </c:layout>
      <c:spPr>
        <a:noFill/>
        <a:ln w="25400">
          <a:noFill/>
        </a:ln>
        <a:effectLst/>
      </c:spPr>
      <c:txPr>
        <a:bodyPr rot="0" spcFirstLastPara="1" vertOverflow="ellipsis" vert="horz" wrap="square" anchor="ctr" anchorCtr="1"/>
        <a:lstStyle/>
        <a:p>
          <a:pPr>
            <a:defRPr sz="1600" b="0" i="0" u="none" strike="noStrike" kern="1200" baseline="0">
              <a:solidFill>
                <a:srgbClr val="000000"/>
              </a:solidFill>
              <a:latin typeface="Calibri"/>
              <a:ea typeface="Calibri"/>
              <a:cs typeface="Calibri"/>
            </a:defRPr>
          </a:pPr>
          <a:endParaRPr lang="en-US"/>
        </a:p>
      </c:txPr>
    </c:legend>
    <c:plotVisOnly val="1"/>
    <c:dispBlanksAs val="gap"/>
  </c:chart>
  <c:spPr>
    <a:solidFill>
      <a:schemeClr val="bg1"/>
    </a:solidFill>
    <a:ln w="9525" cap="flat" cmpd="sng" algn="ctr">
      <a:solidFill>
        <a:schemeClr val="tx1">
          <a:lumMod val="15000"/>
          <a:lumOff val="85000"/>
        </a:schemeClr>
      </a:solidFill>
      <a:prstDash val="solid"/>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8"/>
  <c:chart>
    <c:plotArea>
      <c:layout>
        <c:manualLayout>
          <c:layoutTarget val="inner"/>
          <c:xMode val="edge"/>
          <c:yMode val="edge"/>
          <c:x val="8.7233814523184586E-2"/>
          <c:y val="0.16608850976961215"/>
          <c:w val="0.88498840769903764"/>
          <c:h val="0.73577136191309433"/>
        </c:manualLayout>
      </c:layout>
      <c:barChart>
        <c:barDir val="col"/>
        <c:grouping val="clustered"/>
        <c:ser>
          <c:idx val="0"/>
          <c:order val="0"/>
          <c:tx>
            <c:strRef>
              <c:f>'Provinces (4)'!$B$1</c:f>
              <c:strCache>
                <c:ptCount val="1"/>
                <c:pt idx="0">
                  <c:v>EC</c:v>
                </c:pt>
              </c:strCache>
            </c:strRef>
          </c:tx>
          <c:spPr>
            <a:solidFill>
              <a:schemeClr val="accent6">
                <a:shade val="44000"/>
              </a:schemeClr>
            </a:solidFill>
            <a:ln>
              <a:noFill/>
            </a:ln>
            <a:effectLst/>
          </c:spPr>
          <c:cat>
            <c:strRef>
              <c:f>'Provinces (4)'!$A$2:$A$5</c:f>
              <c:strCache>
                <c:ptCount val="4"/>
                <c:pt idx="0">
                  <c:v>Education    </c:v>
                </c:pt>
                <c:pt idx="1">
                  <c:v>Health  </c:v>
                </c:pt>
                <c:pt idx="2">
                  <c:v>Social Development </c:v>
                </c:pt>
                <c:pt idx="3">
                  <c:v>Total</c:v>
                </c:pt>
              </c:strCache>
            </c:strRef>
          </c:cat>
          <c:val>
            <c:numRef>
              <c:f>'Provinces (4)'!$B$2:$B$5</c:f>
              <c:numCache>
                <c:formatCode>0.0%</c:formatCode>
                <c:ptCount val="4"/>
                <c:pt idx="0">
                  <c:v>0.23200000000000001</c:v>
                </c:pt>
                <c:pt idx="1">
                  <c:v>0.24700000000000003</c:v>
                </c:pt>
                <c:pt idx="2">
                  <c:v>0.24800000000000003</c:v>
                </c:pt>
                <c:pt idx="3">
                  <c:v>0.24200000000000002</c:v>
                </c:pt>
              </c:numCache>
            </c:numRef>
          </c:val>
        </c:ser>
        <c:ser>
          <c:idx val="1"/>
          <c:order val="1"/>
          <c:tx>
            <c:strRef>
              <c:f>'Provinces (4)'!$C$1</c:f>
              <c:strCache>
                <c:ptCount val="1"/>
                <c:pt idx="0">
                  <c:v>FS</c:v>
                </c:pt>
              </c:strCache>
            </c:strRef>
          </c:tx>
          <c:spPr>
            <a:pattFill prst="ltDnDiag">
              <a:fgClr>
                <a:srgbClr val="7CB953"/>
              </a:fgClr>
              <a:bgClr>
                <a:schemeClr val="bg1"/>
              </a:bgClr>
            </a:pattFill>
            <a:ln>
              <a:noFill/>
            </a:ln>
            <a:effectLst/>
          </c:spPr>
          <c:cat>
            <c:strRef>
              <c:f>'Provinces (4)'!$A$2:$A$5</c:f>
              <c:strCache>
                <c:ptCount val="4"/>
                <c:pt idx="0">
                  <c:v>Education    </c:v>
                </c:pt>
                <c:pt idx="1">
                  <c:v>Health  </c:v>
                </c:pt>
                <c:pt idx="2">
                  <c:v>Social Development </c:v>
                </c:pt>
                <c:pt idx="3">
                  <c:v>Total</c:v>
                </c:pt>
              </c:strCache>
            </c:strRef>
          </c:cat>
          <c:val>
            <c:numRef>
              <c:f>'Provinces (4)'!$C$2:$C$5</c:f>
              <c:numCache>
                <c:formatCode>0.0%</c:formatCode>
                <c:ptCount val="4"/>
                <c:pt idx="0">
                  <c:v>0.3040000000000001</c:v>
                </c:pt>
                <c:pt idx="1">
                  <c:v>0.223</c:v>
                </c:pt>
                <c:pt idx="2">
                  <c:v>0.21400000000000002</c:v>
                </c:pt>
                <c:pt idx="3">
                  <c:v>0.27300000000000002</c:v>
                </c:pt>
              </c:numCache>
            </c:numRef>
          </c:val>
        </c:ser>
        <c:ser>
          <c:idx val="2"/>
          <c:order val="2"/>
          <c:tx>
            <c:strRef>
              <c:f>'Provinces (4)'!$D$1</c:f>
              <c:strCache>
                <c:ptCount val="1"/>
                <c:pt idx="0">
                  <c:v>GP</c:v>
                </c:pt>
              </c:strCache>
            </c:strRef>
          </c:tx>
          <c:spPr>
            <a:solidFill>
              <a:schemeClr val="accent6">
                <a:shade val="72000"/>
              </a:schemeClr>
            </a:solidFill>
            <a:ln>
              <a:noFill/>
            </a:ln>
            <a:effectLst/>
          </c:spPr>
          <c:cat>
            <c:strRef>
              <c:f>'Provinces (4)'!$A$2:$A$5</c:f>
              <c:strCache>
                <c:ptCount val="4"/>
                <c:pt idx="0">
                  <c:v>Education    </c:v>
                </c:pt>
                <c:pt idx="1">
                  <c:v>Health  </c:v>
                </c:pt>
                <c:pt idx="2">
                  <c:v>Social Development </c:v>
                </c:pt>
                <c:pt idx="3">
                  <c:v>Total</c:v>
                </c:pt>
              </c:strCache>
            </c:strRef>
          </c:cat>
          <c:val>
            <c:numRef>
              <c:f>'Provinces (4)'!$D$2:$D$5</c:f>
              <c:numCache>
                <c:formatCode>0.0%</c:formatCode>
                <c:ptCount val="4"/>
                <c:pt idx="0">
                  <c:v>0.25600000000000001</c:v>
                </c:pt>
                <c:pt idx="1">
                  <c:v>0.26100000000000001</c:v>
                </c:pt>
                <c:pt idx="2">
                  <c:v>0.23800000000000002</c:v>
                </c:pt>
                <c:pt idx="3">
                  <c:v>0.24800000000000003</c:v>
                </c:pt>
              </c:numCache>
            </c:numRef>
          </c:val>
        </c:ser>
        <c:ser>
          <c:idx val="3"/>
          <c:order val="3"/>
          <c:tx>
            <c:strRef>
              <c:f>'Provinces (4)'!$E$1</c:f>
              <c:strCache>
                <c:ptCount val="1"/>
                <c:pt idx="0">
                  <c:v>KZN</c:v>
                </c:pt>
              </c:strCache>
            </c:strRef>
          </c:tx>
          <c:spPr>
            <a:pattFill prst="narHorz">
              <a:fgClr>
                <a:srgbClr val="7CB953"/>
              </a:fgClr>
              <a:bgClr>
                <a:schemeClr val="bg1"/>
              </a:bgClr>
            </a:pattFill>
            <a:ln>
              <a:noFill/>
            </a:ln>
            <a:effectLst/>
          </c:spPr>
          <c:cat>
            <c:strRef>
              <c:f>'Provinces (4)'!$A$2:$A$5</c:f>
              <c:strCache>
                <c:ptCount val="4"/>
                <c:pt idx="0">
                  <c:v>Education    </c:v>
                </c:pt>
                <c:pt idx="1">
                  <c:v>Health  </c:v>
                </c:pt>
                <c:pt idx="2">
                  <c:v>Social Development </c:v>
                </c:pt>
                <c:pt idx="3">
                  <c:v>Total</c:v>
                </c:pt>
              </c:strCache>
            </c:strRef>
          </c:cat>
          <c:val>
            <c:numRef>
              <c:f>'Provinces (4)'!$E$2:$E$5</c:f>
              <c:numCache>
                <c:formatCode>0.0%</c:formatCode>
                <c:ptCount val="4"/>
                <c:pt idx="0">
                  <c:v>0.24200000000000002</c:v>
                </c:pt>
                <c:pt idx="1">
                  <c:v>0.27</c:v>
                </c:pt>
                <c:pt idx="2">
                  <c:v>0.20700000000000002</c:v>
                </c:pt>
                <c:pt idx="3">
                  <c:v>0.24300000000000002</c:v>
                </c:pt>
              </c:numCache>
            </c:numRef>
          </c:val>
        </c:ser>
        <c:ser>
          <c:idx val="4"/>
          <c:order val="4"/>
          <c:tx>
            <c:strRef>
              <c:f>'Provinces (4)'!$F$1</c:f>
              <c:strCache>
                <c:ptCount val="1"/>
                <c:pt idx="0">
                  <c:v>Limpopo</c:v>
                </c:pt>
              </c:strCache>
            </c:strRef>
          </c:tx>
          <c:spPr>
            <a:solidFill>
              <a:schemeClr val="accent6"/>
            </a:solidFill>
            <a:ln>
              <a:noFill/>
            </a:ln>
            <a:effectLst/>
          </c:spPr>
          <c:cat>
            <c:strRef>
              <c:f>'Provinces (4)'!$A$2:$A$5</c:f>
              <c:strCache>
                <c:ptCount val="4"/>
                <c:pt idx="0">
                  <c:v>Education    </c:v>
                </c:pt>
                <c:pt idx="1">
                  <c:v>Health  </c:v>
                </c:pt>
                <c:pt idx="2">
                  <c:v>Social Development </c:v>
                </c:pt>
                <c:pt idx="3">
                  <c:v>Total</c:v>
                </c:pt>
              </c:strCache>
            </c:strRef>
          </c:cat>
          <c:val>
            <c:numRef>
              <c:f>'Provinces (4)'!$F$2:$F$5</c:f>
              <c:numCache>
                <c:formatCode>0.0%</c:formatCode>
                <c:ptCount val="4"/>
                <c:pt idx="0">
                  <c:v>0.24100000000000005</c:v>
                </c:pt>
                <c:pt idx="1">
                  <c:v>0.27600000000000002</c:v>
                </c:pt>
                <c:pt idx="2">
                  <c:v>0.24400000000000002</c:v>
                </c:pt>
                <c:pt idx="3">
                  <c:v>0.25</c:v>
                </c:pt>
              </c:numCache>
            </c:numRef>
          </c:val>
        </c:ser>
        <c:ser>
          <c:idx val="5"/>
          <c:order val="5"/>
          <c:tx>
            <c:strRef>
              <c:f>'Provinces (4)'!$G$1</c:f>
              <c:strCache>
                <c:ptCount val="1"/>
                <c:pt idx="0">
                  <c:v>MP</c:v>
                </c:pt>
              </c:strCache>
            </c:strRef>
          </c:tx>
          <c:spPr>
            <a:pattFill prst="dkDnDiag">
              <a:fgClr>
                <a:srgbClr val="7CB953"/>
              </a:fgClr>
              <a:bgClr>
                <a:schemeClr val="bg1"/>
              </a:bgClr>
            </a:pattFill>
            <a:ln>
              <a:noFill/>
            </a:ln>
            <a:effectLst/>
          </c:spPr>
          <c:cat>
            <c:strRef>
              <c:f>'Provinces (4)'!$A$2:$A$5</c:f>
              <c:strCache>
                <c:ptCount val="4"/>
                <c:pt idx="0">
                  <c:v>Education    </c:v>
                </c:pt>
                <c:pt idx="1">
                  <c:v>Health  </c:v>
                </c:pt>
                <c:pt idx="2">
                  <c:v>Social Development </c:v>
                </c:pt>
                <c:pt idx="3">
                  <c:v>Total</c:v>
                </c:pt>
              </c:strCache>
            </c:strRef>
          </c:cat>
          <c:val>
            <c:numRef>
              <c:f>'Provinces (4)'!$G$2:$G$5</c:f>
              <c:numCache>
                <c:formatCode>0.0%</c:formatCode>
                <c:ptCount val="4"/>
                <c:pt idx="0">
                  <c:v>0.25800000000000001</c:v>
                </c:pt>
                <c:pt idx="1">
                  <c:v>0.24000000000000002</c:v>
                </c:pt>
                <c:pt idx="2">
                  <c:v>0.20500000000000002</c:v>
                </c:pt>
                <c:pt idx="3">
                  <c:v>0.24300000000000002</c:v>
                </c:pt>
              </c:numCache>
            </c:numRef>
          </c:val>
        </c:ser>
        <c:ser>
          <c:idx val="6"/>
          <c:order val="6"/>
          <c:tx>
            <c:strRef>
              <c:f>'Provinces (4)'!$H$1</c:f>
              <c:strCache>
                <c:ptCount val="1"/>
                <c:pt idx="0">
                  <c:v>NC</c:v>
                </c:pt>
              </c:strCache>
            </c:strRef>
          </c:tx>
          <c:spPr>
            <a:solidFill>
              <a:schemeClr val="accent6">
                <a:tint val="72000"/>
              </a:schemeClr>
            </a:solidFill>
            <a:ln>
              <a:noFill/>
            </a:ln>
            <a:effectLst/>
          </c:spPr>
          <c:cat>
            <c:strRef>
              <c:f>'Provinces (4)'!$A$2:$A$5</c:f>
              <c:strCache>
                <c:ptCount val="4"/>
                <c:pt idx="0">
                  <c:v>Education    </c:v>
                </c:pt>
                <c:pt idx="1">
                  <c:v>Health  </c:v>
                </c:pt>
                <c:pt idx="2">
                  <c:v>Social Development </c:v>
                </c:pt>
                <c:pt idx="3">
                  <c:v>Total</c:v>
                </c:pt>
              </c:strCache>
            </c:strRef>
          </c:cat>
          <c:val>
            <c:numRef>
              <c:f>'Provinces (4)'!$H$2:$H$5</c:f>
              <c:numCache>
                <c:formatCode>0.0%</c:formatCode>
                <c:ptCount val="4"/>
                <c:pt idx="0">
                  <c:v>0.25700000000000001</c:v>
                </c:pt>
                <c:pt idx="1">
                  <c:v>0.27</c:v>
                </c:pt>
                <c:pt idx="2">
                  <c:v>0.21700000000000003</c:v>
                </c:pt>
                <c:pt idx="3">
                  <c:v>0.253</c:v>
                </c:pt>
              </c:numCache>
            </c:numRef>
          </c:val>
        </c:ser>
        <c:ser>
          <c:idx val="7"/>
          <c:order val="7"/>
          <c:tx>
            <c:strRef>
              <c:f>'Provinces (4)'!$I$1</c:f>
              <c:strCache>
                <c:ptCount val="1"/>
                <c:pt idx="0">
                  <c:v>NW</c:v>
                </c:pt>
              </c:strCache>
            </c:strRef>
          </c:tx>
          <c:spPr>
            <a:pattFill prst="narHorz">
              <a:fgClr>
                <a:srgbClr val="7CB953"/>
              </a:fgClr>
              <a:bgClr>
                <a:schemeClr val="bg1"/>
              </a:bgClr>
            </a:pattFill>
            <a:ln>
              <a:noFill/>
            </a:ln>
            <a:effectLst/>
          </c:spPr>
          <c:cat>
            <c:strRef>
              <c:f>'Provinces (4)'!$A$2:$A$5</c:f>
              <c:strCache>
                <c:ptCount val="4"/>
                <c:pt idx="0">
                  <c:v>Education    </c:v>
                </c:pt>
                <c:pt idx="1">
                  <c:v>Health  </c:v>
                </c:pt>
                <c:pt idx="2">
                  <c:v>Social Development </c:v>
                </c:pt>
                <c:pt idx="3">
                  <c:v>Total</c:v>
                </c:pt>
              </c:strCache>
            </c:strRef>
          </c:cat>
          <c:val>
            <c:numRef>
              <c:f>'Provinces (4)'!$I$2:$I$5</c:f>
              <c:numCache>
                <c:formatCode>0.0%</c:formatCode>
                <c:ptCount val="4"/>
                <c:pt idx="0">
                  <c:v>0.24600000000000005</c:v>
                </c:pt>
                <c:pt idx="1">
                  <c:v>0.251</c:v>
                </c:pt>
                <c:pt idx="2">
                  <c:v>0.20700000000000002</c:v>
                </c:pt>
                <c:pt idx="3">
                  <c:v>0.23600000000000002</c:v>
                </c:pt>
              </c:numCache>
            </c:numRef>
          </c:val>
        </c:ser>
        <c:ser>
          <c:idx val="8"/>
          <c:order val="8"/>
          <c:tx>
            <c:strRef>
              <c:f>'Provinces (4)'!$J$1</c:f>
              <c:strCache>
                <c:ptCount val="1"/>
                <c:pt idx="0">
                  <c:v>WC</c:v>
                </c:pt>
              </c:strCache>
            </c:strRef>
          </c:tx>
          <c:spPr>
            <a:solidFill>
              <a:schemeClr val="accent6">
                <a:tint val="44000"/>
              </a:schemeClr>
            </a:solidFill>
            <a:ln>
              <a:noFill/>
            </a:ln>
            <a:effectLst/>
          </c:spPr>
          <c:cat>
            <c:strRef>
              <c:f>'Provinces (4)'!$A$2:$A$5</c:f>
              <c:strCache>
                <c:ptCount val="4"/>
                <c:pt idx="0">
                  <c:v>Education    </c:v>
                </c:pt>
                <c:pt idx="1">
                  <c:v>Health  </c:v>
                </c:pt>
                <c:pt idx="2">
                  <c:v>Social Development </c:v>
                </c:pt>
                <c:pt idx="3">
                  <c:v>Total</c:v>
                </c:pt>
              </c:strCache>
            </c:strRef>
          </c:cat>
          <c:val>
            <c:numRef>
              <c:f>'Provinces (4)'!$J$2:$J$5</c:f>
              <c:numCache>
                <c:formatCode>0.0%</c:formatCode>
                <c:ptCount val="4"/>
                <c:pt idx="0">
                  <c:v>0.255</c:v>
                </c:pt>
                <c:pt idx="1">
                  <c:v>0.22800000000000001</c:v>
                </c:pt>
                <c:pt idx="2">
                  <c:v>0.28100000000000008</c:v>
                </c:pt>
                <c:pt idx="3">
                  <c:v>0.23</c:v>
                </c:pt>
              </c:numCache>
            </c:numRef>
          </c:val>
        </c:ser>
        <c:dLbls/>
        <c:gapWidth val="219"/>
        <c:overlap val="-27"/>
        <c:axId val="111049344"/>
        <c:axId val="111055232"/>
      </c:barChart>
      <c:catAx>
        <c:axId val="111049344"/>
        <c:scaling>
          <c:orientation val="minMax"/>
        </c:scaling>
        <c:axPos val="b"/>
        <c:numFmt formatCode="General" sourceLinked="1"/>
        <c:maj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055232"/>
        <c:crosses val="autoZero"/>
        <c:auto val="1"/>
        <c:lblAlgn val="ctr"/>
        <c:lblOffset val="100"/>
      </c:catAx>
      <c:valAx>
        <c:axId val="111055232"/>
        <c:scaling>
          <c:orientation val="minMax"/>
        </c:scaling>
        <c:axPos val="l"/>
        <c:majorGridlines>
          <c:spPr>
            <a:ln w="9525" cap="flat" cmpd="sng" algn="ctr">
              <a:solidFill>
                <a:schemeClr val="tx1">
                  <a:lumMod val="15000"/>
                  <a:lumOff val="85000"/>
                </a:schemeClr>
              </a:solidFill>
              <a:prstDash val="solid"/>
              <a:round/>
            </a:ln>
            <a:effectLst/>
          </c:spPr>
        </c:majorGridlines>
        <c:numFmt formatCode="0%" sourceLinked="0"/>
        <c:maj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1049344"/>
        <c:crosses val="autoZero"/>
        <c:crossBetween val="between"/>
      </c:valAx>
      <c:spPr>
        <a:noFill/>
        <a:ln w="25400">
          <a:noFill/>
        </a:ln>
        <a:effectLst/>
      </c:spPr>
    </c:plotArea>
    <c:legend>
      <c:legendPos val="t"/>
      <c:spPr>
        <a:noFill/>
        <a:ln w="25400">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style val="8"/>
  <c:chart>
    <c:autoTitleDeleted val="1"/>
    <c:plotArea>
      <c:layout/>
      <c:barChart>
        <c:barDir val="col"/>
        <c:grouping val="clustered"/>
        <c:ser>
          <c:idx val="0"/>
          <c:order val="0"/>
          <c:tx>
            <c:strRef>
              <c:f>'Provinces (3)'!$B$1</c:f>
              <c:strCache>
                <c:ptCount val="1"/>
                <c:pt idx="0">
                  <c:v>EC</c:v>
                </c:pt>
              </c:strCache>
            </c:strRef>
          </c:tx>
          <c:spPr>
            <a:solidFill>
              <a:srgbClr val="4B772E"/>
            </a:solidFill>
            <a:ln>
              <a:noFill/>
            </a:ln>
            <a:effectLst/>
          </c:spPr>
          <c:invertIfNegative val="1"/>
          <c:cat>
            <c:strRef>
              <c:f>'Provinces (3)'!$A$2:$A$5</c:f>
              <c:strCache>
                <c:ptCount val="4"/>
                <c:pt idx="0">
                  <c:v>Current Payments</c:v>
                </c:pt>
                <c:pt idx="1">
                  <c:v>Transfers and subsidies</c:v>
                </c:pt>
                <c:pt idx="2">
                  <c:v>Payment for capital assets</c:v>
                </c:pt>
                <c:pt idx="3">
                  <c:v>Total</c:v>
                </c:pt>
              </c:strCache>
            </c:strRef>
          </c:cat>
          <c:val>
            <c:numRef>
              <c:f>'Provinces (3)'!$B$2:$B$5</c:f>
              <c:numCache>
                <c:formatCode>0.0%</c:formatCode>
                <c:ptCount val="4"/>
                <c:pt idx="0">
                  <c:v>0.23900000000000002</c:v>
                </c:pt>
                <c:pt idx="1">
                  <c:v>0.30700000000000005</c:v>
                </c:pt>
                <c:pt idx="2">
                  <c:v>0.15800000000000003</c:v>
                </c:pt>
                <c:pt idx="3">
                  <c:v>0.24200000000000002</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ser>
          <c:idx val="1"/>
          <c:order val="1"/>
          <c:tx>
            <c:strRef>
              <c:f>'Provinces (3)'!$C$1</c:f>
              <c:strCache>
                <c:ptCount val="1"/>
                <c:pt idx="0">
                  <c:v>FS</c:v>
                </c:pt>
              </c:strCache>
            </c:strRef>
          </c:tx>
          <c:spPr>
            <a:pattFill prst="ltDnDiag">
              <a:fgClr>
                <a:srgbClr val="92D050"/>
              </a:fgClr>
              <a:bgClr>
                <a:schemeClr val="bg1"/>
              </a:bgClr>
            </a:patt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(3)'!$C$2:$C$5</c:f>
              <c:numCache>
                <c:formatCode>0.0%</c:formatCode>
                <c:ptCount val="4"/>
                <c:pt idx="0">
                  <c:v>0.25700000000000001</c:v>
                </c:pt>
                <c:pt idx="1">
                  <c:v>0.40600000000000008</c:v>
                </c:pt>
                <c:pt idx="2">
                  <c:v>0.2</c:v>
                </c:pt>
                <c:pt idx="3">
                  <c:v>0.27300000000000002</c:v>
                </c:pt>
              </c:numCache>
            </c:numRef>
          </c:val>
        </c:ser>
        <c:ser>
          <c:idx val="2"/>
          <c:order val="2"/>
          <c:tx>
            <c:strRef>
              <c:f>'Provinces (3)'!$D$1</c:f>
              <c:strCache>
                <c:ptCount val="1"/>
                <c:pt idx="0">
                  <c:v>GP</c:v>
                </c:pt>
              </c:strCache>
            </c:strRef>
          </c:tx>
          <c:spPr>
            <a:solidFill>
              <a:schemeClr val="accent6">
                <a:shade val="72000"/>
              </a:schemeClr>
            </a:solid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(3)'!$D$2:$D$5</c:f>
              <c:numCache>
                <c:formatCode>0.0%</c:formatCode>
                <c:ptCount val="4"/>
                <c:pt idx="0">
                  <c:v>0.252</c:v>
                </c:pt>
                <c:pt idx="1">
                  <c:v>0.251</c:v>
                </c:pt>
                <c:pt idx="2">
                  <c:v>0.19600000000000001</c:v>
                </c:pt>
                <c:pt idx="3">
                  <c:v>0.24800000000000003</c:v>
                </c:pt>
              </c:numCache>
            </c:numRef>
          </c:val>
        </c:ser>
        <c:ser>
          <c:idx val="3"/>
          <c:order val="3"/>
          <c:tx>
            <c:strRef>
              <c:f>'Provinces (3)'!$E$1</c:f>
              <c:strCache>
                <c:ptCount val="1"/>
                <c:pt idx="0">
                  <c:v>KZN</c:v>
                </c:pt>
              </c:strCache>
            </c:strRef>
          </c:tx>
          <c:spPr>
            <a:pattFill prst="dkHorz">
              <a:fgClr>
                <a:srgbClr val="92D050"/>
              </a:fgClr>
              <a:bgClr>
                <a:schemeClr val="bg1"/>
              </a:bgClr>
            </a:patt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(3)'!$E$2:$E$5</c:f>
              <c:numCache>
                <c:formatCode>0.0%</c:formatCode>
                <c:ptCount val="4"/>
                <c:pt idx="0">
                  <c:v>0.24200000000000002</c:v>
                </c:pt>
                <c:pt idx="1">
                  <c:v>0.28700000000000003</c:v>
                </c:pt>
                <c:pt idx="2">
                  <c:v>0.17800000000000002</c:v>
                </c:pt>
                <c:pt idx="3">
                  <c:v>0.24300000000000002</c:v>
                </c:pt>
              </c:numCache>
            </c:numRef>
          </c:val>
        </c:ser>
        <c:ser>
          <c:idx val="4"/>
          <c:order val="4"/>
          <c:tx>
            <c:strRef>
              <c:f>'Provinces (3)'!$F$1</c:f>
              <c:strCache>
                <c:ptCount val="1"/>
                <c:pt idx="0">
                  <c:v>Limpopo</c:v>
                </c:pt>
              </c:strCache>
            </c:strRef>
          </c:tx>
          <c:spPr>
            <a:solidFill>
              <a:schemeClr val="accent6"/>
            </a:solid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(3)'!$F$2:$F$5</c:f>
              <c:numCache>
                <c:formatCode>0.0%</c:formatCode>
                <c:ptCount val="4"/>
                <c:pt idx="0">
                  <c:v>0.24500000000000002</c:v>
                </c:pt>
                <c:pt idx="1">
                  <c:v>0.32000000000000006</c:v>
                </c:pt>
                <c:pt idx="2">
                  <c:v>0.15700000000000003</c:v>
                </c:pt>
                <c:pt idx="3">
                  <c:v>0.25</c:v>
                </c:pt>
              </c:numCache>
            </c:numRef>
          </c:val>
        </c:ser>
        <c:ser>
          <c:idx val="5"/>
          <c:order val="5"/>
          <c:tx>
            <c:strRef>
              <c:f>'Provinces (3)'!$G$1</c:f>
              <c:strCache>
                <c:ptCount val="1"/>
                <c:pt idx="0">
                  <c:v>MP</c:v>
                </c:pt>
              </c:strCache>
            </c:strRef>
          </c:tx>
          <c:spPr>
            <a:pattFill prst="dkDnDiag">
              <a:fgClr>
                <a:srgbClr val="92D050"/>
              </a:fgClr>
              <a:bgClr>
                <a:schemeClr val="bg1"/>
              </a:bgClr>
            </a:patt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(3)'!$G$2:$G$5</c:f>
              <c:numCache>
                <c:formatCode>0.0%</c:formatCode>
                <c:ptCount val="4"/>
                <c:pt idx="0">
                  <c:v>0.24700000000000003</c:v>
                </c:pt>
                <c:pt idx="1">
                  <c:v>0.254</c:v>
                </c:pt>
                <c:pt idx="2">
                  <c:v>0.18600000000000003</c:v>
                </c:pt>
                <c:pt idx="3">
                  <c:v>0.24300000000000002</c:v>
                </c:pt>
              </c:numCache>
            </c:numRef>
          </c:val>
        </c:ser>
        <c:ser>
          <c:idx val="6"/>
          <c:order val="6"/>
          <c:tx>
            <c:strRef>
              <c:f>'Provinces (3)'!$H$1</c:f>
              <c:strCache>
                <c:ptCount val="1"/>
                <c:pt idx="0">
                  <c:v>NC</c:v>
                </c:pt>
              </c:strCache>
            </c:strRef>
          </c:tx>
          <c:spPr>
            <a:solidFill>
              <a:schemeClr val="accent6">
                <a:tint val="72000"/>
              </a:schemeClr>
            </a:solid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(3)'!$H$2:$H$5</c:f>
              <c:numCache>
                <c:formatCode>0.0%</c:formatCode>
                <c:ptCount val="4"/>
                <c:pt idx="0">
                  <c:v>0.26300000000000001</c:v>
                </c:pt>
                <c:pt idx="1">
                  <c:v>0.22800000000000001</c:v>
                </c:pt>
                <c:pt idx="2">
                  <c:v>0.20200000000000001</c:v>
                </c:pt>
                <c:pt idx="3">
                  <c:v>0.253</c:v>
                </c:pt>
              </c:numCache>
            </c:numRef>
          </c:val>
        </c:ser>
        <c:ser>
          <c:idx val="7"/>
          <c:order val="7"/>
          <c:tx>
            <c:strRef>
              <c:f>'Provinces (3)'!$I$1</c:f>
              <c:strCache>
                <c:ptCount val="1"/>
                <c:pt idx="0">
                  <c:v>NW</c:v>
                </c:pt>
              </c:strCache>
            </c:strRef>
          </c:tx>
          <c:spPr>
            <a:pattFill prst="narHorz">
              <a:fgClr>
                <a:srgbClr val="92D050"/>
              </a:fgClr>
              <a:bgClr>
                <a:schemeClr val="bg1"/>
              </a:bgClr>
            </a:patt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(3)'!$I$2:$I$5</c:f>
              <c:numCache>
                <c:formatCode>0.0%</c:formatCode>
                <c:ptCount val="4"/>
                <c:pt idx="0">
                  <c:v>0.22900000000000001</c:v>
                </c:pt>
                <c:pt idx="1">
                  <c:v>0.27700000000000002</c:v>
                </c:pt>
                <c:pt idx="2">
                  <c:v>0.23100000000000001</c:v>
                </c:pt>
                <c:pt idx="3">
                  <c:v>0.23600000000000002</c:v>
                </c:pt>
              </c:numCache>
            </c:numRef>
          </c:val>
        </c:ser>
        <c:ser>
          <c:idx val="8"/>
          <c:order val="8"/>
          <c:tx>
            <c:strRef>
              <c:f>'Provinces (3)'!$J$1</c:f>
              <c:strCache>
                <c:ptCount val="1"/>
                <c:pt idx="0">
                  <c:v>WC</c:v>
                </c:pt>
              </c:strCache>
            </c:strRef>
          </c:tx>
          <c:spPr>
            <a:solidFill>
              <a:schemeClr val="accent6">
                <a:tint val="44000"/>
              </a:schemeClr>
            </a:solidFill>
            <a:ln>
              <a:noFill/>
            </a:ln>
            <a:effectLst/>
          </c:spPr>
          <c:cat>
            <c:strRef>
              <c:f>'Provinces (3)'!$A$2:$A$5</c:f>
              <c:strCache>
                <c:ptCount val="4"/>
                <c:pt idx="0">
                  <c:v>Current Payments</c:v>
                </c:pt>
                <c:pt idx="1">
                  <c:v>Transfers and subsidies</c:v>
                </c:pt>
                <c:pt idx="2">
                  <c:v>Payment for capital assets</c:v>
                </c:pt>
                <c:pt idx="3">
                  <c:v>Total</c:v>
                </c:pt>
              </c:strCache>
            </c:strRef>
          </c:cat>
          <c:val>
            <c:numRef>
              <c:f>'Provinces (3)'!$J$2:$J$5</c:f>
              <c:numCache>
                <c:formatCode>0.0%</c:formatCode>
                <c:ptCount val="4"/>
                <c:pt idx="0">
                  <c:v>0.23100000000000001</c:v>
                </c:pt>
                <c:pt idx="1">
                  <c:v>0.25</c:v>
                </c:pt>
                <c:pt idx="2">
                  <c:v>0.18400000000000002</c:v>
                </c:pt>
                <c:pt idx="3">
                  <c:v>0.23</c:v>
                </c:pt>
              </c:numCache>
            </c:numRef>
          </c:val>
        </c:ser>
        <c:dLbls/>
        <c:gapWidth val="219"/>
        <c:overlap val="-27"/>
        <c:axId val="138286976"/>
        <c:axId val="138288512"/>
      </c:barChart>
      <c:catAx>
        <c:axId val="1382869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8288512"/>
        <c:crosses val="autoZero"/>
        <c:auto val="1"/>
        <c:lblAlgn val="ctr"/>
        <c:lblOffset val="100"/>
      </c:catAx>
      <c:valAx>
        <c:axId val="13828851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8286976"/>
        <c:crosses val="autoZero"/>
        <c:crossBetween val="between"/>
      </c:valAx>
      <c:spPr>
        <a:noFill/>
        <a:ln>
          <a:noFill/>
        </a:ln>
        <a:effectLst/>
      </c:spPr>
    </c:plotArea>
    <c:legend>
      <c:legendPos val="t"/>
      <c:layout>
        <c:manualLayout>
          <c:xMode val="edge"/>
          <c:yMode val="edge"/>
          <c:x val="0.14493460192475938"/>
          <c:y val="5.5555555555555539E-2"/>
          <c:w val="0.71013079615048125"/>
          <c:h val="7.8125546806649182E-2"/>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0.15945</cdr:x>
      <cdr:y>0.37242</cdr:y>
    </cdr:from>
    <cdr:to>
      <cdr:x>0.87661</cdr:x>
      <cdr:y>0.37297</cdr:y>
    </cdr:to>
    <cdr:cxnSp macro="">
      <cdr:nvCxnSpPr>
        <cdr:cNvPr id="3" name="Straight Connector 2"/>
        <cdr:cNvCxnSpPr/>
      </cdr:nvCxnSpPr>
      <cdr:spPr>
        <a:xfrm xmlns:a="http://schemas.openxmlformats.org/drawingml/2006/main" flipV="1">
          <a:off x="876300" y="1312516"/>
          <a:ext cx="3941500" cy="1934"/>
        </a:xfrm>
        <a:prstGeom xmlns:a="http://schemas.openxmlformats.org/drawingml/2006/main" prst="line">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0.55698</cdr:x>
      <cdr:y>0.49223</cdr:y>
    </cdr:from>
    <cdr:to>
      <cdr:x>0.83382</cdr:x>
      <cdr:y>0.67399</cdr:y>
    </cdr:to>
    <cdr:sp macro="" textlink="">
      <cdr:nvSpPr>
        <cdr:cNvPr id="2" name="TextBox 1"/>
        <cdr:cNvSpPr txBox="1"/>
      </cdr:nvSpPr>
      <cdr:spPr>
        <a:xfrm xmlns:a="http://schemas.openxmlformats.org/drawingml/2006/main">
          <a:off x="4518212" y="2476310"/>
          <a:ext cx="224565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dirty="0"/>
        </a:p>
      </cdr:txBody>
    </cdr:sp>
  </cdr:relSizeAnchor>
  <cdr:relSizeAnchor xmlns:cdr="http://schemas.openxmlformats.org/drawingml/2006/chartDrawing">
    <cdr:from>
      <cdr:x>0.65147</cdr:x>
      <cdr:y>0.68468</cdr:y>
    </cdr:from>
    <cdr:to>
      <cdr:x>0.93494</cdr:x>
      <cdr:y>0.78137</cdr:y>
    </cdr:to>
    <cdr:sp macro="" textlink="">
      <cdr:nvSpPr>
        <cdr:cNvPr id="4" name="TextBox 3"/>
        <cdr:cNvSpPr txBox="1"/>
      </cdr:nvSpPr>
      <cdr:spPr>
        <a:xfrm xmlns:a="http://schemas.openxmlformats.org/drawingml/2006/main">
          <a:off x="5284694" y="3444498"/>
          <a:ext cx="2299447" cy="486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dirty="0"/>
            <a:t>C</a:t>
          </a:r>
          <a:r>
            <a:rPr lang="en-ZA" sz="1800" dirty="0" smtClean="0"/>
            <a:t>onsolidation</a:t>
          </a:r>
          <a:endParaRPr lang="en-ZA"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0.11122</cdr:x>
      <cdr:y>0.64688</cdr:y>
    </cdr:from>
    <cdr:to>
      <cdr:x>0.14201</cdr:x>
      <cdr:y>0.793</cdr:y>
    </cdr:to>
    <cdr:sp macro="" textlink="">
      <cdr:nvSpPr>
        <cdr:cNvPr id="2" name="TextBox 1"/>
        <cdr:cNvSpPr txBox="1"/>
      </cdr:nvSpPr>
      <cdr:spPr>
        <a:xfrm xmlns:a="http://schemas.openxmlformats.org/drawingml/2006/main" rot="5400000">
          <a:off x="731630" y="4210329"/>
          <a:ext cx="883480" cy="285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600">
              <a:solidFill>
                <a:schemeClr val="bg1"/>
              </a:solidFill>
            </a:rPr>
            <a:t>R483 bn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F875DE0-0DB2-4A68-A234-51CAF18306E1}" type="datetimeFigureOut">
              <a:rPr lang="en-ZA" smtClean="0"/>
              <a:pPr/>
              <a:t>2016/10/19</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015908E-7B39-4688-8CD9-2C3D2DCB68E4}" type="slidenum">
              <a:rPr lang="en-ZA" smtClean="0"/>
              <a:pPr/>
              <a:t>‹#›</a:t>
            </a:fld>
            <a:endParaRPr lang="en-ZA"/>
          </a:p>
        </p:txBody>
      </p:sp>
    </p:spTree>
    <p:extLst>
      <p:ext uri="{BB962C8B-B14F-4D97-AF65-F5344CB8AC3E}">
        <p14:creationId xmlns:p14="http://schemas.microsoft.com/office/powerpoint/2010/main" xmlns="" val="1283149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9D671FC-BC0F-41A0-B39F-472323CCEE37}" type="datetimeFigureOut">
              <a:rPr lang="en-ZA" smtClean="0"/>
              <a:pPr/>
              <a:t>2016/10/19</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BE3221-EF27-4A08-8BDD-07B8818EAB47}" type="slidenum">
              <a:rPr lang="en-ZA" smtClean="0"/>
              <a:pPr/>
              <a:t>‹#›</a:t>
            </a:fld>
            <a:endParaRPr lang="en-ZA"/>
          </a:p>
        </p:txBody>
      </p:sp>
    </p:spTree>
    <p:extLst>
      <p:ext uri="{BB962C8B-B14F-4D97-AF65-F5344CB8AC3E}">
        <p14:creationId xmlns:p14="http://schemas.microsoft.com/office/powerpoint/2010/main" xmlns="" val="103213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BE3221-EF27-4A08-8BDD-07B8818EAB47}" type="slidenum">
              <a:rPr lang="en-ZA" smtClean="0">
                <a:solidFill>
                  <a:prstClr val="black"/>
                </a:solidFill>
              </a:rPr>
              <a:pPr/>
              <a:t>1</a:t>
            </a:fld>
            <a:endParaRPr lang="en-ZA" dirty="0">
              <a:solidFill>
                <a:prstClr val="black"/>
              </a:solidFill>
            </a:endParaRPr>
          </a:p>
        </p:txBody>
      </p:sp>
      <p:sp>
        <p:nvSpPr>
          <p:cNvPr id="5" name="Header Placeholder 4"/>
          <p:cNvSpPr>
            <a:spLocks noGrp="1"/>
          </p:cNvSpPr>
          <p:nvPr>
            <p:ph type="hdr" sz="quarter" idx="11"/>
          </p:nvPr>
        </p:nvSpPr>
        <p:spPr/>
        <p:txBody>
          <a:bodyPr/>
          <a:lstStyle/>
          <a:p>
            <a:endParaRPr lang="en-ZA" dirty="0">
              <a:solidFill>
                <a:prstClr val="black"/>
              </a:solidFill>
            </a:endParaRPr>
          </a:p>
        </p:txBody>
      </p:sp>
    </p:spTree>
    <p:extLst>
      <p:ext uri="{BB962C8B-B14F-4D97-AF65-F5344CB8AC3E}">
        <p14:creationId xmlns:p14="http://schemas.microsoft.com/office/powerpoint/2010/main" xmlns="" val="213402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805665C8-59E6-4CEB-AB05-99F67372E5EC}"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90741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E019985E-FB9E-4D21-A491-2621E86BD3A3}"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01115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5FF823B8-F4E8-4E22-8D02-82616D40B436}"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829122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5A351717-8E83-4B01-AFC7-19AEE187E9EF}" type="datetime1">
              <a:rPr lang="en-US" smtClean="0"/>
              <a:pPr>
                <a:defRPr/>
              </a:pPr>
              <a:t>10/19/2016</a:t>
            </a:fld>
            <a:endParaRPr lang="en-Z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Z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89FEBEA-086E-479A-A7F7-1B7935D84714}" type="slidenum">
              <a:rPr lang="en-ZA" smtClean="0"/>
              <a:pPr>
                <a:defRPr/>
              </a:pPr>
              <a:t>‹#›</a:t>
            </a:fld>
            <a:endParaRPr lang="en-ZA"/>
          </a:p>
        </p:txBody>
      </p:sp>
    </p:spTree>
    <p:extLst>
      <p:ext uri="{BB962C8B-B14F-4D97-AF65-F5344CB8AC3E}">
        <p14:creationId xmlns:p14="http://schemas.microsoft.com/office/powerpoint/2010/main" xmlns="" val="110316702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2DFAA006-1FBF-43AB-AE8D-65CC3018FEA0}" type="datetime1">
              <a:rPr lang="en-US" smtClean="0"/>
              <a:pPr>
                <a:defRPr/>
              </a:pPr>
              <a:t>10/19/2016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580CF7F-A45D-4281-9439-22ACBE9E4A59}" type="slidenum">
              <a:rPr lang="en-ZA" smtClean="0"/>
              <a:pPr>
                <a:defRPr/>
              </a:pPr>
              <a:t>‹#›</a:t>
            </a:fld>
            <a:endParaRPr lang="en-Z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316455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F0B599CA-DBDF-4792-96F1-EDF9CB3D9466}" type="datetime1">
              <a:rPr lang="en-US" smtClean="0"/>
              <a:pPr>
                <a:defRPr/>
              </a:pPr>
              <a:t>10/19/2016</a:t>
            </a:fld>
            <a:endParaRPr lang="en-Z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9F6A6AB-4C77-4EF1-89AD-4E0BA6315370}" type="slidenum">
              <a:rPr lang="en-ZA" smtClean="0"/>
              <a:pPr>
                <a:defRPr/>
              </a:pPr>
              <a:t>‹#›</a:t>
            </a:fld>
            <a:endParaRPr lang="en-ZA"/>
          </a:p>
        </p:txBody>
      </p:sp>
      <p:sp>
        <p:nvSpPr>
          <p:cNvPr id="14" name="Footer Placeholder 13"/>
          <p:cNvSpPr>
            <a:spLocks noGrp="1"/>
          </p:cNvSpPr>
          <p:nvPr>
            <p:ph type="ftr" sz="quarter" idx="12"/>
          </p:nvPr>
        </p:nvSpPr>
        <p:spPr/>
        <p:txBody>
          <a:bodyPr/>
          <a:lstStyle/>
          <a:p>
            <a:pPr>
              <a:defRPr/>
            </a:pPr>
            <a:endParaRPr lang="en-ZA"/>
          </a:p>
        </p:txBody>
      </p:sp>
    </p:spTree>
    <p:extLst>
      <p:ext uri="{BB962C8B-B14F-4D97-AF65-F5344CB8AC3E}">
        <p14:creationId xmlns:p14="http://schemas.microsoft.com/office/powerpoint/2010/main" xmlns="" val="4625146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2F352695-CB0F-4F9E-B4EE-73AD0420793E}" type="datetime1">
              <a:rPr lang="en-US" smtClean="0"/>
              <a:pPr>
                <a:defRPr/>
              </a:pPr>
              <a:t>10/19/2016</a:t>
            </a:fld>
            <a:endParaRPr lang="en-ZA"/>
          </a:p>
        </p:txBody>
      </p:sp>
      <p:sp>
        <p:nvSpPr>
          <p:cNvPr id="10" name="Slide Number Placeholder 9"/>
          <p:cNvSpPr>
            <a:spLocks noGrp="1"/>
          </p:cNvSpPr>
          <p:nvPr>
            <p:ph type="sldNum" sz="quarter" idx="16"/>
          </p:nvPr>
        </p:nvSpPr>
        <p:spPr/>
        <p:txBody>
          <a:bodyPr rtlCol="0"/>
          <a:lstStyle/>
          <a:p>
            <a:pPr>
              <a:defRPr/>
            </a:pPr>
            <a:fld id="{F338F5F0-0992-404E-B9D0-6CF9A38EB9AD}" type="slidenum">
              <a:rPr lang="en-ZA" smtClean="0"/>
              <a:pPr>
                <a:defRPr/>
              </a:pPr>
              <a:t>‹#›</a:t>
            </a:fld>
            <a:endParaRPr lang="en-ZA"/>
          </a:p>
        </p:txBody>
      </p:sp>
      <p:sp>
        <p:nvSpPr>
          <p:cNvPr id="12" name="Footer Placeholder 11"/>
          <p:cNvSpPr>
            <a:spLocks noGrp="1"/>
          </p:cNvSpPr>
          <p:nvPr>
            <p:ph type="ftr" sz="quarter" idx="17"/>
          </p:nvPr>
        </p:nvSpPr>
        <p:spPr/>
        <p:txBody>
          <a:bodyPr rtlCol="0"/>
          <a:lstStyle/>
          <a:p>
            <a:pPr>
              <a:defRPr/>
            </a:pPr>
            <a:endParaRPr lang="en-ZA"/>
          </a:p>
        </p:txBody>
      </p:sp>
    </p:spTree>
    <p:extLst>
      <p:ext uri="{BB962C8B-B14F-4D97-AF65-F5344CB8AC3E}">
        <p14:creationId xmlns:p14="http://schemas.microsoft.com/office/powerpoint/2010/main" xmlns="" val="193326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B6D62B38-3E78-47B3-8DF0-D73AA4BEA652}" type="datetime1">
              <a:rPr lang="en-US" smtClean="0"/>
              <a:pPr>
                <a:defRPr/>
              </a:pPr>
              <a:t>10/19/2016</a:t>
            </a:fld>
            <a:endParaRPr lang="en-ZA"/>
          </a:p>
        </p:txBody>
      </p:sp>
      <p:sp>
        <p:nvSpPr>
          <p:cNvPr id="12" name="Slide Number Placeholder 11"/>
          <p:cNvSpPr>
            <a:spLocks noGrp="1"/>
          </p:cNvSpPr>
          <p:nvPr>
            <p:ph type="sldNum" sz="quarter" idx="16"/>
          </p:nvPr>
        </p:nvSpPr>
        <p:spPr/>
        <p:txBody>
          <a:bodyPr rtlCol="0"/>
          <a:lstStyle/>
          <a:p>
            <a:pPr>
              <a:defRPr/>
            </a:pPr>
            <a:fld id="{25F93155-59F3-48A3-A33B-075DD6946058}" type="slidenum">
              <a:rPr lang="en-ZA" smtClean="0"/>
              <a:pPr>
                <a:defRPr/>
              </a:pPr>
              <a:t>‹#›</a:t>
            </a:fld>
            <a:endParaRPr lang="en-ZA"/>
          </a:p>
        </p:txBody>
      </p:sp>
      <p:sp>
        <p:nvSpPr>
          <p:cNvPr id="14" name="Footer Placeholder 13"/>
          <p:cNvSpPr>
            <a:spLocks noGrp="1"/>
          </p:cNvSpPr>
          <p:nvPr>
            <p:ph type="ftr" sz="quarter" idx="17"/>
          </p:nvPr>
        </p:nvSpPr>
        <p:spPr/>
        <p:txBody>
          <a:bodyPr rtlCol="0"/>
          <a:lstStyle/>
          <a:p>
            <a:pPr>
              <a:defRPr/>
            </a:pPr>
            <a:endParaRPr lang="en-Z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16373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94632D18-E4CA-4D81-8157-CAB242EDF715}" type="datetime1">
              <a:rPr lang="en-US" smtClean="0"/>
              <a:pPr>
                <a:defRPr/>
              </a:pPr>
              <a:t>10/19/2016</a:t>
            </a:fld>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3EFC297-2928-45A1-B6E7-4141C246A3A1}" type="slidenum">
              <a:rPr lang="en-ZA" smtClean="0"/>
              <a:pPr>
                <a:defRPr/>
              </a:pPr>
              <a:t>‹#›</a:t>
            </a:fld>
            <a:endParaRPr lang="en-ZA"/>
          </a:p>
        </p:txBody>
      </p:sp>
    </p:spTree>
    <p:extLst>
      <p:ext uri="{BB962C8B-B14F-4D97-AF65-F5344CB8AC3E}">
        <p14:creationId xmlns:p14="http://schemas.microsoft.com/office/powerpoint/2010/main" xmlns="" val="2611890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94F8B4-E273-4FD9-8320-EE8195F04E25}" type="datetime1">
              <a:rPr lang="en-US" smtClean="0"/>
              <a:pPr>
                <a:defRPr/>
              </a:pPr>
              <a:t>10/19/2016</a:t>
            </a:fld>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BE509C8-1385-4B5D-B2BA-B06075404A88}" type="slidenum">
              <a:rPr lang="en-ZA" smtClean="0"/>
              <a:pPr>
                <a:defRPr/>
              </a:pPr>
              <a:t>‹#›</a:t>
            </a:fld>
            <a:endParaRPr lang="en-ZA"/>
          </a:p>
        </p:txBody>
      </p:sp>
    </p:spTree>
    <p:extLst>
      <p:ext uri="{BB962C8B-B14F-4D97-AF65-F5344CB8AC3E}">
        <p14:creationId xmlns:p14="http://schemas.microsoft.com/office/powerpoint/2010/main" xmlns="" val="11698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C55CAAA2-6EEC-4AD3-9319-D35362F8F4F1}" type="datetime1">
              <a:rPr lang="en-US" smtClean="0"/>
              <a:pPr>
                <a:defRPr/>
              </a:pPr>
              <a:t>10/19/2016</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4FADD04-B816-4FEC-909F-89CF606BB3DD}" type="slidenum">
              <a:rPr lang="en-ZA" smtClean="0"/>
              <a:pPr>
                <a:defRPr/>
              </a:pPr>
              <a:t>‹#›</a:t>
            </a:fld>
            <a:endParaRPr lang="en-Z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5624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25823B05-7C70-439C-9364-3D711BE09737}"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921763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FBD06CE7-7498-45F2-B3D8-B4FAC5AFDCD7}" type="datetime1">
              <a:rPr lang="en-US" smtClean="0"/>
              <a:pPr>
                <a:defRPr/>
              </a:pPr>
              <a:t>10/19/2016</a:t>
            </a:fld>
            <a:endParaRPr lang="en-Z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C8D9C0C-B401-4812-994A-606B3D169B56}" type="slidenum">
              <a:rPr lang="en-ZA" smtClean="0"/>
              <a:pPr>
                <a:defRPr/>
              </a:pPr>
              <a:t>‹#›</a:t>
            </a:fld>
            <a:endParaRPr lang="en-ZA"/>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Z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xmlns="" val="289834912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F82904-FEED-4807-B942-495A00CBFBBB}" type="datetime1">
              <a:rPr lang="en-US" smtClean="0"/>
              <a:pPr>
                <a:defRPr/>
              </a:pPr>
              <a:t>10/19/2016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0428750-2B5A-4EAB-A0D4-66A89A00ED57}" type="slidenum">
              <a:rPr lang="en-ZA" smtClean="0"/>
              <a:pPr>
                <a:defRPr/>
              </a:pPr>
              <a:t>‹#›</a:t>
            </a:fld>
            <a:endParaRPr lang="en-ZA"/>
          </a:p>
        </p:txBody>
      </p:sp>
    </p:spTree>
    <p:extLst>
      <p:ext uri="{BB962C8B-B14F-4D97-AF65-F5344CB8AC3E}">
        <p14:creationId xmlns:p14="http://schemas.microsoft.com/office/powerpoint/2010/main" xmlns="" val="9805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C3C36EF5-1ED8-4E94-B288-E4964F1D3C11}" type="datetime1">
              <a:rPr lang="en-US" smtClean="0"/>
              <a:pPr>
                <a:defRPr/>
              </a:pPr>
              <a:t>10/19/2016</a:t>
            </a:fld>
            <a:endParaRPr lang="en-ZA"/>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Z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12DB16F-ED9D-4ACD-8E3B-BBA0F295F041}" type="slidenum">
              <a:rPr lang="en-ZA" smtClean="0"/>
              <a:pPr>
                <a:defRPr/>
              </a:pPr>
              <a:t>‹#›</a:t>
            </a:fld>
            <a:endParaRPr lang="en-ZA"/>
          </a:p>
        </p:txBody>
      </p:sp>
    </p:spTree>
    <p:extLst>
      <p:ext uri="{BB962C8B-B14F-4D97-AF65-F5344CB8AC3E}">
        <p14:creationId xmlns:p14="http://schemas.microsoft.com/office/powerpoint/2010/main" xmlns="" val="13507514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A14CE9-B4F4-49D2-8A13-007FBF41AC63}"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74340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BC271-2610-4856-B649-BC682452806A}"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44353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8654E-A3DA-47A5-8A23-D9CF58C20680}"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206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0E27B-7A18-4FE1-9340-31A89ECB6449}" type="datetime1">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596692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D45C8-6C86-4294-A22D-759F526082D8}" type="datetime1">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322745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71A9D-FBC0-41A2-B364-9CAF1933CE9F}" type="datetime1">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06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CACFEC8-0CBD-49D9-8332-9F3C597B84CC}" type="datetime1">
              <a:rPr lang="en-US" smtClean="0"/>
              <a:pPr/>
              <a:t>10/19/2016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672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11EAD0-693C-4CC5-8212-F636CBCC2A82}"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5776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B0710E2-CCD4-4437-876D-3D4FDDFD8908}" type="datetime1">
              <a:rPr lang="en-US" smtClean="0"/>
              <a:pPr/>
              <a:t>10/19/2016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xmlns="" val="3634172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C51CC-8C91-4B6A-9093-E78677EB7703}" type="datetime1">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775578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8AAB6-ECD9-4E9A-9B60-308011CD2DD1}"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7165506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6186F-C236-4C17-9195-4A67D26E9AF4}"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347709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DA14CE9-B4F4-49D2-8A13-007FBF41AC63}" type="datetime1">
              <a:rPr lang="en-US" smtClean="0"/>
              <a:pPr/>
              <a:t>10/19/2016</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D22BE80-DED4-504D-BFB9-746F323304E3}"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xmlns="" val="3170633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8BC271-2610-4856-B649-BC682452806A}"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03421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7398654E-A3DA-47A5-8A23-D9CF58C20680}" type="datetime1">
              <a:rPr lang="en-US" smtClean="0"/>
              <a:pPr/>
              <a:t>10/19/2016</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D22BE80-DED4-504D-BFB9-746F323304E3}" type="slidenum">
              <a:rPr lang="en-US" smtClean="0"/>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xmlns="" val="104329106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0E27B-7A18-4FE1-9340-31A89ECB6449}" type="datetime1">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050098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8D45C8-6C86-4294-A22D-759F526082D8}" type="datetime1">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238264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71A9D-FBC0-41A2-B364-9CAF1933CE9F}" type="datetime1">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78513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AEA40848-39AD-4D3F-8048-441E01051A18}" type="datetime1">
              <a:rPr lang="en-US" smtClean="0"/>
              <a:pPr/>
              <a:t>10/19/2016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137289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CFEC8-0CBD-49D9-8332-9F3C597B84CC}" type="datetime1">
              <a:rPr lang="en-US" smtClean="0"/>
              <a:pPr/>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020130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9B0710E2-CCD4-4437-876D-3D4FDDFD8908}" type="datetime1">
              <a:rPr lang="en-US" smtClean="0"/>
              <a:pPr/>
              <a:t>10/19/2016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D22BE80-DED4-504D-BFB9-746F323304E3}" type="slidenum">
              <a:rPr lang="en-US" smtClean="0">
                <a:solidFill>
                  <a:srgbClr val="455F51"/>
                </a:solidFill>
              </a:rPr>
              <a:pPr/>
              <a:t>‹#›</a:t>
            </a:fld>
            <a:endParaRPr lang="en-US">
              <a:solidFill>
                <a:srgbClr val="455F51"/>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457882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92C51CC-8C91-4B6A-9093-E78677EB7703}" type="datetime1">
              <a:rPr lang="en-US" smtClean="0"/>
              <a:pPr/>
              <a:t>10/19/2016</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D22BE80-DED4-504D-BFB9-746F323304E3}" type="slidenum">
              <a:rPr lang="en-US" smtClean="0"/>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418274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8AAB6-ECD9-4E9A-9B60-308011CD2DD1}"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01244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96186F-C236-4C17-9195-4A67D26E9AF4}"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5107590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5DA14CE9-B4F4-49D2-8A13-007FBF41AC63}"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1101969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8D8BC271-2610-4856-B649-BC682452806A}"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1098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398654E-A3DA-47A5-8A23-D9CF58C20680}"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778880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88E0E27B-7A18-4FE1-9340-31A89ECB6449}" type="datetime1">
              <a:rPr lang="en-US" smtClean="0"/>
              <a:pPr/>
              <a:t>10/19/2016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93818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C88D45C8-6C86-4294-A22D-759F526082D8}" type="datetime1">
              <a:rPr lang="en-US" smtClean="0"/>
              <a:pPr/>
              <a:t>10/19/2016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062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39D74799-27CF-45C8-8091-DA9516E6F827}" type="datetime1">
              <a:rPr lang="en-US" smtClean="0"/>
              <a:pPr/>
              <a:t>10/19/2016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809351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BCA71A9D-FBC0-41A2-B364-9CAF1933CE9F}" type="datetime1">
              <a:rPr lang="en-US" smtClean="0"/>
              <a:pPr/>
              <a:t>10/19/2016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159838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CACFEC8-0CBD-49D9-8332-9F3C597B84CC}" type="datetime1">
              <a:rPr lang="en-US" smtClean="0"/>
              <a:pPr/>
              <a:t>10/19/2016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658574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B0710E2-CCD4-4437-876D-3D4FDDFD8908}" type="datetime1">
              <a:rPr lang="en-US" smtClean="0"/>
              <a:pPr/>
              <a:t>10/19/2016</a:t>
            </a:fld>
            <a:endParaRPr lang="en-US"/>
          </a:p>
        </p:txBody>
      </p:sp>
      <p:sp>
        <p:nvSpPr>
          <p:cNvPr id="6" name="Footer Placeholder 4"/>
          <p:cNvSpPr>
            <a:spLocks noGrp="1"/>
          </p:cNvSpPr>
          <p:nvPr>
            <p:ph type="ftr" sz="quarter" idx="11"/>
          </p:nvPr>
        </p:nvSpPr>
        <p:spPr/>
        <p:txBody>
          <a:bodyPr/>
          <a:lstStyle>
            <a:lvl1pPr>
              <a:defRPr/>
            </a:lvl1pPr>
          </a:lstStyle>
          <a:p>
            <a:endParaRPr lang="en-US">
              <a:solidFill>
                <a:srgbClr val="455F51"/>
              </a:solidFill>
            </a:endParaRPr>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xmlns="" val="209083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2C51CC-8C91-4B6A-9093-E78677EB7703}" type="datetime1">
              <a:rPr lang="en-US" smtClean="0"/>
              <a:pPr/>
              <a:t>10/19/2016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714789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338AAB6-ECD9-4E9A-9B60-308011CD2DD1}"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986393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096186F-C236-4C17-9195-4A67D26E9AF4}" type="datetime1">
              <a:rPr lang="en-US" smtClean="0"/>
              <a:pPr/>
              <a:t>10/19/2016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069484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49D01E11-3F5F-46C0-8BED-84F6230C0F1A}" type="datetime1">
              <a:rPr lang="en-US" smtClean="0"/>
              <a:pPr>
                <a:defRPr/>
              </a:pPr>
              <a:t>10/19/2016</a:t>
            </a:fld>
            <a:endParaRPr lang="en-Z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Z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89FEBEA-086E-479A-A7F7-1B7935D84714}" type="slidenum">
              <a:rPr lang="en-ZA" smtClean="0"/>
              <a:pPr>
                <a:defRPr/>
              </a:pPr>
              <a:t>‹#›</a:t>
            </a:fld>
            <a:endParaRPr lang="en-ZA"/>
          </a:p>
        </p:txBody>
      </p:sp>
    </p:spTree>
    <p:extLst>
      <p:ext uri="{BB962C8B-B14F-4D97-AF65-F5344CB8AC3E}">
        <p14:creationId xmlns:p14="http://schemas.microsoft.com/office/powerpoint/2010/main" xmlns="" val="1064355480"/>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52DB8C91-5AA5-4910-B9F0-C6D1953827AE}" type="datetime1">
              <a:rPr lang="en-US" smtClean="0"/>
              <a:pPr>
                <a:defRPr/>
              </a:pPr>
              <a:t>10/19/2016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8580CF7F-A45D-4281-9439-22ACBE9E4A59}" type="slidenum">
              <a:rPr lang="en-ZA" smtClean="0"/>
              <a:pPr>
                <a:defRPr/>
              </a:pPr>
              <a:t>‹#›</a:t>
            </a:fld>
            <a:endParaRPr lang="en-Z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2876403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856B9D97-E1C8-4A0A-9AA1-6F7168D2B9C8}" type="datetime1">
              <a:rPr lang="en-US" smtClean="0"/>
              <a:pPr>
                <a:defRPr/>
              </a:pPr>
              <a:t>10/19/2016</a:t>
            </a:fld>
            <a:endParaRPr lang="en-Z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9F6A6AB-4C77-4EF1-89AD-4E0BA6315370}" type="slidenum">
              <a:rPr lang="en-ZA" smtClean="0"/>
              <a:pPr>
                <a:defRPr/>
              </a:pPr>
              <a:t>‹#›</a:t>
            </a:fld>
            <a:endParaRPr lang="en-ZA"/>
          </a:p>
        </p:txBody>
      </p:sp>
      <p:sp>
        <p:nvSpPr>
          <p:cNvPr id="14" name="Footer Placeholder 13"/>
          <p:cNvSpPr>
            <a:spLocks noGrp="1"/>
          </p:cNvSpPr>
          <p:nvPr>
            <p:ph type="ftr" sz="quarter" idx="12"/>
          </p:nvPr>
        </p:nvSpPr>
        <p:spPr/>
        <p:txBody>
          <a:bodyPr/>
          <a:lstStyle/>
          <a:p>
            <a:pPr>
              <a:defRPr/>
            </a:pPr>
            <a:endParaRPr lang="en-ZA"/>
          </a:p>
        </p:txBody>
      </p:sp>
    </p:spTree>
    <p:extLst>
      <p:ext uri="{BB962C8B-B14F-4D97-AF65-F5344CB8AC3E}">
        <p14:creationId xmlns:p14="http://schemas.microsoft.com/office/powerpoint/2010/main" xmlns="" val="236819369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04654416-A9CA-4E25-9CEE-CFE6623C7EE0}" type="datetime1">
              <a:rPr lang="en-US" smtClean="0"/>
              <a:pPr>
                <a:defRPr/>
              </a:pPr>
              <a:t>10/19/2016</a:t>
            </a:fld>
            <a:endParaRPr lang="en-ZA"/>
          </a:p>
        </p:txBody>
      </p:sp>
      <p:sp>
        <p:nvSpPr>
          <p:cNvPr id="10" name="Slide Number Placeholder 9"/>
          <p:cNvSpPr>
            <a:spLocks noGrp="1"/>
          </p:cNvSpPr>
          <p:nvPr>
            <p:ph type="sldNum" sz="quarter" idx="16"/>
          </p:nvPr>
        </p:nvSpPr>
        <p:spPr/>
        <p:txBody>
          <a:bodyPr rtlCol="0"/>
          <a:lstStyle/>
          <a:p>
            <a:pPr>
              <a:defRPr/>
            </a:pPr>
            <a:fld id="{F338F5F0-0992-404E-B9D0-6CF9A38EB9AD}" type="slidenum">
              <a:rPr lang="en-ZA" smtClean="0"/>
              <a:pPr>
                <a:defRPr/>
              </a:pPr>
              <a:t>‹#›</a:t>
            </a:fld>
            <a:endParaRPr lang="en-ZA"/>
          </a:p>
        </p:txBody>
      </p:sp>
      <p:sp>
        <p:nvSpPr>
          <p:cNvPr id="12" name="Footer Placeholder 11"/>
          <p:cNvSpPr>
            <a:spLocks noGrp="1"/>
          </p:cNvSpPr>
          <p:nvPr>
            <p:ph type="ftr" sz="quarter" idx="17"/>
          </p:nvPr>
        </p:nvSpPr>
        <p:spPr/>
        <p:txBody>
          <a:bodyPr rtlCol="0"/>
          <a:lstStyle/>
          <a:p>
            <a:pPr>
              <a:defRPr/>
            </a:pPr>
            <a:endParaRPr lang="en-ZA"/>
          </a:p>
        </p:txBody>
      </p:sp>
    </p:spTree>
    <p:extLst>
      <p:ext uri="{BB962C8B-B14F-4D97-AF65-F5344CB8AC3E}">
        <p14:creationId xmlns:p14="http://schemas.microsoft.com/office/powerpoint/2010/main" xmlns="" val="37973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FCCCDFD8-63C8-4331-85C0-22F3AB086916}" type="datetime1">
              <a:rPr lang="en-US" smtClean="0"/>
              <a:pPr/>
              <a:t>10/19/2016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272610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FBECA2B6-9B5E-46E8-B236-12A6DD2EA268}" type="datetime1">
              <a:rPr lang="en-US" smtClean="0"/>
              <a:pPr>
                <a:defRPr/>
              </a:pPr>
              <a:t>10/19/2016</a:t>
            </a:fld>
            <a:endParaRPr lang="en-ZA"/>
          </a:p>
        </p:txBody>
      </p:sp>
      <p:sp>
        <p:nvSpPr>
          <p:cNvPr id="12" name="Slide Number Placeholder 11"/>
          <p:cNvSpPr>
            <a:spLocks noGrp="1"/>
          </p:cNvSpPr>
          <p:nvPr>
            <p:ph type="sldNum" sz="quarter" idx="16"/>
          </p:nvPr>
        </p:nvSpPr>
        <p:spPr/>
        <p:txBody>
          <a:bodyPr rtlCol="0"/>
          <a:lstStyle/>
          <a:p>
            <a:pPr>
              <a:defRPr/>
            </a:pPr>
            <a:fld id="{25F93155-59F3-48A3-A33B-075DD6946058}" type="slidenum">
              <a:rPr lang="en-ZA" smtClean="0"/>
              <a:pPr>
                <a:defRPr/>
              </a:pPr>
              <a:t>‹#›</a:t>
            </a:fld>
            <a:endParaRPr lang="en-ZA"/>
          </a:p>
        </p:txBody>
      </p:sp>
      <p:sp>
        <p:nvSpPr>
          <p:cNvPr id="14" name="Footer Placeholder 13"/>
          <p:cNvSpPr>
            <a:spLocks noGrp="1"/>
          </p:cNvSpPr>
          <p:nvPr>
            <p:ph type="ftr" sz="quarter" idx="17"/>
          </p:nvPr>
        </p:nvSpPr>
        <p:spPr/>
        <p:txBody>
          <a:bodyPr rtlCol="0"/>
          <a:lstStyle/>
          <a:p>
            <a:pPr>
              <a:defRPr/>
            </a:pPr>
            <a:endParaRPr lang="en-Z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2994901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57A17FF-14E9-49D5-985C-A6E147EA36D0}" type="datetime1">
              <a:rPr lang="en-US" smtClean="0"/>
              <a:pPr>
                <a:defRPr/>
              </a:pPr>
              <a:t>10/19/2016</a:t>
            </a:fld>
            <a:endParaRPr lang="en-ZA"/>
          </a:p>
        </p:txBody>
      </p:sp>
      <p:sp>
        <p:nvSpPr>
          <p:cNvPr id="4" name="Footer Placeholder 3"/>
          <p:cNvSpPr>
            <a:spLocks noGrp="1"/>
          </p:cNvSpPr>
          <p:nvPr>
            <p:ph type="ftr" sz="quarter" idx="11"/>
          </p:nvPr>
        </p:nvSpPr>
        <p:spPr/>
        <p:txBody>
          <a:bodyPr/>
          <a:lstStyle/>
          <a:p>
            <a:pPr>
              <a:defRPr/>
            </a:pPr>
            <a:endParaRPr lang="en-ZA"/>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3EFC297-2928-45A1-B6E7-4141C246A3A1}" type="slidenum">
              <a:rPr lang="en-ZA" smtClean="0"/>
              <a:pPr>
                <a:defRPr/>
              </a:pPr>
              <a:t>‹#›</a:t>
            </a:fld>
            <a:endParaRPr lang="en-ZA"/>
          </a:p>
        </p:txBody>
      </p:sp>
    </p:spTree>
    <p:extLst>
      <p:ext uri="{BB962C8B-B14F-4D97-AF65-F5344CB8AC3E}">
        <p14:creationId xmlns:p14="http://schemas.microsoft.com/office/powerpoint/2010/main" xmlns="" val="2691136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2B1077-FD0A-44CF-85BA-66B32C004001}" type="datetime1">
              <a:rPr lang="en-US" smtClean="0"/>
              <a:pPr>
                <a:defRPr/>
              </a:pPr>
              <a:t>10/19/2016</a:t>
            </a:fld>
            <a:endParaRPr lang="en-ZA"/>
          </a:p>
        </p:txBody>
      </p:sp>
      <p:sp>
        <p:nvSpPr>
          <p:cNvPr id="3" name="Footer Placeholder 2"/>
          <p:cNvSpPr>
            <a:spLocks noGrp="1"/>
          </p:cNvSpPr>
          <p:nvPr>
            <p:ph type="ftr" sz="quarter" idx="11"/>
          </p:nvPr>
        </p:nvSpPr>
        <p:spPr/>
        <p:txBody>
          <a:bodyPr/>
          <a:lstStyle/>
          <a:p>
            <a:pPr>
              <a:defRPr/>
            </a:pPr>
            <a:endParaRPr lang="en-Z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BE509C8-1385-4B5D-B2BA-B06075404A88}" type="slidenum">
              <a:rPr lang="en-ZA" smtClean="0"/>
              <a:pPr>
                <a:defRPr/>
              </a:pPr>
              <a:t>‹#›</a:t>
            </a:fld>
            <a:endParaRPr lang="en-ZA"/>
          </a:p>
        </p:txBody>
      </p:sp>
    </p:spTree>
    <p:extLst>
      <p:ext uri="{BB962C8B-B14F-4D97-AF65-F5344CB8AC3E}">
        <p14:creationId xmlns:p14="http://schemas.microsoft.com/office/powerpoint/2010/main" xmlns="" val="3425804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27A7344B-9263-4B2C-8245-F5BF6C1D035B}" type="datetime1">
              <a:rPr lang="en-US" smtClean="0"/>
              <a:pPr>
                <a:defRPr/>
              </a:pPr>
              <a:t>10/19/2016</a:t>
            </a:fld>
            <a:endParaRPr lang="en-ZA"/>
          </a:p>
        </p:txBody>
      </p:sp>
      <p:sp>
        <p:nvSpPr>
          <p:cNvPr id="6" name="Footer Placeholder 5"/>
          <p:cNvSpPr>
            <a:spLocks noGrp="1"/>
          </p:cNvSpPr>
          <p:nvPr>
            <p:ph type="ftr" sz="quarter" idx="11"/>
          </p:nvPr>
        </p:nvSpPr>
        <p:spPr/>
        <p:txBody>
          <a:bodyPr/>
          <a:lstStyle/>
          <a:p>
            <a:pPr>
              <a:defRPr/>
            </a:pPr>
            <a:endParaRPr lang="en-ZA"/>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4FADD04-B816-4FEC-909F-89CF606BB3DD}" type="slidenum">
              <a:rPr lang="en-ZA" smtClean="0"/>
              <a:pPr>
                <a:defRPr/>
              </a:pPr>
              <a:t>‹#›</a:t>
            </a:fld>
            <a:endParaRPr lang="en-Z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6099710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BBC608F8-95D1-49DE-A397-FCF89E4A4357}" type="datetime1">
              <a:rPr lang="en-US" smtClean="0"/>
              <a:pPr>
                <a:defRPr/>
              </a:pPr>
              <a:t>10/19/2016</a:t>
            </a:fld>
            <a:endParaRPr lang="en-Z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4C8D9C0C-B401-4812-994A-606B3D169B56}" type="slidenum">
              <a:rPr lang="en-ZA" smtClean="0"/>
              <a:pPr>
                <a:defRPr/>
              </a:pPr>
              <a:t>‹#›</a:t>
            </a:fld>
            <a:endParaRPr lang="en-ZA"/>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Z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xmlns="" val="284046759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63A92C7-250E-49C5-97B9-88094E86CA83}" type="datetime1">
              <a:rPr lang="en-US" smtClean="0"/>
              <a:pPr>
                <a:defRPr/>
              </a:pPr>
              <a:t>10/19/2016</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0428750-2B5A-4EAB-A0D4-66A89A00ED57}" type="slidenum">
              <a:rPr lang="en-ZA" smtClean="0"/>
              <a:pPr>
                <a:defRPr/>
              </a:pPr>
              <a:t>‹#›</a:t>
            </a:fld>
            <a:endParaRPr lang="en-ZA"/>
          </a:p>
        </p:txBody>
      </p:sp>
    </p:spTree>
    <p:extLst>
      <p:ext uri="{BB962C8B-B14F-4D97-AF65-F5344CB8AC3E}">
        <p14:creationId xmlns:p14="http://schemas.microsoft.com/office/powerpoint/2010/main" xmlns="" val="4025219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E9C4C20B-725A-4A40-B805-DDF44315585D}" type="datetime1">
              <a:rPr lang="en-US" smtClean="0"/>
              <a:pPr>
                <a:defRPr/>
              </a:pPr>
              <a:t>10/19/2016</a:t>
            </a:fld>
            <a:endParaRPr lang="en-ZA"/>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Z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12DB16F-ED9D-4ACD-8E3B-BBA0F295F041}" type="slidenum">
              <a:rPr lang="en-ZA" smtClean="0"/>
              <a:pPr>
                <a:defRPr/>
              </a:pPr>
              <a:t>‹#›</a:t>
            </a:fld>
            <a:endParaRPr lang="en-ZA"/>
          </a:p>
        </p:txBody>
      </p:sp>
    </p:spTree>
    <p:extLst>
      <p:ext uri="{BB962C8B-B14F-4D97-AF65-F5344CB8AC3E}">
        <p14:creationId xmlns:p14="http://schemas.microsoft.com/office/powerpoint/2010/main" xmlns="" val="381059221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47171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1418652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651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C5D9979-8C0A-4342-9460-0A7992AC8CA7}" type="datetime1">
              <a:rPr lang="en-US" smtClean="0"/>
              <a:pPr/>
              <a:t>10/19/2016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824739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932567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083778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3835220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753898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621F38-975F-E847-8472-05E5F5FF3F33}" type="datetimeFigureOut">
              <a:rPr lang="en-US" smtClean="0"/>
              <a:pPr/>
              <a:t>10/19/2016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671022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93575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030809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21F38-975F-E847-8472-05E5F5FF3F33}"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815136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5DA14CE9-B4F4-49D2-8A13-007FBF41AC63}"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769650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D8BC271-2610-4856-B649-BC682452806A}"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31481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921D617-C319-464C-846D-92EA940306FC}" type="datetime1">
              <a:rPr lang="en-US" smtClean="0"/>
              <a:pPr/>
              <a:t>10/19/2016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8285723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8654E-A3DA-47A5-8A23-D9CF58C20680}"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027426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88E0E27B-7A18-4FE1-9340-31A89ECB6449}" type="datetime1">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5022739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C88D45C8-6C86-4294-A22D-759F526082D8}" type="datetime1">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6361758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BCA71A9D-FBC0-41A2-B364-9CAF1933CE9F}" type="datetime1">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8878431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CFEC8-0CBD-49D9-8332-9F3C597B84CC}" type="datetime1">
              <a:rPr lang="en-US" smtClean="0"/>
              <a:pPr/>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6830070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710E2-CCD4-4437-876D-3D4FDDFD8908}" type="datetime1">
              <a:rPr lang="en-US" smtClean="0"/>
              <a:pPr/>
              <a:t>10/19/2016</a:t>
            </a:fld>
            <a:endParaRPr lang="en-US"/>
          </a:p>
        </p:txBody>
      </p:sp>
      <p:sp>
        <p:nvSpPr>
          <p:cNvPr id="6" name="Footer Placeholder 5"/>
          <p:cNvSpPr>
            <a:spLocks noGrp="1"/>
          </p:cNvSpPr>
          <p:nvPr>
            <p:ph type="ftr" sz="quarter" idx="11"/>
          </p:nvPr>
        </p:nvSpPr>
        <p:spPr/>
        <p:txBody>
          <a:bodyPr/>
          <a:lstStyle/>
          <a:p>
            <a:endParaRPr lang="en-US">
              <a:solidFill>
                <a:srgbClr val="455F51"/>
              </a:solidFill>
            </a:endParaRPr>
          </a:p>
        </p:txBody>
      </p:sp>
      <p:sp>
        <p:nvSpPr>
          <p:cNvPr id="7" name="Slide Number Placeholder 6"/>
          <p:cNvSpPr>
            <a:spLocks noGrp="1"/>
          </p:cNvSpPr>
          <p:nvPr>
            <p:ph type="sldNum" sz="quarter" idx="12"/>
          </p:nvPr>
        </p:nvSpPr>
        <p:spPr/>
        <p:txBody>
          <a:bodyPr/>
          <a:lstStyle/>
          <a:p>
            <a:fld id="{3D22BE80-DED4-504D-BFB9-746F323304E3}"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xmlns="" val="624457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C51CC-8C91-4B6A-9093-E78677EB7703}" type="datetime1">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6524094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338AAB6-ECD9-4E9A-9B60-308011CD2DD1}"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4120122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096186F-C236-4C17-9195-4A67D26E9AF4}" type="datetime1">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00822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31CF57-9C64-488A-9EC4-30FF310F9CC3}" type="datetime1">
              <a:rPr lang="en-US" smtClean="0"/>
              <a:pPr/>
              <a:t>10/19/2016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9125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55CF4-4B7E-41F5-84F6-11C91A639B81}" type="datetime1">
              <a:rPr lang="en-US" smtClean="0"/>
              <a:pPr/>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341619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DA81080-5FF7-4BF9-BD53-48FAD0515E93}" type="datetime1">
              <a:rPr lang="en-US" smtClean="0"/>
              <a:pPr>
                <a:defRPr/>
              </a:pPr>
              <a:t>10/19/2016</a:t>
            </a:fld>
            <a:endParaRPr lang="en-Z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Z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922CB51-E200-4E69-BE7F-FC991BBBCF8C}" type="slidenum">
              <a:rPr lang="en-ZA" smtClean="0"/>
              <a:pPr>
                <a:defRPr/>
              </a:pPr>
              <a:t>‹#›</a:t>
            </a:fld>
            <a:endParaRPr lang="en-ZA"/>
          </a:p>
        </p:txBody>
      </p:sp>
    </p:spTree>
    <p:extLst>
      <p:ext uri="{BB962C8B-B14F-4D97-AF65-F5344CB8AC3E}">
        <p14:creationId xmlns:p14="http://schemas.microsoft.com/office/powerpoint/2010/main" xmlns="" val="1411228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26E59A7-9B13-4A77-BBC1-B9ED0DBCDF84}" type="datetime1">
              <a:rPr lang="en-US" smtClean="0"/>
              <a:pPr/>
              <a:t>10/19/2016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22BE80-DED4-504D-BFB9-746F323304E3}"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5149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3F755CF4-4B7E-41F5-84F6-11C91A639B81}" type="datetime1">
              <a:rPr lang="en-US" smtClean="0"/>
              <a:pPr/>
              <a:t>10/19/2016</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3D22BE80-DED4-504D-BFB9-746F323304E3}" type="slidenum">
              <a:rPr lang="en-US" smtClean="0"/>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6049710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ZA"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55CF4-4B7E-41F5-84F6-11C91A639B81}" type="datetime1">
              <a:rPr lang="en-US" smtClean="0"/>
              <a:pPr/>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23910682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58A59EB5-B4BA-4D83-AE36-D7D0C56DE112}" type="datetime1">
              <a:rPr lang="en-US" smtClean="0"/>
              <a:pPr>
                <a:defRPr/>
              </a:pPr>
              <a:t>10/19/2016</a:t>
            </a:fld>
            <a:endParaRPr lang="en-Z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Z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922CB51-E200-4E69-BE7F-FC991BBBCF8C}" type="slidenum">
              <a:rPr lang="en-ZA" smtClean="0"/>
              <a:pPr>
                <a:defRPr/>
              </a:pPr>
              <a:t>‹#›</a:t>
            </a:fld>
            <a:endParaRPr lang="en-ZA"/>
          </a:p>
        </p:txBody>
      </p:sp>
    </p:spTree>
    <p:extLst>
      <p:ext uri="{BB962C8B-B14F-4D97-AF65-F5344CB8AC3E}">
        <p14:creationId xmlns:p14="http://schemas.microsoft.com/office/powerpoint/2010/main" xmlns="" val="39783835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621F38-975F-E847-8472-05E5F5FF3F33}" type="datetimeFigureOut">
              <a:rPr lang="en-US" smtClean="0"/>
              <a:pPr/>
              <a:t>10/19/2016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D22BE80-DED4-504D-BFB9-746F323304E3}"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11344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755CF4-4B7E-41F5-84F6-11C91A639B81}" type="datetime1">
              <a:rPr lang="en-US" smtClean="0"/>
              <a:pPr/>
              <a:t>10/19/2016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22BE80-DED4-504D-BFB9-746F323304E3}" type="slidenum">
              <a:rPr lang="en-US" smtClean="0"/>
              <a:pPr/>
              <a:t>‹#›</a:t>
            </a:fld>
            <a:endParaRPr lang="en-US"/>
          </a:p>
        </p:txBody>
      </p:sp>
    </p:spTree>
    <p:extLst>
      <p:ext uri="{BB962C8B-B14F-4D97-AF65-F5344CB8AC3E}">
        <p14:creationId xmlns:p14="http://schemas.microsoft.com/office/powerpoint/2010/main" xmlns="" val="181445766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9.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79.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79.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79.xml"/><Relationship Id="rId1" Type="http://schemas.openxmlformats.org/officeDocument/2006/relationships/vmlDrawing" Target="../drawings/vmlDrawing5.v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79.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vmlDrawing" Target="../drawings/vmlDrawing1.vml"/><Relationship Id="rId1" Type="http://schemas.openxmlformats.org/officeDocument/2006/relationships/themeOverride" Target="../theme/themeOverride1.xml"/><Relationship Id="rId4" Type="http://schemas.openxmlformats.org/officeDocument/2006/relationships/package" Target="../embeddings/Microsoft_Office_Excel_Worksheet1.xlsx"/></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 Cov.jpg"/>
          <p:cNvPicPr>
            <a:picLocks noChangeAspect="1"/>
          </p:cNvPicPr>
          <p:nvPr/>
        </p:nvPicPr>
        <p:blipFill rotWithShape="1">
          <a:blip r:embed="rId3">
            <a:extLst>
              <a:ext uri="{28A0092B-C50C-407E-A947-70E740481C1C}">
                <a14:useLocalDpi xmlns:a14="http://schemas.microsoft.com/office/drawing/2010/main" xmlns="" val="0"/>
              </a:ext>
            </a:extLst>
          </a:blip>
          <a:srcRect l="1427" r="4242"/>
          <a:stretch/>
        </p:blipFill>
        <p:spPr>
          <a:xfrm>
            <a:off x="-1" y="0"/>
            <a:ext cx="9144001" cy="6855693"/>
          </a:xfrm>
          <a:prstGeom prst="rect">
            <a:avLst/>
          </a:prstGeom>
        </p:spPr>
      </p:pic>
      <p:sp>
        <p:nvSpPr>
          <p:cNvPr id="7" name="TextBox 6"/>
          <p:cNvSpPr txBox="1"/>
          <p:nvPr/>
        </p:nvSpPr>
        <p:spPr>
          <a:xfrm rot="20957222">
            <a:off x="4072865" y="1911877"/>
            <a:ext cx="5042687" cy="830997"/>
          </a:xfrm>
          <a:prstGeom prst="rect">
            <a:avLst/>
          </a:prstGeom>
          <a:noFill/>
        </p:spPr>
        <p:txBody>
          <a:bodyPr wrap="square" rtlCol="0">
            <a:spAutoFit/>
          </a:bodyPr>
          <a:lstStyle/>
          <a:p>
            <a:pPr algn="ctr"/>
            <a:r>
              <a:rPr lang="en-US" sz="2800" dirty="0" smtClean="0">
                <a:solidFill>
                  <a:prstClr val="black">
                    <a:lumMod val="50000"/>
                    <a:lumOff val="50000"/>
                  </a:prstClr>
                </a:solidFill>
                <a:cs typeface="Calibri" panose="020F0502020204030204" pitchFamily="34" charset="0"/>
              </a:rPr>
              <a:t>Pre-MTBPS analysis</a:t>
            </a:r>
          </a:p>
          <a:p>
            <a:pPr algn="ctr"/>
            <a:r>
              <a:rPr lang="en-US" sz="2000" dirty="0" smtClean="0">
                <a:solidFill>
                  <a:prstClr val="black">
                    <a:lumMod val="50000"/>
                    <a:lumOff val="50000"/>
                  </a:prstClr>
                </a:solidFill>
                <a:cs typeface="Calibri" panose="020F0502020204030204" pitchFamily="34" charset="0"/>
              </a:rPr>
              <a:t>19 October 2016</a:t>
            </a:r>
          </a:p>
        </p:txBody>
      </p:sp>
    </p:spTree>
    <p:extLst>
      <p:ext uri="{BB962C8B-B14F-4D97-AF65-F5344CB8AC3E}">
        <p14:creationId xmlns:p14="http://schemas.microsoft.com/office/powerpoint/2010/main" xmlns="" val="1076536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973"/>
            <a:ext cx="7886700" cy="1167839"/>
          </a:xfrm>
        </p:spPr>
        <p:txBody>
          <a:bodyPr>
            <a:normAutofit/>
          </a:bodyPr>
          <a:lstStyle/>
          <a:p>
            <a:r>
              <a:rPr lang="en-ZA" dirty="0" smtClean="0">
                <a:solidFill>
                  <a:schemeClr val="accent6"/>
                </a:solidFill>
                <a:latin typeface="Century Gothic" panose="020B0502020202020204" pitchFamily="34" charset="0"/>
              </a:rPr>
              <a:t>Budget deficit</a:t>
            </a:r>
            <a:endParaRPr lang="en-ZA"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628650" y="1129553"/>
            <a:ext cx="7886700" cy="5728447"/>
          </a:xfrm>
        </p:spPr>
        <p:txBody>
          <a:bodyPr>
            <a:noAutofit/>
          </a:bodyPr>
          <a:lstStyle/>
          <a:p>
            <a:pPr>
              <a:lnSpc>
                <a:spcPct val="110000"/>
              </a:lnSpc>
              <a:spcBef>
                <a:spcPts val="400"/>
              </a:spcBef>
              <a:buClr>
                <a:schemeClr val="accent6">
                  <a:lumMod val="75000"/>
                </a:schemeClr>
              </a:buClr>
            </a:pPr>
            <a:r>
              <a:rPr lang="en-ZA" sz="2000" dirty="0">
                <a:latin typeface="Century Gothic" panose="020B0502020202020204" pitchFamily="34" charset="0"/>
              </a:rPr>
              <a:t>Persisting budget deficits in a context of slow growth has raised concerns about the sustainability of the country’s fiscal framework </a:t>
            </a:r>
          </a:p>
          <a:p>
            <a:pPr>
              <a:lnSpc>
                <a:spcPct val="110000"/>
              </a:lnSpc>
              <a:spcBef>
                <a:spcPts val="400"/>
              </a:spcBef>
              <a:buClr>
                <a:schemeClr val="accent6">
                  <a:lumMod val="75000"/>
                </a:schemeClr>
              </a:buClr>
            </a:pPr>
            <a:r>
              <a:rPr lang="en-ZA" sz="2000" dirty="0">
                <a:latin typeface="Century Gothic" panose="020B0502020202020204" pitchFamily="34" charset="0"/>
              </a:rPr>
              <a:t>In response to these concerns, government changed its fiscal policy stance in 2014 </a:t>
            </a:r>
            <a:r>
              <a:rPr lang="en-ZA" sz="2000" dirty="0" smtClean="0">
                <a:latin typeface="Century Gothic" panose="020B0502020202020204" pitchFamily="34" charset="0"/>
              </a:rPr>
              <a:t>including principles of </a:t>
            </a:r>
            <a:r>
              <a:rPr lang="en-ZA" sz="2000" dirty="0">
                <a:latin typeface="Century Gothic" panose="020B0502020202020204" pitchFamily="34" charset="0"/>
              </a:rPr>
              <a:t>fiscal consolidation </a:t>
            </a:r>
          </a:p>
          <a:p>
            <a:pPr>
              <a:lnSpc>
                <a:spcPct val="110000"/>
              </a:lnSpc>
              <a:spcBef>
                <a:spcPts val="400"/>
              </a:spcBef>
              <a:buClr>
                <a:schemeClr val="accent6">
                  <a:lumMod val="75000"/>
                </a:schemeClr>
              </a:buClr>
            </a:pPr>
            <a:r>
              <a:rPr lang="en-ZA" sz="2000" dirty="0">
                <a:latin typeface="Century Gothic" panose="020B0502020202020204" pitchFamily="34" charset="0"/>
              </a:rPr>
              <a:t>The objective </a:t>
            </a:r>
            <a:r>
              <a:rPr lang="en-ZA" sz="2000" dirty="0" smtClean="0">
                <a:latin typeface="Century Gothic" panose="020B0502020202020204" pitchFamily="34" charset="0"/>
              </a:rPr>
              <a:t>is </a:t>
            </a:r>
            <a:r>
              <a:rPr lang="en-ZA" sz="2000" dirty="0">
                <a:latin typeface="Century Gothic" panose="020B0502020202020204" pitchFamily="34" charset="0"/>
              </a:rPr>
              <a:t>to return the country to a sustainable fiscal trajectory by stabilising debt as a share of GDP</a:t>
            </a:r>
          </a:p>
          <a:p>
            <a:pPr>
              <a:lnSpc>
                <a:spcPct val="110000"/>
              </a:lnSpc>
              <a:spcBef>
                <a:spcPts val="400"/>
              </a:spcBef>
              <a:buClr>
                <a:schemeClr val="accent6">
                  <a:lumMod val="75000"/>
                </a:schemeClr>
              </a:buClr>
            </a:pPr>
            <a:r>
              <a:rPr lang="en-ZA" sz="2000" dirty="0">
                <a:latin typeface="Century Gothic" panose="020B0502020202020204" pitchFamily="34" charset="0"/>
              </a:rPr>
              <a:t>This includes both revenue and expenditure measures:</a:t>
            </a:r>
          </a:p>
          <a:p>
            <a:pPr marL="514350" lvl="2">
              <a:lnSpc>
                <a:spcPct val="110000"/>
              </a:lnSpc>
              <a:spcBef>
                <a:spcPts val="400"/>
              </a:spcBef>
              <a:buClr>
                <a:schemeClr val="accent6">
                  <a:lumMod val="75000"/>
                </a:schemeClr>
              </a:buClr>
            </a:pPr>
            <a:r>
              <a:rPr lang="en-ZA" sz="1800" dirty="0">
                <a:latin typeface="Century Gothic" panose="020B0502020202020204" pitchFamily="34" charset="0"/>
              </a:rPr>
              <a:t>New revenue raising measures</a:t>
            </a:r>
          </a:p>
          <a:p>
            <a:pPr marL="514350" lvl="2">
              <a:lnSpc>
                <a:spcPct val="110000"/>
              </a:lnSpc>
              <a:spcBef>
                <a:spcPts val="0"/>
              </a:spcBef>
              <a:buClr>
                <a:schemeClr val="accent6">
                  <a:lumMod val="75000"/>
                </a:schemeClr>
              </a:buClr>
            </a:pPr>
            <a:r>
              <a:rPr lang="en-ZA" sz="1800" dirty="0">
                <a:latin typeface="Century Gothic" panose="020B0502020202020204" pitchFamily="34" charset="0"/>
              </a:rPr>
              <a:t>Introduction of an expenditure ceiling</a:t>
            </a:r>
          </a:p>
          <a:p>
            <a:pPr marL="514350" lvl="2">
              <a:lnSpc>
                <a:spcPct val="110000"/>
              </a:lnSpc>
              <a:spcBef>
                <a:spcPts val="0"/>
              </a:spcBef>
              <a:buClr>
                <a:schemeClr val="accent6">
                  <a:lumMod val="75000"/>
                </a:schemeClr>
              </a:buClr>
            </a:pPr>
            <a:r>
              <a:rPr lang="en-ZA" sz="1800" dirty="0">
                <a:latin typeface="Century Gothic" panose="020B0502020202020204" pitchFamily="34" charset="0"/>
              </a:rPr>
              <a:t>Introduction of efficiency measures </a:t>
            </a:r>
          </a:p>
          <a:p>
            <a:pPr>
              <a:lnSpc>
                <a:spcPct val="110000"/>
              </a:lnSpc>
              <a:spcBef>
                <a:spcPts val="600"/>
              </a:spcBef>
              <a:buClr>
                <a:schemeClr val="accent6">
                  <a:lumMod val="75000"/>
                </a:schemeClr>
              </a:buClr>
            </a:pPr>
            <a:r>
              <a:rPr lang="en-ZA" sz="2000" dirty="0">
                <a:latin typeface="Century Gothic" panose="020B0502020202020204" pitchFamily="34" charset="0"/>
              </a:rPr>
              <a:t>This challenge is compounded by the need to maintain and increase social spending in-line with a growing population confronted with fewer employment opportunities</a:t>
            </a:r>
          </a:p>
        </p:txBody>
      </p:sp>
      <p:sp>
        <p:nvSpPr>
          <p:cNvPr id="4" name="Slide Number Placeholder 3"/>
          <p:cNvSpPr>
            <a:spLocks noGrp="1"/>
          </p:cNvSpPr>
          <p:nvPr>
            <p:ph type="sldNum" sz="quarter" idx="12"/>
          </p:nvPr>
        </p:nvSpPr>
        <p:spPr/>
        <p:txBody>
          <a:bodyPr/>
          <a:lstStyle/>
          <a:p>
            <a:fld id="{3D22BE80-DED4-504D-BFB9-746F323304E3}" type="slidenum">
              <a:rPr lang="en-US" smtClean="0"/>
              <a:pPr/>
              <a:t>10</a:t>
            </a:fld>
            <a:endParaRPr lang="en-US"/>
          </a:p>
        </p:txBody>
      </p:sp>
    </p:spTree>
    <p:extLst>
      <p:ext uri="{BB962C8B-B14F-4D97-AF65-F5344CB8AC3E}">
        <p14:creationId xmlns:p14="http://schemas.microsoft.com/office/powerpoint/2010/main" xmlns="" val="3110044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737"/>
            <a:ext cx="7886700" cy="1139825"/>
          </a:xfrm>
        </p:spPr>
        <p:txBody>
          <a:bodyPr>
            <a:normAutofit/>
          </a:bodyPr>
          <a:lstStyle/>
          <a:p>
            <a:r>
              <a:rPr lang="en-ZA" dirty="0" smtClean="0">
                <a:solidFill>
                  <a:schemeClr val="accent6"/>
                </a:solidFill>
                <a:latin typeface="Century Gothic" panose="020B0502020202020204" pitchFamily="34" charset="0"/>
              </a:rPr>
              <a:t>Debt</a:t>
            </a:r>
            <a:endParaRPr lang="en-ZA" dirty="0">
              <a:solidFill>
                <a:schemeClr val="accent6"/>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43174606"/>
              </p:ext>
            </p:extLst>
          </p:nvPr>
        </p:nvGraphicFramePr>
        <p:xfrm>
          <a:off x="628650" y="1048871"/>
          <a:ext cx="7886700" cy="5486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05154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3763"/>
            <a:ext cx="7886700" cy="912345"/>
          </a:xfrm>
        </p:spPr>
        <p:txBody>
          <a:bodyPr>
            <a:normAutofit/>
          </a:bodyPr>
          <a:lstStyle/>
          <a:p>
            <a:r>
              <a:rPr lang="en-ZA" dirty="0" smtClean="0">
                <a:solidFill>
                  <a:schemeClr val="accent6"/>
                </a:solidFill>
                <a:latin typeface="Century Gothic" panose="020B0502020202020204" pitchFamily="34" charset="0"/>
              </a:rPr>
              <a:t>Revenue trends</a:t>
            </a:r>
            <a:endParaRPr lang="en-ZA"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628650" y="968188"/>
            <a:ext cx="8179174" cy="5889812"/>
          </a:xfrm>
        </p:spPr>
        <p:txBody>
          <a:bodyPr>
            <a:noAutofit/>
          </a:bodyPr>
          <a:lstStyle/>
          <a:p>
            <a:pPr>
              <a:lnSpc>
                <a:spcPct val="110000"/>
              </a:lnSpc>
              <a:spcBef>
                <a:spcPts val="400"/>
              </a:spcBef>
              <a:buClr>
                <a:schemeClr val="accent6">
                  <a:lumMod val="75000"/>
                </a:schemeClr>
              </a:buClr>
            </a:pPr>
            <a:r>
              <a:rPr lang="en-ZA" sz="1800" dirty="0" smtClean="0">
                <a:latin typeface="Century Gothic" panose="020B0502020202020204" pitchFamily="34" charset="0"/>
              </a:rPr>
              <a:t>Lower than anticipated </a:t>
            </a:r>
            <a:r>
              <a:rPr lang="en-ZA" sz="1800" dirty="0">
                <a:latin typeface="Century Gothic" panose="020B0502020202020204" pitchFamily="34" charset="0"/>
              </a:rPr>
              <a:t>economic growth resulted in less tax revenue for </a:t>
            </a:r>
            <a:r>
              <a:rPr lang="en-ZA" sz="1800" dirty="0" smtClean="0">
                <a:latin typeface="Century Gothic" panose="020B0502020202020204" pitchFamily="34" charset="0"/>
              </a:rPr>
              <a:t>government</a:t>
            </a:r>
          </a:p>
          <a:p>
            <a:pPr>
              <a:lnSpc>
                <a:spcPct val="110000"/>
              </a:lnSpc>
              <a:spcBef>
                <a:spcPts val="400"/>
              </a:spcBef>
              <a:buClr>
                <a:schemeClr val="accent6">
                  <a:lumMod val="75000"/>
                </a:schemeClr>
              </a:buClr>
            </a:pPr>
            <a:r>
              <a:rPr lang="en-ZA" sz="1800" dirty="0">
                <a:latin typeface="Century Gothic" panose="020B0502020202020204" pitchFamily="34" charset="0"/>
              </a:rPr>
              <a:t>In response, government started introducing measures to raise additional revenue</a:t>
            </a:r>
          </a:p>
          <a:p>
            <a:pPr>
              <a:lnSpc>
                <a:spcPct val="110000"/>
              </a:lnSpc>
              <a:spcBef>
                <a:spcPts val="400"/>
              </a:spcBef>
              <a:buClr>
                <a:schemeClr val="accent6">
                  <a:lumMod val="75000"/>
                </a:schemeClr>
              </a:buClr>
            </a:pPr>
            <a:r>
              <a:rPr lang="en-ZA" sz="1800" dirty="0">
                <a:latin typeface="Century Gothic" panose="020B0502020202020204" pitchFamily="34" charset="0"/>
              </a:rPr>
              <a:t>In total, the changes were expected to raise an additional </a:t>
            </a:r>
            <a:r>
              <a:rPr lang="en-ZA" sz="1800" dirty="0" smtClean="0">
                <a:latin typeface="Century Gothic" panose="020B0502020202020204" pitchFamily="34" charset="0"/>
              </a:rPr>
              <a:t/>
            </a:r>
            <a:br>
              <a:rPr lang="en-ZA" sz="1800" dirty="0" smtClean="0">
                <a:latin typeface="Century Gothic" panose="020B0502020202020204" pitchFamily="34" charset="0"/>
              </a:rPr>
            </a:br>
            <a:r>
              <a:rPr lang="en-ZA" sz="1800" dirty="0" smtClean="0">
                <a:latin typeface="Century Gothic" panose="020B0502020202020204" pitchFamily="34" charset="0"/>
              </a:rPr>
              <a:t>R18.1 </a:t>
            </a:r>
            <a:r>
              <a:rPr lang="en-ZA" sz="1800" dirty="0">
                <a:latin typeface="Century Gothic" panose="020B0502020202020204" pitchFamily="34" charset="0"/>
              </a:rPr>
              <a:t>billion in 2016/17</a:t>
            </a:r>
          </a:p>
          <a:p>
            <a:pPr>
              <a:lnSpc>
                <a:spcPct val="110000"/>
              </a:lnSpc>
              <a:spcBef>
                <a:spcPts val="400"/>
              </a:spcBef>
              <a:buClr>
                <a:schemeClr val="accent6">
                  <a:lumMod val="75000"/>
                </a:schemeClr>
              </a:buClr>
            </a:pPr>
            <a:r>
              <a:rPr lang="en-ZA" sz="1800" dirty="0">
                <a:latin typeface="Century Gothic" panose="020B0502020202020204" pitchFamily="34" charset="0"/>
              </a:rPr>
              <a:t>Tax revenue data for the first five months of the 2016/17 shows that the tax adjustments have led to a </a:t>
            </a:r>
            <a:r>
              <a:rPr lang="en-ZA" sz="1800" dirty="0" smtClean="0">
                <a:latin typeface="Century Gothic" panose="020B0502020202020204" pitchFamily="34" charset="0"/>
              </a:rPr>
              <a:t>6.2% increase </a:t>
            </a:r>
            <a:r>
              <a:rPr lang="en-ZA" sz="1800" dirty="0">
                <a:latin typeface="Century Gothic" panose="020B0502020202020204" pitchFamily="34" charset="0"/>
              </a:rPr>
              <a:t>in total tax revenues, when compared with the same period in the previous financial </a:t>
            </a:r>
            <a:r>
              <a:rPr lang="en-ZA" sz="1800" dirty="0" smtClean="0">
                <a:latin typeface="Century Gothic" panose="020B0502020202020204" pitchFamily="34" charset="0"/>
              </a:rPr>
              <a:t>year </a:t>
            </a:r>
            <a:endParaRPr lang="en-ZA" sz="1800" dirty="0">
              <a:latin typeface="Century Gothic" panose="020B0502020202020204" pitchFamily="34" charset="0"/>
            </a:endParaRPr>
          </a:p>
          <a:p>
            <a:pPr>
              <a:lnSpc>
                <a:spcPct val="110000"/>
              </a:lnSpc>
              <a:spcBef>
                <a:spcPts val="400"/>
              </a:spcBef>
              <a:buClr>
                <a:schemeClr val="accent6">
                  <a:lumMod val="75000"/>
                </a:schemeClr>
              </a:buClr>
            </a:pPr>
            <a:r>
              <a:rPr lang="en-ZA" sz="1800" dirty="0">
                <a:latin typeface="Century Gothic" panose="020B0502020202020204" pitchFamily="34" charset="0"/>
              </a:rPr>
              <a:t>This is, however, </a:t>
            </a:r>
            <a:r>
              <a:rPr lang="en-ZA" sz="1800" dirty="0" smtClean="0">
                <a:latin typeface="Century Gothic" panose="020B0502020202020204" pitchFamily="34" charset="0"/>
              </a:rPr>
              <a:t>3.7% lower </a:t>
            </a:r>
            <a:r>
              <a:rPr lang="en-ZA" sz="1800" dirty="0">
                <a:latin typeface="Century Gothic" panose="020B0502020202020204" pitchFamily="34" charset="0"/>
              </a:rPr>
              <a:t>than the estimated </a:t>
            </a:r>
            <a:r>
              <a:rPr lang="en-ZA" sz="1800" dirty="0" smtClean="0">
                <a:latin typeface="Century Gothic" panose="020B0502020202020204" pitchFamily="34" charset="0"/>
              </a:rPr>
              <a:t>9.8 % </a:t>
            </a:r>
            <a:r>
              <a:rPr lang="en-ZA" sz="1800" dirty="0">
                <a:latin typeface="Century Gothic" panose="020B0502020202020204" pitchFamily="34" charset="0"/>
              </a:rPr>
              <a:t>growth in the 2016 Budget </a:t>
            </a:r>
            <a:r>
              <a:rPr lang="en-ZA" sz="1800" dirty="0" smtClean="0">
                <a:latin typeface="Century Gothic" panose="020B0502020202020204" pitchFamily="34" charset="0"/>
              </a:rPr>
              <a:t>Review </a:t>
            </a:r>
            <a:endParaRPr lang="en-ZA" sz="1800" dirty="0">
              <a:latin typeface="Century Gothic" panose="020B0502020202020204" pitchFamily="34" charset="0"/>
            </a:endParaRPr>
          </a:p>
          <a:p>
            <a:pPr>
              <a:lnSpc>
                <a:spcPct val="110000"/>
              </a:lnSpc>
              <a:spcBef>
                <a:spcPts val="400"/>
              </a:spcBef>
              <a:buClr>
                <a:schemeClr val="accent6">
                  <a:lumMod val="75000"/>
                </a:schemeClr>
              </a:buClr>
            </a:pPr>
            <a:r>
              <a:rPr lang="en-ZA" sz="1800" dirty="0" smtClean="0">
                <a:latin typeface="Century Gothic" panose="020B0502020202020204" pitchFamily="34" charset="0"/>
              </a:rPr>
              <a:t>Assuming </a:t>
            </a:r>
            <a:r>
              <a:rPr lang="en-ZA" sz="1800" dirty="0">
                <a:latin typeface="Century Gothic" panose="020B0502020202020204" pitchFamily="34" charset="0"/>
              </a:rPr>
              <a:t>that the year-to-date growth of </a:t>
            </a:r>
            <a:r>
              <a:rPr lang="en-ZA" sz="1800" dirty="0" smtClean="0">
                <a:latin typeface="Century Gothic" panose="020B0502020202020204" pitchFamily="34" charset="0"/>
              </a:rPr>
              <a:t>6.2% persists </a:t>
            </a:r>
            <a:r>
              <a:rPr lang="en-ZA" sz="1800" dirty="0">
                <a:latin typeface="Century Gothic" panose="020B0502020202020204" pitchFamily="34" charset="0"/>
              </a:rPr>
              <a:t>for the remainder of the financial year, the PBO estimates a total gross tax revenue collection of approximately R1.136 trillion for 2016/17</a:t>
            </a:r>
            <a:r>
              <a:rPr lang="en-ZA" sz="1800" dirty="0" smtClean="0">
                <a:latin typeface="Century Gothic" panose="020B0502020202020204" pitchFamily="34" charset="0"/>
              </a:rPr>
              <a:t>.</a:t>
            </a:r>
          </a:p>
          <a:p>
            <a:pPr>
              <a:lnSpc>
                <a:spcPct val="110000"/>
              </a:lnSpc>
              <a:spcBef>
                <a:spcPts val="400"/>
              </a:spcBef>
              <a:buClr>
                <a:schemeClr val="accent6">
                  <a:lumMod val="75000"/>
                </a:schemeClr>
              </a:buClr>
            </a:pPr>
            <a:r>
              <a:rPr lang="en-ZA" sz="1800" dirty="0" smtClean="0">
                <a:latin typeface="Century Gothic" panose="020B0502020202020204" pitchFamily="34" charset="0"/>
              </a:rPr>
              <a:t>This </a:t>
            </a:r>
            <a:r>
              <a:rPr lang="en-ZA" sz="1800" dirty="0">
                <a:latin typeface="Century Gothic" panose="020B0502020202020204" pitchFamily="34" charset="0"/>
              </a:rPr>
              <a:t>is R39 billion less than the R1.175 trillion estimated for 2016/17 </a:t>
            </a:r>
            <a:endParaRPr lang="en-ZA" sz="1800" dirty="0" smtClean="0">
              <a:latin typeface="Century Gothic" panose="020B0502020202020204" pitchFamily="34" charset="0"/>
            </a:endParaRPr>
          </a:p>
          <a:p>
            <a:pPr>
              <a:lnSpc>
                <a:spcPct val="110000"/>
              </a:lnSpc>
              <a:spcBef>
                <a:spcPts val="400"/>
              </a:spcBef>
              <a:buClr>
                <a:schemeClr val="accent6">
                  <a:lumMod val="75000"/>
                </a:schemeClr>
              </a:buClr>
            </a:pPr>
            <a:r>
              <a:rPr lang="en-ZA" sz="1800" dirty="0" smtClean="0">
                <a:latin typeface="Century Gothic" panose="020B0502020202020204" pitchFamily="34" charset="0"/>
              </a:rPr>
              <a:t>2016 MTEF revenue </a:t>
            </a:r>
            <a:r>
              <a:rPr lang="en-ZA" sz="1800" dirty="0">
                <a:latin typeface="Century Gothic" panose="020B0502020202020204" pitchFamily="34" charset="0"/>
              </a:rPr>
              <a:t>raising proposals for both 2017/18 and 2018/19 </a:t>
            </a:r>
            <a:r>
              <a:rPr lang="en-ZA" sz="1800" dirty="0" smtClean="0">
                <a:latin typeface="Century Gothic" panose="020B0502020202020204" pitchFamily="34" charset="0"/>
              </a:rPr>
              <a:t>intends to raise </a:t>
            </a:r>
            <a:r>
              <a:rPr lang="en-ZA" sz="1800" dirty="0">
                <a:latin typeface="Century Gothic" panose="020B0502020202020204" pitchFamily="34" charset="0"/>
              </a:rPr>
              <a:t>a further R15 </a:t>
            </a:r>
            <a:r>
              <a:rPr lang="en-ZA" sz="1800" dirty="0" smtClean="0">
                <a:latin typeface="Century Gothic" panose="020B0502020202020204" pitchFamily="34" charset="0"/>
              </a:rPr>
              <a:t>billion</a:t>
            </a:r>
            <a:endParaRPr lang="en-ZA" sz="18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12</a:t>
            </a:fld>
            <a:endParaRPr lang="en-US"/>
          </a:p>
        </p:txBody>
      </p:sp>
    </p:spTree>
    <p:extLst>
      <p:ext uri="{BB962C8B-B14F-4D97-AF65-F5344CB8AC3E}">
        <p14:creationId xmlns:p14="http://schemas.microsoft.com/office/powerpoint/2010/main" xmlns="" val="131159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9921"/>
          </a:xfrm>
        </p:spPr>
        <p:txBody>
          <a:bodyPr/>
          <a:lstStyle/>
          <a:p>
            <a:r>
              <a:rPr lang="en-ZA" dirty="0">
                <a:solidFill>
                  <a:schemeClr val="accent6"/>
                </a:solidFill>
                <a:latin typeface="Century Gothic" panose="020B0502020202020204" pitchFamily="34" charset="0"/>
              </a:rPr>
              <a:t>Revenue </a:t>
            </a:r>
            <a:r>
              <a:rPr lang="en-ZA" dirty="0" smtClean="0">
                <a:solidFill>
                  <a:schemeClr val="accent6"/>
                </a:solidFill>
                <a:latin typeface="Century Gothic" panose="020B0502020202020204" pitchFamily="34" charset="0"/>
              </a:rPr>
              <a:t>trends </a:t>
            </a:r>
            <a:r>
              <a:rPr lang="en-ZA" sz="2800" dirty="0" smtClean="0">
                <a:solidFill>
                  <a:schemeClr val="accent6"/>
                </a:solidFill>
                <a:latin typeface="Century Gothic" panose="020B0502020202020204" pitchFamily="34" charset="0"/>
              </a:rPr>
              <a:t>(continue)</a:t>
            </a:r>
            <a:endParaRPr lang="en-ZA" sz="28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58928594"/>
              </p:ext>
            </p:extLst>
          </p:nvPr>
        </p:nvGraphicFramePr>
        <p:xfrm>
          <a:off x="628650" y="1993805"/>
          <a:ext cx="8044703" cy="4545107"/>
        </p:xfrm>
        <a:graphic>
          <a:graphicData uri="http://schemas.openxmlformats.org/drawingml/2006/table">
            <a:tbl>
              <a:tblPr firstRow="1" firstCol="1" bandRow="1"/>
              <a:tblGrid>
                <a:gridCol w="2941009"/>
                <a:gridCol w="1927196"/>
                <a:gridCol w="1999921"/>
                <a:gridCol w="1176577"/>
              </a:tblGrid>
              <a:tr h="942322">
                <a:tc>
                  <a:txBody>
                    <a:bodyPr/>
                    <a:lstStyle/>
                    <a:p>
                      <a:pPr>
                        <a:lnSpc>
                          <a:spcPct val="120000"/>
                        </a:lnSpc>
                        <a:spcBef>
                          <a:spcPts val="600"/>
                        </a:spcBef>
                        <a:spcAft>
                          <a:spcPts val="0"/>
                        </a:spcAft>
                      </a:pPr>
                      <a:r>
                        <a:rPr lang="en-ZA" sz="1400" b="1" dirty="0">
                          <a:effectLst/>
                          <a:latin typeface="Century Gothic" panose="020B0502020202020204" pitchFamily="34" charset="0"/>
                          <a:ea typeface="Calibri" panose="020F0502020204030204" pitchFamily="34" charset="0"/>
                          <a:cs typeface="Humanist521BT-Light"/>
                        </a:rPr>
                        <a:t>Tax component (% share of total tax revenue)</a:t>
                      </a:r>
                      <a:endParaRPr lang="en-ZA" sz="1400" dirty="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dirty="0">
                          <a:effectLst/>
                          <a:latin typeface="Century Gothic" panose="020B0502020202020204" pitchFamily="34" charset="0"/>
                          <a:ea typeface="Calibri" panose="020F0502020204030204" pitchFamily="34" charset="0"/>
                          <a:cs typeface="Humanist521BT-Light"/>
                        </a:rPr>
                        <a:t>Nominal growth estimate in the 2016 Budget Review</a:t>
                      </a:r>
                      <a:endParaRPr lang="en-ZA" sz="1400" dirty="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Year-to-date nominal growth</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Variance</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08924">
                <a:tc>
                  <a:txBody>
                    <a:bodyPr/>
                    <a:lstStyle/>
                    <a:p>
                      <a:pPr>
                        <a:lnSpc>
                          <a:spcPct val="120000"/>
                        </a:lnSpc>
                        <a:spcBef>
                          <a:spcPts val="600"/>
                        </a:spcBef>
                        <a:spcAft>
                          <a:spcPts val="0"/>
                        </a:spcAft>
                      </a:pPr>
                      <a:r>
                        <a:rPr lang="en-ZA" sz="1400" b="1" dirty="0">
                          <a:effectLst/>
                          <a:latin typeface="Century Gothic" panose="020B0502020202020204" pitchFamily="34" charset="0"/>
                          <a:ea typeface="Calibri" panose="020F0502020204030204" pitchFamily="34" charset="0"/>
                          <a:cs typeface="Humanist521BT-Light"/>
                        </a:rPr>
                        <a:t>Personal income tax (36.65%)</a:t>
                      </a:r>
                      <a:endParaRPr lang="en-ZA" sz="1400" dirty="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12.51%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9.82%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-2.69%</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08970">
                <a:tc>
                  <a:txBody>
                    <a:bodyPr/>
                    <a:lstStyle/>
                    <a:p>
                      <a:pPr>
                        <a:lnSpc>
                          <a:spcPct val="120000"/>
                        </a:lnSpc>
                        <a:spcBef>
                          <a:spcPts val="600"/>
                        </a:spcBef>
                        <a:spcAft>
                          <a:spcPts val="0"/>
                        </a:spcAft>
                      </a:pPr>
                      <a:r>
                        <a:rPr lang="en-ZA" sz="1400" b="1" dirty="0">
                          <a:effectLst/>
                          <a:latin typeface="Century Gothic" panose="020B0502020202020204" pitchFamily="34" charset="0"/>
                          <a:ea typeface="Calibri" panose="020F0502020204030204" pitchFamily="34" charset="0"/>
                          <a:cs typeface="Humanist521BT-Light"/>
                        </a:rPr>
                        <a:t>VAT (25.99%)</a:t>
                      </a:r>
                      <a:endParaRPr lang="en-ZA" sz="1400" dirty="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8.34%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3.0%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-5.34%</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10183">
                <a:tc>
                  <a:txBody>
                    <a:bodyPr/>
                    <a:lstStyle/>
                    <a:p>
                      <a:pP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Corporate income tax (17.67%)</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4.92%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5.3%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0.38%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08970">
                <a:tc>
                  <a:txBody>
                    <a:bodyPr/>
                    <a:lstStyle/>
                    <a:p>
                      <a:pPr>
                        <a:lnSpc>
                          <a:spcPct val="120000"/>
                        </a:lnSpc>
                        <a:spcBef>
                          <a:spcPts val="600"/>
                        </a:spcBef>
                        <a:spcAft>
                          <a:spcPts val="0"/>
                        </a:spcAft>
                      </a:pPr>
                      <a:r>
                        <a:rPr lang="en-ZA" sz="1400" b="1" dirty="0">
                          <a:effectLst/>
                          <a:latin typeface="Century Gothic" panose="020B0502020202020204" pitchFamily="34" charset="0"/>
                          <a:ea typeface="Calibri" panose="020F0502020204030204" pitchFamily="34" charset="0"/>
                          <a:cs typeface="Humanist521BT-Light"/>
                        </a:rPr>
                        <a:t>Fuel levy (5.3%)</a:t>
                      </a:r>
                      <a:endParaRPr lang="en-ZA" sz="1400" dirty="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7.4%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8.2%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0.80%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74945">
                <a:tc>
                  <a:txBody>
                    <a:bodyPr/>
                    <a:lstStyle/>
                    <a:p>
                      <a:pP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Taxes on international trade and transactions (4.35%)</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17.31%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15.41%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-1.90%</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90793">
                <a:tc>
                  <a:txBody>
                    <a:bodyPr/>
                    <a:lstStyle/>
                    <a:p>
                      <a:pPr>
                        <a:lnSpc>
                          <a:spcPct val="120000"/>
                        </a:lnSpc>
                        <a:spcBef>
                          <a:spcPts val="600"/>
                        </a:spcBef>
                        <a:spcAft>
                          <a:spcPts val="0"/>
                        </a:spcAft>
                      </a:pPr>
                      <a:r>
                        <a:rPr lang="en-ZA" sz="1400" b="1">
                          <a:effectLst/>
                          <a:latin typeface="Century Gothic" panose="020B0502020202020204" pitchFamily="34" charset="0"/>
                          <a:ea typeface="Calibri" panose="020F0502020204030204" pitchFamily="34" charset="0"/>
                          <a:cs typeface="Humanist521BT-Light"/>
                        </a:rPr>
                        <a:t>Total Tax Revenue</a:t>
                      </a:r>
                      <a:endParaRPr lang="en-ZA" sz="140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9.82%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a:effectLst/>
                          <a:latin typeface="Century Gothic" panose="020B0502020202020204" pitchFamily="34" charset="0"/>
                          <a:ea typeface="Calibri" panose="020F0502020204030204" pitchFamily="34" charset="0"/>
                          <a:cs typeface="Humanist521BT-Light"/>
                        </a:rPr>
                        <a:t>6.16%</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20000"/>
                        </a:lnSpc>
                        <a:spcBef>
                          <a:spcPts val="600"/>
                        </a:spcBef>
                        <a:spcAft>
                          <a:spcPts val="0"/>
                        </a:spcAft>
                      </a:pPr>
                      <a:r>
                        <a:rPr lang="en-ZA" sz="1400" b="1" dirty="0">
                          <a:effectLst/>
                          <a:latin typeface="Century Gothic" panose="020B0502020202020204" pitchFamily="34" charset="0"/>
                          <a:ea typeface="Calibri" panose="020F0502020204030204" pitchFamily="34" charset="0"/>
                          <a:cs typeface="Humanist521BT-Light"/>
                        </a:rPr>
                        <a:t>-3.66%</a:t>
                      </a:r>
                      <a:endParaRPr lang="en-ZA" sz="1400" dirty="0">
                        <a:effectLst/>
                        <a:latin typeface="Century Gothic" panose="020B0502020202020204" pitchFamily="34" charset="0"/>
                        <a:ea typeface="Calibri" panose="020F0502020204030204" pitchFamily="34" charset="0"/>
                        <a:cs typeface="Humanist521BT-Light"/>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8" name="Rectangle 7"/>
          <p:cNvSpPr/>
          <p:nvPr/>
        </p:nvSpPr>
        <p:spPr>
          <a:xfrm>
            <a:off x="628649" y="1385047"/>
            <a:ext cx="8044703" cy="369332"/>
          </a:xfrm>
          <a:prstGeom prst="rect">
            <a:avLst/>
          </a:prstGeom>
        </p:spPr>
        <p:txBody>
          <a:bodyPr wrap="square">
            <a:spAutoFit/>
          </a:bodyPr>
          <a:lstStyle/>
          <a:p>
            <a:r>
              <a:rPr lang="en-ZA" dirty="0">
                <a:latin typeface="Century Gothic" panose="020B0502020202020204" pitchFamily="34" charset="0"/>
                <a:ea typeface="Calibri" panose="020F0502020204030204" pitchFamily="34" charset="0"/>
                <a:cs typeface="Humanist521BT-Light"/>
              </a:rPr>
              <a:t>Growth rates in the five largest revenue sources</a:t>
            </a:r>
            <a:endParaRPr lang="en-ZA" dirty="0"/>
          </a:p>
        </p:txBody>
      </p:sp>
    </p:spTree>
    <p:extLst>
      <p:ext uri="{BB962C8B-B14F-4D97-AF65-F5344CB8AC3E}">
        <p14:creationId xmlns:p14="http://schemas.microsoft.com/office/powerpoint/2010/main" xmlns="" val="194054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7578"/>
            <a:ext cx="8580438" cy="1411940"/>
          </a:xfrm>
        </p:spPr>
        <p:txBody>
          <a:bodyPr>
            <a:normAutofit/>
          </a:bodyPr>
          <a:lstStyle/>
          <a:p>
            <a:r>
              <a:rPr lang="en-ZA" dirty="0" smtClean="0">
                <a:solidFill>
                  <a:schemeClr val="accent6"/>
                </a:solidFill>
                <a:latin typeface="Century Gothic" panose="020B0502020202020204" pitchFamily="34" charset="0"/>
              </a:rPr>
              <a:t>Expenditure: Year to </a:t>
            </a:r>
            <a:r>
              <a:rPr lang="en-ZA" dirty="0">
                <a:solidFill>
                  <a:schemeClr val="accent6"/>
                </a:solidFill>
                <a:latin typeface="Century Gothic" panose="020B0502020202020204" pitchFamily="34" charset="0"/>
              </a:rPr>
              <a:t>date expenditure for a selection of National </a:t>
            </a:r>
            <a:r>
              <a:rPr lang="en-ZA" dirty="0" smtClean="0">
                <a:solidFill>
                  <a:schemeClr val="accent6"/>
                </a:solidFill>
                <a:latin typeface="Century Gothic" panose="020B0502020202020204" pitchFamily="34" charset="0"/>
              </a:rPr>
              <a:t>Departments</a:t>
            </a:r>
            <a:endParaRPr lang="en-ZA" dirty="0">
              <a:solidFill>
                <a:schemeClr val="accent6"/>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15</a:t>
            </a:fld>
            <a:endParaRPr lang="en-US"/>
          </a:p>
        </p:txBody>
      </p:sp>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xmlns="" val="2775110175"/>
              </p:ext>
            </p:extLst>
          </p:nvPr>
        </p:nvGraphicFramePr>
        <p:xfrm>
          <a:off x="323850" y="1801906"/>
          <a:ext cx="8580438" cy="4530632"/>
        </p:xfrm>
        <a:graphic>
          <a:graphicData uri="http://schemas.openxmlformats.org/presentationml/2006/ole">
            <p:oleObj spid="_x0000_s3127" name="Worksheet" r:id="rId3" imgW="4124427" imgH="2057434" progId="Excel.Sheet.12">
              <p:embed/>
            </p:oleObj>
          </a:graphicData>
        </a:graphic>
      </p:graphicFrame>
      <p:sp>
        <p:nvSpPr>
          <p:cNvPr id="5" name="Oval 4"/>
          <p:cNvSpPr/>
          <p:nvPr/>
        </p:nvSpPr>
        <p:spPr>
          <a:xfrm>
            <a:off x="7422777" y="2931459"/>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7422777" y="3259791"/>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7422777" y="4421841"/>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7422777" y="5513294"/>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28468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365126"/>
            <a:ext cx="8606118" cy="1325563"/>
          </a:xfrm>
        </p:spPr>
        <p:txBody>
          <a:bodyPr>
            <a:normAutofit fontScale="90000"/>
          </a:bodyPr>
          <a:lstStyle/>
          <a:p>
            <a:r>
              <a:rPr lang="en-ZA" dirty="0">
                <a:solidFill>
                  <a:schemeClr val="accent6"/>
                </a:solidFill>
                <a:latin typeface="Century Gothic" panose="020B0502020202020204" pitchFamily="34" charset="0"/>
              </a:rPr>
              <a:t>Expenditure: </a:t>
            </a:r>
            <a:r>
              <a:rPr lang="en-ZA" dirty="0" smtClean="0">
                <a:solidFill>
                  <a:schemeClr val="accent6"/>
                </a:solidFill>
                <a:latin typeface="Century Gothic" panose="020B0502020202020204" pitchFamily="34" charset="0"/>
              </a:rPr>
              <a:t>Economic classification year </a:t>
            </a:r>
            <a:r>
              <a:rPr lang="en-ZA" dirty="0">
                <a:solidFill>
                  <a:schemeClr val="accent6"/>
                </a:solidFill>
                <a:latin typeface="Century Gothic" panose="020B0502020202020204" pitchFamily="34" charset="0"/>
              </a:rPr>
              <a:t>to date expenditure for a selection of National Departments</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16</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xmlns="" val="3056156152"/>
              </p:ext>
            </p:extLst>
          </p:nvPr>
        </p:nvGraphicFramePr>
        <p:xfrm>
          <a:off x="177800" y="1874092"/>
          <a:ext cx="8737600" cy="4513261"/>
        </p:xfrm>
        <a:graphic>
          <a:graphicData uri="http://schemas.openxmlformats.org/presentationml/2006/ole">
            <p:oleObj spid="_x0000_s4147" name="Worksheet" r:id="rId3" imgW="6610312" imgH="2866965" progId="Excel.Sheet.12">
              <p:embed/>
            </p:oleObj>
          </a:graphicData>
        </a:graphic>
      </p:graphicFrame>
      <p:sp>
        <p:nvSpPr>
          <p:cNvPr id="6" name="Oval 5"/>
          <p:cNvSpPr/>
          <p:nvPr/>
        </p:nvSpPr>
        <p:spPr>
          <a:xfrm>
            <a:off x="6324601" y="3876207"/>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6371666" y="4515736"/>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Oval 7"/>
          <p:cNvSpPr/>
          <p:nvPr/>
        </p:nvSpPr>
        <p:spPr>
          <a:xfrm>
            <a:off x="7342095" y="3667777"/>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Oval 8"/>
          <p:cNvSpPr/>
          <p:nvPr/>
        </p:nvSpPr>
        <p:spPr>
          <a:xfrm>
            <a:off x="7342095" y="5756089"/>
            <a:ext cx="537882" cy="416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30271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smtClean="0">
                <a:solidFill>
                  <a:schemeClr val="accent6"/>
                </a:solidFill>
                <a:latin typeface="Century Gothic" panose="020B0502020202020204" pitchFamily="34" charset="0"/>
              </a:rPr>
              <a:t>Provincial revenue and expenditure trend</a:t>
            </a:r>
            <a:endParaRPr lang="en-ZA" sz="3000" dirty="0">
              <a:solidFill>
                <a:schemeClr val="accent6"/>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17</a:t>
            </a:fld>
            <a:endParaRPr lang="en-US"/>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xmlns="" val="3302675954"/>
              </p:ext>
            </p:extLst>
          </p:nvPr>
        </p:nvGraphicFramePr>
        <p:xfrm>
          <a:off x="257628" y="2501152"/>
          <a:ext cx="8618714" cy="2810435"/>
        </p:xfrm>
        <a:graphic>
          <a:graphicData uri="http://schemas.openxmlformats.org/presentationml/2006/ole">
            <p:oleObj spid="_x0000_s5169" name="Worksheet" r:id="rId3" imgW="5343480" imgH="1152616" progId="Excel.Sheet.12">
              <p:embed/>
            </p:oleObj>
          </a:graphicData>
        </a:graphic>
      </p:graphicFrame>
    </p:spTree>
    <p:extLst>
      <p:ext uri="{BB962C8B-B14F-4D97-AF65-F5344CB8AC3E}">
        <p14:creationId xmlns:p14="http://schemas.microsoft.com/office/powerpoint/2010/main" xmlns="" val="1306670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smtClean="0">
                <a:solidFill>
                  <a:schemeClr val="accent6"/>
                </a:solidFill>
                <a:latin typeface="Century Gothic" panose="020B0502020202020204" pitchFamily="34" charset="0"/>
              </a:rPr>
              <a:t>Provincial expenditure on social services</a:t>
            </a:r>
            <a:endParaRPr lang="en-ZA" sz="3000" dirty="0">
              <a:solidFill>
                <a:schemeClr val="accent6"/>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18</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96832937"/>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6809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solidFill>
                  <a:schemeClr val="accent6"/>
                </a:solidFill>
                <a:latin typeface="Century Gothic" panose="020B0502020202020204" pitchFamily="34" charset="0"/>
              </a:rPr>
              <a:t>Provincial expenditure within economic classifications</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19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72144592"/>
              </p:ext>
            </p:extLst>
          </p:nvPr>
        </p:nvGraphicFramePr>
        <p:xfrm>
          <a:off x="628650" y="1690689"/>
          <a:ext cx="7886700" cy="466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8654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03762"/>
            <a:ext cx="7886700" cy="1325563"/>
          </a:xfrm>
        </p:spPr>
        <p:txBody>
          <a:bodyPr>
            <a:normAutofit/>
          </a:bodyPr>
          <a:lstStyle/>
          <a:p>
            <a:r>
              <a:rPr lang="en-ZA" sz="4000" dirty="0">
                <a:solidFill>
                  <a:schemeClr val="accent6"/>
                </a:solidFill>
                <a:latin typeface="Century Gothic" panose="020B0502020202020204" pitchFamily="34" charset="0"/>
              </a:rPr>
              <a:t>Outline</a:t>
            </a:r>
          </a:p>
        </p:txBody>
      </p:sp>
      <p:sp>
        <p:nvSpPr>
          <p:cNvPr id="3" name="Content Placeholder 2"/>
          <p:cNvSpPr>
            <a:spLocks noGrp="1"/>
          </p:cNvSpPr>
          <p:nvPr>
            <p:ph idx="1"/>
          </p:nvPr>
        </p:nvSpPr>
        <p:spPr>
          <a:xfrm>
            <a:off x="628650" y="1185394"/>
            <a:ext cx="7886700" cy="5672605"/>
          </a:xfrm>
        </p:spPr>
        <p:txBody>
          <a:bodyPr>
            <a:noAutofit/>
          </a:bodyPr>
          <a:lstStyle/>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Introduction</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Global economic context</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South African economic context</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Macroeconomic review and outlook</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Revised growth forecasts</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Fiscal framework</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Budget deficit</a:t>
            </a:r>
          </a:p>
          <a:p>
            <a:pPr marL="174625" indent="-174625">
              <a:lnSpc>
                <a:spcPct val="140000"/>
              </a:lnSpc>
              <a:spcBef>
                <a:spcPts val="0"/>
              </a:spcBef>
            </a:pPr>
            <a:r>
              <a:rPr lang="en-ZA" sz="1800" dirty="0">
                <a:latin typeface="Century Gothic" panose="020B0502020202020204" pitchFamily="34" charset="0"/>
              </a:rPr>
              <a:t>Debt</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Revenue trends</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National expenditure trends</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Provincial revenue and expenditure trend</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Financial position of metros</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Financial performance of metros</a:t>
            </a:r>
          </a:p>
          <a:p>
            <a:pPr marL="174625" indent="-174625">
              <a:lnSpc>
                <a:spcPct val="140000"/>
              </a:lnSpc>
              <a:spcBef>
                <a:spcPts val="0"/>
              </a:spcBef>
              <a:buFont typeface="Arial" panose="020B0604020202020204" pitchFamily="34" charset="0"/>
              <a:buChar char="•"/>
            </a:pPr>
            <a:r>
              <a:rPr lang="en-ZA" sz="1800" dirty="0" smtClean="0">
                <a:latin typeface="Century Gothic" panose="020B0502020202020204" pitchFamily="34" charset="0"/>
              </a:rPr>
              <a:t>Funding priorities</a:t>
            </a:r>
          </a:p>
          <a:p>
            <a:pPr marL="0" indent="0">
              <a:lnSpc>
                <a:spcPct val="140000"/>
              </a:lnSpc>
              <a:spcBef>
                <a:spcPts val="0"/>
              </a:spcBef>
              <a:buNone/>
            </a:pPr>
            <a:endParaRPr lang="en-ZA" sz="1800" dirty="0" smtClean="0">
              <a:latin typeface="Century Gothic" panose="020B0502020202020204" pitchFamily="34" charset="0"/>
            </a:endParaRPr>
          </a:p>
          <a:p>
            <a:pPr marL="174625" indent="-174625">
              <a:lnSpc>
                <a:spcPct val="140000"/>
              </a:lnSpc>
              <a:spcBef>
                <a:spcPts val="0"/>
              </a:spcBef>
              <a:buFont typeface="Arial" panose="020B0604020202020204" pitchFamily="34" charset="0"/>
              <a:buChar char="•"/>
            </a:pPr>
            <a:endParaRPr lang="en-ZA" sz="2000" dirty="0" smtClean="0">
              <a:latin typeface="Century Gothic" panose="020B0502020202020204" pitchFamily="34" charset="0"/>
            </a:endParaRPr>
          </a:p>
          <a:p>
            <a:pPr marL="174625" indent="-174625">
              <a:lnSpc>
                <a:spcPct val="140000"/>
              </a:lnSpc>
              <a:spcBef>
                <a:spcPts val="0"/>
              </a:spcBef>
              <a:buFont typeface="Arial" panose="020B0604020202020204" pitchFamily="34" charset="0"/>
              <a:buChar char="•"/>
            </a:pPr>
            <a:endParaRPr lang="en-ZA" sz="2000" dirty="0" smtClean="0">
              <a:latin typeface="Century Gothic" panose="020B0502020202020204" pitchFamily="34" charset="0"/>
            </a:endParaRPr>
          </a:p>
          <a:p>
            <a:pPr marL="174625" indent="-174625">
              <a:buFont typeface="Arial" panose="020B0604020202020204" pitchFamily="34" charset="0"/>
              <a:buChar char="•"/>
            </a:pPr>
            <a:endParaRPr lang="en-ZA" sz="2000" dirty="0" smtClean="0"/>
          </a:p>
          <a:p>
            <a:pPr marL="174625" indent="-174625">
              <a:buFont typeface="Arial" panose="020B0604020202020204" pitchFamily="34" charset="0"/>
              <a:buChar char="•"/>
            </a:pPr>
            <a:endParaRPr lang="en-ZA" sz="20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a:t>
            </a:fld>
            <a:endParaRPr lang="en-US"/>
          </a:p>
        </p:txBody>
      </p:sp>
    </p:spTree>
    <p:extLst>
      <p:ext uri="{BB962C8B-B14F-4D97-AF65-F5344CB8AC3E}">
        <p14:creationId xmlns:p14="http://schemas.microsoft.com/office/powerpoint/2010/main" xmlns="" val="1114108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86378"/>
            <a:ext cx="8888506" cy="1137305"/>
          </a:xfrm>
        </p:spPr>
        <p:txBody>
          <a:bodyPr>
            <a:normAutofit/>
          </a:bodyPr>
          <a:lstStyle/>
          <a:p>
            <a:r>
              <a:rPr lang="en-ZA" sz="3600" dirty="0" smtClean="0">
                <a:solidFill>
                  <a:schemeClr val="accent6"/>
                </a:solidFill>
                <a:latin typeface="Century Gothic" panose="020B0502020202020204" pitchFamily="34" charset="0"/>
              </a:rPr>
              <a:t>Financial position of Metros </a:t>
            </a:r>
            <a:r>
              <a:rPr lang="en-ZA" sz="2200" dirty="0" smtClean="0">
                <a:solidFill>
                  <a:schemeClr val="accent6"/>
                </a:solidFill>
                <a:latin typeface="Century Gothic" panose="020B0502020202020204" pitchFamily="34" charset="0"/>
              </a:rPr>
              <a:t>(preliminary results)</a:t>
            </a:r>
            <a:endParaRPr lang="en-ZA" sz="22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255495" y="1021976"/>
            <a:ext cx="8727140" cy="5997389"/>
          </a:xfrm>
        </p:spPr>
        <p:txBody>
          <a:bodyPr>
            <a:normAutofit fontScale="92500"/>
          </a:bodyPr>
          <a:lstStyle/>
          <a:p>
            <a:pPr>
              <a:lnSpc>
                <a:spcPct val="100000"/>
              </a:lnSpc>
              <a:spcBef>
                <a:spcPts val="400"/>
              </a:spcBef>
              <a:buClr>
                <a:schemeClr val="accent6">
                  <a:lumMod val="75000"/>
                </a:schemeClr>
              </a:buClr>
            </a:pPr>
            <a:r>
              <a:rPr lang="en-ZA" dirty="0">
                <a:latin typeface="Century Gothic" panose="020B0502020202020204" pitchFamily="34" charset="0"/>
              </a:rPr>
              <a:t>Asset management </a:t>
            </a:r>
          </a:p>
          <a:p>
            <a:pPr marL="363538" lvl="1">
              <a:lnSpc>
                <a:spcPct val="100000"/>
              </a:lnSpc>
              <a:spcBef>
                <a:spcPts val="400"/>
              </a:spcBef>
              <a:buClr>
                <a:schemeClr val="accent6">
                  <a:lumMod val="75000"/>
                </a:schemeClr>
              </a:buClr>
            </a:pPr>
            <a:r>
              <a:rPr lang="en-ZA" sz="1600" dirty="0" smtClean="0">
                <a:latin typeface="Century Gothic" panose="020B0502020202020204" pitchFamily="34" charset="0"/>
              </a:rPr>
              <a:t>It is expected that municipalities spend between 10 and 20% of total expenditure on capital </a:t>
            </a:r>
          </a:p>
          <a:p>
            <a:pPr marL="363538" lvl="1">
              <a:lnSpc>
                <a:spcPct val="100000"/>
              </a:lnSpc>
              <a:spcBef>
                <a:spcPts val="400"/>
              </a:spcBef>
              <a:buClr>
                <a:schemeClr val="accent6">
                  <a:lumMod val="75000"/>
                </a:schemeClr>
              </a:buClr>
            </a:pPr>
            <a:r>
              <a:rPr lang="en-ZA" sz="1600" dirty="0" smtClean="0">
                <a:latin typeface="Century Gothic" panose="020B0502020202020204" pitchFamily="34" charset="0"/>
              </a:rPr>
              <a:t>Below this expected range will impact service delivery</a:t>
            </a:r>
          </a:p>
          <a:p>
            <a:pPr marL="363538" lvl="1">
              <a:lnSpc>
                <a:spcPct val="100000"/>
              </a:lnSpc>
              <a:spcBef>
                <a:spcPts val="400"/>
              </a:spcBef>
              <a:buClr>
                <a:schemeClr val="accent6">
                  <a:lumMod val="75000"/>
                </a:schemeClr>
              </a:buClr>
            </a:pPr>
            <a:r>
              <a:rPr lang="en-ZA" sz="1600" dirty="0" smtClean="0">
                <a:latin typeface="Century Gothic" panose="020B0502020202020204" pitchFamily="34" charset="0"/>
              </a:rPr>
              <a:t>All </a:t>
            </a:r>
            <a:r>
              <a:rPr lang="en-ZA" sz="1600" dirty="0">
                <a:latin typeface="Century Gothic" panose="020B0502020202020204" pitchFamily="34" charset="0"/>
              </a:rPr>
              <a:t>the </a:t>
            </a:r>
            <a:r>
              <a:rPr lang="en-ZA" sz="1600" dirty="0" smtClean="0">
                <a:latin typeface="Century Gothic" panose="020B0502020202020204" pitchFamily="34" charset="0"/>
              </a:rPr>
              <a:t>metros spent </a:t>
            </a:r>
            <a:r>
              <a:rPr lang="en-ZA" sz="1600" dirty="0">
                <a:latin typeface="Century Gothic" panose="020B0502020202020204" pitchFamily="34" charset="0"/>
              </a:rPr>
              <a:t>more than </a:t>
            </a:r>
            <a:r>
              <a:rPr lang="en-ZA" sz="1600" dirty="0" smtClean="0">
                <a:latin typeface="Century Gothic" panose="020B0502020202020204" pitchFamily="34" charset="0"/>
              </a:rPr>
              <a:t>10% of </a:t>
            </a:r>
            <a:r>
              <a:rPr lang="en-ZA" sz="1600" dirty="0">
                <a:latin typeface="Century Gothic" panose="020B0502020202020204" pitchFamily="34" charset="0"/>
              </a:rPr>
              <a:t>total expenditure on capital during the 2015/16 financial </a:t>
            </a:r>
            <a:r>
              <a:rPr lang="en-ZA" sz="1600" dirty="0" smtClean="0">
                <a:latin typeface="Century Gothic" panose="020B0502020202020204" pitchFamily="34" charset="0"/>
              </a:rPr>
              <a:t>year </a:t>
            </a:r>
          </a:p>
          <a:p>
            <a:pPr>
              <a:lnSpc>
                <a:spcPct val="100000"/>
              </a:lnSpc>
              <a:spcBef>
                <a:spcPts val="400"/>
              </a:spcBef>
              <a:buClr>
                <a:schemeClr val="accent6">
                  <a:lumMod val="75000"/>
                </a:schemeClr>
              </a:buClr>
            </a:pPr>
            <a:r>
              <a:rPr lang="en-ZA" sz="2000" dirty="0" smtClean="0">
                <a:latin typeface="Century Gothic" panose="020B0502020202020204" pitchFamily="34" charset="0"/>
              </a:rPr>
              <a:t>Debtor management</a:t>
            </a:r>
          </a:p>
          <a:p>
            <a:pPr marL="363538" lvl="1">
              <a:lnSpc>
                <a:spcPct val="110000"/>
              </a:lnSpc>
              <a:spcBef>
                <a:spcPts val="400"/>
              </a:spcBef>
              <a:spcAft>
                <a:spcPts val="0"/>
              </a:spcAft>
              <a:buClr>
                <a:schemeClr val="accent6">
                  <a:lumMod val="75000"/>
                </a:schemeClr>
              </a:buClr>
            </a:pPr>
            <a:r>
              <a:rPr lang="en-ZA" sz="1600" dirty="0">
                <a:latin typeface="Century Gothic" panose="020B0502020202020204" pitchFamily="34" charset="0"/>
              </a:rPr>
              <a:t>An assessment of outstanding debt provides an indication of the performance against:</a:t>
            </a:r>
          </a:p>
          <a:p>
            <a:pPr marL="538163" lvl="2">
              <a:lnSpc>
                <a:spcPct val="110000"/>
              </a:lnSpc>
              <a:spcBef>
                <a:spcPts val="400"/>
              </a:spcBef>
              <a:buClr>
                <a:schemeClr val="accent6">
                  <a:lumMod val="75000"/>
                </a:schemeClr>
              </a:buClr>
            </a:pPr>
            <a:r>
              <a:rPr lang="en-ZA" sz="1300" dirty="0">
                <a:latin typeface="Century Gothic" panose="020B0502020202020204" pitchFamily="34" charset="0"/>
              </a:rPr>
              <a:t>The quality of credit </a:t>
            </a:r>
            <a:r>
              <a:rPr lang="en-ZA" sz="1300" dirty="0" smtClean="0">
                <a:latin typeface="Century Gothic" panose="020B0502020202020204" pitchFamily="34" charset="0"/>
              </a:rPr>
              <a:t>control</a:t>
            </a:r>
          </a:p>
          <a:p>
            <a:pPr marL="538163" lvl="2">
              <a:lnSpc>
                <a:spcPct val="110000"/>
              </a:lnSpc>
              <a:spcBef>
                <a:spcPts val="400"/>
              </a:spcBef>
              <a:buClr>
                <a:schemeClr val="accent6">
                  <a:lumMod val="75000"/>
                </a:schemeClr>
              </a:buClr>
            </a:pPr>
            <a:r>
              <a:rPr lang="en-ZA" sz="1300" dirty="0" smtClean="0">
                <a:latin typeface="Century Gothic" panose="020B0502020202020204" pitchFamily="34" charset="0"/>
              </a:rPr>
              <a:t>The </a:t>
            </a:r>
            <a:r>
              <a:rPr lang="en-ZA" sz="1300" dirty="0">
                <a:latin typeface="Century Gothic" panose="020B0502020202020204" pitchFamily="34" charset="0"/>
              </a:rPr>
              <a:t>quality of revenue </a:t>
            </a:r>
            <a:r>
              <a:rPr lang="en-ZA" sz="1300" dirty="0" smtClean="0">
                <a:latin typeface="Century Gothic" panose="020B0502020202020204" pitchFamily="34" charset="0"/>
              </a:rPr>
              <a:t>management</a:t>
            </a:r>
            <a:endParaRPr lang="en-ZA" sz="1300" dirty="0">
              <a:latin typeface="Century Gothic" panose="020B0502020202020204" pitchFamily="34" charset="0"/>
            </a:endParaRPr>
          </a:p>
          <a:p>
            <a:pPr marL="363538" lvl="1">
              <a:lnSpc>
                <a:spcPct val="110000"/>
              </a:lnSpc>
              <a:spcBef>
                <a:spcPts val="400"/>
              </a:spcBef>
              <a:buClr>
                <a:schemeClr val="accent6">
                  <a:lumMod val="75000"/>
                </a:schemeClr>
              </a:buClr>
            </a:pPr>
            <a:r>
              <a:rPr lang="en-ZA" sz="1600" dirty="0">
                <a:latin typeface="Century Gothic" panose="020B0502020202020204" pitchFamily="34" charset="0"/>
              </a:rPr>
              <a:t>Approximately </a:t>
            </a:r>
            <a:r>
              <a:rPr lang="en-ZA" sz="1600" dirty="0" smtClean="0">
                <a:latin typeface="Century Gothic" panose="020B0502020202020204" pitchFamily="34" charset="0"/>
              </a:rPr>
              <a:t>75% of </a:t>
            </a:r>
            <a:r>
              <a:rPr lang="en-ZA" sz="1600" dirty="0">
                <a:latin typeface="Century Gothic" panose="020B0502020202020204" pitchFamily="34" charset="0"/>
              </a:rPr>
              <a:t>total debt was outstanding for more than 90 days at 30 June 2016</a:t>
            </a:r>
          </a:p>
          <a:p>
            <a:pPr>
              <a:lnSpc>
                <a:spcPct val="100000"/>
              </a:lnSpc>
              <a:spcBef>
                <a:spcPts val="400"/>
              </a:spcBef>
              <a:buClr>
                <a:schemeClr val="accent6">
                  <a:lumMod val="75000"/>
                </a:schemeClr>
              </a:buClr>
            </a:pPr>
            <a:r>
              <a:rPr lang="en-ZA" dirty="0">
                <a:latin typeface="Century Gothic" panose="020B0502020202020204" pitchFamily="34" charset="0"/>
              </a:rPr>
              <a:t>Liquidity management</a:t>
            </a:r>
          </a:p>
          <a:p>
            <a:pPr marL="363538" lvl="1">
              <a:lnSpc>
                <a:spcPct val="110000"/>
              </a:lnSpc>
              <a:spcBef>
                <a:spcPts val="400"/>
              </a:spcBef>
              <a:buClr>
                <a:schemeClr val="accent6">
                  <a:lumMod val="75000"/>
                </a:schemeClr>
              </a:buClr>
            </a:pPr>
            <a:r>
              <a:rPr lang="en-ZA" sz="1600" dirty="0">
                <a:latin typeface="Century Gothic" panose="020B0502020202020204" pitchFamily="34" charset="0"/>
              </a:rPr>
              <a:t>Current ratios show the ability of municipalities to pay back its short-term </a:t>
            </a:r>
            <a:r>
              <a:rPr lang="en-ZA" sz="1600" dirty="0" smtClean="0">
                <a:latin typeface="Century Gothic" panose="020B0502020202020204" pitchFamily="34" charset="0"/>
              </a:rPr>
              <a:t>liabilities </a:t>
            </a:r>
            <a:r>
              <a:rPr lang="en-ZA" sz="1600" dirty="0">
                <a:latin typeface="Century Gothic" panose="020B0502020202020204" pitchFamily="34" charset="0"/>
              </a:rPr>
              <a:t>with its short-term assets </a:t>
            </a:r>
          </a:p>
          <a:p>
            <a:pPr marL="363538" lvl="1">
              <a:lnSpc>
                <a:spcPct val="110000"/>
              </a:lnSpc>
              <a:spcBef>
                <a:spcPts val="400"/>
              </a:spcBef>
              <a:buClr>
                <a:schemeClr val="accent6">
                  <a:lumMod val="75000"/>
                </a:schemeClr>
              </a:buClr>
            </a:pPr>
            <a:r>
              <a:rPr lang="en-ZA" sz="1600" dirty="0">
                <a:latin typeface="Century Gothic" panose="020B0502020202020204" pitchFamily="34" charset="0"/>
              </a:rPr>
              <a:t>The </a:t>
            </a:r>
            <a:r>
              <a:rPr lang="en-ZA" sz="1600" dirty="0" smtClean="0">
                <a:latin typeface="Century Gothic" panose="020B0502020202020204" pitchFamily="34" charset="0"/>
              </a:rPr>
              <a:t>expected </a:t>
            </a:r>
            <a:r>
              <a:rPr lang="en-ZA" sz="1600" dirty="0">
                <a:latin typeface="Century Gothic" panose="020B0502020202020204" pitchFamily="34" charset="0"/>
              </a:rPr>
              <a:t>range for the current assets to current liabilities </a:t>
            </a:r>
            <a:r>
              <a:rPr lang="en-ZA" sz="1600" dirty="0" smtClean="0">
                <a:latin typeface="Century Gothic" panose="020B0502020202020204" pitchFamily="34" charset="0"/>
              </a:rPr>
              <a:t>ratio: </a:t>
            </a:r>
            <a:r>
              <a:rPr lang="en-ZA" sz="1600" dirty="0">
                <a:latin typeface="Century Gothic" panose="020B0502020202020204" pitchFamily="34" charset="0"/>
              </a:rPr>
              <a:t>between 1.5 and 2.1 </a:t>
            </a:r>
          </a:p>
          <a:p>
            <a:pPr marL="363538" lvl="1">
              <a:lnSpc>
                <a:spcPct val="110000"/>
              </a:lnSpc>
              <a:spcBef>
                <a:spcPts val="400"/>
              </a:spcBef>
              <a:buClr>
                <a:schemeClr val="accent6">
                  <a:lumMod val="75000"/>
                </a:schemeClr>
              </a:buClr>
            </a:pPr>
            <a:r>
              <a:rPr lang="en-ZA" sz="1600" dirty="0">
                <a:latin typeface="Century Gothic" panose="020B0502020202020204" pitchFamily="34" charset="0"/>
              </a:rPr>
              <a:t>The higher the current ratio, the more capable the Municipality is to pay its current or short-term obligations</a:t>
            </a:r>
          </a:p>
          <a:p>
            <a:pPr marL="363538" lvl="1">
              <a:lnSpc>
                <a:spcPct val="110000"/>
              </a:lnSpc>
              <a:spcBef>
                <a:spcPts val="400"/>
              </a:spcBef>
              <a:buClr>
                <a:schemeClr val="accent6">
                  <a:lumMod val="75000"/>
                </a:schemeClr>
              </a:buClr>
            </a:pPr>
            <a:r>
              <a:rPr lang="en-ZA" sz="1600" dirty="0">
                <a:latin typeface="Century Gothic" panose="020B0502020202020204" pitchFamily="34" charset="0"/>
              </a:rPr>
              <a:t>Johannesburg and Tshwane have ratios below 1, which suggests that these municipalities would be unable to pay all its current or short-term obligations if they fall due at any specific point</a:t>
            </a:r>
          </a:p>
          <a:p>
            <a:pPr>
              <a:lnSpc>
                <a:spcPct val="110000"/>
              </a:lnSpc>
              <a:spcBef>
                <a:spcPts val="400"/>
              </a:spcBef>
              <a:buClr>
                <a:schemeClr val="accent6">
                  <a:lumMod val="75000"/>
                </a:schemeClr>
              </a:buClr>
            </a:pPr>
            <a:endParaRPr lang="en-ZA"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20</a:t>
            </a:fld>
            <a:endParaRPr lang="en-US"/>
          </a:p>
        </p:txBody>
      </p:sp>
    </p:spTree>
    <p:extLst>
      <p:ext uri="{BB962C8B-B14F-4D97-AF65-F5344CB8AC3E}">
        <p14:creationId xmlns:p14="http://schemas.microsoft.com/office/powerpoint/2010/main" xmlns="" val="1994402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55"/>
            <a:ext cx="7886700" cy="1325563"/>
          </a:xfrm>
        </p:spPr>
        <p:txBody>
          <a:bodyPr>
            <a:normAutofit/>
          </a:bodyPr>
          <a:lstStyle/>
          <a:p>
            <a:r>
              <a:rPr lang="en-ZA" sz="3600" dirty="0" smtClean="0">
                <a:solidFill>
                  <a:schemeClr val="accent6"/>
                </a:solidFill>
                <a:latin typeface="Century Gothic" panose="020B0502020202020204" pitchFamily="34" charset="0"/>
              </a:rPr>
              <a:t>Financial performance of Metros</a:t>
            </a:r>
            <a:endParaRPr lang="en-ZA" sz="36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295835" y="1008530"/>
            <a:ext cx="8552330" cy="5849470"/>
          </a:xfrm>
        </p:spPr>
        <p:txBody>
          <a:bodyPr>
            <a:noAutofit/>
          </a:bodyPr>
          <a:lstStyle/>
          <a:p>
            <a:pPr marL="0" indent="0">
              <a:lnSpc>
                <a:spcPct val="110000"/>
              </a:lnSpc>
              <a:spcBef>
                <a:spcPts val="600"/>
              </a:spcBef>
              <a:buClr>
                <a:schemeClr val="accent6">
                  <a:lumMod val="75000"/>
                </a:schemeClr>
              </a:buClr>
              <a:buNone/>
            </a:pPr>
            <a:r>
              <a:rPr lang="en-ZA" sz="2000" b="1" dirty="0" smtClean="0">
                <a:latin typeface="Century Gothic" panose="020B0502020202020204" pitchFamily="34" charset="0"/>
              </a:rPr>
              <a:t>Expenditure management</a:t>
            </a:r>
          </a:p>
          <a:p>
            <a:pPr>
              <a:lnSpc>
                <a:spcPct val="110000"/>
              </a:lnSpc>
              <a:spcBef>
                <a:spcPts val="1200"/>
              </a:spcBef>
              <a:buClr>
                <a:schemeClr val="accent6">
                  <a:lumMod val="75000"/>
                </a:schemeClr>
              </a:buClr>
            </a:pPr>
            <a:r>
              <a:rPr lang="en-ZA" sz="2000" dirty="0" smtClean="0">
                <a:latin typeface="Century Gothic" panose="020B0502020202020204" pitchFamily="34" charset="0"/>
              </a:rPr>
              <a:t>Preliminary outcomes show that most metros spent within the normal range of between 25% and 40%</a:t>
            </a:r>
            <a:endParaRPr lang="en-ZA" sz="2000" dirty="0">
              <a:latin typeface="Century Gothic" panose="020B0502020202020204" pitchFamily="34" charset="0"/>
            </a:endParaRPr>
          </a:p>
          <a:p>
            <a:pPr>
              <a:lnSpc>
                <a:spcPct val="110000"/>
              </a:lnSpc>
              <a:spcBef>
                <a:spcPts val="600"/>
              </a:spcBef>
              <a:buClr>
                <a:schemeClr val="accent6">
                  <a:lumMod val="75000"/>
                </a:schemeClr>
              </a:buClr>
            </a:pPr>
            <a:r>
              <a:rPr lang="en-ZA" sz="2000" dirty="0">
                <a:latin typeface="Century Gothic" panose="020B0502020202020204" pitchFamily="34" charset="0"/>
              </a:rPr>
              <a:t>If the ratio exceeds the norm it could provide an indication </a:t>
            </a:r>
            <a:r>
              <a:rPr lang="en-ZA" sz="2000" dirty="0" smtClean="0">
                <a:latin typeface="Century Gothic" panose="020B0502020202020204" pitchFamily="34" charset="0"/>
              </a:rPr>
              <a:t>of:</a:t>
            </a:r>
          </a:p>
          <a:p>
            <a:pPr lvl="1">
              <a:lnSpc>
                <a:spcPct val="110000"/>
              </a:lnSpc>
              <a:spcBef>
                <a:spcPts val="600"/>
              </a:spcBef>
              <a:buClr>
                <a:schemeClr val="accent6">
                  <a:lumMod val="75000"/>
                </a:schemeClr>
              </a:buClr>
            </a:pPr>
            <a:r>
              <a:rPr lang="en-ZA" sz="1700" dirty="0" smtClean="0">
                <a:latin typeface="Century Gothic" panose="020B0502020202020204" pitchFamily="34" charset="0"/>
              </a:rPr>
              <a:t>Inefficiencies </a:t>
            </a:r>
          </a:p>
          <a:p>
            <a:pPr lvl="1">
              <a:lnSpc>
                <a:spcPct val="110000"/>
              </a:lnSpc>
              <a:spcBef>
                <a:spcPts val="600"/>
              </a:spcBef>
              <a:buClr>
                <a:schemeClr val="accent6">
                  <a:lumMod val="75000"/>
                </a:schemeClr>
              </a:buClr>
            </a:pPr>
            <a:r>
              <a:rPr lang="en-ZA" sz="1700" dirty="0" smtClean="0">
                <a:latin typeface="Century Gothic" panose="020B0502020202020204" pitchFamily="34" charset="0"/>
              </a:rPr>
              <a:t>Overstaffing </a:t>
            </a:r>
          </a:p>
          <a:p>
            <a:pPr lvl="1">
              <a:lnSpc>
                <a:spcPct val="110000"/>
              </a:lnSpc>
              <a:spcBef>
                <a:spcPts val="600"/>
              </a:spcBef>
              <a:buClr>
                <a:schemeClr val="accent6">
                  <a:lumMod val="75000"/>
                </a:schemeClr>
              </a:buClr>
            </a:pPr>
            <a:r>
              <a:rPr lang="en-ZA" sz="1700" dirty="0" smtClean="0">
                <a:latin typeface="Century Gothic" panose="020B0502020202020204" pitchFamily="34" charset="0"/>
              </a:rPr>
              <a:t>The incorrect </a:t>
            </a:r>
            <a:r>
              <a:rPr lang="en-ZA" sz="1700" dirty="0">
                <a:latin typeface="Century Gothic" panose="020B0502020202020204" pitchFamily="34" charset="0"/>
              </a:rPr>
              <a:t>focus due to misdirected expenditure to non-essentials or non-service delivery related </a:t>
            </a:r>
            <a:r>
              <a:rPr lang="en-ZA" sz="1700" dirty="0" smtClean="0">
                <a:latin typeface="Century Gothic" panose="020B0502020202020204" pitchFamily="34" charset="0"/>
              </a:rPr>
              <a:t>expenditure </a:t>
            </a:r>
            <a:r>
              <a:rPr lang="en-ZA" sz="1700" dirty="0">
                <a:latin typeface="Century Gothic" panose="020B0502020202020204" pitchFamily="34" charset="0"/>
              </a:rPr>
              <a:t> </a:t>
            </a:r>
          </a:p>
          <a:p>
            <a:pPr>
              <a:lnSpc>
                <a:spcPct val="110000"/>
              </a:lnSpc>
              <a:spcBef>
                <a:spcPts val="600"/>
              </a:spcBef>
              <a:buClr>
                <a:schemeClr val="accent6">
                  <a:lumMod val="75000"/>
                </a:schemeClr>
              </a:buClr>
            </a:pPr>
            <a:r>
              <a:rPr lang="en-ZA" sz="2000" dirty="0" smtClean="0">
                <a:latin typeface="Century Gothic" panose="020B0502020202020204" pitchFamily="34" charset="0"/>
              </a:rPr>
              <a:t>Ekurhuleni</a:t>
            </a:r>
            <a:r>
              <a:rPr lang="en-ZA" sz="2000" dirty="0">
                <a:latin typeface="Century Gothic" panose="020B0502020202020204" pitchFamily="34" charset="0"/>
              </a:rPr>
              <a:t>, eThekwini and the City of Tshwane over spent on employee related </a:t>
            </a:r>
            <a:r>
              <a:rPr lang="en-ZA" sz="2000" dirty="0" smtClean="0">
                <a:latin typeface="Century Gothic" panose="020B0502020202020204" pitchFamily="34" charset="0"/>
              </a:rPr>
              <a:t>costs </a:t>
            </a:r>
            <a:endParaRPr lang="en-ZA" sz="2000" dirty="0">
              <a:latin typeface="Century Gothic" panose="020B0502020202020204" pitchFamily="34" charset="0"/>
            </a:endParaRPr>
          </a:p>
          <a:p>
            <a:pPr>
              <a:lnSpc>
                <a:spcPct val="110000"/>
              </a:lnSpc>
              <a:spcBef>
                <a:spcPts val="400"/>
              </a:spcBef>
              <a:buClr>
                <a:schemeClr val="accent6">
                  <a:lumMod val="75000"/>
                </a:schemeClr>
              </a:buClr>
            </a:pPr>
            <a:r>
              <a:rPr lang="en-ZA" sz="2000" dirty="0">
                <a:latin typeface="Century Gothic" panose="020B0502020202020204" pitchFamily="34" charset="0"/>
              </a:rPr>
              <a:t>A comparison of </a:t>
            </a:r>
            <a:r>
              <a:rPr lang="en-ZA" sz="2000" dirty="0" smtClean="0">
                <a:latin typeface="Century Gothic" panose="020B0502020202020204" pitchFamily="34" charset="0"/>
              </a:rPr>
              <a:t>employee costs with </a:t>
            </a:r>
            <a:r>
              <a:rPr lang="en-ZA" sz="2000" dirty="0">
                <a:latin typeface="Century Gothic" panose="020B0502020202020204" pitchFamily="34" charset="0"/>
              </a:rPr>
              <a:t>personnel numbers </a:t>
            </a:r>
            <a:r>
              <a:rPr lang="en-ZA" sz="2000" dirty="0" smtClean="0">
                <a:latin typeface="Century Gothic" panose="020B0502020202020204" pitchFamily="34" charset="0"/>
              </a:rPr>
              <a:t>shows:</a:t>
            </a:r>
          </a:p>
          <a:p>
            <a:pPr lvl="1">
              <a:lnSpc>
                <a:spcPct val="110000"/>
              </a:lnSpc>
              <a:spcBef>
                <a:spcPts val="400"/>
              </a:spcBef>
              <a:buClr>
                <a:schemeClr val="accent6">
                  <a:lumMod val="75000"/>
                </a:schemeClr>
              </a:buClr>
            </a:pPr>
            <a:r>
              <a:rPr lang="en-ZA" dirty="0" smtClean="0">
                <a:latin typeface="Century Gothic" panose="020B0502020202020204" pitchFamily="34" charset="0"/>
              </a:rPr>
              <a:t>City </a:t>
            </a:r>
            <a:r>
              <a:rPr lang="en-ZA" dirty="0">
                <a:latin typeface="Century Gothic" panose="020B0502020202020204" pitchFamily="34" charset="0"/>
              </a:rPr>
              <a:t>of Tshwane over spent by </a:t>
            </a:r>
            <a:r>
              <a:rPr lang="en-ZA" dirty="0" smtClean="0">
                <a:latin typeface="Century Gothic" panose="020B0502020202020204" pitchFamily="34" charset="0"/>
              </a:rPr>
              <a:t>4.5% while </a:t>
            </a:r>
            <a:r>
              <a:rPr lang="en-ZA" dirty="0">
                <a:latin typeface="Century Gothic" panose="020B0502020202020204" pitchFamily="34" charset="0"/>
              </a:rPr>
              <a:t>reflecting 9 492 </a:t>
            </a:r>
            <a:r>
              <a:rPr lang="en-ZA" dirty="0" smtClean="0">
                <a:latin typeface="Century Gothic" panose="020B0502020202020204" pitchFamily="34" charset="0"/>
              </a:rPr>
              <a:t>vacancies</a:t>
            </a:r>
          </a:p>
          <a:p>
            <a:pPr lvl="1">
              <a:lnSpc>
                <a:spcPct val="110000"/>
              </a:lnSpc>
              <a:spcBef>
                <a:spcPts val="400"/>
              </a:spcBef>
              <a:buClr>
                <a:schemeClr val="accent6">
                  <a:lumMod val="75000"/>
                </a:schemeClr>
              </a:buClr>
            </a:pPr>
            <a:r>
              <a:rPr lang="en-ZA" dirty="0" smtClean="0">
                <a:latin typeface="Century Gothic" panose="020B0502020202020204" pitchFamily="34" charset="0"/>
              </a:rPr>
              <a:t>City </a:t>
            </a:r>
            <a:r>
              <a:rPr lang="en-ZA" dirty="0">
                <a:latin typeface="Century Gothic" panose="020B0502020202020204" pitchFamily="34" charset="0"/>
              </a:rPr>
              <a:t>of Johannesburg spent </a:t>
            </a:r>
            <a:r>
              <a:rPr lang="en-ZA" dirty="0" smtClean="0">
                <a:latin typeface="Century Gothic" panose="020B0502020202020204" pitchFamily="34" charset="0"/>
              </a:rPr>
              <a:t>96.5% of </a:t>
            </a:r>
            <a:r>
              <a:rPr lang="en-ZA" dirty="0">
                <a:latin typeface="Century Gothic" panose="020B0502020202020204" pitchFamily="34" charset="0"/>
              </a:rPr>
              <a:t>the adjusted budget, which provides little space to fill the 6 769 vacant </a:t>
            </a:r>
            <a:r>
              <a:rPr lang="en-ZA" dirty="0" smtClean="0">
                <a:latin typeface="Century Gothic" panose="020B0502020202020204" pitchFamily="34" charset="0"/>
              </a:rPr>
              <a:t>positions</a:t>
            </a:r>
          </a:p>
        </p:txBody>
      </p:sp>
      <p:sp>
        <p:nvSpPr>
          <p:cNvPr id="4" name="Slide Number Placeholder 3"/>
          <p:cNvSpPr>
            <a:spLocks noGrp="1"/>
          </p:cNvSpPr>
          <p:nvPr>
            <p:ph type="sldNum" sz="quarter" idx="12"/>
          </p:nvPr>
        </p:nvSpPr>
        <p:spPr/>
        <p:txBody>
          <a:bodyPr/>
          <a:lstStyle/>
          <a:p>
            <a:fld id="{3D22BE80-DED4-504D-BFB9-746F323304E3}" type="slidenum">
              <a:rPr lang="en-US" smtClean="0"/>
              <a:pPr/>
              <a:t>21</a:t>
            </a:fld>
            <a:endParaRPr lang="en-US"/>
          </a:p>
        </p:txBody>
      </p:sp>
    </p:spTree>
    <p:extLst>
      <p:ext uri="{BB962C8B-B14F-4D97-AF65-F5344CB8AC3E}">
        <p14:creationId xmlns:p14="http://schemas.microsoft.com/office/powerpoint/2010/main" xmlns="" val="1985965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19920"/>
          </a:xfrm>
        </p:spPr>
        <p:txBody>
          <a:bodyPr>
            <a:normAutofit/>
          </a:bodyPr>
          <a:lstStyle/>
          <a:p>
            <a:r>
              <a:rPr lang="en-ZA" sz="3600" dirty="0" smtClean="0">
                <a:solidFill>
                  <a:schemeClr val="accent6"/>
                </a:solidFill>
                <a:latin typeface="Century Gothic" panose="020B0502020202020204" pitchFamily="34" charset="0"/>
              </a:rPr>
              <a:t>Financial performance of Metros</a:t>
            </a:r>
            <a:endParaRPr lang="en-ZA" sz="36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107576" y="912345"/>
            <a:ext cx="8915401" cy="6228044"/>
          </a:xfrm>
        </p:spPr>
        <p:txBody>
          <a:bodyPr>
            <a:noAutofit/>
          </a:bodyPr>
          <a:lstStyle/>
          <a:p>
            <a:pPr marL="0" indent="0">
              <a:lnSpc>
                <a:spcPct val="110000"/>
              </a:lnSpc>
              <a:spcBef>
                <a:spcPts val="400"/>
              </a:spcBef>
              <a:buClr>
                <a:schemeClr val="accent6">
                  <a:lumMod val="75000"/>
                </a:schemeClr>
              </a:buClr>
              <a:buNone/>
            </a:pPr>
            <a:r>
              <a:rPr lang="en-ZA" sz="1800" b="1" dirty="0">
                <a:latin typeface="Century Gothic" panose="020B0502020202020204" pitchFamily="34" charset="0"/>
              </a:rPr>
              <a:t>Efficiency</a:t>
            </a:r>
          </a:p>
          <a:p>
            <a:pPr>
              <a:lnSpc>
                <a:spcPct val="110000"/>
              </a:lnSpc>
              <a:spcBef>
                <a:spcPts val="400"/>
              </a:spcBef>
              <a:buClr>
                <a:schemeClr val="accent6">
                  <a:lumMod val="75000"/>
                </a:schemeClr>
              </a:buClr>
            </a:pPr>
            <a:r>
              <a:rPr lang="en-ZA" sz="1800" dirty="0">
                <a:latin typeface="Century Gothic" panose="020B0502020202020204" pitchFamily="34" charset="0"/>
              </a:rPr>
              <a:t>Municipalities should at least recover operational costs for the services being delivered.</a:t>
            </a:r>
          </a:p>
          <a:p>
            <a:pPr>
              <a:lnSpc>
                <a:spcPct val="110000"/>
              </a:lnSpc>
              <a:spcBef>
                <a:spcPts val="400"/>
              </a:spcBef>
              <a:buClr>
                <a:schemeClr val="accent6">
                  <a:lumMod val="75000"/>
                </a:schemeClr>
              </a:buClr>
            </a:pPr>
            <a:r>
              <a:rPr lang="en-ZA" sz="1800" dirty="0">
                <a:latin typeface="Century Gothic" panose="020B0502020202020204" pitchFamily="34" charset="0"/>
              </a:rPr>
              <a:t>The net operating surplus margin assesses the extent to which the Municipality generates operating </a:t>
            </a:r>
            <a:r>
              <a:rPr lang="en-ZA" sz="1800" dirty="0" smtClean="0">
                <a:latin typeface="Century Gothic" panose="020B0502020202020204" pitchFamily="34" charset="0"/>
              </a:rPr>
              <a:t>surpluses </a:t>
            </a:r>
            <a:endParaRPr lang="en-ZA" sz="1800" dirty="0">
              <a:latin typeface="Century Gothic" panose="020B0502020202020204" pitchFamily="34" charset="0"/>
            </a:endParaRPr>
          </a:p>
          <a:p>
            <a:pPr>
              <a:lnSpc>
                <a:spcPct val="110000"/>
              </a:lnSpc>
              <a:spcBef>
                <a:spcPts val="400"/>
              </a:spcBef>
              <a:buClr>
                <a:schemeClr val="accent6">
                  <a:lumMod val="75000"/>
                </a:schemeClr>
              </a:buClr>
            </a:pPr>
            <a:r>
              <a:rPr lang="en-ZA" sz="1800" dirty="0">
                <a:latin typeface="Century Gothic" panose="020B0502020202020204" pitchFamily="34" charset="0"/>
              </a:rPr>
              <a:t>The norm is equal to or greater than </a:t>
            </a:r>
            <a:r>
              <a:rPr lang="en-ZA" sz="1800" dirty="0" smtClean="0">
                <a:latin typeface="Century Gothic" panose="020B0502020202020204" pitchFamily="34" charset="0"/>
              </a:rPr>
              <a:t>zero%</a:t>
            </a:r>
            <a:endParaRPr lang="en-ZA" sz="1800" dirty="0">
              <a:latin typeface="Century Gothic" panose="020B0502020202020204" pitchFamily="34" charset="0"/>
            </a:endParaRPr>
          </a:p>
          <a:p>
            <a:pPr>
              <a:lnSpc>
                <a:spcPct val="110000"/>
              </a:lnSpc>
              <a:spcBef>
                <a:spcPts val="400"/>
              </a:spcBef>
              <a:buClr>
                <a:schemeClr val="accent6">
                  <a:lumMod val="75000"/>
                </a:schemeClr>
              </a:buClr>
            </a:pPr>
            <a:r>
              <a:rPr lang="en-ZA" sz="1800" dirty="0">
                <a:latin typeface="Century Gothic" panose="020B0502020202020204" pitchFamily="34" charset="0"/>
              </a:rPr>
              <a:t>All metros showed positive surplus margins except for </a:t>
            </a:r>
            <a:r>
              <a:rPr lang="en-ZA" sz="1800" dirty="0" err="1">
                <a:latin typeface="Century Gothic" panose="020B0502020202020204" pitchFamily="34" charset="0"/>
              </a:rPr>
              <a:t>Mangaung</a:t>
            </a:r>
            <a:r>
              <a:rPr lang="en-ZA" sz="1800" dirty="0">
                <a:latin typeface="Century Gothic" panose="020B0502020202020204" pitchFamily="34" charset="0"/>
              </a:rPr>
              <a:t> </a:t>
            </a:r>
            <a:endParaRPr lang="en-ZA" sz="1800" dirty="0" smtClean="0">
              <a:latin typeface="Century Gothic" panose="020B0502020202020204" pitchFamily="34" charset="0"/>
            </a:endParaRPr>
          </a:p>
          <a:p>
            <a:pPr marL="0" lvl="1" indent="0">
              <a:lnSpc>
                <a:spcPct val="110000"/>
              </a:lnSpc>
              <a:spcBef>
                <a:spcPts val="600"/>
              </a:spcBef>
              <a:buClr>
                <a:schemeClr val="accent6">
                  <a:lumMod val="75000"/>
                </a:schemeClr>
              </a:buClr>
              <a:buNone/>
            </a:pPr>
            <a:r>
              <a:rPr lang="en-ZA" b="1" dirty="0" smtClean="0">
                <a:latin typeface="Century Gothic" panose="020B0502020202020204" pitchFamily="34" charset="0"/>
              </a:rPr>
              <a:t>Grant dependency and capital spending</a:t>
            </a:r>
          </a:p>
          <a:p>
            <a:pPr>
              <a:lnSpc>
                <a:spcPct val="120000"/>
              </a:lnSpc>
              <a:spcBef>
                <a:spcPts val="600"/>
              </a:spcBef>
              <a:buClr>
                <a:schemeClr val="accent6">
                  <a:lumMod val="75000"/>
                </a:schemeClr>
              </a:buClr>
            </a:pPr>
            <a:r>
              <a:rPr lang="en-ZA" sz="1800" dirty="0" smtClean="0">
                <a:latin typeface="Century Gothic" panose="020B0502020202020204" pitchFamily="34" charset="0"/>
              </a:rPr>
              <a:t>The </a:t>
            </a:r>
            <a:r>
              <a:rPr lang="en-ZA" sz="1800" dirty="0">
                <a:latin typeface="Century Gothic" panose="020B0502020202020204" pitchFamily="34" charset="0"/>
              </a:rPr>
              <a:t>preliminary numbers </a:t>
            </a:r>
            <a:r>
              <a:rPr lang="en-ZA" sz="1800" dirty="0" smtClean="0">
                <a:latin typeface="Century Gothic" panose="020B0502020202020204" pitchFamily="34" charset="0"/>
              </a:rPr>
              <a:t>for 2015/16 show </a:t>
            </a:r>
            <a:r>
              <a:rPr lang="en-ZA" sz="1800" dirty="0">
                <a:latin typeface="Century Gothic" panose="020B0502020202020204" pitchFamily="34" charset="0"/>
              </a:rPr>
              <a:t>that:</a:t>
            </a:r>
          </a:p>
          <a:p>
            <a:pPr marL="363538" lvl="1">
              <a:lnSpc>
                <a:spcPct val="110000"/>
              </a:lnSpc>
              <a:spcBef>
                <a:spcPts val="400"/>
              </a:spcBef>
              <a:buClr>
                <a:schemeClr val="accent6">
                  <a:lumMod val="75000"/>
                </a:schemeClr>
              </a:buClr>
            </a:pPr>
            <a:r>
              <a:rPr lang="en-ZA" dirty="0" smtClean="0">
                <a:latin typeface="Century Gothic" panose="020B0502020202020204" pitchFamily="34" charset="0"/>
              </a:rPr>
              <a:t>The Cities of Cape Town, Johannesburg and </a:t>
            </a:r>
            <a:r>
              <a:rPr lang="en-ZA" dirty="0" err="1" smtClean="0">
                <a:latin typeface="Century Gothic" panose="020B0502020202020204" pitchFamily="34" charset="0"/>
              </a:rPr>
              <a:t>Mangaung</a:t>
            </a:r>
            <a:r>
              <a:rPr lang="en-ZA" dirty="0" smtClean="0">
                <a:latin typeface="Century Gothic" panose="020B0502020202020204" pitchFamily="34" charset="0"/>
              </a:rPr>
              <a:t> funded more than 50% its </a:t>
            </a:r>
            <a:r>
              <a:rPr lang="en-ZA" dirty="0">
                <a:latin typeface="Century Gothic" panose="020B0502020202020204" pitchFamily="34" charset="0"/>
              </a:rPr>
              <a:t>capital expenditure </a:t>
            </a:r>
          </a:p>
          <a:p>
            <a:pPr marL="363538" lvl="1">
              <a:lnSpc>
                <a:spcPct val="110000"/>
              </a:lnSpc>
              <a:spcBef>
                <a:spcPts val="400"/>
              </a:spcBef>
              <a:buClr>
                <a:schemeClr val="accent6">
                  <a:lumMod val="75000"/>
                </a:schemeClr>
              </a:buClr>
            </a:pPr>
            <a:r>
              <a:rPr lang="en-ZA" dirty="0">
                <a:latin typeface="Century Gothic" panose="020B0502020202020204" pitchFamily="34" charset="0"/>
              </a:rPr>
              <a:t>Metros spent R34.95 billion on capital. This is </a:t>
            </a:r>
            <a:r>
              <a:rPr lang="en-ZA" dirty="0" smtClean="0">
                <a:latin typeface="Century Gothic" panose="020B0502020202020204" pitchFamily="34" charset="0"/>
              </a:rPr>
              <a:t>85.9% of </a:t>
            </a:r>
            <a:r>
              <a:rPr lang="en-ZA" dirty="0">
                <a:latin typeface="Century Gothic" panose="020B0502020202020204" pitchFamily="34" charset="0"/>
              </a:rPr>
              <a:t>the 2015/16 adjusted budget</a:t>
            </a:r>
          </a:p>
          <a:p>
            <a:pPr marL="363538" lvl="1">
              <a:lnSpc>
                <a:spcPct val="110000"/>
              </a:lnSpc>
              <a:spcBef>
                <a:spcPts val="400"/>
              </a:spcBef>
              <a:buClr>
                <a:schemeClr val="accent6">
                  <a:lumMod val="75000"/>
                </a:schemeClr>
              </a:buClr>
            </a:pPr>
            <a:r>
              <a:rPr lang="en-ZA" dirty="0">
                <a:latin typeface="Century Gothic" panose="020B0502020202020204" pitchFamily="34" charset="0"/>
              </a:rPr>
              <a:t>Johannesburg and </a:t>
            </a:r>
            <a:r>
              <a:rPr lang="en-ZA" dirty="0" smtClean="0">
                <a:latin typeface="Century Gothic" panose="020B0502020202020204" pitchFamily="34" charset="0"/>
              </a:rPr>
              <a:t>Tshwane </a:t>
            </a:r>
            <a:r>
              <a:rPr lang="en-ZA" dirty="0">
                <a:latin typeface="Century Gothic" panose="020B0502020202020204" pitchFamily="34" charset="0"/>
              </a:rPr>
              <a:t>spent </a:t>
            </a:r>
            <a:r>
              <a:rPr lang="en-ZA" dirty="0" smtClean="0">
                <a:latin typeface="Century Gothic" panose="020B0502020202020204" pitchFamily="34" charset="0"/>
              </a:rPr>
              <a:t>91% and 92.1% </a:t>
            </a:r>
            <a:r>
              <a:rPr lang="en-ZA" dirty="0">
                <a:latin typeface="Century Gothic" panose="020B0502020202020204" pitchFamily="34" charset="0"/>
              </a:rPr>
              <a:t>respectively</a:t>
            </a:r>
          </a:p>
          <a:p>
            <a:pPr marL="363538" lvl="1">
              <a:lnSpc>
                <a:spcPct val="110000"/>
              </a:lnSpc>
              <a:spcBef>
                <a:spcPts val="400"/>
              </a:spcBef>
              <a:buClr>
                <a:schemeClr val="accent6">
                  <a:lumMod val="75000"/>
                </a:schemeClr>
              </a:buClr>
            </a:pPr>
            <a:r>
              <a:rPr lang="en-ZA" dirty="0">
                <a:latin typeface="Century Gothic" panose="020B0502020202020204" pitchFamily="34" charset="0"/>
              </a:rPr>
              <a:t>Slow spending in Buffalo City or </a:t>
            </a:r>
            <a:r>
              <a:rPr lang="en-ZA" dirty="0" smtClean="0">
                <a:latin typeface="Century Gothic" panose="020B0502020202020204" pitchFamily="34" charset="0"/>
              </a:rPr>
              <a:t>72.6% was </a:t>
            </a:r>
            <a:r>
              <a:rPr lang="en-ZA" dirty="0">
                <a:latin typeface="Century Gothic" panose="020B0502020202020204" pitchFamily="34" charset="0"/>
              </a:rPr>
              <a:t>recorded</a:t>
            </a:r>
          </a:p>
          <a:p>
            <a:pPr marL="363538" lvl="1">
              <a:lnSpc>
                <a:spcPct val="110000"/>
              </a:lnSpc>
              <a:spcBef>
                <a:spcPts val="400"/>
              </a:spcBef>
              <a:buClr>
                <a:schemeClr val="accent6">
                  <a:lumMod val="75000"/>
                </a:schemeClr>
              </a:buClr>
            </a:pPr>
            <a:r>
              <a:rPr lang="en-ZA" dirty="0">
                <a:latin typeface="Century Gothic" panose="020B0502020202020204" pitchFamily="34" charset="0"/>
              </a:rPr>
              <a:t>Metros spent </a:t>
            </a:r>
            <a:r>
              <a:rPr lang="en-ZA" dirty="0" smtClean="0">
                <a:latin typeface="Century Gothic" panose="020B0502020202020204" pitchFamily="34" charset="0"/>
              </a:rPr>
              <a:t>80.5% of </a:t>
            </a:r>
            <a:r>
              <a:rPr lang="en-ZA" dirty="0">
                <a:latin typeface="Century Gothic" panose="020B0502020202020204" pitchFamily="34" charset="0"/>
              </a:rPr>
              <a:t>conditional grants excluding the Urban Settlement and Integrated City Development Grants</a:t>
            </a:r>
          </a:p>
        </p:txBody>
      </p:sp>
      <p:sp>
        <p:nvSpPr>
          <p:cNvPr id="4" name="Slide Number Placeholder 3"/>
          <p:cNvSpPr>
            <a:spLocks noGrp="1"/>
          </p:cNvSpPr>
          <p:nvPr>
            <p:ph type="sldNum" sz="quarter" idx="12"/>
          </p:nvPr>
        </p:nvSpPr>
        <p:spPr/>
        <p:txBody>
          <a:bodyPr/>
          <a:lstStyle/>
          <a:p>
            <a:fld id="{3D22BE80-DED4-504D-BFB9-746F323304E3}" type="slidenum">
              <a:rPr lang="en-US" smtClean="0"/>
              <a:pPr/>
              <a:t>22</a:t>
            </a:fld>
            <a:endParaRPr lang="en-US" dirty="0"/>
          </a:p>
        </p:txBody>
      </p:sp>
    </p:spTree>
    <p:extLst>
      <p:ext uri="{BB962C8B-B14F-4D97-AF65-F5344CB8AC3E}">
        <p14:creationId xmlns:p14="http://schemas.microsoft.com/office/powerpoint/2010/main" xmlns="" val="2344800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149972"/>
            <a:ext cx="7886700" cy="845110"/>
          </a:xfrm>
        </p:spPr>
        <p:txBody>
          <a:bodyPr>
            <a:normAutofit/>
          </a:bodyPr>
          <a:lstStyle/>
          <a:p>
            <a:r>
              <a:rPr lang="en-ZA" sz="3600" dirty="0">
                <a:solidFill>
                  <a:schemeClr val="accent6"/>
                </a:solidFill>
                <a:latin typeface="Century Gothic" panose="020B0502020202020204" pitchFamily="34" charset="0"/>
              </a:rPr>
              <a:t>Funding priorities</a:t>
            </a:r>
          </a:p>
        </p:txBody>
      </p:sp>
      <p:sp>
        <p:nvSpPr>
          <p:cNvPr id="3" name="Content Placeholder 2"/>
          <p:cNvSpPr>
            <a:spLocks noGrp="1"/>
          </p:cNvSpPr>
          <p:nvPr>
            <p:ph idx="1"/>
          </p:nvPr>
        </p:nvSpPr>
        <p:spPr>
          <a:xfrm>
            <a:off x="282388" y="900953"/>
            <a:ext cx="8525436" cy="5820523"/>
          </a:xfrm>
        </p:spPr>
        <p:txBody>
          <a:bodyPr>
            <a:normAutofit fontScale="25000" lnSpcReduction="20000"/>
          </a:bodyPr>
          <a:lstStyle/>
          <a:p>
            <a:pPr marL="0" indent="0" fontAlgn="t">
              <a:lnSpc>
                <a:spcPct val="130000"/>
              </a:lnSpc>
              <a:spcBef>
                <a:spcPts val="0"/>
              </a:spcBef>
              <a:buClr>
                <a:schemeClr val="accent6">
                  <a:lumMod val="75000"/>
                </a:schemeClr>
              </a:buClr>
              <a:buNone/>
            </a:pPr>
            <a:r>
              <a:rPr lang="en-ZA" sz="8000" b="1" dirty="0">
                <a:latin typeface="Century Gothic" panose="020B0502020202020204" pitchFamily="34" charset="0"/>
              </a:rPr>
              <a:t>14 Outcomes of the Medium Term Strategic </a:t>
            </a:r>
            <a:r>
              <a:rPr lang="en-ZA" sz="8000" b="1" dirty="0" smtClean="0">
                <a:latin typeface="Century Gothic" panose="020B0502020202020204" pitchFamily="34" charset="0"/>
              </a:rPr>
              <a:t>Framework (MTSF)</a:t>
            </a:r>
            <a:endParaRPr lang="en-ZA" sz="8000" dirty="0">
              <a:latin typeface="Century Gothic" panose="020B0502020202020204" pitchFamily="34" charset="0"/>
            </a:endParaRPr>
          </a:p>
          <a:p>
            <a:pPr marL="20638" fontAlgn="t">
              <a:lnSpc>
                <a:spcPct val="140000"/>
              </a:lnSpc>
              <a:spcBef>
                <a:spcPts val="600"/>
              </a:spcBef>
              <a:buClr>
                <a:schemeClr val="accent6">
                  <a:lumMod val="75000"/>
                </a:schemeClr>
              </a:buClr>
            </a:pPr>
            <a:r>
              <a:rPr lang="en-ZA" sz="7200" dirty="0" smtClean="0">
                <a:latin typeface="Century Gothic" panose="020B0502020202020204" pitchFamily="34" charset="0"/>
              </a:rPr>
              <a:t>Quality </a:t>
            </a:r>
            <a:r>
              <a:rPr lang="en-ZA" sz="7200" dirty="0">
                <a:latin typeface="Century Gothic" panose="020B0502020202020204" pitchFamily="34" charset="0"/>
              </a:rPr>
              <a:t>basic education </a:t>
            </a:r>
          </a:p>
          <a:p>
            <a:pPr marL="20638" fontAlgn="t">
              <a:lnSpc>
                <a:spcPct val="140000"/>
              </a:lnSpc>
              <a:spcBef>
                <a:spcPts val="0"/>
              </a:spcBef>
              <a:buClr>
                <a:schemeClr val="accent6">
                  <a:lumMod val="75000"/>
                </a:schemeClr>
              </a:buClr>
            </a:pPr>
            <a:r>
              <a:rPr lang="en-ZA" sz="7200" dirty="0">
                <a:solidFill>
                  <a:srgbClr val="C00000"/>
                </a:solidFill>
                <a:latin typeface="Century Gothic" panose="020B0502020202020204" pitchFamily="34" charset="0"/>
              </a:rPr>
              <a:t>A long and healthy life for all </a:t>
            </a:r>
          </a:p>
          <a:p>
            <a:pPr marL="20638" fontAlgn="t">
              <a:lnSpc>
                <a:spcPct val="140000"/>
              </a:lnSpc>
              <a:spcBef>
                <a:spcPts val="0"/>
              </a:spcBef>
              <a:buClr>
                <a:schemeClr val="accent6">
                  <a:lumMod val="75000"/>
                </a:schemeClr>
              </a:buClr>
            </a:pPr>
            <a:r>
              <a:rPr lang="en-ZA" sz="7200" dirty="0">
                <a:latin typeface="Century Gothic" panose="020B0502020202020204" pitchFamily="34" charset="0"/>
              </a:rPr>
              <a:t>All people in South Africa are and feel safe</a:t>
            </a:r>
          </a:p>
          <a:p>
            <a:pPr fontAlgn="t">
              <a:lnSpc>
                <a:spcPct val="140000"/>
              </a:lnSpc>
              <a:spcBef>
                <a:spcPts val="0"/>
              </a:spcBef>
              <a:buClr>
                <a:schemeClr val="accent6">
                  <a:lumMod val="75000"/>
                </a:schemeClr>
              </a:buClr>
            </a:pPr>
            <a:r>
              <a:rPr lang="en-ZA" sz="7200" dirty="0">
                <a:latin typeface="Century Gothic" panose="020B0502020202020204" pitchFamily="34" charset="0"/>
              </a:rPr>
              <a:t>Decent employment through inclusive economic growth </a:t>
            </a:r>
          </a:p>
          <a:p>
            <a:pPr fontAlgn="t">
              <a:lnSpc>
                <a:spcPct val="140000"/>
              </a:lnSpc>
              <a:spcBef>
                <a:spcPts val="0"/>
              </a:spcBef>
              <a:buClr>
                <a:schemeClr val="accent6">
                  <a:lumMod val="75000"/>
                </a:schemeClr>
              </a:buClr>
            </a:pPr>
            <a:r>
              <a:rPr lang="en-ZA" sz="7200" dirty="0">
                <a:solidFill>
                  <a:srgbClr val="C00000"/>
                </a:solidFill>
                <a:latin typeface="Century Gothic" panose="020B0502020202020204" pitchFamily="34" charset="0"/>
              </a:rPr>
              <a:t>Skilled and capable workforce to support an inclusive growth path </a:t>
            </a:r>
          </a:p>
          <a:p>
            <a:pPr fontAlgn="t">
              <a:lnSpc>
                <a:spcPct val="140000"/>
              </a:lnSpc>
              <a:spcBef>
                <a:spcPts val="0"/>
              </a:spcBef>
              <a:buClr>
                <a:schemeClr val="accent6">
                  <a:lumMod val="75000"/>
                </a:schemeClr>
              </a:buClr>
            </a:pPr>
            <a:r>
              <a:rPr lang="en-ZA" sz="7200" dirty="0">
                <a:solidFill>
                  <a:srgbClr val="C00000"/>
                </a:solidFill>
                <a:latin typeface="Century Gothic" panose="020B0502020202020204" pitchFamily="34" charset="0"/>
              </a:rPr>
              <a:t>An efficient, competitive and responsive economic infrastructure network </a:t>
            </a:r>
          </a:p>
          <a:p>
            <a:pPr fontAlgn="t">
              <a:lnSpc>
                <a:spcPct val="140000"/>
              </a:lnSpc>
              <a:spcBef>
                <a:spcPts val="0"/>
              </a:spcBef>
              <a:buClr>
                <a:schemeClr val="accent6">
                  <a:lumMod val="75000"/>
                </a:schemeClr>
              </a:buClr>
            </a:pPr>
            <a:r>
              <a:rPr lang="en-ZA" sz="7200" dirty="0">
                <a:latin typeface="Century Gothic" panose="020B0502020202020204" pitchFamily="34" charset="0"/>
              </a:rPr>
              <a:t>Vibrant, equitable, sustainable rural communities contributing to food security for all</a:t>
            </a:r>
          </a:p>
          <a:p>
            <a:pPr fontAlgn="t">
              <a:lnSpc>
                <a:spcPct val="140000"/>
              </a:lnSpc>
              <a:spcBef>
                <a:spcPts val="0"/>
              </a:spcBef>
              <a:buClr>
                <a:schemeClr val="accent6">
                  <a:lumMod val="75000"/>
                </a:schemeClr>
              </a:buClr>
            </a:pPr>
            <a:r>
              <a:rPr lang="en-ZA" sz="7200" dirty="0">
                <a:latin typeface="Century Gothic" panose="020B0502020202020204" pitchFamily="34" charset="0"/>
              </a:rPr>
              <a:t>Sustainable human settlements and improved quality of household life </a:t>
            </a:r>
          </a:p>
          <a:p>
            <a:pPr fontAlgn="t">
              <a:lnSpc>
                <a:spcPct val="140000"/>
              </a:lnSpc>
              <a:spcBef>
                <a:spcPts val="0"/>
              </a:spcBef>
              <a:buClr>
                <a:schemeClr val="accent6">
                  <a:lumMod val="75000"/>
                </a:schemeClr>
              </a:buClr>
            </a:pPr>
            <a:r>
              <a:rPr lang="en-ZA" sz="7200" dirty="0">
                <a:solidFill>
                  <a:srgbClr val="C00000"/>
                </a:solidFill>
                <a:latin typeface="Century Gothic" panose="020B0502020202020204" pitchFamily="34" charset="0"/>
              </a:rPr>
              <a:t>Responsive, accountable, effective and efficient local government system </a:t>
            </a:r>
          </a:p>
          <a:p>
            <a:pPr fontAlgn="t">
              <a:lnSpc>
                <a:spcPct val="140000"/>
              </a:lnSpc>
              <a:spcBef>
                <a:spcPts val="0"/>
              </a:spcBef>
              <a:buClr>
                <a:schemeClr val="accent6">
                  <a:lumMod val="75000"/>
                </a:schemeClr>
              </a:buClr>
            </a:pPr>
            <a:r>
              <a:rPr lang="en-ZA" sz="7200" dirty="0">
                <a:latin typeface="Century Gothic" panose="020B0502020202020204" pitchFamily="34" charset="0"/>
              </a:rPr>
              <a:t>Protect and enhance our environmental assets and natural resources </a:t>
            </a:r>
          </a:p>
          <a:p>
            <a:pPr fontAlgn="t">
              <a:lnSpc>
                <a:spcPct val="140000"/>
              </a:lnSpc>
              <a:spcBef>
                <a:spcPts val="0"/>
              </a:spcBef>
              <a:buClr>
                <a:schemeClr val="accent6">
                  <a:lumMod val="75000"/>
                </a:schemeClr>
              </a:buClr>
            </a:pPr>
            <a:r>
              <a:rPr lang="en-ZA" sz="7200" dirty="0">
                <a:latin typeface="Century Gothic" panose="020B0502020202020204" pitchFamily="34" charset="0"/>
              </a:rPr>
              <a:t>Create a better South Africa, a better Africa and a better world </a:t>
            </a:r>
          </a:p>
          <a:p>
            <a:pPr fontAlgn="t">
              <a:lnSpc>
                <a:spcPct val="140000"/>
              </a:lnSpc>
              <a:spcBef>
                <a:spcPts val="0"/>
              </a:spcBef>
              <a:buClr>
                <a:schemeClr val="accent6">
                  <a:lumMod val="75000"/>
                </a:schemeClr>
              </a:buClr>
            </a:pPr>
            <a:r>
              <a:rPr lang="en-ZA" sz="7200" dirty="0">
                <a:latin typeface="Century Gothic" panose="020B0502020202020204" pitchFamily="34" charset="0"/>
              </a:rPr>
              <a:t>An efficient, effective and development oriented public service </a:t>
            </a:r>
          </a:p>
          <a:p>
            <a:pPr fontAlgn="t">
              <a:lnSpc>
                <a:spcPct val="140000"/>
              </a:lnSpc>
              <a:spcBef>
                <a:spcPts val="0"/>
              </a:spcBef>
              <a:buClr>
                <a:schemeClr val="accent6">
                  <a:lumMod val="75000"/>
                </a:schemeClr>
              </a:buClr>
            </a:pPr>
            <a:r>
              <a:rPr lang="en-ZA" sz="7200" dirty="0">
                <a:latin typeface="Century Gothic" panose="020B0502020202020204" pitchFamily="34" charset="0"/>
              </a:rPr>
              <a:t>Social protection </a:t>
            </a:r>
          </a:p>
          <a:p>
            <a:pPr fontAlgn="t">
              <a:lnSpc>
                <a:spcPct val="140000"/>
              </a:lnSpc>
              <a:spcBef>
                <a:spcPts val="0"/>
              </a:spcBef>
              <a:buClr>
                <a:schemeClr val="accent6">
                  <a:lumMod val="75000"/>
                </a:schemeClr>
              </a:buClr>
            </a:pPr>
            <a:r>
              <a:rPr lang="en-ZA" sz="7200" dirty="0">
                <a:latin typeface="Century Gothic" panose="020B0502020202020204" pitchFamily="34" charset="0"/>
              </a:rPr>
              <a:t>Nation building and social cohesion</a:t>
            </a:r>
          </a:p>
          <a:p>
            <a:pPr marL="0" indent="0">
              <a:buNone/>
            </a:pPr>
            <a:endParaRPr lang="en-ZA" sz="55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23</a:t>
            </a:fld>
            <a:endParaRPr lang="en-US"/>
          </a:p>
        </p:txBody>
      </p:sp>
    </p:spTree>
    <p:extLst>
      <p:ext uri="{BB962C8B-B14F-4D97-AF65-F5344CB8AC3E}">
        <p14:creationId xmlns:p14="http://schemas.microsoft.com/office/powerpoint/2010/main" xmlns="" val="129249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7551"/>
            <a:ext cx="7886700" cy="804768"/>
          </a:xfrm>
        </p:spPr>
        <p:txBody>
          <a:bodyPr>
            <a:normAutofit fontScale="90000"/>
          </a:bodyPr>
          <a:lstStyle/>
          <a:p>
            <a:r>
              <a:rPr lang="en-ZA" sz="3600" dirty="0">
                <a:solidFill>
                  <a:schemeClr val="accent6"/>
                </a:solidFill>
                <a:latin typeface="Century Gothic" panose="020B0502020202020204" pitchFamily="34" charset="0"/>
              </a:rPr>
              <a:t>Monitoring of the </a:t>
            </a:r>
            <a:r>
              <a:rPr lang="en-ZA" sz="3600" dirty="0" smtClean="0">
                <a:solidFill>
                  <a:schemeClr val="accent6"/>
                </a:solidFill>
                <a:latin typeface="Century Gothic" panose="020B0502020202020204" pitchFamily="34" charset="0"/>
              </a:rPr>
              <a:t>implementation of the MTSF</a:t>
            </a:r>
            <a:endParaRPr lang="en-ZA" sz="3600" dirty="0">
              <a:solidFill>
                <a:schemeClr val="accent6"/>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24</a:t>
            </a:fld>
            <a:endParaRPr lang="en-US"/>
          </a:p>
        </p:txBody>
      </p:sp>
      <p:sp>
        <p:nvSpPr>
          <p:cNvPr id="5" name="Content Placeholder 6"/>
          <p:cNvSpPr>
            <a:spLocks noGrp="1"/>
          </p:cNvSpPr>
          <p:nvPr>
            <p:ph idx="1"/>
          </p:nvPr>
        </p:nvSpPr>
        <p:spPr>
          <a:xfrm>
            <a:off x="628650" y="1295497"/>
            <a:ext cx="7886700" cy="5114644"/>
          </a:xfrm>
        </p:spPr>
        <p:txBody>
          <a:bodyPr>
            <a:normAutofit/>
          </a:bodyPr>
          <a:lstStyle/>
          <a:p>
            <a:pPr fontAlgn="t">
              <a:lnSpc>
                <a:spcPct val="110000"/>
              </a:lnSpc>
              <a:spcBef>
                <a:spcPts val="0"/>
              </a:spcBef>
              <a:buClr>
                <a:schemeClr val="accent6">
                  <a:lumMod val="75000"/>
                </a:schemeClr>
              </a:buClr>
            </a:pPr>
            <a:r>
              <a:rPr lang="en-ZA" sz="2000" dirty="0" smtClean="0">
                <a:latin typeface="Century Gothic" panose="020B0502020202020204" pitchFamily="34" charset="0"/>
              </a:rPr>
              <a:t>Slow progress</a:t>
            </a:r>
          </a:p>
          <a:p>
            <a:pPr fontAlgn="t">
              <a:lnSpc>
                <a:spcPct val="110000"/>
              </a:lnSpc>
              <a:spcBef>
                <a:spcPts val="600"/>
              </a:spcBef>
              <a:buClr>
                <a:schemeClr val="accent6">
                  <a:lumMod val="75000"/>
                </a:schemeClr>
              </a:buClr>
            </a:pPr>
            <a:r>
              <a:rPr lang="en-ZA" sz="2000" dirty="0" smtClean="0">
                <a:latin typeface="Century Gothic" panose="020B0502020202020204" pitchFamily="34" charset="0"/>
              </a:rPr>
              <a:t>Other constraints:</a:t>
            </a:r>
          </a:p>
          <a:p>
            <a:pPr marL="363538" lvl="1" indent="-188913" fontAlgn="t">
              <a:lnSpc>
                <a:spcPct val="120000"/>
              </a:lnSpc>
              <a:spcBef>
                <a:spcPts val="600"/>
              </a:spcBef>
              <a:buClr>
                <a:schemeClr val="accent6">
                  <a:lumMod val="75000"/>
                </a:schemeClr>
              </a:buClr>
            </a:pPr>
            <a:r>
              <a:rPr lang="en-ZA" sz="2000" dirty="0" smtClean="0">
                <a:latin typeface="Century Gothic" panose="020B0502020202020204" pitchFamily="34" charset="0"/>
              </a:rPr>
              <a:t>Alignment of the budget function groups with the 14 outcomes</a:t>
            </a:r>
          </a:p>
          <a:p>
            <a:pPr marL="363538" lvl="1" indent="-188913" fontAlgn="t">
              <a:lnSpc>
                <a:spcPct val="120000"/>
              </a:lnSpc>
              <a:spcBef>
                <a:spcPts val="0"/>
              </a:spcBef>
              <a:buClr>
                <a:schemeClr val="accent6">
                  <a:lumMod val="75000"/>
                </a:schemeClr>
              </a:buClr>
            </a:pPr>
            <a:r>
              <a:rPr lang="en-ZA" sz="2000" dirty="0" smtClean="0">
                <a:latin typeface="Century Gothic" panose="020B0502020202020204" pitchFamily="34" charset="0"/>
              </a:rPr>
              <a:t>Alignment of the management structures of the MTSF and the budget</a:t>
            </a:r>
          </a:p>
          <a:p>
            <a:pPr marL="363538" lvl="1" indent="-188913" fontAlgn="t">
              <a:lnSpc>
                <a:spcPct val="120000"/>
              </a:lnSpc>
              <a:spcBef>
                <a:spcPts val="600"/>
              </a:spcBef>
              <a:buClr>
                <a:schemeClr val="accent6">
                  <a:lumMod val="75000"/>
                </a:schemeClr>
              </a:buClr>
            </a:pPr>
            <a:r>
              <a:rPr lang="en-ZA" sz="2000" dirty="0" smtClean="0">
                <a:latin typeface="Century Gothic" panose="020B0502020202020204" pitchFamily="34" charset="0"/>
              </a:rPr>
              <a:t>Conditional grant allocations and outputs in line with the MTSF</a:t>
            </a:r>
          </a:p>
          <a:p>
            <a:pPr marL="363538" lvl="1" indent="-188913" fontAlgn="t">
              <a:lnSpc>
                <a:spcPct val="120000"/>
              </a:lnSpc>
              <a:spcBef>
                <a:spcPts val="0"/>
              </a:spcBef>
              <a:buClr>
                <a:schemeClr val="accent6">
                  <a:lumMod val="75000"/>
                </a:schemeClr>
              </a:buClr>
            </a:pPr>
            <a:r>
              <a:rPr lang="en-ZA" sz="2000" dirty="0" smtClean="0">
                <a:latin typeface="Century Gothic" panose="020B0502020202020204" pitchFamily="34" charset="0"/>
              </a:rPr>
              <a:t>Quality of the reporting on the MTSF</a:t>
            </a:r>
          </a:p>
          <a:p>
            <a:pPr marL="363538" lvl="1" indent="-188913" fontAlgn="t">
              <a:lnSpc>
                <a:spcPct val="120000"/>
              </a:lnSpc>
              <a:spcBef>
                <a:spcPts val="0"/>
              </a:spcBef>
              <a:buClr>
                <a:schemeClr val="accent6">
                  <a:lumMod val="75000"/>
                </a:schemeClr>
              </a:buClr>
            </a:pPr>
            <a:r>
              <a:rPr lang="en-ZA" sz="2000" dirty="0" smtClean="0">
                <a:latin typeface="Century Gothic" panose="020B0502020202020204" pitchFamily="34" charset="0"/>
              </a:rPr>
              <a:t>Integration of the MTSF in standard budget and planning processes</a:t>
            </a:r>
          </a:p>
          <a:p>
            <a:pPr marL="0" indent="0" fontAlgn="t">
              <a:lnSpc>
                <a:spcPct val="110000"/>
              </a:lnSpc>
              <a:spcBef>
                <a:spcPts val="0"/>
              </a:spcBef>
              <a:buClr>
                <a:schemeClr val="accent6">
                  <a:lumMod val="75000"/>
                </a:schemeClr>
              </a:buClr>
              <a:buNone/>
            </a:pPr>
            <a:endParaRPr lang="en-ZA" sz="2000" dirty="0">
              <a:latin typeface="Century Gothic" panose="020B0502020202020204" pitchFamily="34" charset="0"/>
            </a:endParaRPr>
          </a:p>
        </p:txBody>
      </p:sp>
    </p:spTree>
    <p:extLst>
      <p:ext uri="{BB962C8B-B14F-4D97-AF65-F5344CB8AC3E}">
        <p14:creationId xmlns:p14="http://schemas.microsoft.com/office/powerpoint/2010/main" xmlns="" val="301944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31421"/>
            <a:ext cx="7886700" cy="1037895"/>
          </a:xfrm>
        </p:spPr>
        <p:txBody>
          <a:bodyPr>
            <a:normAutofit/>
          </a:bodyPr>
          <a:lstStyle/>
          <a:p>
            <a:r>
              <a:rPr lang="en-ZA" sz="4000" dirty="0" smtClean="0">
                <a:solidFill>
                  <a:schemeClr val="accent6"/>
                </a:solidFill>
                <a:latin typeface="Century Gothic" panose="020B0502020202020204" pitchFamily="34" charset="0"/>
              </a:rPr>
              <a:t>In summary</a:t>
            </a:r>
            <a:endParaRPr lang="en-ZA" sz="4000" dirty="0">
              <a:solidFill>
                <a:srgbClr val="FF0000"/>
              </a:solidFill>
              <a:latin typeface="Century Gothic" panose="020B0502020202020204" pitchFamily="34" charset="0"/>
            </a:endParaRPr>
          </a:p>
        </p:txBody>
      </p:sp>
      <p:sp>
        <p:nvSpPr>
          <p:cNvPr id="3" name="Content Placeholder 2"/>
          <p:cNvSpPr>
            <a:spLocks noGrp="1"/>
          </p:cNvSpPr>
          <p:nvPr>
            <p:ph idx="1"/>
          </p:nvPr>
        </p:nvSpPr>
        <p:spPr>
          <a:xfrm>
            <a:off x="800099" y="1069316"/>
            <a:ext cx="7543801" cy="5788684"/>
          </a:xfrm>
        </p:spPr>
        <p:txBody>
          <a:bodyPr>
            <a:normAutofit fontScale="92500" lnSpcReduction="10000"/>
          </a:bodyPr>
          <a:lstStyle/>
          <a:p>
            <a:pPr>
              <a:lnSpc>
                <a:spcPct val="130000"/>
              </a:lnSpc>
              <a:spcBef>
                <a:spcPts val="0"/>
              </a:spcBef>
              <a:buClr>
                <a:schemeClr val="accent6">
                  <a:lumMod val="75000"/>
                </a:schemeClr>
              </a:buClr>
            </a:pPr>
            <a:r>
              <a:rPr lang="en-ZA" sz="1900" dirty="0">
                <a:latin typeface="Century Gothic" panose="020B0502020202020204" pitchFamily="34" charset="0"/>
              </a:rPr>
              <a:t>Economic crisis in 2008</a:t>
            </a:r>
          </a:p>
          <a:p>
            <a:pPr>
              <a:lnSpc>
                <a:spcPct val="130000"/>
              </a:lnSpc>
              <a:spcBef>
                <a:spcPts val="0"/>
              </a:spcBef>
              <a:buClr>
                <a:schemeClr val="accent6">
                  <a:lumMod val="75000"/>
                </a:schemeClr>
              </a:buClr>
            </a:pPr>
            <a:r>
              <a:rPr lang="en-ZA" sz="1900" dirty="0">
                <a:latin typeface="Century Gothic" panose="020B0502020202020204" pitchFamily="34" charset="0"/>
              </a:rPr>
              <a:t>Counter-cyclical </a:t>
            </a:r>
            <a:r>
              <a:rPr lang="en-ZA" sz="1900" dirty="0" smtClean="0">
                <a:latin typeface="Century Gothic" panose="020B0502020202020204" pitchFamily="34" charset="0"/>
              </a:rPr>
              <a:t>principles applied in fiscal policy</a:t>
            </a:r>
            <a:endParaRPr lang="en-ZA" sz="1900" dirty="0">
              <a:latin typeface="Century Gothic" panose="020B0502020202020204" pitchFamily="34" charset="0"/>
            </a:endParaRPr>
          </a:p>
          <a:p>
            <a:pPr marL="514350" lvl="2">
              <a:lnSpc>
                <a:spcPct val="130000"/>
              </a:lnSpc>
              <a:spcBef>
                <a:spcPts val="0"/>
              </a:spcBef>
              <a:buClr>
                <a:schemeClr val="accent6">
                  <a:lumMod val="75000"/>
                </a:schemeClr>
              </a:buClr>
            </a:pPr>
            <a:r>
              <a:rPr lang="en-ZA" sz="1600" dirty="0">
                <a:latin typeface="Century Gothic" panose="020B0502020202020204" pitchFamily="34" charset="0"/>
              </a:rPr>
              <a:t>Increased personnel</a:t>
            </a:r>
          </a:p>
          <a:p>
            <a:pPr marL="514350" lvl="2">
              <a:lnSpc>
                <a:spcPct val="130000"/>
              </a:lnSpc>
              <a:spcBef>
                <a:spcPts val="0"/>
              </a:spcBef>
              <a:buClr>
                <a:schemeClr val="accent6">
                  <a:lumMod val="75000"/>
                </a:schemeClr>
              </a:buClr>
            </a:pPr>
            <a:r>
              <a:rPr lang="en-ZA" sz="1600" dirty="0">
                <a:latin typeface="Century Gothic" panose="020B0502020202020204" pitchFamily="34" charset="0"/>
              </a:rPr>
              <a:t>Increased government expenditure</a:t>
            </a:r>
          </a:p>
          <a:p>
            <a:pPr>
              <a:lnSpc>
                <a:spcPct val="130000"/>
              </a:lnSpc>
              <a:spcBef>
                <a:spcPts val="0"/>
              </a:spcBef>
              <a:buClr>
                <a:schemeClr val="accent6">
                  <a:lumMod val="75000"/>
                </a:schemeClr>
              </a:buClr>
            </a:pPr>
            <a:r>
              <a:rPr lang="en-ZA" sz="1900" dirty="0">
                <a:latin typeface="Century Gothic" panose="020B0502020202020204" pitchFamily="34" charset="0"/>
              </a:rPr>
              <a:t>Low economic growth</a:t>
            </a:r>
          </a:p>
          <a:p>
            <a:pPr lvl="1">
              <a:lnSpc>
                <a:spcPct val="130000"/>
              </a:lnSpc>
              <a:spcBef>
                <a:spcPts val="0"/>
              </a:spcBef>
              <a:buClr>
                <a:schemeClr val="accent6">
                  <a:lumMod val="75000"/>
                </a:schemeClr>
              </a:buClr>
            </a:pPr>
            <a:r>
              <a:rPr lang="en-ZA" sz="1600" dirty="0">
                <a:latin typeface="Century Gothic" panose="020B0502020202020204" pitchFamily="34" charset="0"/>
              </a:rPr>
              <a:t>Low revenue </a:t>
            </a:r>
            <a:r>
              <a:rPr lang="en-ZA" sz="1600" dirty="0" smtClean="0">
                <a:latin typeface="Century Gothic" panose="020B0502020202020204" pitchFamily="34" charset="0"/>
              </a:rPr>
              <a:t>collection</a:t>
            </a:r>
          </a:p>
          <a:p>
            <a:pPr lvl="1">
              <a:lnSpc>
                <a:spcPct val="130000"/>
              </a:lnSpc>
              <a:spcBef>
                <a:spcPts val="0"/>
              </a:spcBef>
              <a:buClr>
                <a:schemeClr val="accent6">
                  <a:lumMod val="75000"/>
                </a:schemeClr>
              </a:buClr>
            </a:pPr>
            <a:r>
              <a:rPr lang="en-ZA" sz="1600" dirty="0" smtClean="0">
                <a:latin typeface="Century Gothic" panose="020B0502020202020204" pitchFamily="34" charset="0"/>
              </a:rPr>
              <a:t>Unemployment</a:t>
            </a:r>
          </a:p>
          <a:p>
            <a:pPr lvl="1">
              <a:lnSpc>
                <a:spcPct val="130000"/>
              </a:lnSpc>
              <a:spcBef>
                <a:spcPts val="0"/>
              </a:spcBef>
              <a:buClr>
                <a:schemeClr val="accent6">
                  <a:lumMod val="75000"/>
                </a:schemeClr>
              </a:buClr>
            </a:pPr>
            <a:r>
              <a:rPr lang="en-ZA" sz="1600" dirty="0" smtClean="0">
                <a:latin typeface="Century Gothic" panose="020B0502020202020204" pitchFamily="34" charset="0"/>
              </a:rPr>
              <a:t>Slow spending on capital</a:t>
            </a:r>
            <a:endParaRPr lang="en-ZA" sz="1600" dirty="0">
              <a:latin typeface="Century Gothic" panose="020B0502020202020204" pitchFamily="34" charset="0"/>
            </a:endParaRPr>
          </a:p>
          <a:p>
            <a:pPr>
              <a:lnSpc>
                <a:spcPct val="130000"/>
              </a:lnSpc>
              <a:spcBef>
                <a:spcPts val="0"/>
              </a:spcBef>
              <a:buClr>
                <a:schemeClr val="accent6">
                  <a:lumMod val="75000"/>
                </a:schemeClr>
              </a:buClr>
            </a:pPr>
            <a:r>
              <a:rPr lang="en-ZA" sz="1900" dirty="0">
                <a:latin typeface="Century Gothic" panose="020B0502020202020204" pitchFamily="34" charset="0"/>
              </a:rPr>
              <a:t>Higher debt</a:t>
            </a:r>
          </a:p>
          <a:p>
            <a:pPr lvl="1">
              <a:lnSpc>
                <a:spcPct val="130000"/>
              </a:lnSpc>
              <a:spcBef>
                <a:spcPts val="0"/>
              </a:spcBef>
              <a:buClr>
                <a:schemeClr val="accent6">
                  <a:lumMod val="75000"/>
                </a:schemeClr>
              </a:buClr>
            </a:pPr>
            <a:r>
              <a:rPr lang="en-ZA" sz="1600" dirty="0">
                <a:latin typeface="Century Gothic" panose="020B0502020202020204" pitchFamily="34" charset="0"/>
              </a:rPr>
              <a:t>Higher debt </a:t>
            </a:r>
            <a:r>
              <a:rPr lang="en-ZA" sz="1600" dirty="0" smtClean="0">
                <a:latin typeface="Century Gothic" panose="020B0502020202020204" pitchFamily="34" charset="0"/>
              </a:rPr>
              <a:t>costs</a:t>
            </a:r>
          </a:p>
          <a:p>
            <a:pPr lvl="1">
              <a:lnSpc>
                <a:spcPct val="130000"/>
              </a:lnSpc>
              <a:spcBef>
                <a:spcPts val="0"/>
              </a:spcBef>
              <a:buClr>
                <a:schemeClr val="accent6">
                  <a:lumMod val="75000"/>
                </a:schemeClr>
              </a:buClr>
            </a:pPr>
            <a:r>
              <a:rPr lang="en-ZA" sz="1600" dirty="0" smtClean="0">
                <a:latin typeface="Century Gothic" panose="020B0502020202020204" pitchFamily="34" charset="0"/>
              </a:rPr>
              <a:t>Less funds available for distribution</a:t>
            </a:r>
            <a:endParaRPr lang="en-ZA" sz="1600" dirty="0">
              <a:latin typeface="Century Gothic" panose="020B0502020202020204" pitchFamily="34" charset="0"/>
            </a:endParaRPr>
          </a:p>
          <a:p>
            <a:pPr>
              <a:lnSpc>
                <a:spcPct val="130000"/>
              </a:lnSpc>
              <a:spcBef>
                <a:spcPts val="0"/>
              </a:spcBef>
              <a:buClr>
                <a:schemeClr val="accent6">
                  <a:lumMod val="75000"/>
                </a:schemeClr>
              </a:buClr>
            </a:pPr>
            <a:r>
              <a:rPr lang="en-ZA" sz="1900" dirty="0">
                <a:latin typeface="Century Gothic" panose="020B0502020202020204" pitchFamily="34" charset="0"/>
              </a:rPr>
              <a:t>Consolidation </a:t>
            </a:r>
            <a:r>
              <a:rPr lang="en-ZA" sz="1900" dirty="0" smtClean="0">
                <a:latin typeface="Century Gothic" panose="020B0502020202020204" pitchFamily="34" charset="0"/>
              </a:rPr>
              <a:t>principles applied to fiscal </a:t>
            </a:r>
            <a:r>
              <a:rPr lang="en-ZA" sz="1900" dirty="0">
                <a:latin typeface="Century Gothic" panose="020B0502020202020204" pitchFamily="34" charset="0"/>
              </a:rPr>
              <a:t>policy </a:t>
            </a:r>
            <a:endParaRPr lang="en-ZA" sz="1900" dirty="0" smtClean="0">
              <a:latin typeface="Century Gothic" panose="020B0502020202020204" pitchFamily="34" charset="0"/>
            </a:endParaRPr>
          </a:p>
          <a:p>
            <a:pPr lvl="1">
              <a:lnSpc>
                <a:spcPct val="130000"/>
              </a:lnSpc>
              <a:spcBef>
                <a:spcPts val="0"/>
              </a:spcBef>
              <a:buClr>
                <a:schemeClr val="accent6">
                  <a:lumMod val="75000"/>
                </a:schemeClr>
              </a:buClr>
            </a:pPr>
            <a:r>
              <a:rPr lang="en-ZA" sz="1700" dirty="0" smtClean="0">
                <a:latin typeface="Century Gothic" panose="020B0502020202020204" pitchFamily="34" charset="0"/>
              </a:rPr>
              <a:t>Expenditure </a:t>
            </a:r>
            <a:r>
              <a:rPr lang="en-ZA" sz="1700" dirty="0">
                <a:latin typeface="Century Gothic" panose="020B0502020202020204" pitchFamily="34" charset="0"/>
              </a:rPr>
              <a:t>ceiling</a:t>
            </a:r>
          </a:p>
          <a:p>
            <a:pPr marL="514350" lvl="2">
              <a:lnSpc>
                <a:spcPct val="130000"/>
              </a:lnSpc>
              <a:spcBef>
                <a:spcPts val="0"/>
              </a:spcBef>
              <a:buClr>
                <a:schemeClr val="accent6">
                  <a:lumMod val="75000"/>
                </a:schemeClr>
              </a:buClr>
            </a:pPr>
            <a:r>
              <a:rPr lang="en-ZA" sz="1700" dirty="0">
                <a:latin typeface="Century Gothic" panose="020B0502020202020204" pitchFamily="34" charset="0"/>
              </a:rPr>
              <a:t>Efficiency </a:t>
            </a:r>
            <a:r>
              <a:rPr lang="en-ZA" sz="1700" dirty="0" smtClean="0">
                <a:latin typeface="Century Gothic" panose="020B0502020202020204" pitchFamily="34" charset="0"/>
              </a:rPr>
              <a:t>measures</a:t>
            </a:r>
          </a:p>
          <a:p>
            <a:pPr marL="514350" lvl="2">
              <a:lnSpc>
                <a:spcPct val="130000"/>
              </a:lnSpc>
              <a:spcBef>
                <a:spcPts val="0"/>
              </a:spcBef>
              <a:buClr>
                <a:schemeClr val="accent6">
                  <a:lumMod val="75000"/>
                </a:schemeClr>
              </a:buClr>
            </a:pPr>
            <a:r>
              <a:rPr lang="en-ZA" sz="1700" dirty="0" smtClean="0">
                <a:latin typeface="Century Gothic" panose="020B0502020202020204" pitchFamily="34" charset="0"/>
              </a:rPr>
              <a:t>Review transfers to institutions with surplus funds</a:t>
            </a:r>
          </a:p>
          <a:p>
            <a:pPr marL="171450" lvl="1">
              <a:lnSpc>
                <a:spcPct val="130000"/>
              </a:lnSpc>
              <a:spcBef>
                <a:spcPts val="0"/>
              </a:spcBef>
              <a:buClr>
                <a:schemeClr val="accent6">
                  <a:lumMod val="75000"/>
                </a:schemeClr>
              </a:buClr>
            </a:pPr>
            <a:r>
              <a:rPr lang="en-ZA" sz="1900" dirty="0" smtClean="0">
                <a:latin typeface="Century Gothic" panose="020B0502020202020204" pitchFamily="34" charset="0"/>
              </a:rPr>
              <a:t>Funding priorities</a:t>
            </a:r>
          </a:p>
          <a:p>
            <a:pPr marL="514350" lvl="2">
              <a:lnSpc>
                <a:spcPct val="130000"/>
              </a:lnSpc>
              <a:spcBef>
                <a:spcPts val="0"/>
              </a:spcBef>
              <a:buClr>
                <a:schemeClr val="accent6">
                  <a:lumMod val="75000"/>
                </a:schemeClr>
              </a:buClr>
            </a:pPr>
            <a:r>
              <a:rPr lang="en-ZA" sz="1600" dirty="0" smtClean="0">
                <a:latin typeface="Century Gothic" panose="020B0502020202020204" pitchFamily="34" charset="0"/>
              </a:rPr>
              <a:t>Reprioritisation</a:t>
            </a:r>
          </a:p>
          <a:p>
            <a:pPr marL="514350" lvl="2">
              <a:lnSpc>
                <a:spcPct val="130000"/>
              </a:lnSpc>
              <a:spcBef>
                <a:spcPts val="0"/>
              </a:spcBef>
              <a:buClr>
                <a:schemeClr val="accent6">
                  <a:lumMod val="75000"/>
                </a:schemeClr>
              </a:buClr>
            </a:pPr>
            <a:r>
              <a:rPr lang="en-ZA" sz="1600" dirty="0" smtClean="0">
                <a:latin typeface="Century Gothic" panose="020B0502020202020204" pitchFamily="34" charset="0"/>
              </a:rPr>
              <a:t>Guiding principles</a:t>
            </a:r>
          </a:p>
          <a:p>
            <a:pPr marL="514350" lvl="2">
              <a:lnSpc>
                <a:spcPct val="130000"/>
              </a:lnSpc>
              <a:spcBef>
                <a:spcPts val="0"/>
              </a:spcBef>
              <a:buClr>
                <a:schemeClr val="accent6">
                  <a:lumMod val="75000"/>
                </a:schemeClr>
              </a:buClr>
            </a:pPr>
            <a:r>
              <a:rPr lang="en-ZA" sz="1600" dirty="0" smtClean="0">
                <a:latin typeface="Century Gothic" panose="020B0502020202020204" pitchFamily="34" charset="0"/>
              </a:rPr>
              <a:t>NDP</a:t>
            </a:r>
            <a:endParaRPr lang="en-ZA" sz="1600" dirty="0">
              <a:latin typeface="Century Gothic" panose="020B0502020202020204" pitchFamily="34" charset="0"/>
            </a:endParaRPr>
          </a:p>
          <a:p>
            <a:pPr>
              <a:lnSpc>
                <a:spcPct val="120000"/>
              </a:lnSpc>
              <a:buClr>
                <a:schemeClr val="accent6">
                  <a:lumMod val="75000"/>
                </a:schemeClr>
              </a:buClr>
            </a:pPr>
            <a:endParaRPr lang="en-ZA" dirty="0" smtClean="0"/>
          </a:p>
          <a:p>
            <a:pPr>
              <a:lnSpc>
                <a:spcPct val="120000"/>
              </a:lnSpc>
              <a:buClr>
                <a:schemeClr val="accent6">
                  <a:lumMod val="75000"/>
                </a:schemeClr>
              </a:buClr>
            </a:pPr>
            <a:endParaRPr lang="en-ZA" dirty="0" smtClean="0"/>
          </a:p>
          <a:p>
            <a:pPr>
              <a:lnSpc>
                <a:spcPct val="120000"/>
              </a:lnSpc>
              <a:buClr>
                <a:schemeClr val="accent6">
                  <a:lumMod val="75000"/>
                </a:schemeClr>
              </a:buClr>
            </a:pPr>
            <a:endParaRPr lang="en-ZA" dirty="0" smtClean="0"/>
          </a:p>
          <a:p>
            <a:pPr>
              <a:lnSpc>
                <a:spcPct val="120000"/>
              </a:lnSpc>
              <a:buClr>
                <a:schemeClr val="accent6">
                  <a:lumMod val="75000"/>
                </a:schemeClr>
              </a:buClr>
            </a:pP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25</a:t>
            </a:fld>
            <a:endParaRPr lang="en-US"/>
          </a:p>
        </p:txBody>
      </p:sp>
    </p:spTree>
    <p:extLst>
      <p:ext uri="{BB962C8B-B14F-4D97-AF65-F5344CB8AC3E}">
        <p14:creationId xmlns:p14="http://schemas.microsoft.com/office/powerpoint/2010/main" xmlns="" val="2613046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00953" y="1122363"/>
            <a:ext cx="6858000" cy="2387600"/>
          </a:xfrm>
        </p:spPr>
        <p:txBody>
          <a:bodyPr/>
          <a:lstStyle/>
          <a:p>
            <a:r>
              <a:rPr lang="en-ZA" dirty="0" smtClean="0">
                <a:solidFill>
                  <a:schemeClr val="accent6"/>
                </a:solidFill>
                <a:latin typeface="Century Gothic" panose="020B0502020202020204" pitchFamily="34" charset="0"/>
              </a:rPr>
              <a:t>Thank You</a:t>
            </a:r>
            <a:endParaRPr lang="en-ZA" dirty="0">
              <a:solidFill>
                <a:schemeClr val="accent6"/>
              </a:solidFill>
              <a:latin typeface="Century Gothic" panose="020B0502020202020204" pitchFamily="34" charset="0"/>
            </a:endParaRPr>
          </a:p>
        </p:txBody>
      </p:sp>
      <p:sp>
        <p:nvSpPr>
          <p:cNvPr id="6" name="Subtitle 5"/>
          <p:cNvSpPr>
            <a:spLocks noGrp="1"/>
          </p:cNvSpPr>
          <p:nvPr>
            <p:ph type="subTitle" idx="1"/>
          </p:nvPr>
        </p:nvSpPr>
        <p:spPr>
          <a:xfrm>
            <a:off x="900953" y="3736510"/>
            <a:ext cx="7005918" cy="593444"/>
          </a:xfrm>
        </p:spPr>
        <p:txBody>
          <a:bodyPr/>
          <a:lstStyle/>
          <a:p>
            <a:r>
              <a:rPr lang="en-ZA" sz="1600" dirty="0">
                <a:latin typeface="Century Gothic" panose="020B0502020202020204" pitchFamily="34" charset="0"/>
              </a:rPr>
              <a:t>Director: Prof M </a:t>
            </a:r>
            <a:r>
              <a:rPr lang="en-ZA" sz="1600" dirty="0" err="1">
                <a:latin typeface="Century Gothic" panose="020B0502020202020204" pitchFamily="34" charset="0"/>
              </a:rPr>
              <a:t>Jahed</a:t>
            </a:r>
            <a:endParaRPr lang="en-ZA" sz="1600" dirty="0">
              <a:latin typeface="Century Gothic" panose="020B0502020202020204" pitchFamily="34" charset="0"/>
            </a:endParaRPr>
          </a:p>
          <a:p>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26</a:t>
            </a:fld>
            <a:endParaRPr lang="en-US"/>
          </a:p>
        </p:txBody>
      </p:sp>
    </p:spTree>
    <p:extLst>
      <p:ext uri="{BB962C8B-B14F-4D97-AF65-F5344CB8AC3E}">
        <p14:creationId xmlns:p14="http://schemas.microsoft.com/office/powerpoint/2010/main" xmlns="" val="3433537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845"/>
            <a:ext cx="8111938" cy="1060262"/>
          </a:xfrm>
        </p:spPr>
        <p:txBody>
          <a:bodyPr>
            <a:normAutofit fontScale="90000"/>
          </a:bodyPr>
          <a:lstStyle/>
          <a:p>
            <a:r>
              <a:rPr lang="en-ZA" sz="3600" dirty="0" smtClean="0">
                <a:solidFill>
                  <a:schemeClr val="accent6"/>
                </a:solidFill>
                <a:latin typeface="Century Gothic" panose="020B0502020202020204" pitchFamily="34" charset="0"/>
              </a:rPr>
              <a:t>Policy considerations: Higher Education</a:t>
            </a:r>
            <a:endParaRPr lang="en-ZA" sz="36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628650" y="1116106"/>
            <a:ext cx="7886700" cy="5741894"/>
          </a:xfrm>
        </p:spPr>
        <p:txBody>
          <a:bodyPr>
            <a:normAutofit fontScale="92500" lnSpcReduction="20000"/>
          </a:bodyPr>
          <a:lstStyle/>
          <a:p>
            <a:pPr>
              <a:lnSpc>
                <a:spcPct val="140000"/>
              </a:lnSpc>
              <a:spcBef>
                <a:spcPts val="400"/>
              </a:spcBef>
              <a:buClr>
                <a:schemeClr val="accent6">
                  <a:lumMod val="75000"/>
                </a:schemeClr>
              </a:buClr>
            </a:pPr>
            <a:r>
              <a:rPr lang="en-ZA" dirty="0" smtClean="0">
                <a:latin typeface="Century Gothic" panose="020B0502020202020204" pitchFamily="34" charset="0"/>
              </a:rPr>
              <a:t>Over the </a:t>
            </a:r>
            <a:r>
              <a:rPr lang="en-ZA" dirty="0">
                <a:latin typeface="Century Gothic" panose="020B0502020202020204" pitchFamily="34" charset="0"/>
              </a:rPr>
              <a:t>past decade </a:t>
            </a:r>
            <a:r>
              <a:rPr lang="en-ZA" dirty="0" smtClean="0">
                <a:latin typeface="Century Gothic" panose="020B0502020202020204" pitchFamily="34" charset="0"/>
              </a:rPr>
              <a:t>fees </a:t>
            </a:r>
            <a:r>
              <a:rPr lang="en-ZA" dirty="0">
                <a:latin typeface="Century Gothic" panose="020B0502020202020204" pitchFamily="34" charset="0"/>
              </a:rPr>
              <a:t>increased at above inflation rates</a:t>
            </a:r>
          </a:p>
          <a:p>
            <a:pPr>
              <a:lnSpc>
                <a:spcPct val="140000"/>
              </a:lnSpc>
              <a:spcBef>
                <a:spcPts val="400"/>
              </a:spcBef>
              <a:buClr>
                <a:schemeClr val="accent6">
                  <a:lumMod val="75000"/>
                </a:schemeClr>
              </a:buClr>
            </a:pPr>
            <a:r>
              <a:rPr lang="en-ZA" dirty="0" smtClean="0">
                <a:latin typeface="Century Gothic" panose="020B0502020202020204" pitchFamily="34" charset="0"/>
              </a:rPr>
              <a:t>The percentage </a:t>
            </a:r>
            <a:r>
              <a:rPr lang="en-ZA" dirty="0">
                <a:latin typeface="Century Gothic" panose="020B0502020202020204" pitchFamily="34" charset="0"/>
              </a:rPr>
              <a:t>of GDP spent on higher education in South Africa </a:t>
            </a:r>
            <a:r>
              <a:rPr lang="en-ZA" dirty="0" smtClean="0">
                <a:latin typeface="Century Gothic" panose="020B0502020202020204" pitchFamily="34" charset="0"/>
              </a:rPr>
              <a:t>is </a:t>
            </a:r>
            <a:r>
              <a:rPr lang="en-ZA" dirty="0">
                <a:latin typeface="Century Gothic" panose="020B0502020202020204" pitchFamily="34" charset="0"/>
              </a:rPr>
              <a:t>insufficient compared to other </a:t>
            </a:r>
            <a:r>
              <a:rPr lang="en-ZA" dirty="0" smtClean="0">
                <a:latin typeface="Century Gothic" panose="020B0502020202020204" pitchFamily="34" charset="0"/>
              </a:rPr>
              <a:t>countries</a:t>
            </a:r>
            <a:endParaRPr lang="en-ZA" dirty="0">
              <a:latin typeface="Century Gothic" panose="020B0502020202020204" pitchFamily="34" charset="0"/>
            </a:endParaRPr>
          </a:p>
          <a:p>
            <a:pPr>
              <a:lnSpc>
                <a:spcPct val="140000"/>
              </a:lnSpc>
              <a:spcBef>
                <a:spcPts val="400"/>
              </a:spcBef>
              <a:buClr>
                <a:schemeClr val="accent6">
                  <a:lumMod val="75000"/>
                </a:schemeClr>
              </a:buClr>
            </a:pPr>
            <a:r>
              <a:rPr lang="en-ZA" dirty="0" smtClean="0">
                <a:latin typeface="Century Gothic" panose="020B0502020202020204" pitchFamily="34" charset="0"/>
              </a:rPr>
              <a:t>Suggestions from </a:t>
            </a:r>
            <a:r>
              <a:rPr lang="en-ZA" dirty="0">
                <a:latin typeface="Century Gothic" panose="020B0502020202020204" pitchFamily="34" charset="0"/>
              </a:rPr>
              <a:t>various stakeholders for funding higher education </a:t>
            </a:r>
            <a:r>
              <a:rPr lang="en-ZA" dirty="0" smtClean="0">
                <a:latin typeface="Century Gothic" panose="020B0502020202020204" pitchFamily="34" charset="0"/>
              </a:rPr>
              <a:t>includes: </a:t>
            </a:r>
            <a:endParaRPr lang="en-ZA" dirty="0">
              <a:latin typeface="Century Gothic" panose="020B0502020202020204" pitchFamily="34" charset="0"/>
            </a:endParaRPr>
          </a:p>
          <a:p>
            <a:pPr marL="363538" lvl="1">
              <a:lnSpc>
                <a:spcPct val="140000"/>
              </a:lnSpc>
              <a:spcBef>
                <a:spcPts val="400"/>
              </a:spcBef>
              <a:buClr>
                <a:schemeClr val="accent6">
                  <a:lumMod val="75000"/>
                </a:schemeClr>
              </a:buClr>
            </a:pPr>
            <a:r>
              <a:rPr lang="en-ZA" dirty="0">
                <a:latin typeface="Century Gothic" panose="020B0502020202020204" pitchFamily="34" charset="0"/>
              </a:rPr>
              <a:t>Increase of tax revenue by upward adjustment to personal income tax (PIT), corporate income tax (CIT), value added tax (VAT) and wealth </a:t>
            </a:r>
            <a:r>
              <a:rPr lang="en-ZA" dirty="0" smtClean="0">
                <a:latin typeface="Century Gothic" panose="020B0502020202020204" pitchFamily="34" charset="0"/>
              </a:rPr>
              <a:t>tax</a:t>
            </a:r>
          </a:p>
          <a:p>
            <a:pPr marL="363538" lvl="1">
              <a:lnSpc>
                <a:spcPct val="140000"/>
              </a:lnSpc>
              <a:spcBef>
                <a:spcPts val="400"/>
              </a:spcBef>
              <a:buClr>
                <a:schemeClr val="accent6">
                  <a:lumMod val="75000"/>
                </a:schemeClr>
              </a:buClr>
            </a:pPr>
            <a:r>
              <a:rPr lang="en-ZA" dirty="0" smtClean="0">
                <a:latin typeface="Century Gothic" panose="020B0502020202020204" pitchFamily="34" charset="0"/>
              </a:rPr>
              <a:t>Graduate </a:t>
            </a:r>
            <a:r>
              <a:rPr lang="en-ZA" dirty="0">
                <a:latin typeface="Century Gothic" panose="020B0502020202020204" pitchFamily="34" charset="0"/>
              </a:rPr>
              <a:t>tax for graduates funded by public </a:t>
            </a:r>
            <a:r>
              <a:rPr lang="en-ZA" dirty="0" smtClean="0">
                <a:latin typeface="Century Gothic" panose="020B0502020202020204" pitchFamily="34" charset="0"/>
              </a:rPr>
              <a:t>finance</a:t>
            </a:r>
            <a:endParaRPr lang="en-ZA" dirty="0">
              <a:latin typeface="Century Gothic" panose="020B0502020202020204" pitchFamily="34" charset="0"/>
            </a:endParaRPr>
          </a:p>
          <a:p>
            <a:pPr marL="363538" lvl="1">
              <a:lnSpc>
                <a:spcPct val="140000"/>
              </a:lnSpc>
              <a:spcBef>
                <a:spcPts val="400"/>
              </a:spcBef>
              <a:buClr>
                <a:schemeClr val="accent6">
                  <a:lumMod val="75000"/>
                </a:schemeClr>
              </a:buClr>
            </a:pPr>
            <a:r>
              <a:rPr lang="en-ZA" dirty="0">
                <a:latin typeface="Century Gothic" panose="020B0502020202020204" pitchFamily="34" charset="0"/>
              </a:rPr>
              <a:t>Reforming the affordability assessment model used by </a:t>
            </a:r>
            <a:r>
              <a:rPr lang="en-ZA" dirty="0" smtClean="0">
                <a:latin typeface="Century Gothic" panose="020B0502020202020204" pitchFamily="34" charset="0"/>
              </a:rPr>
              <a:t>NSFAS</a:t>
            </a:r>
            <a:endParaRPr lang="en-ZA" dirty="0">
              <a:latin typeface="Century Gothic" panose="020B0502020202020204" pitchFamily="34" charset="0"/>
            </a:endParaRPr>
          </a:p>
          <a:p>
            <a:pPr marL="363538" lvl="1">
              <a:lnSpc>
                <a:spcPct val="140000"/>
              </a:lnSpc>
              <a:spcBef>
                <a:spcPts val="400"/>
              </a:spcBef>
              <a:buClr>
                <a:schemeClr val="accent6">
                  <a:lumMod val="75000"/>
                </a:schemeClr>
              </a:buClr>
            </a:pPr>
            <a:r>
              <a:rPr lang="en-ZA" dirty="0">
                <a:latin typeface="Century Gothic" panose="020B0502020202020204" pitchFamily="34" charset="0"/>
              </a:rPr>
              <a:t>Government to increase percentage of higher education to GDP spending in line with other middle income </a:t>
            </a:r>
            <a:r>
              <a:rPr lang="en-ZA" dirty="0" smtClean="0">
                <a:latin typeface="Century Gothic" panose="020B0502020202020204" pitchFamily="34" charset="0"/>
              </a:rPr>
              <a:t>countries</a:t>
            </a:r>
            <a:endParaRPr lang="en-ZA" dirty="0">
              <a:latin typeface="Century Gothic" panose="020B0502020202020204" pitchFamily="34" charset="0"/>
            </a:endParaRPr>
          </a:p>
          <a:p>
            <a:pPr marL="363538" lvl="1">
              <a:lnSpc>
                <a:spcPct val="140000"/>
              </a:lnSpc>
              <a:spcBef>
                <a:spcPts val="400"/>
              </a:spcBef>
              <a:buClr>
                <a:schemeClr val="accent6">
                  <a:lumMod val="75000"/>
                </a:schemeClr>
              </a:buClr>
            </a:pPr>
            <a:r>
              <a:rPr lang="en-ZA" dirty="0">
                <a:latin typeface="Century Gothic" panose="020B0502020202020204" pitchFamily="34" charset="0"/>
              </a:rPr>
              <a:t>Reduction of higher education fees with the aim to de-commodify higher </a:t>
            </a:r>
            <a:r>
              <a:rPr lang="en-ZA" dirty="0" smtClean="0">
                <a:latin typeface="Century Gothic" panose="020B0502020202020204" pitchFamily="34" charset="0"/>
              </a:rPr>
              <a:t>education</a:t>
            </a:r>
            <a:endParaRPr lang="en-ZA" dirty="0">
              <a:latin typeface="Century Gothic" panose="020B0502020202020204" pitchFamily="34" charset="0"/>
            </a:endParaRPr>
          </a:p>
          <a:p>
            <a:pPr marL="363538" lvl="1">
              <a:lnSpc>
                <a:spcPct val="140000"/>
              </a:lnSpc>
              <a:spcBef>
                <a:spcPts val="400"/>
              </a:spcBef>
              <a:buClr>
                <a:schemeClr val="accent6">
                  <a:lumMod val="75000"/>
                </a:schemeClr>
              </a:buClr>
            </a:pPr>
            <a:r>
              <a:rPr lang="en-ZA" dirty="0" smtClean="0">
                <a:latin typeface="Century Gothic" panose="020B0502020202020204" pitchFamily="34" charset="0"/>
              </a:rPr>
              <a:t>Reprioritisation of funding to </a:t>
            </a:r>
            <a:r>
              <a:rPr lang="en-ZA" dirty="0">
                <a:latin typeface="Century Gothic" panose="020B0502020202020204" pitchFamily="34" charset="0"/>
              </a:rPr>
              <a:t>ensure NDP targets on skills and development are </a:t>
            </a:r>
            <a:r>
              <a:rPr lang="en-ZA" dirty="0" smtClean="0">
                <a:latin typeface="Century Gothic" panose="020B0502020202020204" pitchFamily="34" charset="0"/>
              </a:rPr>
              <a:t>attained</a:t>
            </a:r>
            <a:endParaRPr lang="en-ZA" dirty="0">
              <a:latin typeface="Century Gothic" panose="020B0502020202020204" pitchFamily="34" charset="0"/>
            </a:endParaRPr>
          </a:p>
          <a:p>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27</a:t>
            </a:fld>
            <a:endParaRPr lang="en-US"/>
          </a:p>
        </p:txBody>
      </p:sp>
    </p:spTree>
    <p:extLst>
      <p:ext uri="{BB962C8B-B14F-4D97-AF65-F5344CB8AC3E}">
        <p14:creationId xmlns:p14="http://schemas.microsoft.com/office/powerpoint/2010/main" xmlns="" val="3340564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40"/>
            <a:ext cx="9144000" cy="781985"/>
          </a:xfrm>
        </p:spPr>
        <p:txBody>
          <a:bodyPr>
            <a:normAutofit/>
          </a:bodyPr>
          <a:lstStyle/>
          <a:p>
            <a:r>
              <a:rPr lang="en-ZA" sz="3000" dirty="0" smtClean="0">
                <a:solidFill>
                  <a:schemeClr val="accent6"/>
                </a:solidFill>
                <a:latin typeface="Century Gothic" panose="020B0502020202020204" pitchFamily="34" charset="0"/>
              </a:rPr>
              <a:t>Policy considerations: National Health Insurance</a:t>
            </a:r>
            <a:endParaRPr lang="en-ZA" sz="30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228600" y="712695"/>
            <a:ext cx="8915400" cy="6008782"/>
          </a:xfrm>
        </p:spPr>
        <p:txBody>
          <a:bodyPr>
            <a:normAutofit/>
          </a:bodyPr>
          <a:lstStyle/>
          <a:p>
            <a:pPr>
              <a:lnSpc>
                <a:spcPct val="120000"/>
              </a:lnSpc>
              <a:spcBef>
                <a:spcPts val="400"/>
              </a:spcBef>
              <a:buClr>
                <a:schemeClr val="accent6">
                  <a:lumMod val="75000"/>
                </a:schemeClr>
              </a:buClr>
            </a:pPr>
            <a:r>
              <a:rPr lang="en-ZA" sz="1900" dirty="0">
                <a:latin typeface="Century Gothic" panose="020B0502020202020204" pitchFamily="34" charset="0"/>
              </a:rPr>
              <a:t>The implementation will take place in three phases:</a:t>
            </a:r>
          </a:p>
          <a:p>
            <a:pPr marL="363538" lvl="1">
              <a:lnSpc>
                <a:spcPct val="120000"/>
              </a:lnSpc>
              <a:spcBef>
                <a:spcPts val="400"/>
              </a:spcBef>
              <a:buClr>
                <a:schemeClr val="accent6">
                  <a:lumMod val="75000"/>
                </a:schemeClr>
              </a:buClr>
            </a:pPr>
            <a:r>
              <a:rPr lang="en-ZA" sz="1600" dirty="0">
                <a:latin typeface="Century Gothic" panose="020B0502020202020204" pitchFamily="34" charset="0"/>
              </a:rPr>
              <a:t>Systems and structures will be establishment during the first five-year period (2016 – 2021).</a:t>
            </a:r>
          </a:p>
          <a:p>
            <a:pPr marL="363538" lvl="1">
              <a:lnSpc>
                <a:spcPct val="120000"/>
              </a:lnSpc>
              <a:spcBef>
                <a:spcPts val="400"/>
              </a:spcBef>
              <a:buClr>
                <a:schemeClr val="accent6">
                  <a:lumMod val="75000"/>
                </a:schemeClr>
              </a:buClr>
            </a:pPr>
            <a:r>
              <a:rPr lang="en-ZA" sz="1600" dirty="0">
                <a:latin typeface="Century Gothic" panose="020B0502020202020204" pitchFamily="34" charset="0"/>
              </a:rPr>
              <a:t>The establishment of an NHI fund, registering of the population, purchasing of health services from certified and accredited public and private provider will take place in the second five-year period (2021 – 2026).</a:t>
            </a:r>
          </a:p>
          <a:p>
            <a:pPr marL="363538" lvl="1">
              <a:lnSpc>
                <a:spcPct val="120000"/>
              </a:lnSpc>
              <a:spcBef>
                <a:spcPts val="400"/>
              </a:spcBef>
              <a:buClr>
                <a:schemeClr val="accent6">
                  <a:lumMod val="75000"/>
                </a:schemeClr>
              </a:buClr>
            </a:pPr>
            <a:r>
              <a:rPr lang="en-ZA" sz="1600" dirty="0">
                <a:latin typeface="Century Gothic" panose="020B0502020202020204" pitchFamily="34" charset="0"/>
              </a:rPr>
              <a:t>The NHI fund will be fully operational with accredited and certified facilities from </a:t>
            </a:r>
            <a:r>
              <a:rPr lang="en-ZA" sz="1600" dirty="0" smtClean="0">
                <a:latin typeface="Century Gothic" panose="020B0502020202020204" pitchFamily="34" charset="0"/>
              </a:rPr>
              <a:t>2026</a:t>
            </a:r>
            <a:endParaRPr lang="en-ZA" sz="1600" dirty="0">
              <a:latin typeface="Century Gothic" panose="020B0502020202020204" pitchFamily="34" charset="0"/>
            </a:endParaRPr>
          </a:p>
          <a:p>
            <a:pPr marL="0" indent="0">
              <a:lnSpc>
                <a:spcPct val="120000"/>
              </a:lnSpc>
              <a:spcBef>
                <a:spcPts val="600"/>
              </a:spcBef>
              <a:buClr>
                <a:schemeClr val="accent6">
                  <a:lumMod val="75000"/>
                </a:schemeClr>
              </a:buClr>
              <a:buNone/>
            </a:pPr>
            <a:r>
              <a:rPr lang="en-ZA" sz="1900" dirty="0" smtClean="0">
                <a:latin typeface="Century Gothic" panose="020B0502020202020204" pitchFamily="34" charset="0"/>
              </a:rPr>
              <a:t>Projections of NHI costs until 2025/26</a:t>
            </a:r>
            <a:endParaRPr lang="en-ZA" sz="900" dirty="0" smtClean="0"/>
          </a:p>
          <a:p>
            <a:pPr marL="0" indent="0">
              <a:buNone/>
            </a:pPr>
            <a:endParaRPr lang="en-ZA" sz="800"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pPr marL="0" indent="0">
              <a:buNone/>
            </a:pPr>
            <a:r>
              <a:rPr lang="en-ZA" sz="1000" dirty="0" err="1" smtClean="0"/>
              <a:t>Source:White</a:t>
            </a:r>
            <a:r>
              <a:rPr lang="en-ZA" sz="1000" dirty="0" smtClean="0"/>
              <a:t> Paper on NHI, version 40</a:t>
            </a:r>
            <a:endParaRPr lang="en-ZA" sz="1000"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xmlns="" val="69718834"/>
              </p:ext>
            </p:extLst>
          </p:nvPr>
        </p:nvGraphicFramePr>
        <p:xfrm>
          <a:off x="288804" y="3523036"/>
          <a:ext cx="8226546" cy="2819822"/>
        </p:xfrm>
        <a:graphic>
          <a:graphicData uri="http://schemas.openxmlformats.org/presentationml/2006/ole">
            <p:oleObj spid="_x0000_s6182" name="Worksheet" r:id="rId3" imgW="5876883" imgH="1914639" progId="Excel.Sheet.12">
              <p:embed/>
            </p:oleObj>
          </a:graphicData>
        </a:graphic>
      </p:graphicFrame>
    </p:spTree>
    <p:extLst>
      <p:ext uri="{BB962C8B-B14F-4D97-AF65-F5344CB8AC3E}">
        <p14:creationId xmlns:p14="http://schemas.microsoft.com/office/powerpoint/2010/main" xmlns="" val="2236401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668"/>
            <a:ext cx="7886700" cy="678050"/>
          </a:xfrm>
        </p:spPr>
        <p:txBody>
          <a:bodyPr>
            <a:normAutofit fontScale="90000"/>
          </a:bodyPr>
          <a:lstStyle/>
          <a:p>
            <a:r>
              <a:rPr lang="en-ZA" sz="3600" dirty="0" smtClean="0">
                <a:solidFill>
                  <a:schemeClr val="accent6"/>
                </a:solidFill>
                <a:latin typeface="Century Gothic" panose="020B0502020202020204" pitchFamily="34" charset="0"/>
              </a:rPr>
              <a:t>Policy considerations: Job creation</a:t>
            </a:r>
            <a:endParaRPr lang="en-ZA" sz="36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201707" y="833718"/>
            <a:ext cx="8848164" cy="5343245"/>
          </a:xfrm>
        </p:spPr>
        <p:txBody>
          <a:bodyPr>
            <a:normAutofit/>
          </a:bodyPr>
          <a:lstStyle/>
          <a:p>
            <a:pPr>
              <a:lnSpc>
                <a:spcPct val="120000"/>
              </a:lnSpc>
              <a:spcBef>
                <a:spcPts val="400"/>
              </a:spcBef>
              <a:buClr>
                <a:schemeClr val="accent6">
                  <a:lumMod val="75000"/>
                </a:schemeClr>
              </a:buClr>
            </a:pPr>
            <a:r>
              <a:rPr lang="en-ZA" sz="1900" dirty="0" smtClean="0">
                <a:latin typeface="Century Gothic" panose="020B0502020202020204" pitchFamily="34" charset="0"/>
              </a:rPr>
              <a:t>The Government </a:t>
            </a:r>
            <a:r>
              <a:rPr lang="en-ZA" sz="1900" dirty="0">
                <a:latin typeface="Century Gothic" panose="020B0502020202020204" pitchFamily="34" charset="0"/>
              </a:rPr>
              <a:t>Technical Advisory Centre (GTAC</a:t>
            </a:r>
            <a:r>
              <a:rPr lang="en-ZA" sz="1900" dirty="0" smtClean="0">
                <a:latin typeface="Century Gothic" panose="020B0502020202020204" pitchFamily="34" charset="0"/>
              </a:rPr>
              <a:t>) is responsible </a:t>
            </a:r>
            <a:r>
              <a:rPr lang="en-ZA" sz="1900" dirty="0">
                <a:latin typeface="Century Gothic" panose="020B0502020202020204" pitchFamily="34" charset="0"/>
              </a:rPr>
              <a:t>for </a:t>
            </a:r>
            <a:r>
              <a:rPr lang="en-ZA" sz="1900" dirty="0" smtClean="0">
                <a:latin typeface="Century Gothic" panose="020B0502020202020204" pitchFamily="34" charset="0"/>
              </a:rPr>
              <a:t>managing the R9 </a:t>
            </a:r>
            <a:r>
              <a:rPr lang="en-ZA" sz="1900" dirty="0">
                <a:latin typeface="Century Gothic" panose="020B0502020202020204" pitchFamily="34" charset="0"/>
              </a:rPr>
              <a:t>billion </a:t>
            </a:r>
            <a:r>
              <a:rPr lang="en-ZA" sz="1900" dirty="0" smtClean="0">
                <a:latin typeface="Century Gothic" panose="020B0502020202020204" pitchFamily="34" charset="0"/>
              </a:rPr>
              <a:t>Jobs Fund</a:t>
            </a:r>
          </a:p>
          <a:p>
            <a:pPr>
              <a:lnSpc>
                <a:spcPct val="120000"/>
              </a:lnSpc>
              <a:spcBef>
                <a:spcPts val="400"/>
              </a:spcBef>
              <a:buClr>
                <a:schemeClr val="accent6">
                  <a:lumMod val="75000"/>
                </a:schemeClr>
              </a:buClr>
            </a:pPr>
            <a:r>
              <a:rPr lang="en-ZA" sz="1900" dirty="0" smtClean="0">
                <a:latin typeface="Century Gothic" panose="020B0502020202020204" pitchFamily="34" charset="0"/>
              </a:rPr>
              <a:t>The aim is to create </a:t>
            </a:r>
            <a:r>
              <a:rPr lang="en-ZA" sz="1900" dirty="0">
                <a:latin typeface="Century Gothic" panose="020B0502020202020204" pitchFamily="34" charset="0"/>
              </a:rPr>
              <a:t>150 000 permanent new jobs </a:t>
            </a:r>
            <a:endParaRPr lang="en-ZA" sz="1900" dirty="0" smtClean="0">
              <a:latin typeface="Century Gothic" panose="020B0502020202020204" pitchFamily="34" charset="0"/>
            </a:endParaRPr>
          </a:p>
          <a:p>
            <a:pPr>
              <a:lnSpc>
                <a:spcPct val="120000"/>
              </a:lnSpc>
              <a:spcBef>
                <a:spcPts val="400"/>
              </a:spcBef>
              <a:buClr>
                <a:schemeClr val="accent6">
                  <a:lumMod val="75000"/>
                </a:schemeClr>
              </a:buClr>
            </a:pPr>
            <a:r>
              <a:rPr lang="en-ZA" sz="1900" dirty="0" smtClean="0">
                <a:latin typeface="Century Gothic" panose="020B0502020202020204" pitchFamily="34" charset="0"/>
              </a:rPr>
              <a:t>The Fund offers </a:t>
            </a:r>
            <a:r>
              <a:rPr lang="en-ZA" sz="1900" dirty="0">
                <a:latin typeface="Century Gothic" panose="020B0502020202020204" pitchFamily="34" charset="0"/>
              </a:rPr>
              <a:t>once-off grants in the areas of enterprise development, infrastructure, support for work seekers and institutional capacity </a:t>
            </a:r>
            <a:r>
              <a:rPr lang="en-ZA" sz="1900" dirty="0" smtClean="0">
                <a:latin typeface="Century Gothic" panose="020B0502020202020204" pitchFamily="34" charset="0"/>
              </a:rPr>
              <a:t>building </a:t>
            </a:r>
          </a:p>
          <a:p>
            <a:pPr marL="0" indent="0">
              <a:lnSpc>
                <a:spcPct val="120000"/>
              </a:lnSpc>
              <a:spcBef>
                <a:spcPts val="400"/>
              </a:spcBef>
              <a:buClr>
                <a:schemeClr val="accent6">
                  <a:lumMod val="75000"/>
                </a:schemeClr>
              </a:buClr>
              <a:buNone/>
            </a:pPr>
            <a:r>
              <a:rPr lang="en-ZA" sz="1800" dirty="0" smtClean="0">
                <a:latin typeface="Century Gothic" panose="020B0502020202020204" pitchFamily="34" charset="0"/>
              </a:rPr>
              <a:t>Actual </a:t>
            </a:r>
            <a:r>
              <a:rPr lang="en-ZA" sz="1800" dirty="0">
                <a:latin typeface="Century Gothic" panose="020B0502020202020204" pitchFamily="34" charset="0"/>
              </a:rPr>
              <a:t>and estimated targets per performance indicator for the Jobs </a:t>
            </a:r>
            <a:r>
              <a:rPr lang="en-ZA" sz="1800" dirty="0" smtClean="0">
                <a:latin typeface="Century Gothic" panose="020B0502020202020204" pitchFamily="34" charset="0"/>
              </a:rPr>
              <a:t>Fund</a:t>
            </a:r>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677368303"/>
              </p:ext>
            </p:extLst>
          </p:nvPr>
        </p:nvGraphicFramePr>
        <p:xfrm>
          <a:off x="322730" y="3582347"/>
          <a:ext cx="8487162" cy="2823683"/>
        </p:xfrm>
        <a:graphic>
          <a:graphicData uri="http://schemas.openxmlformats.org/presentationml/2006/ole">
            <p:oleObj spid="_x0000_s7207" name="Worksheet" r:id="rId3" imgW="4981489" imgH="1533493" progId="Excel.Sheet.12">
              <p:embed/>
            </p:oleObj>
          </a:graphicData>
        </a:graphic>
      </p:graphicFrame>
    </p:spTree>
    <p:extLst>
      <p:ext uri="{BB962C8B-B14F-4D97-AF65-F5344CB8AC3E}">
        <p14:creationId xmlns:p14="http://schemas.microsoft.com/office/powerpoint/2010/main" xmlns="" val="103599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365126"/>
            <a:ext cx="7748868" cy="872003"/>
          </a:xfrm>
        </p:spPr>
        <p:txBody>
          <a:bodyPr/>
          <a:lstStyle/>
          <a:p>
            <a:r>
              <a:rPr lang="en-ZA" dirty="0" smtClean="0">
                <a:solidFill>
                  <a:schemeClr val="accent6"/>
                </a:solidFill>
                <a:latin typeface="Century Gothic" panose="020B0502020202020204" pitchFamily="34" charset="0"/>
              </a:rPr>
              <a:t>Introduction</a:t>
            </a:r>
            <a:endParaRPr lang="en-ZA"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628650" y="1237129"/>
            <a:ext cx="7886700" cy="5484347"/>
          </a:xfrm>
        </p:spPr>
        <p:txBody>
          <a:bodyPr>
            <a:noAutofit/>
          </a:bodyPr>
          <a:lstStyle/>
          <a:p>
            <a:pPr algn="just">
              <a:lnSpc>
                <a:spcPct val="110000"/>
              </a:lnSpc>
              <a:spcBef>
                <a:spcPts val="600"/>
              </a:spcBef>
              <a:buClr>
                <a:schemeClr val="accent6">
                  <a:lumMod val="75000"/>
                </a:schemeClr>
              </a:buClr>
            </a:pPr>
            <a:r>
              <a:rPr lang="en-ZA" sz="2000" dirty="0" smtClean="0">
                <a:latin typeface="Century Gothic" panose="020B0502020202020204" pitchFamily="34" charset="0"/>
              </a:rPr>
              <a:t>The Parliamentary Budget Office (PBO) offers </a:t>
            </a:r>
            <a:r>
              <a:rPr lang="en-ZA" sz="2000" dirty="0">
                <a:latin typeface="Century Gothic" panose="020B0502020202020204" pitchFamily="34" charset="0"/>
              </a:rPr>
              <a:t>independent and objective advice and analysis to the Finance and Appropriations committees </a:t>
            </a:r>
            <a:r>
              <a:rPr lang="en-ZA" sz="2000" dirty="0" smtClean="0">
                <a:latin typeface="Century Gothic" panose="020B0502020202020204" pitchFamily="34" charset="0"/>
              </a:rPr>
              <a:t>in both Houses of Parliament </a:t>
            </a:r>
            <a:r>
              <a:rPr lang="en-ZA" sz="2000" dirty="0">
                <a:latin typeface="Century Gothic" panose="020B0502020202020204" pitchFamily="34" charset="0"/>
              </a:rPr>
              <a:t>on money bills and other bills with financial </a:t>
            </a:r>
            <a:r>
              <a:rPr lang="en-ZA" sz="2000" dirty="0" smtClean="0">
                <a:latin typeface="Century Gothic" panose="020B0502020202020204" pitchFamily="34" charset="0"/>
              </a:rPr>
              <a:t>implications</a:t>
            </a:r>
          </a:p>
          <a:p>
            <a:pPr algn="just">
              <a:lnSpc>
                <a:spcPct val="110000"/>
              </a:lnSpc>
              <a:spcBef>
                <a:spcPts val="600"/>
              </a:spcBef>
              <a:buClr>
                <a:schemeClr val="accent6">
                  <a:lumMod val="75000"/>
                </a:schemeClr>
              </a:buClr>
            </a:pPr>
            <a:r>
              <a:rPr lang="en-ZA" sz="2000" dirty="0" smtClean="0">
                <a:latin typeface="Century Gothic" panose="020B0502020202020204" pitchFamily="34" charset="0"/>
              </a:rPr>
              <a:t>This presentation provides Members with the:</a:t>
            </a:r>
          </a:p>
          <a:p>
            <a:pPr lvl="1" algn="just">
              <a:lnSpc>
                <a:spcPct val="110000"/>
              </a:lnSpc>
              <a:spcBef>
                <a:spcPts val="600"/>
              </a:spcBef>
              <a:buClr>
                <a:schemeClr val="accent6">
                  <a:lumMod val="75000"/>
                </a:schemeClr>
              </a:buClr>
            </a:pPr>
            <a:r>
              <a:rPr lang="en-ZA" sz="2000" dirty="0" smtClean="0">
                <a:latin typeface="Century Gothic" panose="020B0502020202020204" pitchFamily="34" charset="0"/>
              </a:rPr>
              <a:t>Macroeconomic environment informing the 2016 MTBPS</a:t>
            </a:r>
          </a:p>
          <a:p>
            <a:pPr lvl="1" algn="just">
              <a:lnSpc>
                <a:spcPct val="110000"/>
              </a:lnSpc>
              <a:spcBef>
                <a:spcPts val="600"/>
              </a:spcBef>
              <a:buClr>
                <a:schemeClr val="accent6">
                  <a:lumMod val="75000"/>
                </a:schemeClr>
              </a:buClr>
            </a:pPr>
            <a:r>
              <a:rPr lang="en-ZA" sz="2000" dirty="0" smtClean="0">
                <a:latin typeface="Century Gothic" panose="020B0502020202020204" pitchFamily="34" charset="0"/>
              </a:rPr>
              <a:t>Current progress </a:t>
            </a:r>
            <a:r>
              <a:rPr lang="en-ZA" sz="2000" dirty="0">
                <a:latin typeface="Century Gothic" panose="020B0502020202020204" pitchFamily="34" charset="0"/>
              </a:rPr>
              <a:t>made with the implementation of the 2016 </a:t>
            </a:r>
            <a:r>
              <a:rPr lang="en-ZA" sz="2000" dirty="0" smtClean="0">
                <a:latin typeface="Century Gothic" panose="020B0502020202020204" pitchFamily="34" charset="0"/>
              </a:rPr>
              <a:t>Budget</a:t>
            </a:r>
          </a:p>
          <a:p>
            <a:pPr lvl="1" algn="just">
              <a:lnSpc>
                <a:spcPct val="110000"/>
              </a:lnSpc>
              <a:spcBef>
                <a:spcPts val="600"/>
              </a:spcBef>
              <a:buClr>
                <a:schemeClr val="accent6">
                  <a:lumMod val="75000"/>
                </a:schemeClr>
              </a:buClr>
            </a:pPr>
            <a:r>
              <a:rPr lang="en-ZA" sz="2000" dirty="0" smtClean="0">
                <a:latin typeface="Century Gothic" panose="020B0502020202020204" pitchFamily="34" charset="0"/>
              </a:rPr>
              <a:t>Preliminary results of Metros for 2015/16 financial year </a:t>
            </a:r>
          </a:p>
          <a:p>
            <a:pPr algn="just">
              <a:lnSpc>
                <a:spcPct val="110000"/>
              </a:lnSpc>
              <a:spcBef>
                <a:spcPts val="600"/>
              </a:spcBef>
              <a:buClr>
                <a:schemeClr val="accent6">
                  <a:lumMod val="75000"/>
                </a:schemeClr>
              </a:buClr>
            </a:pPr>
            <a:r>
              <a:rPr lang="en-ZA" sz="2000" dirty="0" smtClean="0">
                <a:latin typeface="Century Gothic" panose="020B0502020202020204" pitchFamily="34" charset="0"/>
              </a:rPr>
              <a:t>The aim is to:</a:t>
            </a:r>
          </a:p>
          <a:p>
            <a:pPr lvl="1" algn="just">
              <a:lnSpc>
                <a:spcPct val="110000"/>
              </a:lnSpc>
              <a:spcBef>
                <a:spcPts val="600"/>
              </a:spcBef>
              <a:buClr>
                <a:schemeClr val="accent6">
                  <a:lumMod val="75000"/>
                </a:schemeClr>
              </a:buClr>
            </a:pPr>
            <a:r>
              <a:rPr lang="en-ZA" sz="2000" dirty="0" smtClean="0">
                <a:latin typeface="Century Gothic" panose="020B0502020202020204" pitchFamily="34" charset="0"/>
              </a:rPr>
              <a:t>Prepare members </a:t>
            </a:r>
            <a:r>
              <a:rPr lang="en-ZA" sz="2000" dirty="0">
                <a:latin typeface="Century Gothic" panose="020B0502020202020204" pitchFamily="34" charset="0"/>
              </a:rPr>
              <a:t>for the </a:t>
            </a:r>
            <a:r>
              <a:rPr lang="en-ZA" sz="2000" dirty="0" smtClean="0">
                <a:latin typeface="Century Gothic" panose="020B0502020202020204" pitchFamily="34" charset="0"/>
              </a:rPr>
              <a:t>discussions </a:t>
            </a:r>
            <a:r>
              <a:rPr lang="en-ZA" sz="2000" dirty="0">
                <a:latin typeface="Century Gothic" panose="020B0502020202020204" pitchFamily="34" charset="0"/>
              </a:rPr>
              <a:t>around the </a:t>
            </a:r>
            <a:r>
              <a:rPr lang="en-ZA" sz="2000" dirty="0" smtClean="0">
                <a:latin typeface="Century Gothic" panose="020B0502020202020204" pitchFamily="34" charset="0"/>
              </a:rPr>
              <a:t>2016 </a:t>
            </a:r>
            <a:r>
              <a:rPr lang="en-ZA" sz="2000" dirty="0">
                <a:latin typeface="Century Gothic" panose="020B0502020202020204" pitchFamily="34" charset="0"/>
              </a:rPr>
              <a:t>Medium Term Budget Policy </a:t>
            </a:r>
            <a:r>
              <a:rPr lang="en-ZA" sz="2000" dirty="0" smtClean="0">
                <a:latin typeface="Century Gothic" panose="020B0502020202020204" pitchFamily="34" charset="0"/>
              </a:rPr>
              <a:t>Statement</a:t>
            </a:r>
          </a:p>
          <a:p>
            <a:pPr lvl="1" algn="just">
              <a:lnSpc>
                <a:spcPct val="110000"/>
              </a:lnSpc>
              <a:spcBef>
                <a:spcPts val="600"/>
              </a:spcBef>
              <a:buClr>
                <a:schemeClr val="accent6">
                  <a:lumMod val="75000"/>
                </a:schemeClr>
              </a:buClr>
            </a:pPr>
            <a:r>
              <a:rPr lang="en-ZA" sz="2000" dirty="0" smtClean="0">
                <a:latin typeface="Century Gothic" panose="020B0502020202020204" pitchFamily="34" charset="0"/>
              </a:rPr>
              <a:t>Highlight the key findings of the PBO analysis that should be considered when formulating the 2017 Budget</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3</a:t>
            </a:fld>
            <a:endParaRPr lang="en-US"/>
          </a:p>
        </p:txBody>
      </p:sp>
    </p:spTree>
    <p:extLst>
      <p:ext uri="{BB962C8B-B14F-4D97-AF65-F5344CB8AC3E}">
        <p14:creationId xmlns:p14="http://schemas.microsoft.com/office/powerpoint/2010/main" xmlns="" val="717975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668"/>
            <a:ext cx="9144000" cy="678050"/>
          </a:xfrm>
        </p:spPr>
        <p:txBody>
          <a:bodyPr>
            <a:noAutofit/>
          </a:bodyPr>
          <a:lstStyle/>
          <a:p>
            <a:r>
              <a:rPr lang="en-ZA" sz="2900" dirty="0" smtClean="0">
                <a:solidFill>
                  <a:schemeClr val="accent6"/>
                </a:solidFill>
                <a:latin typeface="Century Gothic" panose="020B0502020202020204" pitchFamily="34" charset="0"/>
              </a:rPr>
              <a:t>Policy considerations: Employment Tax Incentives</a:t>
            </a:r>
            <a:endParaRPr lang="en-ZA" sz="2900"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201707" y="1129553"/>
            <a:ext cx="8848164" cy="5887758"/>
          </a:xfrm>
        </p:spPr>
        <p:txBody>
          <a:bodyPr>
            <a:noAutofit/>
          </a:bodyPr>
          <a:lstStyle/>
          <a:p>
            <a:pPr>
              <a:lnSpc>
                <a:spcPct val="120000"/>
              </a:lnSpc>
              <a:spcBef>
                <a:spcPts val="400"/>
              </a:spcBef>
              <a:buClr>
                <a:schemeClr val="accent6">
                  <a:lumMod val="75000"/>
                </a:schemeClr>
              </a:buClr>
            </a:pPr>
            <a:r>
              <a:rPr lang="en-ZA" sz="1900" dirty="0">
                <a:latin typeface="Century Gothic" panose="020B0502020202020204" pitchFamily="34" charset="0"/>
              </a:rPr>
              <a:t>The </a:t>
            </a:r>
            <a:r>
              <a:rPr lang="en-ZA" sz="1900" dirty="0" smtClean="0">
                <a:latin typeface="Century Gothic" panose="020B0502020202020204" pitchFamily="34" charset="0"/>
              </a:rPr>
              <a:t>youth </a:t>
            </a:r>
            <a:r>
              <a:rPr lang="en-ZA" sz="1900" dirty="0">
                <a:latin typeface="Century Gothic" panose="020B0502020202020204" pitchFamily="34" charset="0"/>
              </a:rPr>
              <a:t>employment subsidy, </a:t>
            </a:r>
            <a:r>
              <a:rPr lang="en-ZA" sz="1900" dirty="0" smtClean="0">
                <a:latin typeface="Century Gothic" panose="020B0502020202020204" pitchFamily="34" charset="0"/>
              </a:rPr>
              <a:t>intends </a:t>
            </a:r>
            <a:r>
              <a:rPr lang="en-ZA" sz="1900" dirty="0">
                <a:latin typeface="Century Gothic" panose="020B0502020202020204" pitchFamily="34" charset="0"/>
              </a:rPr>
              <a:t>to increase demand for young </a:t>
            </a:r>
            <a:r>
              <a:rPr lang="en-ZA" sz="1900" dirty="0" smtClean="0">
                <a:latin typeface="Century Gothic" panose="020B0502020202020204" pitchFamily="34" charset="0"/>
              </a:rPr>
              <a:t>workers</a:t>
            </a:r>
          </a:p>
          <a:p>
            <a:pPr>
              <a:lnSpc>
                <a:spcPct val="120000"/>
              </a:lnSpc>
              <a:spcBef>
                <a:spcPts val="400"/>
              </a:spcBef>
              <a:buClr>
                <a:schemeClr val="accent6">
                  <a:lumMod val="75000"/>
                </a:schemeClr>
              </a:buClr>
            </a:pPr>
            <a:r>
              <a:rPr lang="en-ZA" sz="1900" dirty="0" smtClean="0">
                <a:latin typeface="Century Gothic" panose="020B0502020202020204" pitchFamily="34" charset="0"/>
              </a:rPr>
              <a:t>The </a:t>
            </a:r>
            <a:r>
              <a:rPr lang="en-ZA" sz="1900" dirty="0">
                <a:latin typeface="Century Gothic" panose="020B0502020202020204" pitchFamily="34" charset="0"/>
              </a:rPr>
              <a:t>subsidy lower the relative cost of labour for businesses without affecting a worker’s </a:t>
            </a:r>
            <a:r>
              <a:rPr lang="en-ZA" sz="1900" dirty="0" smtClean="0">
                <a:latin typeface="Century Gothic" panose="020B0502020202020204" pitchFamily="34" charset="0"/>
              </a:rPr>
              <a:t>wages </a:t>
            </a:r>
            <a:endParaRPr lang="en-ZA" sz="1900" dirty="0">
              <a:latin typeface="Century Gothic" panose="020B0502020202020204" pitchFamily="34" charset="0"/>
            </a:endParaRPr>
          </a:p>
          <a:p>
            <a:pPr>
              <a:lnSpc>
                <a:spcPct val="120000"/>
              </a:lnSpc>
              <a:spcBef>
                <a:spcPts val="400"/>
              </a:spcBef>
              <a:buClr>
                <a:schemeClr val="accent6">
                  <a:lumMod val="75000"/>
                </a:schemeClr>
              </a:buClr>
            </a:pPr>
            <a:r>
              <a:rPr lang="en-ZA" sz="1900" dirty="0">
                <a:latin typeface="Century Gothic" panose="020B0502020202020204" pitchFamily="34" charset="0"/>
              </a:rPr>
              <a:t>In 2011 it was estimated that R5 billion would be spent on the ETI over three years, supporting 423 000 jobs, of which 178 000 would be new jobs or jobs saved from </a:t>
            </a:r>
            <a:r>
              <a:rPr lang="en-ZA" sz="1900" dirty="0" smtClean="0">
                <a:latin typeface="Century Gothic" panose="020B0502020202020204" pitchFamily="34" charset="0"/>
              </a:rPr>
              <a:t>loss</a:t>
            </a:r>
          </a:p>
          <a:p>
            <a:pPr>
              <a:lnSpc>
                <a:spcPct val="120000"/>
              </a:lnSpc>
              <a:spcBef>
                <a:spcPts val="400"/>
              </a:spcBef>
              <a:buClr>
                <a:schemeClr val="accent6">
                  <a:lumMod val="75000"/>
                </a:schemeClr>
              </a:buClr>
            </a:pPr>
            <a:r>
              <a:rPr lang="en-ZA" sz="1900" dirty="0" smtClean="0">
                <a:latin typeface="Century Gothic" panose="020B0502020202020204" pitchFamily="34" charset="0"/>
              </a:rPr>
              <a:t>R6.3 </a:t>
            </a:r>
            <a:r>
              <a:rPr lang="en-ZA" sz="1900" dirty="0">
                <a:latin typeface="Century Gothic" panose="020B0502020202020204" pitchFamily="34" charset="0"/>
              </a:rPr>
              <a:t>billion was claimed supporting 134 923 jobs in 2014 and 686 402 jobs in </a:t>
            </a:r>
            <a:r>
              <a:rPr lang="en-ZA" sz="1900" dirty="0" smtClean="0">
                <a:latin typeface="Century Gothic" panose="020B0502020202020204" pitchFamily="34" charset="0"/>
              </a:rPr>
              <a:t>2015</a:t>
            </a:r>
          </a:p>
          <a:p>
            <a:pPr>
              <a:lnSpc>
                <a:spcPct val="120000"/>
              </a:lnSpc>
              <a:spcBef>
                <a:spcPts val="400"/>
              </a:spcBef>
              <a:buClr>
                <a:schemeClr val="accent6">
                  <a:lumMod val="75000"/>
                </a:schemeClr>
              </a:buClr>
            </a:pPr>
            <a:r>
              <a:rPr lang="en-ZA" sz="1900" dirty="0" smtClean="0">
                <a:latin typeface="Century Gothic" panose="020B0502020202020204" pitchFamily="34" charset="0"/>
              </a:rPr>
              <a:t>This </a:t>
            </a:r>
            <a:r>
              <a:rPr lang="en-ZA" sz="1900" dirty="0">
                <a:latin typeface="Century Gothic" panose="020B0502020202020204" pitchFamily="34" charset="0"/>
              </a:rPr>
              <a:t>implies the ETI supported approximately 5 </a:t>
            </a:r>
            <a:r>
              <a:rPr lang="en-ZA" sz="1900" dirty="0" smtClean="0">
                <a:latin typeface="Century Gothic" panose="020B0502020202020204" pitchFamily="34" charset="0"/>
              </a:rPr>
              <a:t>% </a:t>
            </a:r>
            <a:r>
              <a:rPr lang="en-ZA" sz="1900" dirty="0">
                <a:latin typeface="Century Gothic" panose="020B0502020202020204" pitchFamily="34" charset="0"/>
              </a:rPr>
              <a:t>of all jobs in the tax dataset based on individual employee tax certificates in the 2014/15 tax </a:t>
            </a:r>
            <a:r>
              <a:rPr lang="en-ZA" sz="1900" dirty="0" smtClean="0">
                <a:latin typeface="Century Gothic" panose="020B0502020202020204" pitchFamily="34" charset="0"/>
              </a:rPr>
              <a:t>year</a:t>
            </a:r>
            <a:endParaRPr lang="en-ZA" sz="1900" dirty="0">
              <a:latin typeface="Century Gothic" panose="020B0502020202020204" pitchFamily="34" charset="0"/>
            </a:endParaRPr>
          </a:p>
          <a:p>
            <a:pPr>
              <a:lnSpc>
                <a:spcPct val="120000"/>
              </a:lnSpc>
              <a:spcBef>
                <a:spcPts val="400"/>
              </a:spcBef>
              <a:buClr>
                <a:schemeClr val="accent6">
                  <a:lumMod val="75000"/>
                </a:schemeClr>
              </a:buClr>
            </a:pPr>
            <a:r>
              <a:rPr lang="en-ZA" sz="1900" dirty="0">
                <a:latin typeface="Century Gothic" panose="020B0502020202020204" pitchFamily="34" charset="0"/>
              </a:rPr>
              <a:t>The incentive is currently scheduled to end on 31 December 2016 but its effectiveness will be reviewed to determine whether to continue with the </a:t>
            </a:r>
            <a:r>
              <a:rPr lang="en-ZA" sz="1900" dirty="0" smtClean="0">
                <a:latin typeface="Century Gothic" panose="020B0502020202020204" pitchFamily="34" charset="0"/>
              </a:rPr>
              <a:t>incentive</a:t>
            </a:r>
            <a:endParaRPr lang="en-ZA" sz="19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30</a:t>
            </a:fld>
            <a:endParaRPr lang="en-US"/>
          </a:p>
        </p:txBody>
      </p:sp>
    </p:spTree>
    <p:extLst>
      <p:ext uri="{BB962C8B-B14F-4D97-AF65-F5344CB8AC3E}">
        <p14:creationId xmlns:p14="http://schemas.microsoft.com/office/powerpoint/2010/main" xmlns="" val="3984433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91" y="212726"/>
            <a:ext cx="7886700" cy="761998"/>
          </a:xfrm>
        </p:spPr>
        <p:txBody>
          <a:bodyPr>
            <a:normAutofit/>
          </a:bodyPr>
          <a:lstStyle/>
          <a:p>
            <a:r>
              <a:rPr lang="en-ZA" dirty="0">
                <a:solidFill>
                  <a:schemeClr val="accent6"/>
                </a:solidFill>
                <a:latin typeface="Century Gothic" panose="020B0502020202020204" pitchFamily="34" charset="0"/>
              </a:rPr>
              <a:t>Global </a:t>
            </a:r>
            <a:r>
              <a:rPr lang="en-ZA" dirty="0" smtClean="0">
                <a:solidFill>
                  <a:schemeClr val="accent6"/>
                </a:solidFill>
                <a:latin typeface="Century Gothic" panose="020B0502020202020204" pitchFamily="34" charset="0"/>
              </a:rPr>
              <a:t>economic context</a:t>
            </a:r>
            <a:endParaRPr lang="en-ZA"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512618" y="974724"/>
            <a:ext cx="8229600" cy="5883276"/>
          </a:xfrm>
        </p:spPr>
        <p:txBody>
          <a:bodyPr>
            <a:normAutofit lnSpcReduction="10000"/>
          </a:bodyPr>
          <a:lstStyle/>
          <a:p>
            <a:pPr algn="just">
              <a:lnSpc>
                <a:spcPct val="110000"/>
              </a:lnSpc>
              <a:spcBef>
                <a:spcPts val="600"/>
              </a:spcBef>
              <a:buClr>
                <a:schemeClr val="accent6">
                  <a:lumMod val="75000"/>
                </a:schemeClr>
              </a:buClr>
            </a:pPr>
            <a:r>
              <a:rPr lang="en-ZA" sz="2000" dirty="0">
                <a:latin typeface="Century Gothic" panose="020B0502020202020204" pitchFamily="34" charset="0"/>
              </a:rPr>
              <a:t>The </a:t>
            </a:r>
            <a:r>
              <a:rPr lang="en-ZA" sz="2000" dirty="0" smtClean="0">
                <a:latin typeface="Century Gothic" panose="020B0502020202020204" pitchFamily="34" charset="0"/>
              </a:rPr>
              <a:t>global </a:t>
            </a:r>
            <a:r>
              <a:rPr lang="en-ZA" sz="2000" dirty="0">
                <a:latin typeface="Century Gothic" panose="020B0502020202020204" pitchFamily="34" charset="0"/>
              </a:rPr>
              <a:t>financial crisis and its aftermath  </a:t>
            </a:r>
            <a:r>
              <a:rPr lang="en-ZA" sz="2000" dirty="0" smtClean="0">
                <a:latin typeface="Century Gothic" panose="020B0502020202020204" pitchFamily="34" charset="0"/>
              </a:rPr>
              <a:t>provided </a:t>
            </a:r>
            <a:r>
              <a:rPr lang="en-ZA" sz="2000" dirty="0">
                <a:latin typeface="Century Gothic" panose="020B0502020202020204" pitchFamily="34" charset="0"/>
              </a:rPr>
              <a:t>organising perspective for thinking about the </a:t>
            </a:r>
            <a:r>
              <a:rPr lang="en-ZA" sz="2000" dirty="0" smtClean="0">
                <a:latin typeface="Century Gothic" panose="020B0502020202020204" pitchFamily="34" charset="0"/>
              </a:rPr>
              <a:t>economic </a:t>
            </a:r>
            <a:r>
              <a:rPr lang="en-ZA" sz="2000" dirty="0">
                <a:latin typeface="Century Gothic" panose="020B0502020202020204" pitchFamily="34" charset="0"/>
              </a:rPr>
              <a:t>situation</a:t>
            </a:r>
          </a:p>
          <a:p>
            <a:pPr algn="just">
              <a:lnSpc>
                <a:spcPct val="110000"/>
              </a:lnSpc>
              <a:spcBef>
                <a:spcPts val="600"/>
              </a:spcBef>
              <a:buClr>
                <a:schemeClr val="accent6">
                  <a:lumMod val="75000"/>
                </a:schemeClr>
              </a:buClr>
            </a:pPr>
            <a:r>
              <a:rPr lang="en-ZA" sz="2000" dirty="0" smtClean="0">
                <a:latin typeface="Century Gothic" panose="020B0502020202020204" pitchFamily="34" charset="0"/>
              </a:rPr>
              <a:t>The period before the global financial crisis was a period </a:t>
            </a:r>
            <a:r>
              <a:rPr lang="en-ZA" sz="2000" dirty="0">
                <a:latin typeface="Century Gothic" panose="020B0502020202020204" pitchFamily="34" charset="0"/>
              </a:rPr>
              <a:t>of increasing levels </a:t>
            </a:r>
            <a:r>
              <a:rPr lang="en-ZA" sz="2000" dirty="0" smtClean="0">
                <a:latin typeface="Century Gothic" panose="020B0502020202020204" pitchFamily="34" charset="0"/>
              </a:rPr>
              <a:t>(leverage)of </a:t>
            </a:r>
            <a:r>
              <a:rPr lang="en-ZA" sz="2000" dirty="0">
                <a:latin typeface="Century Gothic" panose="020B0502020202020204" pitchFamily="34" charset="0"/>
              </a:rPr>
              <a:t>debt </a:t>
            </a:r>
            <a:r>
              <a:rPr lang="en-ZA" sz="2000" dirty="0" smtClean="0">
                <a:latin typeface="Century Gothic" panose="020B0502020202020204" pitchFamily="34" charset="0"/>
              </a:rPr>
              <a:t>in </a:t>
            </a:r>
            <a:r>
              <a:rPr lang="en-ZA" sz="2000" dirty="0">
                <a:latin typeface="Century Gothic" panose="020B0502020202020204" pitchFamily="34" charset="0"/>
              </a:rPr>
              <a:t>the global </a:t>
            </a:r>
            <a:r>
              <a:rPr lang="en-ZA" sz="2000" dirty="0" smtClean="0">
                <a:latin typeface="Century Gothic" panose="020B0502020202020204" pitchFamily="34" charset="0"/>
              </a:rPr>
              <a:t>economy</a:t>
            </a:r>
            <a:endParaRPr lang="en-ZA" sz="2000" dirty="0">
              <a:latin typeface="Century Gothic" panose="020B0502020202020204" pitchFamily="34" charset="0"/>
            </a:endParaRPr>
          </a:p>
          <a:p>
            <a:pPr algn="just">
              <a:lnSpc>
                <a:spcPct val="110000"/>
              </a:lnSpc>
              <a:spcBef>
                <a:spcPts val="600"/>
              </a:spcBef>
              <a:buClr>
                <a:schemeClr val="accent6">
                  <a:lumMod val="75000"/>
                </a:schemeClr>
              </a:buClr>
            </a:pPr>
            <a:r>
              <a:rPr lang="en-ZA" sz="2000" dirty="0" smtClean="0">
                <a:latin typeface="Century Gothic" panose="020B0502020202020204" pitchFamily="34" charset="0"/>
              </a:rPr>
              <a:t>This led </a:t>
            </a:r>
            <a:r>
              <a:rPr lang="en-ZA" sz="2000" dirty="0">
                <a:latin typeface="Century Gothic" panose="020B0502020202020204" pitchFamily="34" charset="0"/>
              </a:rPr>
              <a:t>to GDP growth and higher levels of:</a:t>
            </a:r>
          </a:p>
          <a:p>
            <a:pPr marL="363538" lvl="1" algn="just">
              <a:lnSpc>
                <a:spcPct val="110000"/>
              </a:lnSpc>
              <a:spcBef>
                <a:spcPts val="600"/>
              </a:spcBef>
              <a:buClr>
                <a:schemeClr val="accent6">
                  <a:lumMod val="75000"/>
                </a:schemeClr>
              </a:buClr>
            </a:pPr>
            <a:r>
              <a:rPr lang="en-ZA" dirty="0" smtClean="0">
                <a:latin typeface="Century Gothic" panose="020B0502020202020204" pitchFamily="34" charset="0"/>
              </a:rPr>
              <a:t>Aggregate demand</a:t>
            </a:r>
            <a:endParaRPr lang="en-ZA" dirty="0">
              <a:latin typeface="Century Gothic" panose="020B0502020202020204" pitchFamily="34" charset="0"/>
            </a:endParaRPr>
          </a:p>
          <a:p>
            <a:pPr marL="363538" lvl="1" algn="just">
              <a:lnSpc>
                <a:spcPct val="110000"/>
              </a:lnSpc>
              <a:spcBef>
                <a:spcPts val="0"/>
              </a:spcBef>
              <a:buClr>
                <a:schemeClr val="accent6">
                  <a:lumMod val="75000"/>
                </a:schemeClr>
              </a:buClr>
            </a:pPr>
            <a:r>
              <a:rPr lang="en-ZA" dirty="0" smtClean="0">
                <a:latin typeface="Century Gothic" panose="020B0502020202020204" pitchFamily="34" charset="0"/>
              </a:rPr>
              <a:t>Economic activity </a:t>
            </a:r>
            <a:r>
              <a:rPr lang="en-ZA" dirty="0">
                <a:latin typeface="Century Gothic" panose="020B0502020202020204" pitchFamily="34" charset="0"/>
              </a:rPr>
              <a:t>and fixed investment</a:t>
            </a:r>
          </a:p>
          <a:p>
            <a:pPr marL="363538" lvl="1" algn="just">
              <a:lnSpc>
                <a:spcPct val="110000"/>
              </a:lnSpc>
              <a:spcBef>
                <a:spcPts val="0"/>
              </a:spcBef>
              <a:buClr>
                <a:schemeClr val="accent6">
                  <a:lumMod val="75000"/>
                </a:schemeClr>
              </a:buClr>
            </a:pPr>
            <a:r>
              <a:rPr lang="en-ZA" dirty="0" smtClean="0">
                <a:latin typeface="Century Gothic" panose="020B0502020202020204" pitchFamily="34" charset="0"/>
              </a:rPr>
              <a:t>Trade and </a:t>
            </a:r>
            <a:r>
              <a:rPr lang="en-ZA" dirty="0">
                <a:latin typeface="Century Gothic" panose="020B0502020202020204" pitchFamily="34" charset="0"/>
              </a:rPr>
              <a:t>concentration along global value chains</a:t>
            </a:r>
          </a:p>
          <a:p>
            <a:pPr marL="363538" lvl="1" algn="just">
              <a:lnSpc>
                <a:spcPct val="110000"/>
              </a:lnSpc>
              <a:spcBef>
                <a:spcPts val="0"/>
              </a:spcBef>
              <a:buClr>
                <a:schemeClr val="accent6">
                  <a:lumMod val="75000"/>
                </a:schemeClr>
              </a:buClr>
            </a:pPr>
            <a:r>
              <a:rPr lang="en-ZA" dirty="0" smtClean="0">
                <a:latin typeface="Century Gothic" panose="020B0502020202020204" pitchFamily="34" charset="0"/>
              </a:rPr>
              <a:t>Speculative cross-border </a:t>
            </a:r>
            <a:r>
              <a:rPr lang="en-ZA" dirty="0">
                <a:latin typeface="Century Gothic" panose="020B0502020202020204" pitchFamily="34" charset="0"/>
              </a:rPr>
              <a:t>international capital flows</a:t>
            </a:r>
          </a:p>
          <a:p>
            <a:pPr marL="363538" lvl="1" algn="just">
              <a:lnSpc>
                <a:spcPct val="110000"/>
              </a:lnSpc>
              <a:spcBef>
                <a:spcPts val="0"/>
              </a:spcBef>
              <a:buClr>
                <a:schemeClr val="accent6">
                  <a:lumMod val="75000"/>
                </a:schemeClr>
              </a:buClr>
            </a:pPr>
            <a:r>
              <a:rPr lang="en-ZA" dirty="0" smtClean="0">
                <a:latin typeface="Century Gothic" panose="020B0502020202020204" pitchFamily="34" charset="0"/>
              </a:rPr>
              <a:t>Volatility in </a:t>
            </a:r>
            <a:r>
              <a:rPr lang="en-ZA" dirty="0">
                <a:latin typeface="Century Gothic" panose="020B0502020202020204" pitchFamily="34" charset="0"/>
              </a:rPr>
              <a:t>currency markets and exchange </a:t>
            </a:r>
            <a:r>
              <a:rPr lang="en-ZA" dirty="0" smtClean="0">
                <a:latin typeface="Century Gothic" panose="020B0502020202020204" pitchFamily="34" charset="0"/>
              </a:rPr>
              <a:t>rates</a:t>
            </a:r>
            <a:endParaRPr lang="en-ZA" dirty="0">
              <a:latin typeface="Century Gothic" panose="020B0502020202020204" pitchFamily="34" charset="0"/>
            </a:endParaRPr>
          </a:p>
          <a:p>
            <a:pPr algn="just">
              <a:lnSpc>
                <a:spcPct val="110000"/>
              </a:lnSpc>
              <a:spcBef>
                <a:spcPts val="600"/>
              </a:spcBef>
              <a:buClr>
                <a:schemeClr val="accent6">
                  <a:lumMod val="75000"/>
                </a:schemeClr>
              </a:buClr>
            </a:pPr>
            <a:r>
              <a:rPr lang="en-ZA" sz="2000" dirty="0">
                <a:latin typeface="Century Gothic" panose="020B0502020202020204" pitchFamily="34" charset="0"/>
              </a:rPr>
              <a:t>The impact of </a:t>
            </a:r>
            <a:r>
              <a:rPr lang="en-ZA" sz="2000" dirty="0" smtClean="0">
                <a:latin typeface="Century Gothic" panose="020B0502020202020204" pitchFamily="34" charset="0"/>
              </a:rPr>
              <a:t>increased debt varied across </a:t>
            </a:r>
            <a:r>
              <a:rPr lang="en-ZA" sz="2000" dirty="0">
                <a:latin typeface="Century Gothic" panose="020B0502020202020204" pitchFamily="34" charset="0"/>
              </a:rPr>
              <a:t>different countries based on how they used their debt, </a:t>
            </a:r>
            <a:r>
              <a:rPr lang="en-ZA" sz="2000" dirty="0" smtClean="0">
                <a:latin typeface="Century Gothic" panose="020B0502020202020204" pitchFamily="34" charset="0"/>
              </a:rPr>
              <a:t>for </a:t>
            </a:r>
            <a:r>
              <a:rPr lang="en-ZA" sz="2000" dirty="0">
                <a:latin typeface="Century Gothic" panose="020B0502020202020204" pitchFamily="34" charset="0"/>
              </a:rPr>
              <a:t>example:</a:t>
            </a:r>
          </a:p>
          <a:p>
            <a:pPr marL="363538" lvl="1" algn="just">
              <a:lnSpc>
                <a:spcPct val="110000"/>
              </a:lnSpc>
              <a:spcBef>
                <a:spcPts val="600"/>
              </a:spcBef>
              <a:buClr>
                <a:schemeClr val="accent6">
                  <a:lumMod val="75000"/>
                </a:schemeClr>
              </a:buClr>
            </a:pPr>
            <a:r>
              <a:rPr lang="en-ZA" sz="2000" dirty="0">
                <a:latin typeface="Century Gothic" panose="020B0502020202020204" pitchFamily="34" charset="0"/>
              </a:rPr>
              <a:t>China and many Asian countries increased investment &amp; exports</a:t>
            </a:r>
          </a:p>
          <a:p>
            <a:pPr marL="363538" lvl="1" algn="just">
              <a:lnSpc>
                <a:spcPct val="110000"/>
              </a:lnSpc>
              <a:spcBef>
                <a:spcPts val="600"/>
              </a:spcBef>
              <a:buClr>
                <a:schemeClr val="accent6">
                  <a:lumMod val="75000"/>
                </a:schemeClr>
              </a:buClr>
            </a:pPr>
            <a:r>
              <a:rPr lang="en-ZA" sz="2000" dirty="0">
                <a:latin typeface="Century Gothic" panose="020B0502020202020204" pitchFamily="34" charset="0"/>
              </a:rPr>
              <a:t>USA, Latin America and South Africa had increased debt-driven consumption and speculation in financial &amp; real estate markets</a:t>
            </a:r>
          </a:p>
          <a:p>
            <a:endParaRPr lang="en-ZA" sz="2000" dirty="0" smtClean="0">
              <a:latin typeface="Century Gothic" panose="020B0502020202020204" pitchFamily="34" charset="0"/>
            </a:endParaRPr>
          </a:p>
          <a:p>
            <a:endParaRPr lang="en-ZA" sz="2000" dirty="0" smtClean="0">
              <a:latin typeface="Century Gothic" panose="020B0502020202020204" pitchFamily="34" charset="0"/>
            </a:endParaRPr>
          </a:p>
          <a:p>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4</a:t>
            </a:fld>
            <a:endParaRPr lang="en-US"/>
          </a:p>
        </p:txBody>
      </p:sp>
    </p:spTree>
    <p:extLst>
      <p:ext uri="{BB962C8B-B14F-4D97-AF65-F5344CB8AC3E}">
        <p14:creationId xmlns:p14="http://schemas.microsoft.com/office/powerpoint/2010/main" xmlns="" val="250857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0" y="232712"/>
            <a:ext cx="7789209" cy="653979"/>
          </a:xfrm>
        </p:spPr>
        <p:txBody>
          <a:bodyPr/>
          <a:lstStyle/>
          <a:p>
            <a:r>
              <a:rPr lang="en-ZA" dirty="0" smtClean="0">
                <a:solidFill>
                  <a:schemeClr val="accent6"/>
                </a:solidFill>
                <a:latin typeface="Century Gothic" panose="020B0502020202020204" pitchFamily="34" charset="0"/>
              </a:rPr>
              <a:t>Global economic context </a:t>
            </a:r>
            <a:r>
              <a:rPr lang="en-ZA" sz="2400" dirty="0" smtClean="0">
                <a:solidFill>
                  <a:schemeClr val="accent6"/>
                </a:solidFill>
                <a:latin typeface="Century Gothic" panose="020B0502020202020204" pitchFamily="34" charset="0"/>
              </a:rPr>
              <a:t>(continue</a:t>
            </a:r>
            <a:r>
              <a:rPr lang="en-ZA" dirty="0" smtClean="0">
                <a:solidFill>
                  <a:schemeClr val="accent6"/>
                </a:solidFill>
                <a:latin typeface="Century Gothic" panose="020B0502020202020204" pitchFamily="34" charset="0"/>
              </a:rPr>
              <a:t>)</a:t>
            </a:r>
            <a:endParaRPr lang="en-ZA" dirty="0"/>
          </a:p>
        </p:txBody>
      </p:sp>
      <p:sp>
        <p:nvSpPr>
          <p:cNvPr id="3" name="Content Placeholder 2"/>
          <p:cNvSpPr>
            <a:spLocks noGrp="1"/>
          </p:cNvSpPr>
          <p:nvPr>
            <p:ph idx="1"/>
          </p:nvPr>
        </p:nvSpPr>
        <p:spPr>
          <a:xfrm>
            <a:off x="292100" y="1021976"/>
            <a:ext cx="8491682" cy="5699500"/>
          </a:xfrm>
        </p:spPr>
        <p:txBody>
          <a:bodyPr>
            <a:noAutofit/>
          </a:bodyPr>
          <a:lstStyle/>
          <a:p>
            <a:pPr algn="just">
              <a:lnSpc>
                <a:spcPct val="120000"/>
              </a:lnSpc>
              <a:spcBef>
                <a:spcPts val="600"/>
              </a:spcBef>
              <a:buClr>
                <a:schemeClr val="accent6">
                  <a:lumMod val="75000"/>
                </a:schemeClr>
              </a:buClr>
            </a:pPr>
            <a:r>
              <a:rPr lang="en-ZA" sz="2000" dirty="0">
                <a:latin typeface="Century Gothic" panose="020B0502020202020204" pitchFamily="34" charset="0"/>
              </a:rPr>
              <a:t>The global financial crisis led to a process of debt deleveraging and low </a:t>
            </a:r>
            <a:r>
              <a:rPr lang="en-ZA" sz="2000" dirty="0" smtClean="0">
                <a:latin typeface="Century Gothic" panose="020B0502020202020204" pitchFamily="34" charset="0"/>
              </a:rPr>
              <a:t>GDP  </a:t>
            </a:r>
            <a:r>
              <a:rPr lang="en-ZA" sz="2000" dirty="0">
                <a:latin typeface="Century Gothic" panose="020B0502020202020204" pitchFamily="34" charset="0"/>
              </a:rPr>
              <a:t>- stimulus </a:t>
            </a:r>
            <a:r>
              <a:rPr lang="en-ZA" sz="2000" dirty="0" smtClean="0">
                <a:latin typeface="Century Gothic" panose="020B0502020202020204" pitchFamily="34" charset="0"/>
              </a:rPr>
              <a:t>activities </a:t>
            </a:r>
            <a:r>
              <a:rPr lang="en-ZA" sz="2000" dirty="0">
                <a:latin typeface="Century Gothic" panose="020B0502020202020204" pitchFamily="34" charset="0"/>
              </a:rPr>
              <a:t>had limited </a:t>
            </a:r>
            <a:r>
              <a:rPr lang="en-ZA" sz="2000" dirty="0" smtClean="0">
                <a:latin typeface="Century Gothic" panose="020B0502020202020204" pitchFamily="34" charset="0"/>
              </a:rPr>
              <a:t>impact</a:t>
            </a:r>
            <a:endParaRPr lang="en-ZA" sz="2000" dirty="0">
              <a:latin typeface="Century Gothic" panose="020B0502020202020204" pitchFamily="34" charset="0"/>
            </a:endParaRPr>
          </a:p>
          <a:p>
            <a:pPr algn="just">
              <a:lnSpc>
                <a:spcPct val="120000"/>
              </a:lnSpc>
              <a:spcBef>
                <a:spcPts val="600"/>
              </a:spcBef>
              <a:buClr>
                <a:schemeClr val="accent6">
                  <a:lumMod val="75000"/>
                </a:schemeClr>
              </a:buClr>
            </a:pPr>
            <a:r>
              <a:rPr lang="en-ZA" sz="2000" dirty="0">
                <a:latin typeface="Century Gothic" panose="020B0502020202020204" pitchFamily="34" charset="0"/>
              </a:rPr>
              <a:t>The current global situation is one of:</a:t>
            </a:r>
          </a:p>
          <a:p>
            <a:pPr lvl="1" algn="just">
              <a:lnSpc>
                <a:spcPct val="100000"/>
              </a:lnSpc>
              <a:spcBef>
                <a:spcPts val="600"/>
              </a:spcBef>
              <a:buClr>
                <a:schemeClr val="accent6">
                  <a:lumMod val="75000"/>
                </a:schemeClr>
              </a:buClr>
            </a:pPr>
            <a:r>
              <a:rPr lang="en-ZA" sz="2000" dirty="0">
                <a:latin typeface="Century Gothic" panose="020B0502020202020204" pitchFamily="34" charset="0"/>
              </a:rPr>
              <a:t>Uncertainty that discourages investment in the real sectors of the economy</a:t>
            </a:r>
          </a:p>
          <a:p>
            <a:pPr lvl="1" algn="just">
              <a:lnSpc>
                <a:spcPct val="100000"/>
              </a:lnSpc>
              <a:spcBef>
                <a:spcPts val="600"/>
              </a:spcBef>
              <a:buClr>
                <a:schemeClr val="accent6">
                  <a:lumMod val="75000"/>
                </a:schemeClr>
              </a:buClr>
            </a:pPr>
            <a:r>
              <a:rPr lang="en-ZA" sz="2000" dirty="0">
                <a:latin typeface="Century Gothic" panose="020B0502020202020204" pitchFamily="34" charset="0"/>
              </a:rPr>
              <a:t>Macroeconomic experimentation </a:t>
            </a:r>
          </a:p>
          <a:p>
            <a:pPr lvl="1" algn="just">
              <a:lnSpc>
                <a:spcPct val="100000"/>
              </a:lnSpc>
              <a:spcBef>
                <a:spcPts val="600"/>
              </a:spcBef>
              <a:buClr>
                <a:schemeClr val="accent6">
                  <a:lumMod val="75000"/>
                </a:schemeClr>
              </a:buClr>
            </a:pPr>
            <a:r>
              <a:rPr lang="en-ZA" sz="2000" dirty="0">
                <a:latin typeface="Century Gothic" panose="020B0502020202020204" pitchFamily="34" charset="0"/>
              </a:rPr>
              <a:t>Unconventional macroeconomic policies </a:t>
            </a:r>
          </a:p>
          <a:p>
            <a:pPr lvl="1" algn="just">
              <a:lnSpc>
                <a:spcPct val="100000"/>
              </a:lnSpc>
              <a:spcBef>
                <a:spcPts val="600"/>
              </a:spcBef>
              <a:buClr>
                <a:schemeClr val="accent6">
                  <a:lumMod val="75000"/>
                </a:schemeClr>
              </a:buClr>
            </a:pPr>
            <a:r>
              <a:rPr lang="en-ZA" sz="2000" dirty="0">
                <a:latin typeface="Century Gothic" panose="020B0502020202020204" pitchFamily="34" charset="0"/>
              </a:rPr>
              <a:t>Questioning of conventional approaches to fiscal </a:t>
            </a:r>
            <a:r>
              <a:rPr lang="en-ZA" sz="2000" dirty="0" smtClean="0">
                <a:latin typeface="Century Gothic" panose="020B0502020202020204" pitchFamily="34" charset="0"/>
              </a:rPr>
              <a:t>policy</a:t>
            </a:r>
            <a:endParaRPr lang="en-ZA" sz="2000" dirty="0">
              <a:latin typeface="Century Gothic" panose="020B0502020202020204" pitchFamily="34" charset="0"/>
            </a:endParaRPr>
          </a:p>
          <a:p>
            <a:pPr algn="just">
              <a:lnSpc>
                <a:spcPct val="120000"/>
              </a:lnSpc>
              <a:spcBef>
                <a:spcPts val="600"/>
              </a:spcBef>
              <a:buClr>
                <a:schemeClr val="accent6">
                  <a:lumMod val="75000"/>
                </a:schemeClr>
              </a:buClr>
            </a:pPr>
            <a:r>
              <a:rPr lang="en-ZA" sz="2000" dirty="0" smtClean="0">
                <a:latin typeface="Century Gothic" panose="020B0502020202020204" pitchFamily="34" charset="0"/>
              </a:rPr>
              <a:t>The International </a:t>
            </a:r>
            <a:r>
              <a:rPr lang="en-ZA" sz="2000" dirty="0">
                <a:latin typeface="Century Gothic" panose="020B0502020202020204" pitchFamily="34" charset="0"/>
              </a:rPr>
              <a:t>Monetary Fund </a:t>
            </a:r>
            <a:r>
              <a:rPr lang="en-ZA" sz="2000" dirty="0" smtClean="0">
                <a:latin typeface="Century Gothic" panose="020B0502020202020204" pitchFamily="34" charset="0"/>
              </a:rPr>
              <a:t>revised global growth from </a:t>
            </a:r>
            <a:r>
              <a:rPr lang="en-ZA" sz="2000" dirty="0">
                <a:latin typeface="Century Gothic" panose="020B0502020202020204" pitchFamily="34" charset="0"/>
              </a:rPr>
              <a:t>a </a:t>
            </a:r>
            <a:r>
              <a:rPr lang="en-ZA" sz="2000" dirty="0" smtClean="0">
                <a:latin typeface="Century Gothic" panose="020B0502020202020204" pitchFamily="34" charset="0"/>
              </a:rPr>
              <a:t>3.4% forecast to 3.1%</a:t>
            </a:r>
            <a:endParaRPr lang="en-ZA" sz="2000" dirty="0">
              <a:latin typeface="Century Gothic" panose="020B0502020202020204" pitchFamily="34" charset="0"/>
            </a:endParaRPr>
          </a:p>
          <a:p>
            <a:pPr algn="just">
              <a:lnSpc>
                <a:spcPct val="120000"/>
              </a:lnSpc>
              <a:spcBef>
                <a:spcPts val="600"/>
              </a:spcBef>
              <a:buClr>
                <a:schemeClr val="accent6">
                  <a:lumMod val="75000"/>
                </a:schemeClr>
              </a:buClr>
            </a:pPr>
            <a:r>
              <a:rPr lang="en-ZA" sz="2000" dirty="0">
                <a:latin typeface="Century Gothic" panose="020B0502020202020204" pitchFamily="34" charset="0"/>
              </a:rPr>
              <a:t>Sovereign credit downgrades in 2016 were headed for a record - up to July Fitch downgraded 14 countries, S&amp;P 16 countries and Moody’s 23 countries </a:t>
            </a:r>
          </a:p>
        </p:txBody>
      </p:sp>
      <p:sp>
        <p:nvSpPr>
          <p:cNvPr id="4" name="Slide Number Placeholder 3"/>
          <p:cNvSpPr>
            <a:spLocks noGrp="1"/>
          </p:cNvSpPr>
          <p:nvPr>
            <p:ph type="sldNum" sz="quarter" idx="12"/>
          </p:nvPr>
        </p:nvSpPr>
        <p:spPr/>
        <p:txBody>
          <a:bodyPr/>
          <a:lstStyle/>
          <a:p>
            <a:fld id="{3D22BE80-DED4-504D-BFB9-746F323304E3}" type="slidenum">
              <a:rPr lang="en-US" smtClean="0"/>
              <a:pPr/>
              <a:t>5</a:t>
            </a:fld>
            <a:endParaRPr lang="en-US" dirty="0"/>
          </a:p>
        </p:txBody>
      </p:sp>
    </p:spTree>
    <p:extLst>
      <p:ext uri="{BB962C8B-B14F-4D97-AF65-F5344CB8AC3E}">
        <p14:creationId xmlns:p14="http://schemas.microsoft.com/office/powerpoint/2010/main" xmlns="" val="1821922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6136"/>
            <a:ext cx="7886700" cy="826552"/>
          </a:xfrm>
        </p:spPr>
        <p:txBody>
          <a:bodyPr>
            <a:normAutofit/>
          </a:bodyPr>
          <a:lstStyle/>
          <a:p>
            <a:r>
              <a:rPr lang="en-ZA" dirty="0" smtClean="0">
                <a:solidFill>
                  <a:schemeClr val="accent6"/>
                </a:solidFill>
                <a:latin typeface="Century Gothic" panose="020B0502020202020204" pitchFamily="34" charset="0"/>
              </a:rPr>
              <a:t>South African economic context</a:t>
            </a:r>
            <a:endParaRPr lang="en-ZA" dirty="0">
              <a:solidFill>
                <a:schemeClr val="accent6"/>
              </a:solidFill>
              <a:latin typeface="Century Gothic" panose="020B0502020202020204" pitchFamily="34" charset="0"/>
            </a:endParaRPr>
          </a:p>
        </p:txBody>
      </p:sp>
      <p:sp>
        <p:nvSpPr>
          <p:cNvPr id="3" name="Content Placeholder 2"/>
          <p:cNvSpPr>
            <a:spLocks noGrp="1"/>
          </p:cNvSpPr>
          <p:nvPr>
            <p:ph idx="1"/>
          </p:nvPr>
        </p:nvSpPr>
        <p:spPr>
          <a:xfrm>
            <a:off x="317501" y="952688"/>
            <a:ext cx="8563264" cy="5768788"/>
          </a:xfrm>
        </p:spPr>
        <p:txBody>
          <a:bodyPr>
            <a:normAutofit/>
          </a:bodyPr>
          <a:lstStyle/>
          <a:p>
            <a:pPr algn="just">
              <a:lnSpc>
                <a:spcPct val="120000"/>
              </a:lnSpc>
              <a:spcBef>
                <a:spcPts val="600"/>
              </a:spcBef>
              <a:buClr>
                <a:schemeClr val="accent6">
                  <a:lumMod val="75000"/>
                </a:schemeClr>
              </a:buClr>
            </a:pPr>
            <a:r>
              <a:rPr lang="en-ZA" sz="2000" dirty="0">
                <a:latin typeface="Century Gothic" panose="020B0502020202020204" pitchFamily="34" charset="0"/>
              </a:rPr>
              <a:t>The period of relatively high economic growth in South Africa before the economic crisis was unsustainable</a:t>
            </a:r>
          </a:p>
          <a:p>
            <a:pPr algn="just">
              <a:lnSpc>
                <a:spcPct val="120000"/>
              </a:lnSpc>
              <a:spcBef>
                <a:spcPts val="600"/>
              </a:spcBef>
              <a:buClr>
                <a:schemeClr val="accent6">
                  <a:lumMod val="75000"/>
                </a:schemeClr>
              </a:buClr>
            </a:pPr>
            <a:r>
              <a:rPr lang="en-ZA" sz="2000" dirty="0">
                <a:latin typeface="Century Gothic" panose="020B0502020202020204" pitchFamily="34" charset="0"/>
              </a:rPr>
              <a:t>Credit extension to the private sector increased by </a:t>
            </a:r>
            <a:r>
              <a:rPr lang="en-ZA" sz="2000" dirty="0" smtClean="0">
                <a:latin typeface="Century Gothic" panose="020B0502020202020204" pitchFamily="34" charset="0"/>
              </a:rPr>
              <a:t>23% of </a:t>
            </a:r>
            <a:r>
              <a:rPr lang="en-ZA" sz="2000" dirty="0">
                <a:latin typeface="Century Gothic" panose="020B0502020202020204" pitchFamily="34" charset="0"/>
              </a:rPr>
              <a:t>GDP from 2000-08 but private business investment increased by only </a:t>
            </a:r>
            <a:r>
              <a:rPr lang="en-ZA" sz="2000" dirty="0" smtClean="0">
                <a:latin typeface="Century Gothic" panose="020B0502020202020204" pitchFamily="34" charset="0"/>
              </a:rPr>
              <a:t>4% of </a:t>
            </a:r>
            <a:r>
              <a:rPr lang="en-ZA" sz="2000" dirty="0">
                <a:latin typeface="Century Gothic" panose="020B0502020202020204" pitchFamily="34" charset="0"/>
              </a:rPr>
              <a:t>GDP</a:t>
            </a:r>
          </a:p>
          <a:p>
            <a:pPr algn="just">
              <a:lnSpc>
                <a:spcPct val="120000"/>
              </a:lnSpc>
              <a:spcBef>
                <a:spcPts val="600"/>
              </a:spcBef>
              <a:buClr>
                <a:schemeClr val="accent6">
                  <a:lumMod val="75000"/>
                </a:schemeClr>
              </a:buClr>
            </a:pPr>
            <a:r>
              <a:rPr lang="en-ZA" sz="2000" dirty="0">
                <a:latin typeface="Century Gothic" panose="020B0502020202020204" pitchFamily="34" charset="0"/>
              </a:rPr>
              <a:t>Most credit to the private sector was for debt-driven consumption, speculation and base erosion activities</a:t>
            </a:r>
          </a:p>
          <a:p>
            <a:pPr algn="just">
              <a:lnSpc>
                <a:spcPct val="120000"/>
              </a:lnSpc>
              <a:spcBef>
                <a:spcPts val="0"/>
              </a:spcBef>
              <a:buClr>
                <a:schemeClr val="accent6">
                  <a:lumMod val="75000"/>
                </a:schemeClr>
              </a:buClr>
            </a:pPr>
            <a:r>
              <a:rPr lang="en-ZA" sz="2000" dirty="0">
                <a:latin typeface="Century Gothic" panose="020B0502020202020204" pitchFamily="34" charset="0"/>
              </a:rPr>
              <a:t>The economic growth path, investment and employment was driven by these activities</a:t>
            </a:r>
          </a:p>
          <a:p>
            <a:pPr algn="just">
              <a:lnSpc>
                <a:spcPct val="120000"/>
              </a:lnSpc>
              <a:spcBef>
                <a:spcPts val="600"/>
              </a:spcBef>
              <a:buClr>
                <a:schemeClr val="accent6">
                  <a:lumMod val="75000"/>
                </a:schemeClr>
              </a:buClr>
            </a:pPr>
            <a:r>
              <a:rPr lang="en-ZA" sz="2000" dirty="0">
                <a:latin typeface="Century Gothic" panose="020B0502020202020204" pitchFamily="34" charset="0"/>
              </a:rPr>
              <a:t>The global crisis and debt deleveraging put an end to this type of GDP growth</a:t>
            </a:r>
          </a:p>
          <a:p>
            <a:pPr algn="just">
              <a:lnSpc>
                <a:spcPct val="120000"/>
              </a:lnSpc>
              <a:spcBef>
                <a:spcPts val="600"/>
              </a:spcBef>
              <a:buClr>
                <a:schemeClr val="accent6">
                  <a:lumMod val="75000"/>
                </a:schemeClr>
              </a:buClr>
            </a:pPr>
            <a:r>
              <a:rPr lang="en-ZA" sz="2000" dirty="0">
                <a:latin typeface="Century Gothic" panose="020B0502020202020204" pitchFamily="34" charset="0"/>
              </a:rPr>
              <a:t>Prospects for household consumption and private investment is low, therefore, government consumption and public investment is required for GDP growth</a:t>
            </a:r>
          </a:p>
        </p:txBody>
      </p:sp>
      <p:sp>
        <p:nvSpPr>
          <p:cNvPr id="4" name="Slide Number Placeholder 3"/>
          <p:cNvSpPr>
            <a:spLocks noGrp="1"/>
          </p:cNvSpPr>
          <p:nvPr>
            <p:ph type="sldNum" sz="quarter" idx="12"/>
          </p:nvPr>
        </p:nvSpPr>
        <p:spPr/>
        <p:txBody>
          <a:bodyPr/>
          <a:lstStyle/>
          <a:p>
            <a:fld id="{3D22BE80-DED4-504D-BFB9-746F323304E3}" type="slidenum">
              <a:rPr lang="en-US" smtClean="0"/>
              <a:pPr/>
              <a:t>6</a:t>
            </a:fld>
            <a:endParaRPr lang="en-US" dirty="0"/>
          </a:p>
        </p:txBody>
      </p:sp>
    </p:spTree>
    <p:extLst>
      <p:ext uri="{BB962C8B-B14F-4D97-AF65-F5344CB8AC3E}">
        <p14:creationId xmlns:p14="http://schemas.microsoft.com/office/powerpoint/2010/main" xmlns="" val="489287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417119"/>
            <a:ext cx="8028230" cy="624840"/>
          </a:xfrm>
        </p:spPr>
        <p:txBody>
          <a:bodyPr>
            <a:normAutofit/>
          </a:bodyPr>
          <a:lstStyle/>
          <a:p>
            <a:r>
              <a:rPr lang="en-ZA" dirty="0" smtClean="0">
                <a:solidFill>
                  <a:schemeClr val="accent6"/>
                </a:solidFill>
                <a:latin typeface="Century Gothic" panose="020B0502020202020204" pitchFamily="34" charset="0"/>
              </a:rPr>
              <a:t>Macroeconomic review and outlook</a:t>
            </a:r>
            <a:endParaRPr lang="en-ZA" dirty="0"/>
          </a:p>
        </p:txBody>
      </p:sp>
      <p:sp>
        <p:nvSpPr>
          <p:cNvPr id="3" name="Content Placeholder 2"/>
          <p:cNvSpPr>
            <a:spLocks noGrp="1"/>
          </p:cNvSpPr>
          <p:nvPr>
            <p:ph idx="1"/>
          </p:nvPr>
        </p:nvSpPr>
        <p:spPr>
          <a:xfrm>
            <a:off x="289560" y="1300779"/>
            <a:ext cx="8656320" cy="5194150"/>
          </a:xfrm>
        </p:spPr>
        <p:txBody>
          <a:bodyPr>
            <a:noAutofit/>
          </a:bodyPr>
          <a:lstStyle/>
          <a:p>
            <a:pPr>
              <a:lnSpc>
                <a:spcPct val="120000"/>
              </a:lnSpc>
              <a:spcBef>
                <a:spcPts val="600"/>
              </a:spcBef>
              <a:buClr>
                <a:schemeClr val="accent6">
                  <a:lumMod val="75000"/>
                </a:schemeClr>
              </a:buClr>
            </a:pPr>
            <a:r>
              <a:rPr lang="en-ZA" sz="2000" dirty="0">
                <a:latin typeface="Century Gothic" panose="020B0502020202020204" pitchFamily="34" charset="0"/>
              </a:rPr>
              <a:t>South Africa’s growth </a:t>
            </a:r>
            <a:r>
              <a:rPr lang="en-ZA" sz="2000" dirty="0" smtClean="0">
                <a:latin typeface="Century Gothic" panose="020B0502020202020204" pitchFamily="34" charset="0"/>
              </a:rPr>
              <a:t>outlook worsened </a:t>
            </a:r>
            <a:r>
              <a:rPr lang="en-ZA" sz="2000" dirty="0">
                <a:latin typeface="Century Gothic" panose="020B0502020202020204" pitchFamily="34" charset="0"/>
              </a:rPr>
              <a:t>since the tabling of the Budget Review in </a:t>
            </a:r>
            <a:r>
              <a:rPr lang="en-ZA" sz="2000" dirty="0" smtClean="0">
                <a:latin typeface="Century Gothic" panose="020B0502020202020204" pitchFamily="34" charset="0"/>
              </a:rPr>
              <a:t>February 2016 </a:t>
            </a:r>
          </a:p>
          <a:p>
            <a:pPr>
              <a:lnSpc>
                <a:spcPct val="120000"/>
              </a:lnSpc>
              <a:spcBef>
                <a:spcPts val="600"/>
              </a:spcBef>
              <a:buClr>
                <a:schemeClr val="accent6">
                  <a:lumMod val="75000"/>
                </a:schemeClr>
              </a:buClr>
            </a:pPr>
            <a:r>
              <a:rPr lang="en-ZA" sz="2000" dirty="0" smtClean="0">
                <a:latin typeface="Century Gothic" panose="020B0502020202020204" pitchFamily="34" charset="0"/>
              </a:rPr>
              <a:t>It is estimated that SA will  experience </a:t>
            </a:r>
            <a:r>
              <a:rPr lang="en-ZA" sz="2000" dirty="0">
                <a:latin typeface="Century Gothic" panose="020B0502020202020204" pitchFamily="34" charset="0"/>
              </a:rPr>
              <a:t>its lowest annual </a:t>
            </a:r>
            <a:r>
              <a:rPr lang="en-ZA" sz="2000" dirty="0" smtClean="0">
                <a:latin typeface="Century Gothic" panose="020B0502020202020204" pitchFamily="34" charset="0"/>
              </a:rPr>
              <a:t>GDP growth </a:t>
            </a:r>
            <a:r>
              <a:rPr lang="en-ZA" sz="2000" dirty="0">
                <a:latin typeface="Century Gothic" panose="020B0502020202020204" pitchFamily="34" charset="0"/>
              </a:rPr>
              <a:t>in five years </a:t>
            </a:r>
            <a:r>
              <a:rPr lang="en-ZA" sz="2000" dirty="0" smtClean="0">
                <a:latin typeface="Century Gothic" panose="020B0502020202020204" pitchFamily="34" charset="0"/>
              </a:rPr>
              <a:t>due to:</a:t>
            </a:r>
          </a:p>
          <a:p>
            <a:pPr lvl="1">
              <a:lnSpc>
                <a:spcPct val="120000"/>
              </a:lnSpc>
              <a:spcBef>
                <a:spcPts val="0"/>
              </a:spcBef>
              <a:buClr>
                <a:schemeClr val="accent6">
                  <a:lumMod val="75000"/>
                </a:schemeClr>
              </a:buClr>
            </a:pPr>
            <a:r>
              <a:rPr lang="en-ZA" sz="2000" dirty="0" smtClean="0">
                <a:latin typeface="Century Gothic" panose="020B0502020202020204" pitchFamily="34" charset="0"/>
              </a:rPr>
              <a:t>Low </a:t>
            </a:r>
            <a:r>
              <a:rPr lang="en-ZA" sz="2000" dirty="0">
                <a:latin typeface="Century Gothic" panose="020B0502020202020204" pitchFamily="34" charset="0"/>
              </a:rPr>
              <a:t>growth to </a:t>
            </a:r>
            <a:r>
              <a:rPr lang="en-ZA" sz="2000" dirty="0" smtClean="0">
                <a:latin typeface="Century Gothic" panose="020B0502020202020204" pitchFamily="34" charset="0"/>
              </a:rPr>
              <a:t>date</a:t>
            </a:r>
          </a:p>
          <a:p>
            <a:pPr lvl="1">
              <a:lnSpc>
                <a:spcPct val="120000"/>
              </a:lnSpc>
              <a:spcBef>
                <a:spcPts val="0"/>
              </a:spcBef>
              <a:buClr>
                <a:schemeClr val="accent6">
                  <a:lumMod val="75000"/>
                </a:schemeClr>
              </a:buClr>
            </a:pPr>
            <a:r>
              <a:rPr lang="en-ZA" sz="2000" dirty="0" smtClean="0">
                <a:latin typeface="Century Gothic" panose="020B0502020202020204" pitchFamily="34" charset="0"/>
              </a:rPr>
              <a:t>A poor </a:t>
            </a:r>
            <a:r>
              <a:rPr lang="en-ZA" sz="2000" dirty="0">
                <a:latin typeface="Century Gothic" panose="020B0502020202020204" pitchFamily="34" charset="0"/>
              </a:rPr>
              <a:t>outlook for </a:t>
            </a:r>
            <a:r>
              <a:rPr lang="en-ZA" sz="2000" dirty="0" smtClean="0">
                <a:latin typeface="Century Gothic" panose="020B0502020202020204" pitchFamily="34" charset="0"/>
              </a:rPr>
              <a:t>investment &amp; </a:t>
            </a:r>
            <a:r>
              <a:rPr lang="en-ZA" sz="2000" dirty="0">
                <a:latin typeface="Century Gothic" panose="020B0502020202020204" pitchFamily="34" charset="0"/>
              </a:rPr>
              <a:t>private </a:t>
            </a:r>
            <a:r>
              <a:rPr lang="en-ZA" sz="2000" dirty="0" smtClean="0">
                <a:latin typeface="Century Gothic" panose="020B0502020202020204" pitchFamily="34" charset="0"/>
              </a:rPr>
              <a:t>consumption </a:t>
            </a:r>
          </a:p>
          <a:p>
            <a:pPr lvl="1">
              <a:lnSpc>
                <a:spcPct val="120000"/>
              </a:lnSpc>
              <a:spcBef>
                <a:spcPts val="0"/>
              </a:spcBef>
              <a:buClr>
                <a:schemeClr val="accent6">
                  <a:lumMod val="75000"/>
                </a:schemeClr>
              </a:buClr>
            </a:pPr>
            <a:r>
              <a:rPr lang="en-ZA" sz="2000" dirty="0" smtClean="0">
                <a:latin typeface="Century Gothic" panose="020B0502020202020204" pitchFamily="34" charset="0"/>
              </a:rPr>
              <a:t>Fiscal consolidation &amp; slow-down </a:t>
            </a:r>
            <a:r>
              <a:rPr lang="en-ZA" sz="2000" dirty="0">
                <a:latin typeface="Century Gothic" panose="020B0502020202020204" pitchFamily="34" charset="0"/>
              </a:rPr>
              <a:t>in public </a:t>
            </a:r>
            <a:r>
              <a:rPr lang="en-ZA" sz="2000" dirty="0" smtClean="0">
                <a:latin typeface="Century Gothic" panose="020B0502020202020204" pitchFamily="34" charset="0"/>
              </a:rPr>
              <a:t>spending </a:t>
            </a:r>
          </a:p>
          <a:p>
            <a:pPr lvl="1">
              <a:lnSpc>
                <a:spcPct val="120000"/>
              </a:lnSpc>
              <a:spcBef>
                <a:spcPts val="0"/>
              </a:spcBef>
              <a:buClr>
                <a:schemeClr val="accent6">
                  <a:lumMod val="75000"/>
                </a:schemeClr>
              </a:buClr>
            </a:pPr>
            <a:r>
              <a:rPr lang="en-ZA" sz="2000" dirty="0" smtClean="0">
                <a:latin typeface="Century Gothic" panose="020B0502020202020204" pitchFamily="34" charset="0"/>
              </a:rPr>
              <a:t>A subdued </a:t>
            </a:r>
            <a:r>
              <a:rPr lang="en-ZA" sz="2000" dirty="0">
                <a:latin typeface="Century Gothic" panose="020B0502020202020204" pitchFamily="34" charset="0"/>
              </a:rPr>
              <a:t>global growth </a:t>
            </a:r>
            <a:r>
              <a:rPr lang="en-ZA" sz="2000" dirty="0" smtClean="0">
                <a:latin typeface="Century Gothic" panose="020B0502020202020204" pitchFamily="34" charset="0"/>
              </a:rPr>
              <a:t>outlook</a:t>
            </a:r>
          </a:p>
          <a:p>
            <a:pPr>
              <a:lnSpc>
                <a:spcPct val="120000"/>
              </a:lnSpc>
              <a:spcBef>
                <a:spcPts val="600"/>
              </a:spcBef>
              <a:buClr>
                <a:schemeClr val="accent6">
                  <a:lumMod val="75000"/>
                </a:schemeClr>
              </a:buClr>
            </a:pPr>
            <a:r>
              <a:rPr lang="en-ZA" sz="2000" dirty="0" smtClean="0">
                <a:latin typeface="Century Gothic" panose="020B0502020202020204" pitchFamily="34" charset="0"/>
              </a:rPr>
              <a:t>The </a:t>
            </a:r>
            <a:r>
              <a:rPr lang="en-ZA" sz="2000" dirty="0">
                <a:latin typeface="Century Gothic" panose="020B0502020202020204" pitchFamily="34" charset="0"/>
              </a:rPr>
              <a:t>2016 Budget Review forecasted real GDP growth of </a:t>
            </a:r>
            <a:r>
              <a:rPr lang="en-ZA" sz="2000" dirty="0" smtClean="0">
                <a:latin typeface="Century Gothic" panose="020B0502020202020204" pitchFamily="34" charset="0"/>
              </a:rPr>
              <a:t>0.9% </a:t>
            </a:r>
            <a:r>
              <a:rPr lang="en-ZA" sz="2000" dirty="0">
                <a:latin typeface="Century Gothic" panose="020B0502020202020204" pitchFamily="34" charset="0"/>
              </a:rPr>
              <a:t>for </a:t>
            </a:r>
            <a:r>
              <a:rPr lang="en-ZA" sz="2000" dirty="0" smtClean="0">
                <a:latin typeface="Century Gothic" panose="020B0502020202020204" pitchFamily="34" charset="0"/>
              </a:rPr>
              <a:t>2016 </a:t>
            </a:r>
          </a:p>
          <a:p>
            <a:pPr>
              <a:lnSpc>
                <a:spcPct val="120000"/>
              </a:lnSpc>
              <a:spcBef>
                <a:spcPts val="600"/>
              </a:spcBef>
              <a:buClr>
                <a:schemeClr val="accent6">
                  <a:lumMod val="75000"/>
                </a:schemeClr>
              </a:buClr>
            </a:pPr>
            <a:r>
              <a:rPr lang="en-ZA" sz="2000" dirty="0" smtClean="0">
                <a:latin typeface="Century Gothic" panose="020B0502020202020204" pitchFamily="34" charset="0"/>
              </a:rPr>
              <a:t>Updated </a:t>
            </a:r>
            <a:r>
              <a:rPr lang="en-ZA" sz="2000" dirty="0">
                <a:latin typeface="Century Gothic" panose="020B0502020202020204" pitchFamily="34" charset="0"/>
              </a:rPr>
              <a:t>forecasts indicate that growth for the current year will be between </a:t>
            </a:r>
            <a:r>
              <a:rPr lang="en-ZA" sz="2000" dirty="0" smtClean="0">
                <a:latin typeface="Century Gothic" panose="020B0502020202020204" pitchFamily="34" charset="0"/>
              </a:rPr>
              <a:t>0.1% and 0.4%</a:t>
            </a:r>
            <a:endParaRPr lang="en-ZA" sz="20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7</a:t>
            </a:fld>
            <a:endParaRPr lang="en-US" dirty="0"/>
          </a:p>
        </p:txBody>
      </p:sp>
    </p:spTree>
    <p:extLst>
      <p:ext uri="{BB962C8B-B14F-4D97-AF65-F5344CB8AC3E}">
        <p14:creationId xmlns:p14="http://schemas.microsoft.com/office/powerpoint/2010/main" xmlns="" val="1951700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6909" y="307695"/>
            <a:ext cx="7886700" cy="1023564"/>
          </a:xfrm>
        </p:spPr>
        <p:txBody>
          <a:bodyPr>
            <a:normAutofit/>
          </a:bodyPr>
          <a:lstStyle/>
          <a:p>
            <a:r>
              <a:rPr lang="en-ZA" dirty="0">
                <a:solidFill>
                  <a:schemeClr val="accent6"/>
                </a:solidFill>
                <a:latin typeface="Century Gothic" panose="020B0502020202020204" pitchFamily="34" charset="0"/>
              </a:rPr>
              <a:t>Revised growth forecast</a:t>
            </a:r>
          </a:p>
        </p:txBody>
      </p:sp>
      <p:sp>
        <p:nvSpPr>
          <p:cNvPr id="3" name="Content Placeholder 2"/>
          <p:cNvSpPr>
            <a:spLocks noGrp="1"/>
          </p:cNvSpPr>
          <p:nvPr>
            <p:ph idx="1"/>
          </p:nvPr>
        </p:nvSpPr>
        <p:spPr>
          <a:xfrm>
            <a:off x="3129803" y="3550024"/>
            <a:ext cx="7886700" cy="5376770"/>
          </a:xfrm>
        </p:spPr>
        <p:txBody>
          <a:bodyPr>
            <a:normAutofit/>
          </a:bodyPr>
          <a:lstStyle/>
          <a:p>
            <a:endParaRPr lang="en-ZA" sz="2000" dirty="0" smtClean="0"/>
          </a:p>
          <a:p>
            <a:pPr marL="0" indent="0">
              <a:buNone/>
            </a:pPr>
            <a:endParaRPr lang="en-ZA" sz="2000" dirty="0"/>
          </a:p>
          <a:p>
            <a:endParaRPr lang="en-ZA" dirty="0"/>
          </a:p>
        </p:txBody>
      </p:sp>
      <p:sp>
        <p:nvSpPr>
          <p:cNvPr id="4" name="Slide Number Placeholder 3"/>
          <p:cNvSpPr>
            <a:spLocks noGrp="1"/>
          </p:cNvSpPr>
          <p:nvPr>
            <p:ph type="sldNum" sz="quarter" idx="12"/>
          </p:nvPr>
        </p:nvSpPr>
        <p:spPr/>
        <p:txBody>
          <a:bodyPr/>
          <a:lstStyle/>
          <a:p>
            <a:fld id="{3D22BE80-DED4-504D-BFB9-746F323304E3}" type="slidenum">
              <a:rPr lang="en-US" smtClean="0"/>
              <a:pPr/>
              <a:t>8</a:t>
            </a:fld>
            <a:endParaRPr lang="en-US"/>
          </a:p>
        </p:txBody>
      </p:sp>
      <p:sp>
        <p:nvSpPr>
          <p:cNvPr id="5" name="Rectangle 2"/>
          <p:cNvSpPr>
            <a:spLocks noChangeArrowheads="1"/>
          </p:cNvSpPr>
          <p:nvPr/>
        </p:nvSpPr>
        <p:spPr bwMode="auto">
          <a:xfrm>
            <a:off x="2501153" y="207084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6" name="Object 5"/>
          <p:cNvGraphicFramePr>
            <a:graphicFrameLocks noChangeAspect="1"/>
          </p:cNvGraphicFramePr>
          <p:nvPr>
            <p:extLst>
              <p:ext uri="{D42A27DB-BD31-4B8C-83A1-F6EECF244321}">
                <p14:modId xmlns:p14="http://schemas.microsoft.com/office/powerpoint/2010/main" xmlns="" val="3063015979"/>
              </p:ext>
            </p:extLst>
          </p:nvPr>
        </p:nvGraphicFramePr>
        <p:xfrm>
          <a:off x="250279" y="1694329"/>
          <a:ext cx="8702328" cy="4262718"/>
        </p:xfrm>
        <a:graphic>
          <a:graphicData uri="http://schemas.openxmlformats.org/presentationml/2006/ole">
            <p:oleObj spid="_x0000_s2099" name="Worksheet" r:id="rId4" imgW="4705339" imgH="2066881" progId="Excel.Sheet.12">
              <p:embed/>
            </p:oleObj>
          </a:graphicData>
        </a:graphic>
      </p:graphicFrame>
    </p:spTree>
    <p:extLst>
      <p:ext uri="{BB962C8B-B14F-4D97-AF65-F5344CB8AC3E}">
        <p14:creationId xmlns:p14="http://schemas.microsoft.com/office/powerpoint/2010/main" xmlns="" val="67711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31316"/>
          </a:xfrm>
        </p:spPr>
        <p:txBody>
          <a:bodyPr>
            <a:normAutofit/>
          </a:bodyPr>
          <a:lstStyle/>
          <a:p>
            <a:r>
              <a:rPr lang="en-ZA" dirty="0" smtClean="0">
                <a:solidFill>
                  <a:schemeClr val="accent6"/>
                </a:solidFill>
                <a:latin typeface="Century Gothic" panose="020B0502020202020204" pitchFamily="34" charset="0"/>
              </a:rPr>
              <a:t>Fiscal framework</a:t>
            </a:r>
            <a:endParaRPr lang="en-ZA" dirty="0">
              <a:solidFill>
                <a:schemeClr val="accent6"/>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3D22BE80-DED4-504D-BFB9-746F323304E3}" type="slidenum">
              <a:rPr lang="en-US" smtClean="0"/>
              <a:pPr/>
              <a:t>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81387400"/>
              </p:ext>
            </p:extLst>
          </p:nvPr>
        </p:nvGraphicFramePr>
        <p:xfrm>
          <a:off x="628650" y="1367214"/>
          <a:ext cx="8111938" cy="50307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944906" y="3559877"/>
            <a:ext cx="1869142" cy="369332"/>
          </a:xfrm>
          <a:prstGeom prst="rect">
            <a:avLst/>
          </a:prstGeom>
          <a:noFill/>
        </p:spPr>
        <p:txBody>
          <a:bodyPr wrap="square" rtlCol="0">
            <a:spAutoFit/>
          </a:bodyPr>
          <a:lstStyle/>
          <a:p>
            <a:r>
              <a:rPr lang="en-ZA" dirty="0" smtClean="0"/>
              <a:t>Counter-cyclical</a:t>
            </a:r>
            <a:endParaRPr lang="en-ZA" dirty="0"/>
          </a:p>
        </p:txBody>
      </p:sp>
    </p:spTree>
    <p:extLst>
      <p:ext uri="{BB962C8B-B14F-4D97-AF65-F5344CB8AC3E}">
        <p14:creationId xmlns:p14="http://schemas.microsoft.com/office/powerpoint/2010/main" xmlns="" val="251328379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1" id="{3F51BA9E-E7FF-4503-87F5-1FB00CA58BAC}" vid="{B61FD4DF-877F-4B4B-B84A-F5A625D55A8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4.xml><?xml version="1.0" encoding="utf-8"?>
<a:theme xmlns:a="http://schemas.openxmlformats.org/drawingml/2006/main" name="1_Crop">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5.xml><?xml version="1.0" encoding="utf-8"?>
<a:theme xmlns:a="http://schemas.openxmlformats.org/drawingml/2006/main" name="Theme3 P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3 PBO" id="{FA53394D-9EEB-4EAA-A7ED-EB9473DE9537}" vid="{1F74C261-28DE-454B-AD82-7FBA92BB2844}"/>
    </a:ext>
  </a:extLst>
</a:theme>
</file>

<file path=ppt/theme/theme6.xml><?xml version="1.0" encoding="utf-8"?>
<a:theme xmlns:a="http://schemas.openxmlformats.org/drawingml/2006/main" name="1_Media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Theme1</Template>
  <TotalTime>17769</TotalTime>
  <Words>1953</Words>
  <Application>Microsoft Office PowerPoint</Application>
  <PresentationFormat>On-screen Show (4:3)</PresentationFormat>
  <Paragraphs>282</Paragraphs>
  <Slides>30</Slides>
  <Notes>1</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30</vt:i4>
      </vt:variant>
    </vt:vector>
  </HeadingPairs>
  <TitlesOfParts>
    <vt:vector size="39" baseType="lpstr">
      <vt:lpstr>Theme1</vt:lpstr>
      <vt:lpstr>Median</vt:lpstr>
      <vt:lpstr>1_Retrospect</vt:lpstr>
      <vt:lpstr>1_Crop</vt:lpstr>
      <vt:lpstr>Theme3 PBO</vt:lpstr>
      <vt:lpstr>1_Median</vt:lpstr>
      <vt:lpstr>Retrospect</vt:lpstr>
      <vt:lpstr>Office Theme</vt:lpstr>
      <vt:lpstr>Worksheet</vt:lpstr>
      <vt:lpstr>Slide 1</vt:lpstr>
      <vt:lpstr>Outline</vt:lpstr>
      <vt:lpstr>Introduction</vt:lpstr>
      <vt:lpstr>Global economic context</vt:lpstr>
      <vt:lpstr>Global economic context (continue)</vt:lpstr>
      <vt:lpstr>South African economic context</vt:lpstr>
      <vt:lpstr>Macroeconomic review and outlook</vt:lpstr>
      <vt:lpstr>Revised growth forecast</vt:lpstr>
      <vt:lpstr>Fiscal framework</vt:lpstr>
      <vt:lpstr>Budget deficit</vt:lpstr>
      <vt:lpstr>Debt</vt:lpstr>
      <vt:lpstr>Revenue trends</vt:lpstr>
      <vt:lpstr>Revenue trends (continue)</vt:lpstr>
      <vt:lpstr>Slide 14</vt:lpstr>
      <vt:lpstr>Expenditure: Year to date expenditure for a selection of National Departments</vt:lpstr>
      <vt:lpstr>Expenditure: Economic classification year to date expenditure for a selection of National Departments</vt:lpstr>
      <vt:lpstr>Provincial revenue and expenditure trend</vt:lpstr>
      <vt:lpstr>Provincial expenditure on social services</vt:lpstr>
      <vt:lpstr>Provincial expenditure within economic classifications</vt:lpstr>
      <vt:lpstr>Financial position of Metros (preliminary results)</vt:lpstr>
      <vt:lpstr>Financial performance of Metros</vt:lpstr>
      <vt:lpstr>Financial performance of Metros</vt:lpstr>
      <vt:lpstr>Funding priorities</vt:lpstr>
      <vt:lpstr>Monitoring of the implementation of the MTSF</vt:lpstr>
      <vt:lpstr>In summary</vt:lpstr>
      <vt:lpstr>Thank You</vt:lpstr>
      <vt:lpstr>Policy considerations: Higher Education</vt:lpstr>
      <vt:lpstr>Policy considerations: National Health Insurance</vt:lpstr>
      <vt:lpstr>Policy considerations: Job creation</vt:lpstr>
      <vt:lpstr>Policy considerations: Employment Tax Incentives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to SCAP planning</dc:title>
  <dc:creator>PBO</dc:creator>
  <cp:lastModifiedBy>PUMZA</cp:lastModifiedBy>
  <cp:revision>1051</cp:revision>
  <cp:lastPrinted>2016-10-17T07:49:49Z</cp:lastPrinted>
  <dcterms:created xsi:type="dcterms:W3CDTF">2014-06-25T15:15:37Z</dcterms:created>
  <dcterms:modified xsi:type="dcterms:W3CDTF">2016-10-19T12:42:27Z</dcterms:modified>
</cp:coreProperties>
</file>