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314" r:id="rId3"/>
    <p:sldId id="313" r:id="rId4"/>
    <p:sldId id="329" r:id="rId5"/>
    <p:sldId id="315" r:id="rId6"/>
    <p:sldId id="317" r:id="rId7"/>
    <p:sldId id="321" r:id="rId8"/>
    <p:sldId id="318" r:id="rId9"/>
    <p:sldId id="330" r:id="rId10"/>
    <p:sldId id="331" r:id="rId11"/>
    <p:sldId id="320" r:id="rId12"/>
    <p:sldId id="311"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35" autoAdjust="0"/>
    <p:restoredTop sz="89496" autoAdjust="0"/>
  </p:normalViewPr>
  <p:slideViewPr>
    <p:cSldViewPr snapToGrid="0" snapToObjects="1" showGuides="1">
      <p:cViewPr varScale="1">
        <p:scale>
          <a:sx n="35" d="100"/>
          <a:sy n="35" d="100"/>
        </p:scale>
        <p:origin x="-132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60454E8-D741-4CB9-B4A7-5CCF343572E8}" type="datetimeFigureOut">
              <a:rPr lang="en-US" smtClean="0"/>
              <a:pPr/>
              <a:t>10/26/2016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037210C-A5C1-4533-9A3A-1BC9455CBC85}" type="slidenum">
              <a:rPr lang="en-US" smtClean="0"/>
              <a:pPr/>
              <a:t>‹#›</a:t>
            </a:fld>
            <a:endParaRPr lang="en-US" dirty="0"/>
          </a:p>
        </p:txBody>
      </p:sp>
    </p:spTree>
    <p:extLst>
      <p:ext uri="{BB962C8B-B14F-4D97-AF65-F5344CB8AC3E}">
        <p14:creationId xmlns:p14="http://schemas.microsoft.com/office/powerpoint/2010/main" xmlns="" val="2699653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A0049E3-59AF-426A-84C3-98392A71F4DD}" type="datetimeFigureOut">
              <a:rPr lang="en-US" smtClean="0"/>
              <a:pPr/>
              <a:t>10/26/2016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0C9597A-FBB5-414A-98A4-740C5EFEB58F}" type="slidenum">
              <a:rPr lang="en-US" smtClean="0"/>
              <a:pPr/>
              <a:t>‹#›</a:t>
            </a:fld>
            <a:endParaRPr lang="en-US" dirty="0"/>
          </a:p>
        </p:txBody>
      </p:sp>
    </p:spTree>
    <p:extLst>
      <p:ext uri="{BB962C8B-B14F-4D97-AF65-F5344CB8AC3E}">
        <p14:creationId xmlns:p14="http://schemas.microsoft.com/office/powerpoint/2010/main" xmlns="" val="4067727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0C9597A-FBB5-414A-98A4-740C5EFEB58F}" type="slidenum">
              <a:rPr lang="en-US" smtClean="0"/>
              <a:pPr/>
              <a:t>1</a:t>
            </a:fld>
            <a:endParaRPr lang="en-US" dirty="0"/>
          </a:p>
        </p:txBody>
      </p:sp>
    </p:spTree>
    <p:extLst>
      <p:ext uri="{BB962C8B-B14F-4D97-AF65-F5344CB8AC3E}">
        <p14:creationId xmlns:p14="http://schemas.microsoft.com/office/powerpoint/2010/main" xmlns="" val="924346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0C9597A-FBB5-414A-98A4-740C5EFEB58F}" type="slidenum">
              <a:rPr lang="en-US" smtClean="0"/>
              <a:pPr/>
              <a:t>3</a:t>
            </a:fld>
            <a:endParaRPr lang="en-US" dirty="0"/>
          </a:p>
        </p:txBody>
      </p:sp>
    </p:spTree>
    <p:extLst>
      <p:ext uri="{BB962C8B-B14F-4D97-AF65-F5344CB8AC3E}">
        <p14:creationId xmlns:p14="http://schemas.microsoft.com/office/powerpoint/2010/main" xmlns="" val="3309680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0C9597A-FBB5-414A-98A4-740C5EFEB58F}" type="slidenum">
              <a:rPr lang="en-US" smtClean="0"/>
              <a:pPr/>
              <a:t>5</a:t>
            </a:fld>
            <a:endParaRPr lang="en-US" dirty="0"/>
          </a:p>
        </p:txBody>
      </p:sp>
    </p:spTree>
    <p:extLst>
      <p:ext uri="{BB962C8B-B14F-4D97-AF65-F5344CB8AC3E}">
        <p14:creationId xmlns:p14="http://schemas.microsoft.com/office/powerpoint/2010/main" xmlns="" val="3715013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Spending</a:t>
            </a:r>
            <a:r>
              <a:rPr lang="en-ZA" baseline="0" dirty="0" smtClean="0"/>
              <a:t> on BWO: </a:t>
            </a:r>
          </a:p>
          <a:p>
            <a:r>
              <a:rPr lang="en-ZA" baseline="0" dirty="0" smtClean="0"/>
              <a:t>Largest amounts go to Construction (CRES &amp; TECH), </a:t>
            </a:r>
            <a:r>
              <a:rPr lang="en-ZA" sz="1200" b="0" i="0" u="none" strike="noStrike" kern="1200" dirty="0" smtClean="0">
                <a:solidFill>
                  <a:schemeClr val="tx1"/>
                </a:solidFill>
                <a:effectLst/>
                <a:latin typeface="+mn-lt"/>
                <a:ea typeface="+mn-ea"/>
                <a:cs typeface="+mn-cs"/>
              </a:rPr>
              <a:t>Refurbishment &amp; Upgrade of coaches (TECH), Repair</a:t>
            </a:r>
            <a:r>
              <a:rPr lang="en-ZA" sz="1200" b="0" i="0" u="none" strike="noStrike" kern="1200" baseline="0" dirty="0" smtClean="0">
                <a:solidFill>
                  <a:schemeClr val="tx1"/>
                </a:solidFill>
                <a:effectLst/>
                <a:latin typeface="+mn-lt"/>
                <a:ea typeface="+mn-ea"/>
                <a:cs typeface="+mn-cs"/>
              </a:rPr>
              <a:t> of rolling stock equipment (Rail), maintenance (Rail). </a:t>
            </a:r>
            <a:r>
              <a:rPr lang="en-ZA" dirty="0" smtClean="0"/>
              <a:t> </a:t>
            </a:r>
          </a:p>
          <a:p>
            <a:endParaRPr lang="en-ZA" dirty="0" smtClean="0"/>
          </a:p>
          <a:p>
            <a:r>
              <a:rPr lang="en-ZA" dirty="0" smtClean="0"/>
              <a:t>Challenges: </a:t>
            </a:r>
          </a:p>
          <a:p>
            <a:r>
              <a:rPr lang="en-ZA" dirty="0" smtClean="0"/>
              <a:t>Pienaarspoort deployment Corridor involves</a:t>
            </a:r>
            <a:r>
              <a:rPr lang="en-ZA" baseline="0" dirty="0" smtClean="0"/>
              <a:t> the infrastructure readiness as well as the operational readiness (train operations, customer services, security and maintenance). The Provisional Acceptance certificate for Train 1 is delayed; the stray current project completion date December 2016; platform rectifications will also still be in progress. </a:t>
            </a:r>
          </a:p>
          <a:p>
            <a:endParaRPr lang="en-ZA" baseline="0" dirty="0" smtClean="0"/>
          </a:p>
          <a:p>
            <a:r>
              <a:rPr lang="en-ZA" baseline="0" dirty="0" smtClean="0"/>
              <a:t>PRASA Technical – The 120km/h track tender is one the major supporting infrastructure works to commence for the deployment of the new trains. The target was to ensure completion of the tender and contracting work in 2016/17 so that work can commence in 2017/18. </a:t>
            </a:r>
          </a:p>
          <a:p>
            <a:endParaRPr lang="en-ZA" baseline="0" dirty="0" smtClean="0"/>
          </a:p>
          <a:p>
            <a:r>
              <a:rPr lang="en-ZA" baseline="0" dirty="0" smtClean="0"/>
              <a:t>The Intersite project in Umgeni is dependent on the approval from the EThekwini municipality. The approval is subject to a period of 21 days for any objections. (This expires August 2016). (Target was to have this completed by end Quarter 1). </a:t>
            </a:r>
          </a:p>
          <a:p>
            <a:r>
              <a:rPr lang="en-ZA" baseline="0" dirty="0" smtClean="0"/>
              <a:t> </a:t>
            </a:r>
            <a:endParaRPr lang="en-ZA" dirty="0"/>
          </a:p>
        </p:txBody>
      </p:sp>
      <p:sp>
        <p:nvSpPr>
          <p:cNvPr id="4" name="Slide Number Placeholder 3"/>
          <p:cNvSpPr>
            <a:spLocks noGrp="1"/>
          </p:cNvSpPr>
          <p:nvPr>
            <p:ph type="sldNum" sz="quarter" idx="10"/>
          </p:nvPr>
        </p:nvSpPr>
        <p:spPr/>
        <p:txBody>
          <a:bodyPr/>
          <a:lstStyle/>
          <a:p>
            <a:fld id="{40C9597A-FBB5-414A-98A4-740C5EFEB58F}" type="slidenum">
              <a:rPr lang="en-US" smtClean="0"/>
              <a:pPr/>
              <a:t>6</a:t>
            </a:fld>
            <a:endParaRPr lang="en-US" dirty="0"/>
          </a:p>
        </p:txBody>
      </p:sp>
    </p:spTree>
    <p:extLst>
      <p:ext uri="{BB962C8B-B14F-4D97-AF65-F5344CB8AC3E}">
        <p14:creationId xmlns:p14="http://schemas.microsoft.com/office/powerpoint/2010/main" xmlns="" val="1286285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0C9597A-FBB5-414A-98A4-740C5EFEB58F}" type="slidenum">
              <a:rPr lang="en-US" smtClean="0"/>
              <a:pPr/>
              <a:t>12</a:t>
            </a:fld>
            <a:endParaRPr lang="en-US" dirty="0"/>
          </a:p>
        </p:txBody>
      </p:sp>
    </p:spTree>
    <p:extLst>
      <p:ext uri="{BB962C8B-B14F-4D97-AF65-F5344CB8AC3E}">
        <p14:creationId xmlns:p14="http://schemas.microsoft.com/office/powerpoint/2010/main" xmlns="" val="42313362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8" name="Picture 7" descr="PPT_Image.jpg"/>
          <p:cNvPicPr>
            <a:picLocks noChangeAspect="1"/>
          </p:cNvPicPr>
          <p:nvPr userDrawn="1"/>
        </p:nvPicPr>
        <p:blipFill>
          <a:blip r:embed="rId2"/>
          <a:stretch>
            <a:fillRect/>
          </a:stretch>
        </p:blipFill>
        <p:spPr>
          <a:xfrm>
            <a:off x="7607" y="0"/>
            <a:ext cx="9128785" cy="6858000"/>
          </a:xfrm>
          <a:prstGeom prst="rect">
            <a:avLst/>
          </a:prstGeom>
        </p:spPr>
      </p:pic>
      <p:sp>
        <p:nvSpPr>
          <p:cNvPr id="2" name="Title 1"/>
          <p:cNvSpPr>
            <a:spLocks noGrp="1"/>
          </p:cNvSpPr>
          <p:nvPr>
            <p:ph type="ctrTitle"/>
          </p:nvPr>
        </p:nvSpPr>
        <p:spPr>
          <a:xfrm>
            <a:off x="222295" y="1895317"/>
            <a:ext cx="5803809" cy="470215"/>
          </a:xfrm>
          <a:prstGeom prst="rect">
            <a:avLst/>
          </a:prstGeom>
        </p:spPr>
        <p:txBody>
          <a:bodyPr>
            <a:noAutofit/>
          </a:bodyPr>
          <a:lstStyle>
            <a:lvl1pPr algn="l">
              <a:defRPr sz="3200" b="1" i="0">
                <a:solidFill>
                  <a:schemeClr val="bg1"/>
                </a:solidFill>
                <a:latin typeface="Arial"/>
                <a:cs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217616" y="2460572"/>
            <a:ext cx="5802184" cy="511588"/>
          </a:xfrm>
          <a:prstGeom prst="rect">
            <a:avLst/>
          </a:prstGeom>
        </p:spPr>
        <p:txBody>
          <a:bodyPr>
            <a:normAutofit/>
          </a:bodyPr>
          <a:lstStyle>
            <a:lvl1pPr marL="0" indent="0" algn="l">
              <a:buNone/>
              <a:defRPr sz="2500">
                <a:solidFill>
                  <a:srgbClr val="394449"/>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222295" y="3063875"/>
            <a:ext cx="2133600" cy="365125"/>
          </a:xfrm>
          <a:prstGeom prst="rect">
            <a:avLst/>
          </a:prstGeom>
        </p:spPr>
        <p:txBody>
          <a:bodyPr/>
          <a:lstStyle>
            <a:lvl1pPr>
              <a:defRPr>
                <a:solidFill>
                  <a:srgbClr val="394449"/>
                </a:solidFill>
                <a:latin typeface="Arial"/>
                <a:cs typeface="Arial"/>
              </a:defRPr>
            </a:lvl1pPr>
          </a:lstStyle>
          <a:p>
            <a:fld id="{2830B52A-95D4-4EFE-800C-10802793FFF1}" type="datetime1">
              <a:rPr lang="en-US" smtClean="0"/>
              <a:pPr/>
              <a:t>10/26/2016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3541650-E3F6-3B4A-BA01-174404A697F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C5155-CD35-4A77-86AE-2D115ECF38B4}" type="datetime1">
              <a:rPr lang="en-US" smtClean="0"/>
              <a:pPr/>
              <a:t>10/26/2016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B56656-6770-8940-8401-EA3EDE04B3E1}" type="slidenum">
              <a:rPr lang="en-US" smtClean="0"/>
              <a:pPr/>
              <a:t>‹#›</a:t>
            </a:fld>
            <a:endParaRPr lang="en-US" dirty="0"/>
          </a:p>
        </p:txBody>
      </p:sp>
      <p:grpSp>
        <p:nvGrpSpPr>
          <p:cNvPr id="5" name="Group 4"/>
          <p:cNvGrpSpPr/>
          <p:nvPr userDrawn="1"/>
        </p:nvGrpSpPr>
        <p:grpSpPr>
          <a:xfrm>
            <a:off x="128384" y="149915"/>
            <a:ext cx="8887231" cy="384016"/>
            <a:chOff x="128384" y="149915"/>
            <a:chExt cx="8887231" cy="384016"/>
          </a:xfrm>
        </p:grpSpPr>
        <p:pic>
          <p:nvPicPr>
            <p:cNvPr id="6" name="Picture 5" descr="PowerPoint_blueheader-07.png"/>
            <p:cNvPicPr>
              <a:picLocks noChangeAspect="1"/>
            </p:cNvPicPr>
            <p:nvPr userDrawn="1"/>
          </p:nvPicPr>
          <p:blipFill rotWithShape="1">
            <a:blip r:embed="rId2"/>
            <a:srcRect r="71322"/>
            <a:stretch/>
          </p:blipFill>
          <p:spPr>
            <a:xfrm>
              <a:off x="128384" y="149915"/>
              <a:ext cx="2548716" cy="384016"/>
            </a:xfrm>
            <a:prstGeom prst="rect">
              <a:avLst/>
            </a:prstGeom>
          </p:spPr>
        </p:pic>
        <p:pic>
          <p:nvPicPr>
            <p:cNvPr id="7" name="Picture 6" descr="PowerPoint_blueheader-07.png"/>
            <p:cNvPicPr>
              <a:picLocks noChangeAspect="1"/>
            </p:cNvPicPr>
            <p:nvPr userDrawn="1"/>
          </p:nvPicPr>
          <p:blipFill rotWithShape="1">
            <a:blip r:embed="rId2"/>
            <a:srcRect l="87313"/>
            <a:stretch/>
          </p:blipFill>
          <p:spPr>
            <a:xfrm>
              <a:off x="7888076" y="149915"/>
              <a:ext cx="1127539" cy="384016"/>
            </a:xfrm>
            <a:prstGeom prst="rect">
              <a:avLst/>
            </a:prstGeom>
          </p:spPr>
        </p:pic>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930"/>
            <a:ext cx="3008313" cy="901169"/>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533931"/>
            <a:ext cx="5111750" cy="5592232"/>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41FA92-B181-40FB-B980-7B94CBFBDC3D}" type="datetime1">
              <a:rPr lang="en-US" smtClean="0"/>
              <a:pPr/>
              <a:t>10/26/2016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B56656-6770-8940-8401-EA3EDE04B3E1}" type="slidenum">
              <a:rPr lang="en-US" smtClean="0"/>
              <a:pPr/>
              <a:t>‹#›</a:t>
            </a:fld>
            <a:endParaRPr lang="en-US" dirty="0"/>
          </a:p>
        </p:txBody>
      </p:sp>
      <p:grpSp>
        <p:nvGrpSpPr>
          <p:cNvPr id="8" name="Group 7"/>
          <p:cNvGrpSpPr/>
          <p:nvPr userDrawn="1"/>
        </p:nvGrpSpPr>
        <p:grpSpPr>
          <a:xfrm>
            <a:off x="128384" y="149915"/>
            <a:ext cx="8887231" cy="384016"/>
            <a:chOff x="128384" y="149915"/>
            <a:chExt cx="8887231" cy="384016"/>
          </a:xfrm>
        </p:grpSpPr>
        <p:pic>
          <p:nvPicPr>
            <p:cNvPr id="9" name="Picture 8" descr="PowerPoint_blueheader-07.png"/>
            <p:cNvPicPr>
              <a:picLocks noChangeAspect="1"/>
            </p:cNvPicPr>
            <p:nvPr userDrawn="1"/>
          </p:nvPicPr>
          <p:blipFill rotWithShape="1">
            <a:blip r:embed="rId2"/>
            <a:srcRect r="71322"/>
            <a:stretch/>
          </p:blipFill>
          <p:spPr>
            <a:xfrm>
              <a:off x="128384" y="149915"/>
              <a:ext cx="2548716" cy="384016"/>
            </a:xfrm>
            <a:prstGeom prst="rect">
              <a:avLst/>
            </a:prstGeom>
          </p:spPr>
        </p:pic>
        <p:pic>
          <p:nvPicPr>
            <p:cNvPr id="10" name="Picture 9" descr="PowerPoint_blueheader-07.png"/>
            <p:cNvPicPr>
              <a:picLocks noChangeAspect="1"/>
            </p:cNvPicPr>
            <p:nvPr userDrawn="1"/>
          </p:nvPicPr>
          <p:blipFill rotWithShape="1">
            <a:blip r:embed="rId2"/>
            <a:srcRect l="87313"/>
            <a:stretch/>
          </p:blipFill>
          <p:spPr>
            <a:xfrm>
              <a:off x="7888076" y="149915"/>
              <a:ext cx="1127539" cy="384016"/>
            </a:xfrm>
            <a:prstGeom prst="rect">
              <a:avLst/>
            </a:prstGeom>
          </p:spPr>
        </p:pic>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661622-B659-492A-888A-7BF024A02CFF}" type="datetime1">
              <a:rPr lang="en-US" smtClean="0"/>
              <a:pPr/>
              <a:t>10/26/2016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B56656-6770-8940-8401-EA3EDE04B3E1}" type="slidenum">
              <a:rPr lang="en-US" smtClean="0"/>
              <a:pPr/>
              <a:t>‹#›</a:t>
            </a:fld>
            <a:endParaRPr lang="en-US" dirty="0"/>
          </a:p>
        </p:txBody>
      </p:sp>
      <p:grpSp>
        <p:nvGrpSpPr>
          <p:cNvPr id="8" name="Group 7"/>
          <p:cNvGrpSpPr/>
          <p:nvPr userDrawn="1"/>
        </p:nvGrpSpPr>
        <p:grpSpPr>
          <a:xfrm>
            <a:off x="128384" y="149915"/>
            <a:ext cx="8887231" cy="384016"/>
            <a:chOff x="128384" y="149915"/>
            <a:chExt cx="8887231" cy="384016"/>
          </a:xfrm>
        </p:grpSpPr>
        <p:pic>
          <p:nvPicPr>
            <p:cNvPr id="9" name="Picture 8" descr="PowerPoint_blueheader-07.png"/>
            <p:cNvPicPr>
              <a:picLocks noChangeAspect="1"/>
            </p:cNvPicPr>
            <p:nvPr userDrawn="1"/>
          </p:nvPicPr>
          <p:blipFill rotWithShape="1">
            <a:blip r:embed="rId2"/>
            <a:srcRect r="71322"/>
            <a:stretch/>
          </p:blipFill>
          <p:spPr>
            <a:xfrm>
              <a:off x="128384" y="149915"/>
              <a:ext cx="2548716" cy="384016"/>
            </a:xfrm>
            <a:prstGeom prst="rect">
              <a:avLst/>
            </a:prstGeom>
          </p:spPr>
        </p:pic>
        <p:pic>
          <p:nvPicPr>
            <p:cNvPr id="10" name="Picture 9" descr="PowerPoint_blueheader-07.png"/>
            <p:cNvPicPr>
              <a:picLocks noChangeAspect="1"/>
            </p:cNvPicPr>
            <p:nvPr userDrawn="1"/>
          </p:nvPicPr>
          <p:blipFill rotWithShape="1">
            <a:blip r:embed="rId2"/>
            <a:srcRect l="87313"/>
            <a:stretch/>
          </p:blipFill>
          <p:spPr>
            <a:xfrm>
              <a:off x="7888076" y="149915"/>
              <a:ext cx="1127539" cy="384016"/>
            </a:xfrm>
            <a:prstGeom prst="rect">
              <a:avLst/>
            </a:prstGeom>
          </p:spPr>
        </p:pic>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931"/>
            <a:ext cx="8229600" cy="657360"/>
          </a:xfrm>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normAutofit/>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943BAF5-E8B4-47C6-8B19-F8603CFB488E}" type="datetime1">
              <a:rPr lang="en-US" smtClean="0"/>
              <a:pPr/>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B56656-6770-8940-8401-EA3EDE04B3E1}" type="slidenum">
              <a:rPr lang="en-US" smtClean="0"/>
              <a:pPr/>
              <a:t>‹#›</a:t>
            </a:fld>
            <a:endParaRPr lang="en-US" dirty="0"/>
          </a:p>
        </p:txBody>
      </p:sp>
      <p:grpSp>
        <p:nvGrpSpPr>
          <p:cNvPr id="7" name="Group 6"/>
          <p:cNvGrpSpPr/>
          <p:nvPr userDrawn="1"/>
        </p:nvGrpSpPr>
        <p:grpSpPr>
          <a:xfrm>
            <a:off x="128384" y="149915"/>
            <a:ext cx="8887231" cy="384016"/>
            <a:chOff x="128384" y="149915"/>
            <a:chExt cx="8887231" cy="384016"/>
          </a:xfrm>
        </p:grpSpPr>
        <p:pic>
          <p:nvPicPr>
            <p:cNvPr id="8" name="Picture 7" descr="PowerPoint_blueheader-07.png"/>
            <p:cNvPicPr>
              <a:picLocks noChangeAspect="1"/>
            </p:cNvPicPr>
            <p:nvPr userDrawn="1"/>
          </p:nvPicPr>
          <p:blipFill rotWithShape="1">
            <a:blip r:embed="rId2"/>
            <a:srcRect r="71322"/>
            <a:stretch/>
          </p:blipFill>
          <p:spPr>
            <a:xfrm>
              <a:off x="128384" y="149915"/>
              <a:ext cx="2548716" cy="384016"/>
            </a:xfrm>
            <a:prstGeom prst="rect">
              <a:avLst/>
            </a:prstGeom>
          </p:spPr>
        </p:pic>
        <p:pic>
          <p:nvPicPr>
            <p:cNvPr id="9" name="Picture 8" descr="PowerPoint_blueheader-07.png"/>
            <p:cNvPicPr>
              <a:picLocks noChangeAspect="1"/>
            </p:cNvPicPr>
            <p:nvPr userDrawn="1"/>
          </p:nvPicPr>
          <p:blipFill rotWithShape="1">
            <a:blip r:embed="rId2"/>
            <a:srcRect l="87313"/>
            <a:stretch/>
          </p:blipFill>
          <p:spPr>
            <a:xfrm>
              <a:off x="7888076" y="149915"/>
              <a:ext cx="1127539" cy="384016"/>
            </a:xfrm>
            <a:prstGeom prst="rect">
              <a:avLst/>
            </a:prstGeom>
          </p:spPr>
        </p:pic>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B0F266-FC51-4102-BBA2-5957710DB260}" type="datetime1">
              <a:rPr lang="en-US" smtClean="0"/>
              <a:pPr/>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B56656-6770-8940-8401-EA3EDE04B3E1}" type="slidenum">
              <a:rPr lang="en-US" smtClean="0"/>
              <a:pPr/>
              <a:t>‹#›</a:t>
            </a:fld>
            <a:endParaRPr lang="en-US" dirty="0"/>
          </a:p>
        </p:txBody>
      </p:sp>
      <p:grpSp>
        <p:nvGrpSpPr>
          <p:cNvPr id="7" name="Group 6"/>
          <p:cNvGrpSpPr/>
          <p:nvPr userDrawn="1"/>
        </p:nvGrpSpPr>
        <p:grpSpPr>
          <a:xfrm>
            <a:off x="128384" y="149915"/>
            <a:ext cx="8887231" cy="384016"/>
            <a:chOff x="128384" y="149915"/>
            <a:chExt cx="8887231" cy="384016"/>
          </a:xfrm>
        </p:grpSpPr>
        <p:pic>
          <p:nvPicPr>
            <p:cNvPr id="8" name="Picture 7" descr="PowerPoint_blueheader-07.png"/>
            <p:cNvPicPr>
              <a:picLocks noChangeAspect="1"/>
            </p:cNvPicPr>
            <p:nvPr userDrawn="1"/>
          </p:nvPicPr>
          <p:blipFill rotWithShape="1">
            <a:blip r:embed="rId2"/>
            <a:srcRect r="71322"/>
            <a:stretch/>
          </p:blipFill>
          <p:spPr>
            <a:xfrm>
              <a:off x="128384" y="149915"/>
              <a:ext cx="2548716" cy="384016"/>
            </a:xfrm>
            <a:prstGeom prst="rect">
              <a:avLst/>
            </a:prstGeom>
          </p:spPr>
        </p:pic>
        <p:pic>
          <p:nvPicPr>
            <p:cNvPr id="9" name="Picture 8" descr="PowerPoint_blueheader-07.png"/>
            <p:cNvPicPr>
              <a:picLocks noChangeAspect="1"/>
            </p:cNvPicPr>
            <p:nvPr userDrawn="1"/>
          </p:nvPicPr>
          <p:blipFill rotWithShape="1">
            <a:blip r:embed="rId2"/>
            <a:srcRect l="87313"/>
            <a:stretch/>
          </p:blipFill>
          <p:spPr>
            <a:xfrm>
              <a:off x="7888076" y="149915"/>
              <a:ext cx="1127539" cy="384016"/>
            </a:xfrm>
            <a:prstGeom prst="rect">
              <a:avLst/>
            </a:prstGeom>
          </p:spPr>
        </p:pic>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3DFB52-17E9-4928-AF0D-04ED9C23CF3E}" type="datetime1">
              <a:rPr lang="en-US" smtClean="0"/>
              <a:pPr/>
              <a:t>10/26/2016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4B56656-6770-8940-8401-EA3EDE04B3E1}" type="slidenum">
              <a:rPr lang="en-US" smtClean="0"/>
              <a:pPr/>
              <a:t>‹#›</a:t>
            </a:fld>
            <a:endParaRPr lang="en-US" dirty="0"/>
          </a:p>
        </p:txBody>
      </p:sp>
      <p:grpSp>
        <p:nvGrpSpPr>
          <p:cNvPr id="6" name="Group 5"/>
          <p:cNvGrpSpPr/>
          <p:nvPr userDrawn="1"/>
        </p:nvGrpSpPr>
        <p:grpSpPr>
          <a:xfrm>
            <a:off x="128384" y="149915"/>
            <a:ext cx="8887231" cy="384016"/>
            <a:chOff x="128384" y="149915"/>
            <a:chExt cx="8887231" cy="384016"/>
          </a:xfrm>
        </p:grpSpPr>
        <p:pic>
          <p:nvPicPr>
            <p:cNvPr id="7" name="Picture 6" descr="PowerPoint_blueheader-07.png"/>
            <p:cNvPicPr>
              <a:picLocks noChangeAspect="1"/>
            </p:cNvPicPr>
            <p:nvPr userDrawn="1"/>
          </p:nvPicPr>
          <p:blipFill rotWithShape="1">
            <a:blip r:embed="rId2"/>
            <a:srcRect r="71322"/>
            <a:stretch/>
          </p:blipFill>
          <p:spPr>
            <a:xfrm>
              <a:off x="128384" y="149915"/>
              <a:ext cx="2548716" cy="384016"/>
            </a:xfrm>
            <a:prstGeom prst="rect">
              <a:avLst/>
            </a:prstGeom>
          </p:spPr>
        </p:pic>
        <p:pic>
          <p:nvPicPr>
            <p:cNvPr id="8" name="Picture 7" descr="PowerPoint_blueheader-07.png"/>
            <p:cNvPicPr>
              <a:picLocks noChangeAspect="1"/>
            </p:cNvPicPr>
            <p:nvPr userDrawn="1"/>
          </p:nvPicPr>
          <p:blipFill rotWithShape="1">
            <a:blip r:embed="rId2"/>
            <a:srcRect l="87313"/>
            <a:stretch/>
          </p:blipFill>
          <p:spPr>
            <a:xfrm>
              <a:off x="7888076" y="149915"/>
              <a:ext cx="1127539" cy="384016"/>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A9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8383" y="1628978"/>
            <a:ext cx="8229600" cy="3077133"/>
          </a:xfrm>
          <a:prstGeom prst="rect">
            <a:avLst/>
          </a:prstGeom>
        </p:spPr>
        <p:txBody>
          <a:bodyPr>
            <a:normAutofit/>
          </a:bodyPr>
          <a:lstStyle>
            <a:lvl1pPr algn="ctr">
              <a:defRPr sz="2500">
                <a:solidFill>
                  <a:schemeClr val="bg1"/>
                </a:solidFill>
                <a:latin typeface="Arial"/>
                <a:cs typeface="Arial"/>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3C7B837-AA97-4A6F-AFA4-B7AD777AD6AB}" type="datetime1">
              <a:rPr lang="en-US" smtClean="0"/>
              <a:pPr/>
              <a:t>10/26/2016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3541650-E3F6-3B4A-BA01-174404A697F9}" type="slidenum">
              <a:rPr lang="en-US" smtClean="0"/>
              <a:pPr/>
              <a:t>‹#›</a:t>
            </a:fld>
            <a:endParaRPr lang="en-US" dirty="0"/>
          </a:p>
        </p:txBody>
      </p:sp>
      <p:pic>
        <p:nvPicPr>
          <p:cNvPr id="8" name="Picture 7" descr="PowerPoint_header-07.png"/>
          <p:cNvPicPr>
            <a:picLocks noChangeAspect="1"/>
          </p:cNvPicPr>
          <p:nvPr userDrawn="1"/>
        </p:nvPicPr>
        <p:blipFill>
          <a:blip r:embed="rId2"/>
          <a:stretch>
            <a:fillRect/>
          </a:stretch>
        </p:blipFill>
        <p:spPr>
          <a:xfrm>
            <a:off x="128383" y="99910"/>
            <a:ext cx="8887233" cy="38401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383" y="2019012"/>
            <a:ext cx="8229600" cy="4190803"/>
          </a:xfrm>
          <a:prstGeom prst="rect">
            <a:avLst/>
          </a:prstGeom>
        </p:spPr>
        <p:txBody>
          <a:bodyPr>
            <a:normAutofit/>
          </a:bodyPr>
          <a:lstStyle>
            <a:lvl1pPr>
              <a:buClr>
                <a:schemeClr val="accent5"/>
              </a:buClr>
              <a:buFont typeface="Wingdings" pitchFamily="2" charset="2"/>
              <a:buChar char="£"/>
              <a:defRPr sz="1800" baseline="0">
                <a:solidFill>
                  <a:srgbClr val="394449"/>
                </a:solidFill>
                <a:latin typeface="Arial"/>
                <a:cs typeface="Arial"/>
              </a:defRPr>
            </a:lvl1pPr>
            <a:lvl2pPr>
              <a:buClr>
                <a:schemeClr val="accent5"/>
              </a:buClr>
              <a:buFont typeface="Courier New" pitchFamily="49" charset="0"/>
              <a:buChar char="o"/>
              <a:defRPr sz="1600">
                <a:latin typeface="Arial"/>
                <a:cs typeface="Arial"/>
              </a:defRPr>
            </a:lvl2pPr>
            <a:lvl3pPr>
              <a:buClr>
                <a:schemeClr val="accent5"/>
              </a:buClr>
              <a:defRPr sz="1400">
                <a:latin typeface="Arial"/>
                <a:cs typeface="Arial"/>
              </a:defRPr>
            </a:lvl3pPr>
            <a:lvl4pPr>
              <a:buClr>
                <a:schemeClr val="accent5"/>
              </a:buClr>
              <a:defRPr sz="1200">
                <a:latin typeface="Arial"/>
                <a:cs typeface="Arial"/>
              </a:defRPr>
            </a:lvl4pPr>
            <a:lvl5pPr>
              <a:defRPr>
                <a:latin typeface="Arial"/>
                <a:cs typeface="Arial"/>
              </a:defRPr>
            </a:lvl5pPr>
          </a:lstStyle>
          <a:p>
            <a:pPr lvl="0"/>
            <a:r>
              <a:rPr lang="en-US" dirty="0" smtClean="0"/>
              <a:t>Click to edit Master text styles</a:t>
            </a:r>
          </a:p>
          <a:p>
            <a:pPr lvl="1"/>
            <a:r>
              <a:rPr lang="en-US" dirty="0" smtClean="0"/>
              <a:t>Level 2</a:t>
            </a:r>
          </a:p>
          <a:p>
            <a:pPr lvl="2"/>
            <a:r>
              <a:rPr lang="en-US" dirty="0" smtClean="0"/>
              <a:t>Level 3</a:t>
            </a:r>
          </a:p>
          <a:p>
            <a:pPr lvl="3"/>
            <a:r>
              <a:rPr lang="en-US" dirty="0" smtClean="0"/>
              <a:t>Level 4</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544243B-E3BC-48D1-B1A0-0ACFBAD44049}" type="datetime1">
              <a:rPr lang="en-US" smtClean="0"/>
              <a:pPr/>
              <a:t>10/26/2016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3541650-E3F6-3B4A-BA01-174404A697F9}" type="slidenum">
              <a:rPr lang="en-US" smtClean="0"/>
              <a:pPr/>
              <a:t>‹#›</a:t>
            </a:fld>
            <a:endParaRPr lang="en-US" dirty="0"/>
          </a:p>
        </p:txBody>
      </p:sp>
      <p:sp>
        <p:nvSpPr>
          <p:cNvPr id="10" name="Title 1"/>
          <p:cNvSpPr>
            <a:spLocks noGrp="1"/>
          </p:cNvSpPr>
          <p:nvPr>
            <p:ph type="title"/>
          </p:nvPr>
        </p:nvSpPr>
        <p:spPr>
          <a:xfrm>
            <a:off x="128383" y="1560414"/>
            <a:ext cx="8229600" cy="458598"/>
          </a:xfrm>
          <a:prstGeom prst="rect">
            <a:avLst/>
          </a:prstGeom>
        </p:spPr>
        <p:txBody>
          <a:bodyPr>
            <a:normAutofit/>
          </a:bodyPr>
          <a:lstStyle>
            <a:lvl1pPr algn="l">
              <a:defRPr sz="2000">
                <a:solidFill>
                  <a:srgbClr val="394449"/>
                </a:solidFill>
                <a:latin typeface="Arial"/>
                <a:cs typeface="Arial"/>
              </a:defRPr>
            </a:lvl1pPr>
          </a:lstStyle>
          <a:p>
            <a:r>
              <a:rPr lang="en-US" dirty="0" smtClean="0"/>
              <a:t>Click to edit Master title style</a:t>
            </a:r>
            <a:endParaRPr lang="en-US" dirty="0"/>
          </a:p>
        </p:txBody>
      </p:sp>
      <p:sp>
        <p:nvSpPr>
          <p:cNvPr id="13" name="Text Placeholder 3"/>
          <p:cNvSpPr>
            <a:spLocks noGrp="1"/>
          </p:cNvSpPr>
          <p:nvPr>
            <p:ph type="body" sz="half" idx="2"/>
          </p:nvPr>
        </p:nvSpPr>
        <p:spPr>
          <a:xfrm>
            <a:off x="128384" y="755552"/>
            <a:ext cx="5486400" cy="804862"/>
          </a:xfrm>
        </p:spPr>
        <p:txBody>
          <a:bodyPr>
            <a:normAutofit/>
          </a:bodyPr>
          <a:lstStyle>
            <a:lvl1pPr marL="0" indent="0">
              <a:buNone/>
              <a:defRPr sz="2500" b="1" i="0">
                <a:solidFill>
                  <a:srgbClr val="00A9E2"/>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1"/>
          <p:cNvGrpSpPr/>
          <p:nvPr userDrawn="1"/>
        </p:nvGrpSpPr>
        <p:grpSpPr>
          <a:xfrm>
            <a:off x="128384" y="149915"/>
            <a:ext cx="8887231" cy="384016"/>
            <a:chOff x="128384" y="149915"/>
            <a:chExt cx="8887231" cy="384016"/>
          </a:xfrm>
        </p:grpSpPr>
        <p:pic>
          <p:nvPicPr>
            <p:cNvPr id="14" name="Picture 13" descr="PowerPoint_blueheader-07.png"/>
            <p:cNvPicPr>
              <a:picLocks noChangeAspect="1"/>
            </p:cNvPicPr>
            <p:nvPr userDrawn="1"/>
          </p:nvPicPr>
          <p:blipFill rotWithShape="1">
            <a:blip r:embed="rId2"/>
            <a:srcRect r="71322"/>
            <a:stretch/>
          </p:blipFill>
          <p:spPr>
            <a:xfrm>
              <a:off x="128384" y="149915"/>
              <a:ext cx="2548716" cy="384016"/>
            </a:xfrm>
            <a:prstGeom prst="rect">
              <a:avLst/>
            </a:prstGeom>
          </p:spPr>
        </p:pic>
        <p:pic>
          <p:nvPicPr>
            <p:cNvPr id="9" name="Picture 8" descr="PowerPoint_blueheader-07.png"/>
            <p:cNvPicPr>
              <a:picLocks noChangeAspect="1"/>
            </p:cNvPicPr>
            <p:nvPr userDrawn="1"/>
          </p:nvPicPr>
          <p:blipFill rotWithShape="1">
            <a:blip r:embed="rId2"/>
            <a:srcRect l="87313"/>
            <a:stretch/>
          </p:blipFill>
          <p:spPr>
            <a:xfrm>
              <a:off x="7888076" y="149915"/>
              <a:ext cx="1127539" cy="384016"/>
            </a:xfrm>
            <a:prstGeom prst="rect">
              <a:avLst/>
            </a:prstGeom>
          </p:spPr>
        </p:pic>
      </p:grpSp>
      <p:cxnSp>
        <p:nvCxnSpPr>
          <p:cNvPr id="11" name="Straight Connector 10"/>
          <p:cNvCxnSpPr>
            <a:cxnSpLocks noChangeShapeType="1"/>
          </p:cNvCxnSpPr>
          <p:nvPr userDrawn="1"/>
        </p:nvCxnSpPr>
        <p:spPr bwMode="auto">
          <a:xfrm>
            <a:off x="128384" y="1558826"/>
            <a:ext cx="8229599" cy="1588"/>
          </a:xfrm>
          <a:prstGeom prst="line">
            <a:avLst/>
          </a:prstGeom>
          <a:ln>
            <a:solidFill>
              <a:srgbClr val="00B0F0"/>
            </a:solidFill>
            <a:headEnd/>
            <a:tailEnd/>
          </a:ln>
          <a:effectLst>
            <a:outerShdw blurRad="50800" dist="25400" dir="5400000" rotWithShape="0">
              <a:srgbClr val="000000">
                <a:alpha val="45000"/>
              </a:srgbClr>
            </a:outerShdw>
            <a:reflection blurRad="6350" stA="50000" endA="300" endPos="90000" dir="5400000" sy="-100000" algn="bl" rotWithShape="0"/>
          </a:effectLst>
        </p:spPr>
        <p:style>
          <a:lnRef idx="3">
            <a:schemeClr val="accent3"/>
          </a:lnRef>
          <a:fillRef idx="0">
            <a:schemeClr val="accent3"/>
          </a:fillRef>
          <a:effectRef idx="2">
            <a:schemeClr val="accent3"/>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A6E24-E8B1-4C55-83CA-A8370A05B59E}" type="datetime1">
              <a:rPr lang="en-US" smtClean="0"/>
              <a:pPr/>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B56656-6770-8940-8401-EA3EDE04B3E1}" type="slidenum">
              <a:rPr lang="en-US" smtClean="0"/>
              <a:pPr/>
              <a:t>‹#›</a:t>
            </a:fld>
            <a:endParaRPr lang="en-US" dirty="0"/>
          </a:p>
        </p:txBody>
      </p:sp>
      <p:grpSp>
        <p:nvGrpSpPr>
          <p:cNvPr id="7" name="Group 6"/>
          <p:cNvGrpSpPr/>
          <p:nvPr userDrawn="1"/>
        </p:nvGrpSpPr>
        <p:grpSpPr>
          <a:xfrm>
            <a:off x="128384" y="149915"/>
            <a:ext cx="8887231" cy="384016"/>
            <a:chOff x="128384" y="149915"/>
            <a:chExt cx="8887231" cy="384016"/>
          </a:xfrm>
        </p:grpSpPr>
        <p:pic>
          <p:nvPicPr>
            <p:cNvPr id="8" name="Picture 7" descr="PowerPoint_blueheader-07.png"/>
            <p:cNvPicPr>
              <a:picLocks noChangeAspect="1"/>
            </p:cNvPicPr>
            <p:nvPr userDrawn="1"/>
          </p:nvPicPr>
          <p:blipFill rotWithShape="1">
            <a:blip r:embed="rId2"/>
            <a:srcRect r="71322"/>
            <a:stretch/>
          </p:blipFill>
          <p:spPr>
            <a:xfrm>
              <a:off x="128384" y="149915"/>
              <a:ext cx="2548716" cy="384016"/>
            </a:xfrm>
            <a:prstGeom prst="rect">
              <a:avLst/>
            </a:prstGeom>
          </p:spPr>
        </p:pic>
        <p:pic>
          <p:nvPicPr>
            <p:cNvPr id="9" name="Picture 8" descr="PowerPoint_blueheader-07.png"/>
            <p:cNvPicPr>
              <a:picLocks noChangeAspect="1"/>
            </p:cNvPicPr>
            <p:nvPr userDrawn="1"/>
          </p:nvPicPr>
          <p:blipFill rotWithShape="1">
            <a:blip r:embed="rId2"/>
            <a:srcRect l="87313"/>
            <a:stretch/>
          </p:blipFill>
          <p:spPr>
            <a:xfrm>
              <a:off x="7888076" y="149915"/>
              <a:ext cx="1127539" cy="384016"/>
            </a:xfrm>
            <a:prstGeom prst="rect">
              <a:avLst/>
            </a:prstGeom>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002"/>
            <a:ext cx="8229600" cy="65736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329070"/>
            <a:ext cx="8229600" cy="4797093"/>
          </a:xfrm>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F2C58DF-D6C0-41C5-9D43-BAD85D721214}" type="datetime1">
              <a:rPr lang="en-US" smtClean="0"/>
              <a:pPr/>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B56656-6770-8940-8401-EA3EDE04B3E1}" type="slidenum">
              <a:rPr lang="en-US" smtClean="0"/>
              <a:pPr/>
              <a:t>‹#›</a:t>
            </a:fld>
            <a:endParaRPr lang="en-US" dirty="0"/>
          </a:p>
        </p:txBody>
      </p:sp>
      <p:grpSp>
        <p:nvGrpSpPr>
          <p:cNvPr id="7" name="Group 6"/>
          <p:cNvGrpSpPr/>
          <p:nvPr userDrawn="1"/>
        </p:nvGrpSpPr>
        <p:grpSpPr>
          <a:xfrm>
            <a:off x="128384" y="149915"/>
            <a:ext cx="8887231" cy="384016"/>
            <a:chOff x="128384" y="149915"/>
            <a:chExt cx="8887231" cy="384016"/>
          </a:xfrm>
        </p:grpSpPr>
        <p:pic>
          <p:nvPicPr>
            <p:cNvPr id="8" name="Picture 7" descr="PowerPoint_blueheader-07.png"/>
            <p:cNvPicPr>
              <a:picLocks noChangeAspect="1"/>
            </p:cNvPicPr>
            <p:nvPr userDrawn="1"/>
          </p:nvPicPr>
          <p:blipFill rotWithShape="1">
            <a:blip r:embed="rId2"/>
            <a:srcRect r="71322"/>
            <a:stretch/>
          </p:blipFill>
          <p:spPr>
            <a:xfrm>
              <a:off x="128384" y="149915"/>
              <a:ext cx="2548716" cy="384016"/>
            </a:xfrm>
            <a:prstGeom prst="rect">
              <a:avLst/>
            </a:prstGeom>
          </p:spPr>
        </p:pic>
        <p:pic>
          <p:nvPicPr>
            <p:cNvPr id="9" name="Picture 8" descr="PowerPoint_blueheader-07.png"/>
            <p:cNvPicPr>
              <a:picLocks noChangeAspect="1"/>
            </p:cNvPicPr>
            <p:nvPr userDrawn="1"/>
          </p:nvPicPr>
          <p:blipFill rotWithShape="1">
            <a:blip r:embed="rId2"/>
            <a:srcRect l="87313"/>
            <a:stretch/>
          </p:blipFill>
          <p:spPr>
            <a:xfrm>
              <a:off x="7888076" y="149915"/>
              <a:ext cx="1127539" cy="384016"/>
            </a:xfrm>
            <a:prstGeom prst="rect">
              <a:avLst/>
            </a:prstGeom>
          </p:spPr>
        </p:pic>
      </p:grpSp>
      <p:cxnSp>
        <p:nvCxnSpPr>
          <p:cNvPr id="10" name="Straight Connector 9"/>
          <p:cNvCxnSpPr>
            <a:cxnSpLocks noChangeShapeType="1"/>
          </p:cNvCxnSpPr>
          <p:nvPr userDrawn="1"/>
        </p:nvCxnSpPr>
        <p:spPr bwMode="auto">
          <a:xfrm>
            <a:off x="445812" y="1190362"/>
            <a:ext cx="8229600" cy="1588"/>
          </a:xfrm>
          <a:prstGeom prst="line">
            <a:avLst/>
          </a:prstGeom>
          <a:ln>
            <a:solidFill>
              <a:srgbClr val="00B0F0"/>
            </a:solidFill>
            <a:headEnd/>
            <a:tailEnd/>
          </a:ln>
          <a:effectLst>
            <a:outerShdw blurRad="50800" dist="25400" dir="5400000" rotWithShape="0">
              <a:srgbClr val="000000">
                <a:alpha val="45000"/>
              </a:srgbClr>
            </a:outerShdw>
            <a:reflection blurRad="6350" stA="50000" endA="300" endPos="90000" dir="5400000" sy="-100000" algn="bl" rotWithShape="0"/>
          </a:effectLst>
        </p:spPr>
        <p:style>
          <a:lnRef idx="3">
            <a:schemeClr val="accent3"/>
          </a:lnRef>
          <a:fillRef idx="0">
            <a:schemeClr val="accent3"/>
          </a:fillRef>
          <a:effectRef idx="2">
            <a:schemeClr val="accent3"/>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ECA64E-FFDF-452D-8643-0E275D4001CC}" type="datetime1">
              <a:rPr lang="en-US" smtClean="0"/>
              <a:pPr/>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B56656-6770-8940-8401-EA3EDE04B3E1}" type="slidenum">
              <a:rPr lang="en-US" smtClean="0"/>
              <a:pPr/>
              <a:t>‹#›</a:t>
            </a:fld>
            <a:endParaRPr lang="en-US" dirty="0"/>
          </a:p>
        </p:txBody>
      </p:sp>
      <p:grpSp>
        <p:nvGrpSpPr>
          <p:cNvPr id="7" name="Group 6"/>
          <p:cNvGrpSpPr/>
          <p:nvPr userDrawn="1"/>
        </p:nvGrpSpPr>
        <p:grpSpPr>
          <a:xfrm>
            <a:off x="128384" y="149915"/>
            <a:ext cx="8887231" cy="384016"/>
            <a:chOff x="128384" y="149915"/>
            <a:chExt cx="8887231" cy="384016"/>
          </a:xfrm>
        </p:grpSpPr>
        <p:pic>
          <p:nvPicPr>
            <p:cNvPr id="8" name="Picture 7" descr="PowerPoint_blueheader-07.png"/>
            <p:cNvPicPr>
              <a:picLocks noChangeAspect="1"/>
            </p:cNvPicPr>
            <p:nvPr userDrawn="1"/>
          </p:nvPicPr>
          <p:blipFill rotWithShape="1">
            <a:blip r:embed="rId2"/>
            <a:srcRect r="71322"/>
            <a:stretch/>
          </p:blipFill>
          <p:spPr>
            <a:xfrm>
              <a:off x="128384" y="149915"/>
              <a:ext cx="2548716" cy="384016"/>
            </a:xfrm>
            <a:prstGeom prst="rect">
              <a:avLst/>
            </a:prstGeom>
          </p:spPr>
        </p:pic>
        <p:pic>
          <p:nvPicPr>
            <p:cNvPr id="9" name="Picture 8" descr="PowerPoint_blueheader-07.png"/>
            <p:cNvPicPr>
              <a:picLocks noChangeAspect="1"/>
            </p:cNvPicPr>
            <p:nvPr userDrawn="1"/>
          </p:nvPicPr>
          <p:blipFill rotWithShape="1">
            <a:blip r:embed="rId2"/>
            <a:srcRect l="87313"/>
            <a:stretch/>
          </p:blipFill>
          <p:spPr>
            <a:xfrm>
              <a:off x="7888076" y="149915"/>
              <a:ext cx="1127539" cy="384016"/>
            </a:xfrm>
            <a:prstGeom prst="rect">
              <a:avLst/>
            </a:prstGeom>
          </p:spPr>
        </p:pic>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931"/>
            <a:ext cx="8229600" cy="65736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39702"/>
            <a:ext cx="4038600" cy="4786461"/>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39702"/>
            <a:ext cx="4038600" cy="4786461"/>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9205BD72-60D4-4759-96E4-FAB35A63118A}" type="datetime1">
              <a:rPr lang="en-US" smtClean="0"/>
              <a:pPr/>
              <a:t>10/26/2016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B56656-6770-8940-8401-EA3EDE04B3E1}" type="slidenum">
              <a:rPr lang="en-US" smtClean="0"/>
              <a:pPr/>
              <a:t>‹#›</a:t>
            </a:fld>
            <a:endParaRPr lang="en-US" dirty="0"/>
          </a:p>
        </p:txBody>
      </p:sp>
      <p:grpSp>
        <p:nvGrpSpPr>
          <p:cNvPr id="8" name="Group 7"/>
          <p:cNvGrpSpPr/>
          <p:nvPr userDrawn="1"/>
        </p:nvGrpSpPr>
        <p:grpSpPr>
          <a:xfrm>
            <a:off x="128384" y="149915"/>
            <a:ext cx="8887231" cy="384016"/>
            <a:chOff x="128384" y="149915"/>
            <a:chExt cx="8887231" cy="384016"/>
          </a:xfrm>
        </p:grpSpPr>
        <p:pic>
          <p:nvPicPr>
            <p:cNvPr id="9" name="Picture 8" descr="PowerPoint_blueheader-07.png"/>
            <p:cNvPicPr>
              <a:picLocks noChangeAspect="1"/>
            </p:cNvPicPr>
            <p:nvPr userDrawn="1"/>
          </p:nvPicPr>
          <p:blipFill rotWithShape="1">
            <a:blip r:embed="rId2"/>
            <a:srcRect r="71322"/>
            <a:stretch/>
          </p:blipFill>
          <p:spPr>
            <a:xfrm>
              <a:off x="128384" y="149915"/>
              <a:ext cx="2548716" cy="384016"/>
            </a:xfrm>
            <a:prstGeom prst="rect">
              <a:avLst/>
            </a:prstGeom>
          </p:spPr>
        </p:pic>
        <p:pic>
          <p:nvPicPr>
            <p:cNvPr id="10" name="Picture 9" descr="PowerPoint_blueheader-07.png"/>
            <p:cNvPicPr>
              <a:picLocks noChangeAspect="1"/>
            </p:cNvPicPr>
            <p:nvPr userDrawn="1"/>
          </p:nvPicPr>
          <p:blipFill rotWithShape="1">
            <a:blip r:embed="rId2"/>
            <a:srcRect l="87313"/>
            <a:stretch/>
          </p:blipFill>
          <p:spPr>
            <a:xfrm>
              <a:off x="7888076" y="149915"/>
              <a:ext cx="1127539" cy="384016"/>
            </a:xfrm>
            <a:prstGeom prst="rect">
              <a:avLst/>
            </a:prstGeom>
          </p:spPr>
        </p:pic>
      </p:grpSp>
      <p:cxnSp>
        <p:nvCxnSpPr>
          <p:cNvPr id="11" name="Straight Connector 10"/>
          <p:cNvCxnSpPr>
            <a:cxnSpLocks noChangeShapeType="1"/>
          </p:cNvCxnSpPr>
          <p:nvPr userDrawn="1"/>
        </p:nvCxnSpPr>
        <p:spPr bwMode="auto">
          <a:xfrm>
            <a:off x="457200" y="1191291"/>
            <a:ext cx="8229600" cy="0"/>
          </a:xfrm>
          <a:prstGeom prst="line">
            <a:avLst/>
          </a:prstGeom>
          <a:ln>
            <a:solidFill>
              <a:srgbClr val="00B0F0"/>
            </a:solidFill>
            <a:headEnd/>
            <a:tailEnd/>
          </a:ln>
          <a:effectLst>
            <a:outerShdw blurRad="50800" dist="25400" dir="5400000" rotWithShape="0">
              <a:srgbClr val="000000">
                <a:alpha val="45000"/>
              </a:srgbClr>
            </a:outerShdw>
            <a:reflection blurRad="6350" stA="50000" endA="300" endPos="90000" dir="5400000" sy="-100000" algn="bl" rotWithShape="0"/>
          </a:effectLst>
        </p:spPr>
        <p:style>
          <a:lnRef idx="3">
            <a:schemeClr val="accent3"/>
          </a:lnRef>
          <a:fillRef idx="0">
            <a:schemeClr val="accent3"/>
          </a:fillRef>
          <a:effectRef idx="2">
            <a:schemeClr val="accent3"/>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931"/>
            <a:ext cx="8229600" cy="65736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39703"/>
            <a:ext cx="4040188" cy="4146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839433"/>
            <a:ext cx="4040188" cy="428673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16302" y="1343728"/>
            <a:ext cx="4041775" cy="41064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839433"/>
            <a:ext cx="4041775" cy="428673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2C0F953B-5576-4EFD-A2B1-02A7AB778260}" type="datetime1">
              <a:rPr lang="en-US" smtClean="0"/>
              <a:pPr/>
              <a:t>10/26/2016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4B56656-6770-8940-8401-EA3EDE04B3E1}" type="slidenum">
              <a:rPr lang="en-US" smtClean="0"/>
              <a:pPr/>
              <a:t>‹#›</a:t>
            </a:fld>
            <a:endParaRPr lang="en-US" dirty="0"/>
          </a:p>
        </p:txBody>
      </p:sp>
      <p:grpSp>
        <p:nvGrpSpPr>
          <p:cNvPr id="10" name="Group 9"/>
          <p:cNvGrpSpPr/>
          <p:nvPr userDrawn="1"/>
        </p:nvGrpSpPr>
        <p:grpSpPr>
          <a:xfrm>
            <a:off x="128384" y="149915"/>
            <a:ext cx="8887231" cy="384016"/>
            <a:chOff x="128384" y="149915"/>
            <a:chExt cx="8887231" cy="384016"/>
          </a:xfrm>
        </p:grpSpPr>
        <p:pic>
          <p:nvPicPr>
            <p:cNvPr id="11" name="Picture 10" descr="PowerPoint_blueheader-07.png"/>
            <p:cNvPicPr>
              <a:picLocks noChangeAspect="1"/>
            </p:cNvPicPr>
            <p:nvPr userDrawn="1"/>
          </p:nvPicPr>
          <p:blipFill rotWithShape="1">
            <a:blip r:embed="rId2"/>
            <a:srcRect r="71322"/>
            <a:stretch/>
          </p:blipFill>
          <p:spPr>
            <a:xfrm>
              <a:off x="128384" y="149915"/>
              <a:ext cx="2548716" cy="384016"/>
            </a:xfrm>
            <a:prstGeom prst="rect">
              <a:avLst/>
            </a:prstGeom>
          </p:spPr>
        </p:pic>
        <p:pic>
          <p:nvPicPr>
            <p:cNvPr id="12" name="Picture 11" descr="PowerPoint_blueheader-07.png"/>
            <p:cNvPicPr>
              <a:picLocks noChangeAspect="1"/>
            </p:cNvPicPr>
            <p:nvPr userDrawn="1"/>
          </p:nvPicPr>
          <p:blipFill rotWithShape="1">
            <a:blip r:embed="rId2"/>
            <a:srcRect l="87313"/>
            <a:stretch/>
          </p:blipFill>
          <p:spPr>
            <a:xfrm>
              <a:off x="7888076" y="149915"/>
              <a:ext cx="1127539" cy="384016"/>
            </a:xfrm>
            <a:prstGeom prst="rect">
              <a:avLst/>
            </a:prstGeom>
          </p:spPr>
        </p:pic>
      </p:grpSp>
      <p:cxnSp>
        <p:nvCxnSpPr>
          <p:cNvPr id="13" name="Straight Connector 12"/>
          <p:cNvCxnSpPr>
            <a:cxnSpLocks noChangeShapeType="1"/>
          </p:cNvCxnSpPr>
          <p:nvPr userDrawn="1"/>
        </p:nvCxnSpPr>
        <p:spPr bwMode="auto">
          <a:xfrm>
            <a:off x="457200" y="1191291"/>
            <a:ext cx="8229600" cy="1588"/>
          </a:xfrm>
          <a:prstGeom prst="line">
            <a:avLst/>
          </a:prstGeom>
          <a:ln>
            <a:solidFill>
              <a:srgbClr val="00B0F0"/>
            </a:solidFill>
            <a:headEnd/>
            <a:tailEnd/>
          </a:ln>
          <a:effectLst>
            <a:outerShdw blurRad="50800" dist="25400" dir="5400000" rotWithShape="0">
              <a:srgbClr val="000000">
                <a:alpha val="45000"/>
              </a:srgbClr>
            </a:outerShdw>
            <a:reflection blurRad="6350" stA="50000" endA="300" endPos="90000" dir="5400000" sy="-100000" algn="bl" rotWithShape="0"/>
          </a:effectLst>
        </p:spPr>
        <p:style>
          <a:lnRef idx="3">
            <a:schemeClr val="accent3"/>
          </a:lnRef>
          <a:fillRef idx="0">
            <a:schemeClr val="accent3"/>
          </a:fillRef>
          <a:effectRef idx="2">
            <a:schemeClr val="accent3"/>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33931"/>
            <a:ext cx="8229600" cy="65736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A0A19E-1DC1-4C96-9571-43F06B9BDBEC}" type="datetime1">
              <a:rPr lang="en-US" smtClean="0"/>
              <a:pPr/>
              <a:t>10/26/2016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sz="1400"/>
            </a:lvl1pPr>
          </a:lstStyle>
          <a:p>
            <a:fld id="{24B56656-6770-8940-8401-EA3EDE04B3E1}" type="slidenum">
              <a:rPr lang="en-US" smtClean="0"/>
              <a:pPr/>
              <a:t>‹#›</a:t>
            </a:fld>
            <a:endParaRPr lang="en-US" dirty="0"/>
          </a:p>
        </p:txBody>
      </p:sp>
      <p:grpSp>
        <p:nvGrpSpPr>
          <p:cNvPr id="6" name="Group 5"/>
          <p:cNvGrpSpPr/>
          <p:nvPr userDrawn="1"/>
        </p:nvGrpSpPr>
        <p:grpSpPr>
          <a:xfrm>
            <a:off x="128384" y="149915"/>
            <a:ext cx="8887231" cy="384016"/>
            <a:chOff x="128384" y="149915"/>
            <a:chExt cx="8887231" cy="384016"/>
          </a:xfrm>
        </p:grpSpPr>
        <p:pic>
          <p:nvPicPr>
            <p:cNvPr id="7" name="Picture 6" descr="PowerPoint_blueheader-07.png"/>
            <p:cNvPicPr>
              <a:picLocks noChangeAspect="1"/>
            </p:cNvPicPr>
            <p:nvPr userDrawn="1"/>
          </p:nvPicPr>
          <p:blipFill rotWithShape="1">
            <a:blip r:embed="rId2"/>
            <a:srcRect r="71322"/>
            <a:stretch/>
          </p:blipFill>
          <p:spPr>
            <a:xfrm>
              <a:off x="128384" y="149915"/>
              <a:ext cx="2548716" cy="384016"/>
            </a:xfrm>
            <a:prstGeom prst="rect">
              <a:avLst/>
            </a:prstGeom>
          </p:spPr>
        </p:pic>
        <p:pic>
          <p:nvPicPr>
            <p:cNvPr id="8" name="Picture 7" descr="PowerPoint_blueheader-07.png"/>
            <p:cNvPicPr>
              <a:picLocks noChangeAspect="1"/>
            </p:cNvPicPr>
            <p:nvPr userDrawn="1"/>
          </p:nvPicPr>
          <p:blipFill rotWithShape="1">
            <a:blip r:embed="rId2"/>
            <a:srcRect l="87313"/>
            <a:stretch/>
          </p:blipFill>
          <p:spPr>
            <a:xfrm>
              <a:off x="7888076" y="149915"/>
              <a:ext cx="1127539" cy="384016"/>
            </a:xfrm>
            <a:prstGeom prst="rect">
              <a:avLst/>
            </a:prstGeom>
          </p:spPr>
        </p:pic>
      </p:grpSp>
      <p:cxnSp>
        <p:nvCxnSpPr>
          <p:cNvPr id="9" name="Straight Connector 8"/>
          <p:cNvCxnSpPr>
            <a:cxnSpLocks noChangeShapeType="1"/>
          </p:cNvCxnSpPr>
          <p:nvPr userDrawn="1"/>
        </p:nvCxnSpPr>
        <p:spPr bwMode="auto">
          <a:xfrm>
            <a:off x="457200" y="1191291"/>
            <a:ext cx="8306656" cy="0"/>
          </a:xfrm>
          <a:prstGeom prst="line">
            <a:avLst/>
          </a:prstGeom>
          <a:ln>
            <a:solidFill>
              <a:srgbClr val="00B0F0"/>
            </a:solidFill>
            <a:headEnd/>
            <a:tailEnd/>
          </a:ln>
          <a:effectLst>
            <a:outerShdw blurRad="50800" dist="25400" dir="5400000" rotWithShape="0">
              <a:srgbClr val="000000">
                <a:alpha val="45000"/>
              </a:srgbClr>
            </a:outerShdw>
            <a:reflection blurRad="6350" stA="50000" endA="300" endPos="90000" dir="5400000" sy="-100000" algn="bl" rotWithShape="0"/>
          </a:effectLst>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85880"/>
            <a:ext cx="8229600" cy="657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28231-491E-4646-B98E-D6E515F7D15D}" type="datetime1">
              <a:rPr lang="en-US" smtClean="0"/>
              <a:pPr/>
              <a:t>10/26/2016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B56656-6770-8940-8401-EA3EDE04B3E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62" r:id="rId2"/>
    <p:sldLayoutId id="2147483661"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3" r:id="rId15"/>
  </p:sldLayoutIdLst>
  <p:hf hdr="0" ftr="0" dt="0"/>
  <p:txStyles>
    <p:titleStyle>
      <a:lvl1pPr algn="l" defTabSz="457200" rtl="0" eaLnBrk="1" latinLnBrk="0" hangingPunct="1">
        <a:spcBef>
          <a:spcPct val="0"/>
        </a:spcBef>
        <a:buNone/>
        <a:defRPr sz="2500" b="1" i="0" kern="1200">
          <a:solidFill>
            <a:srgbClr val="00A9E2"/>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p:cNvSpPr>
            <a:spLocks noGrp="1"/>
          </p:cNvSpPr>
          <p:nvPr>
            <p:ph type="ctrTitle"/>
          </p:nvPr>
        </p:nvSpPr>
        <p:spPr>
          <a:xfrm>
            <a:off x="166262" y="2030680"/>
            <a:ext cx="6354288" cy="1318161"/>
          </a:xfrm>
        </p:spPr>
        <p:txBody>
          <a:bodyPr/>
          <a:lstStyle/>
          <a:p>
            <a:r>
              <a:rPr lang="en-US" sz="2400" i="1" dirty="0" smtClean="0">
                <a:latin typeface="+mj-lt"/>
              </a:rPr>
              <a:t>STANDING COMMITTEE ON APPROPRIATIONS</a:t>
            </a:r>
            <a:br>
              <a:rPr lang="en-US" sz="2400" i="1" dirty="0" smtClean="0">
                <a:latin typeface="+mj-lt"/>
              </a:rPr>
            </a:br>
            <a:r>
              <a:rPr lang="en-US" sz="2400" i="1" dirty="0" smtClean="0">
                <a:latin typeface="+mj-lt"/>
              </a:rPr>
              <a:t/>
            </a:r>
            <a:br>
              <a:rPr lang="en-US" sz="2400" i="1" dirty="0" smtClean="0">
                <a:latin typeface="+mj-lt"/>
              </a:rPr>
            </a:br>
            <a:r>
              <a:rPr lang="en-US" sz="2400" i="1" dirty="0" smtClean="0">
                <a:latin typeface="+mj-lt"/>
              </a:rPr>
              <a:t>19 October 2016</a:t>
            </a:r>
            <a:r>
              <a:rPr lang="en-US" sz="2400" i="1" dirty="0" smtClean="0"/>
              <a:t>	</a:t>
            </a:r>
            <a:endParaRPr lang="en-US" sz="2000" i="1" dirty="0"/>
          </a:p>
        </p:txBody>
      </p:sp>
      <p:sp>
        <p:nvSpPr>
          <p:cNvPr id="2" name="Slide Number Placeholder 1"/>
          <p:cNvSpPr>
            <a:spLocks noGrp="1"/>
          </p:cNvSpPr>
          <p:nvPr>
            <p:ph type="sldNum" sz="quarter" idx="12"/>
          </p:nvPr>
        </p:nvSpPr>
        <p:spPr/>
        <p:txBody>
          <a:bodyPr/>
          <a:lstStyle/>
          <a:p>
            <a:fld id="{33541650-E3F6-3B4A-BA01-174404A697F9}"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917"/>
            <a:ext cx="8229600" cy="1209324"/>
          </a:xfrm>
        </p:spPr>
        <p:txBody>
          <a:bodyPr>
            <a:normAutofit/>
          </a:bodyPr>
          <a:lstStyle/>
          <a:p>
            <a:r>
              <a:rPr lang="en-ZA" sz="2400" dirty="0">
                <a:latin typeface="+mj-lt"/>
              </a:rPr>
              <a:t>Challenges and Opportunities within the Investment Programme</a:t>
            </a:r>
            <a:endParaRPr lang="en-ZA" sz="2000" dirty="0">
              <a:latin typeface="+mj-lt"/>
            </a:endParaRPr>
          </a:p>
        </p:txBody>
      </p:sp>
      <p:sp>
        <p:nvSpPr>
          <p:cNvPr id="4" name="Slide Number Placeholder 3"/>
          <p:cNvSpPr>
            <a:spLocks noGrp="1"/>
          </p:cNvSpPr>
          <p:nvPr>
            <p:ph type="sldNum" sz="quarter" idx="12"/>
          </p:nvPr>
        </p:nvSpPr>
        <p:spPr/>
        <p:txBody>
          <a:bodyPr/>
          <a:lstStyle/>
          <a:p>
            <a:fld id="{24B56656-6770-8940-8401-EA3EDE04B3E1}" type="slidenum">
              <a:rPr lang="en-US" smtClean="0"/>
              <a:pPr/>
              <a:t>10</a:t>
            </a:fld>
            <a:endParaRPr lang="en-US" dirty="0"/>
          </a:p>
        </p:txBody>
      </p:sp>
      <p:grpSp>
        <p:nvGrpSpPr>
          <p:cNvPr id="5" name="Group 4"/>
          <p:cNvGrpSpPr/>
          <p:nvPr/>
        </p:nvGrpSpPr>
        <p:grpSpPr>
          <a:xfrm>
            <a:off x="364970" y="1368077"/>
            <a:ext cx="3886657" cy="5221483"/>
            <a:chOff x="88525" y="764704"/>
            <a:chExt cx="4371151" cy="5512806"/>
          </a:xfrm>
        </p:grpSpPr>
        <p:sp>
          <p:nvSpPr>
            <p:cNvPr id="6" name="Rectangle 5"/>
            <p:cNvSpPr/>
            <p:nvPr/>
          </p:nvSpPr>
          <p:spPr>
            <a:xfrm>
              <a:off x="88525" y="764704"/>
              <a:ext cx="4371151" cy="5512806"/>
            </a:xfrm>
            <a:prstGeom prst="rect">
              <a:avLst/>
            </a:prstGeom>
            <a:solidFill>
              <a:srgbClr val="FDFDFD"/>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 name="TextBox 6"/>
            <p:cNvSpPr txBox="1"/>
            <p:nvPr/>
          </p:nvSpPr>
          <p:spPr>
            <a:xfrm>
              <a:off x="232541" y="764704"/>
              <a:ext cx="3742641" cy="246221"/>
            </a:xfrm>
            <a:prstGeom prst="rect">
              <a:avLst/>
            </a:prstGeom>
            <a:noFill/>
          </p:spPr>
          <p:txBody>
            <a:bodyPr wrap="square" lIns="0" tIns="0" rIns="0" bIns="0" rtlCol="0">
              <a:spAutoFit/>
            </a:bodyPr>
            <a:lstStyle/>
            <a:p>
              <a:r>
                <a:rPr lang="en-ZA" sz="1600" b="1" dirty="0" smtClean="0">
                  <a:solidFill>
                    <a:schemeClr val="accent1"/>
                  </a:solidFill>
                </a:rPr>
                <a:t>Challenges</a:t>
              </a:r>
              <a:endParaRPr lang="en-ZA" sz="1600" b="1" dirty="0">
                <a:solidFill>
                  <a:schemeClr val="accent1"/>
                </a:solidFill>
              </a:endParaRPr>
            </a:p>
          </p:txBody>
        </p:sp>
        <p:cxnSp>
          <p:nvCxnSpPr>
            <p:cNvPr id="8" name="Straight Connector 7"/>
            <p:cNvCxnSpPr/>
            <p:nvPr/>
          </p:nvCxnSpPr>
          <p:spPr>
            <a:xfrm>
              <a:off x="232541" y="1054403"/>
              <a:ext cx="414744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32541" y="1054403"/>
              <a:ext cx="4147447" cy="5016758"/>
            </a:xfrm>
            <a:prstGeom prst="rect">
              <a:avLst/>
            </a:prstGeom>
            <a:noFill/>
          </p:spPr>
          <p:txBody>
            <a:bodyPr wrap="square" lIns="0" rtlCol="0">
              <a:spAutoFit/>
            </a:bodyPr>
            <a:lstStyle/>
            <a:p>
              <a:pPr marL="285750" indent="-285750">
                <a:buFont typeface="Wingdings" panose="05000000000000000000" pitchFamily="2" charset="2"/>
                <a:buChar char="§"/>
              </a:pPr>
              <a:r>
                <a:rPr lang="en-ZA" sz="1600" dirty="0" smtClean="0"/>
                <a:t>PRASA major challenge is in balancing between “providing current services” and “implementing a New Service”. Construction activities negatively impact operations and provision of services to commuters. </a:t>
              </a:r>
            </a:p>
            <a:p>
              <a:pPr marL="285750" indent="-285750">
                <a:buFont typeface="Wingdings" panose="05000000000000000000" pitchFamily="2" charset="2"/>
                <a:buChar char="§"/>
              </a:pPr>
              <a:r>
                <a:rPr lang="en-ZA" sz="1600" dirty="0" smtClean="0"/>
                <a:t>During implementation of programmes, PRASA faces challenges such as:</a:t>
              </a:r>
            </a:p>
            <a:p>
              <a:pPr marL="444500" indent="-177800">
                <a:buFont typeface="Courier New" panose="02070309020205020404" pitchFamily="49" charset="0"/>
                <a:buChar char="o"/>
              </a:pPr>
              <a:r>
                <a:rPr lang="en-ZA" sz="1600" dirty="0" smtClean="0"/>
                <a:t>Obtaining relevant legislative approvals such as Environmental Authorisations, Township establishments and general approvals from Municipalities. These processes introduce severe delays in programmes. </a:t>
              </a:r>
            </a:p>
            <a:p>
              <a:pPr marL="444500" indent="-177800">
                <a:buFont typeface="Courier New" panose="02070309020205020404" pitchFamily="49" charset="0"/>
                <a:buChar char="o"/>
              </a:pPr>
              <a:r>
                <a:rPr lang="en-ZA" sz="1600" dirty="0" smtClean="0"/>
                <a:t>Community occupation and unrest in rail reserves. Once these have occurred, indefinite delays can occur in programmes. </a:t>
              </a:r>
            </a:p>
            <a:p>
              <a:pPr marL="444500" indent="-177800">
                <a:buFont typeface="Courier New" panose="02070309020205020404" pitchFamily="49" charset="0"/>
                <a:buChar char="o"/>
              </a:pPr>
              <a:r>
                <a:rPr lang="en-ZA" sz="1600" dirty="0" smtClean="0"/>
                <a:t>Budget availability. </a:t>
              </a:r>
            </a:p>
            <a:p>
              <a:pPr marL="444500" indent="-177800">
                <a:buFont typeface="Courier New" panose="02070309020205020404" pitchFamily="49" charset="0"/>
                <a:buChar char="o"/>
              </a:pPr>
              <a:endParaRPr lang="en-ZA" sz="1600" dirty="0" smtClean="0"/>
            </a:p>
          </p:txBody>
        </p:sp>
      </p:grpSp>
      <p:grpSp>
        <p:nvGrpSpPr>
          <p:cNvPr id="11" name="Group 10"/>
          <p:cNvGrpSpPr/>
          <p:nvPr/>
        </p:nvGrpSpPr>
        <p:grpSpPr>
          <a:xfrm>
            <a:off x="4382114" y="1384999"/>
            <a:ext cx="4187727" cy="5204562"/>
            <a:chOff x="4633654" y="764704"/>
            <a:chExt cx="4371151" cy="5512806"/>
          </a:xfrm>
        </p:grpSpPr>
        <p:sp>
          <p:nvSpPr>
            <p:cNvPr id="12" name="Rectangle 11"/>
            <p:cNvSpPr/>
            <p:nvPr/>
          </p:nvSpPr>
          <p:spPr>
            <a:xfrm>
              <a:off x="4633654" y="764704"/>
              <a:ext cx="4371151" cy="5512806"/>
            </a:xfrm>
            <a:prstGeom prst="rect">
              <a:avLst/>
            </a:prstGeom>
            <a:solidFill>
              <a:srgbClr val="FDFDFD"/>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TextBox 12"/>
            <p:cNvSpPr txBox="1"/>
            <p:nvPr/>
          </p:nvSpPr>
          <p:spPr>
            <a:xfrm>
              <a:off x="4777670" y="764704"/>
              <a:ext cx="3742641" cy="246221"/>
            </a:xfrm>
            <a:prstGeom prst="rect">
              <a:avLst/>
            </a:prstGeom>
            <a:noFill/>
          </p:spPr>
          <p:txBody>
            <a:bodyPr wrap="square" lIns="0" tIns="0" rIns="0" bIns="0" rtlCol="0">
              <a:spAutoFit/>
            </a:bodyPr>
            <a:lstStyle/>
            <a:p>
              <a:r>
                <a:rPr lang="en-ZA" sz="1600" b="1" dirty="0" smtClean="0">
                  <a:solidFill>
                    <a:srgbClr val="00B050"/>
                  </a:solidFill>
                </a:rPr>
                <a:t>Opportunities</a:t>
              </a:r>
              <a:endParaRPr lang="en-ZA" sz="1600" b="1" dirty="0">
                <a:solidFill>
                  <a:srgbClr val="00B050"/>
                </a:solidFill>
              </a:endParaRPr>
            </a:p>
          </p:txBody>
        </p:sp>
        <p:cxnSp>
          <p:nvCxnSpPr>
            <p:cNvPr id="14" name="Straight Connector 13"/>
            <p:cNvCxnSpPr/>
            <p:nvPr/>
          </p:nvCxnSpPr>
          <p:spPr>
            <a:xfrm>
              <a:off x="4777670" y="1054403"/>
              <a:ext cx="4147447"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777670" y="1054403"/>
              <a:ext cx="4147447" cy="4524315"/>
            </a:xfrm>
            <a:prstGeom prst="rect">
              <a:avLst/>
            </a:prstGeom>
            <a:noFill/>
          </p:spPr>
          <p:txBody>
            <a:bodyPr wrap="square" lIns="0" rtlCol="0">
              <a:spAutoFit/>
            </a:bodyPr>
            <a:lstStyle/>
            <a:p>
              <a:pPr marL="285750" indent="-285750">
                <a:buFont typeface="Wingdings" panose="05000000000000000000" pitchFamily="2" charset="2"/>
                <a:buChar char="§"/>
              </a:pPr>
              <a:r>
                <a:rPr lang="en-ZA" sz="1600" dirty="0" smtClean="0"/>
                <a:t>PRASA’s programmes provide an opportunity for impactful localisation and Economic Development (programmes such as the Rolling Stock Fleet Renewal Programme)</a:t>
              </a:r>
            </a:p>
            <a:p>
              <a:pPr marL="285750" indent="-285750">
                <a:buFont typeface="Wingdings" panose="05000000000000000000" pitchFamily="2" charset="2"/>
                <a:buChar char="§"/>
              </a:pPr>
              <a:r>
                <a:rPr lang="en-ZA" sz="1600" dirty="0" smtClean="0"/>
                <a:t>The expansion programme provides an opportunity for Public Private Partnerships (PPPs) for construction activities</a:t>
              </a:r>
            </a:p>
            <a:p>
              <a:pPr marL="285750" indent="-285750">
                <a:buFont typeface="Wingdings" panose="05000000000000000000" pitchFamily="2" charset="2"/>
                <a:buChar char="§"/>
              </a:pPr>
              <a:r>
                <a:rPr lang="en-ZA" sz="1600" dirty="0" smtClean="0"/>
                <a:t>Increase commercial activities at stations</a:t>
              </a:r>
            </a:p>
            <a:p>
              <a:pPr marL="285750" indent="-285750">
                <a:buFont typeface="Wingdings" panose="05000000000000000000" pitchFamily="2" charset="2"/>
                <a:buChar char="§"/>
              </a:pPr>
              <a:r>
                <a:rPr lang="en-ZA" sz="1600" dirty="0" smtClean="0"/>
                <a:t>The implementation of modernisation programme has provided two integration opportunities:</a:t>
              </a:r>
            </a:p>
            <a:p>
              <a:pPr marL="444500" indent="-177800">
                <a:buFont typeface="Courier New" panose="02070309020205020404" pitchFamily="49" charset="0"/>
                <a:buChar char="o"/>
              </a:pPr>
              <a:r>
                <a:rPr lang="en-ZA" sz="1600" dirty="0" smtClean="0"/>
                <a:t>Integration with other modes of transport (such as taxis and buses)</a:t>
              </a:r>
            </a:p>
            <a:p>
              <a:pPr marL="444500" indent="-177800">
                <a:buFont typeface="Courier New" panose="02070309020205020404" pitchFamily="49" charset="0"/>
                <a:buChar char="o"/>
              </a:pPr>
              <a:r>
                <a:rPr lang="en-ZA" sz="1600" dirty="0" smtClean="0"/>
                <a:t>Integration of a one service for all South Africans. </a:t>
              </a:r>
            </a:p>
            <a:p>
              <a:pPr marL="444500" indent="-177800">
                <a:buFont typeface="Courier New" panose="02070309020205020404" pitchFamily="49" charset="0"/>
                <a:buChar char="o"/>
              </a:pPr>
              <a:endParaRPr lang="en-ZA" sz="1600" dirty="0" smtClean="0"/>
            </a:p>
          </p:txBody>
        </p:sp>
        <p:pic>
          <p:nvPicPr>
            <p:cNvPr id="16" name="Picture 15"/>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7088293" y="5232898"/>
              <a:ext cx="1822736" cy="941437"/>
            </a:xfrm>
            <a:prstGeom prst="rect">
              <a:avLst/>
            </a:prstGeom>
            <a:ln>
              <a:noFill/>
            </a:ln>
            <a:effectLst>
              <a:softEdge rad="112500"/>
            </a:effectLst>
          </p:spPr>
        </p:pic>
      </p:grpSp>
    </p:spTree>
    <p:extLst>
      <p:ext uri="{BB962C8B-B14F-4D97-AF65-F5344CB8AC3E}">
        <p14:creationId xmlns:p14="http://schemas.microsoft.com/office/powerpoint/2010/main" xmlns="" val="1668548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mj-lt"/>
              </a:rPr>
              <a:t>Governance, internal controls and accountability</a:t>
            </a:r>
            <a:endParaRPr lang="en-ZA" dirty="0">
              <a:latin typeface="+mj-lt"/>
            </a:endParaRPr>
          </a:p>
        </p:txBody>
      </p:sp>
      <p:sp>
        <p:nvSpPr>
          <p:cNvPr id="5" name="Content Placeholder 4"/>
          <p:cNvSpPr>
            <a:spLocks noGrp="1"/>
          </p:cNvSpPr>
          <p:nvPr>
            <p:ph sz="half" idx="1"/>
          </p:nvPr>
        </p:nvSpPr>
        <p:spPr/>
        <p:txBody>
          <a:bodyPr>
            <a:normAutofit fontScale="85000" lnSpcReduction="10000"/>
          </a:bodyPr>
          <a:lstStyle/>
          <a:p>
            <a:pPr marL="0" indent="0">
              <a:buNone/>
            </a:pPr>
            <a:r>
              <a:rPr lang="en-ZA" dirty="0" smtClean="0"/>
              <a:t>PRASA Board and Management has:</a:t>
            </a:r>
          </a:p>
          <a:p>
            <a:pPr lvl="1"/>
            <a:r>
              <a:rPr lang="en-ZA" dirty="0" smtClean="0"/>
              <a:t>Instituted reviews of policies, processes and procedures, SCM and HCM and ICT  Policy;</a:t>
            </a:r>
          </a:p>
          <a:p>
            <a:pPr lvl="1"/>
            <a:endParaRPr lang="en-ZA" dirty="0" smtClean="0"/>
          </a:p>
          <a:p>
            <a:pPr lvl="1"/>
            <a:r>
              <a:rPr lang="en-ZA" dirty="0" smtClean="0"/>
              <a:t>Re-aligned current existing organizational structures to increase efficiencies and enhance controls environment;</a:t>
            </a:r>
          </a:p>
          <a:p>
            <a:pPr lvl="1"/>
            <a:endParaRPr lang="en-ZA" dirty="0" smtClean="0"/>
          </a:p>
          <a:p>
            <a:pPr lvl="1"/>
            <a:r>
              <a:rPr lang="en-ZA" dirty="0" smtClean="0"/>
              <a:t>Initiated process for filling scarce and critical vacant positions including compliance function; and </a:t>
            </a:r>
          </a:p>
          <a:p>
            <a:pPr lvl="1"/>
            <a:endParaRPr lang="en-ZA" dirty="0" smtClean="0"/>
          </a:p>
          <a:p>
            <a:pPr lvl="1"/>
            <a:r>
              <a:rPr lang="en-ZA" dirty="0" smtClean="0"/>
              <a:t>Introduced and implemented proactive assurance in key processes. </a:t>
            </a:r>
          </a:p>
          <a:p>
            <a:pPr lvl="2"/>
            <a:endParaRPr lang="en-ZA" dirty="0" smtClean="0"/>
          </a:p>
          <a:p>
            <a:endParaRPr lang="en-ZA" dirty="0" smtClean="0"/>
          </a:p>
          <a:p>
            <a:endParaRPr lang="en-ZA" dirty="0" smtClean="0"/>
          </a:p>
        </p:txBody>
      </p:sp>
      <p:sp>
        <p:nvSpPr>
          <p:cNvPr id="4" name="Slide Number Placeholder 3"/>
          <p:cNvSpPr>
            <a:spLocks noGrp="1"/>
          </p:cNvSpPr>
          <p:nvPr>
            <p:ph type="sldNum" sz="quarter" idx="12"/>
          </p:nvPr>
        </p:nvSpPr>
        <p:spPr/>
        <p:txBody>
          <a:bodyPr/>
          <a:lstStyle/>
          <a:p>
            <a:fld id="{24B56656-6770-8940-8401-EA3EDE04B3E1}" type="slidenum">
              <a:rPr lang="en-US" smtClean="0"/>
              <a:pPr/>
              <a:t>11</a:t>
            </a:fld>
            <a:endParaRPr lang="en-US" dirty="0"/>
          </a:p>
        </p:txBody>
      </p:sp>
      <p:pic>
        <p:nvPicPr>
          <p:cNvPr id="20482" name="Picture 2"/>
          <p:cNvPicPr>
            <a:picLocks noGrp="1" noChangeAspect="1" noChangeArrowheads="1"/>
          </p:cNvPicPr>
          <p:nvPr>
            <p:ph sz="half" idx="2"/>
          </p:nvPr>
        </p:nvPicPr>
        <p:blipFill rotWithShape="1">
          <a:blip r:embed="rId2">
            <a:extLst>
              <a:ext uri="{28A0092B-C50C-407E-A947-70E740481C1C}">
                <a14:useLocalDpi xmlns:a14="http://schemas.microsoft.com/office/drawing/2010/main" xmlns="" val="0"/>
              </a:ext>
            </a:extLst>
          </a:blip>
          <a:srcRect l="20491"/>
          <a:stretch/>
        </p:blipFill>
        <p:spPr bwMode="auto">
          <a:xfrm>
            <a:off x="4720664" y="1313293"/>
            <a:ext cx="4125624" cy="35798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61487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ew Train.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571500"/>
            <a:ext cx="9144000" cy="5715000"/>
          </a:xfrm>
          <a:prstGeom prst="rect">
            <a:avLst/>
          </a:prstGeom>
        </p:spPr>
      </p:pic>
      <p:sp>
        <p:nvSpPr>
          <p:cNvPr id="3" name="Slide Number Placeholder 2"/>
          <p:cNvSpPr>
            <a:spLocks noGrp="1"/>
          </p:cNvSpPr>
          <p:nvPr>
            <p:ph type="sldNum" sz="quarter" idx="12"/>
          </p:nvPr>
        </p:nvSpPr>
        <p:spPr/>
        <p:txBody>
          <a:bodyPr/>
          <a:lstStyle/>
          <a:p>
            <a:pPr>
              <a:defRPr/>
            </a:pPr>
            <a:fld id="{172A589D-2419-4430-9E43-8EEE3D2ECEC2}" type="slidenum">
              <a:rPr lang="en-US" smtClean="0">
                <a:solidFill>
                  <a:prstClr val="black">
                    <a:tint val="75000"/>
                  </a:prstClr>
                </a:solidFill>
              </a:rPr>
              <a:pPr>
                <a:defRPr/>
              </a:pPr>
              <a:t>12</a:t>
            </a:fld>
            <a:endParaRPr lang="en-US" dirty="0">
              <a:solidFill>
                <a:prstClr val="black">
                  <a:tint val="75000"/>
                </a:prstClr>
              </a:solidFill>
            </a:endParaRPr>
          </a:p>
        </p:txBody>
      </p:sp>
    </p:spTree>
    <p:extLst>
      <p:ext uri="{BB962C8B-B14F-4D97-AF65-F5344CB8AC3E}">
        <p14:creationId xmlns:p14="http://schemas.microsoft.com/office/powerpoint/2010/main" xmlns="" val="643624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mj-lt"/>
              </a:rPr>
              <a:t>Content</a:t>
            </a:r>
            <a:endParaRPr lang="en-ZA" dirty="0">
              <a:latin typeface="+mj-lt"/>
            </a:endParaRPr>
          </a:p>
        </p:txBody>
      </p:sp>
      <p:sp>
        <p:nvSpPr>
          <p:cNvPr id="3" name="Content Placeholder 2"/>
          <p:cNvSpPr>
            <a:spLocks noGrp="1"/>
          </p:cNvSpPr>
          <p:nvPr>
            <p:ph idx="1"/>
          </p:nvPr>
        </p:nvSpPr>
        <p:spPr/>
        <p:txBody>
          <a:bodyPr>
            <a:normAutofit/>
          </a:bodyPr>
          <a:lstStyle/>
          <a:p>
            <a:r>
              <a:rPr lang="en-ZA" sz="2800" dirty="0" smtClean="0"/>
              <a:t>Service delivery in relation to NDP</a:t>
            </a:r>
          </a:p>
          <a:p>
            <a:r>
              <a:rPr lang="en-ZA" sz="2800" dirty="0" smtClean="0"/>
              <a:t>Performance Quarter 1  2016/17</a:t>
            </a:r>
          </a:p>
          <a:p>
            <a:pPr lvl="1"/>
            <a:r>
              <a:rPr lang="en-ZA" sz="2400" dirty="0" smtClean="0"/>
              <a:t>Financial</a:t>
            </a:r>
          </a:p>
          <a:p>
            <a:pPr lvl="1"/>
            <a:r>
              <a:rPr lang="en-ZA" sz="2400" dirty="0" smtClean="0"/>
              <a:t>Non-financial</a:t>
            </a:r>
          </a:p>
          <a:p>
            <a:r>
              <a:rPr lang="en-ZA" sz="2800" dirty="0" smtClean="0"/>
              <a:t>Efficiency, effectiveness and economy in utilisation of the budget</a:t>
            </a:r>
          </a:p>
          <a:p>
            <a:r>
              <a:rPr lang="en-ZA" sz="2800" dirty="0" smtClean="0"/>
              <a:t>Risks, opportunities and challenges in investment programme</a:t>
            </a:r>
          </a:p>
          <a:p>
            <a:r>
              <a:rPr lang="en-ZA" sz="2800" dirty="0" smtClean="0"/>
              <a:t>Governance, internal controls and accountability</a:t>
            </a:r>
          </a:p>
          <a:p>
            <a:pPr marL="0" indent="0">
              <a:buNone/>
            </a:pPr>
            <a:endParaRPr lang="en-ZA" dirty="0"/>
          </a:p>
        </p:txBody>
      </p:sp>
      <p:sp>
        <p:nvSpPr>
          <p:cNvPr id="4" name="Slide Number Placeholder 3"/>
          <p:cNvSpPr>
            <a:spLocks noGrp="1"/>
          </p:cNvSpPr>
          <p:nvPr>
            <p:ph type="sldNum" sz="quarter" idx="12"/>
          </p:nvPr>
        </p:nvSpPr>
        <p:spPr/>
        <p:txBody>
          <a:bodyPr/>
          <a:lstStyle/>
          <a:p>
            <a:fld id="{24B56656-6770-8940-8401-EA3EDE04B3E1}" type="slidenum">
              <a:rPr lang="en-US" smtClean="0"/>
              <a:pPr/>
              <a:t>2</a:t>
            </a:fld>
            <a:endParaRPr lang="en-US" dirty="0"/>
          </a:p>
        </p:txBody>
      </p:sp>
    </p:spTree>
    <p:extLst>
      <p:ext uri="{BB962C8B-B14F-4D97-AF65-F5344CB8AC3E}">
        <p14:creationId xmlns:p14="http://schemas.microsoft.com/office/powerpoint/2010/main" xmlns="" val="2725691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ZA" dirty="0" smtClean="0">
                <a:latin typeface="+mj-lt"/>
              </a:rPr>
              <a:t>PRASA support of the National Development Plan</a:t>
            </a:r>
            <a:endParaRPr lang="en-ZA" dirty="0">
              <a:latin typeface="+mj-lt"/>
            </a:endParaRPr>
          </a:p>
        </p:txBody>
      </p:sp>
      <p:sp>
        <p:nvSpPr>
          <p:cNvPr id="7" name="Content Placeholder 6"/>
          <p:cNvSpPr>
            <a:spLocks noGrp="1"/>
          </p:cNvSpPr>
          <p:nvPr>
            <p:ph idx="1"/>
          </p:nvPr>
        </p:nvSpPr>
        <p:spPr/>
        <p:txBody>
          <a:bodyPr>
            <a:normAutofit/>
          </a:bodyPr>
          <a:lstStyle/>
          <a:p>
            <a:pPr marL="0" indent="0">
              <a:lnSpc>
                <a:spcPct val="90000"/>
              </a:lnSpc>
              <a:buNone/>
            </a:pPr>
            <a:r>
              <a:rPr lang="en-US" sz="1500" dirty="0"/>
              <a:t>The National Development </a:t>
            </a:r>
            <a:r>
              <a:rPr lang="en-US" sz="1500" dirty="0" smtClean="0"/>
              <a:t>Plan (NDP) </a:t>
            </a:r>
          </a:p>
          <a:p>
            <a:pPr>
              <a:lnSpc>
                <a:spcPct val="90000"/>
              </a:lnSpc>
              <a:buFont typeface="Wingdings" panose="05000000000000000000" pitchFamily="2" charset="2"/>
              <a:buChar char="§"/>
            </a:pPr>
            <a:r>
              <a:rPr lang="en-US" sz="1500" dirty="0" smtClean="0"/>
              <a:t>calls </a:t>
            </a:r>
            <a:r>
              <a:rPr lang="en-US" sz="1500" dirty="0"/>
              <a:t>for i</a:t>
            </a:r>
            <a:r>
              <a:rPr lang="en-US" sz="1500" dirty="0" smtClean="0"/>
              <a:t>ntegrated</a:t>
            </a:r>
            <a:r>
              <a:rPr lang="en-US" sz="1500" dirty="0"/>
              <a:t>, holistic, long-term perspective on all transport networks informed by growth priorities, the environment, inclusivity and access</a:t>
            </a:r>
            <a:r>
              <a:rPr lang="en-US" sz="1500" dirty="0" smtClean="0"/>
              <a:t>.</a:t>
            </a:r>
            <a:endParaRPr lang="en-ZA" sz="1500" dirty="0"/>
          </a:p>
          <a:p>
            <a:pPr>
              <a:lnSpc>
                <a:spcPct val="90000"/>
              </a:lnSpc>
              <a:buFont typeface="Wingdings" panose="05000000000000000000" pitchFamily="2" charset="2"/>
              <a:buChar char="§"/>
            </a:pPr>
            <a:r>
              <a:rPr lang="en-US" sz="1500" dirty="0" smtClean="0"/>
              <a:t>Transportation </a:t>
            </a:r>
            <a:r>
              <a:rPr lang="en-US" sz="1500" dirty="0"/>
              <a:t>cuts across the economy, environmental sustainability, spatial transformation, global connectivity, state capability, social cohesion and health.  </a:t>
            </a:r>
          </a:p>
          <a:p>
            <a:pPr>
              <a:lnSpc>
                <a:spcPct val="90000"/>
              </a:lnSpc>
              <a:buFont typeface="Wingdings" panose="05000000000000000000" pitchFamily="2" charset="2"/>
              <a:buChar char="§"/>
            </a:pPr>
            <a:endParaRPr lang="en-US" sz="1500" dirty="0"/>
          </a:p>
          <a:p>
            <a:pPr marL="0" indent="0">
              <a:lnSpc>
                <a:spcPct val="90000"/>
              </a:lnSpc>
              <a:buNone/>
            </a:pPr>
            <a:r>
              <a:rPr lang="en-US" sz="1500" dirty="0"/>
              <a:t>PRASA </a:t>
            </a:r>
            <a:r>
              <a:rPr lang="en-US" sz="1500" dirty="0" smtClean="0"/>
              <a:t>apply the following strategic </a:t>
            </a:r>
            <a:r>
              <a:rPr lang="en-US" sz="1500" dirty="0"/>
              <a:t>focus areas and planning priorities focusing on the creation of workable urban transit solutions that will streamline an effective urban transport system, thus contributing to:</a:t>
            </a:r>
          </a:p>
          <a:p>
            <a:pPr>
              <a:lnSpc>
                <a:spcPct val="90000"/>
              </a:lnSpc>
              <a:buFont typeface="Wingdings" panose="05000000000000000000" pitchFamily="2" charset="2"/>
              <a:buChar char="§"/>
            </a:pPr>
            <a:endParaRPr lang="en-ZA" sz="1500" dirty="0"/>
          </a:p>
          <a:p>
            <a:pPr>
              <a:lnSpc>
                <a:spcPct val="90000"/>
              </a:lnSpc>
              <a:buFont typeface="Wingdings" panose="05000000000000000000" pitchFamily="2" charset="2"/>
              <a:buChar char="§"/>
            </a:pPr>
            <a:r>
              <a:rPr lang="en-US" sz="1500" b="1" dirty="0">
                <a:solidFill>
                  <a:srgbClr val="00B0F0"/>
                </a:solidFill>
              </a:rPr>
              <a:t>Provision of affordable, faster, reliable and safe transport</a:t>
            </a:r>
          </a:p>
          <a:p>
            <a:pPr>
              <a:lnSpc>
                <a:spcPct val="90000"/>
              </a:lnSpc>
              <a:buFont typeface="Wingdings" panose="05000000000000000000" pitchFamily="2" charset="2"/>
              <a:buChar char="§"/>
            </a:pPr>
            <a:r>
              <a:rPr lang="en-US" sz="1500" dirty="0"/>
              <a:t>Bridging geographical distance between work and human settlements</a:t>
            </a:r>
          </a:p>
          <a:p>
            <a:pPr>
              <a:lnSpc>
                <a:spcPct val="90000"/>
              </a:lnSpc>
              <a:buFont typeface="Wingdings" panose="05000000000000000000" pitchFamily="2" charset="2"/>
              <a:buChar char="§"/>
            </a:pPr>
            <a:r>
              <a:rPr lang="en-US" sz="1500" dirty="0"/>
              <a:t>Transport plans that are aligned with spatial development</a:t>
            </a:r>
          </a:p>
          <a:p>
            <a:pPr>
              <a:lnSpc>
                <a:spcPct val="90000"/>
              </a:lnSpc>
              <a:buFont typeface="Wingdings" panose="05000000000000000000" pitchFamily="2" charset="2"/>
              <a:buChar char="§"/>
            </a:pPr>
            <a:r>
              <a:rPr lang="en-US" sz="1500" dirty="0"/>
              <a:t>Eradication of economic exclusion and a move towards inclusivity </a:t>
            </a:r>
          </a:p>
          <a:p>
            <a:pPr>
              <a:lnSpc>
                <a:spcPct val="90000"/>
              </a:lnSpc>
              <a:buFont typeface="Wingdings" panose="05000000000000000000" pitchFamily="2" charset="2"/>
              <a:buChar char="§"/>
            </a:pPr>
            <a:r>
              <a:rPr lang="en-US" sz="1500" dirty="0"/>
              <a:t>Eradication of poverty</a:t>
            </a:r>
          </a:p>
          <a:p>
            <a:pPr>
              <a:lnSpc>
                <a:spcPct val="90000"/>
              </a:lnSpc>
              <a:buFont typeface="Wingdings" panose="05000000000000000000" pitchFamily="2" charset="2"/>
              <a:buChar char="§"/>
            </a:pPr>
            <a:r>
              <a:rPr lang="en-US" sz="1500" dirty="0"/>
              <a:t>Creation of Black industrialists</a:t>
            </a:r>
          </a:p>
          <a:p>
            <a:pPr>
              <a:lnSpc>
                <a:spcPct val="90000"/>
              </a:lnSpc>
              <a:buFont typeface="Wingdings" panose="05000000000000000000" pitchFamily="2" charset="2"/>
              <a:buChar char="§"/>
            </a:pPr>
            <a:r>
              <a:rPr lang="en-US" sz="1500" dirty="0"/>
              <a:t>Opportunities for Women and Youth</a:t>
            </a:r>
          </a:p>
          <a:p>
            <a:pPr marL="0" indent="0">
              <a:buNone/>
            </a:pPr>
            <a:endParaRPr lang="en-ZA" dirty="0"/>
          </a:p>
        </p:txBody>
      </p:sp>
      <p:sp>
        <p:nvSpPr>
          <p:cNvPr id="3" name="Slide Number Placeholder 2"/>
          <p:cNvSpPr>
            <a:spLocks noGrp="1"/>
          </p:cNvSpPr>
          <p:nvPr>
            <p:ph type="sldNum" sz="quarter" idx="12"/>
          </p:nvPr>
        </p:nvSpPr>
        <p:spPr/>
        <p:txBody>
          <a:bodyPr/>
          <a:lstStyle/>
          <a:p>
            <a:fld id="{33541650-E3F6-3B4A-BA01-174404A697F9}" type="slidenum">
              <a:rPr lang="en-US" smtClean="0"/>
              <a:pPr/>
              <a:t>3</a:t>
            </a:fld>
            <a:endParaRPr lang="en-US" dirty="0"/>
          </a:p>
        </p:txBody>
      </p:sp>
    </p:spTree>
    <p:extLst>
      <p:ext uri="{BB962C8B-B14F-4D97-AF65-F5344CB8AC3E}">
        <p14:creationId xmlns:p14="http://schemas.microsoft.com/office/powerpoint/2010/main" xmlns="" val="3961587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ZA" dirty="0" smtClean="0">
                <a:latin typeface="+mj-lt"/>
              </a:rPr>
              <a:t>PRASA support of the National Development Plan</a:t>
            </a:r>
            <a:endParaRPr lang="en-ZA" dirty="0">
              <a:latin typeface="+mj-lt"/>
            </a:endParaRPr>
          </a:p>
        </p:txBody>
      </p:sp>
      <p:sp>
        <p:nvSpPr>
          <p:cNvPr id="3" name="Slide Number Placeholder 2"/>
          <p:cNvSpPr>
            <a:spLocks noGrp="1"/>
          </p:cNvSpPr>
          <p:nvPr>
            <p:ph type="sldNum" sz="quarter" idx="12"/>
          </p:nvPr>
        </p:nvSpPr>
        <p:spPr/>
        <p:txBody>
          <a:bodyPr/>
          <a:lstStyle/>
          <a:p>
            <a:fld id="{33541650-E3F6-3B4A-BA01-174404A697F9}" type="slidenum">
              <a:rPr lang="en-US" smtClean="0"/>
              <a:pPr/>
              <a:t>4</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57200" y="1328626"/>
            <a:ext cx="8229600" cy="53928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15649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latin typeface="+mj-lt"/>
              </a:rPr>
              <a:t>Status of Financial Performance Quarter 1, 2016/17</a:t>
            </a:r>
            <a:endParaRPr lang="en-ZA" dirty="0">
              <a:latin typeface="+mj-lt"/>
            </a:endParaRPr>
          </a:p>
        </p:txBody>
      </p:sp>
      <p:sp>
        <p:nvSpPr>
          <p:cNvPr id="6" name="Content Placeholder 5"/>
          <p:cNvSpPr>
            <a:spLocks noGrp="1"/>
          </p:cNvSpPr>
          <p:nvPr>
            <p:ph sz="half" idx="2"/>
          </p:nvPr>
        </p:nvSpPr>
        <p:spPr>
          <a:xfrm>
            <a:off x="5475766" y="1600200"/>
            <a:ext cx="3211033" cy="4525963"/>
          </a:xfrm>
        </p:spPr>
        <p:txBody>
          <a:bodyPr>
            <a:normAutofit lnSpcReduction="10000"/>
          </a:bodyPr>
          <a:lstStyle/>
          <a:p>
            <a:r>
              <a:rPr lang="en-US" sz="1600" dirty="0" smtClean="0"/>
              <a:t>Poor performance(28% less) </a:t>
            </a:r>
            <a:r>
              <a:rPr lang="en-US" sz="1600" dirty="0"/>
              <a:t>in income can be attributed to a negative variance in </a:t>
            </a:r>
            <a:r>
              <a:rPr lang="en-US" sz="1600" dirty="0" smtClean="0"/>
              <a:t>Fare </a:t>
            </a:r>
            <a:r>
              <a:rPr lang="en-US" sz="1600" dirty="0"/>
              <a:t>R</a:t>
            </a:r>
            <a:r>
              <a:rPr lang="en-US" sz="1600" dirty="0" smtClean="0"/>
              <a:t>evenue </a:t>
            </a:r>
            <a:r>
              <a:rPr lang="en-US" sz="1600" dirty="0"/>
              <a:t>for the Group of R226.4m. The performance is noted in Metrorail, MLPS and Autopax with shortfalls of R160.6m, R22.3m and R43.5m respectively. Fare revenue shows a decline of R89.0m or 13% when compared to same period in prior year</a:t>
            </a:r>
            <a:r>
              <a:rPr lang="en-US" sz="1600" dirty="0" smtClean="0"/>
              <a:t>.</a:t>
            </a:r>
          </a:p>
          <a:p>
            <a:r>
              <a:rPr lang="en-US" sz="1600" dirty="0" smtClean="0"/>
              <a:t>Expenses 4</a:t>
            </a:r>
            <a:r>
              <a:rPr lang="en-US" sz="1600" dirty="0"/>
              <a:t>% below budget of R2 377.7m. </a:t>
            </a:r>
            <a:r>
              <a:rPr lang="en-US" sz="1600" dirty="0" smtClean="0"/>
              <a:t>In comparison </a:t>
            </a:r>
            <a:r>
              <a:rPr lang="en-US" sz="1600" dirty="0"/>
              <a:t>with the same period in </a:t>
            </a:r>
            <a:r>
              <a:rPr lang="en-US" sz="1600" dirty="0" smtClean="0"/>
              <a:t>prior </a:t>
            </a:r>
            <a:r>
              <a:rPr lang="en-US" sz="1600" dirty="0"/>
              <a:t>financial period reflects an increase in expenditure of R154.6m or 7%.</a:t>
            </a:r>
            <a:endParaRPr lang="en-ZA" sz="1600" dirty="0"/>
          </a:p>
        </p:txBody>
      </p:sp>
      <p:sp>
        <p:nvSpPr>
          <p:cNvPr id="4" name="Slide Number Placeholder 3"/>
          <p:cNvSpPr>
            <a:spLocks noGrp="1"/>
          </p:cNvSpPr>
          <p:nvPr>
            <p:ph type="sldNum" sz="quarter" idx="12"/>
          </p:nvPr>
        </p:nvSpPr>
        <p:spPr/>
        <p:txBody>
          <a:bodyPr/>
          <a:lstStyle/>
          <a:p>
            <a:fld id="{24B56656-6770-8940-8401-EA3EDE04B3E1}" type="slidenum">
              <a:rPr lang="en-US" smtClean="0"/>
              <a:pPr/>
              <a:t>5</a:t>
            </a:fld>
            <a:endParaRPr lang="en-US" dirty="0"/>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69592" y="1600200"/>
            <a:ext cx="5269271" cy="35140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95905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mj-lt"/>
              </a:rPr>
              <a:t>Status of APP performance Quarter 1 2016/17</a:t>
            </a:r>
            <a:endParaRPr lang="en-ZA" dirty="0">
              <a:latin typeface="+mj-lt"/>
            </a:endParaRPr>
          </a:p>
        </p:txBody>
      </p:sp>
      <p:sp>
        <p:nvSpPr>
          <p:cNvPr id="3" name="Content Placeholder 2"/>
          <p:cNvSpPr>
            <a:spLocks noGrp="1"/>
          </p:cNvSpPr>
          <p:nvPr>
            <p:ph sz="half" idx="1"/>
          </p:nvPr>
        </p:nvSpPr>
        <p:spPr/>
        <p:txBody>
          <a:bodyPr>
            <a:normAutofit fontScale="55000" lnSpcReduction="20000"/>
          </a:bodyPr>
          <a:lstStyle/>
          <a:p>
            <a:endParaRPr lang="en-ZA" dirty="0" smtClean="0"/>
          </a:p>
          <a:p>
            <a:endParaRPr lang="en-ZA" dirty="0"/>
          </a:p>
        </p:txBody>
      </p:sp>
      <p:sp>
        <p:nvSpPr>
          <p:cNvPr id="5" name="Content Placeholder 4"/>
          <p:cNvSpPr>
            <a:spLocks noGrp="1"/>
          </p:cNvSpPr>
          <p:nvPr>
            <p:ph sz="half" idx="2"/>
          </p:nvPr>
        </p:nvSpPr>
        <p:spPr>
          <a:xfrm>
            <a:off x="4648200" y="1600200"/>
            <a:ext cx="4038600" cy="4981353"/>
          </a:xfrm>
        </p:spPr>
        <p:txBody>
          <a:bodyPr>
            <a:normAutofit fontScale="55000" lnSpcReduction="20000"/>
          </a:bodyPr>
          <a:lstStyle/>
          <a:p>
            <a:r>
              <a:rPr lang="en-ZA" dirty="0" smtClean="0"/>
              <a:t>Duff’s Road station modernisation completed thus 1 target completed for 2016/17 (1-2 stations)</a:t>
            </a:r>
          </a:p>
          <a:p>
            <a:r>
              <a:rPr lang="en-ZA" dirty="0" smtClean="0"/>
              <a:t>Facility for housing the testing and commissioning of new trains handed over to GIBELA. </a:t>
            </a:r>
          </a:p>
          <a:p>
            <a:r>
              <a:rPr lang="en-ZA" dirty="0" smtClean="0"/>
              <a:t>Signalling target of commissioning 2 station Interlockings in Gauteng completed. </a:t>
            </a:r>
          </a:p>
          <a:p>
            <a:r>
              <a:rPr lang="en-ZA" dirty="0" smtClean="0"/>
              <a:t>197 employees in training above the range of 48-60 for quarter 1. The lower limit for 2016/17 of 200 – 250 employees met in July with 206 employees in training. </a:t>
            </a:r>
          </a:p>
          <a:p>
            <a:r>
              <a:rPr lang="en-ZA" dirty="0" smtClean="0"/>
              <a:t>Spending on designated group – Black Women Owned at R338.6m above the range of between R222m – R242m. </a:t>
            </a:r>
          </a:p>
          <a:p>
            <a:pPr marL="0" indent="0">
              <a:buNone/>
            </a:pPr>
            <a:r>
              <a:rPr lang="en-ZA" b="1" dirty="0" smtClean="0">
                <a:solidFill>
                  <a:srgbClr val="FF0000"/>
                </a:solidFill>
              </a:rPr>
              <a:t>CHALLENGES</a:t>
            </a:r>
            <a:endParaRPr lang="en-ZA" b="1" dirty="0">
              <a:solidFill>
                <a:srgbClr val="FF0000"/>
              </a:solidFill>
            </a:endParaRPr>
          </a:p>
          <a:p>
            <a:r>
              <a:rPr lang="en-ZA" dirty="0" smtClean="0"/>
              <a:t>Passenger </a:t>
            </a:r>
            <a:r>
              <a:rPr lang="en-ZA" dirty="0"/>
              <a:t>environment </a:t>
            </a:r>
            <a:r>
              <a:rPr lang="en-ZA" dirty="0" smtClean="0"/>
              <a:t>challenge: </a:t>
            </a:r>
          </a:p>
          <a:p>
            <a:pPr lvl="1"/>
            <a:r>
              <a:rPr lang="en-ZA" dirty="0" smtClean="0"/>
              <a:t>Metrorail  (passengers, trains on time and availability, passenger injuries &amp; fatalities index, crime incidents involving passengers) </a:t>
            </a:r>
            <a:endParaRPr lang="en-ZA" dirty="0"/>
          </a:p>
          <a:p>
            <a:pPr lvl="1"/>
            <a:r>
              <a:rPr lang="en-ZA" dirty="0" smtClean="0"/>
              <a:t>Autopax passengers </a:t>
            </a:r>
            <a:endParaRPr lang="en-ZA" dirty="0"/>
          </a:p>
          <a:p>
            <a:r>
              <a:rPr lang="en-ZA" dirty="0" smtClean="0"/>
              <a:t>Project delays:  Pienaarspoort Deployment corridor, PRASA Technical (120km/h track project)and Intersite (Umgeni development).</a:t>
            </a:r>
          </a:p>
          <a:p>
            <a:r>
              <a:rPr lang="en-ZA" dirty="0" smtClean="0"/>
              <a:t>Delays from Transnet in completing General  Overhaul of Rolling Stock(50% in the current year, and 70% cumulatively.</a:t>
            </a:r>
          </a:p>
          <a:p>
            <a:r>
              <a:rPr lang="en-ZA" dirty="0" smtClean="0"/>
              <a:t>Asset ownership and access costs.   </a:t>
            </a:r>
            <a:endParaRPr lang="en-ZA" dirty="0"/>
          </a:p>
          <a:p>
            <a:endParaRPr lang="en-ZA" dirty="0"/>
          </a:p>
        </p:txBody>
      </p:sp>
      <p:sp>
        <p:nvSpPr>
          <p:cNvPr id="4" name="Slide Number Placeholder 3"/>
          <p:cNvSpPr>
            <a:spLocks noGrp="1"/>
          </p:cNvSpPr>
          <p:nvPr>
            <p:ph type="sldNum" sz="quarter" idx="12"/>
          </p:nvPr>
        </p:nvSpPr>
        <p:spPr/>
        <p:txBody>
          <a:bodyPr/>
          <a:lstStyle/>
          <a:p>
            <a:fld id="{24B56656-6770-8940-8401-EA3EDE04B3E1}" type="slidenum">
              <a:rPr lang="en-US" smtClean="0"/>
              <a:pPr/>
              <a:t>6</a:t>
            </a:fld>
            <a:endParaRPr lang="en-US" dirty="0"/>
          </a:p>
        </p:txBody>
      </p:sp>
      <p:pic>
        <p:nvPicPr>
          <p:cNvPr id="21507" name="Picture 3"/>
          <p:cNvPicPr>
            <a:picLocks noChangeAspect="1" noChangeArrowheads="1"/>
          </p:cNvPicPr>
          <p:nvPr/>
        </p:nvPicPr>
        <p:blipFill rotWithShape="1">
          <a:blip r:embed="rId3">
            <a:extLst>
              <a:ext uri="{28A0092B-C50C-407E-A947-70E740481C1C}">
                <a14:useLocalDpi xmlns:a14="http://schemas.microsoft.com/office/drawing/2010/main" xmlns="" val="0"/>
              </a:ext>
            </a:extLst>
          </a:blip>
          <a:srcRect l="33244" r="33244" b="23293"/>
          <a:stretch/>
        </p:blipFill>
        <p:spPr bwMode="auto">
          <a:xfrm>
            <a:off x="933726" y="1600200"/>
            <a:ext cx="1968961" cy="12105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8" name="Content Placeholder 4"/>
          <p:cNvSpPr txBox="1">
            <a:spLocks/>
          </p:cNvSpPr>
          <p:nvPr/>
        </p:nvSpPr>
        <p:spPr>
          <a:xfrm>
            <a:off x="366823" y="1577163"/>
            <a:ext cx="4038600" cy="5004390"/>
          </a:xfrm>
          <a:prstGeom prst="rect">
            <a:avLst/>
          </a:prstGeom>
        </p:spPr>
        <p:txBody>
          <a:bodyPr vert="horz" lIns="91440" tIns="45720" rIns="91440" bIns="45720" rtlCol="0">
            <a:normAutofit fontScale="55000" lnSpcReduction="20000"/>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endParaRPr lang="en-ZA" dirty="0" smtClean="0"/>
          </a:p>
          <a:p>
            <a:endParaRPr lang="en-ZA" dirty="0"/>
          </a:p>
          <a:p>
            <a:endParaRPr lang="en-ZA" dirty="0" smtClean="0"/>
          </a:p>
          <a:p>
            <a:endParaRPr lang="en-ZA" dirty="0"/>
          </a:p>
          <a:p>
            <a:endParaRPr lang="en-ZA" dirty="0" smtClean="0"/>
          </a:p>
          <a:p>
            <a:endParaRPr lang="en-ZA" dirty="0"/>
          </a:p>
          <a:p>
            <a:endParaRPr lang="en-ZA" dirty="0" smtClean="0"/>
          </a:p>
          <a:p>
            <a:pPr marL="0" indent="0">
              <a:buNone/>
            </a:pPr>
            <a:r>
              <a:rPr lang="en-ZA" b="1" dirty="0" smtClean="0">
                <a:solidFill>
                  <a:schemeClr val="accent3"/>
                </a:solidFill>
              </a:rPr>
              <a:t>HIGHLIGHTS</a:t>
            </a:r>
            <a:r>
              <a:rPr lang="en-ZA" dirty="0" smtClean="0"/>
              <a:t>: </a:t>
            </a:r>
            <a:endParaRPr lang="en-ZA" dirty="0"/>
          </a:p>
          <a:p>
            <a:r>
              <a:rPr lang="en-ZA" dirty="0" smtClean="0"/>
              <a:t>79 Metrorail coaches  for quarter in target range between 77 – 93 coaches completed</a:t>
            </a:r>
          </a:p>
          <a:p>
            <a:r>
              <a:rPr lang="en-ZA" dirty="0" smtClean="0"/>
              <a:t>Public injuries and fatalities at 1.77 within range set between 1.05 – 2.3</a:t>
            </a:r>
          </a:p>
          <a:p>
            <a:r>
              <a:rPr lang="en-ZA" dirty="0" smtClean="0"/>
              <a:t>Crime incidents on assets 752 within range set of between 581 – 764 incidents</a:t>
            </a:r>
          </a:p>
          <a:p>
            <a:r>
              <a:rPr lang="en-ZA" dirty="0" smtClean="0"/>
              <a:t>MLPS passengers of 128 042 within the range set of between 93 500 – 133 590 passengers. </a:t>
            </a:r>
          </a:p>
          <a:p>
            <a:r>
              <a:rPr lang="en-ZA" dirty="0" smtClean="0"/>
              <a:t>11 MLPS coaches complete higher than range set of 6-8 coaches</a:t>
            </a:r>
          </a:p>
          <a:p>
            <a:r>
              <a:rPr lang="en-ZA" dirty="0" smtClean="0"/>
              <a:t>Only </a:t>
            </a:r>
            <a:r>
              <a:rPr lang="en-ZA" dirty="0"/>
              <a:t>0.57 injuries per 100 000 passengers for Autopax well below the range of 3 – 4.5. </a:t>
            </a:r>
            <a:endParaRPr lang="en-ZA" dirty="0" smtClean="0"/>
          </a:p>
          <a:p>
            <a:r>
              <a:rPr lang="en-ZA" dirty="0" smtClean="0"/>
              <a:t>Only </a:t>
            </a:r>
            <a:r>
              <a:rPr lang="en-ZA" dirty="0"/>
              <a:t>0.6 breakdowns per 45 000 km for Autopax well below the range of 1 – 1.1</a:t>
            </a:r>
            <a:r>
              <a:rPr lang="en-ZA" dirty="0" smtClean="0"/>
              <a:t>.</a:t>
            </a:r>
            <a:endParaRPr lang="en-ZA" dirty="0"/>
          </a:p>
        </p:txBody>
      </p:sp>
    </p:spTree>
    <p:extLst>
      <p:ext uri="{BB962C8B-B14F-4D97-AF65-F5344CB8AC3E}">
        <p14:creationId xmlns:p14="http://schemas.microsoft.com/office/powerpoint/2010/main" xmlns="" val="186698611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mj-lt"/>
              </a:rPr>
              <a:t>Metrorail Challenges</a:t>
            </a:r>
            <a:endParaRPr lang="en-ZA" dirty="0">
              <a:latin typeface="+mj-lt"/>
            </a:endParaRPr>
          </a:p>
        </p:txBody>
      </p:sp>
      <p:sp>
        <p:nvSpPr>
          <p:cNvPr id="3" name="Content Placeholder 2"/>
          <p:cNvSpPr>
            <a:spLocks noGrp="1"/>
          </p:cNvSpPr>
          <p:nvPr>
            <p:ph idx="1"/>
          </p:nvPr>
        </p:nvSpPr>
        <p:spPr/>
        <p:txBody>
          <a:bodyPr>
            <a:normAutofit/>
          </a:bodyPr>
          <a:lstStyle/>
          <a:p>
            <a:endParaRPr lang="en-ZA" sz="2000" dirty="0" smtClean="0"/>
          </a:p>
          <a:p>
            <a:endParaRPr lang="en-ZA" sz="2000" dirty="0"/>
          </a:p>
          <a:p>
            <a:endParaRPr lang="en-ZA" sz="2000" dirty="0" smtClean="0"/>
          </a:p>
          <a:p>
            <a:endParaRPr lang="en-ZA" sz="2000" dirty="0" smtClean="0"/>
          </a:p>
          <a:p>
            <a:endParaRPr lang="en-ZA" sz="2000" dirty="0" smtClean="0"/>
          </a:p>
          <a:p>
            <a:pPr marL="0" indent="0">
              <a:buNone/>
            </a:pPr>
            <a:endParaRPr lang="en-ZA" sz="2000" dirty="0"/>
          </a:p>
          <a:p>
            <a:r>
              <a:rPr lang="en-ZA" sz="2000" dirty="0" smtClean="0"/>
              <a:t>Action plans to address challenges:</a:t>
            </a:r>
          </a:p>
          <a:p>
            <a:pPr lvl="1"/>
            <a:r>
              <a:rPr lang="en-ZA" sz="1600" dirty="0" smtClean="0"/>
              <a:t>Recovery plans for Service provision, Rolling Stock and Infrastructure. (Transnet continues to miss performance targets on Rolling stock General Overhauls)</a:t>
            </a:r>
            <a:endParaRPr lang="en-ZA" sz="1600" dirty="0"/>
          </a:p>
          <a:p>
            <a:pPr lvl="1"/>
            <a:r>
              <a:rPr lang="en-ZA" sz="1600" dirty="0" smtClean="0"/>
              <a:t>Security action revolve around interventions to address hotspots and targeting scrap metal dealers, working with the SAPS. Closing off the railway reserve through our fencing programme  and strategic deployment of security personnel.</a:t>
            </a:r>
          </a:p>
          <a:p>
            <a:pPr lvl="1"/>
            <a:r>
              <a:rPr lang="en-ZA" sz="1600" dirty="0" smtClean="0"/>
              <a:t>Revenue collection program to address shortfalls on revenue and reduce fare evasion</a:t>
            </a:r>
          </a:p>
          <a:p>
            <a:pPr lvl="1"/>
            <a:r>
              <a:rPr lang="en-ZA" sz="1600" dirty="0" smtClean="0"/>
              <a:t>Developing a Turnaround Plan for the PRASA Group targeting operational efficiencies, including  cost reduction , revenue generation strategy and realignment of Group.</a:t>
            </a:r>
          </a:p>
          <a:p>
            <a:pPr marL="457200" lvl="1" indent="0">
              <a:buNone/>
            </a:pPr>
            <a:endParaRPr lang="en-ZA" sz="1600" dirty="0" smtClean="0"/>
          </a:p>
          <a:p>
            <a:pPr marL="457200" lvl="1" indent="0">
              <a:buNone/>
            </a:pPr>
            <a:endParaRPr lang="en-ZA" sz="1600" dirty="0" smtClean="0"/>
          </a:p>
          <a:p>
            <a:pPr lvl="1"/>
            <a:endParaRPr lang="en-ZA" sz="1600" dirty="0" smtClean="0"/>
          </a:p>
          <a:p>
            <a:endParaRPr lang="en-ZA" dirty="0" smtClean="0"/>
          </a:p>
          <a:p>
            <a:pPr marL="457200" lvl="1" indent="0">
              <a:buNone/>
            </a:pPr>
            <a:endParaRPr lang="en-ZA" dirty="0"/>
          </a:p>
        </p:txBody>
      </p:sp>
      <p:sp>
        <p:nvSpPr>
          <p:cNvPr id="4" name="Slide Number Placeholder 3"/>
          <p:cNvSpPr>
            <a:spLocks noGrp="1"/>
          </p:cNvSpPr>
          <p:nvPr>
            <p:ph type="sldNum" sz="quarter" idx="12"/>
          </p:nvPr>
        </p:nvSpPr>
        <p:spPr/>
        <p:txBody>
          <a:bodyPr/>
          <a:lstStyle/>
          <a:p>
            <a:fld id="{24B56656-6770-8940-8401-EA3EDE04B3E1}" type="slidenum">
              <a:rPr lang="en-US" smtClean="0"/>
              <a:pPr/>
              <a:t>7</a:t>
            </a:fld>
            <a:endParaRPr lang="en-US"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338623" y="1329070"/>
            <a:ext cx="2819400" cy="1958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57200" y="1329070"/>
            <a:ext cx="2803525" cy="1951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290966" y="1343691"/>
            <a:ext cx="2672282" cy="19550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499315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7320"/>
            <a:ext cx="8229600" cy="563041"/>
          </a:xfrm>
        </p:spPr>
        <p:txBody>
          <a:bodyPr>
            <a:normAutofit fontScale="90000"/>
          </a:bodyPr>
          <a:lstStyle/>
          <a:p>
            <a:r>
              <a:rPr lang="en-ZA" dirty="0"/>
              <a:t>Efficiency, effectiveness and economy in utilisation of the budget</a:t>
            </a:r>
            <a:br>
              <a:rPr lang="en-ZA" dirty="0"/>
            </a:br>
            <a:endParaRPr lang="en-ZA" dirty="0"/>
          </a:p>
        </p:txBody>
      </p:sp>
      <p:sp>
        <p:nvSpPr>
          <p:cNvPr id="3" name="Content Placeholder 2"/>
          <p:cNvSpPr>
            <a:spLocks noGrp="1"/>
          </p:cNvSpPr>
          <p:nvPr>
            <p:ph idx="1"/>
          </p:nvPr>
        </p:nvSpPr>
        <p:spPr>
          <a:xfrm>
            <a:off x="457200" y="1329070"/>
            <a:ext cx="8229600" cy="4890977"/>
          </a:xfrm>
        </p:spPr>
        <p:txBody>
          <a:bodyPr>
            <a:normAutofit fontScale="70000" lnSpcReduction="20000"/>
          </a:bodyPr>
          <a:lstStyle/>
          <a:p>
            <a:r>
              <a:rPr lang="en-ZA" dirty="0" smtClean="0"/>
              <a:t>PRASA revised SCM policy approved by BOC July 2016  seeks to ensure </a:t>
            </a:r>
            <a:r>
              <a:rPr lang="en-ZA" dirty="0"/>
              <a:t>sound, sustainable </a:t>
            </a:r>
            <a:r>
              <a:rPr lang="en-ZA" dirty="0" smtClean="0"/>
              <a:t>and accountable </a:t>
            </a:r>
            <a:r>
              <a:rPr lang="en-ZA" dirty="0"/>
              <a:t>Supply Chain Management </a:t>
            </a:r>
            <a:r>
              <a:rPr lang="en-ZA" dirty="0" smtClean="0"/>
              <a:t>whilst </a:t>
            </a:r>
            <a:r>
              <a:rPr lang="en-ZA" dirty="0"/>
              <a:t>promoting </a:t>
            </a:r>
            <a:r>
              <a:rPr lang="en-ZA" dirty="0" smtClean="0"/>
              <a:t>Black Economic </a:t>
            </a:r>
            <a:r>
              <a:rPr lang="en-ZA" dirty="0"/>
              <a:t>Empowerment (BEE</a:t>
            </a:r>
            <a:r>
              <a:rPr lang="en-ZA" dirty="0" smtClean="0"/>
              <a:t>), and includes </a:t>
            </a:r>
            <a:r>
              <a:rPr lang="en-ZA" dirty="0"/>
              <a:t>general principles for </a:t>
            </a:r>
            <a:r>
              <a:rPr lang="en-ZA" dirty="0" smtClean="0"/>
              <a:t>socio-economic </a:t>
            </a:r>
            <a:r>
              <a:rPr lang="en-ZA" dirty="0"/>
              <a:t>objectives </a:t>
            </a:r>
            <a:r>
              <a:rPr lang="en-ZA" dirty="0" smtClean="0"/>
              <a:t>of :</a:t>
            </a:r>
            <a:endParaRPr lang="en-ZA" dirty="0"/>
          </a:p>
          <a:p>
            <a:pPr marL="914400" lvl="1" indent="-514350">
              <a:buFont typeface="+mj-lt"/>
              <a:buAutoNum type="alphaLcParenR"/>
            </a:pPr>
            <a:r>
              <a:rPr lang="en-ZA" dirty="0"/>
              <a:t>s</a:t>
            </a:r>
            <a:r>
              <a:rPr lang="en-ZA" dirty="0" smtClean="0"/>
              <a:t>timulate </a:t>
            </a:r>
            <a:r>
              <a:rPr lang="en-ZA" dirty="0"/>
              <a:t>and promote local economic </a:t>
            </a:r>
            <a:r>
              <a:rPr lang="en-ZA" dirty="0" smtClean="0"/>
              <a:t>development </a:t>
            </a:r>
            <a:r>
              <a:rPr lang="en-ZA" dirty="0"/>
              <a:t>in a targeted and </a:t>
            </a:r>
            <a:r>
              <a:rPr lang="en-ZA" dirty="0" smtClean="0"/>
              <a:t>focused manner</a:t>
            </a:r>
            <a:r>
              <a:rPr lang="en-ZA" dirty="0"/>
              <a:t>;</a:t>
            </a:r>
          </a:p>
          <a:p>
            <a:pPr marL="914400" lvl="1" indent="-514350">
              <a:buFont typeface="+mj-lt"/>
              <a:buAutoNum type="alphaLcParenR"/>
            </a:pPr>
            <a:r>
              <a:rPr lang="en-ZA" dirty="0" smtClean="0"/>
              <a:t>Introduce </a:t>
            </a:r>
            <a:r>
              <a:rPr lang="en-ZA" dirty="0"/>
              <a:t>a systematic approach to the appointment of professionals and </a:t>
            </a:r>
            <a:r>
              <a:rPr lang="en-ZA" dirty="0" smtClean="0"/>
              <a:t>other consultants</a:t>
            </a:r>
            <a:r>
              <a:rPr lang="en-ZA" dirty="0"/>
              <a:t>;</a:t>
            </a:r>
          </a:p>
          <a:p>
            <a:pPr marL="914400" lvl="1" indent="-514350">
              <a:buFont typeface="+mj-lt"/>
              <a:buAutoNum type="alphaLcParenR"/>
            </a:pPr>
            <a:r>
              <a:rPr lang="en-ZA" dirty="0" smtClean="0"/>
              <a:t>promote </a:t>
            </a:r>
            <a:r>
              <a:rPr lang="en-ZA" dirty="0"/>
              <a:t>resource efficiency and reduce the negative environmental impact </a:t>
            </a:r>
            <a:r>
              <a:rPr lang="en-ZA" dirty="0" smtClean="0"/>
              <a:t>of daily </a:t>
            </a:r>
            <a:r>
              <a:rPr lang="en-ZA" dirty="0"/>
              <a:t>operations of the PRASA;</a:t>
            </a:r>
          </a:p>
          <a:p>
            <a:pPr marL="914400" lvl="1" indent="-514350">
              <a:buFont typeface="+mj-lt"/>
              <a:buAutoNum type="alphaLcParenR"/>
            </a:pPr>
            <a:r>
              <a:rPr lang="en-ZA" dirty="0" smtClean="0"/>
              <a:t>promote </a:t>
            </a:r>
            <a:r>
              <a:rPr lang="en-ZA" dirty="0"/>
              <a:t>the competitiveness of local businesses by promoting youth, </a:t>
            </a:r>
            <a:r>
              <a:rPr lang="en-ZA" dirty="0" smtClean="0"/>
              <a:t>women, disabled </a:t>
            </a:r>
            <a:r>
              <a:rPr lang="en-ZA" dirty="0"/>
              <a:t>people and military veterans; and</a:t>
            </a:r>
          </a:p>
          <a:p>
            <a:pPr marL="914400" lvl="1" indent="-514350">
              <a:buFont typeface="+mj-lt"/>
              <a:buAutoNum type="alphaLcParenR"/>
            </a:pPr>
            <a:r>
              <a:rPr lang="en-ZA" dirty="0" smtClean="0"/>
              <a:t>promote </a:t>
            </a:r>
            <a:r>
              <a:rPr lang="en-ZA" dirty="0"/>
              <a:t>consistent application of 'best practices' throughout </a:t>
            </a:r>
            <a:r>
              <a:rPr lang="en-ZA" dirty="0" smtClean="0"/>
              <a:t>government's supply </a:t>
            </a:r>
            <a:r>
              <a:rPr lang="en-ZA" dirty="0"/>
              <a:t>chain, whilst embracing the "value for money" </a:t>
            </a:r>
            <a:r>
              <a:rPr lang="en-ZA" dirty="0" smtClean="0"/>
              <a:t>principle</a:t>
            </a:r>
          </a:p>
          <a:p>
            <a:r>
              <a:rPr lang="en-ZA" dirty="0" smtClean="0"/>
              <a:t>Subscribing to the Central Database of suppliers in Government</a:t>
            </a:r>
          </a:p>
          <a:p>
            <a:r>
              <a:rPr lang="en-ZA" dirty="0" smtClean="0"/>
              <a:t>Use of Transversal contracts in government for Infrastructure recovery and other initiatives. </a:t>
            </a:r>
          </a:p>
          <a:p>
            <a:r>
              <a:rPr lang="en-ZA" dirty="0" smtClean="0"/>
              <a:t>Major cost cutting drive to form part of the turnaround plan to reduce wastage and drive efficiencies. </a:t>
            </a:r>
            <a:endParaRPr lang="en-ZA" dirty="0"/>
          </a:p>
        </p:txBody>
      </p:sp>
      <p:sp>
        <p:nvSpPr>
          <p:cNvPr id="4" name="Slide Number Placeholder 3"/>
          <p:cNvSpPr>
            <a:spLocks noGrp="1"/>
          </p:cNvSpPr>
          <p:nvPr>
            <p:ph type="sldNum" sz="quarter" idx="12"/>
          </p:nvPr>
        </p:nvSpPr>
        <p:spPr/>
        <p:txBody>
          <a:bodyPr/>
          <a:lstStyle/>
          <a:p>
            <a:fld id="{24B56656-6770-8940-8401-EA3EDE04B3E1}" type="slidenum">
              <a:rPr lang="en-US" smtClean="0"/>
              <a:pPr/>
              <a:t>8</a:t>
            </a:fld>
            <a:endParaRPr lang="en-US" dirty="0"/>
          </a:p>
        </p:txBody>
      </p:sp>
    </p:spTree>
    <p:extLst>
      <p:ext uri="{BB962C8B-B14F-4D97-AF65-F5344CB8AC3E}">
        <p14:creationId xmlns:p14="http://schemas.microsoft.com/office/powerpoint/2010/main" xmlns="" val="4129451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latin typeface="+mj-lt"/>
              </a:rPr>
              <a:t>Risks within the Investment Programme</a:t>
            </a:r>
          </a:p>
        </p:txBody>
      </p:sp>
      <p:sp>
        <p:nvSpPr>
          <p:cNvPr id="4" name="Slide Number Placeholder 3"/>
          <p:cNvSpPr>
            <a:spLocks noGrp="1"/>
          </p:cNvSpPr>
          <p:nvPr>
            <p:ph type="sldNum" sz="quarter" idx="12"/>
          </p:nvPr>
        </p:nvSpPr>
        <p:spPr/>
        <p:txBody>
          <a:bodyPr/>
          <a:lstStyle/>
          <a:p>
            <a:fld id="{24B56656-6770-8940-8401-EA3EDE04B3E1}" type="slidenum">
              <a:rPr lang="en-US" smtClean="0"/>
              <a:pPr/>
              <a:t>9</a:t>
            </a:fld>
            <a:endParaRPr lang="en-US" dirty="0"/>
          </a:p>
        </p:txBody>
      </p:sp>
      <p:sp>
        <p:nvSpPr>
          <p:cNvPr id="5" name="Rectangle 4"/>
          <p:cNvSpPr/>
          <p:nvPr/>
        </p:nvSpPr>
        <p:spPr>
          <a:xfrm>
            <a:off x="2616432" y="3244334"/>
            <a:ext cx="3911135" cy="369332"/>
          </a:xfrm>
          <a:prstGeom prst="rect">
            <a:avLst/>
          </a:prstGeom>
        </p:spPr>
        <p:txBody>
          <a:bodyPr wrap="none">
            <a:spAutoFit/>
          </a:bodyPr>
          <a:lstStyle/>
          <a:p>
            <a:r>
              <a:rPr lang="en-ZA" dirty="0"/>
              <a:t>Risks within the Investment Programme</a:t>
            </a: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15825" y="1252754"/>
            <a:ext cx="8512347" cy="5083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4995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PRASA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PRASA Presentation</Template>
  <TotalTime>9735</TotalTime>
  <Words>1288</Words>
  <Application>Microsoft Office PowerPoint</Application>
  <PresentationFormat>On-screen Show (4:3)</PresentationFormat>
  <Paragraphs>133</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PRASA Presentation</vt:lpstr>
      <vt:lpstr>STANDING COMMITTEE ON APPROPRIATIONS  19 October 2016 </vt:lpstr>
      <vt:lpstr>Content</vt:lpstr>
      <vt:lpstr>PRASA support of the National Development Plan</vt:lpstr>
      <vt:lpstr>PRASA support of the National Development Plan</vt:lpstr>
      <vt:lpstr>Status of Financial Performance Quarter 1, 2016/17</vt:lpstr>
      <vt:lpstr>Status of APP performance Quarter 1 2016/17</vt:lpstr>
      <vt:lpstr>Metrorail Challenges</vt:lpstr>
      <vt:lpstr>Efficiency, effectiveness and economy in utilisation of the budget </vt:lpstr>
      <vt:lpstr>Risks within the Investment Programme</vt:lpstr>
      <vt:lpstr>Challenges and Opportunities within the Investment Programme</vt:lpstr>
      <vt:lpstr>Governance, internal controls and accountability</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Report</dc:title>
  <dc:creator>alubbe</dc:creator>
  <cp:lastModifiedBy>User</cp:lastModifiedBy>
  <cp:revision>331</cp:revision>
  <cp:lastPrinted>2016-10-11T08:44:50Z</cp:lastPrinted>
  <dcterms:created xsi:type="dcterms:W3CDTF">2011-11-16T11:01:12Z</dcterms:created>
  <dcterms:modified xsi:type="dcterms:W3CDTF">2016-10-26T14:20:55Z</dcterms:modified>
</cp:coreProperties>
</file>