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1"/>
  </p:notesMasterIdLst>
  <p:handoutMasterIdLst>
    <p:handoutMasterId r:id="rId72"/>
  </p:handoutMasterIdLst>
  <p:sldIdLst>
    <p:sldId id="360" r:id="rId3"/>
    <p:sldId id="479" r:id="rId4"/>
    <p:sldId id="496" r:id="rId5"/>
    <p:sldId id="339" r:id="rId6"/>
    <p:sldId id="398" r:id="rId7"/>
    <p:sldId id="424" r:id="rId8"/>
    <p:sldId id="436" r:id="rId9"/>
    <p:sldId id="401" r:id="rId10"/>
    <p:sldId id="427"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50" r:id="rId24"/>
    <p:sldId id="449" r:id="rId25"/>
    <p:sldId id="451" r:id="rId26"/>
    <p:sldId id="520" r:id="rId27"/>
    <p:sldId id="521" r:id="rId28"/>
    <p:sldId id="435" r:id="rId29"/>
    <p:sldId id="508" r:id="rId30"/>
    <p:sldId id="456" r:id="rId31"/>
    <p:sldId id="457" r:id="rId32"/>
    <p:sldId id="458" r:id="rId33"/>
    <p:sldId id="459" r:id="rId34"/>
    <p:sldId id="497" r:id="rId35"/>
    <p:sldId id="491" r:id="rId36"/>
    <p:sldId id="492" r:id="rId37"/>
    <p:sldId id="493" r:id="rId38"/>
    <p:sldId id="494" r:id="rId39"/>
    <p:sldId id="495" r:id="rId40"/>
    <p:sldId id="489" r:id="rId41"/>
    <p:sldId id="480" r:id="rId42"/>
    <p:sldId id="481" r:id="rId43"/>
    <p:sldId id="490" r:id="rId44"/>
    <p:sldId id="500" r:id="rId45"/>
    <p:sldId id="501" r:id="rId46"/>
    <p:sldId id="502" r:id="rId47"/>
    <p:sldId id="503" r:id="rId48"/>
    <p:sldId id="504" r:id="rId49"/>
    <p:sldId id="505" r:id="rId50"/>
    <p:sldId id="506" r:id="rId51"/>
    <p:sldId id="507" r:id="rId52"/>
    <p:sldId id="510" r:id="rId53"/>
    <p:sldId id="509" r:id="rId54"/>
    <p:sldId id="455" r:id="rId55"/>
    <p:sldId id="464" r:id="rId56"/>
    <p:sldId id="463" r:id="rId57"/>
    <p:sldId id="469" r:id="rId58"/>
    <p:sldId id="472" r:id="rId59"/>
    <p:sldId id="471" r:id="rId60"/>
    <p:sldId id="470" r:id="rId61"/>
    <p:sldId id="473" r:id="rId62"/>
    <p:sldId id="474" r:id="rId63"/>
    <p:sldId id="475" r:id="rId64"/>
    <p:sldId id="478" r:id="rId65"/>
    <p:sldId id="466" r:id="rId66"/>
    <p:sldId id="465" r:id="rId67"/>
    <p:sldId id="467" r:id="rId68"/>
    <p:sldId id="468" r:id="rId69"/>
    <p:sldId id="477" r:id="rId7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anda Maki" initials="AM" lastIdx="3" clrIdx="0"/>
  <p:cmAuthor id="1" name="Jaci Meier" initials="J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19F5F"/>
    <a:srgbClr val="9BA1A7"/>
    <a:srgbClr val="A1A7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94136" autoAdjust="0"/>
  </p:normalViewPr>
  <p:slideViewPr>
    <p:cSldViewPr>
      <p:cViewPr>
        <p:scale>
          <a:sx n="87" d="100"/>
          <a:sy n="87" d="100"/>
        </p:scale>
        <p:origin x="-2304" y="-444"/>
      </p:cViewPr>
      <p:guideLst>
        <p:guide orient="horz" pos="2160"/>
        <p:guide pos="2880"/>
      </p:guideLst>
    </p:cSldViewPr>
  </p:slideViewPr>
  <p:outlineViewPr>
    <p:cViewPr>
      <p:scale>
        <a:sx n="33" d="100"/>
        <a:sy n="33" d="100"/>
      </p:scale>
      <p:origin x="0" y="27366"/>
    </p:cViewPr>
  </p:outlineViewPr>
  <p:notesTextViewPr>
    <p:cViewPr>
      <p:scale>
        <a:sx n="100" d="100"/>
        <a:sy n="100" d="100"/>
      </p:scale>
      <p:origin x="0" y="0"/>
    </p:cViewPr>
  </p:notesTextViewPr>
  <p:sorterViewPr>
    <p:cViewPr>
      <p:scale>
        <a:sx n="130" d="100"/>
        <a:sy n="130" d="100"/>
      </p:scale>
      <p:origin x="0" y="11026"/>
    </p:cViewPr>
  </p:sorterViewPr>
  <p:notesViewPr>
    <p:cSldViewPr>
      <p:cViewPr varScale="1">
        <p:scale>
          <a:sx n="64" d="100"/>
          <a:sy n="64" d="100"/>
        </p:scale>
        <p:origin x="-2964" y="-102"/>
      </p:cViewPr>
      <p:guideLst>
        <p:guide orient="horz" pos="3126"/>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717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862BE4D0-E56D-4577-946B-9F007D67BB6F}" type="datetimeFigureOut">
              <a:rPr lang="en-US"/>
              <a:pPr>
                <a:defRPr/>
              </a:pPr>
              <a:t>10/21/2016</a:t>
            </a:fld>
            <a:endParaRPr lang="en-US" dirty="0"/>
          </a:p>
        </p:txBody>
      </p:sp>
      <p:sp>
        <p:nvSpPr>
          <p:cNvPr id="717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717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3562FEB-0811-4FB6-85BA-EB561F3438BE}" type="slidenum">
              <a:rPr lang="en-US"/>
              <a:pPr>
                <a:defRPr/>
              </a:pPr>
              <a:t>‹#›</a:t>
            </a:fld>
            <a:endParaRPr lang="en-US" dirty="0"/>
          </a:p>
        </p:txBody>
      </p:sp>
    </p:spTree>
    <p:extLst>
      <p:ext uri="{BB962C8B-B14F-4D97-AF65-F5344CB8AC3E}">
        <p14:creationId xmlns:p14="http://schemas.microsoft.com/office/powerpoint/2010/main" xmlns="" val="1694643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614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6631391-BC1C-4FAB-8024-9FDC36323B17}" type="datetimeFigureOut">
              <a:rPr lang="en-US"/>
              <a:pPr>
                <a:defRPr/>
              </a:pPr>
              <a:t>10/21/2016</a:t>
            </a:fld>
            <a:endParaRPr lang="en-US" dirty="0"/>
          </a:p>
        </p:txBody>
      </p:sp>
      <p:sp>
        <p:nvSpPr>
          <p:cNvPr id="14340"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F7808F9-810B-4D15-9684-C8C08E2659F3}" type="slidenum">
              <a:rPr lang="en-US"/>
              <a:pPr>
                <a:defRPr/>
              </a:pPr>
              <a:t>‹#›</a:t>
            </a:fld>
            <a:endParaRPr lang="en-US" dirty="0"/>
          </a:p>
        </p:txBody>
      </p:sp>
    </p:spTree>
    <p:extLst>
      <p:ext uri="{BB962C8B-B14F-4D97-AF65-F5344CB8AC3E}">
        <p14:creationId xmlns:p14="http://schemas.microsoft.com/office/powerpoint/2010/main" xmlns="" val="2074523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3F7808F9-810B-4D15-9684-C8C08E2659F3}"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smtClean="0"/>
              <a:t>Justice and Constitutional Development(SIU)</a:t>
            </a:r>
            <a:endParaRPr lang="en-US" dirty="0"/>
          </a:p>
        </p:txBody>
      </p:sp>
    </p:spTree>
    <p:extLst>
      <p:ext uri="{BB962C8B-B14F-4D97-AF65-F5344CB8AC3E}">
        <p14:creationId xmlns:p14="http://schemas.microsoft.com/office/powerpoint/2010/main" xmlns="" val="87617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289ACC3-B2DA-4628-885A-D8DF3FDC35F6}" type="slidenum">
              <a:rPr lang="en-US" smtClean="0"/>
              <a:pPr/>
              <a:t>65</a:t>
            </a:fld>
            <a:endParaRPr lang="en-US" dirty="0"/>
          </a:p>
        </p:txBody>
      </p:sp>
    </p:spTree>
    <p:extLst>
      <p:ext uri="{BB962C8B-B14F-4D97-AF65-F5344CB8AC3E}">
        <p14:creationId xmlns:p14="http://schemas.microsoft.com/office/powerpoint/2010/main" xmlns="" val="55144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289ACC3-B2DA-4628-885A-D8DF3FDC35F6}" type="slidenum">
              <a:rPr lang="en-US" smtClean="0"/>
              <a:pPr/>
              <a:t>66</a:t>
            </a:fld>
            <a:endParaRPr lang="en-US" dirty="0"/>
          </a:p>
        </p:txBody>
      </p:sp>
    </p:spTree>
    <p:extLst>
      <p:ext uri="{BB962C8B-B14F-4D97-AF65-F5344CB8AC3E}">
        <p14:creationId xmlns:p14="http://schemas.microsoft.com/office/powerpoint/2010/main" xmlns="" val="166771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289ACC3-B2DA-4628-885A-D8DF3FDC35F6}" type="slidenum">
              <a:rPr lang="en-US" smtClean="0"/>
              <a:pPr/>
              <a:t>67</a:t>
            </a:fld>
            <a:endParaRPr lang="en-US" dirty="0"/>
          </a:p>
        </p:txBody>
      </p:sp>
    </p:spTree>
    <p:extLst>
      <p:ext uri="{BB962C8B-B14F-4D97-AF65-F5344CB8AC3E}">
        <p14:creationId xmlns:p14="http://schemas.microsoft.com/office/powerpoint/2010/main" xmlns="" val="299215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4"/>
          </p:nvPr>
        </p:nvSpPr>
        <p:spPr/>
        <p:txBody>
          <a:bodyPr/>
          <a:lstStyle/>
          <a:p>
            <a:pPr>
              <a:defRPr/>
            </a:pPr>
            <a:r>
              <a:rPr lang="en-US" dirty="0"/>
              <a:t>Justice and Constitutional Development(SIU)</a:t>
            </a:r>
          </a:p>
        </p:txBody>
      </p:sp>
    </p:spTree>
    <p:extLst>
      <p:ext uri="{BB962C8B-B14F-4D97-AF65-F5344CB8AC3E}">
        <p14:creationId xmlns:p14="http://schemas.microsoft.com/office/powerpoint/2010/main" xmlns="" val="42902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t>Justice and Constitutional Development(SIU)</a:t>
            </a:r>
            <a:endParaRPr lang="en-US" dirty="0"/>
          </a:p>
        </p:txBody>
      </p:sp>
    </p:spTree>
    <p:extLst>
      <p:ext uri="{BB962C8B-B14F-4D97-AF65-F5344CB8AC3E}">
        <p14:creationId xmlns:p14="http://schemas.microsoft.com/office/powerpoint/2010/main" xmlns="" val="127200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t>Justice and Constitutional Development(SIU)</a:t>
            </a:r>
            <a:endParaRPr lang="en-US" dirty="0"/>
          </a:p>
        </p:txBody>
      </p:sp>
    </p:spTree>
    <p:extLst>
      <p:ext uri="{BB962C8B-B14F-4D97-AF65-F5344CB8AC3E}">
        <p14:creationId xmlns:p14="http://schemas.microsoft.com/office/powerpoint/2010/main" xmlns="" val="362581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t>Justice and Constitutional Development(SIU)</a:t>
            </a:r>
            <a:endParaRPr lang="en-US" dirty="0"/>
          </a:p>
        </p:txBody>
      </p:sp>
    </p:spTree>
    <p:extLst>
      <p:ext uri="{BB962C8B-B14F-4D97-AF65-F5344CB8AC3E}">
        <p14:creationId xmlns:p14="http://schemas.microsoft.com/office/powerpoint/2010/main" xmlns="" val="119046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7808F9-810B-4D15-9684-C8C08E2659F3}" type="slidenum">
              <a:rPr lang="en-US" smtClean="0"/>
              <a:pPr>
                <a:defRPr/>
              </a:pPr>
              <a:t>43</a:t>
            </a:fld>
            <a:endParaRPr lang="en-US" dirty="0"/>
          </a:p>
        </p:txBody>
      </p:sp>
    </p:spTree>
    <p:extLst>
      <p:ext uri="{BB962C8B-B14F-4D97-AF65-F5344CB8AC3E}">
        <p14:creationId xmlns:p14="http://schemas.microsoft.com/office/powerpoint/2010/main" xmlns="" val="358355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289ACC3-B2DA-4628-885A-D8DF3FDC35F6}" type="slidenum">
              <a:rPr lang="en-US" smtClean="0"/>
              <a:pPr/>
              <a:t>57</a:t>
            </a:fld>
            <a:endParaRPr lang="en-US" dirty="0"/>
          </a:p>
        </p:txBody>
      </p:sp>
    </p:spTree>
    <p:extLst>
      <p:ext uri="{BB962C8B-B14F-4D97-AF65-F5344CB8AC3E}">
        <p14:creationId xmlns:p14="http://schemas.microsoft.com/office/powerpoint/2010/main" xmlns="" val="162070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289ACC3-B2DA-4628-885A-D8DF3FDC35F6}" type="slidenum">
              <a:rPr lang="en-US" smtClean="0"/>
              <a:pPr/>
              <a:t>61</a:t>
            </a:fld>
            <a:endParaRPr lang="en-US" dirty="0"/>
          </a:p>
        </p:txBody>
      </p:sp>
    </p:spTree>
    <p:extLst>
      <p:ext uri="{BB962C8B-B14F-4D97-AF65-F5344CB8AC3E}">
        <p14:creationId xmlns:p14="http://schemas.microsoft.com/office/powerpoint/2010/main" xmlns="" val="264115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Calibri" panose="020F0502020204030204" pitchFamily="34" charset="0"/>
              </a:rPr>
              <a:t>The reasons for the reduction in irregular expenditure in these provinces included the implementation of consequence management, management’s commitment to implementing internal controls and to addressing the previous year’s findings through action plans, the use of checklists for procurement and the centralisation of supplier databases. However, in Mpumalanga irregular expenditure, more than doubled. </a:t>
            </a:r>
          </a:p>
          <a:p>
            <a:endParaRPr lang="en-ZA" dirty="0"/>
          </a:p>
        </p:txBody>
      </p:sp>
      <p:sp>
        <p:nvSpPr>
          <p:cNvPr id="4" name="Slide Number Placeholder 3"/>
          <p:cNvSpPr>
            <a:spLocks noGrp="1"/>
          </p:cNvSpPr>
          <p:nvPr>
            <p:ph type="sldNum" sz="quarter" idx="10"/>
          </p:nvPr>
        </p:nvSpPr>
        <p:spPr/>
        <p:txBody>
          <a:bodyPr/>
          <a:lstStyle/>
          <a:p>
            <a:fld id="{0289ACC3-B2DA-4628-885A-D8DF3FDC35F6}" type="slidenum">
              <a:rPr lang="en-US" smtClean="0"/>
              <a:pPr/>
              <a:t>62</a:t>
            </a:fld>
            <a:endParaRPr lang="en-US" dirty="0"/>
          </a:p>
        </p:txBody>
      </p:sp>
    </p:spTree>
    <p:extLst>
      <p:ext uri="{BB962C8B-B14F-4D97-AF65-F5344CB8AC3E}">
        <p14:creationId xmlns:p14="http://schemas.microsoft.com/office/powerpoint/2010/main" xmlns="" val="235638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25CB0B9-B3F5-426D-8407-BE78E549B530}" type="slidenum">
              <a:rPr lang="en-ZA"/>
              <a:pPr>
                <a:defRPr/>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AB52D352-479D-4D86-9855-EB6C45430252}" type="slidenum">
              <a:rPr lang="en-ZA"/>
              <a:pPr>
                <a:defRPr/>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1F740D10-402E-483E-A8DD-1FB2949D5615}" type="slidenum">
              <a:rPr lang="en-ZA"/>
              <a:pPr>
                <a:defRPr/>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4"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0D688AD4-4178-4A76-BB75-E081D2F073DE}" type="slidenum">
              <a:rPr lang="en-ZA"/>
              <a:pPr>
                <a:defRPr/>
              </a:pPr>
              <a:t>‹#›</a:t>
            </a:fld>
            <a:endParaRPr lang="en-Z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762000"/>
          </a:xfrm>
          <a:prstGeom prst="rect">
            <a:avLst/>
          </a:prstGeom>
        </p:spPr>
        <p:txBody>
          <a:bodyPr anchor="ctr" anchorCtr="0"/>
          <a:lstStyle>
            <a:lvl1pPr algn="l">
              <a:defRPr sz="2800" b="1" i="0" baseline="0">
                <a:latin typeface="Arial Narrow" pitchFamily="34" charset="0"/>
              </a:defRPr>
            </a:lvl1pPr>
          </a:lstStyle>
          <a:p>
            <a:endParaRPr lang="en-ZA" dirty="0"/>
          </a:p>
        </p:txBody>
      </p:sp>
      <p:sp>
        <p:nvSpPr>
          <p:cNvPr id="3" name="Content Placeholder 2"/>
          <p:cNvSpPr>
            <a:spLocks noGrp="1"/>
          </p:cNvSpPr>
          <p:nvPr>
            <p:ph idx="1"/>
          </p:nvPr>
        </p:nvSpPr>
        <p:spPr>
          <a:xfrm>
            <a:off x="457200" y="1219200"/>
            <a:ext cx="8229600" cy="4983163"/>
          </a:xfrm>
        </p:spPr>
        <p:txBody>
          <a:bodyPr/>
          <a:lstStyle>
            <a:lvl1pPr>
              <a:defRPr sz="2000"/>
            </a:lvl1pPr>
            <a:lvl2pPr>
              <a:defRPr sz="2000"/>
            </a:lvl2pPr>
            <a:lvl3pPr>
              <a:defRPr sz="2000"/>
            </a:lvl3pPr>
            <a:lvl4pPr>
              <a:defRPr sz="2000"/>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pPr>
                <a:defRPr/>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r>
              <a:rPr lang="en-US" smtClean="0"/>
              <a:t>October 2015</a:t>
            </a:r>
            <a:endParaRPr lang="en-ZA" dirty="0"/>
          </a:p>
        </p:txBody>
      </p:sp>
      <p:sp>
        <p:nvSpPr>
          <p:cNvPr id="5" name="Footer Placeholder 4"/>
          <p:cNvSpPr>
            <a:spLocks noGrp="1"/>
          </p:cNvSpPr>
          <p:nvPr>
            <p:ph type="ftr" sz="quarter" idx="11"/>
          </p:nvPr>
        </p:nvSpPr>
        <p:spPr/>
        <p:txBody>
          <a:bodyPr/>
          <a:lstStyle/>
          <a:p>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t>October 2015</a:t>
            </a:r>
            <a:endParaRPr lang="en-ZA" dirty="0"/>
          </a:p>
        </p:txBody>
      </p:sp>
      <p:sp>
        <p:nvSpPr>
          <p:cNvPr id="5" name="Footer Placeholder 4"/>
          <p:cNvSpPr>
            <a:spLocks noGrp="1"/>
          </p:cNvSpPr>
          <p:nvPr>
            <p:ph type="ftr" sz="quarter" idx="11"/>
          </p:nvPr>
        </p:nvSpPr>
        <p:spPr/>
        <p:txBody>
          <a:bodyPr/>
          <a:lstStyle/>
          <a:p>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2015</a:t>
            </a:r>
            <a:endParaRPr lang="en-ZA" dirty="0"/>
          </a:p>
        </p:txBody>
      </p:sp>
      <p:sp>
        <p:nvSpPr>
          <p:cNvPr id="5" name="Footer Placeholder 4"/>
          <p:cNvSpPr>
            <a:spLocks noGrp="1"/>
          </p:cNvSpPr>
          <p:nvPr>
            <p:ph type="ftr" sz="quarter" idx="11"/>
          </p:nvPr>
        </p:nvSpPr>
        <p:spPr/>
        <p:txBody>
          <a:bodyPr/>
          <a:lstStyle/>
          <a:p>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r>
              <a:rPr lang="en-US" smtClean="0"/>
              <a:t>October 2015</a:t>
            </a:r>
            <a:endParaRPr lang="en-ZA" dirty="0"/>
          </a:p>
        </p:txBody>
      </p:sp>
      <p:sp>
        <p:nvSpPr>
          <p:cNvPr id="6" name="Footer Placeholder 5"/>
          <p:cNvSpPr>
            <a:spLocks noGrp="1"/>
          </p:cNvSpPr>
          <p:nvPr>
            <p:ph type="ftr" sz="quarter" idx="11"/>
          </p:nvPr>
        </p:nvSpPr>
        <p:spPr/>
        <p:txBody>
          <a:bodyPr/>
          <a:lstStyle/>
          <a:p>
            <a:r>
              <a:rPr lang="en-US" smtClean="0"/>
              <a:t>SIU Annual Report 2014/15 Presentation to PC J &amp; CS</a:t>
            </a:r>
            <a:endParaRPr lang="en-ZA" dirty="0"/>
          </a:p>
        </p:txBody>
      </p:sp>
      <p:sp>
        <p:nvSpPr>
          <p:cNvPr id="7" name="Slide Number Placeholder 6"/>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r>
              <a:rPr lang="en-US" smtClean="0"/>
              <a:t>October 2015</a:t>
            </a:r>
            <a:endParaRPr lang="en-ZA" dirty="0"/>
          </a:p>
        </p:txBody>
      </p:sp>
      <p:sp>
        <p:nvSpPr>
          <p:cNvPr id="8" name="Footer Placeholder 7"/>
          <p:cNvSpPr>
            <a:spLocks noGrp="1"/>
          </p:cNvSpPr>
          <p:nvPr>
            <p:ph type="ftr" sz="quarter" idx="11"/>
          </p:nvPr>
        </p:nvSpPr>
        <p:spPr/>
        <p:txBody>
          <a:bodyPr/>
          <a:lstStyle/>
          <a:p>
            <a:r>
              <a:rPr lang="en-US" smtClean="0"/>
              <a:t>SIU Annual Report 2014/15 Presentation to PC J &amp; CS</a:t>
            </a:r>
            <a:endParaRPr lang="en-ZA" dirty="0"/>
          </a:p>
        </p:txBody>
      </p:sp>
      <p:sp>
        <p:nvSpPr>
          <p:cNvPr id="9" name="Slide Number Placeholder 8"/>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r>
              <a:rPr lang="en-US" smtClean="0"/>
              <a:t>October 2015</a:t>
            </a:r>
            <a:endParaRPr lang="en-ZA" dirty="0"/>
          </a:p>
        </p:txBody>
      </p:sp>
      <p:sp>
        <p:nvSpPr>
          <p:cNvPr id="4" name="Footer Placeholder 3"/>
          <p:cNvSpPr>
            <a:spLocks noGrp="1"/>
          </p:cNvSpPr>
          <p:nvPr>
            <p:ph type="ftr" sz="quarter" idx="11"/>
          </p:nvPr>
        </p:nvSpPr>
        <p:spPr/>
        <p:txBody>
          <a:bodyPr/>
          <a:lstStyle/>
          <a:p>
            <a:r>
              <a:rPr lang="en-US" smtClean="0"/>
              <a:t>SIU Annual Report 2014/15 Presentation to PC J &amp; CS</a:t>
            </a:r>
            <a:endParaRPr lang="en-ZA" dirty="0"/>
          </a:p>
        </p:txBody>
      </p:sp>
      <p:sp>
        <p:nvSpPr>
          <p:cNvPr id="5" name="Slide Number Placeholder 4"/>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lstStyle>
            <a:lvl1pPr>
              <a:spcBef>
                <a:spcPts val="600"/>
              </a:spcBef>
              <a:defRPr sz="2000"/>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C1BAB4B-37C3-4540-AA8B-870B3C3EF0FC}" type="slidenum">
              <a:rPr lang="en-ZA"/>
              <a:pPr>
                <a:defRPr/>
              </a:pPr>
              <a:t>‹#›</a:t>
            </a:fld>
            <a:endParaRPr lang="en-ZA" dirty="0"/>
          </a:p>
        </p:txBody>
      </p:sp>
      <p:sp>
        <p:nvSpPr>
          <p:cNvPr id="7" name="Content Placeholder 2"/>
          <p:cNvSpPr>
            <a:spLocks noGrp="1"/>
          </p:cNvSpPr>
          <p:nvPr>
            <p:ph idx="13"/>
          </p:nvPr>
        </p:nvSpPr>
        <p:spPr>
          <a:xfrm>
            <a:off x="1143000" y="0"/>
            <a:ext cx="6553200" cy="838200"/>
          </a:xfrm>
        </p:spPr>
        <p:txBody>
          <a:bodyPr anchor="ctr"/>
          <a:lstStyle>
            <a:lvl1pPr marL="0">
              <a:spcBef>
                <a:spcPts val="0"/>
              </a:spcBef>
              <a:buNone/>
              <a:defRPr sz="3200" b="1"/>
            </a:lvl1pPr>
            <a:lvl2pPr>
              <a:spcBef>
                <a:spcPts val="600"/>
              </a:spcBef>
              <a:defRPr sz="2000"/>
            </a:lvl2pPr>
            <a:lvl3pPr>
              <a:spcBef>
                <a:spcPts val="600"/>
              </a:spcBef>
              <a:defRPr sz="2000"/>
            </a:lvl3pPr>
            <a:lvl4pPr>
              <a:spcBef>
                <a:spcPts val="600"/>
              </a:spcBef>
              <a:defRPr sz="2000"/>
            </a:lvl4pPr>
            <a:lvl5pPr>
              <a:spcBef>
                <a:spcPts val="600"/>
              </a:spcBef>
              <a:defRPr sz="2000"/>
            </a:lvl5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2015</a:t>
            </a:r>
            <a:endParaRPr lang="en-ZA" dirty="0"/>
          </a:p>
        </p:txBody>
      </p:sp>
      <p:sp>
        <p:nvSpPr>
          <p:cNvPr id="3" name="Footer Placeholder 2"/>
          <p:cNvSpPr>
            <a:spLocks noGrp="1"/>
          </p:cNvSpPr>
          <p:nvPr>
            <p:ph type="ftr" sz="quarter" idx="11"/>
          </p:nvPr>
        </p:nvSpPr>
        <p:spPr/>
        <p:txBody>
          <a:bodyPr/>
          <a:lstStyle/>
          <a:p>
            <a:r>
              <a:rPr lang="en-US" smtClean="0"/>
              <a:t>SIU Annual Report 2014/15 Presentation to PC J &amp; CS</a:t>
            </a:r>
            <a:endParaRPr lang="en-ZA" dirty="0"/>
          </a:p>
        </p:txBody>
      </p:sp>
      <p:sp>
        <p:nvSpPr>
          <p:cNvPr id="4" name="Slide Number Placeholder 3"/>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2015</a:t>
            </a:r>
            <a:endParaRPr lang="en-ZA" dirty="0"/>
          </a:p>
        </p:txBody>
      </p:sp>
      <p:sp>
        <p:nvSpPr>
          <p:cNvPr id="6" name="Footer Placeholder 5"/>
          <p:cNvSpPr>
            <a:spLocks noGrp="1"/>
          </p:cNvSpPr>
          <p:nvPr>
            <p:ph type="ftr" sz="quarter" idx="11"/>
          </p:nvPr>
        </p:nvSpPr>
        <p:spPr/>
        <p:txBody>
          <a:bodyPr/>
          <a:lstStyle/>
          <a:p>
            <a:r>
              <a:rPr lang="en-US" smtClean="0"/>
              <a:t>SIU Annual Report 2014/15 Presentation to PC J &amp; CS</a:t>
            </a:r>
            <a:endParaRPr lang="en-ZA" dirty="0"/>
          </a:p>
        </p:txBody>
      </p:sp>
      <p:sp>
        <p:nvSpPr>
          <p:cNvPr id="7" name="Slide Number Placeholder 6"/>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2015</a:t>
            </a:r>
            <a:endParaRPr lang="en-ZA" dirty="0"/>
          </a:p>
        </p:txBody>
      </p:sp>
      <p:sp>
        <p:nvSpPr>
          <p:cNvPr id="6" name="Footer Placeholder 5"/>
          <p:cNvSpPr>
            <a:spLocks noGrp="1"/>
          </p:cNvSpPr>
          <p:nvPr>
            <p:ph type="ftr" sz="quarter" idx="11"/>
          </p:nvPr>
        </p:nvSpPr>
        <p:spPr/>
        <p:txBody>
          <a:bodyPr/>
          <a:lstStyle/>
          <a:p>
            <a:r>
              <a:rPr lang="en-US" smtClean="0"/>
              <a:t>SIU Annual Report 2014/15 Presentation to PC J &amp; CS</a:t>
            </a:r>
            <a:endParaRPr lang="en-ZA" dirty="0"/>
          </a:p>
        </p:txBody>
      </p:sp>
      <p:sp>
        <p:nvSpPr>
          <p:cNvPr id="7" name="Slide Number Placeholder 6"/>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t>October 2015</a:t>
            </a:r>
            <a:endParaRPr lang="en-ZA" dirty="0"/>
          </a:p>
        </p:txBody>
      </p:sp>
      <p:sp>
        <p:nvSpPr>
          <p:cNvPr id="5" name="Footer Placeholder 4"/>
          <p:cNvSpPr>
            <a:spLocks noGrp="1"/>
          </p:cNvSpPr>
          <p:nvPr>
            <p:ph type="ftr" sz="quarter" idx="11"/>
          </p:nvPr>
        </p:nvSpPr>
        <p:spPr/>
        <p:txBody>
          <a:bodyPr/>
          <a:lstStyle/>
          <a:p>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t>October 2015</a:t>
            </a:r>
            <a:endParaRPr lang="en-ZA" dirty="0"/>
          </a:p>
        </p:txBody>
      </p:sp>
      <p:sp>
        <p:nvSpPr>
          <p:cNvPr id="5" name="Footer Placeholder 4"/>
          <p:cNvSpPr>
            <a:spLocks noGrp="1"/>
          </p:cNvSpPr>
          <p:nvPr>
            <p:ph type="ftr" sz="quarter" idx="11"/>
          </p:nvPr>
        </p:nvSpPr>
        <p:spPr/>
        <p:txBody>
          <a:bodyPr/>
          <a:lstStyle/>
          <a:p>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p>
            <a:fld id="{62C9ADA1-69FF-46B0-BF27-437596360BE9}"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5"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276FC88C-4635-4364-8007-9035A10E6287}" type="slidenum">
              <a:rPr lang="en-ZA"/>
              <a:pPr>
                <a:defRPr/>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FACE2F3F-AAEA-4EEF-813A-4040A9A5175F}" type="slidenum">
              <a:rPr lang="en-ZA"/>
              <a:pPr>
                <a:defRPr/>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8"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689BEF37-32C0-491B-A289-3F2F7DA530A6}" type="slidenum">
              <a:rPr lang="en-ZA"/>
              <a:pPr>
                <a:defRPr/>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543800" cy="990600"/>
          </a:xfrm>
          <a:prstGeom prst="rect">
            <a:avLst/>
          </a:prstGeom>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4"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EF6511DB-02A6-44AC-AF50-920A12BA92A2}" type="slidenum">
              <a:rPr lang="en-ZA"/>
              <a:pPr>
                <a:defRPr/>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3"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1D2DA13F-7918-495A-87C0-AB9E88369210}" type="slidenum">
              <a:rPr lang="en-ZA"/>
              <a:pPr>
                <a:defRPr/>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9E815182-DE38-404E-A6A6-C4594598C430}" type="slidenum">
              <a:rPr lang="en-ZA"/>
              <a:pPr>
                <a:defRPr/>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October 2015</a:t>
            </a:r>
            <a:endParaRPr lang="en-ZA" dirty="0"/>
          </a:p>
        </p:txBody>
      </p:sp>
      <p:sp>
        <p:nvSpPr>
          <p:cNvPr id="6" name="Footer Placeholder 4"/>
          <p:cNvSpPr>
            <a:spLocks noGrp="1"/>
          </p:cNvSpPr>
          <p:nvPr>
            <p:ph type="ftr" sz="quarter" idx="11"/>
          </p:nvPr>
        </p:nvSpPr>
        <p:spPr/>
        <p:txBody>
          <a:bodyPr/>
          <a:lstStyle>
            <a:lvl1pPr>
              <a:defRPr/>
            </a:lvl1pPr>
          </a:lstStyle>
          <a:p>
            <a:pPr>
              <a:defRPr/>
            </a:pPr>
            <a:r>
              <a:rPr lang="en-US" smtClean="0"/>
              <a:t>SIU Annual Report 2014/15 Presentation to PC J &amp; CS</a:t>
            </a: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27B0C7FE-7932-4400-9B0E-D83F5D49E109}"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October 2015</a:t>
            </a: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SIU Annual Report 2014/15 Presentation to PC J &amp; CS</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DC67970-4192-43E6-B894-494C5461FBE0}" type="slidenum">
              <a:rPr lang="en-ZA"/>
              <a:pPr>
                <a:defRPr/>
              </a:pPr>
              <a:t>‹#›</a:t>
            </a:fld>
            <a:endParaRPr lang="en-ZA" dirty="0"/>
          </a:p>
        </p:txBody>
      </p:sp>
      <p:grpSp>
        <p:nvGrpSpPr>
          <p:cNvPr id="1031" name="Group 4"/>
          <p:cNvGrpSpPr>
            <a:grpSpLocks/>
          </p:cNvGrpSpPr>
          <p:nvPr userDrawn="1"/>
        </p:nvGrpSpPr>
        <p:grpSpPr bwMode="auto">
          <a:xfrm>
            <a:off x="0" y="0"/>
            <a:ext cx="9144000" cy="1031875"/>
            <a:chOff x="0" y="0"/>
            <a:chExt cx="9144000" cy="1031631"/>
          </a:xfrm>
        </p:grpSpPr>
        <p:pic>
          <p:nvPicPr>
            <p:cNvPr id="1032" name="Picture 5" descr="top.gif"/>
            <p:cNvPicPr>
              <a:picLocks noChangeAspect="1"/>
            </p:cNvPicPr>
            <p:nvPr/>
          </p:nvPicPr>
          <p:blipFill>
            <a:blip r:embed="rId15" cstate="print"/>
            <a:srcRect/>
            <a:stretch>
              <a:fillRect/>
            </a:stretch>
          </p:blipFill>
          <p:spPr bwMode="auto">
            <a:xfrm>
              <a:off x="0" y="0"/>
              <a:ext cx="9144000" cy="1031631"/>
            </a:xfrm>
            <a:prstGeom prst="rect">
              <a:avLst/>
            </a:prstGeom>
            <a:noFill/>
            <a:ln w="9525">
              <a:noFill/>
              <a:miter lim="800000"/>
              <a:headEnd/>
              <a:tailEnd/>
            </a:ln>
          </p:spPr>
        </p:pic>
        <p:sp>
          <p:nvSpPr>
            <p:cNvPr id="9" name="Rectangle 8"/>
            <p:cNvSpPr/>
            <p:nvPr userDrawn="1"/>
          </p:nvSpPr>
          <p:spPr>
            <a:xfrm>
              <a:off x="1214438" y="0"/>
              <a:ext cx="3857625" cy="785627"/>
            </a:xfrm>
            <a:prstGeom prst="rect">
              <a:avLst/>
            </a:prstGeom>
            <a:solidFill>
              <a:srgbClr val="FFE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gr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 id="2147483673" r:id="rId13"/>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2015</a:t>
            </a: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SIU Annual Report 2014/15 Presentation to PC J &amp; CS</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9ADA1-69FF-46B0-BF27-437596360BE9}"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cid:image001.gif@01C5B865.55C35700" TargetMode="Externa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6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lstStyle/>
          <a:p>
            <a:r>
              <a:rPr lang="en-ZA" sz="3200" b="1" dirty="0" smtClean="0">
                <a:effectLst>
                  <a:outerShdw blurRad="38100" dist="38100" dir="2700000" algn="tl">
                    <a:srgbClr val="C0C0C0"/>
                  </a:outerShdw>
                </a:effectLst>
                <a:latin typeface="Arial Narrow" pitchFamily="34" charset="0"/>
              </a:rPr>
              <a:t/>
            </a:r>
            <a:br>
              <a:rPr lang="en-ZA" sz="3200" b="1" dirty="0" smtClean="0">
                <a:effectLst>
                  <a:outerShdw blurRad="38100" dist="38100" dir="2700000" algn="tl">
                    <a:srgbClr val="C0C0C0"/>
                  </a:outerShdw>
                </a:effectLst>
                <a:latin typeface="Arial Narrow" pitchFamily="34" charset="0"/>
              </a:rPr>
            </a:br>
            <a:r>
              <a:rPr lang="en-ZA" sz="3600" b="1" cap="all" dirty="0" smtClean="0">
                <a:effectLst>
                  <a:outerShdw blurRad="38100" dist="38100" dir="2700000" algn="tl">
                    <a:srgbClr val="000000">
                      <a:alpha val="43137"/>
                    </a:srgbClr>
                  </a:outerShdw>
                </a:effectLst>
              </a:rPr>
              <a:t>Presentation to the Portfolio Committee on Justice and Correctional Services </a:t>
            </a:r>
            <a:br>
              <a:rPr lang="en-ZA" sz="3600" b="1" cap="all" dirty="0" smtClean="0">
                <a:effectLst>
                  <a:outerShdw blurRad="38100" dist="38100" dir="2700000" algn="tl">
                    <a:srgbClr val="000000">
                      <a:alpha val="43137"/>
                    </a:srgbClr>
                  </a:outerShdw>
                </a:effectLst>
              </a:rPr>
            </a:br>
            <a:r>
              <a:rPr lang="en-ZA" sz="3600" b="1" cap="all" dirty="0" smtClean="0">
                <a:effectLst>
                  <a:outerShdw blurRad="38100" dist="38100" dir="2700000" algn="tl">
                    <a:srgbClr val="000000">
                      <a:alpha val="43137"/>
                    </a:srgbClr>
                  </a:outerShdw>
                </a:effectLst>
              </a:rPr>
              <a:t/>
            </a:r>
            <a:br>
              <a:rPr lang="en-ZA" sz="3600" b="1" cap="all" dirty="0" smtClean="0">
                <a:effectLst>
                  <a:outerShdw blurRad="38100" dist="38100" dir="2700000" algn="tl">
                    <a:srgbClr val="000000">
                      <a:alpha val="43137"/>
                    </a:srgbClr>
                  </a:outerShdw>
                </a:effectLst>
              </a:rPr>
            </a:br>
            <a:r>
              <a:rPr lang="en-ZA" sz="3600" b="1" dirty="0" smtClean="0">
                <a:effectLst>
                  <a:outerShdw blurRad="38100" dist="38100" dir="2700000" algn="tl">
                    <a:srgbClr val="000000">
                      <a:alpha val="43137"/>
                    </a:srgbClr>
                  </a:outerShdw>
                </a:effectLst>
                <a:cs typeface="Arial" panose="020B0604020202020204" pitchFamily="34" charset="0"/>
              </a:rPr>
              <a:t>Annual Report 2015/16</a:t>
            </a:r>
            <a:br>
              <a:rPr lang="en-ZA" sz="3600" b="1" dirty="0" smtClean="0">
                <a:effectLst>
                  <a:outerShdw blurRad="38100" dist="38100" dir="2700000" algn="tl">
                    <a:srgbClr val="000000">
                      <a:alpha val="43137"/>
                    </a:srgbClr>
                  </a:outerShdw>
                </a:effectLst>
                <a:cs typeface="Arial" panose="020B0604020202020204" pitchFamily="34" charset="0"/>
              </a:rPr>
            </a:br>
            <a:r>
              <a:rPr lang="en-ZA" sz="3600" b="1" dirty="0" smtClean="0">
                <a:effectLst>
                  <a:outerShdw blurRad="38100" dist="38100" dir="2700000" algn="tl">
                    <a:srgbClr val="000000">
                      <a:alpha val="43137"/>
                    </a:srgbClr>
                  </a:outerShdw>
                </a:effectLst>
                <a:cs typeface="Arial" panose="020B0604020202020204" pitchFamily="34" charset="0"/>
              </a:rPr>
              <a:t/>
            </a:r>
            <a:br>
              <a:rPr lang="en-ZA" sz="3600" b="1" dirty="0" smtClean="0">
                <a:effectLst>
                  <a:outerShdw blurRad="38100" dist="38100" dir="2700000" algn="tl">
                    <a:srgbClr val="000000">
                      <a:alpha val="43137"/>
                    </a:srgbClr>
                  </a:outerShdw>
                </a:effectLst>
                <a:cs typeface="Arial" panose="020B0604020202020204" pitchFamily="34" charset="0"/>
              </a:rPr>
            </a:br>
            <a:r>
              <a:rPr lang="en-ZA" sz="3600" b="1" dirty="0" smtClean="0">
                <a:effectLst>
                  <a:outerShdw blurRad="38100" dist="38100" dir="2700000" algn="tl">
                    <a:srgbClr val="000000">
                      <a:alpha val="43137"/>
                    </a:srgbClr>
                  </a:outerShdw>
                </a:effectLst>
                <a:cs typeface="Arial" panose="020B0604020202020204" pitchFamily="34" charset="0"/>
              </a:rPr>
              <a:t>18 October 2016</a:t>
            </a:r>
            <a:r>
              <a:rPr lang="en-ZA" sz="3600" b="1" dirty="0" smtClean="0"/>
              <a:t/>
            </a:r>
            <a:br>
              <a:rPr lang="en-ZA" sz="3600" b="1" dirty="0" smtClean="0"/>
            </a:br>
            <a:r>
              <a:rPr lang="en-ZA" sz="3200" b="1" cap="all" dirty="0" smtClean="0">
                <a:latin typeface="Arial Narrow" pitchFamily="34" charset="0"/>
              </a:rPr>
              <a:t/>
            </a:r>
            <a:br>
              <a:rPr lang="en-ZA" sz="3200" b="1" cap="all" dirty="0" smtClean="0">
                <a:latin typeface="Arial Narrow" pitchFamily="34" charset="0"/>
              </a:rPr>
            </a:br>
            <a:r>
              <a:rPr lang="en-ZA" sz="2400" b="1" dirty="0" smtClean="0">
                <a:effectLst>
                  <a:outerShdw blurRad="38100" dist="38100" dir="2700000" algn="tl">
                    <a:srgbClr val="C0C0C0"/>
                  </a:outerShdw>
                </a:effectLst>
                <a:latin typeface="Arial Narrow" pitchFamily="34" charset="0"/>
              </a:rPr>
              <a:t/>
            </a:r>
            <a:br>
              <a:rPr lang="en-ZA" sz="2400" b="1" dirty="0" smtClean="0">
                <a:effectLst>
                  <a:outerShdw blurRad="38100" dist="38100" dir="2700000" algn="tl">
                    <a:srgbClr val="C0C0C0"/>
                  </a:outerShdw>
                </a:effectLst>
                <a:latin typeface="Arial Narrow" pitchFamily="34" charset="0"/>
              </a:rPr>
            </a:br>
            <a:r>
              <a:rPr lang="en-ZA" sz="2400" b="1" dirty="0" smtClean="0">
                <a:effectLst>
                  <a:outerShdw blurRad="38100" dist="38100" dir="2700000" algn="tl">
                    <a:srgbClr val="C0C0C0"/>
                  </a:outerShdw>
                </a:effectLst>
                <a:latin typeface="Arial Narrow" pitchFamily="34" charset="0"/>
              </a:rPr>
              <a:t/>
            </a:r>
            <a:br>
              <a:rPr lang="en-ZA" sz="2400" b="1" dirty="0" smtClean="0">
                <a:effectLst>
                  <a:outerShdw blurRad="38100" dist="38100" dir="2700000" algn="tl">
                    <a:srgbClr val="C0C0C0"/>
                  </a:outerShdw>
                </a:effectLst>
                <a:latin typeface="Arial Narrow" pitchFamily="34" charset="0"/>
              </a:rPr>
            </a:br>
            <a:endParaRPr lang="en-ZA" sz="2400" b="1" dirty="0" smtClean="0">
              <a:effectLst>
                <a:outerShdw blurRad="38100" dist="38100" dir="2700000" algn="tl">
                  <a:srgbClr val="C0C0C0"/>
                </a:outerShdw>
              </a:effectLst>
              <a:latin typeface="Arial Narrow" pitchFamily="34" charset="0"/>
            </a:endParaRPr>
          </a:p>
        </p:txBody>
      </p:sp>
      <p:sp>
        <p:nvSpPr>
          <p:cNvPr id="7" name="Slide Number Placeholder 6"/>
          <p:cNvSpPr>
            <a:spLocks noGrp="1"/>
          </p:cNvSpPr>
          <p:nvPr>
            <p:ph type="sldNum" sz="quarter" idx="12"/>
          </p:nvPr>
        </p:nvSpPr>
        <p:spPr/>
        <p:txBody>
          <a:bodyPr/>
          <a:lstStyle/>
          <a:p>
            <a:pPr>
              <a:defRPr/>
            </a:pPr>
            <a:fld id="{D25CB0B9-B3F5-426D-8407-BE78E549B530}" type="slidenum">
              <a:rPr lang="en-ZA" smtClean="0"/>
              <a:pPr>
                <a:defRPr/>
              </a:pPr>
              <a:t>1</a:t>
            </a:fld>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5105400"/>
          </a:xfrm>
        </p:spPr>
        <p:txBody>
          <a:bodyPr numCol="1">
            <a:noAutofit/>
          </a:bodyPr>
          <a:lstStyle/>
          <a:p>
            <a:pPr marL="0" lvl="3" indent="0">
              <a:lnSpc>
                <a:spcPct val="150000"/>
              </a:lnSpc>
              <a:buNone/>
            </a:pPr>
            <a:r>
              <a:rPr lang="en-ZA" sz="1800" b="1" dirty="0">
                <a:latin typeface="+mn-lt"/>
              </a:rPr>
              <a:t>Acknowledgement of Debt Documents (AODs)  </a:t>
            </a:r>
            <a:endParaRPr lang="en-US" sz="1800" b="1" dirty="0">
              <a:latin typeface="+mn-lt"/>
            </a:endParaRPr>
          </a:p>
          <a:p>
            <a:pPr algn="just">
              <a:lnSpc>
                <a:spcPct val="150000"/>
              </a:lnSpc>
            </a:pPr>
            <a:r>
              <a:rPr lang="en-ZA" sz="1800" b="1" dirty="0" smtClean="0">
                <a:latin typeface="+mn-lt"/>
              </a:rPr>
              <a:t>Proclamation </a:t>
            </a:r>
            <a:r>
              <a:rPr lang="en-ZA" sz="1800" b="1" dirty="0">
                <a:latin typeface="+mn-lt"/>
              </a:rPr>
              <a:t>R18 of 2005 (extended by R5 of 2007): National and all Provincial Department(s) of Social Development</a:t>
            </a:r>
            <a:endParaRPr lang="en-US" sz="1800" dirty="0">
              <a:latin typeface="+mn-lt"/>
            </a:endParaRPr>
          </a:p>
          <a:p>
            <a:pPr lvl="1" indent="-387350" algn="just">
              <a:lnSpc>
                <a:spcPct val="150000"/>
              </a:lnSpc>
            </a:pPr>
            <a:r>
              <a:rPr lang="en-ZA" sz="1800" dirty="0">
                <a:latin typeface="+mn-lt"/>
              </a:rPr>
              <a:t>Two AODs to the value of R25 041 were signed</a:t>
            </a:r>
            <a:r>
              <a:rPr lang="en-ZA" sz="1800" dirty="0" smtClean="0">
                <a:latin typeface="+mn-lt"/>
              </a:rPr>
              <a:t>.</a:t>
            </a:r>
          </a:p>
          <a:p>
            <a:pPr algn="just">
              <a:lnSpc>
                <a:spcPct val="150000"/>
              </a:lnSpc>
            </a:pPr>
            <a:r>
              <a:rPr lang="en-ZA" sz="1800" b="1" dirty="0" smtClean="0">
                <a:latin typeface="+mn-lt"/>
              </a:rPr>
              <a:t>Proclamation </a:t>
            </a:r>
            <a:r>
              <a:rPr lang="en-ZA" sz="1800" b="1" dirty="0">
                <a:latin typeface="+mn-lt"/>
              </a:rPr>
              <a:t>R53 of 2012: National Department of Rural Development and Land Reform (Land Restitution)</a:t>
            </a:r>
            <a:endParaRPr lang="en-US" sz="1800" dirty="0">
              <a:latin typeface="+mn-lt"/>
            </a:endParaRPr>
          </a:p>
          <a:p>
            <a:pPr lvl="1" indent="-387350" algn="just">
              <a:lnSpc>
                <a:spcPct val="150000"/>
              </a:lnSpc>
            </a:pPr>
            <a:r>
              <a:rPr lang="en-ZA" sz="1800" dirty="0">
                <a:latin typeface="+mn-lt"/>
              </a:rPr>
              <a:t>33 AODs to the value of R2.6 million were signed.  </a:t>
            </a:r>
            <a:endParaRPr lang="en-US" sz="1800" dirty="0">
              <a:latin typeface="+mn-lt"/>
            </a:endParaRPr>
          </a:p>
          <a:p>
            <a:pPr lvl="0" algn="just">
              <a:lnSpc>
                <a:spcPct val="150000"/>
              </a:lnSpc>
            </a:pPr>
            <a:r>
              <a:rPr lang="en-ZA" sz="1800" b="1" dirty="0" smtClean="0">
                <a:latin typeface="+mn-lt"/>
              </a:rPr>
              <a:t>Proclamation </a:t>
            </a:r>
            <a:r>
              <a:rPr lang="en-ZA" sz="1800" b="1" dirty="0">
                <a:latin typeface="+mn-lt"/>
              </a:rPr>
              <a:t>R59 of 2014: Department of Public Works: Leases</a:t>
            </a:r>
            <a:endParaRPr lang="en-US" sz="1800" dirty="0">
              <a:latin typeface="+mn-lt"/>
            </a:endParaRPr>
          </a:p>
          <a:p>
            <a:pPr lvl="1" indent="-387350" algn="just">
              <a:lnSpc>
                <a:spcPct val="150000"/>
              </a:lnSpc>
            </a:pPr>
            <a:r>
              <a:rPr lang="en-ZA" sz="1800" dirty="0">
                <a:latin typeface="+mn-lt"/>
              </a:rPr>
              <a:t>Three AODs to the value of R213 312 were signed</a:t>
            </a:r>
            <a:r>
              <a:rPr lang="en-ZA" sz="1800" dirty="0" smtClean="0">
                <a:latin typeface="+mn-lt"/>
              </a:rPr>
              <a:t>.</a:t>
            </a:r>
          </a:p>
          <a:p>
            <a:pPr marL="0" indent="0" algn="just">
              <a:lnSpc>
                <a:spcPct val="150000"/>
              </a:lnSpc>
              <a:buNone/>
            </a:pPr>
            <a:r>
              <a:rPr lang="en-ZA" sz="1800" b="1" i="1" dirty="0" smtClean="0">
                <a:latin typeface="+mn-lt"/>
              </a:rPr>
              <a:t>A </a:t>
            </a:r>
            <a:r>
              <a:rPr lang="en-ZA" sz="1800" b="1" i="1" dirty="0">
                <a:latin typeface="+mn-lt"/>
              </a:rPr>
              <a:t>total of 38 AOD documents were signed between 1 April 2015 and 31 March 2016 to the value of R2.8 million.</a:t>
            </a:r>
            <a:endParaRPr lang="en-US" sz="1800" dirty="0">
              <a:latin typeface="+mn-lt"/>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10</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Potential Value of Cash and/or Assets Recoverable (‘R)</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85916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5105400"/>
          </a:xfrm>
        </p:spPr>
        <p:txBody>
          <a:bodyPr numCol="1">
            <a:noAutofit/>
          </a:bodyPr>
          <a:lstStyle/>
          <a:p>
            <a:pPr marL="0" lvl="3" indent="0">
              <a:lnSpc>
                <a:spcPct val="150000"/>
              </a:lnSpc>
              <a:buNone/>
            </a:pPr>
            <a:r>
              <a:rPr lang="en-ZA" sz="1800" b="1" dirty="0">
                <a:latin typeface="+mn-lt"/>
              </a:rPr>
              <a:t>Asset Forfeiture Unit (AFU) Preservation Orders  </a:t>
            </a:r>
            <a:endParaRPr lang="en-ZA" sz="1800" b="1" dirty="0" smtClean="0">
              <a:latin typeface="+mn-lt"/>
            </a:endParaRPr>
          </a:p>
          <a:p>
            <a:pPr algn="just">
              <a:lnSpc>
                <a:spcPct val="150000"/>
              </a:lnSpc>
            </a:pPr>
            <a:r>
              <a:rPr lang="en-ZA" sz="1800" b="1" dirty="0" smtClean="0">
                <a:latin typeface="+mn-lt"/>
              </a:rPr>
              <a:t>Proclamation </a:t>
            </a:r>
            <a:r>
              <a:rPr lang="en-ZA" sz="1800" b="1" dirty="0">
                <a:latin typeface="+mn-lt"/>
              </a:rPr>
              <a:t>R8 of 2011: National Department of Rural Development and Land Reform</a:t>
            </a:r>
            <a:endParaRPr lang="en-US" sz="1800" dirty="0">
              <a:latin typeface="+mn-lt"/>
            </a:endParaRPr>
          </a:p>
          <a:p>
            <a:pPr lvl="1" indent="-387350" algn="just">
              <a:lnSpc>
                <a:spcPct val="150000"/>
              </a:lnSpc>
            </a:pPr>
            <a:r>
              <a:rPr lang="en-ZA" sz="1800" dirty="0">
                <a:latin typeface="+mn-lt"/>
              </a:rPr>
              <a:t>Three preservation orders were obtained from the AFU to the value of R23 million in respect of the Kwacekwane, Rhino Packhouse and Mandleni matters in KwaZulu-Natal (KZN).</a:t>
            </a:r>
            <a:endParaRPr lang="en-US" sz="1800" dirty="0">
              <a:latin typeface="+mn-lt"/>
            </a:endParaRPr>
          </a:p>
          <a:p>
            <a:pPr algn="just">
              <a:lnSpc>
                <a:spcPct val="150000"/>
              </a:lnSpc>
            </a:pPr>
            <a:r>
              <a:rPr lang="en-ZA" sz="1800" b="1" dirty="0" smtClean="0">
                <a:latin typeface="+mn-lt"/>
              </a:rPr>
              <a:t>Proclamation </a:t>
            </a:r>
            <a:r>
              <a:rPr lang="en-ZA" sz="1800" b="1" dirty="0">
                <a:latin typeface="+mn-lt"/>
              </a:rPr>
              <a:t>R53 of 2012: National Department of Rural Development and Land Reform (Land Restitution)</a:t>
            </a:r>
            <a:endParaRPr lang="en-US" sz="1800" dirty="0">
              <a:latin typeface="+mn-lt"/>
            </a:endParaRPr>
          </a:p>
          <a:p>
            <a:pPr lvl="1" indent="-387350" algn="just">
              <a:lnSpc>
                <a:spcPct val="150000"/>
              </a:lnSpc>
            </a:pPr>
            <a:r>
              <a:rPr lang="en-ZA" sz="1800" dirty="0">
                <a:latin typeface="+mn-lt"/>
              </a:rPr>
              <a:t>One preservation order was obtained from the AFU to the value of R45 million in respect of the Mgai matter in KZN.</a:t>
            </a:r>
            <a:endParaRPr lang="en-US" sz="1800" dirty="0">
              <a:latin typeface="+mn-lt"/>
            </a:endParaRPr>
          </a:p>
          <a:p>
            <a:pPr marL="0" indent="0">
              <a:lnSpc>
                <a:spcPct val="150000"/>
              </a:lnSpc>
              <a:buNone/>
            </a:pPr>
            <a:r>
              <a:rPr lang="en-ZA" sz="1800" b="1" i="1" dirty="0" smtClean="0">
                <a:latin typeface="+mn-lt"/>
              </a:rPr>
              <a:t>The </a:t>
            </a:r>
            <a:r>
              <a:rPr lang="en-ZA" sz="1800" b="1" i="1" dirty="0">
                <a:latin typeface="+mn-lt"/>
              </a:rPr>
              <a:t>total value of these four preservation orders is R68 million.</a:t>
            </a:r>
            <a:endParaRPr lang="en-US" sz="1800" dirty="0">
              <a:latin typeface="+mn-lt"/>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11</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Potential Value of Cash and/or Assets Recoverable (‘R)</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93874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5105400"/>
          </a:xfrm>
        </p:spPr>
        <p:txBody>
          <a:bodyPr numCol="1">
            <a:noAutofit/>
          </a:bodyPr>
          <a:lstStyle/>
          <a:p>
            <a:pPr marL="0" lvl="3" indent="0" algn="just">
              <a:lnSpc>
                <a:spcPct val="150000"/>
              </a:lnSpc>
              <a:buNone/>
            </a:pPr>
            <a:r>
              <a:rPr lang="en-ZA" sz="1800" b="1" dirty="0">
                <a:latin typeface="+mn-lt"/>
              </a:rPr>
              <a:t>Other Potential Recoveries</a:t>
            </a:r>
            <a:endParaRPr lang="en-US" sz="1800" b="1" dirty="0">
              <a:latin typeface="+mn-lt"/>
            </a:endParaRPr>
          </a:p>
          <a:p>
            <a:pPr algn="just">
              <a:lnSpc>
                <a:spcPct val="150000"/>
              </a:lnSpc>
            </a:pPr>
            <a:r>
              <a:rPr lang="en-ZA" sz="1800" b="1" dirty="0" smtClean="0">
                <a:latin typeface="+mn-lt"/>
              </a:rPr>
              <a:t>Proclamation </a:t>
            </a:r>
            <a:r>
              <a:rPr lang="en-ZA" sz="1800" b="1" dirty="0">
                <a:latin typeface="+mn-lt"/>
              </a:rPr>
              <a:t>R59 of 2014: Department of Public Works: Leases</a:t>
            </a:r>
            <a:endParaRPr lang="en-US" sz="1800" dirty="0">
              <a:latin typeface="+mn-lt"/>
            </a:endParaRPr>
          </a:p>
          <a:p>
            <a:pPr lvl="1" indent="-387350" algn="just">
              <a:lnSpc>
                <a:spcPct val="150000"/>
              </a:lnSpc>
            </a:pPr>
            <a:r>
              <a:rPr lang="en-ZA" sz="1800" dirty="0">
                <a:latin typeface="+mn-lt"/>
              </a:rPr>
              <a:t>In the Free State (FS) the investigation team identified that the Department had paid for parking bays but they were never allocated by the landlord.  The value of these potential recoveries is R358 123.</a:t>
            </a:r>
            <a:endParaRPr lang="en-US" sz="1800" dirty="0">
              <a:latin typeface="+mn-lt"/>
            </a:endParaRPr>
          </a:p>
          <a:p>
            <a:pPr lvl="1" indent="-387350" algn="just">
              <a:lnSpc>
                <a:spcPct val="150000"/>
              </a:lnSpc>
            </a:pPr>
            <a:r>
              <a:rPr lang="en-ZA" sz="1800" dirty="0" smtClean="0">
                <a:latin typeface="+mn-lt"/>
              </a:rPr>
              <a:t>In </a:t>
            </a:r>
            <a:r>
              <a:rPr lang="en-ZA" sz="1800" dirty="0">
                <a:latin typeface="+mn-lt"/>
              </a:rPr>
              <a:t>KZN the value of the potential recoveries is R1.7 million.  The investigation team identified that parking bays which were paid for had not been allocated by the landlords; that the landlord was not VAT registered but had charged VAT on the rental and that the Department had made overpayments on their lease agreements.</a:t>
            </a:r>
            <a:endParaRPr lang="en-US" sz="1800" dirty="0">
              <a:latin typeface="+mn-lt"/>
            </a:endParaRPr>
          </a:p>
          <a:p>
            <a:pPr marL="0" indent="0" algn="just">
              <a:lnSpc>
                <a:spcPct val="150000"/>
              </a:lnSpc>
              <a:buNone/>
            </a:pPr>
            <a:r>
              <a:rPr lang="en-ZA" sz="1800" b="1" i="1" dirty="0" smtClean="0">
                <a:latin typeface="+mn-lt"/>
              </a:rPr>
              <a:t>The </a:t>
            </a:r>
            <a:r>
              <a:rPr lang="en-ZA" sz="1800" b="1" i="1" dirty="0">
                <a:latin typeface="+mn-lt"/>
              </a:rPr>
              <a:t>total value of these seven potential recoveries is R2 million.</a:t>
            </a:r>
            <a:endParaRPr lang="en-US" sz="1800" dirty="0">
              <a:latin typeface="+mn-lt"/>
            </a:endParaRPr>
          </a:p>
          <a:p>
            <a:pPr marL="0" lvl="3" indent="0" algn="just">
              <a:lnSpc>
                <a:spcPct val="150000"/>
              </a:lnSpc>
              <a:buNone/>
            </a:pPr>
            <a:endParaRPr lang="en-US" sz="1800" dirty="0">
              <a:latin typeface="+mn-lt"/>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12</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Potential Value of Cash and/or Assets Recoverable (‘R)</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74937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4343400"/>
          </a:xfrm>
        </p:spPr>
        <p:txBody>
          <a:bodyPr numCol="1">
            <a:noAutofit/>
          </a:bodyPr>
          <a:lstStyle/>
          <a:p>
            <a:pPr algn="just">
              <a:lnSpc>
                <a:spcPct val="150000"/>
              </a:lnSpc>
            </a:pPr>
            <a:r>
              <a:rPr lang="en-ZA" sz="1800" b="1" dirty="0" smtClean="0">
                <a:latin typeface="+mn-lt"/>
              </a:rPr>
              <a:t>SIU </a:t>
            </a:r>
            <a:r>
              <a:rPr lang="en-ZA" sz="1800" b="1" dirty="0">
                <a:latin typeface="+mn-lt"/>
              </a:rPr>
              <a:t>AOD Enforcement Department</a:t>
            </a:r>
            <a:endParaRPr lang="en-US" sz="1800" b="1" dirty="0">
              <a:latin typeface="+mn-lt"/>
            </a:endParaRPr>
          </a:p>
          <a:p>
            <a:pPr lvl="1" indent="-387350" algn="just">
              <a:lnSpc>
                <a:spcPct val="150000"/>
              </a:lnSpc>
            </a:pPr>
            <a:r>
              <a:rPr lang="en-ZA" sz="1800" dirty="0">
                <a:latin typeface="+mn-lt"/>
              </a:rPr>
              <a:t>The AOD Enforcement Department at the SIU collected payments from debtors to the value of R16.4 million for the 2015/2016 financial year.   </a:t>
            </a:r>
            <a:endParaRPr lang="en-ZA" sz="1800" dirty="0" smtClean="0">
              <a:latin typeface="+mn-lt"/>
            </a:endParaRPr>
          </a:p>
          <a:p>
            <a:pPr marL="355600" lvl="1" indent="0" algn="just">
              <a:lnSpc>
                <a:spcPct val="150000"/>
              </a:lnSpc>
              <a:buNone/>
            </a:pPr>
            <a:endParaRPr lang="en-US" sz="1800" dirty="0">
              <a:latin typeface="+mn-lt"/>
            </a:endParaRPr>
          </a:p>
          <a:p>
            <a:pPr lvl="0" algn="just">
              <a:lnSpc>
                <a:spcPct val="150000"/>
              </a:lnSpc>
            </a:pPr>
            <a:r>
              <a:rPr lang="en-ZA" sz="1800" b="1" dirty="0">
                <a:latin typeface="+mn-lt"/>
              </a:rPr>
              <a:t>Proclamation R7 of 2007 (extended by R35 of 2010 and R15 of 2012):  National Department of Housing</a:t>
            </a:r>
            <a:endParaRPr lang="en-US" sz="1800" dirty="0">
              <a:latin typeface="+mn-lt"/>
            </a:endParaRPr>
          </a:p>
          <a:p>
            <a:pPr lvl="1" indent="-387350" algn="just">
              <a:lnSpc>
                <a:spcPct val="150000"/>
              </a:lnSpc>
            </a:pPr>
            <a:r>
              <a:rPr lang="en-ZA" sz="1800" dirty="0">
                <a:latin typeface="+mn-lt"/>
              </a:rPr>
              <a:t>A final payment was made by the Polokwane Housing Association to the Department for 492 units that were not constructed at the Ga Rena Rental Village Project.  The value of the payment was R29.2 million</a:t>
            </a:r>
            <a:r>
              <a:rPr lang="en-ZA" sz="1800" dirty="0" smtClean="0">
                <a:latin typeface="+mn-lt"/>
              </a:rPr>
              <a:t>.</a:t>
            </a:r>
            <a:endParaRPr lang="en-US" sz="1800" dirty="0">
              <a:latin typeface="+mn-lt"/>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13</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Actual Value of Cash and/or Assets Recovered (‘R)</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64180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4114800"/>
          </a:xfrm>
        </p:spPr>
        <p:txBody>
          <a:bodyPr numCol="1">
            <a:noAutofit/>
          </a:bodyPr>
          <a:lstStyle/>
          <a:p>
            <a:pPr algn="just">
              <a:lnSpc>
                <a:spcPct val="150000"/>
              </a:lnSpc>
            </a:pPr>
            <a:r>
              <a:rPr lang="en-ZA" sz="1800" b="1" dirty="0" smtClean="0">
                <a:latin typeface="+mn-lt"/>
              </a:rPr>
              <a:t>Proclamation </a:t>
            </a:r>
            <a:r>
              <a:rPr lang="en-ZA" sz="1800" b="1" dirty="0">
                <a:latin typeface="+mn-lt"/>
              </a:rPr>
              <a:t>R43 of 2010 (extended by R49 of 2012): Department of Public Works KZN</a:t>
            </a:r>
            <a:endParaRPr lang="en-US" sz="1800" dirty="0">
              <a:latin typeface="+mn-lt"/>
            </a:endParaRPr>
          </a:p>
          <a:p>
            <a:pPr lvl="1" indent="-387350" algn="just">
              <a:lnSpc>
                <a:spcPct val="150000"/>
              </a:lnSpc>
            </a:pPr>
            <a:r>
              <a:rPr lang="en-ZA" sz="1800" dirty="0">
                <a:latin typeface="+mn-lt"/>
              </a:rPr>
              <a:t>A final AFU order was obtained against Masakhane Properties CC to the value of R2 million.  The Specialised Commercial Crime Court in KZN found that the defendants had benefitted from their criminal activities and a confiscation order in terms of Section 18(1) of the Prevention of Organised Crime Act 121 of 1998 was issued as part of the sentence</a:t>
            </a:r>
            <a:r>
              <a:rPr lang="en-ZA" sz="1800" dirty="0" smtClean="0">
                <a:latin typeface="+mn-lt"/>
              </a:rPr>
              <a:t>.</a:t>
            </a:r>
          </a:p>
          <a:p>
            <a:pPr marL="355600" lvl="1" indent="0" algn="just">
              <a:lnSpc>
                <a:spcPct val="150000"/>
              </a:lnSpc>
              <a:buNone/>
            </a:pPr>
            <a:endParaRPr lang="en-US" sz="1800" dirty="0">
              <a:latin typeface="+mn-lt"/>
            </a:endParaRPr>
          </a:p>
          <a:p>
            <a:pPr algn="just">
              <a:lnSpc>
                <a:spcPct val="150000"/>
              </a:lnSpc>
            </a:pPr>
            <a:r>
              <a:rPr lang="en-ZA" sz="1800" b="1" dirty="0" smtClean="0">
                <a:latin typeface="+mn-lt"/>
              </a:rPr>
              <a:t>Proclamation </a:t>
            </a:r>
            <a:r>
              <a:rPr lang="en-ZA" sz="1800" b="1" dirty="0">
                <a:latin typeface="+mn-lt"/>
              </a:rPr>
              <a:t>R54 of 2012: Department of Water Affairs</a:t>
            </a:r>
            <a:endParaRPr lang="en-US" sz="1800" dirty="0">
              <a:latin typeface="+mn-lt"/>
            </a:endParaRPr>
          </a:p>
          <a:p>
            <a:pPr lvl="1" indent="-387350" algn="just">
              <a:lnSpc>
                <a:spcPct val="150000"/>
              </a:lnSpc>
            </a:pPr>
            <a:r>
              <a:rPr lang="en-ZA" sz="1800" dirty="0">
                <a:latin typeface="+mn-lt"/>
              </a:rPr>
              <a:t>A total of R2.2 million was recovered in respect of monies owed to the Department for the funding of the Paterson Bulk Water Project</a:t>
            </a:r>
            <a:r>
              <a:rPr lang="en-ZA" sz="1800" dirty="0" smtClean="0">
                <a:latin typeface="+mn-lt"/>
              </a:rPr>
              <a:t>.</a:t>
            </a:r>
            <a:endParaRPr lang="en-US" sz="1800" dirty="0">
              <a:latin typeface="+mn-lt"/>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14</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Actual Value of Cash and/or Assets Recovered (‘R)</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95322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1828800"/>
          </a:xfrm>
        </p:spPr>
        <p:txBody>
          <a:bodyPr numCol="1">
            <a:noAutofit/>
          </a:bodyPr>
          <a:lstStyle/>
          <a:p>
            <a:pPr algn="just">
              <a:lnSpc>
                <a:spcPct val="150000"/>
              </a:lnSpc>
            </a:pPr>
            <a:r>
              <a:rPr lang="en-ZA" sz="1800" b="1" dirty="0" smtClean="0">
                <a:latin typeface="+mn-lt"/>
              </a:rPr>
              <a:t>Proclamation </a:t>
            </a:r>
            <a:r>
              <a:rPr lang="en-ZA" sz="1800" b="1" dirty="0">
                <a:latin typeface="+mn-lt"/>
              </a:rPr>
              <a:t>R59 of 2014: Department of Public Works: Leases</a:t>
            </a:r>
            <a:endParaRPr lang="en-US" sz="1800" dirty="0">
              <a:latin typeface="+mn-lt"/>
            </a:endParaRPr>
          </a:p>
          <a:p>
            <a:pPr lvl="1" indent="-387350" algn="just">
              <a:lnSpc>
                <a:spcPct val="150000"/>
              </a:lnSpc>
            </a:pPr>
            <a:r>
              <a:rPr lang="en-ZA" sz="1800" dirty="0">
                <a:latin typeface="+mn-lt"/>
              </a:rPr>
              <a:t>A total of R2 million was recovered by the Department where the lessor was not registered as a VAT vendor and was therefore not entitled to charge the Department VAT on the lease payments</a:t>
            </a:r>
            <a:r>
              <a:rPr lang="en-ZA" sz="1800" dirty="0" smtClean="0">
                <a:latin typeface="+mn-lt"/>
              </a:rPr>
              <a:t>.</a:t>
            </a:r>
          </a:p>
          <a:p>
            <a:pPr lvl="1" indent="-387350" algn="just">
              <a:lnSpc>
                <a:spcPct val="150000"/>
              </a:lnSpc>
            </a:pPr>
            <a:endParaRPr lang="en-ZA" sz="1800" dirty="0" smtClean="0">
              <a:latin typeface="+mn-lt"/>
            </a:endParaRPr>
          </a:p>
          <a:p>
            <a:pPr marL="0" lvl="1" indent="0" algn="just">
              <a:lnSpc>
                <a:spcPct val="150000"/>
              </a:lnSpc>
              <a:spcBef>
                <a:spcPts val="1200"/>
              </a:spcBef>
              <a:buNone/>
            </a:pPr>
            <a:r>
              <a:rPr lang="en-ZA" sz="1800" b="1" i="1" dirty="0" smtClean="0">
                <a:latin typeface="+mn-lt"/>
                <a:ea typeface="+mn-ea"/>
                <a:cs typeface="+mn-cs"/>
              </a:rPr>
              <a:t>The </a:t>
            </a:r>
            <a:r>
              <a:rPr lang="en-ZA" sz="1800" b="1" i="1" dirty="0">
                <a:latin typeface="+mn-lt"/>
                <a:ea typeface="+mn-ea"/>
                <a:cs typeface="+mn-cs"/>
              </a:rPr>
              <a:t>total value of the actual cash and/or assets recovered was R52 million.</a:t>
            </a:r>
            <a:endParaRPr lang="en-US" sz="1800" b="1" i="1" dirty="0">
              <a:latin typeface="+mn-lt"/>
              <a:ea typeface="+mn-ea"/>
              <a:cs typeface="+mn-cs"/>
            </a:endParaRPr>
          </a:p>
          <a:p>
            <a:pPr marL="0" lvl="3" indent="0" algn="just">
              <a:lnSpc>
                <a:spcPct val="150000"/>
              </a:lnSpc>
              <a:spcBef>
                <a:spcPts val="1200"/>
              </a:spcBef>
              <a:buNone/>
            </a:pPr>
            <a:endParaRPr lang="en-US" sz="1800" b="1" i="1" dirty="0">
              <a:latin typeface="+mn-lt"/>
              <a:ea typeface="+mn-ea"/>
              <a:cs typeface="+mn-cs"/>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15</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Actual Value of Cash and/or Assets Recovered (‘R)</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78264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3733800"/>
          </a:xfrm>
        </p:spPr>
        <p:txBody>
          <a:bodyPr numCol="1">
            <a:noAutofit/>
          </a:bodyPr>
          <a:lstStyle/>
          <a:p>
            <a:pPr marL="0" lvl="1" indent="0" algn="just">
              <a:lnSpc>
                <a:spcPct val="150000"/>
              </a:lnSpc>
              <a:spcBef>
                <a:spcPts val="1200"/>
              </a:spcBef>
              <a:buNone/>
            </a:pPr>
            <a:r>
              <a:rPr lang="en-ZA" sz="1800" b="1" i="1" dirty="0">
                <a:latin typeface="+mn-lt"/>
              </a:rPr>
              <a:t>Five civil matters were instituted</a:t>
            </a:r>
            <a:r>
              <a:rPr lang="en-ZA" sz="1800" b="1" i="1" dirty="0" smtClean="0">
                <a:latin typeface="+mn-lt"/>
              </a:rPr>
              <a:t>.</a:t>
            </a:r>
          </a:p>
          <a:p>
            <a:pPr lvl="0">
              <a:lnSpc>
                <a:spcPct val="150000"/>
              </a:lnSpc>
            </a:pPr>
            <a:r>
              <a:rPr lang="en-ZA" sz="1600" b="1" dirty="0" smtClean="0">
                <a:latin typeface="+mn-lt"/>
              </a:rPr>
              <a:t>Proclamation </a:t>
            </a:r>
            <a:r>
              <a:rPr lang="en-ZA" sz="1600" b="1" dirty="0">
                <a:latin typeface="+mn-lt"/>
              </a:rPr>
              <a:t>R38 of 2010 (extended by R27 of 2015): Department of Public Works (National)</a:t>
            </a:r>
            <a:endParaRPr lang="en-US" sz="1600" dirty="0">
              <a:latin typeface="+mn-lt"/>
            </a:endParaRPr>
          </a:p>
          <a:p>
            <a:pPr lvl="1" indent="-387350" algn="just">
              <a:lnSpc>
                <a:spcPct val="150000"/>
              </a:lnSpc>
            </a:pPr>
            <a:r>
              <a:rPr lang="en-ZA" sz="1600" dirty="0">
                <a:latin typeface="+mn-lt"/>
              </a:rPr>
              <a:t>The SIU (1st plaintiff) together with the Department (2nd plaintiff) is pursuing an action for the recovery of fees from the contractor as a consequence of an overcharge. The Plaintiffs are also seeking to recover the fees paid to the consultants arising from their failure to carry out their mandate in terms of the contract concluded between the parties.  The summons was issued and served and the matter is currently being defended.</a:t>
            </a:r>
            <a:endParaRPr lang="en-US" sz="1600" dirty="0">
              <a:latin typeface="+mn-lt"/>
            </a:endParaRPr>
          </a:p>
          <a:p>
            <a:pPr marL="355600" lvl="1" indent="0" algn="just">
              <a:lnSpc>
                <a:spcPct val="150000"/>
              </a:lnSpc>
              <a:buNone/>
            </a:pPr>
            <a:endParaRPr lang="en-ZA" sz="1600" dirty="0" smtClean="0">
              <a:latin typeface="+mn-lt"/>
            </a:endParaRPr>
          </a:p>
          <a:p>
            <a:pPr marL="0" lvl="3" indent="0" algn="just">
              <a:lnSpc>
                <a:spcPct val="150000"/>
              </a:lnSpc>
              <a:spcBef>
                <a:spcPts val="1200"/>
              </a:spcBef>
              <a:buNone/>
            </a:pPr>
            <a:endParaRPr lang="en-US" sz="1600" b="1" i="1" dirty="0">
              <a:latin typeface="+mn-lt"/>
              <a:ea typeface="+mn-ea"/>
              <a:cs typeface="+mn-cs"/>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16</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Civil Matters Instituted in Court or the Special Tribunal</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15597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3200400"/>
          </a:xfrm>
        </p:spPr>
        <p:txBody>
          <a:bodyPr numCol="1">
            <a:noAutofit/>
          </a:bodyPr>
          <a:lstStyle/>
          <a:p>
            <a:r>
              <a:rPr lang="en-ZA" sz="1600" b="1" dirty="0" smtClean="0">
                <a:latin typeface="+mn-lt"/>
              </a:rPr>
              <a:t>Proclamation </a:t>
            </a:r>
            <a:r>
              <a:rPr lang="en-ZA" sz="1600" b="1" dirty="0">
                <a:latin typeface="+mn-lt"/>
              </a:rPr>
              <a:t>R38 of 2010 (extended by R27 of 2015): Department of Public Works (National)</a:t>
            </a:r>
            <a:endParaRPr lang="en-US" sz="1600" dirty="0">
              <a:latin typeface="+mn-lt"/>
            </a:endParaRPr>
          </a:p>
          <a:p>
            <a:pPr lvl="1" indent="-387350" algn="just">
              <a:lnSpc>
                <a:spcPct val="150000"/>
              </a:lnSpc>
            </a:pPr>
            <a:r>
              <a:rPr lang="en-ZA" sz="1600" dirty="0">
                <a:latin typeface="+mn-lt"/>
              </a:rPr>
              <a:t>Legal proceedings have been instituted for the recovery of payments of R82 million on the grounds that the payment was illegal because it was contrary to the Public Finance Management Act (PFMA).  The plaintiff was unjustly enriched and the respondent was unjustly impoverished because the plaintiff rendered no performance as quid pro quo for the payment of this amount</a:t>
            </a:r>
            <a:r>
              <a:rPr lang="en-ZA" sz="1600" dirty="0" smtClean="0">
                <a:latin typeface="+mn-lt"/>
              </a:rPr>
              <a:t>.</a:t>
            </a:r>
          </a:p>
          <a:p>
            <a:pPr marL="355600" lvl="1" indent="0" algn="just">
              <a:lnSpc>
                <a:spcPct val="150000"/>
              </a:lnSpc>
              <a:buNone/>
            </a:pPr>
            <a:endParaRPr lang="en-ZA" sz="1600" dirty="0" smtClean="0">
              <a:latin typeface="+mn-lt"/>
            </a:endParaRPr>
          </a:p>
          <a:p>
            <a:pPr lvl="0"/>
            <a:r>
              <a:rPr lang="en-ZA" sz="1600" b="1" dirty="0">
                <a:latin typeface="+mn-lt"/>
              </a:rPr>
              <a:t>Proclamation R38 of 2010 (extended by R27 of 2015): Department of Public Works (National)</a:t>
            </a:r>
            <a:endParaRPr lang="en-US" sz="1600" b="1" dirty="0">
              <a:latin typeface="+mn-lt"/>
            </a:endParaRPr>
          </a:p>
          <a:p>
            <a:pPr lvl="1" indent="-387350" algn="just">
              <a:lnSpc>
                <a:spcPct val="150000"/>
              </a:lnSpc>
            </a:pPr>
            <a:r>
              <a:rPr lang="en-ZA" sz="1600" dirty="0">
                <a:latin typeface="+mn-lt"/>
              </a:rPr>
              <a:t>An application was lodged in the High Court to set aside a lease agreement for non-compliance with SCM procedures and/or the fraudulent award of a tender.  A settlement agreement was reached and the contract has been declared void ab initio.  The value of the agreement is R139.4 million.</a:t>
            </a:r>
            <a:endParaRPr lang="en-US" sz="1600" dirty="0">
              <a:latin typeface="+mn-lt"/>
            </a:endParaRPr>
          </a:p>
          <a:p>
            <a:pPr lvl="1" indent="-387350" algn="just">
              <a:lnSpc>
                <a:spcPct val="150000"/>
              </a:lnSpc>
            </a:pPr>
            <a:endParaRPr lang="en-US" sz="1600" dirty="0">
              <a:latin typeface="+mn-lt"/>
            </a:endParaRPr>
          </a:p>
          <a:p>
            <a:pPr lvl="1" indent="-387350" algn="just">
              <a:lnSpc>
                <a:spcPct val="150000"/>
              </a:lnSpc>
            </a:pPr>
            <a:endParaRPr lang="en-ZA" sz="1600" dirty="0" smtClean="0">
              <a:latin typeface="+mn-lt"/>
            </a:endParaRPr>
          </a:p>
          <a:p>
            <a:pPr marL="0" lvl="3" indent="0" algn="just">
              <a:lnSpc>
                <a:spcPct val="150000"/>
              </a:lnSpc>
              <a:spcBef>
                <a:spcPts val="1200"/>
              </a:spcBef>
              <a:buNone/>
            </a:pPr>
            <a:endParaRPr lang="en-US" sz="1600" b="1" i="1" dirty="0">
              <a:latin typeface="+mn-lt"/>
              <a:ea typeface="+mn-ea"/>
              <a:cs typeface="+mn-cs"/>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17</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Civil Matters Instituted in Court or the Special Tribunal</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11534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5638800"/>
          </a:xfrm>
        </p:spPr>
        <p:txBody>
          <a:bodyPr numCol="1">
            <a:noAutofit/>
          </a:bodyPr>
          <a:lstStyle/>
          <a:p>
            <a:pPr lvl="0">
              <a:lnSpc>
                <a:spcPct val="150000"/>
              </a:lnSpc>
            </a:pPr>
            <a:r>
              <a:rPr lang="en-ZA" sz="1400" b="1" dirty="0">
                <a:latin typeface="+mn-lt"/>
              </a:rPr>
              <a:t>Proclamation R21 of 2012: National Limpopo Intervention</a:t>
            </a:r>
            <a:endParaRPr lang="en-US" sz="1400" dirty="0">
              <a:latin typeface="+mn-lt"/>
            </a:endParaRPr>
          </a:p>
          <a:p>
            <a:pPr lvl="1" indent="-387350" algn="just">
              <a:lnSpc>
                <a:spcPct val="150000"/>
              </a:lnSpc>
            </a:pPr>
            <a:r>
              <a:rPr lang="en-ZA" sz="1400" dirty="0">
                <a:latin typeface="+mn-lt"/>
              </a:rPr>
              <a:t>The SIU instituted civil action to become a fourth Defendant to the civil proceedings currently pending between Sankhyaa Learning Private Limited and the Limpopo Department of Education, a former MEC for the Department and the Minister of Basic Education, which will afford the SIU the opportunity to:</a:t>
            </a:r>
            <a:endParaRPr lang="en-US" sz="1400" dirty="0">
              <a:latin typeface="+mn-lt"/>
            </a:endParaRPr>
          </a:p>
          <a:p>
            <a:pPr marL="990600" lvl="2" indent="-274638" algn="just">
              <a:lnSpc>
                <a:spcPct val="150000"/>
              </a:lnSpc>
            </a:pPr>
            <a:r>
              <a:rPr lang="en-ZA" sz="1400" dirty="0">
                <a:latin typeface="+mn-lt"/>
              </a:rPr>
              <a:t>Support the Department in defending the claim made by Sankhyaa</a:t>
            </a:r>
            <a:r>
              <a:rPr lang="en-ZA" sz="1400" dirty="0" smtClean="0">
                <a:latin typeface="+mn-lt"/>
              </a:rPr>
              <a:t>;  Introduce </a:t>
            </a:r>
            <a:r>
              <a:rPr lang="en-ZA" sz="1400" dirty="0">
                <a:latin typeface="+mn-lt"/>
              </a:rPr>
              <a:t>additional grounds of defence and relevant evidence in defending the Department and the State against the claim made by Sankhyaa</a:t>
            </a:r>
            <a:r>
              <a:rPr lang="en-ZA" sz="1400" dirty="0" smtClean="0">
                <a:latin typeface="+mn-lt"/>
              </a:rPr>
              <a:t>;  Potentially </a:t>
            </a:r>
            <a:r>
              <a:rPr lang="en-ZA" sz="1400" dirty="0">
                <a:latin typeface="+mn-lt"/>
              </a:rPr>
              <a:t>institute a counter claim against Sankhyaa in which the SIU requests a Declaration of invalidity of the contract that had been concluded between Sankhyaa and the Department, along with a claim for relief that is considered to be just and equitable by the court (which could include an order for the repayment to the Department or the State of certain monies previously paid by the Department to Sankhyaa); </a:t>
            </a:r>
            <a:r>
              <a:rPr lang="en-ZA" sz="1400" dirty="0" smtClean="0">
                <a:latin typeface="+mn-lt"/>
              </a:rPr>
              <a:t>and Intervene </a:t>
            </a:r>
            <a:r>
              <a:rPr lang="en-ZA" sz="1400" dirty="0">
                <a:latin typeface="+mn-lt"/>
              </a:rPr>
              <a:t>in any potential settlement negotiations between Sankhyaa and the Department, where the interest of the State may not be served by such settlement proposals.</a:t>
            </a:r>
            <a:endParaRPr lang="en-US" sz="1400" dirty="0">
              <a:latin typeface="+mn-lt"/>
            </a:endParaRPr>
          </a:p>
          <a:p>
            <a:pPr lvl="1" indent="-387350" algn="just">
              <a:lnSpc>
                <a:spcPct val="150000"/>
              </a:lnSpc>
            </a:pPr>
            <a:endParaRPr lang="en-US" sz="1600" dirty="0">
              <a:latin typeface="+mn-lt"/>
            </a:endParaRPr>
          </a:p>
          <a:p>
            <a:pPr lvl="1" indent="-387350" algn="just">
              <a:lnSpc>
                <a:spcPct val="150000"/>
              </a:lnSpc>
            </a:pPr>
            <a:endParaRPr lang="en-ZA" sz="1600" dirty="0" smtClean="0">
              <a:latin typeface="+mn-lt"/>
            </a:endParaRPr>
          </a:p>
          <a:p>
            <a:pPr marL="0" lvl="3" indent="0" algn="just">
              <a:lnSpc>
                <a:spcPct val="150000"/>
              </a:lnSpc>
              <a:spcBef>
                <a:spcPts val="1200"/>
              </a:spcBef>
              <a:buNone/>
            </a:pPr>
            <a:endParaRPr lang="en-US" sz="1600" b="1" i="1" dirty="0">
              <a:latin typeface="+mn-lt"/>
              <a:ea typeface="+mn-ea"/>
              <a:cs typeface="+mn-cs"/>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18</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Civil Matters Instituted in Court or the Special Tribunal</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7135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740080" cy="2667000"/>
          </a:xfrm>
        </p:spPr>
        <p:txBody>
          <a:bodyPr numCol="1">
            <a:noAutofit/>
          </a:bodyPr>
          <a:lstStyle/>
          <a:p>
            <a:pPr>
              <a:lnSpc>
                <a:spcPct val="150000"/>
              </a:lnSpc>
            </a:pPr>
            <a:r>
              <a:rPr lang="en-ZA" sz="1800" b="1" dirty="0">
                <a:latin typeface="+mn-lt"/>
              </a:rPr>
              <a:t>Proclamation R53 of 2014 (amended by R15 of 2015): State Information Technology Agency (SITA)</a:t>
            </a:r>
            <a:endParaRPr lang="en-US" sz="1800" b="1" dirty="0">
              <a:latin typeface="+mn-lt"/>
            </a:endParaRPr>
          </a:p>
          <a:p>
            <a:pPr lvl="1" indent="-387350" algn="just">
              <a:lnSpc>
                <a:spcPct val="150000"/>
              </a:lnSpc>
            </a:pPr>
            <a:r>
              <a:rPr lang="en-ZA" sz="1800" dirty="0">
                <a:latin typeface="+mn-lt"/>
              </a:rPr>
              <a:t>The SIU instituted civil action to have a contract awarded to iFirm to the value of R265 million set aside.  The reason for setting aside the contract is non-compliance with SITA’s procurement system as well as non-compliance with Section 217 of the Constitution.</a:t>
            </a:r>
            <a:endParaRPr lang="en-US" sz="1800" dirty="0">
              <a:latin typeface="+mn-lt"/>
            </a:endParaRPr>
          </a:p>
          <a:p>
            <a:pPr lvl="1" indent="-387350" algn="just">
              <a:lnSpc>
                <a:spcPct val="150000"/>
              </a:lnSpc>
            </a:pPr>
            <a:endParaRPr lang="en-US" sz="1600" dirty="0">
              <a:latin typeface="+mn-lt"/>
            </a:endParaRPr>
          </a:p>
          <a:p>
            <a:pPr lvl="1" indent="-387350" algn="just">
              <a:lnSpc>
                <a:spcPct val="150000"/>
              </a:lnSpc>
            </a:pPr>
            <a:endParaRPr lang="en-ZA" sz="1600" dirty="0" smtClean="0">
              <a:latin typeface="+mn-lt"/>
            </a:endParaRPr>
          </a:p>
          <a:p>
            <a:pPr marL="0" lvl="3" indent="0" algn="just">
              <a:lnSpc>
                <a:spcPct val="150000"/>
              </a:lnSpc>
              <a:spcBef>
                <a:spcPts val="1200"/>
              </a:spcBef>
              <a:buNone/>
            </a:pPr>
            <a:endParaRPr lang="en-US" sz="1600" b="1" i="1" dirty="0">
              <a:latin typeface="+mn-lt"/>
              <a:ea typeface="+mn-ea"/>
              <a:cs typeface="+mn-cs"/>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19</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Civil Matters Instituted in Court or the Special Tribunal</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1325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AutoNum type="arabicPeriod"/>
            </a:pPr>
            <a:endPar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endParaRP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Annual Performance Information</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Update on Investigations</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Civil Matters</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Human Resources</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Financial Overview</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Key Operational Challenges</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Situational Analysis</a:t>
            </a:r>
          </a:p>
          <a:p>
            <a:pPr>
              <a:buAutoNum type="arabicPeriod"/>
            </a:pPr>
            <a:r>
              <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rPr>
              <a:t>Overview of Improvement Focus Areas</a:t>
            </a:r>
          </a:p>
          <a:p>
            <a:pPr>
              <a:buAutoNum type="arabicPeriod"/>
            </a:pPr>
            <a:endParaRPr lang="en-ZA" sz="2400" dirty="0" smtClean="0">
              <a:effectLst>
                <a:outerShdw blurRad="38100" dist="38100" dir="2700000" algn="tl">
                  <a:srgbClr val="000000">
                    <a:alpha val="43137"/>
                  </a:srgbClr>
                </a:outerShdw>
              </a:effectLst>
              <a:latin typeface="Arial" panose="020B0604020202020204" pitchFamily="34" charset="0"/>
              <a:cs typeface="Arial" pitchFamily="34" charset="0"/>
            </a:endParaRPr>
          </a:p>
          <a:p>
            <a:pPr>
              <a:buNone/>
            </a:pPr>
            <a:endParaRPr lang="en-ZA" sz="2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pPr>
                <a:defRPr/>
              </a:pPr>
              <a:t>2</a:t>
            </a:fld>
            <a:endParaRPr lang="en-ZA" dirty="0"/>
          </a:p>
        </p:txBody>
      </p:sp>
      <p:sp>
        <p:nvSpPr>
          <p:cNvPr id="5" name="Content Placeholder 4"/>
          <p:cNvSpPr>
            <a:spLocks noGrp="1"/>
          </p:cNvSpPr>
          <p:nvPr>
            <p:ph idx="13"/>
          </p:nvPr>
        </p:nvSpPr>
        <p:spPr/>
        <p:txBody>
          <a:bodyPr/>
          <a:lstStyle/>
          <a:p>
            <a:r>
              <a:rPr lang="en-ZA" sz="2800" dirty="0" smtClean="0">
                <a:effectLst>
                  <a:outerShdw blurRad="38100" dist="38100" dir="2700000" algn="tl">
                    <a:srgbClr val="000000">
                      <a:alpha val="43137"/>
                    </a:srgbClr>
                  </a:outerShdw>
                </a:effectLst>
                <a:latin typeface="+mj-lt"/>
              </a:rPr>
              <a:t>Presentation Outline</a:t>
            </a:r>
            <a:endParaRPr lang="en-ZA" sz="2800" dirty="0">
              <a:effectLst>
                <a:outerShdw blurRad="38100" dist="38100" dir="2700000" algn="tl">
                  <a:srgbClr val="000000">
                    <a:alpha val="43137"/>
                  </a:srgbClr>
                </a:outerShdw>
              </a:effectLst>
              <a:latin typeface="+mj-lt"/>
            </a:endParaRPr>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800" b="1" kern="0" dirty="0" smtClean="0">
                <a:effectLst>
                  <a:outerShdw blurRad="38100" dist="38100" dir="2700000" algn="tl">
                    <a:srgbClr val="000000">
                      <a:alpha val="43137"/>
                    </a:srgbClr>
                  </a:outerShdw>
                </a:effectLst>
                <a:cs typeface="Arial" pitchFamily="34" charset="0"/>
              </a:rPr>
              <a:t>NPA Referrals</a:t>
            </a:r>
            <a:endParaRPr lang="en-ZA" sz="2800" b="1" kern="0"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088893"/>
            <a:ext cx="8915400" cy="5783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1710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21</a:t>
            </a:fld>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NPA Referrals</a:t>
            </a:r>
            <a:endParaRPr lang="en-ZA" sz="2400" b="1" kern="0"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066800"/>
            <a:ext cx="7772400" cy="5723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7619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22</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NPA Referrals:  </a:t>
            </a:r>
            <a:r>
              <a:rPr lang="en-ZA" sz="2400" b="1" dirty="0" smtClean="0">
                <a:effectLst>
                  <a:outerShdw blurRad="38100" dist="38100" dir="2700000" algn="tl">
                    <a:srgbClr val="000000">
                      <a:alpha val="43137"/>
                    </a:srgbClr>
                  </a:outerShdw>
                </a:effectLst>
              </a:rPr>
              <a:t>Proposed Measures</a:t>
            </a:r>
            <a:endParaRPr lang="en-ZA" sz="2400" b="1" kern="0" dirty="0">
              <a:effectLst>
                <a:outerShdw blurRad="38100" dist="38100" dir="2700000" algn="tl">
                  <a:srgbClr val="000000">
                    <a:alpha val="43137"/>
                  </a:srgbClr>
                </a:outerShdw>
              </a:effectLst>
            </a:endParaRPr>
          </a:p>
        </p:txBody>
      </p:sp>
      <p:sp>
        <p:nvSpPr>
          <p:cNvPr id="8" name="TextBox 7"/>
          <p:cNvSpPr txBox="1"/>
          <p:nvPr/>
        </p:nvSpPr>
        <p:spPr>
          <a:xfrm>
            <a:off x="395536" y="1172265"/>
            <a:ext cx="8280920" cy="3416320"/>
          </a:xfrm>
          <a:prstGeom prst="rect">
            <a:avLst/>
          </a:prstGeom>
          <a:noFill/>
        </p:spPr>
        <p:txBody>
          <a:bodyPr wrap="square" rtlCol="0">
            <a:spAutoFit/>
          </a:bodyPr>
          <a:lstStyle/>
          <a:p>
            <a:pPr algn="just">
              <a:lnSpc>
                <a:spcPct val="150000"/>
              </a:lnSpc>
            </a:pPr>
            <a:r>
              <a:rPr lang="en-ZA" dirty="0" smtClean="0"/>
              <a:t>The measures considered to improve the follow-up with the National Directorate of Public Prosecutions (“NDPP”) and Directorate for Priority Crime Investigations (“DPCI”):</a:t>
            </a:r>
          </a:p>
          <a:p>
            <a:pPr algn="just">
              <a:lnSpc>
                <a:spcPct val="150000"/>
              </a:lnSpc>
            </a:pPr>
            <a:endParaRPr lang="en-ZA" dirty="0"/>
          </a:p>
          <a:p>
            <a:pPr marL="342900" indent="-342900" algn="just">
              <a:lnSpc>
                <a:spcPct val="150000"/>
              </a:lnSpc>
              <a:buFont typeface="+mj-lt"/>
              <a:buAutoNum type="arabicPeriod"/>
            </a:pPr>
            <a:r>
              <a:rPr lang="en-ZA" dirty="0" smtClean="0"/>
              <a:t>Draft Memorandum of Understanding (“MoU”) has been prepared and  discussed</a:t>
            </a:r>
          </a:p>
          <a:p>
            <a:pPr marL="342900" indent="-342900" algn="just">
              <a:lnSpc>
                <a:spcPct val="150000"/>
              </a:lnSpc>
              <a:buFont typeface="+mj-lt"/>
              <a:buAutoNum type="arabicPeriod"/>
            </a:pPr>
            <a:r>
              <a:rPr lang="en-ZA" dirty="0" smtClean="0"/>
              <a:t>MoU to include the creation of a monitoring and reporting committee constituted by the SIU, NDPP and DPCI members to track progress of cases</a:t>
            </a:r>
            <a:endParaRPr lang="en-ZA" dirty="0"/>
          </a:p>
        </p:txBody>
      </p:sp>
    </p:spTree>
    <p:extLst>
      <p:ext uri="{BB962C8B-B14F-4D97-AF65-F5344CB8AC3E}">
        <p14:creationId xmlns:p14="http://schemas.microsoft.com/office/powerpoint/2010/main" xmlns="" val="2891305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23</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rPr>
              <a:t>Disciplinary Recommendations</a:t>
            </a:r>
            <a:endParaRPr lang="en-ZA" sz="2400" b="1" kern="0"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0838" y="1096963"/>
            <a:ext cx="5900737" cy="530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1662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24</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rPr>
              <a:t>Disciplinary Recommendations</a:t>
            </a:r>
            <a:r>
              <a:rPr lang="en-ZA" sz="2400" b="1" dirty="0">
                <a:effectLst>
                  <a:outerShdw blurRad="38100" dist="38100" dir="2700000" algn="tl">
                    <a:srgbClr val="000000">
                      <a:alpha val="43137"/>
                    </a:srgbClr>
                  </a:outerShdw>
                </a:effectLst>
              </a:rPr>
              <a:t>:  </a:t>
            </a:r>
            <a:endParaRPr lang="en-ZA" sz="2400" b="1" dirty="0" smtClean="0">
              <a:effectLst>
                <a:outerShdw blurRad="38100" dist="38100" dir="2700000" algn="tl">
                  <a:srgbClr val="000000">
                    <a:alpha val="43137"/>
                  </a:srgbClr>
                </a:outerShdw>
              </a:effectLst>
            </a:endParaRPr>
          </a:p>
          <a:p>
            <a:pPr algn="l" eaLnBrk="1" hangingPunct="1">
              <a:spcBef>
                <a:spcPts val="600"/>
              </a:spcBef>
              <a:spcAft>
                <a:spcPts val="0"/>
              </a:spcAft>
              <a:defRPr/>
            </a:pPr>
            <a:r>
              <a:rPr lang="en-ZA" sz="2400" b="1" dirty="0" smtClean="0">
                <a:effectLst>
                  <a:outerShdw blurRad="38100" dist="38100" dir="2700000" algn="tl">
                    <a:srgbClr val="000000">
                      <a:alpha val="43137"/>
                    </a:srgbClr>
                  </a:outerShdw>
                </a:effectLst>
              </a:rPr>
              <a:t>Proposed Measures</a:t>
            </a:r>
            <a:endParaRPr lang="en-ZA" sz="2400" b="1" kern="0" dirty="0">
              <a:effectLst>
                <a:outerShdw blurRad="38100" dist="38100" dir="2700000" algn="tl">
                  <a:srgbClr val="000000">
                    <a:alpha val="43137"/>
                  </a:srgbClr>
                </a:outerShdw>
              </a:effectLst>
            </a:endParaRPr>
          </a:p>
        </p:txBody>
      </p:sp>
      <p:sp>
        <p:nvSpPr>
          <p:cNvPr id="8" name="TextBox 7"/>
          <p:cNvSpPr txBox="1"/>
          <p:nvPr/>
        </p:nvSpPr>
        <p:spPr>
          <a:xfrm>
            <a:off x="395536" y="1172265"/>
            <a:ext cx="8280920" cy="4662815"/>
          </a:xfrm>
          <a:prstGeom prst="rect">
            <a:avLst/>
          </a:prstGeom>
          <a:noFill/>
        </p:spPr>
        <p:txBody>
          <a:bodyPr wrap="square" rtlCol="0">
            <a:spAutoFit/>
          </a:bodyPr>
          <a:lstStyle/>
          <a:p>
            <a:pPr algn="just">
              <a:lnSpc>
                <a:spcPct val="150000"/>
              </a:lnSpc>
            </a:pPr>
            <a:r>
              <a:rPr lang="en-ZA" dirty="0" smtClean="0"/>
              <a:t>The measures to be considered to enforce action on the referrals made to the State Institutions:</a:t>
            </a:r>
          </a:p>
          <a:p>
            <a:pPr algn="just">
              <a:lnSpc>
                <a:spcPct val="150000"/>
              </a:lnSpc>
            </a:pPr>
            <a:endParaRPr lang="en-ZA" dirty="0"/>
          </a:p>
          <a:p>
            <a:pPr marL="342900" indent="-342900" algn="just">
              <a:lnSpc>
                <a:spcPct val="150000"/>
              </a:lnSpc>
              <a:buFont typeface="+mj-lt"/>
              <a:buAutoNum type="arabicPeriod"/>
            </a:pPr>
            <a:r>
              <a:rPr lang="en-ZA" dirty="0" smtClean="0"/>
              <a:t>Internal Audit Departments to include these in their audit plans;</a:t>
            </a:r>
          </a:p>
          <a:p>
            <a:pPr marL="342900" indent="-342900" algn="just">
              <a:lnSpc>
                <a:spcPct val="150000"/>
              </a:lnSpc>
              <a:buFont typeface="+mj-lt"/>
              <a:buAutoNum type="arabicPeriod"/>
            </a:pPr>
            <a:r>
              <a:rPr lang="en-ZA" dirty="0" smtClean="0"/>
              <a:t>External auditors to include these in their audit scope;</a:t>
            </a:r>
          </a:p>
          <a:p>
            <a:pPr marL="342900" indent="-342900" algn="just">
              <a:lnSpc>
                <a:spcPct val="150000"/>
              </a:lnSpc>
              <a:buFont typeface="+mj-lt"/>
              <a:buAutoNum type="arabicPeriod"/>
            </a:pPr>
            <a:r>
              <a:rPr lang="en-ZA" dirty="0" smtClean="0"/>
              <a:t>Where State Institutions have internal Monitoring and Evaluations (“M&amp;E”) departments, the latter to include in their M&amp;E plans;</a:t>
            </a:r>
          </a:p>
          <a:p>
            <a:pPr marL="342900" indent="-342900" algn="just">
              <a:lnSpc>
                <a:spcPct val="150000"/>
              </a:lnSpc>
              <a:buFont typeface="+mj-lt"/>
              <a:buAutoNum type="arabicPeriod"/>
            </a:pPr>
            <a:r>
              <a:rPr lang="en-ZA" dirty="0" smtClean="0"/>
              <a:t>Department of Monitoring  and Evaluation (“M&amp;E”) to include in their M&amp;E plan</a:t>
            </a:r>
          </a:p>
          <a:p>
            <a:pPr marL="342900" indent="-342900" algn="just">
              <a:lnSpc>
                <a:spcPct val="150000"/>
              </a:lnSpc>
              <a:buFont typeface="+mj-lt"/>
              <a:buAutoNum type="arabicPeriod"/>
            </a:pPr>
            <a:r>
              <a:rPr lang="en-ZA" dirty="0" smtClean="0"/>
              <a:t>Send copies of referrals to DPSA (since late last year we </a:t>
            </a:r>
            <a:r>
              <a:rPr lang="en-ZA" dirty="0"/>
              <a:t>are </a:t>
            </a:r>
            <a:r>
              <a:rPr lang="en-ZA" dirty="0" smtClean="0"/>
              <a:t>sending </a:t>
            </a:r>
            <a:r>
              <a:rPr lang="en-ZA" dirty="0"/>
              <a:t>copies of the disciplinary referrals to the </a:t>
            </a:r>
            <a:r>
              <a:rPr lang="en-ZA" dirty="0" smtClean="0"/>
              <a:t>Presidency )</a:t>
            </a:r>
            <a:endParaRPr lang="en-ZA" dirty="0"/>
          </a:p>
        </p:txBody>
      </p:sp>
    </p:spTree>
    <p:extLst>
      <p:ext uri="{BB962C8B-B14F-4D97-AF65-F5344CB8AC3E}">
        <p14:creationId xmlns:p14="http://schemas.microsoft.com/office/powerpoint/2010/main" xmlns="" val="2418088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25</a:t>
            </a:fld>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Proclamations:  Final Reports Submitted</a:t>
            </a:r>
          </a:p>
        </p:txBody>
      </p:sp>
      <p:graphicFrame>
        <p:nvGraphicFramePr>
          <p:cNvPr id="14" name="Table 13"/>
          <p:cNvGraphicFramePr>
            <a:graphicFrameLocks noGrp="1"/>
          </p:cNvGraphicFramePr>
          <p:nvPr/>
        </p:nvGraphicFramePr>
        <p:xfrm>
          <a:off x="152400" y="1295400"/>
          <a:ext cx="8762999" cy="5131624"/>
        </p:xfrm>
        <a:graphic>
          <a:graphicData uri="http://schemas.openxmlformats.org/drawingml/2006/table">
            <a:tbl>
              <a:tblPr firstRow="1" bandRow="1">
                <a:tableStyleId>{5C22544A-7EE6-4342-B048-85BDC9FD1C3A}</a:tableStyleId>
              </a:tblPr>
              <a:tblGrid>
                <a:gridCol w="533400"/>
                <a:gridCol w="3007316"/>
                <a:gridCol w="3774484"/>
                <a:gridCol w="1447799"/>
              </a:tblGrid>
              <a:tr h="503403">
                <a:tc>
                  <a:txBody>
                    <a:bodyPr/>
                    <a:lstStyle/>
                    <a:p>
                      <a:pPr>
                        <a:lnSpc>
                          <a:spcPct val="115000"/>
                        </a:lnSpc>
                        <a:spcBef>
                          <a:spcPts val="300"/>
                        </a:spcBef>
                        <a:spcAft>
                          <a:spcPts val="300"/>
                        </a:spcAft>
                      </a:pPr>
                      <a:r>
                        <a:rPr lang="en-ZA" sz="1000" b="1" dirty="0" smtClean="0">
                          <a:solidFill>
                            <a:schemeClr val="tx1"/>
                          </a:solidFill>
                          <a:effectLst/>
                          <a:latin typeface="Arial"/>
                          <a:ea typeface="Times New Roman"/>
                        </a:rPr>
                        <a:t>No.</a:t>
                      </a:r>
                      <a:endParaRPr lang="en-ZA" sz="1000" b="1" dirty="0">
                        <a:solidFill>
                          <a:schemeClr val="tx1"/>
                        </a:solidFill>
                        <a:effectLst/>
                        <a:latin typeface="Arial"/>
                        <a:ea typeface="Times New Roman"/>
                      </a:endParaRPr>
                    </a:p>
                  </a:txBody>
                  <a:tcPr marL="68580" marR="68580" marT="0" marB="0">
                    <a:solidFill>
                      <a:srgbClr val="FFFF00"/>
                    </a:solidFill>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en-ZA" sz="1000" b="1" dirty="0" smtClean="0">
                          <a:solidFill>
                            <a:schemeClr val="tx1"/>
                          </a:solidFill>
                          <a:effectLst/>
                          <a:latin typeface="+mn-lt"/>
                          <a:ea typeface="Times New Roman"/>
                        </a:rPr>
                        <a:t>PROCLAMATION NUMBER</a:t>
                      </a:r>
                      <a:endParaRPr lang="en-ZA" sz="800" b="1" dirty="0" smtClean="0">
                        <a:solidFill>
                          <a:schemeClr val="tx1"/>
                        </a:solidFill>
                        <a:effectLst/>
                        <a:latin typeface="+mn-lt"/>
                        <a:ea typeface="Times New Roman"/>
                      </a:endParaRPr>
                    </a:p>
                    <a:p>
                      <a:pPr>
                        <a:lnSpc>
                          <a:spcPct val="115000"/>
                        </a:lnSpc>
                        <a:spcBef>
                          <a:spcPts val="300"/>
                        </a:spcBef>
                        <a:spcAft>
                          <a:spcPts val="300"/>
                        </a:spcAft>
                      </a:pPr>
                      <a:endParaRPr lang="en-ZA" sz="1000" b="1" dirty="0">
                        <a:solidFill>
                          <a:schemeClr val="tx1"/>
                        </a:solidFill>
                        <a:effectLst/>
                        <a:latin typeface="Arial"/>
                        <a:ea typeface="Times New Roman"/>
                      </a:endParaRPr>
                    </a:p>
                  </a:txBody>
                  <a:tcPr marL="68580" marR="68580" marT="0" marB="0">
                    <a:solidFill>
                      <a:srgbClr val="FFFF00"/>
                    </a:solidFill>
                  </a:tcPr>
                </a:tc>
                <a:tc>
                  <a:txBody>
                    <a:bodyPr/>
                    <a:lstStyle/>
                    <a:p>
                      <a:pPr>
                        <a:lnSpc>
                          <a:spcPct val="115000"/>
                        </a:lnSpc>
                        <a:spcBef>
                          <a:spcPts val="300"/>
                        </a:spcBef>
                        <a:spcAft>
                          <a:spcPts val="300"/>
                        </a:spcAft>
                      </a:pPr>
                      <a:r>
                        <a:rPr lang="en-ZA" sz="1100" b="1" dirty="0" smtClean="0">
                          <a:solidFill>
                            <a:schemeClr val="tx1"/>
                          </a:solidFill>
                          <a:effectLst/>
                          <a:latin typeface="Arial"/>
                          <a:ea typeface="Times New Roman"/>
                        </a:rPr>
                        <a:t>DEPARTMENT/STATE INSTITUTION</a:t>
                      </a:r>
                      <a:endParaRPr lang="en-ZA" sz="1000" b="1" dirty="0">
                        <a:solidFill>
                          <a:schemeClr val="tx1"/>
                        </a:solidFill>
                        <a:effectLst/>
                        <a:latin typeface="Arial"/>
                        <a:ea typeface="Times New Roman"/>
                      </a:endParaRPr>
                    </a:p>
                  </a:txBody>
                  <a:tcPr marL="68580" marR="68580" marT="0" marB="0">
                    <a:solidFill>
                      <a:srgbClr val="FFFF00"/>
                    </a:solidFill>
                  </a:tcPr>
                </a:tc>
                <a:tc>
                  <a:txBody>
                    <a:bodyPr/>
                    <a:lstStyle/>
                    <a:p>
                      <a:pPr>
                        <a:lnSpc>
                          <a:spcPct val="115000"/>
                        </a:lnSpc>
                        <a:spcBef>
                          <a:spcPts val="300"/>
                        </a:spcBef>
                        <a:spcAft>
                          <a:spcPts val="300"/>
                        </a:spcAft>
                      </a:pPr>
                      <a:r>
                        <a:rPr lang="en-ZA" sz="1100" b="1" dirty="0" smtClean="0">
                          <a:solidFill>
                            <a:schemeClr val="tx1"/>
                          </a:solidFill>
                          <a:effectLst/>
                          <a:latin typeface="Arial"/>
                          <a:ea typeface="Times New Roman"/>
                        </a:rPr>
                        <a:t>DATE REPORT SUBMITTED</a:t>
                      </a:r>
                      <a:endParaRPr lang="en-ZA" sz="1000" b="1" dirty="0">
                        <a:solidFill>
                          <a:schemeClr val="tx1"/>
                        </a:solidFill>
                        <a:effectLst/>
                        <a:latin typeface="Arial"/>
                        <a:ea typeface="Times New Roman"/>
                      </a:endParaRPr>
                    </a:p>
                  </a:txBody>
                  <a:tcPr marL="68580" marR="68580" marT="0" marB="0">
                    <a:solidFill>
                      <a:srgbClr val="FFFF00"/>
                    </a:solidFill>
                  </a:tcPr>
                </a:tc>
              </a:tr>
              <a:tr h="401949">
                <a:tc>
                  <a:txBody>
                    <a:bodyPr/>
                    <a:lstStyle/>
                    <a:p>
                      <a:r>
                        <a:rPr lang="en-ZA" sz="1100" dirty="0" smtClean="0"/>
                        <a:t>1. </a:t>
                      </a:r>
                      <a:endParaRPr lang="en-ZA" sz="1100" dirty="0"/>
                    </a:p>
                  </a:txBody>
                  <a:tcPr marL="68580" marR="68580" marT="0" marB="0">
                    <a:solidFill>
                      <a:schemeClr val="bg2">
                        <a:lumMod val="75000"/>
                      </a:schemeClr>
                    </a:solidFill>
                  </a:tcPr>
                </a:tc>
                <a:tc>
                  <a:txBody>
                    <a:bodyPr/>
                    <a:lstStyle/>
                    <a:p>
                      <a:pPr marL="228600" indent="-228600" algn="just">
                        <a:lnSpc>
                          <a:spcPct val="115000"/>
                        </a:lnSpc>
                        <a:spcBef>
                          <a:spcPts val="600"/>
                        </a:spcBef>
                        <a:spcAft>
                          <a:spcPts val="600"/>
                        </a:spcAft>
                        <a:buFont typeface="+mj-lt"/>
                        <a:buNone/>
                      </a:pPr>
                      <a:r>
                        <a:rPr lang="en-ZA" sz="1100" b="1" dirty="0">
                          <a:latin typeface="Arial"/>
                          <a:ea typeface="Times New Roman"/>
                          <a:cs typeface="Arial"/>
                        </a:rPr>
                        <a:t>Proc R37 of 2010</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Department of Education, Eastern Cape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dirty="0">
                          <a:latin typeface="Arial"/>
                          <a:ea typeface="Batang"/>
                          <a:cs typeface="Arial"/>
                        </a:rPr>
                        <a:t>1 July 2015</a:t>
                      </a:r>
                      <a:endParaRPr lang="en-ZA" sz="1100" dirty="0">
                        <a:latin typeface="Arial"/>
                        <a:ea typeface="Batang"/>
                        <a:cs typeface="Times New Roman"/>
                      </a:endParaRPr>
                    </a:p>
                  </a:txBody>
                  <a:tcPr marL="68580" marR="68580" marT="0" marB="0">
                    <a:solidFill>
                      <a:schemeClr val="bg2">
                        <a:lumMod val="75000"/>
                      </a:schemeClr>
                    </a:solidFill>
                  </a:tcPr>
                </a:tc>
              </a:tr>
              <a:tr h="415640">
                <a:tc>
                  <a:txBody>
                    <a:bodyPr/>
                    <a:lstStyle/>
                    <a:p>
                      <a:r>
                        <a:rPr lang="en-ZA" sz="1100" dirty="0" smtClean="0"/>
                        <a:t>2. </a:t>
                      </a:r>
                      <a:endParaRPr lang="en-ZA" sz="1100" dirty="0"/>
                    </a:p>
                  </a:txBody>
                  <a:tcPr marL="68580" marR="68580" marT="0" marB="0">
                    <a:solidFill>
                      <a:schemeClr val="bg2">
                        <a:lumMod val="75000"/>
                      </a:schemeClr>
                    </a:solidFill>
                  </a:tcPr>
                </a:tc>
                <a:tc>
                  <a:txBody>
                    <a:bodyPr/>
                    <a:lstStyle/>
                    <a:p>
                      <a:pPr marL="228600" indent="-228600" algn="l">
                        <a:lnSpc>
                          <a:spcPct val="115000"/>
                        </a:lnSpc>
                        <a:spcBef>
                          <a:spcPts val="600"/>
                        </a:spcBef>
                        <a:spcAft>
                          <a:spcPts val="600"/>
                        </a:spcAft>
                        <a:buFont typeface="+mj-lt"/>
                        <a:buNone/>
                      </a:pPr>
                      <a:r>
                        <a:rPr lang="en-ZA" sz="1100" b="1" dirty="0" smtClean="0">
                          <a:latin typeface="Arial"/>
                          <a:ea typeface="Times New Roman"/>
                          <a:cs typeface="Arial"/>
                        </a:rPr>
                        <a:t>Proc </a:t>
                      </a:r>
                      <a:r>
                        <a:rPr lang="en-ZA" sz="1100" b="1" dirty="0">
                          <a:latin typeface="Arial"/>
                          <a:ea typeface="Times New Roman"/>
                          <a:cs typeface="Arial"/>
                        </a:rPr>
                        <a:t>R43 of 2010 extended by R49 </a:t>
                      </a:r>
                      <a:r>
                        <a:rPr lang="en-ZA" sz="1100" b="1" dirty="0" smtClean="0">
                          <a:latin typeface="Arial"/>
                          <a:ea typeface="Times New Roman"/>
                          <a:cs typeface="Arial"/>
                        </a:rPr>
                        <a:t>of</a:t>
                      </a:r>
                      <a:r>
                        <a:rPr lang="en-ZA" sz="1100" b="1" baseline="0" dirty="0" smtClean="0">
                          <a:latin typeface="Arial"/>
                          <a:ea typeface="Times New Roman"/>
                          <a:cs typeface="Arial"/>
                        </a:rPr>
                        <a:t> </a:t>
                      </a:r>
                      <a:r>
                        <a:rPr lang="en-ZA" sz="1100" b="1" dirty="0" smtClean="0">
                          <a:latin typeface="Arial"/>
                          <a:ea typeface="Times New Roman"/>
                          <a:cs typeface="Arial"/>
                        </a:rPr>
                        <a:t>2012</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dirty="0">
                          <a:latin typeface="Arial"/>
                          <a:ea typeface="Times New Roman"/>
                          <a:cs typeface="Arial"/>
                        </a:rPr>
                        <a:t>DPW, KwaZulu-Natal (KZN) Province</a:t>
                      </a:r>
                      <a:endParaRPr lang="en-ZA" sz="1100"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dirty="0">
                          <a:latin typeface="Arial"/>
                          <a:ea typeface="Batang"/>
                          <a:cs typeface="Arial"/>
                        </a:rPr>
                        <a:t>1 July 2015</a:t>
                      </a:r>
                      <a:endParaRPr lang="en-ZA" sz="1100" dirty="0">
                        <a:latin typeface="Arial"/>
                        <a:ea typeface="Batang"/>
                        <a:cs typeface="Times New Roman"/>
                      </a:endParaRPr>
                    </a:p>
                  </a:txBody>
                  <a:tcPr marL="68580" marR="68580" marT="0" marB="0">
                    <a:solidFill>
                      <a:schemeClr val="bg2">
                        <a:lumMod val="75000"/>
                      </a:schemeClr>
                    </a:solidFill>
                  </a:tcPr>
                </a:tc>
              </a:tr>
              <a:tr h="454860">
                <a:tc>
                  <a:txBody>
                    <a:bodyPr/>
                    <a:lstStyle/>
                    <a:p>
                      <a:r>
                        <a:rPr lang="en-ZA" sz="1100" dirty="0" smtClean="0"/>
                        <a:t>3.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dirty="0" smtClean="0">
                          <a:latin typeface="Arial"/>
                          <a:ea typeface="Times New Roman"/>
                          <a:cs typeface="Arial"/>
                        </a:rPr>
                        <a:t>Proc </a:t>
                      </a:r>
                      <a:r>
                        <a:rPr lang="en-ZA" sz="1100" b="1" dirty="0">
                          <a:latin typeface="Arial"/>
                          <a:ea typeface="Times New Roman"/>
                          <a:cs typeface="Arial"/>
                        </a:rPr>
                        <a:t>R34 of 2011</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dirty="0">
                          <a:latin typeface="Arial"/>
                          <a:ea typeface="Times New Roman"/>
                          <a:cs typeface="Arial"/>
                        </a:rPr>
                        <a:t>The former Department of Roads and Transport, Eastern Cape Province</a:t>
                      </a:r>
                      <a:endParaRPr lang="en-ZA" sz="1100"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1 July 2015</a:t>
                      </a:r>
                      <a:endParaRPr lang="en-ZA" sz="1100">
                        <a:latin typeface="Arial"/>
                        <a:ea typeface="Batang"/>
                        <a:cs typeface="Times New Roman"/>
                      </a:endParaRPr>
                    </a:p>
                  </a:txBody>
                  <a:tcPr marL="68580" marR="68580" marT="0" marB="0">
                    <a:solidFill>
                      <a:schemeClr val="bg2">
                        <a:lumMod val="75000"/>
                      </a:schemeClr>
                    </a:solidFill>
                  </a:tcPr>
                </a:tc>
              </a:tr>
              <a:tr h="442224">
                <a:tc>
                  <a:txBody>
                    <a:bodyPr/>
                    <a:lstStyle/>
                    <a:p>
                      <a:r>
                        <a:rPr lang="en-ZA" sz="1100" dirty="0" smtClean="0"/>
                        <a:t>4.</a:t>
                      </a:r>
                      <a:r>
                        <a:rPr lang="en-ZA" sz="1100" baseline="0" dirty="0" smtClean="0"/>
                        <a:t>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dirty="0" smtClean="0">
                          <a:latin typeface="Arial"/>
                          <a:ea typeface="Times New Roman"/>
                          <a:cs typeface="Arial"/>
                        </a:rPr>
                        <a:t>Proc </a:t>
                      </a:r>
                      <a:r>
                        <a:rPr lang="en-ZA" sz="1100" b="1" dirty="0">
                          <a:latin typeface="Arial"/>
                          <a:ea typeface="Times New Roman"/>
                          <a:cs typeface="Arial"/>
                        </a:rPr>
                        <a:t>R58 of 2011</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dirty="0" err="1">
                          <a:latin typeface="Arial"/>
                          <a:ea typeface="Times New Roman"/>
                          <a:cs typeface="Arial"/>
                        </a:rPr>
                        <a:t>Kopanong</a:t>
                      </a:r>
                      <a:r>
                        <a:rPr lang="en-ZA" sz="1100" dirty="0">
                          <a:latin typeface="Arial"/>
                          <a:ea typeface="Times New Roman"/>
                          <a:cs typeface="Arial"/>
                        </a:rPr>
                        <a:t> Local Municipality, Free State Province</a:t>
                      </a:r>
                      <a:endParaRPr lang="en-ZA" sz="1100"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dirty="0">
                          <a:latin typeface="Arial"/>
                          <a:ea typeface="Batang"/>
                          <a:cs typeface="Arial"/>
                        </a:rPr>
                        <a:t>1 July 2015</a:t>
                      </a:r>
                      <a:endParaRPr lang="en-ZA" sz="1100" dirty="0">
                        <a:latin typeface="Arial"/>
                        <a:ea typeface="Batang"/>
                        <a:cs typeface="Times New Roman"/>
                      </a:endParaRPr>
                    </a:p>
                  </a:txBody>
                  <a:tcPr marL="68580" marR="68580" marT="0" marB="0">
                    <a:solidFill>
                      <a:schemeClr val="bg2">
                        <a:lumMod val="75000"/>
                      </a:schemeClr>
                    </a:solidFill>
                  </a:tcPr>
                </a:tc>
              </a:tr>
              <a:tr h="442224">
                <a:tc>
                  <a:txBody>
                    <a:bodyPr/>
                    <a:lstStyle/>
                    <a:p>
                      <a:r>
                        <a:rPr lang="en-ZA" sz="1100" dirty="0" smtClean="0"/>
                        <a:t>5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dirty="0">
                          <a:latin typeface="Arial"/>
                          <a:ea typeface="Times New Roman"/>
                          <a:cs typeface="Arial"/>
                        </a:rPr>
                        <a:t>Proc R16 of 2012</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Former Department of Local Government and Housing: Mpumalanga Province, and its successor in title – the Department of Cooperative Governance and Traditional Affairs: Mpumalanga Province, in its Water for All Project</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1 July 2015</a:t>
                      </a:r>
                      <a:endParaRPr lang="en-ZA" sz="1100">
                        <a:latin typeface="Arial"/>
                        <a:ea typeface="Batang"/>
                        <a:cs typeface="Times New Roman"/>
                      </a:endParaRPr>
                    </a:p>
                  </a:txBody>
                  <a:tcPr marL="68580" marR="68580" marT="0" marB="0">
                    <a:solidFill>
                      <a:schemeClr val="bg2">
                        <a:lumMod val="75000"/>
                      </a:schemeClr>
                    </a:solidFill>
                  </a:tcPr>
                </a:tc>
              </a:tr>
              <a:tr h="386944">
                <a:tc>
                  <a:txBody>
                    <a:bodyPr/>
                    <a:lstStyle/>
                    <a:p>
                      <a:r>
                        <a:rPr lang="en-ZA" sz="1100" dirty="0" smtClean="0"/>
                        <a:t>6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R48 of 2012</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SITA</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1 July 2015</a:t>
                      </a:r>
                      <a:endParaRPr lang="en-ZA" sz="1100">
                        <a:latin typeface="Arial"/>
                        <a:ea typeface="Batang"/>
                        <a:cs typeface="Times New Roman"/>
                      </a:endParaRPr>
                    </a:p>
                  </a:txBody>
                  <a:tcPr marL="68580" marR="68580" marT="0" marB="0">
                    <a:solidFill>
                      <a:schemeClr val="bg2">
                        <a:lumMod val="75000"/>
                      </a:schemeClr>
                    </a:solidFill>
                  </a:tcPr>
                </a:tc>
              </a:tr>
              <a:tr h="331667">
                <a:tc>
                  <a:txBody>
                    <a:bodyPr/>
                    <a:lstStyle/>
                    <a:p>
                      <a:r>
                        <a:rPr lang="en-ZA" sz="1100" dirty="0" smtClean="0"/>
                        <a:t>7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R55 of 2012</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The Guardians Fund components of the KZN and Gauteng offices of the Master of the High Court of the Department of Justice and Constitutional Development</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1 July 2015</a:t>
                      </a:r>
                      <a:endParaRPr lang="en-ZA" sz="1100">
                        <a:latin typeface="Arial"/>
                        <a:ea typeface="Batang"/>
                        <a:cs typeface="Times New Roman"/>
                      </a:endParaRPr>
                    </a:p>
                  </a:txBody>
                  <a:tcPr marL="68580" marR="68580" marT="0" marB="0">
                    <a:solidFill>
                      <a:schemeClr val="bg2">
                        <a:lumMod val="75000"/>
                      </a:schemeClr>
                    </a:solidFill>
                  </a:tcPr>
                </a:tc>
              </a:tr>
              <a:tr h="331667">
                <a:tc>
                  <a:txBody>
                    <a:bodyPr/>
                    <a:lstStyle/>
                    <a:p>
                      <a:r>
                        <a:rPr lang="en-ZA" sz="1100" dirty="0" smtClean="0"/>
                        <a:t>8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R65 of 2012</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Public Service Sector Education and Training Authority (PSETA)</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1 July 2015</a:t>
                      </a:r>
                      <a:endParaRPr lang="en-ZA" sz="1100">
                        <a:latin typeface="Arial"/>
                        <a:ea typeface="Batang"/>
                        <a:cs typeface="Times New Roman"/>
                      </a:endParaRPr>
                    </a:p>
                  </a:txBody>
                  <a:tcPr marL="68580" marR="68580" marT="0" marB="0">
                    <a:solidFill>
                      <a:schemeClr val="bg2">
                        <a:lumMod val="75000"/>
                      </a:schemeClr>
                    </a:solidFill>
                  </a:tcPr>
                </a:tc>
              </a:tr>
              <a:tr h="391631">
                <a:tc>
                  <a:txBody>
                    <a:bodyPr/>
                    <a:lstStyle/>
                    <a:p>
                      <a:r>
                        <a:rPr lang="en-ZA" sz="1100" dirty="0" smtClean="0"/>
                        <a:t>9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R5 of 2014 amended by R56 of 2014</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South African Post Office (SOC) Limited (SAPO)</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1 July 2015</a:t>
                      </a:r>
                      <a:endParaRPr lang="en-ZA" sz="1100">
                        <a:latin typeface="Arial"/>
                        <a:ea typeface="Batang"/>
                        <a:cs typeface="Times New Roman"/>
                      </a:endParaRPr>
                    </a:p>
                  </a:txBody>
                  <a:tcPr marL="68580" marR="68580" marT="0" marB="0">
                    <a:solidFill>
                      <a:schemeClr val="bg2">
                        <a:lumMod val="75000"/>
                      </a:schemeClr>
                    </a:solidFill>
                  </a:tcPr>
                </a:tc>
              </a:tr>
              <a:tr h="399899">
                <a:tc>
                  <a:txBody>
                    <a:bodyPr/>
                    <a:lstStyle/>
                    <a:p>
                      <a:r>
                        <a:rPr lang="en-ZA" sz="1100" dirty="0" smtClean="0"/>
                        <a:t>10</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dirty="0">
                          <a:latin typeface="Arial"/>
                          <a:ea typeface="Times New Roman"/>
                          <a:cs typeface="Arial"/>
                        </a:rPr>
                        <a:t>Proc R74 of 2002</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Department of Finance of the Mpumalanga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dirty="0">
                          <a:latin typeface="Arial"/>
                          <a:ea typeface="Batang"/>
                          <a:cs typeface="Arial"/>
                        </a:rPr>
                        <a:t>2 October 2015</a:t>
                      </a:r>
                      <a:endParaRPr lang="en-ZA" sz="1100" dirty="0">
                        <a:latin typeface="Arial"/>
                        <a:ea typeface="Batang"/>
                        <a:cs typeface="Times New Roman"/>
                      </a:endParaRPr>
                    </a:p>
                  </a:txBody>
                  <a:tcPr marL="68580" marR="68580" marT="0" marB="0">
                    <a:solidFill>
                      <a:schemeClr val="bg2">
                        <a:lumMod val="75000"/>
                      </a:schemeClr>
                    </a:solidFill>
                  </a:tcPr>
                </a:tc>
              </a:tr>
            </a:tbl>
          </a:graphicData>
        </a:graphic>
      </p:graphicFrame>
      <p:sp>
        <p:nvSpPr>
          <p:cNvPr id="5"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2865081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26</a:t>
            </a:fld>
            <a:endParaRPr lang="en-ZA" dirty="0"/>
          </a:p>
        </p:txBody>
      </p:sp>
      <p:sp>
        <p:nvSpPr>
          <p:cNvPr id="7"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Proclamations:  Final Reports Submitted</a:t>
            </a:r>
          </a:p>
        </p:txBody>
      </p:sp>
      <p:graphicFrame>
        <p:nvGraphicFramePr>
          <p:cNvPr id="14" name="Table 13"/>
          <p:cNvGraphicFramePr>
            <a:graphicFrameLocks noGrp="1"/>
          </p:cNvGraphicFramePr>
          <p:nvPr/>
        </p:nvGraphicFramePr>
        <p:xfrm>
          <a:off x="152400" y="1219200"/>
          <a:ext cx="8762999" cy="5227801"/>
        </p:xfrm>
        <a:graphic>
          <a:graphicData uri="http://schemas.openxmlformats.org/drawingml/2006/table">
            <a:tbl>
              <a:tblPr firstRow="1" bandRow="1">
                <a:tableStyleId>{5C22544A-7EE6-4342-B048-85BDC9FD1C3A}</a:tableStyleId>
              </a:tblPr>
              <a:tblGrid>
                <a:gridCol w="533400"/>
                <a:gridCol w="3007316"/>
                <a:gridCol w="3774484"/>
                <a:gridCol w="1447799"/>
              </a:tblGrid>
              <a:tr h="503403">
                <a:tc>
                  <a:txBody>
                    <a:bodyPr/>
                    <a:lstStyle/>
                    <a:p>
                      <a:pPr>
                        <a:lnSpc>
                          <a:spcPct val="115000"/>
                        </a:lnSpc>
                        <a:spcBef>
                          <a:spcPts val="300"/>
                        </a:spcBef>
                        <a:spcAft>
                          <a:spcPts val="300"/>
                        </a:spcAft>
                      </a:pPr>
                      <a:r>
                        <a:rPr lang="en-ZA" sz="1000" b="1" dirty="0" smtClean="0">
                          <a:solidFill>
                            <a:schemeClr val="tx1"/>
                          </a:solidFill>
                          <a:effectLst/>
                          <a:latin typeface="Arial"/>
                          <a:ea typeface="Times New Roman"/>
                        </a:rPr>
                        <a:t>No.</a:t>
                      </a:r>
                      <a:endParaRPr lang="en-ZA" sz="1000" b="1" dirty="0">
                        <a:solidFill>
                          <a:schemeClr val="tx1"/>
                        </a:solidFill>
                        <a:effectLst/>
                        <a:latin typeface="Arial"/>
                        <a:ea typeface="Times New Roman"/>
                      </a:endParaRPr>
                    </a:p>
                  </a:txBody>
                  <a:tcPr marL="68580" marR="68580" marT="0" marB="0">
                    <a:solidFill>
                      <a:srgbClr val="FFFF00"/>
                    </a:solidFill>
                  </a:tcPr>
                </a:tc>
                <a:tc>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r>
                        <a:rPr lang="en-ZA" sz="1000" b="1" dirty="0" smtClean="0">
                          <a:solidFill>
                            <a:schemeClr val="tx1"/>
                          </a:solidFill>
                          <a:effectLst/>
                          <a:latin typeface="+mn-lt"/>
                          <a:ea typeface="Times New Roman"/>
                        </a:rPr>
                        <a:t>PROCLAMATION NUMBER</a:t>
                      </a:r>
                      <a:endParaRPr lang="en-ZA" sz="800" b="1" dirty="0" smtClean="0">
                        <a:solidFill>
                          <a:schemeClr val="tx1"/>
                        </a:solidFill>
                        <a:effectLst/>
                        <a:latin typeface="+mn-lt"/>
                        <a:ea typeface="Times New Roman"/>
                      </a:endParaRPr>
                    </a:p>
                    <a:p>
                      <a:pPr>
                        <a:lnSpc>
                          <a:spcPct val="115000"/>
                        </a:lnSpc>
                        <a:spcBef>
                          <a:spcPts val="300"/>
                        </a:spcBef>
                        <a:spcAft>
                          <a:spcPts val="300"/>
                        </a:spcAft>
                      </a:pPr>
                      <a:endParaRPr lang="en-ZA" sz="1000" b="1" dirty="0">
                        <a:solidFill>
                          <a:schemeClr val="tx1"/>
                        </a:solidFill>
                        <a:effectLst/>
                        <a:latin typeface="Arial"/>
                        <a:ea typeface="Times New Roman"/>
                      </a:endParaRPr>
                    </a:p>
                  </a:txBody>
                  <a:tcPr marL="68580" marR="68580" marT="0" marB="0">
                    <a:solidFill>
                      <a:srgbClr val="FFFF00"/>
                    </a:solidFill>
                  </a:tcPr>
                </a:tc>
                <a:tc>
                  <a:txBody>
                    <a:bodyPr/>
                    <a:lstStyle/>
                    <a:p>
                      <a:pPr>
                        <a:lnSpc>
                          <a:spcPct val="115000"/>
                        </a:lnSpc>
                        <a:spcBef>
                          <a:spcPts val="300"/>
                        </a:spcBef>
                        <a:spcAft>
                          <a:spcPts val="300"/>
                        </a:spcAft>
                      </a:pPr>
                      <a:r>
                        <a:rPr lang="en-ZA" sz="1100" b="1" dirty="0" smtClean="0">
                          <a:solidFill>
                            <a:schemeClr val="tx1"/>
                          </a:solidFill>
                          <a:effectLst/>
                          <a:latin typeface="Arial"/>
                          <a:ea typeface="Times New Roman"/>
                        </a:rPr>
                        <a:t>DEPARTMENT/STATE INSTITUTION</a:t>
                      </a:r>
                      <a:endParaRPr lang="en-ZA" sz="1000" b="1" dirty="0">
                        <a:solidFill>
                          <a:schemeClr val="tx1"/>
                        </a:solidFill>
                        <a:effectLst/>
                        <a:latin typeface="Arial"/>
                        <a:ea typeface="Times New Roman"/>
                      </a:endParaRPr>
                    </a:p>
                  </a:txBody>
                  <a:tcPr marL="68580" marR="68580" marT="0" marB="0">
                    <a:solidFill>
                      <a:srgbClr val="FFFF00"/>
                    </a:solidFill>
                  </a:tcPr>
                </a:tc>
                <a:tc>
                  <a:txBody>
                    <a:bodyPr/>
                    <a:lstStyle/>
                    <a:p>
                      <a:pPr>
                        <a:lnSpc>
                          <a:spcPct val="115000"/>
                        </a:lnSpc>
                        <a:spcBef>
                          <a:spcPts val="300"/>
                        </a:spcBef>
                        <a:spcAft>
                          <a:spcPts val="300"/>
                        </a:spcAft>
                      </a:pPr>
                      <a:r>
                        <a:rPr lang="en-ZA" sz="1100" b="1" dirty="0" smtClean="0">
                          <a:solidFill>
                            <a:schemeClr val="tx1"/>
                          </a:solidFill>
                          <a:effectLst/>
                          <a:latin typeface="Arial"/>
                          <a:ea typeface="Times New Roman"/>
                        </a:rPr>
                        <a:t>DATE REPORT SUBMITTED</a:t>
                      </a:r>
                      <a:endParaRPr lang="en-ZA" sz="1000" b="1" dirty="0">
                        <a:solidFill>
                          <a:schemeClr val="tx1"/>
                        </a:solidFill>
                        <a:effectLst/>
                        <a:latin typeface="Arial"/>
                        <a:ea typeface="Times New Roman"/>
                      </a:endParaRPr>
                    </a:p>
                  </a:txBody>
                  <a:tcPr marL="68580" marR="68580" marT="0" marB="0">
                    <a:solidFill>
                      <a:srgbClr val="FFFF00"/>
                    </a:solidFill>
                  </a:tcPr>
                </a:tc>
              </a:tr>
              <a:tr h="401949">
                <a:tc>
                  <a:txBody>
                    <a:bodyPr/>
                    <a:lstStyle/>
                    <a:p>
                      <a:r>
                        <a:rPr lang="en-ZA" sz="1100" dirty="0" smtClean="0"/>
                        <a:t>11.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dirty="0">
                          <a:latin typeface="Arial"/>
                          <a:ea typeface="Times New Roman"/>
                          <a:cs typeface="Arial"/>
                        </a:rPr>
                        <a:t>Proc R76 of 2002</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Uthungulu District Municipality situated in the KZN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415640">
                <a:tc>
                  <a:txBody>
                    <a:bodyPr/>
                    <a:lstStyle/>
                    <a:p>
                      <a:r>
                        <a:rPr lang="en-ZA" sz="1100" dirty="0" smtClean="0"/>
                        <a:t>12.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R9 of 2004 amended by R49 of 2006</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Umzinyathi Regional Council (which was succeeded by Amajuba and Umzinyathi District Municipalities), the Uthungulu District Municipality and the Umtshezi Local Municipality in the KZN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454860">
                <a:tc>
                  <a:txBody>
                    <a:bodyPr/>
                    <a:lstStyle/>
                    <a:p>
                      <a:r>
                        <a:rPr lang="en-ZA" sz="1100" dirty="0" smtClean="0"/>
                        <a:t>13.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R7 of 2007 extended by R35 of 2010 and R15 of 2012</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National Department of Housing; All Provincial Departments of Housing; The former Housing Development Boards and Corporations; Local Authorities and their agents</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442224">
                <a:tc>
                  <a:txBody>
                    <a:bodyPr/>
                    <a:lstStyle/>
                    <a:p>
                      <a:r>
                        <a:rPr lang="en-ZA" sz="1100" dirty="0" smtClean="0"/>
                        <a:t>14.</a:t>
                      </a:r>
                      <a:r>
                        <a:rPr lang="en-ZA" sz="1100" baseline="0" dirty="0" smtClean="0"/>
                        <a:t>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R22 of 2007</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Mpumalanga Economic Empowerment Corporation Limited (MEEC)</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442224">
                <a:tc>
                  <a:txBody>
                    <a:bodyPr/>
                    <a:lstStyle/>
                    <a:p>
                      <a:r>
                        <a:rPr lang="en-ZA" sz="1100" dirty="0" smtClean="0"/>
                        <a:t>15.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R37 of 2007</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Free State Provincial Department of Finance; Free State Provincial Treasury (Moral Regeneration Movement)</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386944">
                <a:tc>
                  <a:txBody>
                    <a:bodyPr/>
                    <a:lstStyle/>
                    <a:p>
                      <a:r>
                        <a:rPr lang="en-ZA" sz="1100" dirty="0" smtClean="0"/>
                        <a:t>16.</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R40 of 2007</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Maluti-a-Phofung Local Municipality: Free State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331667">
                <a:tc>
                  <a:txBody>
                    <a:bodyPr/>
                    <a:lstStyle/>
                    <a:p>
                      <a:r>
                        <a:rPr lang="en-ZA" sz="1100" dirty="0" smtClean="0"/>
                        <a:t>17.</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R45 of 2007</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Department of Transport: KZN Province (Administrative Cost Centres: Merebank, Port Shepstone &amp; Stanger)</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331667">
                <a:tc>
                  <a:txBody>
                    <a:bodyPr/>
                    <a:lstStyle/>
                    <a:p>
                      <a:r>
                        <a:rPr lang="en-ZA" sz="1100" dirty="0" smtClean="0"/>
                        <a:t>18.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R36 of 2008</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Department of Health: Eastern Cape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391631">
                <a:tc>
                  <a:txBody>
                    <a:bodyPr/>
                    <a:lstStyle/>
                    <a:p>
                      <a:r>
                        <a:rPr lang="en-ZA" sz="1100" dirty="0" smtClean="0"/>
                        <a:t>19. </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a:latin typeface="Arial"/>
                          <a:ea typeface="Times New Roman"/>
                          <a:cs typeface="Arial"/>
                        </a:rPr>
                        <a:t>Proc R2 of 2009 extended by R14 of 2012</a:t>
                      </a:r>
                      <a:endParaRPr lang="en-ZA" sz="1100" b="1">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Department of Education: Mpumalanga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a:latin typeface="Arial"/>
                          <a:ea typeface="Batang"/>
                          <a:cs typeface="Arial"/>
                        </a:rPr>
                        <a:t>2 October 2015</a:t>
                      </a:r>
                      <a:endParaRPr lang="en-ZA" sz="1100">
                        <a:latin typeface="Arial"/>
                        <a:ea typeface="Batang"/>
                        <a:cs typeface="Times New Roman"/>
                      </a:endParaRPr>
                    </a:p>
                  </a:txBody>
                  <a:tcPr marL="68580" marR="68580" marT="0" marB="0">
                    <a:solidFill>
                      <a:schemeClr val="bg2">
                        <a:lumMod val="75000"/>
                      </a:schemeClr>
                    </a:solidFill>
                  </a:tcPr>
                </a:tc>
              </a:tr>
              <a:tr h="399899">
                <a:tc>
                  <a:txBody>
                    <a:bodyPr/>
                    <a:lstStyle/>
                    <a:p>
                      <a:r>
                        <a:rPr lang="en-ZA" sz="1100" dirty="0" smtClean="0"/>
                        <a:t>20.</a:t>
                      </a:r>
                      <a:endParaRPr lang="en-ZA" sz="1100" dirty="0"/>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b="1" dirty="0">
                          <a:latin typeface="Arial"/>
                          <a:ea typeface="Times New Roman"/>
                          <a:cs typeface="Arial"/>
                        </a:rPr>
                        <a:t>Proc R33 of 2011</a:t>
                      </a:r>
                      <a:endParaRPr lang="en-ZA" sz="1100" b="1" dirty="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600"/>
                        </a:spcBef>
                        <a:spcAft>
                          <a:spcPts val="600"/>
                        </a:spcAft>
                      </a:pPr>
                      <a:r>
                        <a:rPr lang="en-ZA" sz="1100">
                          <a:latin typeface="Arial"/>
                          <a:ea typeface="Times New Roman"/>
                          <a:cs typeface="Arial"/>
                        </a:rPr>
                        <a:t>Midvaal Local Municipality: Gauteng Province</a:t>
                      </a:r>
                      <a:endParaRPr lang="en-ZA" sz="1100">
                        <a:latin typeface="Arial"/>
                        <a:ea typeface="Times New Roman"/>
                        <a:cs typeface="Times New Roman"/>
                      </a:endParaRPr>
                    </a:p>
                  </a:txBody>
                  <a:tcPr marL="68580" marR="68580" marT="0" marB="0">
                    <a:solidFill>
                      <a:schemeClr val="bg2">
                        <a:lumMod val="75000"/>
                      </a:schemeClr>
                    </a:solidFill>
                  </a:tcPr>
                </a:tc>
                <a:tc>
                  <a:txBody>
                    <a:bodyPr/>
                    <a:lstStyle/>
                    <a:p>
                      <a:pPr algn="just">
                        <a:lnSpc>
                          <a:spcPct val="115000"/>
                        </a:lnSpc>
                        <a:spcBef>
                          <a:spcPts val="300"/>
                        </a:spcBef>
                        <a:spcAft>
                          <a:spcPts val="300"/>
                        </a:spcAft>
                      </a:pPr>
                      <a:r>
                        <a:rPr lang="en-ZA" sz="1100" dirty="0">
                          <a:latin typeface="Arial"/>
                          <a:ea typeface="Batang"/>
                          <a:cs typeface="Arial"/>
                        </a:rPr>
                        <a:t>02 October 2015</a:t>
                      </a:r>
                      <a:endParaRPr lang="en-ZA" sz="1100" dirty="0">
                        <a:latin typeface="Arial"/>
                        <a:ea typeface="Batang"/>
                        <a:cs typeface="Times New Roman"/>
                      </a:endParaRPr>
                    </a:p>
                  </a:txBody>
                  <a:tcPr marL="68580" marR="68580" marT="0" marB="0">
                    <a:solidFill>
                      <a:schemeClr val="bg2">
                        <a:lumMod val="75000"/>
                      </a:schemeClr>
                    </a:solidFill>
                  </a:tcPr>
                </a:tc>
              </a:tr>
            </a:tbl>
          </a:graphicData>
        </a:graphic>
      </p:graphicFrame>
      <p:sp>
        <p:nvSpPr>
          <p:cNvPr id="5"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2865081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0" y="2644775"/>
            <a:ext cx="7772400" cy="1470025"/>
          </a:xfrm>
        </p:spPr>
        <p:txBody>
          <a:bodyPr/>
          <a:lstStyle/>
          <a:p>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2. UPDATE ON INVESTIGATIONS</a:t>
            </a:r>
            <a:endParaRPr lang="en-US" sz="3200" b="1"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pPr>
              <a:defRPr/>
            </a:pPr>
            <a:fld id="{D25CB0B9-B3F5-426D-8407-BE78E549B530}" type="slidenum">
              <a:rPr lang="en-ZA" smtClean="0"/>
              <a:pPr>
                <a:defRPr/>
              </a:pPr>
              <a:t>27</a:t>
            </a:fld>
            <a:endParaRPr lang="en-ZA" dirty="0"/>
          </a:p>
        </p:txBody>
      </p:sp>
      <p:sp>
        <p:nvSpPr>
          <p:cNvPr id="5"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670189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400800"/>
            <a:ext cx="7978080" cy="196552"/>
          </a:xfrm>
        </p:spPr>
        <p:txBody>
          <a:bodyPr>
            <a:normAutofit fontScale="47500" lnSpcReduction="20000"/>
          </a:bodyPr>
          <a:lstStyle/>
          <a:p>
            <a:pPr lvl="0" algn="just"/>
            <a:endParaRPr lang="en-ZA" sz="1600" b="1"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28</a:t>
            </a:fld>
            <a:endParaRPr lang="en-ZA" dirty="0"/>
          </a:p>
        </p:txBody>
      </p:sp>
      <p:sp>
        <p:nvSpPr>
          <p:cNvPr id="6" name="Content Placeholder 2"/>
          <p:cNvSpPr txBox="1">
            <a:spLocks/>
          </p:cNvSpPr>
          <p:nvPr/>
        </p:nvSpPr>
        <p:spPr bwMode="auto">
          <a:xfrm>
            <a:off x="264220" y="990600"/>
            <a:ext cx="851148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just">
              <a:lnSpc>
                <a:spcPct val="150000"/>
              </a:lnSpc>
              <a:buNone/>
            </a:pPr>
            <a:r>
              <a:rPr lang="en-ZA" sz="1600" dirty="0" smtClean="0">
                <a:latin typeface="+mn-lt"/>
                <a:cs typeface="Arial" pitchFamily="34" charset="0"/>
              </a:rPr>
              <a:t>All targets shown in the table below reflect Annual Targets and Performance Information (Quarter 1 and Quarter 2) against these annual targets:</a:t>
            </a:r>
            <a:endParaRPr lang="en-ZA" sz="1600" dirty="0">
              <a:latin typeface="+mn-lt"/>
              <a:cs typeface="Arial" pitchFamily="34" charset="0"/>
            </a:endParaRPr>
          </a:p>
          <a:p>
            <a:pPr marL="0" indent="0" algn="just">
              <a:buNone/>
            </a:pPr>
            <a:endParaRPr lang="en-ZA" sz="1600" b="1" dirty="0">
              <a:latin typeface="+mn-lt"/>
              <a:cs typeface="Arial" pitchFamily="34" charset="0"/>
            </a:endParaRPr>
          </a:p>
        </p:txBody>
      </p:sp>
      <p:sp>
        <p:nvSpPr>
          <p:cNvPr id="8"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9"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smtClean="0">
                <a:effectLst>
                  <a:outerShdw blurRad="38100" dist="38100" dir="2700000" algn="tl">
                    <a:srgbClr val="000000">
                      <a:alpha val="43137"/>
                    </a:srgbClr>
                  </a:outerShdw>
                </a:effectLst>
              </a:rPr>
              <a:t>2016/2017 YTD Performance Information</a:t>
            </a:r>
            <a:endParaRPr lang="en-ZA" sz="2400" b="1"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nvPr>
        </p:nvGraphicFramePr>
        <p:xfrm>
          <a:off x="152402" y="1828800"/>
          <a:ext cx="8839196" cy="4628196"/>
        </p:xfrm>
        <a:graphic>
          <a:graphicData uri="http://schemas.openxmlformats.org/drawingml/2006/table">
            <a:tbl>
              <a:tblPr/>
              <a:tblGrid>
                <a:gridCol w="2638257">
                  <a:extLst>
                    <a:ext uri="{9D8B030D-6E8A-4147-A177-3AD203B41FA5}">
                      <a16:colId xmlns:a16="http://schemas.microsoft.com/office/drawing/2014/main" xmlns="" val="20000"/>
                    </a:ext>
                  </a:extLst>
                </a:gridCol>
                <a:gridCol w="882881">
                  <a:extLst>
                    <a:ext uri="{9D8B030D-6E8A-4147-A177-3AD203B41FA5}">
                      <a16:colId xmlns:a16="http://schemas.microsoft.com/office/drawing/2014/main" xmlns="" val="20001"/>
                    </a:ext>
                  </a:extLst>
                </a:gridCol>
                <a:gridCol w="882881">
                  <a:extLst>
                    <a:ext uri="{9D8B030D-6E8A-4147-A177-3AD203B41FA5}">
                      <a16:colId xmlns:a16="http://schemas.microsoft.com/office/drawing/2014/main" xmlns="" val="20002"/>
                    </a:ext>
                  </a:extLst>
                </a:gridCol>
                <a:gridCol w="882881">
                  <a:extLst>
                    <a:ext uri="{9D8B030D-6E8A-4147-A177-3AD203B41FA5}">
                      <a16:colId xmlns:a16="http://schemas.microsoft.com/office/drawing/2014/main" xmlns="" val="20003"/>
                    </a:ext>
                  </a:extLst>
                </a:gridCol>
                <a:gridCol w="882881">
                  <a:extLst>
                    <a:ext uri="{9D8B030D-6E8A-4147-A177-3AD203B41FA5}">
                      <a16:colId xmlns:a16="http://schemas.microsoft.com/office/drawing/2014/main" xmlns="" val="20004"/>
                    </a:ext>
                  </a:extLst>
                </a:gridCol>
                <a:gridCol w="882881">
                  <a:extLst>
                    <a:ext uri="{9D8B030D-6E8A-4147-A177-3AD203B41FA5}">
                      <a16:colId xmlns:a16="http://schemas.microsoft.com/office/drawing/2014/main" xmlns="" val="20005"/>
                    </a:ext>
                  </a:extLst>
                </a:gridCol>
                <a:gridCol w="893267">
                  <a:extLst>
                    <a:ext uri="{9D8B030D-6E8A-4147-A177-3AD203B41FA5}">
                      <a16:colId xmlns:a16="http://schemas.microsoft.com/office/drawing/2014/main" xmlns="" val="20006"/>
                    </a:ext>
                  </a:extLst>
                </a:gridCol>
                <a:gridCol w="893267">
                  <a:extLst>
                    <a:ext uri="{9D8B030D-6E8A-4147-A177-3AD203B41FA5}">
                      <a16:colId xmlns:a16="http://schemas.microsoft.com/office/drawing/2014/main" xmlns="" val="20007"/>
                    </a:ext>
                  </a:extLst>
                </a:gridCol>
              </a:tblGrid>
              <a:tr h="153387">
                <a:tc gridSpan="4">
                  <a:txBody>
                    <a:bodyPr/>
                    <a:lstStyle/>
                    <a:p>
                      <a:pPr algn="l" rtl="0" fontAlgn="b"/>
                      <a:r>
                        <a:rPr lang="en-US" sz="900" b="1" i="0" u="none" strike="noStrike" dirty="0">
                          <a:solidFill>
                            <a:srgbClr val="000000"/>
                          </a:solidFill>
                          <a:effectLst/>
                          <a:latin typeface="Arial"/>
                        </a:rPr>
                        <a:t>Estimate for National Expenditure Financial Report - 2016/2017 Financial Year</a:t>
                      </a:r>
                    </a:p>
                  </a:txBody>
                  <a:tcPr marL="5802" marR="5802" marT="580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a:noFill/>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a:noFill/>
                    </a:lnB>
                  </a:tcPr>
                </a:tc>
                <a:extLst>
                  <a:ext uri="{0D108BD9-81ED-4DB2-BD59-A6C34878D82A}">
                    <a16:rowId xmlns:a16="http://schemas.microsoft.com/office/drawing/2014/main" xmlns="" val="10000"/>
                  </a:ext>
                </a:extLst>
              </a:tr>
              <a:tr h="141588">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a:endParaRPr>
                    </a:p>
                  </a:txBody>
                  <a:tcPr marL="5802" marR="5802" marT="5802"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94975">
                <a:tc>
                  <a:txBody>
                    <a:bodyPr/>
                    <a:lstStyle/>
                    <a:p>
                      <a:pPr algn="l" rtl="0" fontAlgn="b"/>
                      <a:r>
                        <a:rPr lang="en-US" sz="900" b="1" i="0" u="none" strike="noStrike">
                          <a:solidFill>
                            <a:srgbClr val="000000"/>
                          </a:solidFill>
                          <a:effectLst/>
                          <a:latin typeface="Arial"/>
                        </a:rPr>
                        <a:t>SIU Business Operations</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3D3D3"/>
                    </a:solidFill>
                  </a:tcPr>
                </a:tc>
                <a:tc gridSpan="3">
                  <a:txBody>
                    <a:bodyPr/>
                    <a:lstStyle/>
                    <a:p>
                      <a:pPr algn="ctr" rtl="0" fontAlgn="b"/>
                      <a:r>
                        <a:rPr lang="en-US" sz="900" b="1" i="0" u="none" strike="noStrike">
                          <a:solidFill>
                            <a:srgbClr val="000000"/>
                          </a:solidFill>
                          <a:effectLst/>
                          <a:latin typeface="Arial"/>
                        </a:rPr>
                        <a:t>ACTUAL PERFORMANCE</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gridSpan="4">
                  <a:txBody>
                    <a:bodyPr/>
                    <a:lstStyle/>
                    <a:p>
                      <a:pPr algn="ctr" rtl="0" fontAlgn="b"/>
                      <a:r>
                        <a:rPr lang="en-US" sz="900" b="1" i="0" u="none" strike="noStrike" dirty="0">
                          <a:solidFill>
                            <a:srgbClr val="000000"/>
                          </a:solidFill>
                          <a:effectLst/>
                          <a:latin typeface="Arial"/>
                        </a:rPr>
                        <a:t>ESTIMATED PERFORMANCE</a:t>
                      </a:r>
                    </a:p>
                  </a:txBody>
                  <a:tcPr marL="5802" marR="5802" marT="5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77276">
                <a:tc>
                  <a:txBody>
                    <a:bodyPr/>
                    <a:lstStyle/>
                    <a:p>
                      <a:pPr algn="l" rtl="0" fontAlgn="b"/>
                      <a:r>
                        <a:rPr lang="en-US" sz="900" b="1" i="0" u="none" strike="noStrike">
                          <a:solidFill>
                            <a:srgbClr val="000000"/>
                          </a:solidFill>
                          <a:effectLst/>
                          <a:latin typeface="Arial"/>
                        </a:rPr>
                        <a:t>Core Mandate </a:t>
                      </a:r>
                      <a:br>
                        <a:rPr lang="en-US" sz="900" b="1" i="0" u="none" strike="noStrike">
                          <a:solidFill>
                            <a:srgbClr val="000000"/>
                          </a:solidFill>
                          <a:effectLst/>
                          <a:latin typeface="Arial"/>
                        </a:rPr>
                      </a:br>
                      <a:r>
                        <a:rPr lang="en-US" sz="900" b="1" i="0" u="none" strike="noStrike">
                          <a:solidFill>
                            <a:srgbClr val="000000"/>
                          </a:solidFill>
                          <a:effectLst/>
                          <a:latin typeface="Arial"/>
                        </a:rPr>
                        <a:t>Combatting Corruption</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900" b="1" i="0" u="none" strike="noStrike">
                          <a:solidFill>
                            <a:srgbClr val="000000"/>
                          </a:solidFill>
                          <a:effectLst/>
                          <a:latin typeface="Arial"/>
                        </a:rPr>
                        <a:t>2013/2014</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900" b="1" i="0" u="none" strike="noStrike">
                          <a:solidFill>
                            <a:srgbClr val="000000"/>
                          </a:solidFill>
                          <a:effectLst/>
                          <a:latin typeface="Arial"/>
                        </a:rPr>
                        <a:t>2014/2015</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900" b="1" i="0" u="none" strike="noStrike" dirty="0">
                          <a:solidFill>
                            <a:srgbClr val="000000"/>
                          </a:solidFill>
                          <a:effectLst/>
                          <a:latin typeface="Arial"/>
                        </a:rPr>
                        <a:t>2015/2016</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gridSpan="4">
                  <a:txBody>
                    <a:bodyPr/>
                    <a:lstStyle/>
                    <a:p>
                      <a:pPr algn="ctr" rtl="0" fontAlgn="b"/>
                      <a:r>
                        <a:rPr lang="en-US" sz="900" b="1" i="0" u="none" strike="noStrike" dirty="0">
                          <a:solidFill>
                            <a:srgbClr val="000000"/>
                          </a:solidFill>
                          <a:effectLst/>
                          <a:latin typeface="Arial"/>
                        </a:rPr>
                        <a:t>2016/2017</a:t>
                      </a:r>
                    </a:p>
                  </a:txBody>
                  <a:tcPr marL="5802" marR="5802" marT="58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13256">
                <a:tc>
                  <a:txBody>
                    <a:bodyPr/>
                    <a:lstStyle/>
                    <a:p>
                      <a:pPr algn="l" rtl="0" fontAlgn="b"/>
                      <a:r>
                        <a:rPr lang="en-US" sz="900" b="1" i="0" u="none" strike="noStrike">
                          <a:solidFill>
                            <a:srgbClr val="000000"/>
                          </a:solidFill>
                          <a:effectLst/>
                          <a:latin typeface="Arial"/>
                        </a:rPr>
                        <a:t>Key Performance Indicator</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gridSpan="3">
                  <a:txBody>
                    <a:bodyPr/>
                    <a:lstStyle/>
                    <a:p>
                      <a:pPr algn="ctr" rtl="0" fontAlgn="b"/>
                      <a:r>
                        <a:rPr lang="en-US" sz="900" b="1" i="0" u="none" strike="noStrike">
                          <a:solidFill>
                            <a:srgbClr val="000000"/>
                          </a:solidFill>
                          <a:effectLst/>
                          <a:latin typeface="Arial"/>
                        </a:rPr>
                        <a:t>Strategic Objective: To increase impact of SIU's forensic services in the public sector by completing investigations successfully</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tc hMerge="1">
                  <a:txBody>
                    <a:bodyPr/>
                    <a:lstStyle/>
                    <a:p>
                      <a:endParaRPr lang="en-US"/>
                    </a:p>
                  </a:txBody>
                  <a:tcPr/>
                </a:tc>
                <a:tc>
                  <a:txBody>
                    <a:bodyPr/>
                    <a:lstStyle/>
                    <a:p>
                      <a:pPr algn="ctr" rtl="0" fontAlgn="b"/>
                      <a:r>
                        <a:rPr lang="en-US" sz="900" b="1" i="0" u="none" strike="noStrike">
                          <a:solidFill>
                            <a:srgbClr val="000000"/>
                          </a:solidFill>
                          <a:effectLst/>
                          <a:latin typeface="Arial"/>
                        </a:rPr>
                        <a:t>Quarter 1</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900" b="1" i="0" u="none" strike="noStrike">
                          <a:solidFill>
                            <a:srgbClr val="000000"/>
                          </a:solidFill>
                          <a:effectLst/>
                          <a:latin typeface="Arial"/>
                        </a:rPr>
                        <a:t>Quarter 2</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900" b="1" i="0" u="none" strike="noStrike" dirty="0">
                          <a:solidFill>
                            <a:srgbClr val="000000"/>
                          </a:solidFill>
                          <a:effectLst/>
                          <a:latin typeface="Arial"/>
                        </a:rPr>
                        <a:t>YTD Actuals</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900" b="1" i="0" u="none" strike="noStrike" dirty="0">
                          <a:solidFill>
                            <a:srgbClr val="000000"/>
                          </a:solidFill>
                          <a:effectLst/>
                          <a:latin typeface="Arial"/>
                        </a:rPr>
                        <a:t> Annual Target</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extLst>
                  <a:ext uri="{0D108BD9-81ED-4DB2-BD59-A6C34878D82A}">
                    <a16:rowId xmlns:a16="http://schemas.microsoft.com/office/drawing/2014/main" xmlns="" val="10004"/>
                  </a:ext>
                </a:extLst>
              </a:tr>
              <a:tr h="294975">
                <a:tc>
                  <a:txBody>
                    <a:bodyPr/>
                    <a:lstStyle/>
                    <a:p>
                      <a:pPr algn="l" rtl="0" fontAlgn="b"/>
                      <a:r>
                        <a:rPr lang="en-US" sz="800" b="0" i="0" u="none" strike="noStrike">
                          <a:solidFill>
                            <a:srgbClr val="000000"/>
                          </a:solidFill>
                          <a:effectLst/>
                          <a:latin typeface="Arial"/>
                        </a:rPr>
                        <a:t>The number of investigations closed out</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8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6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14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800</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94975">
                <a:tc>
                  <a:txBody>
                    <a:bodyPr/>
                    <a:lstStyle/>
                    <a:p>
                      <a:pPr algn="l" rtl="0" fontAlgn="b"/>
                      <a:r>
                        <a:rPr lang="en-US" sz="800" b="0" i="0" u="none" strike="noStrike">
                          <a:solidFill>
                            <a:srgbClr val="000000"/>
                          </a:solidFill>
                          <a:effectLst/>
                          <a:latin typeface="Arial"/>
                        </a:rPr>
                        <a:t>The number of reports submitted to the Presidency</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5</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53824">
                <a:tc>
                  <a:txBody>
                    <a:bodyPr/>
                    <a:lstStyle/>
                    <a:p>
                      <a:pPr algn="l" rtl="0" fontAlgn="b"/>
                      <a:r>
                        <a:rPr lang="en-US" sz="800" b="0" i="0" u="none" strike="noStrike">
                          <a:solidFill>
                            <a:srgbClr val="000000"/>
                          </a:solidFill>
                          <a:effectLst/>
                          <a:latin typeface="Arial"/>
                        </a:rPr>
                        <a:t>The value of money and/or assets potentially recoverable</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R261m</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 R844m </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 R73m </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14,007,440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7,006,315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21,013,755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240,000,000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53678">
                <a:tc>
                  <a:txBody>
                    <a:bodyPr/>
                    <a:lstStyle/>
                    <a:p>
                      <a:pPr algn="l" rtl="0" fontAlgn="b"/>
                      <a:r>
                        <a:rPr lang="en-US" sz="800" b="0" i="0" u="none" strike="noStrike">
                          <a:solidFill>
                            <a:srgbClr val="000000"/>
                          </a:solidFill>
                          <a:effectLst/>
                          <a:latin typeface="Arial"/>
                        </a:rPr>
                        <a:t>The actual value of money and/or assets recovered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R75.8m</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 R145m </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 R52m </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3,153,242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426,769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3,580,010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140,000,000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314148">
                <a:tc>
                  <a:txBody>
                    <a:bodyPr/>
                    <a:lstStyle/>
                    <a:p>
                      <a:pPr algn="l" rtl="0" fontAlgn="b"/>
                      <a:r>
                        <a:rPr lang="en-US" sz="800" b="0" i="0" u="none" strike="noStrike">
                          <a:solidFill>
                            <a:srgbClr val="000000"/>
                          </a:solidFill>
                          <a:effectLst/>
                          <a:latin typeface="Arial"/>
                        </a:rPr>
                        <a:t>The value of potential loss prevented</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83,470,380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83,470,380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18,000,000</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314148">
                <a:tc>
                  <a:txBody>
                    <a:bodyPr/>
                    <a:lstStyle/>
                    <a:p>
                      <a:pPr algn="l" rtl="0" fontAlgn="b"/>
                      <a:r>
                        <a:rPr lang="en-US" sz="800" b="0" i="0" u="none" strike="noStrike">
                          <a:solidFill>
                            <a:srgbClr val="000000"/>
                          </a:solidFill>
                          <a:effectLst/>
                          <a:latin typeface="Arial"/>
                        </a:rPr>
                        <a:t>The value of contract(s) and/or administrative decision(s) / action(s) set aside or deemed invalid</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756,000,000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756,000,000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600,000,000</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625346">
                <a:tc>
                  <a:txBody>
                    <a:bodyPr/>
                    <a:lstStyle/>
                    <a:p>
                      <a:pPr algn="l" rtl="0" fontAlgn="b"/>
                      <a:r>
                        <a:rPr lang="en-US" sz="800" b="0" i="0" u="none" strike="noStrike">
                          <a:solidFill>
                            <a:srgbClr val="000000"/>
                          </a:solidFill>
                          <a:effectLst/>
                          <a:latin typeface="Arial"/>
                        </a:rPr>
                        <a:t>The value of matters in respect of which evidence was referred for the institution or defence/opposition of civil proceedings (including arbitration or counter civil proceedings)</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2,016,564,558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484,000,000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2,500,564,558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1,200,000,000</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314148">
                <a:tc>
                  <a:txBody>
                    <a:bodyPr/>
                    <a:lstStyle/>
                    <a:p>
                      <a:pPr algn="l" rtl="0" fontAlgn="b"/>
                      <a:r>
                        <a:rPr lang="en-US" sz="800" b="0" i="0" u="none" strike="noStrike">
                          <a:solidFill>
                            <a:srgbClr val="000000"/>
                          </a:solidFill>
                          <a:effectLst/>
                          <a:latin typeface="Arial"/>
                        </a:rPr>
                        <a:t>The number of referrals made to the relevant Prosecuting Authority</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171</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307</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18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Arial"/>
                        </a:rPr>
                        <a:t>                        1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Arial"/>
                        </a:rPr>
                        <a:t>                      19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60</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314148">
                <a:tc>
                  <a:txBody>
                    <a:bodyPr/>
                    <a:lstStyle/>
                    <a:p>
                      <a:pPr algn="l" rtl="0" fontAlgn="b"/>
                      <a:r>
                        <a:rPr lang="en-US" sz="800" b="0" i="0" u="none" strike="noStrike">
                          <a:solidFill>
                            <a:srgbClr val="000000"/>
                          </a:solidFill>
                          <a:effectLst/>
                          <a:latin typeface="Arial"/>
                        </a:rPr>
                        <a:t>The number of referrals made for disciplinary, executive and/or administrative action</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3,769</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68</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8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Arial"/>
                        </a:rPr>
                        <a:t>                        1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Arial"/>
                        </a:rPr>
                        <a:t>                        9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75</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65478">
                <a:tc>
                  <a:txBody>
                    <a:bodyPr/>
                    <a:lstStyle/>
                    <a:p>
                      <a:pPr algn="l" rtl="0" fontAlgn="b"/>
                      <a:r>
                        <a:rPr lang="en-US" sz="800" b="0" i="0" u="none" strike="noStrike">
                          <a:solidFill>
                            <a:srgbClr val="000000"/>
                          </a:solidFill>
                          <a:effectLst/>
                          <a:latin typeface="Arial"/>
                        </a:rPr>
                        <a:t>The number of SIU member(s) participating in Joint Operation(s) or seconded to assist State Institutions</a:t>
                      </a:r>
                    </a:p>
                  </a:txBody>
                  <a:tcPr marL="5802" marR="5802" marT="58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0</a:t>
                      </a:r>
                    </a:p>
                  </a:txBody>
                  <a:tcPr marL="5802" marR="5802" marT="58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800" b="0" i="0" u="none" strike="noStrike">
                          <a:solidFill>
                            <a:srgbClr val="000000"/>
                          </a:solidFill>
                          <a:effectLst/>
                          <a:latin typeface="Arial"/>
                        </a:rPr>
                        <a:t>Baseline established</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US" sz="800" b="0" i="0" u="none" strike="noStrike">
                          <a:solidFill>
                            <a:srgbClr val="000000"/>
                          </a:solidFill>
                          <a:effectLst/>
                          <a:latin typeface="Arial"/>
                        </a:rPr>
                        <a:t>                      14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Arial"/>
                        </a:rPr>
                        <a:t>                      -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Arial"/>
                        </a:rPr>
                        <a:t>                      14 </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Arial"/>
                        </a:rPr>
                        <a:t>30</a:t>
                      </a:r>
                    </a:p>
                  </a:txBody>
                  <a:tcPr marL="5802" marR="5802" marT="58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4273716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400800"/>
            <a:ext cx="7978080" cy="196552"/>
          </a:xfrm>
        </p:spPr>
        <p:txBody>
          <a:bodyPr>
            <a:normAutofit fontScale="47500" lnSpcReduction="20000"/>
          </a:bodyPr>
          <a:lstStyle/>
          <a:p>
            <a:pPr lvl="0" algn="just"/>
            <a:endParaRPr lang="en-ZA" sz="1600" b="1"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29</a:t>
            </a:fld>
            <a:endParaRPr lang="en-ZA" dirty="0"/>
          </a:p>
        </p:txBody>
      </p:sp>
      <p:sp>
        <p:nvSpPr>
          <p:cNvPr id="6" name="Content Placeholder 2"/>
          <p:cNvSpPr txBox="1">
            <a:spLocks/>
          </p:cNvSpPr>
          <p:nvPr/>
        </p:nvSpPr>
        <p:spPr bwMode="auto">
          <a:xfrm>
            <a:off x="264220" y="1206500"/>
            <a:ext cx="851148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just">
              <a:lnSpc>
                <a:spcPct val="150000"/>
              </a:lnSpc>
              <a:buNone/>
            </a:pPr>
            <a:r>
              <a:rPr lang="en-ZA" sz="1600" dirty="0">
                <a:latin typeface="+mn-lt"/>
              </a:rPr>
              <a:t>18 final reports are being </a:t>
            </a:r>
            <a:r>
              <a:rPr lang="en-ZA" sz="1600" dirty="0" smtClean="0">
                <a:latin typeface="+mn-lt"/>
              </a:rPr>
              <a:t>prepared. The </a:t>
            </a:r>
            <a:r>
              <a:rPr lang="en-ZA" sz="1600" dirty="0">
                <a:latin typeface="+mn-lt"/>
              </a:rPr>
              <a:t>list is shown per sphere of government.  </a:t>
            </a:r>
            <a:r>
              <a:rPr lang="en-ZA" sz="1600" b="1" dirty="0">
                <a:latin typeface="+mn-lt"/>
              </a:rPr>
              <a:t>It is anticipated that all these final reports will be submitted during this financial year</a:t>
            </a:r>
            <a:r>
              <a:rPr lang="en-ZA" sz="1600" b="1" dirty="0" smtClean="0">
                <a:latin typeface="+mn-lt"/>
              </a:rPr>
              <a:t>.</a:t>
            </a:r>
            <a:endParaRPr lang="en-ZA" sz="1600" b="1" dirty="0">
              <a:latin typeface="+mn-lt"/>
              <a:cs typeface="Arial" pitchFamily="34" charset="0"/>
            </a:endParaRPr>
          </a:p>
        </p:txBody>
      </p:sp>
      <p:sp>
        <p:nvSpPr>
          <p:cNvPr id="8"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9"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Proclamations:  Final Reports Prepared </a:t>
            </a: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315" y="2286000"/>
            <a:ext cx="893248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351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3600"/>
            <a:ext cx="9144000" cy="2133600"/>
          </a:xfrm>
        </p:spPr>
        <p:txBody>
          <a:bodyPr/>
          <a:lstStyle/>
          <a:p>
            <a:pPr algn="ctr"/>
            <a:endParaRPr lang="en-ZA" sz="3600" dirty="0" smtClean="0">
              <a:latin typeface="+mj-lt"/>
            </a:endParaRPr>
          </a:p>
          <a:p>
            <a:pPr algn="ctr">
              <a:buNone/>
            </a:pPr>
            <a:r>
              <a:rPr lang="en-ZA" sz="3600" b="1" dirty="0" smtClean="0">
                <a:effectLst>
                  <a:outerShdw blurRad="38100" dist="38100" dir="2700000" algn="tl">
                    <a:srgbClr val="000000">
                      <a:alpha val="43137"/>
                    </a:srgbClr>
                  </a:outerShdw>
                </a:effectLst>
                <a:latin typeface="+mj-lt"/>
              </a:rPr>
              <a:t>	1. ANNUAL PERFORMANCE INFORMATION </a:t>
            </a:r>
            <a:endParaRPr lang="en-ZA" sz="3600" b="1" dirty="0">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pPr>
                <a:defRPr/>
              </a:pPr>
              <a:t>3</a:t>
            </a:fld>
            <a:endParaRPr lang="en-ZA" dirty="0"/>
          </a:p>
        </p:txBody>
      </p:sp>
      <p:sp>
        <p:nvSpPr>
          <p:cNvPr id="5" name="Content Placeholder 4"/>
          <p:cNvSpPr>
            <a:spLocks noGrp="1"/>
          </p:cNvSpPr>
          <p:nvPr>
            <p:ph idx="13"/>
          </p:nvPr>
        </p:nvSpPr>
        <p:spPr/>
        <p:txBody>
          <a:bodyPr/>
          <a:lstStyle/>
          <a:p>
            <a:endParaRPr lang="en-ZA"/>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400800"/>
            <a:ext cx="7978080" cy="196552"/>
          </a:xfrm>
        </p:spPr>
        <p:txBody>
          <a:bodyPr>
            <a:normAutofit fontScale="47500" lnSpcReduction="20000"/>
          </a:bodyPr>
          <a:lstStyle/>
          <a:p>
            <a:pPr lvl="0" algn="just"/>
            <a:endParaRPr lang="en-ZA" sz="1600" b="1"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30</a:t>
            </a:fld>
            <a:endParaRPr lang="en-ZA" dirty="0"/>
          </a:p>
        </p:txBody>
      </p:sp>
      <p:sp>
        <p:nvSpPr>
          <p:cNvPr id="6" name="Content Placeholder 2"/>
          <p:cNvSpPr txBox="1">
            <a:spLocks/>
          </p:cNvSpPr>
          <p:nvPr/>
        </p:nvSpPr>
        <p:spPr bwMode="auto">
          <a:xfrm>
            <a:off x="264220" y="1206500"/>
            <a:ext cx="851148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just">
              <a:buNone/>
            </a:pPr>
            <a:endParaRPr lang="en-ZA" sz="1600" b="1" dirty="0">
              <a:latin typeface="+mn-lt"/>
              <a:cs typeface="Arial" pitchFamily="34" charset="0"/>
            </a:endParaRPr>
          </a:p>
        </p:txBody>
      </p:sp>
      <p:sp>
        <p:nvSpPr>
          <p:cNvPr id="8"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9"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Proclamations:  Final Reports Prepared </a:t>
            </a:r>
          </a:p>
        </p:txBody>
      </p:sp>
      <p:pic>
        <p:nvPicPr>
          <p:cNvPr id="28678"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3000" y="1295400"/>
            <a:ext cx="8280000" cy="4703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9324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400800"/>
            <a:ext cx="7978080" cy="196552"/>
          </a:xfrm>
        </p:spPr>
        <p:txBody>
          <a:bodyPr>
            <a:normAutofit fontScale="47500" lnSpcReduction="20000"/>
          </a:bodyPr>
          <a:lstStyle/>
          <a:p>
            <a:pPr lvl="0" algn="just"/>
            <a:endParaRPr lang="en-ZA" sz="1600" b="1"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31</a:t>
            </a:fld>
            <a:endParaRPr lang="en-ZA" dirty="0"/>
          </a:p>
        </p:txBody>
      </p:sp>
      <p:sp>
        <p:nvSpPr>
          <p:cNvPr id="6" name="Content Placeholder 2"/>
          <p:cNvSpPr txBox="1">
            <a:spLocks/>
          </p:cNvSpPr>
          <p:nvPr/>
        </p:nvSpPr>
        <p:spPr bwMode="auto">
          <a:xfrm>
            <a:off x="264220" y="1066800"/>
            <a:ext cx="851148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marL="0" indent="0" algn="just">
              <a:lnSpc>
                <a:spcPct val="150000"/>
              </a:lnSpc>
              <a:buNone/>
            </a:pPr>
            <a:r>
              <a:rPr lang="en-ZA" sz="1600" dirty="0">
                <a:latin typeface="+mn-lt"/>
              </a:rPr>
              <a:t>There are </a:t>
            </a:r>
            <a:r>
              <a:rPr lang="en-ZA" sz="1600" dirty="0" smtClean="0">
                <a:latin typeface="+mn-lt"/>
              </a:rPr>
              <a:t>20 </a:t>
            </a:r>
            <a:r>
              <a:rPr lang="en-ZA" sz="1600" dirty="0">
                <a:latin typeface="+mn-lt"/>
              </a:rPr>
              <a:t>proclamations where the investigations are still ongoing</a:t>
            </a:r>
          </a:p>
        </p:txBody>
      </p:sp>
      <p:sp>
        <p:nvSpPr>
          <p:cNvPr id="8"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9"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Proclamations:  Active Investigations</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159" y="1540800"/>
            <a:ext cx="7540617" cy="48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6354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400800"/>
            <a:ext cx="7978080" cy="196552"/>
          </a:xfrm>
        </p:spPr>
        <p:txBody>
          <a:bodyPr>
            <a:normAutofit fontScale="47500" lnSpcReduction="20000"/>
          </a:bodyPr>
          <a:lstStyle/>
          <a:p>
            <a:pPr lvl="0" algn="just"/>
            <a:endParaRPr lang="en-ZA" sz="1600" b="1"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32</a:t>
            </a:fld>
            <a:endParaRPr lang="en-ZA" dirty="0"/>
          </a:p>
        </p:txBody>
      </p:sp>
      <p:sp>
        <p:nvSpPr>
          <p:cNvPr id="8"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9"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Proclamations:  Active Investigations</a:t>
            </a:r>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295400"/>
            <a:ext cx="8229600" cy="371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8842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endParaRPr lang="en-ZA" dirty="0"/>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33</a:t>
            </a:fld>
            <a:endParaRPr lang="en-ZA" dirty="0"/>
          </a:p>
        </p:txBody>
      </p:sp>
      <p:sp>
        <p:nvSpPr>
          <p:cNvPr id="6" name="Title 8"/>
          <p:cNvSpPr>
            <a:spLocks noGrp="1"/>
          </p:cNvSpPr>
          <p:nvPr>
            <p:ph idx="1"/>
          </p:nvPr>
        </p:nvSpPr>
        <p:spPr/>
        <p:txBody>
          <a:bodyPr/>
          <a:lstStyle/>
          <a:p>
            <a:pPr>
              <a:buNone/>
            </a:pPr>
            <a:endParaRPr lang="en-US" sz="3600" b="1" dirty="0" smtClean="0">
              <a:effectLst>
                <a:outerShdw blurRad="38100" dist="38100" dir="2700000" algn="tl">
                  <a:srgbClr val="000000">
                    <a:alpha val="43137"/>
                  </a:srgbClr>
                </a:outerShdw>
              </a:effectLst>
            </a:endParaRPr>
          </a:p>
          <a:p>
            <a:pPr>
              <a:buNone/>
            </a:pPr>
            <a:endParaRPr lang="en-US" sz="3600" b="1" dirty="0" smtClean="0">
              <a:effectLst>
                <a:outerShdw blurRad="38100" dist="38100" dir="2700000" algn="tl">
                  <a:srgbClr val="000000">
                    <a:alpha val="43137"/>
                  </a:srgbClr>
                </a:outerShdw>
              </a:effectLst>
            </a:endParaRPr>
          </a:p>
          <a:p>
            <a:pPr algn="ctr">
              <a:buNone/>
            </a:pP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3. CIVIL MATTERS</a:t>
            </a:r>
            <a:br>
              <a:rPr lang="en-US" sz="3600" b="1" dirty="0" smtClean="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34</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800" dirty="0" smtClean="0">
                <a:effectLst>
                  <a:outerShdw blurRad="38100" dist="38100" dir="2700000" algn="tl">
                    <a:srgbClr val="000000">
                      <a:alpha val="43137"/>
                    </a:srgbClr>
                  </a:outerShdw>
                </a:effectLst>
                <a:latin typeface="+mj-lt"/>
              </a:rPr>
              <a:t>Summary of Civil Matters</a:t>
            </a:r>
            <a:endParaRPr lang="en-ZA" sz="2800"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xmlns="" val="3058604945"/>
              </p:ext>
            </p:extLst>
          </p:nvPr>
        </p:nvGraphicFramePr>
        <p:xfrm>
          <a:off x="899592" y="1867272"/>
          <a:ext cx="7523999" cy="4658072"/>
        </p:xfrm>
        <a:graphic>
          <a:graphicData uri="http://schemas.openxmlformats.org/drawingml/2006/table">
            <a:tbl>
              <a:tblPr firstRow="1" firstCol="1" bandRow="1"/>
              <a:tblGrid>
                <a:gridCol w="310639">
                  <a:extLst>
                    <a:ext uri="{9D8B030D-6E8A-4147-A177-3AD203B41FA5}">
                      <a16:colId xmlns:a16="http://schemas.microsoft.com/office/drawing/2014/main" xmlns="" val="20000"/>
                    </a:ext>
                  </a:extLst>
                </a:gridCol>
                <a:gridCol w="1289406">
                  <a:extLst>
                    <a:ext uri="{9D8B030D-6E8A-4147-A177-3AD203B41FA5}">
                      <a16:colId xmlns:a16="http://schemas.microsoft.com/office/drawing/2014/main" xmlns="" val="20001"/>
                    </a:ext>
                  </a:extLst>
                </a:gridCol>
                <a:gridCol w="2112845">
                  <a:extLst>
                    <a:ext uri="{9D8B030D-6E8A-4147-A177-3AD203B41FA5}">
                      <a16:colId xmlns:a16="http://schemas.microsoft.com/office/drawing/2014/main" xmlns="" val="20002"/>
                    </a:ext>
                  </a:extLst>
                </a:gridCol>
                <a:gridCol w="2743839">
                  <a:extLst>
                    <a:ext uri="{9D8B030D-6E8A-4147-A177-3AD203B41FA5}">
                      <a16:colId xmlns:a16="http://schemas.microsoft.com/office/drawing/2014/main" xmlns="" val="20003"/>
                    </a:ext>
                  </a:extLst>
                </a:gridCol>
                <a:gridCol w="1067270">
                  <a:extLst>
                    <a:ext uri="{9D8B030D-6E8A-4147-A177-3AD203B41FA5}">
                      <a16:colId xmlns:a16="http://schemas.microsoft.com/office/drawing/2014/main" xmlns="" val="20004"/>
                    </a:ext>
                  </a:extLst>
                </a:gridCol>
              </a:tblGrid>
              <a:tr h="152611">
                <a:tc gridSpan="5">
                  <a:txBody>
                    <a:bodyPr/>
                    <a:lstStyle/>
                    <a:p>
                      <a:pPr>
                        <a:lnSpc>
                          <a:spcPct val="115000"/>
                        </a:lnSpc>
                        <a:spcAft>
                          <a:spcPts val="1000"/>
                        </a:spcAft>
                      </a:pPr>
                      <a:r>
                        <a:rPr lang="en-GB" sz="800" b="1" dirty="0">
                          <a:solidFill>
                            <a:srgbClr val="FFFFFF"/>
                          </a:solidFill>
                          <a:effectLst/>
                          <a:latin typeface="Arial"/>
                          <a:ea typeface="Calibri"/>
                          <a:cs typeface="Times New Roman"/>
                        </a:rPr>
                        <a:t>Summary of Civil Matters</a:t>
                      </a:r>
                      <a:endParaRPr lang="en-US" sz="900" dirty="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52611">
                <a:tc>
                  <a:txBody>
                    <a:bodyPr/>
                    <a:lstStyle/>
                    <a:p>
                      <a:pPr>
                        <a:lnSpc>
                          <a:spcPct val="115000"/>
                        </a:lnSpc>
                        <a:spcAft>
                          <a:spcPts val="1000"/>
                        </a:spcAft>
                      </a:pPr>
                      <a:r>
                        <a:rPr lang="en-GB" sz="800" b="1">
                          <a:effectLst/>
                          <a:latin typeface="Arial"/>
                          <a:ea typeface="Calibri"/>
                          <a:cs typeface="Times New Roman"/>
                        </a:rPr>
                        <a:t>No</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800" b="1">
                          <a:effectLst/>
                          <a:latin typeface="Arial"/>
                          <a:ea typeface="Calibri"/>
                          <a:cs typeface="Times New Roman"/>
                        </a:rPr>
                        <a:t>Proc Number</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9690">
                        <a:lnSpc>
                          <a:spcPct val="115000"/>
                        </a:lnSpc>
                        <a:spcAft>
                          <a:spcPts val="1000"/>
                        </a:spcAft>
                      </a:pPr>
                      <a:r>
                        <a:rPr lang="en-GB" sz="800" b="1">
                          <a:effectLst/>
                          <a:latin typeface="Arial"/>
                          <a:ea typeface="Calibri"/>
                          <a:cs typeface="Times New Roman"/>
                        </a:rPr>
                        <a:t>Dept/State Institution</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1000"/>
                        </a:spcAft>
                      </a:pPr>
                      <a:r>
                        <a:rPr lang="en-GB" sz="800" b="1">
                          <a:effectLst/>
                          <a:latin typeface="Arial"/>
                          <a:ea typeface="Calibri"/>
                          <a:cs typeface="Times New Roman"/>
                        </a:rPr>
                        <a:t>Civil Matter Description</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800" b="1">
                          <a:effectLst/>
                          <a:latin typeface="Arial"/>
                          <a:ea typeface="Calibri"/>
                          <a:cs typeface="Times New Roman"/>
                        </a:rPr>
                        <a:t>Value</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616546">
                <a:tc>
                  <a:txBody>
                    <a:bodyPr/>
                    <a:lstStyle/>
                    <a:p>
                      <a:pPr>
                        <a:lnSpc>
                          <a:spcPct val="115000"/>
                        </a:lnSpc>
                        <a:spcAft>
                          <a:spcPts val="1000"/>
                        </a:spcAft>
                      </a:pPr>
                      <a:r>
                        <a:rPr lang="en-GB" sz="800">
                          <a:effectLst/>
                          <a:latin typeface="Arial"/>
                          <a:ea typeface="Calibri"/>
                          <a:cs typeface="Times New Roman"/>
                        </a:rPr>
                        <a:t>1</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dirty="0">
                          <a:effectLst/>
                          <a:latin typeface="Arial"/>
                          <a:ea typeface="Calibri"/>
                          <a:cs typeface="Times New Roman"/>
                        </a:rPr>
                        <a:t>R59 of 2013</a:t>
                      </a:r>
                      <a:endParaRPr lang="en-US" sz="900" dirty="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800" dirty="0">
                          <a:effectLst/>
                          <a:latin typeface="Arial"/>
                          <a:ea typeface="Calibri"/>
                          <a:cs typeface="Times New Roman"/>
                        </a:rPr>
                        <a:t>National Dept of Public Works: Prestige Project: Nkandla KwaZulu-Natal</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dirty="0">
                          <a:effectLst/>
                          <a:latin typeface="Arial"/>
                          <a:ea typeface="Calibri"/>
                          <a:cs typeface="Times New Roman"/>
                        </a:rPr>
                        <a:t>SIU vs Makahanya (Nkandla). This is an action against the principal agent on the project that seeks to recover R155 million based on his negligent approval of such payments, the over-designing of security related installations. Makahanya was appointed as the principal agent in the Nkandla construction project. It was established that his appointment was contrary to the SCM prescripts and accordingly fell foul of the constitutional requirements as set out in section 217. Makhanya further approved payments in a manner that resulted in a loss to the Department.</a:t>
                      </a:r>
                      <a:endParaRPr lang="en-US" sz="900" dirty="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dirty="0">
                          <a:effectLst/>
                          <a:latin typeface="Arial"/>
                          <a:ea typeface="Calibri"/>
                          <a:cs typeface="Times New Roman"/>
                        </a:rPr>
                        <a:t>R155 million</a:t>
                      </a:r>
                      <a:endParaRPr lang="en-US" sz="900" dirty="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2128">
                <a:tc>
                  <a:txBody>
                    <a:bodyPr/>
                    <a:lstStyle/>
                    <a:p>
                      <a:pPr>
                        <a:lnSpc>
                          <a:spcPct val="115000"/>
                        </a:lnSpc>
                        <a:spcAft>
                          <a:spcPts val="1000"/>
                        </a:spcAft>
                      </a:pPr>
                      <a:r>
                        <a:rPr lang="en-GB" sz="800">
                          <a:effectLst/>
                          <a:latin typeface="Arial"/>
                          <a:ea typeface="Calibri"/>
                          <a:cs typeface="Times New Roman"/>
                        </a:rPr>
                        <a:t>2</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R5 of 2014 amended by R56 of 2014</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800" dirty="0">
                          <a:effectLst/>
                          <a:latin typeface="Arial"/>
                          <a:ea typeface="Calibri"/>
                          <a:cs typeface="Times New Roman"/>
                        </a:rPr>
                        <a:t>South African Post Office (“SAPO”)</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800" dirty="0">
                          <a:effectLst/>
                          <a:latin typeface="Arial"/>
                          <a:ea typeface="Calibri"/>
                          <a:cs typeface="Times New Roman"/>
                        </a:rPr>
                        <a:t>Application to Review a Decision to award a Lease (Eco Point) to Centurion Vision Development (Pty) Ltd and to set aside the resulting 10 year Lease Agreement valued at approximately R 493 million (with a further Option to Purchase Eco Point at between on or before 16h00 on 30 April 2015 for an amount of R 526 million (Vat Excluded) or at any time thereafter for an amount of R 778 million (Vat Excluded)), including all Addenda thereto. </a:t>
                      </a:r>
                      <a:endParaRPr lang="en-US" sz="900" dirty="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R778 million</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84176">
                <a:tc>
                  <a:txBody>
                    <a:bodyPr/>
                    <a:lstStyle/>
                    <a:p>
                      <a:pPr>
                        <a:lnSpc>
                          <a:spcPct val="115000"/>
                        </a:lnSpc>
                        <a:spcAft>
                          <a:spcPts val="1000"/>
                        </a:spcAft>
                      </a:pPr>
                      <a:r>
                        <a:rPr lang="en-GB" sz="800">
                          <a:effectLst/>
                          <a:latin typeface="Arial"/>
                          <a:ea typeface="Calibri"/>
                          <a:cs typeface="Times New Roman"/>
                        </a:rPr>
                        <a:t>3</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R5 of 2014 amended by R56 of 2014</a:t>
                      </a:r>
                      <a:endParaRPr lang="en-US" sz="900">
                        <a:effectLst/>
                        <a:latin typeface="Calibri"/>
                        <a:ea typeface="Calibri"/>
                        <a:cs typeface="Times New Roman"/>
                      </a:endParaRPr>
                    </a:p>
                    <a:p>
                      <a:pPr>
                        <a:lnSpc>
                          <a:spcPct val="115000"/>
                        </a:lnSpc>
                        <a:spcAft>
                          <a:spcPts val="1000"/>
                        </a:spcAft>
                      </a:pPr>
                      <a:r>
                        <a:rPr lang="en-US" sz="800">
                          <a:effectLst/>
                          <a:latin typeface="Arial"/>
                          <a:ea typeface="Calibri"/>
                          <a:cs typeface="Times New Roman"/>
                        </a:rPr>
                        <a:t> </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800">
                          <a:effectLst/>
                          <a:latin typeface="Arial"/>
                          <a:ea typeface="Calibri"/>
                          <a:cs typeface="Times New Roman"/>
                        </a:rPr>
                        <a:t>SAPO</a:t>
                      </a:r>
                      <a:endParaRPr lang="en-US" sz="900">
                        <a:effectLst/>
                        <a:latin typeface="Calibri"/>
                        <a:ea typeface="Calibri"/>
                        <a:cs typeface="Times New Roman"/>
                      </a:endParaRPr>
                    </a:p>
                    <a:p>
                      <a:pPr>
                        <a:lnSpc>
                          <a:spcPct val="115000"/>
                        </a:lnSpc>
                        <a:spcAft>
                          <a:spcPts val="1000"/>
                        </a:spcAft>
                      </a:pPr>
                      <a:r>
                        <a:rPr lang="en-US" sz="800">
                          <a:effectLst/>
                          <a:latin typeface="Arial"/>
                          <a:ea typeface="Calibri"/>
                          <a:cs typeface="Times New Roman"/>
                        </a:rPr>
                        <a:t> </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800">
                          <a:effectLst/>
                          <a:latin typeface="Arial"/>
                          <a:ea typeface="Calibri"/>
                          <a:cs typeface="Times New Roman"/>
                        </a:rPr>
                        <a:t>The Applicants request the court to order Centurion Vision Development to refund to the SAPO all payments made by them in respect of or ancillary to the “invalid” Lease Agreement. This claim could be as high as R 244 million as at the end of May 2016, already, but it will increase every month that the Post Office continues to pay rental on Eco Point (the Post Office pays a monthly rental of approximately R 4.5 million, which escalates by 9% on an annual basis). In essence, this submission is based on the natural consequences of a contract being declared invalid or void </a:t>
                      </a:r>
                      <a:r>
                        <a:rPr lang="en-GB" sz="800" i="1">
                          <a:effectLst/>
                          <a:latin typeface="Arial"/>
                          <a:ea typeface="Calibri"/>
                          <a:cs typeface="Times New Roman"/>
                        </a:rPr>
                        <a:t>ab initio</a:t>
                      </a:r>
                      <a:r>
                        <a:rPr lang="en-GB" sz="800">
                          <a:effectLst/>
                          <a:latin typeface="Arial"/>
                          <a:ea typeface="Calibri"/>
                          <a:cs typeface="Times New Roman"/>
                        </a:rPr>
                        <a:t>. </a:t>
                      </a:r>
                      <a:endParaRPr lang="en-US" sz="90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dirty="0">
                          <a:effectLst/>
                          <a:latin typeface="Arial"/>
                          <a:ea typeface="Calibri"/>
                          <a:cs typeface="Times New Roman"/>
                        </a:rPr>
                        <a:t>To be determined</a:t>
                      </a:r>
                      <a:endParaRPr lang="en-US" sz="900" dirty="0">
                        <a:effectLst/>
                        <a:latin typeface="Calibri"/>
                        <a:ea typeface="Calibri"/>
                        <a:cs typeface="Times New Roman"/>
                      </a:endParaRPr>
                    </a:p>
                  </a:txBody>
                  <a:tcPr marL="56639" marR="56639" marT="78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395536" y="908720"/>
            <a:ext cx="8280920" cy="872034"/>
          </a:xfrm>
          <a:prstGeom prst="rect">
            <a:avLst/>
          </a:prstGeom>
          <a:noFill/>
        </p:spPr>
        <p:txBody>
          <a:bodyPr wrap="square" rtlCol="0">
            <a:spAutoFit/>
          </a:bodyPr>
          <a:lstStyle/>
          <a:p>
            <a:pPr algn="just">
              <a:lnSpc>
                <a:spcPct val="150000"/>
              </a:lnSpc>
            </a:pPr>
            <a:r>
              <a:rPr lang="en-ZA" dirty="0" smtClean="0"/>
              <a:t>The SIU is seeking a declaration of the invalidity of contracts where after just and equitable relief will be pursued</a:t>
            </a:r>
            <a:endParaRPr lang="en-ZA" dirty="0"/>
          </a:p>
        </p:txBody>
      </p:sp>
    </p:spTree>
    <p:extLst>
      <p:ext uri="{BB962C8B-B14F-4D97-AF65-F5344CB8AC3E}">
        <p14:creationId xmlns:p14="http://schemas.microsoft.com/office/powerpoint/2010/main" xmlns="" val="3421487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35</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800" dirty="0" smtClean="0">
                <a:effectLst>
                  <a:outerShdw blurRad="38100" dist="38100" dir="2700000" algn="tl">
                    <a:srgbClr val="000000">
                      <a:alpha val="43137"/>
                    </a:srgbClr>
                  </a:outerShdw>
                </a:effectLst>
                <a:latin typeface="+mj-lt"/>
              </a:rPr>
              <a:t>Summary of Civil Matters</a:t>
            </a:r>
            <a:endParaRPr lang="en-ZA" sz="2800" dirty="0">
              <a:effectLst>
                <a:outerShdw blurRad="38100" dist="38100" dir="2700000" algn="tl">
                  <a:srgbClr val="000000">
                    <a:alpha val="43137"/>
                  </a:srgbClr>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xmlns="" val="3754780988"/>
              </p:ext>
            </p:extLst>
          </p:nvPr>
        </p:nvGraphicFramePr>
        <p:xfrm>
          <a:off x="899592" y="1219200"/>
          <a:ext cx="7523999" cy="5105399"/>
        </p:xfrm>
        <a:graphic>
          <a:graphicData uri="http://schemas.openxmlformats.org/drawingml/2006/table">
            <a:tbl>
              <a:tblPr firstRow="1" firstCol="1" bandRow="1"/>
              <a:tblGrid>
                <a:gridCol w="310642">
                  <a:extLst>
                    <a:ext uri="{9D8B030D-6E8A-4147-A177-3AD203B41FA5}">
                      <a16:colId xmlns:a16="http://schemas.microsoft.com/office/drawing/2014/main" xmlns="" val="20000"/>
                    </a:ext>
                  </a:extLst>
                </a:gridCol>
                <a:gridCol w="1289405">
                  <a:extLst>
                    <a:ext uri="{9D8B030D-6E8A-4147-A177-3AD203B41FA5}">
                      <a16:colId xmlns:a16="http://schemas.microsoft.com/office/drawing/2014/main" xmlns="" val="20001"/>
                    </a:ext>
                  </a:extLst>
                </a:gridCol>
                <a:gridCol w="2112843">
                  <a:extLst>
                    <a:ext uri="{9D8B030D-6E8A-4147-A177-3AD203B41FA5}">
                      <a16:colId xmlns:a16="http://schemas.microsoft.com/office/drawing/2014/main" xmlns="" val="20002"/>
                    </a:ext>
                  </a:extLst>
                </a:gridCol>
                <a:gridCol w="2743839">
                  <a:extLst>
                    <a:ext uri="{9D8B030D-6E8A-4147-A177-3AD203B41FA5}">
                      <a16:colId xmlns:a16="http://schemas.microsoft.com/office/drawing/2014/main" xmlns="" val="20003"/>
                    </a:ext>
                  </a:extLst>
                </a:gridCol>
                <a:gridCol w="1067270">
                  <a:extLst>
                    <a:ext uri="{9D8B030D-6E8A-4147-A177-3AD203B41FA5}">
                      <a16:colId xmlns:a16="http://schemas.microsoft.com/office/drawing/2014/main" xmlns="" val="20004"/>
                    </a:ext>
                  </a:extLst>
                </a:gridCol>
              </a:tblGrid>
              <a:tr h="157064">
                <a:tc gridSpan="5">
                  <a:txBody>
                    <a:bodyPr/>
                    <a:lstStyle/>
                    <a:p>
                      <a:pPr>
                        <a:lnSpc>
                          <a:spcPct val="115000"/>
                        </a:lnSpc>
                        <a:spcAft>
                          <a:spcPts val="1000"/>
                        </a:spcAft>
                      </a:pPr>
                      <a:r>
                        <a:rPr lang="en-GB" sz="800" b="1" dirty="0">
                          <a:solidFill>
                            <a:srgbClr val="FFFFFF"/>
                          </a:solidFill>
                          <a:effectLst/>
                          <a:latin typeface="Arial"/>
                          <a:ea typeface="Calibri"/>
                          <a:cs typeface="Times New Roman"/>
                        </a:rPr>
                        <a:t>Summary of Civil Matters</a:t>
                      </a:r>
                      <a:endParaRPr lang="en-US" sz="900" dirty="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57064">
                <a:tc>
                  <a:txBody>
                    <a:bodyPr/>
                    <a:lstStyle/>
                    <a:p>
                      <a:pPr>
                        <a:lnSpc>
                          <a:spcPct val="115000"/>
                        </a:lnSpc>
                        <a:spcAft>
                          <a:spcPts val="1000"/>
                        </a:spcAft>
                      </a:pPr>
                      <a:r>
                        <a:rPr lang="en-GB" sz="800" b="1">
                          <a:effectLst/>
                          <a:latin typeface="Arial"/>
                          <a:ea typeface="Calibri"/>
                          <a:cs typeface="Times New Roman"/>
                        </a:rPr>
                        <a:t>No</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800" b="1">
                          <a:effectLst/>
                          <a:latin typeface="Arial"/>
                          <a:ea typeface="Calibri"/>
                          <a:cs typeface="Times New Roman"/>
                        </a:rPr>
                        <a:t>Proc Number</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9690">
                        <a:lnSpc>
                          <a:spcPct val="115000"/>
                        </a:lnSpc>
                        <a:spcAft>
                          <a:spcPts val="1000"/>
                        </a:spcAft>
                      </a:pPr>
                      <a:r>
                        <a:rPr lang="en-GB" sz="800" b="1">
                          <a:effectLst/>
                          <a:latin typeface="Arial"/>
                          <a:ea typeface="Calibri"/>
                          <a:cs typeface="Times New Roman"/>
                        </a:rPr>
                        <a:t>Dept/State Institution</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1000"/>
                        </a:spcAft>
                      </a:pPr>
                      <a:r>
                        <a:rPr lang="en-GB" sz="800" b="1">
                          <a:effectLst/>
                          <a:latin typeface="Arial"/>
                          <a:ea typeface="Calibri"/>
                          <a:cs typeface="Times New Roman"/>
                        </a:rPr>
                        <a:t>Civil Matter Description</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800" b="1">
                          <a:effectLst/>
                          <a:latin typeface="Arial"/>
                          <a:ea typeface="Calibri"/>
                          <a:cs typeface="Times New Roman"/>
                        </a:rPr>
                        <a:t>Value</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901905">
                <a:tc>
                  <a:txBody>
                    <a:bodyPr/>
                    <a:lstStyle/>
                    <a:p>
                      <a:pPr>
                        <a:lnSpc>
                          <a:spcPct val="115000"/>
                        </a:lnSpc>
                        <a:spcAft>
                          <a:spcPts val="1000"/>
                        </a:spcAft>
                      </a:pPr>
                      <a:r>
                        <a:rPr lang="en-GB" sz="800">
                          <a:effectLst/>
                          <a:latin typeface="Arial"/>
                          <a:ea typeface="Calibri"/>
                          <a:cs typeface="Times New Roman"/>
                        </a:rPr>
                        <a:t>4</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R20 of 2014</a:t>
                      </a:r>
                      <a:endParaRPr lang="en-US" sz="900">
                        <a:effectLst/>
                        <a:latin typeface="Calibri"/>
                        <a:ea typeface="Calibri"/>
                        <a:cs typeface="Times New Roman"/>
                      </a:endParaRPr>
                    </a:p>
                    <a:p>
                      <a:pPr>
                        <a:lnSpc>
                          <a:spcPct val="115000"/>
                        </a:lnSpc>
                        <a:spcAft>
                          <a:spcPts val="1000"/>
                        </a:spcAft>
                      </a:pPr>
                      <a:r>
                        <a:rPr lang="en-US" sz="800">
                          <a:effectLst/>
                          <a:latin typeface="Arial"/>
                          <a:ea typeface="Calibri"/>
                          <a:cs typeface="Times New Roman"/>
                        </a:rPr>
                        <a:t> </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US" sz="800" dirty="0">
                          <a:effectLst/>
                          <a:latin typeface="Arial"/>
                          <a:ea typeface="Calibri"/>
                          <a:cs typeface="Times New Roman"/>
                        </a:rPr>
                        <a:t>Universal Service and Access Agency Of South Africa (USAASA) </a:t>
                      </a:r>
                      <a:endParaRPr lang="en-US" sz="900" dirty="0">
                        <a:effectLst/>
                        <a:latin typeface="Calibri"/>
                        <a:ea typeface="Calibri"/>
                        <a:cs typeface="Times New Roman"/>
                      </a:endParaRPr>
                    </a:p>
                    <a:p>
                      <a:pPr marL="59690">
                        <a:lnSpc>
                          <a:spcPct val="115000"/>
                        </a:lnSpc>
                        <a:spcAft>
                          <a:spcPts val="1000"/>
                        </a:spcAft>
                      </a:pPr>
                      <a:r>
                        <a:rPr lang="en-ZA" sz="800" dirty="0">
                          <a:effectLst/>
                          <a:latin typeface="Arial"/>
                          <a:ea typeface="Calibri"/>
                          <a:cs typeface="Times New Roman"/>
                        </a:rPr>
                        <a:t> </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800">
                          <a:effectLst/>
                          <a:latin typeface="Arial"/>
                          <a:ea typeface="Calibri"/>
                          <a:cs typeface="Times New Roman"/>
                        </a:rPr>
                        <a:t>Application to review a Decision to appoint and to set aside the appointment of Mr Zami Nkosi as the Chief Executive Office (“CEO”) of the Universal Service and Access Agency of South Africa (“USAASA”). The SIU submits that the appointment is unlawful for one or more reasons</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R1.9m</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3969">
                <a:tc>
                  <a:txBody>
                    <a:bodyPr/>
                    <a:lstStyle/>
                    <a:p>
                      <a:pPr>
                        <a:lnSpc>
                          <a:spcPct val="115000"/>
                        </a:lnSpc>
                        <a:spcAft>
                          <a:spcPts val="1000"/>
                        </a:spcAft>
                      </a:pPr>
                      <a:r>
                        <a:rPr lang="en-GB" sz="800">
                          <a:effectLst/>
                          <a:latin typeface="Arial"/>
                          <a:ea typeface="Calibri"/>
                          <a:cs typeface="Times New Roman"/>
                        </a:rPr>
                        <a:t>5</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R62 of 2014</a:t>
                      </a:r>
                      <a:endParaRPr lang="en-US" sz="900">
                        <a:effectLst/>
                        <a:latin typeface="Calibri"/>
                        <a:ea typeface="Calibri"/>
                        <a:cs typeface="Times New Roman"/>
                      </a:endParaRPr>
                    </a:p>
                    <a:p>
                      <a:pPr>
                        <a:lnSpc>
                          <a:spcPct val="115000"/>
                        </a:lnSpc>
                        <a:spcAft>
                          <a:spcPts val="1000"/>
                        </a:spcAft>
                      </a:pPr>
                      <a:r>
                        <a:rPr lang="en-US" sz="800">
                          <a:effectLst/>
                          <a:latin typeface="Arial"/>
                          <a:ea typeface="Calibri"/>
                          <a:cs typeface="Times New Roman"/>
                        </a:rPr>
                        <a:t> </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800">
                          <a:effectLst/>
                          <a:latin typeface="Arial"/>
                          <a:ea typeface="Calibri"/>
                          <a:cs typeface="Times New Roman"/>
                        </a:rPr>
                        <a:t>Dept of Communications</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dirty="0">
                          <a:effectLst/>
                          <a:latin typeface="Arial"/>
                          <a:ea typeface="Calibri"/>
                          <a:cs typeface="Times New Roman"/>
                        </a:rPr>
                        <a:t>The SIU has instructed the State Attorney to brief Counsel to consider the prospects of recovery of the loss from the accountable </a:t>
                      </a:r>
                      <a:r>
                        <a:rPr lang="en-US" sz="800" dirty="0" smtClean="0">
                          <a:effectLst/>
                          <a:latin typeface="Arial"/>
                          <a:ea typeface="Calibri"/>
                          <a:cs typeface="Times New Roman"/>
                        </a:rPr>
                        <a:t>person.</a:t>
                      </a:r>
                      <a:endParaRPr lang="en-US" sz="900" dirty="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R693 875</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85397">
                <a:tc>
                  <a:txBody>
                    <a:bodyPr/>
                    <a:lstStyle/>
                    <a:p>
                      <a:pPr>
                        <a:lnSpc>
                          <a:spcPct val="115000"/>
                        </a:lnSpc>
                        <a:spcAft>
                          <a:spcPts val="1000"/>
                        </a:spcAft>
                      </a:pPr>
                      <a:r>
                        <a:rPr lang="en-GB" sz="800">
                          <a:effectLst/>
                          <a:latin typeface="Arial"/>
                          <a:ea typeface="Calibri"/>
                          <a:cs typeface="Times New Roman"/>
                        </a:rPr>
                        <a:t>6</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a:effectLst/>
                          <a:latin typeface="Arial"/>
                          <a:ea typeface="Calibri"/>
                          <a:cs typeface="Times New Roman"/>
                        </a:rPr>
                        <a:t>R21 of 2012</a:t>
                      </a:r>
                      <a:endParaRPr lang="en-US" sz="900">
                        <a:effectLst/>
                        <a:latin typeface="Calibri"/>
                        <a:ea typeface="Calibri"/>
                        <a:cs typeface="Times New Roman"/>
                      </a:endParaRPr>
                    </a:p>
                    <a:p>
                      <a:pPr>
                        <a:lnSpc>
                          <a:spcPct val="115000"/>
                        </a:lnSpc>
                        <a:spcAft>
                          <a:spcPts val="1000"/>
                        </a:spcAft>
                      </a:pPr>
                      <a:r>
                        <a:rPr lang="en-US" sz="800">
                          <a:effectLst/>
                          <a:latin typeface="Arial"/>
                          <a:ea typeface="Calibri"/>
                          <a:cs typeface="Times New Roman"/>
                        </a:rPr>
                        <a:t> </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800">
                          <a:effectLst/>
                          <a:latin typeface="Arial"/>
                          <a:ea typeface="Calibri"/>
                          <a:cs typeface="Times New Roman"/>
                        </a:rPr>
                        <a:t>Limpopo Province Intervention:</a:t>
                      </a:r>
                      <a:endParaRPr lang="en-US" sz="900">
                        <a:effectLst/>
                        <a:latin typeface="Calibri"/>
                        <a:ea typeface="Calibri"/>
                        <a:cs typeface="Times New Roman"/>
                      </a:endParaRPr>
                    </a:p>
                    <a:p>
                      <a:pPr marL="59690">
                        <a:lnSpc>
                          <a:spcPct val="115000"/>
                        </a:lnSpc>
                        <a:spcAft>
                          <a:spcPts val="1000"/>
                        </a:spcAft>
                      </a:pPr>
                      <a:r>
                        <a:rPr lang="en-US" sz="800">
                          <a:effectLst/>
                          <a:latin typeface="Arial"/>
                          <a:ea typeface="Calibri"/>
                          <a:cs typeface="Times New Roman"/>
                        </a:rPr>
                        <a:t>Provincial Treasury;  Health and Social Development;  Roads and Transport;  Education and Public Works</a:t>
                      </a:r>
                      <a:endParaRPr lang="en-US" sz="900">
                        <a:effectLst/>
                        <a:latin typeface="Calibri"/>
                        <a:ea typeface="Calibri"/>
                        <a:cs typeface="Times New Roman"/>
                      </a:endParaRPr>
                    </a:p>
                    <a:p>
                      <a:pPr marL="59690">
                        <a:lnSpc>
                          <a:spcPct val="115000"/>
                        </a:lnSpc>
                        <a:spcAft>
                          <a:spcPts val="1000"/>
                        </a:spcAft>
                      </a:pPr>
                      <a:r>
                        <a:rPr lang="en-US" sz="800">
                          <a:effectLst/>
                          <a:latin typeface="Arial"/>
                          <a:ea typeface="Calibri"/>
                          <a:cs typeface="Times New Roman"/>
                        </a:rPr>
                        <a:t> </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800">
                          <a:effectLst/>
                          <a:latin typeface="Arial"/>
                          <a:ea typeface="Calibri"/>
                          <a:cs typeface="Times New Roman"/>
                        </a:rPr>
                        <a:t>Sankhyaa Learning Private Limited instituted action proceedings via summons against the Limpopo Department of Education and 2 Others in which Sankhyaa is claiming R 85.5 million, with interest calculated at 18% per annum. As such, Sankhyaa is effectively claiming approximately R 120 million from the Department (including interests). The Department is defending the case and filed a plea and counterclaim in which the Department submits that the contract is invalid for non-compliance with the prescripts regulating public sector procurement (i.e. no tender process was followed). Since the SIU learned that Sankhyaa was trying to reach a compromise or settlement with the Premier of the Province or the MEC of the Department, and at the request of the senior counsel representing the Department in the case, the SIU applied in terms of Rule 17 for intervention, which if granted would effectively make the SIU a 4</a:t>
                      </a:r>
                      <a:r>
                        <a:rPr lang="en-GB" sz="800" baseline="30000">
                          <a:effectLst/>
                          <a:latin typeface="Arial"/>
                          <a:ea typeface="Calibri"/>
                          <a:cs typeface="Times New Roman"/>
                        </a:rPr>
                        <a:t>th</a:t>
                      </a:r>
                      <a:r>
                        <a:rPr lang="en-GB" sz="800">
                          <a:effectLst/>
                          <a:latin typeface="Arial"/>
                          <a:ea typeface="Calibri"/>
                          <a:cs typeface="Times New Roman"/>
                        </a:rPr>
                        <a:t> Defendant in the case and allow the SIU to file papers to defend the case, even if the Department should decide to settle the case.  </a:t>
                      </a:r>
                      <a:endParaRPr lang="en-US" sz="90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800" dirty="0">
                          <a:effectLst/>
                          <a:latin typeface="Arial"/>
                          <a:ea typeface="Calibri"/>
                          <a:cs typeface="Times New Roman"/>
                        </a:rPr>
                        <a:t>R85.5m</a:t>
                      </a:r>
                      <a:endParaRPr lang="en-US" sz="900" dirty="0">
                        <a:effectLst/>
                        <a:latin typeface="Calibri"/>
                        <a:ea typeface="Calibri"/>
                        <a:cs typeface="Times New Roman"/>
                      </a:endParaRPr>
                    </a:p>
                  </a:txBody>
                  <a:tcPr marL="58292" marR="58292" marT="8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201902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36</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800" dirty="0" smtClean="0">
                <a:effectLst>
                  <a:outerShdw blurRad="38100" dist="38100" dir="2700000" algn="tl">
                    <a:srgbClr val="000000">
                      <a:alpha val="43137"/>
                    </a:srgbClr>
                  </a:outerShdw>
                </a:effectLst>
                <a:latin typeface="+mj-lt"/>
              </a:rPr>
              <a:t>Summary of Civil Matters</a:t>
            </a:r>
            <a:endParaRPr lang="en-ZA" sz="2800"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xmlns="" val="1161637786"/>
              </p:ext>
            </p:extLst>
          </p:nvPr>
        </p:nvGraphicFramePr>
        <p:xfrm>
          <a:off x="899592" y="1206442"/>
          <a:ext cx="7524001" cy="5130916"/>
        </p:xfrm>
        <a:graphic>
          <a:graphicData uri="http://schemas.openxmlformats.org/drawingml/2006/table">
            <a:tbl>
              <a:tblPr firstRow="1" firstCol="1" bandRow="1"/>
              <a:tblGrid>
                <a:gridCol w="310631">
                  <a:extLst>
                    <a:ext uri="{9D8B030D-6E8A-4147-A177-3AD203B41FA5}">
                      <a16:colId xmlns:a16="http://schemas.microsoft.com/office/drawing/2014/main" xmlns="" val="20000"/>
                    </a:ext>
                  </a:extLst>
                </a:gridCol>
                <a:gridCol w="1289409">
                  <a:extLst>
                    <a:ext uri="{9D8B030D-6E8A-4147-A177-3AD203B41FA5}">
                      <a16:colId xmlns:a16="http://schemas.microsoft.com/office/drawing/2014/main" xmlns="" val="20001"/>
                    </a:ext>
                  </a:extLst>
                </a:gridCol>
                <a:gridCol w="2112850">
                  <a:extLst>
                    <a:ext uri="{9D8B030D-6E8A-4147-A177-3AD203B41FA5}">
                      <a16:colId xmlns:a16="http://schemas.microsoft.com/office/drawing/2014/main" xmlns="" val="20002"/>
                    </a:ext>
                  </a:extLst>
                </a:gridCol>
                <a:gridCol w="2743843">
                  <a:extLst>
                    <a:ext uri="{9D8B030D-6E8A-4147-A177-3AD203B41FA5}">
                      <a16:colId xmlns:a16="http://schemas.microsoft.com/office/drawing/2014/main" xmlns="" val="20003"/>
                    </a:ext>
                  </a:extLst>
                </a:gridCol>
                <a:gridCol w="1067268">
                  <a:extLst>
                    <a:ext uri="{9D8B030D-6E8A-4147-A177-3AD203B41FA5}">
                      <a16:colId xmlns:a16="http://schemas.microsoft.com/office/drawing/2014/main" xmlns="" val="20004"/>
                    </a:ext>
                  </a:extLst>
                </a:gridCol>
              </a:tblGrid>
              <a:tr h="134219">
                <a:tc gridSpan="5">
                  <a:txBody>
                    <a:bodyPr/>
                    <a:lstStyle/>
                    <a:p>
                      <a:pPr>
                        <a:lnSpc>
                          <a:spcPct val="115000"/>
                        </a:lnSpc>
                        <a:spcAft>
                          <a:spcPts val="1000"/>
                        </a:spcAft>
                      </a:pPr>
                      <a:r>
                        <a:rPr lang="en-GB" sz="700" b="1" dirty="0">
                          <a:solidFill>
                            <a:srgbClr val="FFFFFF"/>
                          </a:solidFill>
                          <a:effectLst/>
                          <a:latin typeface="Arial"/>
                          <a:ea typeface="Calibri"/>
                          <a:cs typeface="Times New Roman"/>
                        </a:rPr>
                        <a:t>Summary of Civil Matters</a:t>
                      </a:r>
                      <a:endParaRPr lang="en-US" sz="800" dirty="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34219">
                <a:tc>
                  <a:txBody>
                    <a:bodyPr/>
                    <a:lstStyle/>
                    <a:p>
                      <a:pPr>
                        <a:lnSpc>
                          <a:spcPct val="115000"/>
                        </a:lnSpc>
                        <a:spcAft>
                          <a:spcPts val="1000"/>
                        </a:spcAft>
                      </a:pPr>
                      <a:r>
                        <a:rPr lang="en-GB" sz="700" b="1">
                          <a:effectLst/>
                          <a:latin typeface="Arial"/>
                          <a:ea typeface="Calibri"/>
                          <a:cs typeface="Times New Roman"/>
                        </a:rPr>
                        <a:t>No</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700" b="1">
                          <a:effectLst/>
                          <a:latin typeface="Arial"/>
                          <a:ea typeface="Calibri"/>
                          <a:cs typeface="Times New Roman"/>
                        </a:rPr>
                        <a:t>Proc Number</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9690">
                        <a:lnSpc>
                          <a:spcPct val="115000"/>
                        </a:lnSpc>
                        <a:spcAft>
                          <a:spcPts val="1000"/>
                        </a:spcAft>
                      </a:pPr>
                      <a:r>
                        <a:rPr lang="en-GB" sz="700" b="1">
                          <a:effectLst/>
                          <a:latin typeface="Arial"/>
                          <a:ea typeface="Calibri"/>
                          <a:cs typeface="Times New Roman"/>
                        </a:rPr>
                        <a:t>Dept/State Institution</a:t>
                      </a:r>
                      <a:endParaRPr lang="en-US" sz="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1000"/>
                        </a:spcAft>
                      </a:pPr>
                      <a:r>
                        <a:rPr lang="en-GB" sz="700" b="1">
                          <a:effectLst/>
                          <a:latin typeface="Arial"/>
                          <a:ea typeface="Calibri"/>
                          <a:cs typeface="Times New Roman"/>
                        </a:rPr>
                        <a:t>Civil Matter Description</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700" b="1">
                          <a:effectLst/>
                          <a:latin typeface="Arial"/>
                          <a:ea typeface="Calibri"/>
                          <a:cs typeface="Times New Roman"/>
                        </a:rPr>
                        <a:t>Value</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516121">
                <a:tc>
                  <a:txBody>
                    <a:bodyPr/>
                    <a:lstStyle/>
                    <a:p>
                      <a:pPr>
                        <a:lnSpc>
                          <a:spcPct val="115000"/>
                        </a:lnSpc>
                        <a:spcAft>
                          <a:spcPts val="1000"/>
                        </a:spcAft>
                      </a:pPr>
                      <a:r>
                        <a:rPr lang="en-GB" sz="700">
                          <a:effectLst/>
                          <a:latin typeface="Arial"/>
                          <a:ea typeface="Calibri"/>
                          <a:cs typeface="Times New Roman"/>
                        </a:rPr>
                        <a:t>7</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R53 of 2014 amended by R15 of 2015</a:t>
                      </a:r>
                      <a:endParaRPr lang="en-US" sz="800">
                        <a:effectLst/>
                        <a:latin typeface="Calibri"/>
                        <a:ea typeface="Calibri"/>
                        <a:cs typeface="Times New Roman"/>
                      </a:endParaRPr>
                    </a:p>
                    <a:p>
                      <a:pPr>
                        <a:lnSpc>
                          <a:spcPct val="115000"/>
                        </a:lnSpc>
                        <a:spcAft>
                          <a:spcPts val="1000"/>
                        </a:spcAft>
                      </a:pPr>
                      <a:r>
                        <a:rPr lang="en-US" sz="700">
                          <a:effectLst/>
                          <a:latin typeface="Arial"/>
                          <a:ea typeface="Calibri"/>
                          <a:cs typeface="Times New Roman"/>
                        </a:rPr>
                        <a:t> </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700">
                          <a:effectLst/>
                          <a:latin typeface="Arial"/>
                          <a:ea typeface="Calibri"/>
                          <a:cs typeface="Times New Roman"/>
                        </a:rPr>
                        <a:t>State Information Technology Agency (“SITA”)</a:t>
                      </a:r>
                      <a:endParaRPr lang="en-US" sz="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700">
                          <a:effectLst/>
                          <a:latin typeface="Arial"/>
                          <a:ea typeface="Calibri"/>
                          <a:cs typeface="Times New Roman"/>
                        </a:rPr>
                        <a:t>The iFirm contract of R302m was investigated and the matter is in court in order to declare the contract invalid and to set the contract aside.  A court date is awaited.</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R302m</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52931">
                <a:tc>
                  <a:txBody>
                    <a:bodyPr/>
                    <a:lstStyle/>
                    <a:p>
                      <a:pPr>
                        <a:lnSpc>
                          <a:spcPct val="115000"/>
                        </a:lnSpc>
                        <a:spcAft>
                          <a:spcPts val="1000"/>
                        </a:spcAft>
                      </a:pPr>
                      <a:r>
                        <a:rPr lang="en-GB" sz="700">
                          <a:effectLst/>
                          <a:latin typeface="Arial"/>
                          <a:ea typeface="Calibri"/>
                          <a:cs typeface="Times New Roman"/>
                        </a:rPr>
                        <a:t>8</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R10 of 2014</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US" sz="700" dirty="0">
                          <a:effectLst/>
                          <a:latin typeface="Arial"/>
                          <a:ea typeface="Calibri"/>
                          <a:cs typeface="Times New Roman"/>
                        </a:rPr>
                        <a:t>Dept of Communications (Media Corner)</a:t>
                      </a:r>
                      <a:endParaRPr lang="en-US" sz="800" dirty="0">
                        <a:effectLst/>
                        <a:latin typeface="Calibri"/>
                        <a:ea typeface="Calibri"/>
                        <a:cs typeface="Times New Roman"/>
                      </a:endParaRPr>
                    </a:p>
                    <a:p>
                      <a:pPr marL="59690">
                        <a:lnSpc>
                          <a:spcPct val="115000"/>
                        </a:lnSpc>
                        <a:spcAft>
                          <a:spcPts val="1000"/>
                        </a:spcAft>
                      </a:pPr>
                      <a:r>
                        <a:rPr lang="en-ZA" sz="700" dirty="0">
                          <a:effectLst/>
                          <a:latin typeface="Arial"/>
                          <a:ea typeface="Calibri"/>
                          <a:cs typeface="Times New Roman"/>
                        </a:rPr>
                        <a:t> </a:t>
                      </a:r>
                      <a:endParaRPr lang="en-US" sz="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700">
                          <a:effectLst/>
                          <a:latin typeface="Arial"/>
                          <a:ea typeface="Calibri"/>
                          <a:cs typeface="Times New Roman"/>
                        </a:rPr>
                        <a:t>Application to review a Decision to award a tender to Media Corner and to set aside the resulting contract (with an all-inclusive contract value of approximately R 752 million) between the Department of Telecommunications and Postal Services (formerly known as the Department of Communications) and Media Corner, plus:  (a)  a prayer for Media Corner to repay to the Department R 12 783 368 in respect of monthly retainer fees that were paid by the Department to Media Corner during a period where the contract was suspended;  (b)  	a prayer instructing Media Corner to provide to the Applicants all documents relevant to all payments made to Media Corner (e.g. invoices and invoices from sub-contractors etc.) in respect of the following three payments: R 15 million, R 15 473 311.31 and R 15 million; and (c) a prayer instructing Media Corner to repay to the Department all discounts, commission and profits taken by Media Corner</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R752m</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3767">
                <a:tc>
                  <a:txBody>
                    <a:bodyPr/>
                    <a:lstStyle/>
                    <a:p>
                      <a:pPr>
                        <a:lnSpc>
                          <a:spcPct val="115000"/>
                        </a:lnSpc>
                        <a:spcAft>
                          <a:spcPts val="1000"/>
                        </a:spcAft>
                      </a:pPr>
                      <a:r>
                        <a:rPr lang="en-GB" sz="700">
                          <a:effectLst/>
                          <a:latin typeface="Arial"/>
                          <a:ea typeface="Calibri"/>
                          <a:cs typeface="Times New Roman"/>
                        </a:rPr>
                        <a:t>9</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R59 of 2014</a:t>
                      </a:r>
                      <a:endParaRPr lang="en-US" sz="800">
                        <a:effectLst/>
                        <a:latin typeface="Calibri"/>
                        <a:ea typeface="Calibri"/>
                        <a:cs typeface="Times New Roman"/>
                      </a:endParaRPr>
                    </a:p>
                    <a:p>
                      <a:pPr>
                        <a:lnSpc>
                          <a:spcPct val="115000"/>
                        </a:lnSpc>
                        <a:spcAft>
                          <a:spcPts val="1000"/>
                        </a:spcAft>
                      </a:pPr>
                      <a:r>
                        <a:rPr lang="en-US" sz="700">
                          <a:effectLst/>
                          <a:latin typeface="Arial"/>
                          <a:ea typeface="Calibri"/>
                          <a:cs typeface="Times New Roman"/>
                        </a:rPr>
                        <a:t> </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700">
                          <a:effectLst/>
                          <a:latin typeface="Arial"/>
                          <a:ea typeface="Calibri"/>
                          <a:cs typeface="Times New Roman"/>
                        </a:rPr>
                        <a:t>National Dept of Public Works</a:t>
                      </a:r>
                      <a:endParaRPr lang="en-US" sz="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700" dirty="0" smtClean="0">
                          <a:effectLst/>
                          <a:latin typeface="Arial"/>
                          <a:ea typeface="Calibri"/>
                          <a:cs typeface="Times New Roman"/>
                        </a:rPr>
                        <a:t>Misrepresentation </a:t>
                      </a:r>
                      <a:r>
                        <a:rPr lang="en-US" sz="700" dirty="0">
                          <a:effectLst/>
                          <a:latin typeface="Arial"/>
                          <a:ea typeface="Calibri"/>
                          <a:cs typeface="Times New Roman"/>
                        </a:rPr>
                        <a:t>by DPW official which led to a longer lease being awarded.  </a:t>
                      </a:r>
                      <a:endParaRPr lang="en-US" sz="800" dirty="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R12m</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25323">
                <a:tc>
                  <a:txBody>
                    <a:bodyPr/>
                    <a:lstStyle/>
                    <a:p>
                      <a:pPr>
                        <a:lnSpc>
                          <a:spcPct val="115000"/>
                        </a:lnSpc>
                        <a:spcAft>
                          <a:spcPts val="1000"/>
                        </a:spcAft>
                      </a:pPr>
                      <a:r>
                        <a:rPr lang="en-GB" sz="700">
                          <a:effectLst/>
                          <a:latin typeface="Arial"/>
                          <a:ea typeface="Calibri"/>
                          <a:cs typeface="Times New Roman"/>
                        </a:rPr>
                        <a:t>10</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R38 of 2010 extended by R27 of 2015</a:t>
                      </a:r>
                      <a:endParaRPr lang="en-US" sz="800">
                        <a:effectLst/>
                        <a:latin typeface="Calibri"/>
                        <a:ea typeface="Calibri"/>
                        <a:cs typeface="Times New Roman"/>
                      </a:endParaRPr>
                    </a:p>
                    <a:p>
                      <a:pPr>
                        <a:lnSpc>
                          <a:spcPct val="115000"/>
                        </a:lnSpc>
                        <a:spcAft>
                          <a:spcPts val="1000"/>
                        </a:spcAft>
                      </a:pPr>
                      <a:r>
                        <a:rPr lang="en-US" sz="700">
                          <a:effectLst/>
                          <a:latin typeface="Arial"/>
                          <a:ea typeface="Calibri"/>
                          <a:cs typeface="Times New Roman"/>
                        </a:rPr>
                        <a:t> </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700">
                          <a:effectLst/>
                          <a:latin typeface="Arial"/>
                          <a:ea typeface="Calibri"/>
                          <a:cs typeface="Times New Roman"/>
                        </a:rPr>
                        <a:t>National Dept of Public Works</a:t>
                      </a:r>
                      <a:endParaRPr lang="en-US" sz="800">
                        <a:effectLst/>
                        <a:latin typeface="Calibri"/>
                        <a:ea typeface="Calibri"/>
                        <a:cs typeface="Times New Roman"/>
                      </a:endParaRPr>
                    </a:p>
                    <a:p>
                      <a:pPr marL="59690">
                        <a:lnSpc>
                          <a:spcPct val="115000"/>
                        </a:lnSpc>
                        <a:spcAft>
                          <a:spcPts val="1000"/>
                        </a:spcAft>
                      </a:pPr>
                      <a:r>
                        <a:rPr lang="en-US" sz="700">
                          <a:effectLst/>
                          <a:latin typeface="Arial"/>
                          <a:ea typeface="Calibri"/>
                          <a:cs typeface="Times New Roman"/>
                        </a:rPr>
                        <a:t> </a:t>
                      </a:r>
                      <a:endParaRPr lang="en-US" sz="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700" dirty="0" smtClean="0">
                          <a:effectLst/>
                          <a:latin typeface="Arial"/>
                          <a:ea typeface="Calibri"/>
                          <a:cs typeface="Times New Roman"/>
                        </a:rPr>
                        <a:t>SIU </a:t>
                      </a:r>
                      <a:r>
                        <a:rPr lang="en-US" sz="700" dirty="0">
                          <a:effectLst/>
                          <a:latin typeface="Arial"/>
                          <a:ea typeface="Calibri"/>
                          <a:cs typeface="Times New Roman"/>
                        </a:rPr>
                        <a:t>has been requested to investigate allegations of irregularities in the award of the renovations contract (SCM process) for this building, which is currently occupied by DPW. </a:t>
                      </a:r>
                      <a:r>
                        <a:rPr lang="en-US" sz="700" dirty="0" smtClean="0">
                          <a:effectLst/>
                          <a:latin typeface="Arial"/>
                          <a:ea typeface="Calibri"/>
                          <a:cs typeface="Times New Roman"/>
                        </a:rPr>
                        <a:t>This contract </a:t>
                      </a:r>
                      <a:r>
                        <a:rPr lang="en-US" sz="700" dirty="0">
                          <a:effectLst/>
                          <a:latin typeface="Arial"/>
                          <a:ea typeface="Calibri"/>
                          <a:cs typeface="Times New Roman"/>
                        </a:rPr>
                        <a:t>was awarded in February 2009, and was completed in February 2012.  During the period of the contract, 38 Variation Orders were approved to the value of R253 000 613.82.</a:t>
                      </a:r>
                      <a:endParaRPr lang="en-US" sz="800" dirty="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To be determined</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8820">
                <a:tc>
                  <a:txBody>
                    <a:bodyPr/>
                    <a:lstStyle/>
                    <a:p>
                      <a:pPr>
                        <a:lnSpc>
                          <a:spcPct val="115000"/>
                        </a:lnSpc>
                        <a:spcAft>
                          <a:spcPts val="1000"/>
                        </a:spcAft>
                      </a:pPr>
                      <a:r>
                        <a:rPr lang="en-GB" sz="700">
                          <a:effectLst/>
                          <a:latin typeface="Arial"/>
                          <a:ea typeface="Calibri"/>
                          <a:cs typeface="Times New Roman"/>
                        </a:rPr>
                        <a:t>11</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Arial"/>
                          <a:ea typeface="Calibri"/>
                          <a:cs typeface="Times New Roman"/>
                        </a:rPr>
                        <a:t>R38 of 2010 extended by R27 of 2015</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700">
                          <a:effectLst/>
                          <a:latin typeface="Arial"/>
                          <a:ea typeface="Calibri"/>
                          <a:cs typeface="Times New Roman"/>
                        </a:rPr>
                        <a:t>National Dept of Public Works</a:t>
                      </a:r>
                      <a:endParaRPr lang="en-US" sz="800">
                        <a:effectLst/>
                        <a:latin typeface="Calibri"/>
                        <a:ea typeface="Calibri"/>
                        <a:cs typeface="Times New Roman"/>
                      </a:endParaRPr>
                    </a:p>
                    <a:p>
                      <a:pPr marL="59690">
                        <a:lnSpc>
                          <a:spcPct val="115000"/>
                        </a:lnSpc>
                        <a:spcAft>
                          <a:spcPts val="1000"/>
                        </a:spcAft>
                      </a:pPr>
                      <a:r>
                        <a:rPr lang="en-US" sz="700">
                          <a:effectLst/>
                          <a:latin typeface="Arial"/>
                          <a:ea typeface="Calibri"/>
                          <a:cs typeface="Times New Roman"/>
                        </a:rPr>
                        <a:t> </a:t>
                      </a:r>
                      <a:endParaRPr lang="en-US" sz="8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700">
                          <a:effectLst/>
                          <a:latin typeface="Arial"/>
                          <a:ea typeface="Calibri"/>
                          <a:cs typeface="Times New Roman"/>
                        </a:rPr>
                        <a:t>Empangeni Ramp – Application to recover overpayments and damages based on negligence/fraud.  </a:t>
                      </a:r>
                      <a:endParaRPr lang="en-US" sz="80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dirty="0">
                          <a:effectLst/>
                          <a:latin typeface="Arial"/>
                          <a:ea typeface="Calibri"/>
                          <a:cs typeface="Times New Roman"/>
                        </a:rPr>
                        <a:t>R11.6m</a:t>
                      </a:r>
                      <a:endParaRPr lang="en-US" sz="800" dirty="0">
                        <a:effectLst/>
                        <a:latin typeface="Calibri"/>
                        <a:ea typeface="Calibri"/>
                        <a:cs typeface="Times New Roman"/>
                      </a:endParaRPr>
                    </a:p>
                  </a:txBody>
                  <a:tcPr marL="49813" marR="49813" marT="6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954653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37</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800" dirty="0" smtClean="0">
                <a:effectLst>
                  <a:outerShdw blurRad="38100" dist="38100" dir="2700000" algn="tl">
                    <a:srgbClr val="000000">
                      <a:alpha val="43137"/>
                    </a:srgbClr>
                  </a:outerShdw>
                </a:effectLst>
                <a:latin typeface="+mj-lt"/>
              </a:rPr>
              <a:t>Summary of Civil Matters</a:t>
            </a:r>
            <a:endParaRPr lang="en-ZA" sz="2800" dirty="0">
              <a:effectLst>
                <a:outerShdw blurRad="38100" dist="38100" dir="2700000" algn="tl">
                  <a:srgbClr val="000000">
                    <a:alpha val="43137"/>
                  </a:srgbClr>
                </a:outerShdw>
              </a:effectLst>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xmlns="" val="1387724539"/>
              </p:ext>
            </p:extLst>
          </p:nvPr>
        </p:nvGraphicFramePr>
        <p:xfrm>
          <a:off x="808503" y="1218165"/>
          <a:ext cx="7526993" cy="5107471"/>
        </p:xfrm>
        <a:graphic>
          <a:graphicData uri="http://schemas.openxmlformats.org/drawingml/2006/table">
            <a:tbl>
              <a:tblPr firstRow="1" firstCol="1" bandRow="1"/>
              <a:tblGrid>
                <a:gridCol w="310768">
                  <a:extLst>
                    <a:ext uri="{9D8B030D-6E8A-4147-A177-3AD203B41FA5}">
                      <a16:colId xmlns:a16="http://schemas.microsoft.com/office/drawing/2014/main" xmlns="" val="20000"/>
                    </a:ext>
                  </a:extLst>
                </a:gridCol>
                <a:gridCol w="1289917">
                  <a:extLst>
                    <a:ext uri="{9D8B030D-6E8A-4147-A177-3AD203B41FA5}">
                      <a16:colId xmlns:a16="http://schemas.microsoft.com/office/drawing/2014/main" xmlns="" val="20001"/>
                    </a:ext>
                  </a:extLst>
                </a:gridCol>
                <a:gridCol w="2113682">
                  <a:extLst>
                    <a:ext uri="{9D8B030D-6E8A-4147-A177-3AD203B41FA5}">
                      <a16:colId xmlns:a16="http://schemas.microsoft.com/office/drawing/2014/main" xmlns="" val="20002"/>
                    </a:ext>
                  </a:extLst>
                </a:gridCol>
                <a:gridCol w="2744931">
                  <a:extLst>
                    <a:ext uri="{9D8B030D-6E8A-4147-A177-3AD203B41FA5}">
                      <a16:colId xmlns:a16="http://schemas.microsoft.com/office/drawing/2014/main" xmlns="" val="20003"/>
                    </a:ext>
                  </a:extLst>
                </a:gridCol>
                <a:gridCol w="1067695">
                  <a:extLst>
                    <a:ext uri="{9D8B030D-6E8A-4147-A177-3AD203B41FA5}">
                      <a16:colId xmlns:a16="http://schemas.microsoft.com/office/drawing/2014/main" xmlns="" val="20004"/>
                    </a:ext>
                  </a:extLst>
                </a:gridCol>
              </a:tblGrid>
              <a:tr h="166238">
                <a:tc gridSpan="5">
                  <a:txBody>
                    <a:bodyPr/>
                    <a:lstStyle/>
                    <a:p>
                      <a:pPr>
                        <a:lnSpc>
                          <a:spcPct val="115000"/>
                        </a:lnSpc>
                        <a:spcAft>
                          <a:spcPts val="1000"/>
                        </a:spcAft>
                      </a:pPr>
                      <a:r>
                        <a:rPr lang="en-GB" sz="900" b="1" dirty="0">
                          <a:solidFill>
                            <a:srgbClr val="FFFFFF"/>
                          </a:solidFill>
                          <a:effectLst/>
                          <a:latin typeface="Arial"/>
                          <a:ea typeface="Calibri"/>
                          <a:cs typeface="Times New Roman"/>
                        </a:rPr>
                        <a:t>Summary of Civil Matters</a:t>
                      </a:r>
                      <a:endParaRPr lang="en-US" sz="1000" dirty="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66238">
                <a:tc>
                  <a:txBody>
                    <a:bodyPr/>
                    <a:lstStyle/>
                    <a:p>
                      <a:pPr>
                        <a:lnSpc>
                          <a:spcPct val="115000"/>
                        </a:lnSpc>
                        <a:spcAft>
                          <a:spcPts val="1000"/>
                        </a:spcAft>
                      </a:pPr>
                      <a:r>
                        <a:rPr lang="en-GB" sz="900" b="1">
                          <a:effectLst/>
                          <a:latin typeface="Arial"/>
                          <a:ea typeface="Calibri"/>
                          <a:cs typeface="Times New Roman"/>
                        </a:rPr>
                        <a:t>No</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b="1">
                          <a:effectLst/>
                          <a:latin typeface="Arial"/>
                          <a:ea typeface="Calibri"/>
                          <a:cs typeface="Times New Roman"/>
                        </a:rPr>
                        <a:t>Proc Number</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9690">
                        <a:lnSpc>
                          <a:spcPct val="115000"/>
                        </a:lnSpc>
                        <a:spcAft>
                          <a:spcPts val="1000"/>
                        </a:spcAft>
                      </a:pPr>
                      <a:r>
                        <a:rPr lang="en-GB" sz="900" b="1">
                          <a:effectLst/>
                          <a:latin typeface="Arial"/>
                          <a:ea typeface="Calibri"/>
                          <a:cs typeface="Times New Roman"/>
                        </a:rPr>
                        <a:t>Dept/State Institution</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1000"/>
                        </a:spcAft>
                      </a:pPr>
                      <a:r>
                        <a:rPr lang="en-GB" sz="900" b="1">
                          <a:effectLst/>
                          <a:latin typeface="Arial"/>
                          <a:ea typeface="Calibri"/>
                          <a:cs typeface="Times New Roman"/>
                        </a:rPr>
                        <a:t>Civil Matter Description</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900" b="1">
                          <a:effectLst/>
                          <a:latin typeface="Arial"/>
                          <a:ea typeface="Calibri"/>
                          <a:cs typeface="Times New Roman"/>
                        </a:rPr>
                        <a:t>Value</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954585">
                <a:tc>
                  <a:txBody>
                    <a:bodyPr/>
                    <a:lstStyle/>
                    <a:p>
                      <a:pPr>
                        <a:lnSpc>
                          <a:spcPct val="115000"/>
                        </a:lnSpc>
                        <a:spcAft>
                          <a:spcPts val="1000"/>
                        </a:spcAft>
                      </a:pPr>
                      <a:r>
                        <a:rPr lang="en-GB" sz="900">
                          <a:effectLst/>
                          <a:latin typeface="Arial"/>
                          <a:ea typeface="Calibri"/>
                          <a:cs typeface="Times New Roman"/>
                        </a:rPr>
                        <a:t>12</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R38 of 2010 extended by R27 of 2015</a:t>
                      </a:r>
                      <a:endParaRPr lang="en-US" sz="1000">
                        <a:effectLst/>
                        <a:latin typeface="Calibri"/>
                        <a:ea typeface="Calibri"/>
                        <a:cs typeface="Times New Roman"/>
                      </a:endParaRPr>
                    </a:p>
                    <a:p>
                      <a:pPr>
                        <a:lnSpc>
                          <a:spcPct val="115000"/>
                        </a:lnSpc>
                        <a:spcAft>
                          <a:spcPts val="1000"/>
                        </a:spcAft>
                      </a:pPr>
                      <a:r>
                        <a:rPr lang="en-US" sz="900">
                          <a:effectLst/>
                          <a:latin typeface="Arial"/>
                          <a:ea typeface="Calibri"/>
                          <a:cs typeface="Times New Roman"/>
                        </a:rPr>
                        <a:t> </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900" dirty="0">
                          <a:effectLst/>
                          <a:latin typeface="Arial"/>
                          <a:ea typeface="Calibri"/>
                          <a:cs typeface="Times New Roman"/>
                        </a:rPr>
                        <a:t>National Dept of Public Works</a:t>
                      </a:r>
                      <a:endParaRPr lang="en-US" sz="1000" dirty="0">
                        <a:effectLst/>
                        <a:latin typeface="Calibri"/>
                        <a:ea typeface="Calibri"/>
                        <a:cs typeface="Times New Roman"/>
                      </a:endParaRPr>
                    </a:p>
                    <a:p>
                      <a:pPr marL="59690">
                        <a:lnSpc>
                          <a:spcPct val="115000"/>
                        </a:lnSpc>
                        <a:spcAft>
                          <a:spcPts val="1000"/>
                        </a:spcAft>
                      </a:pPr>
                      <a:r>
                        <a:rPr lang="en-US" sz="900" dirty="0">
                          <a:effectLst/>
                          <a:latin typeface="Arial"/>
                          <a:ea typeface="Calibri"/>
                          <a:cs typeface="Times New Roman"/>
                        </a:rPr>
                        <a:t> </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dirty="0">
                          <a:effectLst/>
                          <a:latin typeface="Arial"/>
                          <a:ea typeface="Calibri"/>
                          <a:cs typeface="Times New Roman"/>
                        </a:rPr>
                        <a:t>Lebombo Border Post – Counsel was requested to seek a declaratory order setting aside the contract awarded on the basis that the award was in violation of the Constitution.  The prayer for relief also seeks to recover </a:t>
                      </a:r>
                      <a:r>
                        <a:rPr lang="en-US" sz="900" dirty="0" smtClean="0">
                          <a:effectLst/>
                          <a:latin typeface="Arial"/>
                          <a:ea typeface="Calibri"/>
                          <a:cs typeface="Times New Roman"/>
                        </a:rPr>
                        <a:t>R103m </a:t>
                      </a:r>
                      <a:r>
                        <a:rPr lang="en-US" sz="900" dirty="0">
                          <a:effectLst/>
                          <a:latin typeface="Arial"/>
                          <a:ea typeface="Calibri"/>
                          <a:cs typeface="Times New Roman"/>
                        </a:rPr>
                        <a:t>which it is alleged amounts to an overpayment. </a:t>
                      </a:r>
                      <a:endParaRPr lang="en-US" sz="1000" dirty="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smtClean="0">
                          <a:effectLst/>
                          <a:latin typeface="Arial"/>
                          <a:ea typeface="Calibri"/>
                          <a:cs typeface="Times New Roman"/>
                        </a:rPr>
                        <a:t>R</a:t>
                      </a:r>
                      <a:r>
                        <a:rPr lang="en-US" sz="900" baseline="0" dirty="0" smtClean="0">
                          <a:effectLst/>
                          <a:latin typeface="Arial"/>
                          <a:ea typeface="Calibri"/>
                          <a:cs typeface="Times New Roman"/>
                        </a:rPr>
                        <a:t>1.9bn</a:t>
                      </a:r>
                      <a:endParaRPr lang="en-US" sz="1000" dirty="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39246">
                <a:tc>
                  <a:txBody>
                    <a:bodyPr/>
                    <a:lstStyle/>
                    <a:p>
                      <a:pPr>
                        <a:lnSpc>
                          <a:spcPct val="115000"/>
                        </a:lnSpc>
                        <a:spcAft>
                          <a:spcPts val="1000"/>
                        </a:spcAft>
                      </a:pPr>
                      <a:r>
                        <a:rPr lang="en-GB" sz="900">
                          <a:effectLst/>
                          <a:latin typeface="Arial"/>
                          <a:ea typeface="Calibri"/>
                          <a:cs typeface="Times New Roman"/>
                        </a:rPr>
                        <a:t>13</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R38 of 2010 extended by R27 of 2015</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900">
                          <a:effectLst/>
                          <a:latin typeface="Arial"/>
                          <a:ea typeface="Calibri"/>
                          <a:cs typeface="Times New Roman"/>
                        </a:rPr>
                        <a:t>National Dept of Public Works</a:t>
                      </a:r>
                      <a:endParaRPr lang="en-US" sz="1000">
                        <a:effectLst/>
                        <a:latin typeface="Calibri"/>
                        <a:ea typeface="Calibri"/>
                        <a:cs typeface="Times New Roman"/>
                      </a:endParaRPr>
                    </a:p>
                    <a:p>
                      <a:pPr marL="59690">
                        <a:lnSpc>
                          <a:spcPct val="115000"/>
                        </a:lnSpc>
                        <a:spcAft>
                          <a:spcPts val="1000"/>
                        </a:spcAft>
                      </a:pPr>
                      <a:r>
                        <a:rPr lang="en-US" sz="900">
                          <a:effectLst/>
                          <a:latin typeface="Arial"/>
                          <a:ea typeface="Calibri"/>
                          <a:cs typeface="Times New Roman"/>
                        </a:rPr>
                        <a:t> </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a:effectLst/>
                          <a:latin typeface="Arial"/>
                          <a:ea typeface="Calibri"/>
                          <a:cs typeface="Times New Roman"/>
                        </a:rPr>
                        <a:t>Skilpadshek Border Post – The action seeks to recover R50.8m that was an overpayment to the contractor.  The matter is set for trial for 31 Oct 2016 to 11 Nov 2016.  </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R50.8m</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585262">
                <a:tc>
                  <a:txBody>
                    <a:bodyPr/>
                    <a:lstStyle/>
                    <a:p>
                      <a:pPr>
                        <a:lnSpc>
                          <a:spcPct val="115000"/>
                        </a:lnSpc>
                        <a:spcAft>
                          <a:spcPts val="1000"/>
                        </a:spcAft>
                      </a:pPr>
                      <a:r>
                        <a:rPr lang="en-GB" sz="900">
                          <a:effectLst/>
                          <a:latin typeface="Arial"/>
                          <a:ea typeface="Calibri"/>
                          <a:cs typeface="Times New Roman"/>
                        </a:rPr>
                        <a:t>14</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R38 of 2010 extended by R27 of 2015</a:t>
                      </a:r>
                      <a:endParaRPr lang="en-US" sz="1000">
                        <a:effectLst/>
                        <a:latin typeface="Calibri"/>
                        <a:ea typeface="Calibri"/>
                        <a:cs typeface="Times New Roman"/>
                      </a:endParaRPr>
                    </a:p>
                    <a:p>
                      <a:pPr>
                        <a:lnSpc>
                          <a:spcPct val="115000"/>
                        </a:lnSpc>
                        <a:spcAft>
                          <a:spcPts val="1000"/>
                        </a:spcAft>
                      </a:pPr>
                      <a:r>
                        <a:rPr lang="en-US" sz="900">
                          <a:effectLst/>
                          <a:latin typeface="Arial"/>
                          <a:ea typeface="Calibri"/>
                          <a:cs typeface="Times New Roman"/>
                        </a:rPr>
                        <a:t> </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900">
                          <a:effectLst/>
                          <a:latin typeface="Arial"/>
                          <a:ea typeface="Calibri"/>
                          <a:cs typeface="Times New Roman"/>
                        </a:rPr>
                        <a:t>National Dept of Public Works</a:t>
                      </a:r>
                      <a:endParaRPr lang="en-US" sz="1000">
                        <a:effectLst/>
                        <a:latin typeface="Calibri"/>
                        <a:ea typeface="Calibri"/>
                        <a:cs typeface="Times New Roman"/>
                      </a:endParaRPr>
                    </a:p>
                    <a:p>
                      <a:pPr marL="59690">
                        <a:lnSpc>
                          <a:spcPct val="115000"/>
                        </a:lnSpc>
                        <a:spcAft>
                          <a:spcPts val="1000"/>
                        </a:spcAft>
                      </a:pPr>
                      <a:r>
                        <a:rPr lang="en-US" sz="900">
                          <a:effectLst/>
                          <a:latin typeface="Arial"/>
                          <a:ea typeface="Calibri"/>
                          <a:cs typeface="Times New Roman"/>
                        </a:rPr>
                        <a:t> </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dirty="0" smtClean="0">
                          <a:effectLst/>
                          <a:latin typeface="Arial"/>
                          <a:ea typeface="Calibri"/>
                          <a:cs typeface="Times New Roman"/>
                        </a:rPr>
                        <a:t>The </a:t>
                      </a:r>
                      <a:r>
                        <a:rPr lang="en-US" sz="900" dirty="0">
                          <a:effectLst/>
                          <a:latin typeface="Arial"/>
                          <a:ea typeface="Calibri"/>
                          <a:cs typeface="Times New Roman"/>
                        </a:rPr>
                        <a:t>SIU established that the Department was being charged for more parking bays then were being provided. The building was in the interim sold to a new landlord. The SIU has approached the new landlord with a view to recovering the overpayments that he would be responsible for and to have the lease agreement rectified to indicate the correct position as regards what is being supplied. Negotiations are ongoing and presently looking positive. </a:t>
                      </a:r>
                      <a:endParaRPr lang="en-US" sz="1000" dirty="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To be determined</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9246">
                <a:tc>
                  <a:txBody>
                    <a:bodyPr/>
                    <a:lstStyle/>
                    <a:p>
                      <a:pPr>
                        <a:lnSpc>
                          <a:spcPct val="115000"/>
                        </a:lnSpc>
                        <a:spcAft>
                          <a:spcPts val="1000"/>
                        </a:spcAft>
                      </a:pPr>
                      <a:r>
                        <a:rPr lang="en-GB" sz="900">
                          <a:effectLst/>
                          <a:latin typeface="Arial"/>
                          <a:ea typeface="Calibri"/>
                          <a:cs typeface="Times New Roman"/>
                        </a:rPr>
                        <a:t>15</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R38 of 2010 extended by R27 of 2015</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900">
                          <a:effectLst/>
                          <a:latin typeface="Arial"/>
                          <a:ea typeface="Calibri"/>
                          <a:cs typeface="Times New Roman"/>
                        </a:rPr>
                        <a:t>National Dept of Public Works</a:t>
                      </a:r>
                      <a:endParaRPr lang="en-US" sz="1000">
                        <a:effectLst/>
                        <a:latin typeface="Calibri"/>
                        <a:ea typeface="Calibri"/>
                        <a:cs typeface="Times New Roman"/>
                      </a:endParaRPr>
                    </a:p>
                    <a:p>
                      <a:pPr marL="59690">
                        <a:lnSpc>
                          <a:spcPct val="115000"/>
                        </a:lnSpc>
                        <a:spcAft>
                          <a:spcPts val="1000"/>
                        </a:spcAft>
                      </a:pPr>
                      <a:r>
                        <a:rPr lang="en-US" sz="900">
                          <a:effectLst/>
                          <a:latin typeface="Arial"/>
                          <a:ea typeface="Calibri"/>
                          <a:cs typeface="Times New Roman"/>
                        </a:rPr>
                        <a:t> </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a:effectLst/>
                          <a:latin typeface="Arial"/>
                          <a:ea typeface="Calibri"/>
                          <a:cs typeface="Times New Roman"/>
                        </a:rPr>
                        <a:t>Union Building - Assisting the Department in defending an action brought by the Plaintiff for the recovery of outstanding amounts due for work allegedly completed.  </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R54m</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54585">
                <a:tc>
                  <a:txBody>
                    <a:bodyPr/>
                    <a:lstStyle/>
                    <a:p>
                      <a:pPr>
                        <a:lnSpc>
                          <a:spcPct val="115000"/>
                        </a:lnSpc>
                        <a:spcAft>
                          <a:spcPts val="1000"/>
                        </a:spcAft>
                      </a:pPr>
                      <a:r>
                        <a:rPr lang="en-GB" sz="900">
                          <a:effectLst/>
                          <a:latin typeface="Arial"/>
                          <a:ea typeface="Calibri"/>
                          <a:cs typeface="Times New Roman"/>
                        </a:rPr>
                        <a:t>16</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a:effectLst/>
                          <a:latin typeface="Arial"/>
                          <a:ea typeface="Calibri"/>
                          <a:cs typeface="Times New Roman"/>
                        </a:rPr>
                        <a:t>R38 of 2010 extended by R27 of 2015</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900">
                          <a:effectLst/>
                          <a:latin typeface="Arial"/>
                          <a:ea typeface="Calibri"/>
                          <a:cs typeface="Times New Roman"/>
                        </a:rPr>
                        <a:t>National Dept of Public Works</a:t>
                      </a:r>
                      <a:endParaRPr lang="en-US" sz="1000">
                        <a:effectLst/>
                        <a:latin typeface="Calibri"/>
                        <a:ea typeface="Calibri"/>
                        <a:cs typeface="Times New Roman"/>
                      </a:endParaRPr>
                    </a:p>
                    <a:p>
                      <a:pPr marL="59690">
                        <a:lnSpc>
                          <a:spcPct val="115000"/>
                        </a:lnSpc>
                        <a:spcAft>
                          <a:spcPts val="1000"/>
                        </a:spcAft>
                      </a:pPr>
                      <a:r>
                        <a:rPr lang="en-US" sz="900">
                          <a:effectLst/>
                          <a:latin typeface="Arial"/>
                          <a:ea typeface="Calibri"/>
                          <a:cs typeface="Times New Roman"/>
                        </a:rPr>
                        <a:t> </a:t>
                      </a:r>
                      <a:endParaRPr lang="en-US"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a:effectLst/>
                          <a:latin typeface="Arial"/>
                          <a:ea typeface="Calibri"/>
                          <a:cs typeface="Times New Roman"/>
                        </a:rPr>
                        <a:t>Mr Mia - This is an action that was instituted by DPW seeking the cancellation of 4 leases concluded with Mia and or his associated companies together with a claim for damages.  Pleadings have closed and a trial date has been applied for.  </a:t>
                      </a:r>
                      <a:endParaRPr lang="en-US" sz="100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900" dirty="0">
                          <a:effectLst/>
                          <a:latin typeface="Arial"/>
                          <a:ea typeface="Calibri"/>
                          <a:cs typeface="Times New Roman"/>
                        </a:rPr>
                        <a:t>R8m</a:t>
                      </a:r>
                      <a:endParaRPr lang="en-US" sz="1000" dirty="0">
                        <a:effectLst/>
                        <a:latin typeface="Calibri"/>
                        <a:ea typeface="Calibri"/>
                        <a:cs typeface="Times New Roman"/>
                      </a:endParaRPr>
                    </a:p>
                  </a:txBody>
                  <a:tcPr marL="61697" marR="61697" marT="85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091751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solidFill>
                  <a:srgbClr val="000000">
                    <a:tint val="75000"/>
                  </a:srgbClr>
                </a:solidFill>
              </a:rPr>
              <a:pPr>
                <a:defRPr/>
              </a:pPr>
              <a:t>38</a:t>
            </a:fld>
            <a:endParaRPr lang="en-ZA" dirty="0">
              <a:solidFill>
                <a:srgbClr val="000000">
                  <a:tint val="75000"/>
                </a:srgbClr>
              </a:solidFill>
            </a:endParaRPr>
          </a:p>
        </p:txBody>
      </p:sp>
      <p:sp>
        <p:nvSpPr>
          <p:cNvPr id="6" name="Content Placeholder 5"/>
          <p:cNvSpPr>
            <a:spLocks noGrp="1"/>
          </p:cNvSpPr>
          <p:nvPr>
            <p:ph idx="13"/>
          </p:nvPr>
        </p:nvSpPr>
        <p:spPr/>
        <p:txBody>
          <a:bodyPr/>
          <a:lstStyle/>
          <a:p>
            <a:r>
              <a:rPr lang="en-ZA" sz="2800" dirty="0" smtClean="0">
                <a:effectLst>
                  <a:outerShdw blurRad="38100" dist="38100" dir="2700000" algn="tl">
                    <a:srgbClr val="000000">
                      <a:alpha val="43137"/>
                    </a:srgbClr>
                  </a:outerShdw>
                </a:effectLst>
                <a:latin typeface="+mj-lt"/>
              </a:rPr>
              <a:t>Summary of Civil Matters</a:t>
            </a:r>
            <a:endParaRPr lang="en-ZA" sz="2800" dirty="0">
              <a:effectLst>
                <a:outerShdw blurRad="38100" dist="38100" dir="2700000" algn="tl">
                  <a:srgbClr val="000000">
                    <a:alpha val="43137"/>
                  </a:srgbClr>
                </a:outerShdw>
              </a:effectLst>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xmlns="" val="2173824796"/>
              </p:ext>
            </p:extLst>
          </p:nvPr>
        </p:nvGraphicFramePr>
        <p:xfrm>
          <a:off x="457200" y="1340768"/>
          <a:ext cx="8229601" cy="4437714"/>
        </p:xfrm>
        <a:graphic>
          <a:graphicData uri="http://schemas.openxmlformats.org/drawingml/2006/table">
            <a:tbl>
              <a:tblPr firstRow="1" firstCol="1" bandRow="1"/>
              <a:tblGrid>
                <a:gridCol w="339777">
                  <a:extLst>
                    <a:ext uri="{9D8B030D-6E8A-4147-A177-3AD203B41FA5}">
                      <a16:colId xmlns:a16="http://schemas.microsoft.com/office/drawing/2014/main" xmlns="" val="20000"/>
                    </a:ext>
                  </a:extLst>
                </a:gridCol>
                <a:gridCol w="1410325">
                  <a:extLst>
                    <a:ext uri="{9D8B030D-6E8A-4147-A177-3AD203B41FA5}">
                      <a16:colId xmlns:a16="http://schemas.microsoft.com/office/drawing/2014/main" xmlns="" val="20001"/>
                    </a:ext>
                  </a:extLst>
                </a:gridCol>
                <a:gridCol w="2310984">
                  <a:extLst>
                    <a:ext uri="{9D8B030D-6E8A-4147-A177-3AD203B41FA5}">
                      <a16:colId xmlns:a16="http://schemas.microsoft.com/office/drawing/2014/main" xmlns="" val="20002"/>
                    </a:ext>
                  </a:extLst>
                </a:gridCol>
                <a:gridCol w="3001156">
                  <a:extLst>
                    <a:ext uri="{9D8B030D-6E8A-4147-A177-3AD203B41FA5}">
                      <a16:colId xmlns:a16="http://schemas.microsoft.com/office/drawing/2014/main" xmlns="" val="20003"/>
                    </a:ext>
                  </a:extLst>
                </a:gridCol>
                <a:gridCol w="1167359">
                  <a:extLst>
                    <a:ext uri="{9D8B030D-6E8A-4147-A177-3AD203B41FA5}">
                      <a16:colId xmlns:a16="http://schemas.microsoft.com/office/drawing/2014/main" xmlns="" val="20004"/>
                    </a:ext>
                  </a:extLst>
                </a:gridCol>
              </a:tblGrid>
              <a:tr h="181756">
                <a:tc gridSpan="5">
                  <a:txBody>
                    <a:bodyPr/>
                    <a:lstStyle/>
                    <a:p>
                      <a:pPr>
                        <a:lnSpc>
                          <a:spcPct val="115000"/>
                        </a:lnSpc>
                        <a:spcAft>
                          <a:spcPts val="1000"/>
                        </a:spcAft>
                      </a:pPr>
                      <a:r>
                        <a:rPr lang="en-GB" sz="1000" b="1" dirty="0">
                          <a:solidFill>
                            <a:srgbClr val="FFFFFF"/>
                          </a:solidFill>
                          <a:effectLst/>
                          <a:latin typeface="Arial"/>
                          <a:ea typeface="Calibri"/>
                          <a:cs typeface="Times New Roman"/>
                        </a:rPr>
                        <a:t>Summary of Civil Matters</a:t>
                      </a:r>
                      <a:endParaRPr lang="en-US" sz="1100" dirty="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1756">
                <a:tc>
                  <a:txBody>
                    <a:bodyPr/>
                    <a:lstStyle/>
                    <a:p>
                      <a:pPr>
                        <a:lnSpc>
                          <a:spcPct val="115000"/>
                        </a:lnSpc>
                        <a:spcAft>
                          <a:spcPts val="1000"/>
                        </a:spcAft>
                      </a:pPr>
                      <a:r>
                        <a:rPr lang="en-GB" sz="1000" b="1">
                          <a:effectLst/>
                          <a:latin typeface="Arial"/>
                          <a:ea typeface="Calibri"/>
                          <a:cs typeface="Times New Roman"/>
                        </a:rPr>
                        <a:t>No</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1000" b="1">
                          <a:effectLst/>
                          <a:latin typeface="Arial"/>
                          <a:ea typeface="Calibri"/>
                          <a:cs typeface="Times New Roman"/>
                        </a:rPr>
                        <a:t>Proc Number</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9690">
                        <a:lnSpc>
                          <a:spcPct val="115000"/>
                        </a:lnSpc>
                        <a:spcAft>
                          <a:spcPts val="1000"/>
                        </a:spcAft>
                      </a:pPr>
                      <a:r>
                        <a:rPr lang="en-GB" sz="1000" b="1">
                          <a:effectLst/>
                          <a:latin typeface="Arial"/>
                          <a:ea typeface="Calibri"/>
                          <a:cs typeface="Times New Roman"/>
                        </a:rPr>
                        <a:t>Dept/State Institution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1000"/>
                        </a:spcAft>
                      </a:pPr>
                      <a:r>
                        <a:rPr lang="en-GB" sz="1000" b="1">
                          <a:effectLst/>
                          <a:latin typeface="Arial"/>
                          <a:ea typeface="Calibri"/>
                          <a:cs typeface="Times New Roman"/>
                        </a:rPr>
                        <a:t>Civil Matter Description</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pPr>
                      <a:r>
                        <a:rPr lang="en-GB" sz="1000" b="1">
                          <a:effectLst/>
                          <a:latin typeface="Arial"/>
                          <a:ea typeface="Calibri"/>
                          <a:cs typeface="Times New Roman"/>
                        </a:rPr>
                        <a:t>Value</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871303">
                <a:tc>
                  <a:txBody>
                    <a:bodyPr/>
                    <a:lstStyle/>
                    <a:p>
                      <a:pPr>
                        <a:lnSpc>
                          <a:spcPct val="115000"/>
                        </a:lnSpc>
                        <a:spcAft>
                          <a:spcPts val="1000"/>
                        </a:spcAft>
                      </a:pPr>
                      <a:r>
                        <a:rPr lang="en-GB" sz="1000">
                          <a:effectLst/>
                          <a:latin typeface="Arial"/>
                          <a:ea typeface="Calibri"/>
                          <a:cs typeface="Times New Roman"/>
                        </a:rPr>
                        <a:t>17</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a:ea typeface="Calibri"/>
                          <a:cs typeface="Times New Roman"/>
                        </a:rPr>
                        <a:t>R38 of 2010 extended by R27 of 2015</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1000" dirty="0">
                          <a:effectLst/>
                          <a:latin typeface="Arial"/>
                          <a:ea typeface="Calibri"/>
                          <a:cs typeface="Times New Roman"/>
                        </a:rPr>
                        <a:t>National Dept of Public Works</a:t>
                      </a:r>
                      <a:endParaRPr lang="en-US" sz="1100" dirty="0">
                        <a:effectLst/>
                        <a:latin typeface="Calibri"/>
                        <a:ea typeface="Calibri"/>
                        <a:cs typeface="Times New Roman"/>
                      </a:endParaRPr>
                    </a:p>
                    <a:p>
                      <a:pPr marL="59690">
                        <a:lnSpc>
                          <a:spcPct val="115000"/>
                        </a:lnSpc>
                        <a:spcAft>
                          <a:spcPts val="1000"/>
                        </a:spcAft>
                      </a:pPr>
                      <a:r>
                        <a:rPr lang="en-US" sz="1000" dirty="0">
                          <a:effectLst/>
                          <a:latin typeface="Arial"/>
                          <a:ea typeface="Calibri"/>
                          <a:cs typeface="Times New Roman"/>
                        </a:rPr>
                        <a:t> </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000" dirty="0" smtClean="0">
                          <a:effectLst/>
                          <a:latin typeface="Arial"/>
                          <a:ea typeface="Calibri"/>
                          <a:cs typeface="Times New Roman"/>
                        </a:rPr>
                        <a:t>The </a:t>
                      </a:r>
                      <a:r>
                        <a:rPr lang="en-US" sz="1000" dirty="0">
                          <a:effectLst/>
                          <a:latin typeface="Arial"/>
                          <a:ea typeface="Calibri"/>
                          <a:cs typeface="Times New Roman"/>
                        </a:rPr>
                        <a:t>landlord continued to receive rental payments from the Department after the lease had been cancelled and the Department had vacated the premises.  SIU is awaiting the appointment of Counsel. </a:t>
                      </a:r>
                      <a:endParaRPr lang="en-US" sz="1100" dirty="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a:ea typeface="Calibri"/>
                          <a:cs typeface="Times New Roman"/>
                        </a:rPr>
                        <a:t>R9m</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8916">
                <a:tc>
                  <a:txBody>
                    <a:bodyPr/>
                    <a:lstStyle/>
                    <a:p>
                      <a:pPr>
                        <a:lnSpc>
                          <a:spcPct val="115000"/>
                        </a:lnSpc>
                        <a:spcAft>
                          <a:spcPts val="1000"/>
                        </a:spcAft>
                      </a:pPr>
                      <a:r>
                        <a:rPr lang="en-GB" sz="1000">
                          <a:effectLst/>
                          <a:latin typeface="Arial"/>
                          <a:ea typeface="Calibri"/>
                          <a:cs typeface="Times New Roman"/>
                        </a:rPr>
                        <a:t>18</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a:ea typeface="Calibri"/>
                          <a:cs typeface="Times New Roman"/>
                        </a:rPr>
                        <a:t>R38 of 2010 extended by R27 of 2015</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1000">
                          <a:effectLst/>
                          <a:latin typeface="Arial"/>
                          <a:ea typeface="Calibri"/>
                          <a:cs typeface="Times New Roman"/>
                        </a:rPr>
                        <a:t>National Dept of Public Works</a:t>
                      </a:r>
                      <a:endParaRPr lang="en-US" sz="1100">
                        <a:effectLst/>
                        <a:latin typeface="Calibri"/>
                        <a:ea typeface="Calibri"/>
                        <a:cs typeface="Times New Roman"/>
                      </a:endParaRPr>
                    </a:p>
                    <a:p>
                      <a:pPr marL="59690">
                        <a:lnSpc>
                          <a:spcPct val="115000"/>
                        </a:lnSpc>
                        <a:spcAft>
                          <a:spcPts val="1000"/>
                        </a:spcAft>
                      </a:pPr>
                      <a:r>
                        <a:rPr lang="en-US" sz="1000">
                          <a:effectLst/>
                          <a:latin typeface="Arial"/>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000" dirty="0" smtClean="0">
                          <a:effectLst/>
                          <a:latin typeface="Arial"/>
                          <a:ea typeface="Calibri"/>
                          <a:cs typeface="Times New Roman"/>
                        </a:rPr>
                        <a:t>The </a:t>
                      </a:r>
                      <a:r>
                        <a:rPr lang="en-US" sz="1000" dirty="0">
                          <a:effectLst/>
                          <a:latin typeface="Arial"/>
                          <a:ea typeface="Calibri"/>
                          <a:cs typeface="Times New Roman"/>
                        </a:rPr>
                        <a:t>procurement of a lease by the Department contrary to Section 217 of the Constitution.  Application to set aside the lease.  Draft papers are being settled.  </a:t>
                      </a:r>
                      <a:endParaRPr lang="en-US" sz="1100" dirty="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smtClean="0">
                          <a:effectLst/>
                          <a:latin typeface="Arial"/>
                          <a:ea typeface="Calibri"/>
                          <a:cs typeface="Times New Roman"/>
                        </a:rPr>
                        <a:t>To</a:t>
                      </a:r>
                      <a:r>
                        <a:rPr lang="en-US" sz="1000" baseline="0" dirty="0" smtClean="0">
                          <a:effectLst/>
                          <a:latin typeface="Arial"/>
                          <a:ea typeface="Calibri"/>
                          <a:cs typeface="Times New Roman"/>
                        </a:rPr>
                        <a:t> be determined</a:t>
                      </a:r>
                      <a:endParaRPr lang="en-US" sz="1100" dirty="0">
                        <a:effectLst/>
                        <a:latin typeface="Calibri"/>
                        <a:ea typeface="Calibri"/>
                        <a:cs typeface="Times New Roman"/>
                      </a:endParaRPr>
                    </a:p>
                    <a:p>
                      <a:pPr>
                        <a:lnSpc>
                          <a:spcPct val="115000"/>
                        </a:lnSpc>
                        <a:spcAft>
                          <a:spcPts val="1000"/>
                        </a:spcAft>
                      </a:pPr>
                      <a:r>
                        <a:rPr lang="en-US" sz="1000" dirty="0">
                          <a:effectLst/>
                          <a:latin typeface="Arial"/>
                          <a:ea typeface="Calibri"/>
                          <a:cs typeface="Times New Roman"/>
                        </a:rPr>
                        <a:t> </a:t>
                      </a:r>
                      <a:endParaRPr lang="en-US" sz="1100" dirty="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98916">
                <a:tc>
                  <a:txBody>
                    <a:bodyPr/>
                    <a:lstStyle/>
                    <a:p>
                      <a:pPr>
                        <a:lnSpc>
                          <a:spcPct val="115000"/>
                        </a:lnSpc>
                        <a:spcAft>
                          <a:spcPts val="1000"/>
                        </a:spcAft>
                      </a:pPr>
                      <a:r>
                        <a:rPr lang="en-GB" sz="1000">
                          <a:effectLst/>
                          <a:latin typeface="Arial"/>
                          <a:ea typeface="Calibri"/>
                          <a:cs typeface="Times New Roman"/>
                        </a:rPr>
                        <a:t>19</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a:ea typeface="Calibri"/>
                          <a:cs typeface="Times New Roman"/>
                        </a:rPr>
                        <a:t>R38 of 2010 extended by R27 of 2015</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1000" dirty="0">
                          <a:effectLst/>
                          <a:latin typeface="Arial"/>
                          <a:ea typeface="Calibri"/>
                          <a:cs typeface="Times New Roman"/>
                        </a:rPr>
                        <a:t>National Dept of Public Works</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000" dirty="0" smtClean="0">
                          <a:effectLst/>
                          <a:latin typeface="Arial"/>
                          <a:ea typeface="Calibri"/>
                          <a:cs typeface="Times New Roman"/>
                        </a:rPr>
                        <a:t>The </a:t>
                      </a:r>
                      <a:r>
                        <a:rPr lang="en-US" sz="1000" dirty="0">
                          <a:effectLst/>
                          <a:latin typeface="Arial"/>
                          <a:ea typeface="Calibri"/>
                          <a:cs typeface="Times New Roman"/>
                        </a:rPr>
                        <a:t>procurement of a lease by the Department contrary to Section 217 of the Constitution.  Application to set aside the lease.  Draft papers are being settled. </a:t>
                      </a:r>
                      <a:endParaRPr lang="en-US" sz="1100" dirty="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a:ea typeface="Calibri"/>
                          <a:cs typeface="Times New Roman"/>
                        </a:rPr>
                        <a:t>R609m</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33238">
                <a:tc>
                  <a:txBody>
                    <a:bodyPr/>
                    <a:lstStyle/>
                    <a:p>
                      <a:pPr>
                        <a:lnSpc>
                          <a:spcPct val="115000"/>
                        </a:lnSpc>
                        <a:spcAft>
                          <a:spcPts val="1000"/>
                        </a:spcAft>
                      </a:pPr>
                      <a:r>
                        <a:rPr lang="en-GB" sz="1000">
                          <a:effectLst/>
                          <a:latin typeface="Arial"/>
                          <a:ea typeface="Calibri"/>
                          <a:cs typeface="Times New Roman"/>
                        </a:rPr>
                        <a:t>20</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a:effectLst/>
                          <a:latin typeface="Arial"/>
                          <a:ea typeface="Calibri"/>
                          <a:cs typeface="Times New Roman"/>
                        </a:rPr>
                        <a:t>R7 of 2014 amended by R599 of 2015</a:t>
                      </a:r>
                      <a:endParaRPr lang="en-US" sz="1100">
                        <a:effectLst/>
                        <a:latin typeface="Calibri"/>
                        <a:ea typeface="Calibri"/>
                        <a:cs typeface="Times New Roman"/>
                      </a:endParaRPr>
                    </a:p>
                    <a:p>
                      <a:pPr>
                        <a:lnSpc>
                          <a:spcPct val="115000"/>
                        </a:lnSpc>
                        <a:spcAft>
                          <a:spcPts val="1000"/>
                        </a:spcAft>
                      </a:pPr>
                      <a:r>
                        <a:rPr lang="en-US" sz="1000">
                          <a:effectLst/>
                          <a:latin typeface="Arial"/>
                          <a:ea typeface="Calibri"/>
                          <a:cs typeface="Times New Roman"/>
                        </a:rPr>
                        <a:t> </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690">
                        <a:lnSpc>
                          <a:spcPct val="115000"/>
                        </a:lnSpc>
                        <a:spcAft>
                          <a:spcPts val="1000"/>
                        </a:spcAft>
                      </a:pPr>
                      <a:r>
                        <a:rPr lang="en-ZA" sz="1000">
                          <a:effectLst/>
                          <a:latin typeface="Arial"/>
                          <a:ea typeface="Calibri"/>
                          <a:cs typeface="Times New Roman"/>
                        </a:rPr>
                        <a:t>Dept of Rural Development and Land Reform and the SITA</a:t>
                      </a:r>
                      <a:endParaRPr lang="en-US" sz="1100">
                        <a:effectLst/>
                        <a:latin typeface="Calibri"/>
                        <a:ea typeface="Calibri"/>
                        <a:cs typeface="Times New Roman"/>
                      </a:endParaRPr>
                    </a:p>
                    <a:p>
                      <a:pPr marL="59690">
                        <a:lnSpc>
                          <a:spcPct val="115000"/>
                        </a:lnSpc>
                        <a:spcAft>
                          <a:spcPts val="1000"/>
                        </a:spcAft>
                      </a:pPr>
                      <a:r>
                        <a:rPr lang="en-ZA" sz="1000">
                          <a:effectLst/>
                          <a:latin typeface="Arial"/>
                          <a:ea typeface="Calibri"/>
                          <a:cs typeface="Times New Roman"/>
                        </a:rPr>
                        <a:t> </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000">
                          <a:effectLst/>
                          <a:latin typeface="Arial"/>
                          <a:ea typeface="Calibri"/>
                          <a:cs typeface="Times New Roman"/>
                        </a:rPr>
                        <a:t>Application to Review a Decision to award a tender (RFB 653/2008 – The provision of e-Cadastre for the Department) to Gijima and to set aside the resulting contract(s) valued at approximately R 364 910 166.08, including all Addenda thereto. The application is based on an error that was made by the SITA during the bid evaluation and bid adjudication stages of the tender process, which resulted in the award being made to the incorrect service provider. </a:t>
                      </a:r>
                      <a:endParaRPr lang="en-US" sz="110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000" dirty="0">
                          <a:effectLst/>
                          <a:latin typeface="Arial"/>
                          <a:ea typeface="Calibri"/>
                          <a:cs typeface="Times New Roman"/>
                        </a:rPr>
                        <a:t>R364m</a:t>
                      </a:r>
                      <a:endParaRPr lang="en-US" sz="1100" dirty="0">
                        <a:effectLst/>
                        <a:latin typeface="Calibri"/>
                        <a:ea typeface="Calibri"/>
                        <a:cs typeface="Times New Roman"/>
                      </a:endParaRPr>
                    </a:p>
                  </a:txBody>
                  <a:tcPr marL="67456" marR="67456" marT="93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32571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sz="3600" dirty="0" smtClean="0">
              <a:effectLst>
                <a:outerShdw blurRad="38100" dist="38100" dir="2700000" algn="tl">
                  <a:srgbClr val="000000">
                    <a:alpha val="43137"/>
                  </a:srgbClr>
                </a:outerShdw>
              </a:effectLst>
            </a:endParaRPr>
          </a:p>
          <a:p>
            <a:endParaRPr lang="en-ZA" sz="3600" dirty="0" smtClean="0">
              <a:effectLst>
                <a:outerShdw blurRad="38100" dist="38100" dir="2700000" algn="tl">
                  <a:srgbClr val="000000">
                    <a:alpha val="43137"/>
                  </a:srgbClr>
                </a:outerShdw>
              </a:effectLst>
            </a:endParaRPr>
          </a:p>
          <a:p>
            <a:endParaRPr lang="en-ZA" sz="3600" dirty="0" smtClean="0">
              <a:effectLst>
                <a:outerShdw blurRad="38100" dist="38100" dir="2700000" algn="tl">
                  <a:srgbClr val="000000">
                    <a:alpha val="43137"/>
                  </a:srgbClr>
                </a:outerShdw>
              </a:effectLst>
            </a:endParaRPr>
          </a:p>
          <a:p>
            <a:pPr algn="ctr">
              <a:buNone/>
            </a:pPr>
            <a:r>
              <a:rPr lang="en-ZA" sz="3600" b="1" dirty="0" smtClean="0">
                <a:effectLst>
                  <a:outerShdw blurRad="38100" dist="38100" dir="2700000" algn="tl">
                    <a:srgbClr val="000000">
                      <a:alpha val="43137"/>
                    </a:srgbClr>
                  </a:outerShdw>
                </a:effectLst>
                <a:latin typeface="+mj-lt"/>
              </a:rPr>
              <a:t>4. HUMAN RESOURCES </a:t>
            </a:r>
            <a:endParaRPr lang="en-ZA" sz="3600" b="1" dirty="0">
              <a:effectLst>
                <a:outerShdw blurRad="38100" dist="38100" dir="2700000" algn="tl">
                  <a:srgbClr val="000000">
                    <a:alpha val="43137"/>
                  </a:srgbClr>
                </a:outerShdw>
              </a:effectLst>
              <a:latin typeface="+mj-lt"/>
            </a:endParaRPr>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39</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p:txBody>
          <a:bodyPr/>
          <a:lstStyle/>
          <a:p>
            <a:pPr>
              <a:lnSpc>
                <a:spcPct val="100000"/>
              </a:lnSpc>
              <a:spcBef>
                <a:spcPts val="600"/>
              </a:spcBef>
              <a:spcAft>
                <a:spcPts val="0"/>
              </a:spcAft>
            </a:pPr>
            <a:r>
              <a:rPr lang="en-ZA" sz="2800" dirty="0" smtClean="0">
                <a:effectLst>
                  <a:outerShdw blurRad="38100" dist="38100" dir="2700000" algn="tl">
                    <a:srgbClr val="000000">
                      <a:alpha val="43137"/>
                    </a:srgbClr>
                  </a:outerShdw>
                </a:effectLst>
                <a:latin typeface="+mj-lt"/>
                <a:cs typeface="Arial" pitchFamily="34" charset="0"/>
              </a:rPr>
              <a:t>Key Performance Highlights</a:t>
            </a:r>
            <a:endParaRPr lang="en-GB" sz="2800" dirty="0">
              <a:effectLst>
                <a:outerShdw blurRad="38100" dist="38100" dir="2700000" algn="tl">
                  <a:srgbClr val="000000">
                    <a:alpha val="43137"/>
                  </a:srgbClr>
                </a:outerShdw>
              </a:effectLst>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xmlns="" val="3329625189"/>
              </p:ext>
            </p:extLst>
          </p:nvPr>
        </p:nvGraphicFramePr>
        <p:xfrm>
          <a:off x="304800" y="1162763"/>
          <a:ext cx="8407401" cy="5695237"/>
        </p:xfrm>
        <a:graphic>
          <a:graphicData uri="http://schemas.openxmlformats.org/drawingml/2006/table">
            <a:tbl>
              <a:tblPr lastCol="1"/>
              <a:tblGrid>
                <a:gridCol w="1854200">
                  <a:extLst>
                    <a:ext uri="{9D8B030D-6E8A-4147-A177-3AD203B41FA5}">
                      <a16:colId xmlns:a16="http://schemas.microsoft.com/office/drawing/2014/main" xmlns="" val="20000"/>
                    </a:ext>
                  </a:extLst>
                </a:gridCol>
                <a:gridCol w="6553201">
                  <a:extLst>
                    <a:ext uri="{9D8B030D-6E8A-4147-A177-3AD203B41FA5}">
                      <a16:colId xmlns:a16="http://schemas.microsoft.com/office/drawing/2014/main" xmlns="" val="20001"/>
                    </a:ext>
                  </a:extLst>
                </a:gridCol>
              </a:tblGrid>
              <a:tr h="296686">
                <a:tc gridSpan="2">
                  <a:txBody>
                    <a:bodyPr/>
                    <a:lstStyle/>
                    <a:p>
                      <a:pPr algn="l" rtl="0" fontAlgn="b"/>
                      <a:r>
                        <a:rPr lang="en-US" sz="1600" b="1" i="0" u="none" strike="noStrike" dirty="0">
                          <a:solidFill>
                            <a:srgbClr val="FFFFFF"/>
                          </a:solidFill>
                          <a:effectLst/>
                          <a:latin typeface="Arial"/>
                        </a:rPr>
                        <a:t>Key Performance Highlights</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xmlns="" val="10000"/>
                  </a:ext>
                </a:extLst>
              </a:tr>
              <a:tr h="296686">
                <a:tc>
                  <a:txBody>
                    <a:bodyPr/>
                    <a:lstStyle/>
                    <a:p>
                      <a:pPr algn="ctr" rtl="0" fontAlgn="b"/>
                      <a:r>
                        <a:rPr lang="en-US" sz="1600" b="1" i="0" u="none" strike="noStrike" dirty="0">
                          <a:solidFill>
                            <a:srgbClr val="000000"/>
                          </a:solidFill>
                          <a:effectLst/>
                          <a:latin typeface="Arial"/>
                        </a:rPr>
                        <a:t>Number / Value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600" b="1" i="0" u="none" strike="noStrike" dirty="0">
                          <a:solidFill>
                            <a:srgbClr val="000000"/>
                          </a:solidFill>
                          <a:effectLst/>
                          <a:latin typeface="Arial"/>
                        </a:rPr>
                        <a:t>Description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576889">
                <a:tc>
                  <a:txBody>
                    <a:bodyPr/>
                    <a:lstStyle/>
                    <a:p>
                      <a:pPr algn="ctr" rtl="0" fontAlgn="b"/>
                      <a:r>
                        <a:rPr lang="en-US" sz="1800" b="1" i="0" u="none" strike="noStrike" dirty="0">
                          <a:solidFill>
                            <a:schemeClr val="tx1"/>
                          </a:solidFill>
                          <a:effectLst/>
                          <a:latin typeface="Arial"/>
                        </a:rPr>
                        <a:t>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number of final investigation reports submitted to the Presidency between 1 April 2015 and 31 March 2016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6889">
                <a:tc>
                  <a:txBody>
                    <a:bodyPr/>
                    <a:lstStyle/>
                    <a:p>
                      <a:pPr algn="ctr" rtl="0" fontAlgn="b"/>
                      <a:r>
                        <a:rPr lang="en-US" sz="1800" b="1" i="0" u="none" strike="noStrike" dirty="0">
                          <a:solidFill>
                            <a:schemeClr val="tx1"/>
                          </a:solidFill>
                          <a:effectLst/>
                          <a:latin typeface="Arial"/>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number of proclamations published between 1 April 2015 and 31 March 2016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1409">
                <a:tc>
                  <a:txBody>
                    <a:bodyPr/>
                    <a:lstStyle/>
                    <a:p>
                      <a:pPr algn="ctr" rtl="0" fontAlgn="b"/>
                      <a:r>
                        <a:rPr lang="en-US" sz="1800" b="1" i="0" u="none" strike="noStrike" dirty="0">
                          <a:solidFill>
                            <a:schemeClr val="tx1"/>
                          </a:solidFill>
                          <a:effectLst/>
                          <a:latin typeface="Arial"/>
                        </a:rPr>
                        <a:t>73 million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potential value of money that may be recovered for the </a:t>
                      </a:r>
                      <a:r>
                        <a:rPr lang="en-US" sz="1600" b="0" i="0" u="none" strike="noStrike" dirty="0" smtClean="0">
                          <a:solidFill>
                            <a:srgbClr val="000000"/>
                          </a:solidFill>
                          <a:effectLst/>
                          <a:latin typeface="Arial"/>
                        </a:rPr>
                        <a:t>State.  For</a:t>
                      </a:r>
                      <a:r>
                        <a:rPr lang="en-US" sz="1600" b="0" i="0" u="none" strike="noStrike" baseline="0" dirty="0" smtClean="0">
                          <a:solidFill>
                            <a:srgbClr val="000000"/>
                          </a:solidFill>
                          <a:effectLst/>
                          <a:latin typeface="Arial"/>
                        </a:rPr>
                        <a:t> Example </a:t>
                      </a:r>
                      <a:r>
                        <a:rPr lang="en-US" sz="1600" b="0" i="0" u="none" strike="noStrike" dirty="0" smtClean="0">
                          <a:solidFill>
                            <a:srgbClr val="000000"/>
                          </a:solidFill>
                          <a:effectLst/>
                          <a:latin typeface="Arial"/>
                        </a:rPr>
                        <a:t>Preservation order</a:t>
                      </a:r>
                      <a:r>
                        <a:rPr lang="en-US" sz="1600" b="0" i="0" u="none" strike="noStrike" baseline="0" dirty="0" smtClean="0">
                          <a:solidFill>
                            <a:srgbClr val="000000"/>
                          </a:solidFill>
                          <a:effectLst/>
                          <a:latin typeface="Arial"/>
                        </a:rPr>
                        <a:t> or </a:t>
                      </a:r>
                      <a:r>
                        <a:rPr lang="en-US" sz="1600" b="0" i="0" u="none" strike="noStrike" dirty="0" smtClean="0">
                          <a:solidFill>
                            <a:srgbClr val="000000"/>
                          </a:solidFill>
                          <a:effectLst/>
                          <a:latin typeface="Arial"/>
                        </a:rPr>
                        <a:t> acknowledgement of debt</a:t>
                      </a:r>
                      <a:r>
                        <a:rPr lang="en-US" sz="1600" b="0" i="0" u="none" strike="noStrike" baseline="0" dirty="0" smtClean="0">
                          <a:solidFill>
                            <a:srgbClr val="000000"/>
                          </a:solidFill>
                          <a:effectLst/>
                          <a:latin typeface="Arial"/>
                        </a:rPr>
                        <a:t> that could lead to actual recovery in a future reporting period.</a:t>
                      </a:r>
                      <a:endParaRPr lang="en-US" sz="1600" b="0" i="0" u="none" strike="noStrike" dirty="0">
                        <a:solidFill>
                          <a:srgbClr val="000000"/>
                        </a:solidFill>
                        <a:effectLst/>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76889">
                <a:tc>
                  <a:txBody>
                    <a:bodyPr/>
                    <a:lstStyle/>
                    <a:p>
                      <a:pPr algn="ctr" rtl="0" fontAlgn="b"/>
                      <a:r>
                        <a:rPr lang="en-US" sz="1800" b="1" i="0" u="none" strike="noStrike" dirty="0">
                          <a:solidFill>
                            <a:schemeClr val="tx1"/>
                          </a:solidFill>
                          <a:effectLst/>
                          <a:latin typeface="Arial"/>
                        </a:rPr>
                        <a:t>52 million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actual value of money and/or assets that has been recovered for the </a:t>
                      </a:r>
                      <a:r>
                        <a:rPr lang="en-US" sz="1600" b="0" i="0" u="none" strike="noStrike" dirty="0" smtClean="0">
                          <a:solidFill>
                            <a:srgbClr val="000000"/>
                          </a:solidFill>
                          <a:effectLst/>
                          <a:latin typeface="Arial"/>
                        </a:rPr>
                        <a:t>State. For</a:t>
                      </a:r>
                      <a:r>
                        <a:rPr lang="en-US" sz="1600" b="0" i="0" u="none" strike="noStrike" baseline="0" dirty="0" smtClean="0">
                          <a:solidFill>
                            <a:srgbClr val="000000"/>
                          </a:solidFill>
                          <a:effectLst/>
                          <a:latin typeface="Arial"/>
                        </a:rPr>
                        <a:t> example final forfeiture orders or cash paid into trust account following acknowledgements of debt.</a:t>
                      </a:r>
                      <a:endParaRPr lang="en-US" sz="1600" b="0" i="0" u="none" strike="noStrike" dirty="0">
                        <a:solidFill>
                          <a:srgbClr val="000000"/>
                        </a:solidFill>
                        <a:effectLst/>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76889">
                <a:tc>
                  <a:txBody>
                    <a:bodyPr/>
                    <a:lstStyle/>
                    <a:p>
                      <a:pPr algn="ctr" rtl="0" fontAlgn="b"/>
                      <a:r>
                        <a:rPr lang="en-US" sz="1800" b="1" i="0" u="none" strike="noStrike" dirty="0">
                          <a:solidFill>
                            <a:schemeClr val="tx1"/>
                          </a:solidFill>
                          <a:effectLst/>
                          <a:latin typeface="Arial"/>
                        </a:rPr>
                        <a:t>583 million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value of the five civil matters that were instituted by the SIU between 1 April 2015 and 31 March </a:t>
                      </a:r>
                      <a:r>
                        <a:rPr lang="en-US" sz="1600" b="0" i="0" u="none" strike="noStrike" dirty="0" smtClean="0">
                          <a:solidFill>
                            <a:srgbClr val="000000"/>
                          </a:solidFill>
                          <a:effectLst/>
                          <a:latin typeface="Arial"/>
                        </a:rPr>
                        <a:t>2016. One of the matters to the value of R139.</a:t>
                      </a:r>
                      <a:r>
                        <a:rPr lang="en-US" sz="1600" b="0" i="0" u="none" strike="noStrike" baseline="0" dirty="0" smtClean="0">
                          <a:solidFill>
                            <a:srgbClr val="000000"/>
                          </a:solidFill>
                          <a:effectLst/>
                          <a:latin typeface="Arial"/>
                        </a:rPr>
                        <a:t> 4m </a:t>
                      </a:r>
                      <a:r>
                        <a:rPr lang="en-US" sz="1600" b="0" i="0" u="none" strike="noStrike" dirty="0" smtClean="0">
                          <a:solidFill>
                            <a:srgbClr val="000000"/>
                          </a:solidFill>
                          <a:effectLst/>
                          <a:latin typeface="Arial"/>
                        </a:rPr>
                        <a:t>has since</a:t>
                      </a:r>
                      <a:r>
                        <a:rPr lang="en-US" sz="1600" b="0" i="0" u="none" strike="noStrike" baseline="0" dirty="0" smtClean="0">
                          <a:solidFill>
                            <a:srgbClr val="000000"/>
                          </a:solidFill>
                          <a:effectLst/>
                          <a:latin typeface="Arial"/>
                        </a:rPr>
                        <a:t> been </a:t>
                      </a:r>
                      <a:r>
                        <a:rPr lang="en-US" sz="1600" b="0" i="0" u="none" strike="noStrike" baseline="0" dirty="0" err="1" smtClean="0">
                          <a:solidFill>
                            <a:srgbClr val="000000"/>
                          </a:solidFill>
                          <a:effectLst/>
                          <a:latin typeface="Arial"/>
                        </a:rPr>
                        <a:t>finalised</a:t>
                      </a:r>
                      <a:r>
                        <a:rPr lang="en-US" sz="1600" b="0" i="0" u="none" strike="noStrike" baseline="0" dirty="0" smtClean="0">
                          <a:solidFill>
                            <a:srgbClr val="000000"/>
                          </a:solidFill>
                          <a:effectLst/>
                          <a:latin typeface="Arial"/>
                        </a:rPr>
                        <a:t> </a:t>
                      </a:r>
                      <a:endParaRPr lang="en-US" sz="1600" b="0" i="0" u="none" strike="noStrike" dirty="0">
                        <a:solidFill>
                          <a:srgbClr val="000000"/>
                        </a:solidFill>
                        <a:effectLst/>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76889">
                <a:tc>
                  <a:txBody>
                    <a:bodyPr/>
                    <a:lstStyle/>
                    <a:p>
                      <a:pPr algn="ctr" rtl="0" fontAlgn="b"/>
                      <a:r>
                        <a:rPr lang="en-US" sz="1800" b="1" i="0" u="none" strike="noStrike" dirty="0">
                          <a:solidFill>
                            <a:schemeClr val="tx1"/>
                          </a:solidFill>
                          <a:effectLst/>
                          <a:latin typeface="Arial"/>
                        </a:rPr>
                        <a:t>6.8 billion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value of the 307 matters that have been referred to the NPA for prosecution and the AFU for forfeiture orders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76889">
                <a:tc>
                  <a:txBody>
                    <a:bodyPr/>
                    <a:lstStyle/>
                    <a:p>
                      <a:pPr algn="ctr" rtl="0" fontAlgn="b"/>
                      <a:r>
                        <a:rPr lang="en-US" sz="1800" b="1" i="0" u="none" strike="noStrike" dirty="0">
                          <a:solidFill>
                            <a:schemeClr val="tx1"/>
                          </a:solidFill>
                          <a:effectLst/>
                          <a:latin typeface="Arial"/>
                        </a:rPr>
                        <a:t>717 million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value of three contracts that were set aside as a result of the SIU’s intervention(s)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76889">
                <a:tc>
                  <a:txBody>
                    <a:bodyPr/>
                    <a:lstStyle/>
                    <a:p>
                      <a:pPr algn="ctr" rtl="0" fontAlgn="b"/>
                      <a:r>
                        <a:rPr lang="en-US" sz="1800" b="1" i="0" u="none" strike="noStrike" dirty="0">
                          <a:solidFill>
                            <a:schemeClr val="tx1"/>
                          </a:solidFill>
                          <a:effectLst/>
                          <a:latin typeface="Arial"/>
                        </a:rPr>
                        <a:t>310 million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b"/>
                      <a:r>
                        <a:rPr lang="en-US" sz="1600" b="0" i="0" u="none" strike="noStrike" dirty="0">
                          <a:solidFill>
                            <a:srgbClr val="000000"/>
                          </a:solidFill>
                          <a:effectLst/>
                          <a:latin typeface="Arial"/>
                        </a:rPr>
                        <a:t>The value of payments that were not made in two matters as a result of the SIU’s intervention(s)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effectLst>
                  <a:outerShdw blurRad="38100" dist="38100" dir="2700000" algn="tl">
                    <a:srgbClr val="000000">
                      <a:alpha val="43137"/>
                    </a:srgbClr>
                  </a:outerShdw>
                </a:effectLst>
                <a:latin typeface="+mj-lt"/>
              </a:rPr>
              <a:t>HUMAN RESOURCES </a:t>
            </a:r>
            <a:br>
              <a:rPr lang="en-ZA" dirty="0" smtClean="0">
                <a:effectLst>
                  <a:outerShdw blurRad="38100" dist="38100" dir="2700000" algn="tl">
                    <a:srgbClr val="000000">
                      <a:alpha val="43137"/>
                    </a:srgbClr>
                  </a:outerShdw>
                </a:effectLst>
                <a:latin typeface="+mj-lt"/>
              </a:rPr>
            </a:br>
            <a:endParaRPr lang="en-ZA" dirty="0">
              <a:effectLst>
                <a:outerShdw blurRad="38100" dist="38100" dir="2700000" algn="tl">
                  <a:srgbClr val="000000">
                    <a:alpha val="43137"/>
                  </a:srgbClr>
                </a:outerShdw>
              </a:effectLst>
              <a:latin typeface="+mj-lt"/>
            </a:endParaRPr>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40</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Content Placeholder 1"/>
          <p:cNvSpPr txBox="1">
            <a:spLocks/>
          </p:cNvSpPr>
          <p:nvPr/>
        </p:nvSpPr>
        <p:spPr bwMode="auto">
          <a:xfrm>
            <a:off x="457200" y="1219200"/>
            <a:ext cx="8229600" cy="1993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200"/>
              </a:spcBef>
              <a:spcAft>
                <a:spcPct val="0"/>
              </a:spcAft>
              <a:buClrTx/>
              <a:buSzTx/>
              <a:buFont typeface="Arial" charset="0"/>
              <a:buChar char="•"/>
              <a:tabLst/>
              <a:defRPr/>
            </a:pPr>
            <a:r>
              <a:rPr kumimoji="0" lang="en-ZA" b="0" i="0" u="none" strike="noStrike" kern="0" cap="none" spc="0" normalizeH="0" baseline="0" noProof="0" dirty="0" smtClean="0">
                <a:ln>
                  <a:noFill/>
                </a:ln>
                <a:solidFill>
                  <a:schemeClr val="tx1"/>
                </a:solidFill>
                <a:effectLst/>
                <a:uLnTx/>
                <a:uFillTx/>
                <a:latin typeface="+mn-lt"/>
                <a:ea typeface="+mn-ea"/>
                <a:cs typeface="+mn-cs"/>
              </a:rPr>
              <a:t>Total staff complement as at 31 March 2016: 534</a:t>
            </a:r>
          </a:p>
          <a:p>
            <a:pPr marL="742950" marR="0" lvl="1" indent="-285750" algn="l" defTabSz="914400" rtl="0" eaLnBrk="0" fontAlgn="base" latinLnBrk="0" hangingPunct="0">
              <a:lnSpc>
                <a:spcPct val="100000"/>
              </a:lnSpc>
              <a:spcBef>
                <a:spcPts val="600"/>
              </a:spcBef>
              <a:spcAft>
                <a:spcPct val="0"/>
              </a:spcAft>
              <a:buClrTx/>
              <a:buSzTx/>
              <a:buFont typeface="Wingdings" pitchFamily="2" charset="2"/>
              <a:buChar char="§"/>
              <a:tabLst/>
              <a:defRPr/>
            </a:pPr>
            <a:r>
              <a:rPr kumimoji="0" lang="en-ZA" b="0" i="0" u="none" strike="noStrike" kern="0" cap="none" spc="0" normalizeH="0" baseline="0" noProof="0" dirty="0" smtClean="0">
                <a:ln>
                  <a:noFill/>
                </a:ln>
                <a:solidFill>
                  <a:schemeClr val="tx1"/>
                </a:solidFill>
                <a:effectLst/>
                <a:uLnTx/>
                <a:uFillTx/>
                <a:latin typeface="+mn-lt"/>
              </a:rPr>
              <a:t>Permanent: 528</a:t>
            </a:r>
          </a:p>
          <a:p>
            <a:pPr marL="742950" marR="0" lvl="1" indent="-285750" algn="l" defTabSz="914400" rtl="0" eaLnBrk="0" fontAlgn="base" latinLnBrk="0" hangingPunct="0">
              <a:lnSpc>
                <a:spcPct val="100000"/>
              </a:lnSpc>
              <a:spcBef>
                <a:spcPts val="600"/>
              </a:spcBef>
              <a:spcAft>
                <a:spcPct val="0"/>
              </a:spcAft>
              <a:buClrTx/>
              <a:buSzTx/>
              <a:buFont typeface="Wingdings" pitchFamily="2" charset="2"/>
              <a:buChar char="§"/>
              <a:tabLst/>
              <a:defRPr/>
            </a:pPr>
            <a:r>
              <a:rPr kumimoji="0" lang="en-ZA" b="0" i="0" u="none" strike="noStrike" kern="0" cap="none" spc="0" normalizeH="0" baseline="0" noProof="0" dirty="0" smtClean="0">
                <a:ln>
                  <a:noFill/>
                </a:ln>
                <a:solidFill>
                  <a:schemeClr val="tx1"/>
                </a:solidFill>
                <a:effectLst/>
                <a:uLnTx/>
                <a:uFillTx/>
                <a:latin typeface="+mn-lt"/>
              </a:rPr>
              <a:t>Fixed term contract: 6</a:t>
            </a:r>
          </a:p>
          <a:p>
            <a:pPr marL="742950" marR="0" lvl="1" indent="-285750" algn="l" defTabSz="914400" rtl="0" eaLnBrk="0" fontAlgn="base" latinLnBrk="0" hangingPunct="0">
              <a:lnSpc>
                <a:spcPct val="100000"/>
              </a:lnSpc>
              <a:spcBef>
                <a:spcPts val="600"/>
              </a:spcBef>
              <a:spcAft>
                <a:spcPct val="0"/>
              </a:spcAft>
              <a:buClrTx/>
              <a:buSzTx/>
              <a:buFont typeface="Wingdings" pitchFamily="2" charset="2"/>
              <a:buChar char="§"/>
              <a:tabLst/>
              <a:defRPr/>
            </a:pPr>
            <a:r>
              <a:rPr kumimoji="0" lang="en-ZA" b="0" i="0" u="none" strike="noStrike" kern="0" cap="none" spc="0" normalizeH="0" baseline="0" noProof="0" dirty="0" smtClean="0">
                <a:ln>
                  <a:noFill/>
                </a:ln>
                <a:solidFill>
                  <a:schemeClr val="tx1"/>
                </a:solidFill>
                <a:effectLst/>
                <a:uLnTx/>
                <a:uFillTx/>
                <a:latin typeface="+mn-lt"/>
              </a:rPr>
              <a:t>Operations staff: 419</a:t>
            </a:r>
          </a:p>
          <a:p>
            <a:pPr marL="742950" marR="0" lvl="1" indent="-285750" algn="l" defTabSz="914400" rtl="0" eaLnBrk="0" fontAlgn="base" latinLnBrk="0" hangingPunct="0">
              <a:lnSpc>
                <a:spcPct val="100000"/>
              </a:lnSpc>
              <a:spcBef>
                <a:spcPts val="600"/>
              </a:spcBef>
              <a:spcAft>
                <a:spcPct val="0"/>
              </a:spcAft>
              <a:buClrTx/>
              <a:buSzTx/>
              <a:buFont typeface="Wingdings" pitchFamily="2" charset="2"/>
              <a:buChar char="§"/>
              <a:tabLst/>
              <a:defRPr/>
            </a:pPr>
            <a:r>
              <a:rPr kumimoji="0" lang="en-ZA" b="0" i="0" u="none" strike="noStrike" kern="0" cap="none" spc="0" normalizeH="0" baseline="0" noProof="0" dirty="0" smtClean="0">
                <a:ln>
                  <a:noFill/>
                </a:ln>
                <a:solidFill>
                  <a:schemeClr val="tx1"/>
                </a:solidFill>
                <a:effectLst/>
                <a:uLnTx/>
                <a:uFillTx/>
                <a:latin typeface="+mn-lt"/>
              </a:rPr>
              <a:t>Business support staff: 115</a:t>
            </a:r>
            <a:endParaRPr kumimoji="0" lang="en-ZA" b="0" i="0" u="none" strike="noStrike" kern="0" cap="none" spc="0" normalizeH="0" baseline="0" noProof="0" dirty="0">
              <a:ln>
                <a:noFill/>
              </a:ln>
              <a:solidFill>
                <a:srgbClr val="FF0000"/>
              </a:solidFill>
              <a:effectLst/>
              <a:uLnTx/>
              <a:uFillTx/>
              <a:latin typeface="+mn-lt"/>
            </a:endParaRPr>
          </a:p>
        </p:txBody>
      </p:sp>
      <p:graphicFrame>
        <p:nvGraphicFramePr>
          <p:cNvPr id="9" name="Content Placeholder 6"/>
          <p:cNvGraphicFramePr>
            <a:graphicFrameLocks/>
          </p:cNvGraphicFramePr>
          <p:nvPr/>
        </p:nvGraphicFramePr>
        <p:xfrm>
          <a:off x="683570" y="3212976"/>
          <a:ext cx="8003230" cy="3035425"/>
        </p:xfrm>
        <a:graphic>
          <a:graphicData uri="http://schemas.openxmlformats.org/drawingml/2006/table">
            <a:tbl>
              <a:tblPr>
                <a:tableStyleId>{7E9639D4-E3E2-4D34-9284-5A2195B3D0D7}</a:tableStyleId>
              </a:tblPr>
              <a:tblGrid>
                <a:gridCol w="1347504">
                  <a:extLst>
                    <a:ext uri="{9D8B030D-6E8A-4147-A177-3AD203B41FA5}">
                      <a16:colId xmlns:a16="http://schemas.microsoft.com/office/drawing/2014/main" xmlns="" val="20000"/>
                    </a:ext>
                  </a:extLst>
                </a:gridCol>
                <a:gridCol w="1025128">
                  <a:extLst>
                    <a:ext uri="{9D8B030D-6E8A-4147-A177-3AD203B41FA5}">
                      <a16:colId xmlns:a16="http://schemas.microsoft.com/office/drawing/2014/main" xmlns="" val="20001"/>
                    </a:ext>
                  </a:extLst>
                </a:gridCol>
                <a:gridCol w="1092432">
                  <a:extLst>
                    <a:ext uri="{9D8B030D-6E8A-4147-A177-3AD203B41FA5}">
                      <a16:colId xmlns:a16="http://schemas.microsoft.com/office/drawing/2014/main" xmlns="" val="20002"/>
                    </a:ext>
                  </a:extLst>
                </a:gridCol>
                <a:gridCol w="1092432">
                  <a:extLst>
                    <a:ext uri="{9D8B030D-6E8A-4147-A177-3AD203B41FA5}">
                      <a16:colId xmlns:a16="http://schemas.microsoft.com/office/drawing/2014/main" xmlns="" val="20003"/>
                    </a:ext>
                  </a:extLst>
                </a:gridCol>
                <a:gridCol w="1092432">
                  <a:extLst>
                    <a:ext uri="{9D8B030D-6E8A-4147-A177-3AD203B41FA5}">
                      <a16:colId xmlns:a16="http://schemas.microsoft.com/office/drawing/2014/main" xmlns="" val="20004"/>
                    </a:ext>
                  </a:extLst>
                </a:gridCol>
                <a:gridCol w="1092432">
                  <a:extLst>
                    <a:ext uri="{9D8B030D-6E8A-4147-A177-3AD203B41FA5}">
                      <a16:colId xmlns:a16="http://schemas.microsoft.com/office/drawing/2014/main" xmlns="" val="20005"/>
                    </a:ext>
                  </a:extLst>
                </a:gridCol>
                <a:gridCol w="1260870">
                  <a:extLst>
                    <a:ext uri="{9D8B030D-6E8A-4147-A177-3AD203B41FA5}">
                      <a16:colId xmlns:a16="http://schemas.microsoft.com/office/drawing/2014/main" xmlns="" val="20006"/>
                    </a:ext>
                  </a:extLst>
                </a:gridCol>
              </a:tblGrid>
              <a:tr h="257787">
                <a:tc rowSpan="2">
                  <a:txBody>
                    <a:bodyPr/>
                    <a:lstStyle/>
                    <a:p>
                      <a:pPr algn="ctr" fontAlgn="b"/>
                      <a:r>
                        <a:rPr lang="en-ZA" sz="1400" b="1" i="0" u="none" strike="noStrike" dirty="0" smtClean="0">
                          <a:solidFill>
                            <a:schemeClr val="tx1"/>
                          </a:solidFill>
                          <a:latin typeface="+mn-lt"/>
                        </a:rPr>
                        <a:t>Employment</a:t>
                      </a:r>
                      <a:r>
                        <a:rPr lang="en-ZA" sz="1400" b="1" i="0" u="none" strike="noStrike" baseline="0" dirty="0" smtClean="0">
                          <a:solidFill>
                            <a:schemeClr val="tx1"/>
                          </a:solidFill>
                          <a:latin typeface="+mn-lt"/>
                        </a:rPr>
                        <a:t> Equity</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400" b="1" u="none" strike="noStrike" dirty="0" smtClean="0">
                          <a:solidFill>
                            <a:schemeClr val="tx1"/>
                          </a:solidFill>
                        </a:rPr>
                        <a:t>Race</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l" fontAlgn="b"/>
                      <a:endParaRPr lang="en-ZA"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b"/>
                      <a:endParaRPr lang="en-ZA"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b"/>
                      <a:endParaRPr lang="en-ZA"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b"/>
                      <a:endParaRPr lang="en-ZA" sz="2000" b="1"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l" fontAlgn="b"/>
                      <a:endParaRPr lang="en-ZA"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486585">
                <a:tc vMerge="1">
                  <a:txBody>
                    <a:bodyPr/>
                    <a:lstStyle/>
                    <a:p>
                      <a:pPr algn="l" fontAlgn="b"/>
                      <a:endParaRPr lang="en-ZA" sz="20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1" u="none" strike="noStrike" dirty="0">
                          <a:solidFill>
                            <a:schemeClr val="tx1"/>
                          </a:solidFill>
                        </a:rPr>
                        <a:t>African </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1" u="none" strike="noStrike" dirty="0">
                          <a:solidFill>
                            <a:schemeClr val="tx1"/>
                          </a:solidFill>
                        </a:rPr>
                        <a:t>Coloured </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1" u="none" strike="noStrike" dirty="0">
                          <a:solidFill>
                            <a:schemeClr val="tx1"/>
                          </a:solidFill>
                        </a:rPr>
                        <a:t>Indian</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1" u="none" strike="noStrike" dirty="0">
                          <a:solidFill>
                            <a:schemeClr val="tx1"/>
                          </a:solidFill>
                        </a:rPr>
                        <a:t>White</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1" u="none" strike="noStrike" dirty="0">
                          <a:solidFill>
                            <a:schemeClr val="tx1"/>
                          </a:solidFill>
                        </a:rPr>
                        <a:t>Total Gender </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ZA" sz="1400" b="1" u="none" strike="noStrike" dirty="0">
                          <a:solidFill>
                            <a:schemeClr val="tx1"/>
                          </a:solidFill>
                        </a:rPr>
                        <a:t> </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40269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smtClean="0">
                          <a:solidFill>
                            <a:schemeClr val="tx1"/>
                          </a:solidFill>
                        </a:rPr>
                        <a:t>Gender</a:t>
                      </a:r>
                      <a:endParaRPr lang="en-ZA" sz="1400" b="1" i="0" u="none" strike="noStrike" dirty="0" smtClean="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fontAlgn="b"/>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ZA" sz="1400" u="none" strike="noStrike" dirty="0">
                          <a:solidFill>
                            <a:schemeClr val="tx1"/>
                          </a:solidFill>
                        </a:rPr>
                        <a:t> </a:t>
                      </a:r>
                      <a:r>
                        <a:rPr lang="en-ZA" sz="1400" u="none" strike="noStrike" dirty="0" smtClean="0">
                          <a:solidFill>
                            <a:schemeClr val="tx1"/>
                          </a:solidFill>
                        </a:rPr>
                        <a:t>Percentage</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22518">
                <a:tc>
                  <a:txBody>
                    <a:bodyPr/>
                    <a:lstStyle/>
                    <a:p>
                      <a:pPr algn="l" fontAlgn="b"/>
                      <a:r>
                        <a:rPr lang="en-ZA" sz="1400" b="1" u="none" strike="noStrike" dirty="0">
                          <a:solidFill>
                            <a:schemeClr val="tx1"/>
                          </a:solidFill>
                        </a:rPr>
                        <a:t>Female</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0" i="0" u="none" strike="noStrike" dirty="0" smtClean="0">
                          <a:solidFill>
                            <a:schemeClr val="tx1"/>
                          </a:solidFill>
                          <a:latin typeface="+mn-lt"/>
                        </a:rPr>
                        <a:t>151</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11</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27</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69</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smtClean="0">
                          <a:solidFill>
                            <a:schemeClr val="tx1"/>
                          </a:solidFill>
                          <a:latin typeface="+mn-lt"/>
                        </a:rPr>
                        <a:t>259</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400" b="0" i="0" u="none" strike="noStrike" dirty="0" smtClean="0">
                          <a:solidFill>
                            <a:schemeClr val="tx1"/>
                          </a:solidFill>
                          <a:latin typeface="+mn-lt"/>
                        </a:rPr>
                        <a:t>48%</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2518">
                <a:tc>
                  <a:txBody>
                    <a:bodyPr/>
                    <a:lstStyle/>
                    <a:p>
                      <a:pPr algn="l" fontAlgn="b"/>
                      <a:r>
                        <a:rPr lang="en-ZA" sz="1400" b="1" u="none" strike="noStrike" dirty="0">
                          <a:solidFill>
                            <a:schemeClr val="tx1"/>
                          </a:solidFill>
                        </a:rPr>
                        <a:t>Male</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0" i="0" u="none" strike="noStrike" dirty="0" smtClean="0">
                          <a:solidFill>
                            <a:schemeClr val="tx1"/>
                          </a:solidFill>
                          <a:latin typeface="+mn-lt"/>
                        </a:rPr>
                        <a:t>162</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24</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30</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60</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1" i="0" u="none" strike="noStrike" dirty="0" smtClean="0">
                          <a:solidFill>
                            <a:schemeClr val="tx1"/>
                          </a:solidFill>
                          <a:latin typeface="+mn-lt"/>
                        </a:rPr>
                        <a:t>276</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400" b="0" i="0" u="none" strike="noStrike" dirty="0" smtClean="0">
                          <a:solidFill>
                            <a:schemeClr val="tx1"/>
                          </a:solidFill>
                          <a:latin typeface="+mn-lt"/>
                        </a:rPr>
                        <a:t>52%</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92938">
                <a:tc>
                  <a:txBody>
                    <a:bodyPr/>
                    <a:lstStyle/>
                    <a:p>
                      <a:pPr algn="l" fontAlgn="b"/>
                      <a:r>
                        <a:rPr lang="en-ZA" sz="1400" b="1" u="none" strike="noStrike" dirty="0">
                          <a:solidFill>
                            <a:schemeClr val="tx1"/>
                          </a:solidFill>
                        </a:rPr>
                        <a:t>Total Race </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400" b="1" i="0" u="none" strike="noStrike" dirty="0" smtClean="0">
                          <a:solidFill>
                            <a:schemeClr val="tx1"/>
                          </a:solidFill>
                          <a:latin typeface="+mn-lt"/>
                        </a:rPr>
                        <a:t>313</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400" b="1" i="0" u="none" strike="noStrike" dirty="0" smtClean="0">
                          <a:solidFill>
                            <a:schemeClr val="tx1"/>
                          </a:solidFill>
                          <a:latin typeface="+mn-lt"/>
                        </a:rPr>
                        <a:t>35</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400" b="1" i="0" u="none" strike="noStrike" dirty="0" smtClean="0">
                          <a:solidFill>
                            <a:schemeClr val="tx1"/>
                          </a:solidFill>
                          <a:latin typeface="+mn-lt"/>
                        </a:rPr>
                        <a:t>57</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400" b="1" i="0" u="none" strike="noStrike" dirty="0" smtClean="0">
                          <a:solidFill>
                            <a:schemeClr val="tx1"/>
                          </a:solidFill>
                          <a:latin typeface="+mn-lt"/>
                        </a:rPr>
                        <a:t>129</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ZA" sz="1400" b="1" i="0" u="none" strike="noStrike" dirty="0" smtClean="0">
                          <a:solidFill>
                            <a:schemeClr val="tx1"/>
                          </a:solidFill>
                          <a:latin typeface="+mn-lt"/>
                        </a:rPr>
                        <a:t>534</a:t>
                      </a:r>
                      <a:endParaRPr lang="en-ZA" sz="1400" b="1"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50384">
                <a:tc>
                  <a:txBody>
                    <a:bodyPr/>
                    <a:lstStyle/>
                    <a:p>
                      <a:pPr algn="l" fontAlgn="b"/>
                      <a:r>
                        <a:rPr lang="en-ZA" sz="1400" u="none" strike="noStrike" dirty="0" smtClean="0">
                          <a:solidFill>
                            <a:schemeClr val="tx1"/>
                          </a:solidFill>
                        </a:rPr>
                        <a:t>Percentage</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400" b="0" i="0" u="none" strike="noStrike" dirty="0" smtClean="0">
                          <a:solidFill>
                            <a:schemeClr val="tx1"/>
                          </a:solidFill>
                          <a:latin typeface="+mn-lt"/>
                        </a:rPr>
                        <a:t>59%</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6%</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11%</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b="0" i="0" u="none" strike="noStrike" dirty="0" smtClean="0">
                          <a:solidFill>
                            <a:schemeClr val="tx1"/>
                          </a:solidFill>
                          <a:latin typeface="+mn-lt"/>
                        </a:rPr>
                        <a:t>24%</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solidFill>
                            <a:schemeClr val="tx1"/>
                          </a:solidFill>
                        </a:rPr>
                        <a:t> </a:t>
                      </a:r>
                      <a:endParaRPr lang="en-ZA" sz="1400" b="0" i="0" u="none" strike="noStrike" dirty="0">
                        <a:solidFill>
                          <a:schemeClr val="tx1"/>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41</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graphicFrame>
        <p:nvGraphicFramePr>
          <p:cNvPr id="7" name="Table 6"/>
          <p:cNvGraphicFramePr>
            <a:graphicFrameLocks noGrp="1"/>
          </p:cNvGraphicFramePr>
          <p:nvPr/>
        </p:nvGraphicFramePr>
        <p:xfrm>
          <a:off x="76200" y="1285860"/>
          <a:ext cx="8929714" cy="4810140"/>
        </p:xfrm>
        <a:graphic>
          <a:graphicData uri="http://schemas.openxmlformats.org/drawingml/2006/table">
            <a:tbl>
              <a:tblPr/>
              <a:tblGrid>
                <a:gridCol w="1724054">
                  <a:extLst>
                    <a:ext uri="{9D8B030D-6E8A-4147-A177-3AD203B41FA5}">
                      <a16:colId xmlns:a16="http://schemas.microsoft.com/office/drawing/2014/main" xmlns="" val="20000"/>
                    </a:ext>
                  </a:extLst>
                </a:gridCol>
                <a:gridCol w="707304">
                  <a:extLst>
                    <a:ext uri="{9D8B030D-6E8A-4147-A177-3AD203B41FA5}">
                      <a16:colId xmlns:a16="http://schemas.microsoft.com/office/drawing/2014/main" xmlns="" val="20001"/>
                    </a:ext>
                  </a:extLst>
                </a:gridCol>
                <a:gridCol w="707304">
                  <a:extLst>
                    <a:ext uri="{9D8B030D-6E8A-4147-A177-3AD203B41FA5}">
                      <a16:colId xmlns:a16="http://schemas.microsoft.com/office/drawing/2014/main" xmlns="" val="20002"/>
                    </a:ext>
                  </a:extLst>
                </a:gridCol>
                <a:gridCol w="707304">
                  <a:extLst>
                    <a:ext uri="{9D8B030D-6E8A-4147-A177-3AD203B41FA5}">
                      <a16:colId xmlns:a16="http://schemas.microsoft.com/office/drawing/2014/main" xmlns="" val="20003"/>
                    </a:ext>
                  </a:extLst>
                </a:gridCol>
                <a:gridCol w="707304">
                  <a:extLst>
                    <a:ext uri="{9D8B030D-6E8A-4147-A177-3AD203B41FA5}">
                      <a16:colId xmlns:a16="http://schemas.microsoft.com/office/drawing/2014/main" xmlns="" val="20004"/>
                    </a:ext>
                  </a:extLst>
                </a:gridCol>
                <a:gridCol w="707304">
                  <a:extLst>
                    <a:ext uri="{9D8B030D-6E8A-4147-A177-3AD203B41FA5}">
                      <a16:colId xmlns:a16="http://schemas.microsoft.com/office/drawing/2014/main" xmlns="" val="20005"/>
                    </a:ext>
                  </a:extLst>
                </a:gridCol>
                <a:gridCol w="707304">
                  <a:extLst>
                    <a:ext uri="{9D8B030D-6E8A-4147-A177-3AD203B41FA5}">
                      <a16:colId xmlns:a16="http://schemas.microsoft.com/office/drawing/2014/main" xmlns="" val="20006"/>
                    </a:ext>
                  </a:extLst>
                </a:gridCol>
                <a:gridCol w="707304">
                  <a:extLst>
                    <a:ext uri="{9D8B030D-6E8A-4147-A177-3AD203B41FA5}">
                      <a16:colId xmlns:a16="http://schemas.microsoft.com/office/drawing/2014/main" xmlns="" val="20007"/>
                    </a:ext>
                  </a:extLst>
                </a:gridCol>
                <a:gridCol w="707304">
                  <a:extLst>
                    <a:ext uri="{9D8B030D-6E8A-4147-A177-3AD203B41FA5}">
                      <a16:colId xmlns:a16="http://schemas.microsoft.com/office/drawing/2014/main" xmlns="" val="20008"/>
                    </a:ext>
                  </a:extLst>
                </a:gridCol>
                <a:gridCol w="707304">
                  <a:extLst>
                    <a:ext uri="{9D8B030D-6E8A-4147-A177-3AD203B41FA5}">
                      <a16:colId xmlns:a16="http://schemas.microsoft.com/office/drawing/2014/main" xmlns="" val="20009"/>
                    </a:ext>
                  </a:extLst>
                </a:gridCol>
                <a:gridCol w="839924">
                  <a:extLst>
                    <a:ext uri="{9D8B030D-6E8A-4147-A177-3AD203B41FA5}">
                      <a16:colId xmlns:a16="http://schemas.microsoft.com/office/drawing/2014/main" xmlns="" val="20010"/>
                    </a:ext>
                  </a:extLst>
                </a:gridCol>
              </a:tblGrid>
              <a:tr h="534460">
                <a:tc>
                  <a:txBody>
                    <a:bodyPr/>
                    <a:lstStyle/>
                    <a:p>
                      <a:pPr algn="l" fontAlgn="ctr"/>
                      <a:r>
                        <a:rPr lang="en-US" sz="1200" b="1" i="0" u="none" strike="noStrike" dirty="0">
                          <a:solidFill>
                            <a:srgbClr val="FFFFFF"/>
                          </a:solidFill>
                          <a:latin typeface="Calibri"/>
                        </a:rPr>
                        <a:t>Employment Equity</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gridSpan="2">
                  <a:txBody>
                    <a:bodyPr/>
                    <a:lstStyle/>
                    <a:p>
                      <a:pPr algn="ctr" fontAlgn="ctr"/>
                      <a:r>
                        <a:rPr lang="en-US" sz="1200" b="1" i="0" u="none" strike="noStrike">
                          <a:solidFill>
                            <a:srgbClr val="FFFFFF"/>
                          </a:solidFill>
                          <a:latin typeface="Calibri"/>
                        </a:rPr>
                        <a:t>African</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2">
                  <a:txBody>
                    <a:bodyPr/>
                    <a:lstStyle/>
                    <a:p>
                      <a:pPr algn="ctr" fontAlgn="ctr"/>
                      <a:r>
                        <a:rPr lang="en-US" sz="1200" b="1" i="0" u="none" strike="noStrike" dirty="0" err="1">
                          <a:solidFill>
                            <a:srgbClr val="FFFFFF"/>
                          </a:solidFill>
                          <a:latin typeface="Calibri"/>
                        </a:rPr>
                        <a:t>Coloured</a:t>
                      </a:r>
                      <a:endParaRPr lang="en-US" sz="1200" b="1" i="0" u="none" strike="noStrike" dirty="0">
                        <a:solidFill>
                          <a:srgbClr val="FFFFFF"/>
                        </a:solidFill>
                        <a:latin typeface="Calibri"/>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2">
                  <a:txBody>
                    <a:bodyPr/>
                    <a:lstStyle/>
                    <a:p>
                      <a:pPr algn="ctr" fontAlgn="ctr"/>
                      <a:r>
                        <a:rPr lang="en-US" sz="1200" b="1" i="0" u="none" strike="noStrike" dirty="0">
                          <a:solidFill>
                            <a:srgbClr val="FFFFFF"/>
                          </a:solidFill>
                          <a:latin typeface="Calibri"/>
                        </a:rPr>
                        <a:t>Indian</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2">
                  <a:txBody>
                    <a:bodyPr/>
                    <a:lstStyle/>
                    <a:p>
                      <a:pPr algn="ctr" fontAlgn="ctr"/>
                      <a:r>
                        <a:rPr lang="en-US" sz="1200" b="1" i="0" u="none" strike="noStrike">
                          <a:solidFill>
                            <a:srgbClr val="FFFFFF"/>
                          </a:solidFill>
                          <a:latin typeface="Calibri"/>
                        </a:rPr>
                        <a:t>White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rowSpan="2">
                  <a:txBody>
                    <a:bodyPr/>
                    <a:lstStyle/>
                    <a:p>
                      <a:pPr algn="ctr" fontAlgn="ctr"/>
                      <a:r>
                        <a:rPr lang="en-US" sz="1200" b="1" i="0" u="none" strike="noStrike">
                          <a:solidFill>
                            <a:srgbClr val="FFFFFF"/>
                          </a:solidFill>
                          <a:latin typeface="Calibri"/>
                        </a:rPr>
                        <a:t>Total</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US" sz="1200" b="1" i="0" u="none" strike="noStrike" dirty="0">
                          <a:solidFill>
                            <a:srgbClr val="FFFFFF"/>
                          </a:solidFill>
                          <a:latin typeface="Calibri"/>
                        </a:rPr>
                        <a:t>Percentage</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534460">
                <a:tc>
                  <a:txBody>
                    <a:bodyPr/>
                    <a:lstStyle/>
                    <a:p>
                      <a:pPr algn="l" fontAlgn="ctr"/>
                      <a:r>
                        <a:rPr lang="en-US" sz="1200" b="1" i="0" u="none" strike="noStrike">
                          <a:solidFill>
                            <a:srgbClr val="000000"/>
                          </a:solidFill>
                          <a:latin typeface="Calibri"/>
                        </a:rPr>
                        <a:t>Gender</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Female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Female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Female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Female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Calibri"/>
                        </a:rPr>
                        <a:t>Male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534460">
                <a:tc>
                  <a:txBody>
                    <a:bodyPr/>
                    <a:lstStyle/>
                    <a:p>
                      <a:pPr algn="l" fontAlgn="b"/>
                      <a:r>
                        <a:rPr lang="en-US" sz="1200" b="0" i="0" u="none" strike="noStrike">
                          <a:solidFill>
                            <a:srgbClr val="000000"/>
                          </a:solidFill>
                          <a:latin typeface="Calibri"/>
                        </a:rPr>
                        <a:t>Senior Management</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4</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8</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Calibri"/>
                        </a:rPr>
                        <a:t>23</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4.30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34460">
                <a:tc>
                  <a:txBody>
                    <a:bodyPr/>
                    <a:lstStyle/>
                    <a:p>
                      <a:pPr algn="l" fontAlgn="b"/>
                      <a:r>
                        <a:rPr lang="en-US" sz="1200" b="0" i="0" u="none" strike="noStrike">
                          <a:solidFill>
                            <a:srgbClr val="000000"/>
                          </a:solidFill>
                          <a:latin typeface="Calibri"/>
                        </a:rPr>
                        <a:t>Professionally Qualified</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19</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53</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14</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44</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Calibri"/>
                        </a:rPr>
                        <a:t>183</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34.27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34460">
                <a:tc>
                  <a:txBody>
                    <a:bodyPr/>
                    <a:lstStyle/>
                    <a:p>
                      <a:pPr algn="l" fontAlgn="b"/>
                      <a:r>
                        <a:rPr lang="en-US" sz="1200" b="0" i="0" u="none" strike="noStrike" dirty="0" smtClean="0">
                          <a:solidFill>
                            <a:srgbClr val="000000"/>
                          </a:solidFill>
                          <a:latin typeface="Calibri"/>
                        </a:rPr>
                        <a:t>Skilled Technical</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8</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13</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11</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Calibri"/>
                        </a:rPr>
                        <a:t>183</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34.27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4460">
                <a:tc>
                  <a:txBody>
                    <a:bodyPr/>
                    <a:lstStyle/>
                    <a:p>
                      <a:pPr algn="l" fontAlgn="b"/>
                      <a:r>
                        <a:rPr lang="en-US" sz="1200" b="0" i="0" u="none" strike="noStrike">
                          <a:solidFill>
                            <a:srgbClr val="000000"/>
                          </a:solidFill>
                          <a:latin typeface="Calibri"/>
                        </a:rPr>
                        <a:t>Semi-Skilled</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80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28</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7</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Calibri"/>
                        </a:rPr>
                        <a:t>133</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24.91</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4460">
                <a:tc>
                  <a:txBody>
                    <a:bodyPr/>
                    <a:lstStyle/>
                    <a:p>
                      <a:pPr algn="l" fontAlgn="b"/>
                      <a:r>
                        <a:rPr lang="en-US" sz="1200" b="0" i="0" u="none" strike="noStrike">
                          <a:solidFill>
                            <a:srgbClr val="000000"/>
                          </a:solidFill>
                          <a:latin typeface="Calibri"/>
                        </a:rPr>
                        <a:t>Unskilled</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12</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Calibri"/>
                        </a:rPr>
                        <a:t>12</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2.25</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34460">
                <a:tc>
                  <a:txBody>
                    <a:bodyPr/>
                    <a:lstStyle/>
                    <a:p>
                      <a:pPr algn="l" fontAlgn="b"/>
                      <a:r>
                        <a:rPr lang="en-US" sz="1200" b="1" i="0" u="none" strike="noStrike">
                          <a:solidFill>
                            <a:srgbClr val="000000"/>
                          </a:solidFill>
                          <a:latin typeface="Calibri"/>
                        </a:rPr>
                        <a:t>Total</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151</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162</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11</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24</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27</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30</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69</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60</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smtClean="0">
                          <a:solidFill>
                            <a:srgbClr val="000000"/>
                          </a:solidFill>
                          <a:latin typeface="Calibri"/>
                        </a:rPr>
                        <a:t>534</a:t>
                      </a:r>
                      <a:endParaRPr lang="en-US" sz="1200" b="1"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200" b="1" i="0" u="none" strike="noStrike" dirty="0">
                          <a:solidFill>
                            <a:srgbClr val="000000"/>
                          </a:solidFill>
                          <a:latin typeface="Calibri"/>
                        </a:rPr>
                        <a:t> </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7"/>
                  </a:ext>
                </a:extLst>
              </a:tr>
              <a:tr h="534460">
                <a:tc>
                  <a:txBody>
                    <a:bodyPr/>
                    <a:lstStyle/>
                    <a:p>
                      <a:pPr algn="l" fontAlgn="b"/>
                      <a:r>
                        <a:rPr lang="en-US" sz="1200" b="0" i="0" u="none" strike="noStrike">
                          <a:solidFill>
                            <a:srgbClr val="000000"/>
                          </a:solidFill>
                          <a:latin typeface="Calibri"/>
                        </a:rPr>
                        <a:t>Percentage</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28.28</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30.34</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2.05</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4.50</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5.06</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5.61</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12.93</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Calibri"/>
                        </a:rPr>
                        <a:t>11.23</a:t>
                      </a:r>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latin typeface="Calibri"/>
                      </a:endParaRP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100%</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9" name="Title 1"/>
          <p:cNvSpPr>
            <a:spLocks noGrp="1"/>
          </p:cNvSpPr>
          <p:nvPr>
            <p:ph type="title"/>
          </p:nvPr>
        </p:nvSpPr>
        <p:spPr>
          <a:xfrm>
            <a:off x="1143000" y="152400"/>
            <a:ext cx="7543800" cy="762000"/>
          </a:xfrm>
        </p:spPr>
        <p:txBody>
          <a:bodyPr/>
          <a:lstStyle/>
          <a:p>
            <a:r>
              <a:rPr lang="en-ZA" dirty="0" smtClean="0">
                <a:effectLst>
                  <a:outerShdw blurRad="38100" dist="38100" dir="2700000" algn="tl">
                    <a:srgbClr val="000000">
                      <a:alpha val="43137"/>
                    </a:srgbClr>
                  </a:outerShdw>
                </a:effectLst>
                <a:latin typeface="+mj-lt"/>
              </a:rPr>
              <a:t>HUMAN RESOURCES </a:t>
            </a:r>
            <a:br>
              <a:rPr lang="en-ZA" dirty="0" smtClean="0">
                <a:effectLst>
                  <a:outerShdw blurRad="38100" dist="38100" dir="2700000" algn="tl">
                    <a:srgbClr val="000000">
                      <a:alpha val="43137"/>
                    </a:srgbClr>
                  </a:outerShdw>
                </a:effectLst>
                <a:latin typeface="+mj-lt"/>
              </a:rPr>
            </a:br>
            <a:endParaRPr lang="en-ZA" dirty="0">
              <a:effectLst>
                <a:outerShdw blurRad="38100" dist="38100" dir="2700000" algn="tl">
                  <a:srgbClr val="000000">
                    <a:alpha val="43137"/>
                  </a:srgbClr>
                </a:outerShdw>
              </a:effectLst>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sz="3600" dirty="0" smtClean="0">
              <a:effectLst>
                <a:outerShdw blurRad="38100" dist="38100" dir="2700000" algn="tl">
                  <a:srgbClr val="000000">
                    <a:alpha val="43137"/>
                  </a:srgbClr>
                </a:outerShdw>
              </a:effectLst>
              <a:latin typeface="+mj-lt"/>
            </a:endParaRPr>
          </a:p>
          <a:p>
            <a:endParaRPr lang="en-ZA" sz="3600" dirty="0" smtClean="0">
              <a:effectLst>
                <a:outerShdw blurRad="38100" dist="38100" dir="2700000" algn="tl">
                  <a:srgbClr val="000000">
                    <a:alpha val="43137"/>
                  </a:srgbClr>
                </a:outerShdw>
              </a:effectLst>
              <a:latin typeface="+mj-lt"/>
            </a:endParaRPr>
          </a:p>
          <a:p>
            <a:pPr algn="ctr">
              <a:buNone/>
            </a:pPr>
            <a:endParaRPr lang="en-ZA" sz="3600" dirty="0" smtClean="0">
              <a:effectLst>
                <a:outerShdw blurRad="38100" dist="38100" dir="2700000" algn="tl">
                  <a:srgbClr val="000000">
                    <a:alpha val="43137"/>
                  </a:srgbClr>
                </a:outerShdw>
              </a:effectLst>
              <a:latin typeface="+mj-lt"/>
            </a:endParaRPr>
          </a:p>
          <a:p>
            <a:pPr algn="ctr">
              <a:buNone/>
            </a:pPr>
            <a:r>
              <a:rPr lang="en-ZA" sz="3600" b="1" dirty="0" smtClean="0">
                <a:effectLst>
                  <a:outerShdw blurRad="38100" dist="38100" dir="2700000" algn="tl">
                    <a:srgbClr val="000000">
                      <a:alpha val="43137"/>
                    </a:srgbClr>
                  </a:outerShdw>
                </a:effectLst>
                <a:latin typeface="+mj-lt"/>
              </a:rPr>
              <a:t>5. FINANCIAL OVERVIEW</a:t>
            </a:r>
            <a:endParaRPr lang="en-ZA" sz="3600" b="1" dirty="0">
              <a:effectLst>
                <a:outerShdw blurRad="38100" dist="38100" dir="2700000" algn="tl">
                  <a:srgbClr val="000000">
                    <a:alpha val="43137"/>
                  </a:srgbClr>
                </a:outerShdw>
              </a:effectLst>
              <a:latin typeface="+mj-lt"/>
            </a:endParaRPr>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42</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083"/>
            <a:ext cx="7620000" cy="509959"/>
          </a:xfrm>
        </p:spPr>
        <p:txBody>
          <a:bodyPr>
            <a:normAutofit fontScale="90000"/>
          </a:bodyPr>
          <a:lstStyle/>
          <a:p>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Financial Results Overview: </a:t>
            </a:r>
            <a:b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Financial Position</a:t>
            </a:r>
            <a:endParaRPr lang="en-ZA"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51520" y="908720"/>
            <a:ext cx="8064896" cy="5688632"/>
          </a:xfrm>
        </p:spPr>
        <p:txBody>
          <a:bodyPr>
            <a:normAutofit/>
          </a:bodyPr>
          <a:lstStyle/>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buClrTx/>
              <a:buFont typeface="Wingdings" pitchFamily="2" charset="2"/>
              <a:buChar char="§"/>
            </a:pPr>
            <a:endParaRPr lang="en-ZA" sz="1800" dirty="0" smtClean="0">
              <a:solidFill>
                <a:srgbClr val="000000"/>
              </a:solidFill>
              <a:latin typeface="Arial" pitchFamily="34" charset="0"/>
              <a:cs typeface="Arial" pitchFamily="34" charset="0"/>
            </a:endParaRPr>
          </a:p>
          <a:p>
            <a:pPr algn="just">
              <a:buClrTx/>
              <a:buFont typeface="Wingdings" pitchFamily="2" charset="2"/>
              <a:buChar char="§"/>
            </a:pPr>
            <a:endParaRPr lang="en-ZA" sz="1200" dirty="0" smtClean="0">
              <a:solidFill>
                <a:srgbClr val="00B050"/>
              </a:solidFill>
              <a:latin typeface="Arial" pitchFamily="34" charset="0"/>
              <a:cs typeface="Arial" pitchFamily="34" charset="0"/>
            </a:endParaRPr>
          </a:p>
          <a:p>
            <a:pPr algn="just">
              <a:buClrTx/>
              <a:buFont typeface="Wingdings" pitchFamily="2" charset="2"/>
              <a:buChar char="§"/>
            </a:pPr>
            <a:endParaRPr lang="en-ZA" sz="1200" dirty="0" smtClean="0">
              <a:solidFill>
                <a:srgbClr val="00B050"/>
              </a:solidFill>
              <a:latin typeface="Arial" pitchFamily="34" charset="0"/>
              <a:cs typeface="Arial" pitchFamily="34" charset="0"/>
            </a:endParaRPr>
          </a:p>
          <a:p>
            <a:pPr algn="just">
              <a:buClrTx/>
              <a:buFont typeface="Wingdings" pitchFamily="2" charset="2"/>
              <a:buChar char="§"/>
            </a:pPr>
            <a:endParaRPr lang="en-ZA" sz="1200" dirty="0">
              <a:solidFill>
                <a:srgbClr val="00B050"/>
              </a:solidFill>
              <a:latin typeface="Arial" pitchFamily="34" charset="0"/>
              <a:cs typeface="Arial" pitchFamily="34" charset="0"/>
            </a:endParaRPr>
          </a:p>
          <a:p>
            <a:pPr algn="just">
              <a:buClrTx/>
              <a:buFont typeface="Wingdings" pitchFamily="2" charset="2"/>
              <a:buChar char="§"/>
            </a:pPr>
            <a:endParaRPr lang="en-ZA" sz="1200" dirty="0" smtClean="0">
              <a:solidFill>
                <a:srgbClr val="00B050"/>
              </a:solidFill>
              <a:latin typeface="Arial" pitchFamily="34" charset="0"/>
              <a:cs typeface="Arial" pitchFamily="34" charset="0"/>
            </a:endParaRPr>
          </a:p>
          <a:p>
            <a:pPr algn="just">
              <a:buClrTx/>
              <a:buFont typeface="Wingdings" pitchFamily="2" charset="2"/>
              <a:buChar char="§"/>
            </a:pPr>
            <a:endParaRPr lang="en-ZA" sz="1200" dirty="0">
              <a:solidFill>
                <a:srgbClr val="00B050"/>
              </a:solidFill>
              <a:latin typeface="Arial" pitchFamily="34" charset="0"/>
              <a:cs typeface="Arial" pitchFamily="34" charset="0"/>
            </a:endParaRPr>
          </a:p>
          <a:p>
            <a:pPr marL="0" indent="0" algn="just">
              <a:buClrTx/>
              <a:buNone/>
            </a:pPr>
            <a:endParaRPr lang="en-ZA" sz="1800" dirty="0">
              <a:solidFill>
                <a:srgbClr val="000000"/>
              </a:solidFill>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43</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281629220"/>
              </p:ext>
            </p:extLst>
          </p:nvPr>
        </p:nvGraphicFramePr>
        <p:xfrm>
          <a:off x="381000" y="1188212"/>
          <a:ext cx="7961543" cy="5390397"/>
        </p:xfrm>
        <a:graphic>
          <a:graphicData uri="http://schemas.openxmlformats.org/drawingml/2006/table">
            <a:tbl>
              <a:tblPr firstRow="1" bandRow="1">
                <a:tableStyleId>{5C22544A-7EE6-4342-B048-85BDC9FD1C3A}</a:tableStyleId>
              </a:tblPr>
              <a:tblGrid>
                <a:gridCol w="3399575">
                  <a:extLst>
                    <a:ext uri="{9D8B030D-6E8A-4147-A177-3AD203B41FA5}">
                      <a16:colId xmlns:a16="http://schemas.microsoft.com/office/drawing/2014/main" xmlns="" val="20000"/>
                    </a:ext>
                  </a:extLst>
                </a:gridCol>
                <a:gridCol w="1393194">
                  <a:extLst>
                    <a:ext uri="{9D8B030D-6E8A-4147-A177-3AD203B41FA5}">
                      <a16:colId xmlns:a16="http://schemas.microsoft.com/office/drawing/2014/main" xmlns="" val="20001"/>
                    </a:ext>
                  </a:extLst>
                </a:gridCol>
                <a:gridCol w="1584387">
                  <a:extLst>
                    <a:ext uri="{9D8B030D-6E8A-4147-A177-3AD203B41FA5}">
                      <a16:colId xmlns:a16="http://schemas.microsoft.com/office/drawing/2014/main" xmlns="" val="20002"/>
                    </a:ext>
                  </a:extLst>
                </a:gridCol>
                <a:gridCol w="1584387">
                  <a:extLst>
                    <a:ext uri="{9D8B030D-6E8A-4147-A177-3AD203B41FA5}">
                      <a16:colId xmlns:a16="http://schemas.microsoft.com/office/drawing/2014/main" xmlns="" val="20003"/>
                    </a:ext>
                  </a:extLst>
                </a:gridCol>
              </a:tblGrid>
              <a:tr h="690234">
                <a:tc>
                  <a:txBody>
                    <a:bodyPr/>
                    <a:lstStyle/>
                    <a:p>
                      <a:pPr marL="0" algn="ctr" defTabSz="914400" rtl="0" eaLnBrk="1" latinLnBrk="0" hangingPunct="1"/>
                      <a:endParaRPr lang="en-ZA" sz="1800" b="1" kern="1200" dirty="0" smtClean="0">
                        <a:solidFill>
                          <a:sysClr val="windowText" lastClr="000000"/>
                        </a:solidFill>
                        <a:latin typeface="Arial" pitchFamily="34" charset="0"/>
                        <a:ea typeface="+mn-ea"/>
                        <a:cs typeface="Arial" pitchFamily="34" charset="0"/>
                      </a:endParaRPr>
                    </a:p>
                    <a:p>
                      <a:pPr marL="0" algn="l" defTabSz="914400" rtl="0" eaLnBrk="1" latinLnBrk="0" hangingPunct="1"/>
                      <a:r>
                        <a:rPr lang="en-ZA" sz="1800" b="1" kern="1200" dirty="0" smtClean="0">
                          <a:solidFill>
                            <a:sysClr val="windowText" lastClr="000000"/>
                          </a:solidFill>
                          <a:latin typeface="Arial" pitchFamily="34" charset="0"/>
                          <a:ea typeface="+mn-ea"/>
                          <a:cs typeface="Arial" pitchFamily="34" charset="0"/>
                        </a:rPr>
                        <a:t>Description</a:t>
                      </a:r>
                      <a:endParaRPr lang="en-ZA" sz="1800" b="1" kern="1200" dirty="0">
                        <a:solidFill>
                          <a:sysClr val="windowText" lastClr="000000"/>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ysClr val="windowText" lastClr="000000"/>
                          </a:solidFill>
                          <a:latin typeface="Arial" pitchFamily="34" charset="0"/>
                          <a:cs typeface="Arial" pitchFamily="34" charset="0"/>
                        </a:rPr>
                        <a:t>2015/16</a:t>
                      </a:r>
                    </a:p>
                    <a:p>
                      <a:pPr algn="ctr"/>
                      <a:r>
                        <a:rPr lang="en-ZA" dirty="0" smtClean="0">
                          <a:solidFill>
                            <a:sysClr val="windowText" lastClr="000000"/>
                          </a:solidFill>
                          <a:latin typeface="Arial" pitchFamily="34" charset="0"/>
                          <a:cs typeface="Arial" pitchFamily="34" charset="0"/>
                        </a:rPr>
                        <a:t>R’000</a:t>
                      </a:r>
                      <a:endParaRPr lang="en-ZA"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ysClr val="windowText" lastClr="000000"/>
                          </a:solidFill>
                          <a:latin typeface="Arial" pitchFamily="34" charset="0"/>
                          <a:cs typeface="Arial" pitchFamily="34" charset="0"/>
                        </a:rPr>
                        <a:t>2014/15</a:t>
                      </a:r>
                    </a:p>
                    <a:p>
                      <a:pPr algn="ctr"/>
                      <a:r>
                        <a:rPr lang="en-ZA" dirty="0" smtClean="0">
                          <a:solidFill>
                            <a:sysClr val="windowText" lastClr="000000"/>
                          </a:solidFill>
                          <a:latin typeface="Arial" pitchFamily="34" charset="0"/>
                          <a:cs typeface="Arial" pitchFamily="34" charset="0"/>
                        </a:rPr>
                        <a:t>R’000</a:t>
                      </a:r>
                      <a:endParaRPr lang="en-ZA"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ysClr val="windowText" lastClr="000000"/>
                          </a:solidFill>
                          <a:latin typeface="Arial" pitchFamily="34" charset="0"/>
                          <a:cs typeface="Arial" pitchFamily="34" charset="0"/>
                        </a:rPr>
                        <a:t>Variance</a:t>
                      </a:r>
                      <a:br>
                        <a:rPr lang="en-ZA" dirty="0" smtClean="0">
                          <a:solidFill>
                            <a:sysClr val="windowText" lastClr="000000"/>
                          </a:solidFill>
                          <a:latin typeface="Arial" pitchFamily="34" charset="0"/>
                          <a:cs typeface="Arial" pitchFamily="34" charset="0"/>
                        </a:rPr>
                      </a:br>
                      <a:r>
                        <a:rPr lang="en-ZA" dirty="0" smtClean="0">
                          <a:solidFill>
                            <a:sysClr val="windowText" lastClr="000000"/>
                          </a:solidFill>
                          <a:latin typeface="Arial" pitchFamily="34" charset="0"/>
                          <a:cs typeface="Arial" pitchFamily="34" charset="0"/>
                        </a:rPr>
                        <a:t>%</a:t>
                      </a:r>
                      <a:endParaRPr lang="en-ZA"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1551">
                <a:tc>
                  <a:txBody>
                    <a:bodyPr/>
                    <a:lstStyle/>
                    <a:p>
                      <a:r>
                        <a:rPr lang="en-ZA" sz="1600" b="1" dirty="0" smtClean="0">
                          <a:latin typeface="Arial" pitchFamily="34" charset="0"/>
                          <a:cs typeface="Arial" pitchFamily="34" charset="0"/>
                        </a:rPr>
                        <a:t>Income</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1551">
                <a:tc>
                  <a:txBody>
                    <a:bodyPr/>
                    <a:lstStyle/>
                    <a:p>
                      <a:r>
                        <a:rPr lang="en-ZA" sz="1600" dirty="0" smtClean="0">
                          <a:latin typeface="Arial" pitchFamily="34" charset="0"/>
                          <a:cs typeface="Arial" pitchFamily="34" charset="0"/>
                        </a:rPr>
                        <a:t>Grant</a:t>
                      </a:r>
                      <a:r>
                        <a:rPr lang="en-ZA" sz="1600" baseline="0" dirty="0" smtClean="0">
                          <a:latin typeface="Arial" pitchFamily="34" charset="0"/>
                          <a:cs typeface="Arial" pitchFamily="34" charset="0"/>
                        </a:rPr>
                        <a:t> I</a:t>
                      </a:r>
                      <a:r>
                        <a:rPr lang="en-ZA" sz="1600" dirty="0" smtClean="0">
                          <a:latin typeface="Arial" pitchFamily="34" charset="0"/>
                          <a:cs typeface="Arial" pitchFamily="34" charset="0"/>
                        </a:rPr>
                        <a:t>ncome </a:t>
                      </a:r>
                      <a:r>
                        <a:rPr lang="en-ZA" sz="1400" dirty="0" smtClean="0">
                          <a:latin typeface="Arial" pitchFamily="34" charset="0"/>
                          <a:cs typeface="Arial" pitchFamily="34" charset="0"/>
                        </a:rPr>
                        <a:t>( N1)</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304 458</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296 813</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3% </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61551">
                <a:tc>
                  <a:txBody>
                    <a:bodyPr/>
                    <a:lstStyle/>
                    <a:p>
                      <a:r>
                        <a:rPr lang="en-ZA" sz="1600" dirty="0" smtClean="0">
                          <a:latin typeface="Arial" pitchFamily="34" charset="0"/>
                          <a:cs typeface="Arial" pitchFamily="34" charset="0"/>
                        </a:rPr>
                        <a:t>CARA Funds </a:t>
                      </a:r>
                      <a:r>
                        <a:rPr lang="en-ZA" sz="1400" dirty="0" smtClean="0">
                          <a:latin typeface="Arial" pitchFamily="34" charset="0"/>
                          <a:cs typeface="Arial" pitchFamily="34" charset="0"/>
                        </a:rPr>
                        <a:t>(N2)</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4 148</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5 136</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-19%</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1551">
                <a:tc>
                  <a:txBody>
                    <a:bodyPr/>
                    <a:lstStyle/>
                    <a:p>
                      <a:r>
                        <a:rPr lang="en-ZA" sz="1600" dirty="0" smtClean="0">
                          <a:latin typeface="Arial" pitchFamily="34" charset="0"/>
                          <a:cs typeface="Arial" pitchFamily="34" charset="0"/>
                        </a:rPr>
                        <a:t>Project Income </a:t>
                      </a:r>
                      <a:r>
                        <a:rPr lang="en-ZA" sz="1400" dirty="0" smtClean="0">
                          <a:latin typeface="Arial" pitchFamily="34" charset="0"/>
                          <a:cs typeface="Arial" pitchFamily="34" charset="0"/>
                        </a:rPr>
                        <a:t>( N3)</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174</a:t>
                      </a:r>
                      <a:r>
                        <a:rPr lang="en-ZA" sz="1600" baseline="0" dirty="0" smtClean="0">
                          <a:latin typeface="Arial" pitchFamily="34" charset="0"/>
                          <a:cs typeface="Arial" pitchFamily="34" charset="0"/>
                        </a:rPr>
                        <a:t> 044</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226 912</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-23%</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61551">
                <a:tc>
                  <a:txBody>
                    <a:bodyPr/>
                    <a:lstStyle/>
                    <a:p>
                      <a:r>
                        <a:rPr lang="en-ZA" sz="1600" dirty="0" smtClean="0">
                          <a:latin typeface="Arial" pitchFamily="34" charset="0"/>
                          <a:cs typeface="Arial" pitchFamily="34" charset="0"/>
                        </a:rPr>
                        <a:t>Interest &amp; Other Income</a:t>
                      </a:r>
                      <a:r>
                        <a:rPr lang="en-ZA" sz="1400" dirty="0" smtClean="0">
                          <a:latin typeface="Arial" pitchFamily="34" charset="0"/>
                          <a:cs typeface="Arial" pitchFamily="34" charset="0"/>
                        </a:rPr>
                        <a:t>( N4)</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6 971</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5</a:t>
                      </a:r>
                      <a:r>
                        <a:rPr lang="en-ZA" sz="1600" baseline="0" dirty="0" smtClean="0">
                          <a:latin typeface="Arial" pitchFamily="34" charset="0"/>
                          <a:cs typeface="Arial" pitchFamily="34" charset="0"/>
                        </a:rPr>
                        <a:t> 155</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35%</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551">
                <a:tc>
                  <a:txBody>
                    <a:bodyPr/>
                    <a:lstStyle/>
                    <a:p>
                      <a:r>
                        <a:rPr lang="en-ZA" sz="1600" dirty="0" smtClean="0">
                          <a:latin typeface="Arial" pitchFamily="34" charset="0"/>
                          <a:cs typeface="Arial" pitchFamily="34" charset="0"/>
                        </a:rPr>
                        <a:t>Other</a:t>
                      </a:r>
                      <a:r>
                        <a:rPr lang="en-ZA" sz="1600" baseline="0" dirty="0" smtClean="0">
                          <a:latin typeface="Arial" pitchFamily="34" charset="0"/>
                          <a:cs typeface="Arial" pitchFamily="34" charset="0"/>
                        </a:rPr>
                        <a:t> Income </a:t>
                      </a:r>
                      <a:r>
                        <a:rPr lang="en-ZA" sz="1400" baseline="0" dirty="0" smtClean="0">
                          <a:latin typeface="Arial" pitchFamily="34" charset="0"/>
                          <a:cs typeface="Arial" pitchFamily="34" charset="0"/>
                        </a:rPr>
                        <a:t>(N5)</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5 095</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0</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100% </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1551">
                <a:tc>
                  <a:txBody>
                    <a:bodyPr/>
                    <a:lstStyle/>
                    <a:p>
                      <a:r>
                        <a:rPr lang="en-ZA" sz="1600" b="1" dirty="0" smtClean="0">
                          <a:latin typeface="Arial" pitchFamily="34" charset="0"/>
                          <a:cs typeface="Arial" pitchFamily="34" charset="0"/>
                        </a:rPr>
                        <a:t>Total Income</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600" b="1" dirty="0" smtClean="0">
                          <a:latin typeface="Arial" pitchFamily="34" charset="0"/>
                          <a:cs typeface="Arial" pitchFamily="34" charset="0"/>
                        </a:rPr>
                        <a:t>494 716</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600" b="1" dirty="0" smtClean="0">
                          <a:latin typeface="Arial" pitchFamily="34" charset="0"/>
                          <a:cs typeface="Arial" pitchFamily="34" charset="0"/>
                        </a:rPr>
                        <a:t>534 016</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6"/>
                  </a:ext>
                </a:extLst>
              </a:tr>
              <a:tr h="361551">
                <a:tc>
                  <a:txBody>
                    <a:bodyPr/>
                    <a:lstStyle/>
                    <a:p>
                      <a:r>
                        <a:rPr lang="en-ZA" sz="1600" b="1" dirty="0" smtClean="0">
                          <a:latin typeface="Arial" pitchFamily="34" charset="0"/>
                          <a:cs typeface="Arial" pitchFamily="34" charset="0"/>
                        </a:rPr>
                        <a:t>Expenditure</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61551">
                <a:tc>
                  <a:txBody>
                    <a:bodyPr/>
                    <a:lstStyle/>
                    <a:p>
                      <a:r>
                        <a:rPr lang="en-ZA" sz="1600" dirty="0" smtClean="0">
                          <a:latin typeface="Arial" pitchFamily="34" charset="0"/>
                          <a:cs typeface="Arial" pitchFamily="34" charset="0"/>
                        </a:rPr>
                        <a:t> Employee cost </a:t>
                      </a:r>
                      <a:r>
                        <a:rPr lang="en-ZA" sz="1400" dirty="0" smtClean="0">
                          <a:latin typeface="Arial" pitchFamily="34" charset="0"/>
                          <a:cs typeface="Arial" pitchFamily="34" charset="0"/>
                        </a:rPr>
                        <a:t>(N6)</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(300 863)</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(275 748)</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9% </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1551">
                <a:tc>
                  <a:txBody>
                    <a:bodyPr/>
                    <a:lstStyle/>
                    <a:p>
                      <a:r>
                        <a:rPr lang="en-ZA" sz="1600" dirty="0" smtClean="0">
                          <a:latin typeface="Arial" pitchFamily="34" charset="0"/>
                          <a:cs typeface="Arial" pitchFamily="34" charset="0"/>
                        </a:rPr>
                        <a:t> Travel and Accommodation</a:t>
                      </a:r>
                      <a:r>
                        <a:rPr lang="en-ZA" sz="1400" dirty="0" smtClean="0">
                          <a:latin typeface="Arial" pitchFamily="34" charset="0"/>
                          <a:cs typeface="Arial" pitchFamily="34" charset="0"/>
                        </a:rPr>
                        <a:t>(N7)</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(11 134)</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(8 649)</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28%</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61551">
                <a:tc>
                  <a:txBody>
                    <a:bodyPr/>
                    <a:lstStyle/>
                    <a:p>
                      <a:r>
                        <a:rPr lang="en-ZA" sz="1600" dirty="0" smtClean="0">
                          <a:latin typeface="Arial" pitchFamily="34" charset="0"/>
                          <a:cs typeface="Arial" pitchFamily="34" charset="0"/>
                        </a:rPr>
                        <a:t> Other expenses</a:t>
                      </a:r>
                      <a:r>
                        <a:rPr lang="en-ZA" sz="1400" dirty="0" smtClean="0">
                          <a:latin typeface="Arial" pitchFamily="34" charset="0"/>
                          <a:cs typeface="Arial" pitchFamily="34" charset="0"/>
                        </a:rPr>
                        <a:t>(N8)</a:t>
                      </a:r>
                      <a:endParaRPr lang="en-ZA"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(132 801)</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600" dirty="0" smtClean="0">
                          <a:latin typeface="Arial" pitchFamily="34" charset="0"/>
                          <a:cs typeface="Arial" pitchFamily="34" charset="0"/>
                        </a:rPr>
                        <a:t>(177 861)</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dirty="0" smtClean="0">
                          <a:latin typeface="Arial" pitchFamily="34" charset="0"/>
                          <a:cs typeface="Arial" pitchFamily="34" charset="0"/>
                        </a:rPr>
                        <a:t>-25% </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61551">
                <a:tc>
                  <a:txBody>
                    <a:bodyPr/>
                    <a:lstStyle/>
                    <a:p>
                      <a:r>
                        <a:rPr lang="en-ZA" sz="1600" b="1" dirty="0" smtClean="0">
                          <a:latin typeface="Arial" pitchFamily="34" charset="0"/>
                          <a:cs typeface="Arial" pitchFamily="34" charset="0"/>
                        </a:rPr>
                        <a:t>Total Expenses</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600" b="1" dirty="0" smtClean="0">
                          <a:latin typeface="Arial" pitchFamily="34" charset="0"/>
                          <a:cs typeface="Arial" pitchFamily="34" charset="0"/>
                        </a:rPr>
                        <a:t>(444 798)</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600" b="1" dirty="0" smtClean="0">
                          <a:latin typeface="Arial" pitchFamily="34" charset="0"/>
                          <a:cs typeface="Arial" pitchFamily="34" charset="0"/>
                        </a:rPr>
                        <a:t>(462 258)</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1"/>
                  </a:ext>
                </a:extLst>
              </a:tr>
              <a:tr h="361551">
                <a:tc>
                  <a:txBody>
                    <a:bodyPr/>
                    <a:lstStyle/>
                    <a:p>
                      <a:r>
                        <a:rPr lang="en-ZA" sz="1600" b="1" dirty="0" smtClean="0">
                          <a:latin typeface="Arial" pitchFamily="34" charset="0"/>
                          <a:cs typeface="Arial" pitchFamily="34" charset="0"/>
                        </a:rPr>
                        <a:t>Surplus</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600" b="1" dirty="0" smtClean="0">
                          <a:latin typeface="Arial" pitchFamily="34" charset="0"/>
                          <a:cs typeface="Arial" pitchFamily="34" charset="0"/>
                        </a:rPr>
                        <a:t>49 918</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600" b="1" dirty="0" smtClean="0">
                          <a:latin typeface="Arial" pitchFamily="34" charset="0"/>
                          <a:cs typeface="Arial" pitchFamily="34" charset="0"/>
                        </a:rPr>
                        <a:t>71 758</a:t>
                      </a: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endParaRPr lang="en-ZA"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4119049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effectLst>
                  <a:outerShdw blurRad="38100" dist="38100" dir="2700000" algn="tl">
                    <a:srgbClr val="000000">
                      <a:alpha val="43137"/>
                    </a:srgbClr>
                  </a:outerShdw>
                </a:effectLst>
                <a:latin typeface="+mj-lt"/>
                <a:cs typeface="Arial" panose="020B0604020202020204" pitchFamily="34" charset="0"/>
              </a:rPr>
              <a:t>Financial Results Overview:</a:t>
            </a:r>
            <a:br>
              <a:rPr lang="en-US" sz="2400" b="1" dirty="0" smtClean="0">
                <a:effectLst>
                  <a:outerShdw blurRad="38100" dist="38100" dir="2700000" algn="tl">
                    <a:srgbClr val="000000">
                      <a:alpha val="43137"/>
                    </a:srgbClr>
                  </a:outerShdw>
                </a:effectLst>
                <a:latin typeface="+mj-lt"/>
                <a:cs typeface="Arial" panose="020B0604020202020204" pitchFamily="34" charset="0"/>
              </a:rPr>
            </a:br>
            <a:r>
              <a:rPr lang="en-US" sz="2400" b="1" dirty="0" smtClean="0">
                <a:effectLst>
                  <a:outerShdw blurRad="38100" dist="38100" dir="2700000" algn="tl">
                    <a:srgbClr val="000000">
                      <a:alpha val="43137"/>
                    </a:srgbClr>
                  </a:outerShdw>
                </a:effectLst>
                <a:latin typeface="+mj-lt"/>
                <a:cs typeface="Arial" panose="020B0604020202020204" pitchFamily="34" charset="0"/>
              </a:rPr>
              <a:t> Notes to Financial Position</a:t>
            </a:r>
            <a:endParaRPr lang="en-GB" sz="2400" b="1" dirty="0">
              <a:effectLst>
                <a:outerShdw blurRad="38100" dist="38100" dir="2700000" algn="tl">
                  <a:srgbClr val="000000">
                    <a:alpha val="43137"/>
                  </a:srgbClr>
                </a:outerShdw>
              </a:effectLst>
              <a:latin typeface="+mj-lt"/>
              <a:cs typeface="Arial" panose="020B0604020202020204" pitchFamily="34" charset="0"/>
            </a:endParaRPr>
          </a:p>
        </p:txBody>
      </p:sp>
      <p:sp>
        <p:nvSpPr>
          <p:cNvPr id="3" name="Content Placeholder 2"/>
          <p:cNvSpPr>
            <a:spLocks noGrp="1"/>
          </p:cNvSpPr>
          <p:nvPr>
            <p:ph idx="1"/>
          </p:nvPr>
        </p:nvSpPr>
        <p:spPr>
          <a:xfrm>
            <a:off x="304800" y="1143000"/>
            <a:ext cx="8382000" cy="5486400"/>
          </a:xfrm>
        </p:spPr>
        <p:txBody>
          <a:bodyPr/>
          <a:lstStyle/>
          <a:p>
            <a:r>
              <a:rPr lang="en-US" sz="1800" dirty="0" smtClean="0">
                <a:cs typeface="Arial" panose="020B0604020202020204" pitchFamily="34" charset="0"/>
              </a:rPr>
              <a:t>N1: Grant income is determined by National Treasury.</a:t>
            </a:r>
          </a:p>
          <a:p>
            <a:r>
              <a:rPr lang="en-US" sz="1800" dirty="0" smtClean="0">
                <a:cs typeface="Arial" panose="020B0604020202020204" pitchFamily="34" charset="0"/>
              </a:rPr>
              <a:t>N2: CARA Funds decreased due to the fact that there were no specialists costs in the 2015/16 financial year whereas the 2014/15 financial year included specialists. Funds relating to the specialist for ACTT initiatives were returned to the Dept. of Justice at the end of the 2014/15  Financial Year. </a:t>
            </a:r>
          </a:p>
          <a:p>
            <a:r>
              <a:rPr lang="en-US" sz="1800" dirty="0" smtClean="0">
                <a:cs typeface="Arial" panose="020B0604020202020204" pitchFamily="34" charset="0"/>
              </a:rPr>
              <a:t>N3: Project income is driven by the number of proclamations active. Lesser proclamations were active in 2015/16 as compared to 2014/15.</a:t>
            </a:r>
          </a:p>
          <a:p>
            <a:r>
              <a:rPr lang="en-US" sz="1800" dirty="0" smtClean="0">
                <a:cs typeface="Arial" panose="020B0604020202020204" pitchFamily="34" charset="0"/>
              </a:rPr>
              <a:t>N4: Interest income is income </a:t>
            </a:r>
            <a:r>
              <a:rPr lang="en-US" sz="1800" dirty="0" smtClean="0">
                <a:solidFill>
                  <a:schemeClr val="tx2"/>
                </a:solidFill>
                <a:cs typeface="Arial" panose="020B0604020202020204" pitchFamily="34" charset="0"/>
              </a:rPr>
              <a:t>earned on positive bank balances.</a:t>
            </a:r>
          </a:p>
          <a:p>
            <a:r>
              <a:rPr lang="en-US" sz="1800" dirty="0" smtClean="0">
                <a:solidFill>
                  <a:schemeClr val="tx2"/>
                </a:solidFill>
                <a:cs typeface="Arial" panose="020B0604020202020204" pitchFamily="34" charset="0"/>
              </a:rPr>
              <a:t>N5: Other Income: This relates to the rental paid on behalf of the SIU for the East London Offices. This is a new disclosure requirement in terms amendments to GRAP 23.</a:t>
            </a:r>
          </a:p>
          <a:p>
            <a:r>
              <a:rPr lang="en-US" sz="1800" dirty="0" smtClean="0">
                <a:cs typeface="Arial" panose="020B0604020202020204" pitchFamily="34" charset="0"/>
              </a:rPr>
              <a:t>N6: Employee costs increases is driven by performance and cost of living adjustments.</a:t>
            </a:r>
          </a:p>
          <a:p>
            <a:r>
              <a:rPr lang="en-US" sz="1800" dirty="0" smtClean="0">
                <a:cs typeface="Arial" panose="020B0604020202020204" pitchFamily="34" charset="0"/>
              </a:rPr>
              <a:t>N7: Travel and accommodation costs are driven by the work done in projects. </a:t>
            </a:r>
          </a:p>
          <a:p>
            <a:r>
              <a:rPr lang="en-US" sz="1800" dirty="0" smtClean="0">
                <a:cs typeface="Arial" panose="020B0604020202020204" pitchFamily="34" charset="0"/>
              </a:rPr>
              <a:t>N8: Other expenses: These relate to costs decreased.</a:t>
            </a:r>
          </a:p>
          <a:p>
            <a:endParaRPr lang="en-US" sz="2000" dirty="0" smtClean="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xmlns="" val="2809774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20000" cy="634082"/>
          </a:xfrm>
        </p:spPr>
        <p:txBody>
          <a:bodyPr>
            <a:normAutofit fontScale="90000"/>
          </a:bodyPr>
          <a:lstStyle/>
          <a:p>
            <a:r>
              <a:rPr lang="en-ZA" sz="2400" b="1" dirty="0">
                <a:solidFill>
                  <a:schemeClr val="tx1"/>
                </a:solidFill>
                <a:effectLst>
                  <a:outerShdw blurRad="38100" dist="38100" dir="2700000" algn="tl">
                    <a:srgbClr val="000000">
                      <a:alpha val="43137"/>
                    </a:srgbClr>
                  </a:outerShdw>
                </a:effectLst>
                <a:latin typeface="Arial" pitchFamily="34" charset="0"/>
                <a:cs typeface="Arial" pitchFamily="34" charset="0"/>
              </a:rPr>
              <a:t>Financial Results </a:t>
            </a:r>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Overview: </a:t>
            </a:r>
            <a:b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Actual vs. Budget</a:t>
            </a:r>
            <a:endParaRPr lang="en-ZA"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84286271"/>
              </p:ext>
            </p:extLst>
          </p:nvPr>
        </p:nvGraphicFramePr>
        <p:xfrm>
          <a:off x="554792" y="1311432"/>
          <a:ext cx="7920880" cy="5469600"/>
        </p:xfrm>
        <a:graphic>
          <a:graphicData uri="http://schemas.openxmlformats.org/drawingml/2006/table">
            <a:tbl>
              <a:tblPr firstRow="1" bandRow="1">
                <a:tableStyleId>{5C22544A-7EE6-4342-B048-85BDC9FD1C3A}</a:tableStyleId>
              </a:tblPr>
              <a:tblGrid>
                <a:gridCol w="3306775">
                  <a:extLst>
                    <a:ext uri="{9D8B030D-6E8A-4147-A177-3AD203B41FA5}">
                      <a16:colId xmlns:a16="http://schemas.microsoft.com/office/drawing/2014/main" xmlns="" val="20000"/>
                    </a:ext>
                  </a:extLst>
                </a:gridCol>
                <a:gridCol w="1538035">
                  <a:extLst>
                    <a:ext uri="{9D8B030D-6E8A-4147-A177-3AD203B41FA5}">
                      <a16:colId xmlns:a16="http://schemas.microsoft.com/office/drawing/2014/main" xmlns="" val="20001"/>
                    </a:ext>
                  </a:extLst>
                </a:gridCol>
                <a:gridCol w="1538035">
                  <a:extLst>
                    <a:ext uri="{9D8B030D-6E8A-4147-A177-3AD203B41FA5}">
                      <a16:colId xmlns:a16="http://schemas.microsoft.com/office/drawing/2014/main" xmlns="" val="20002"/>
                    </a:ext>
                  </a:extLst>
                </a:gridCol>
                <a:gridCol w="1538035">
                  <a:extLst>
                    <a:ext uri="{9D8B030D-6E8A-4147-A177-3AD203B41FA5}">
                      <a16:colId xmlns:a16="http://schemas.microsoft.com/office/drawing/2014/main" xmlns="" val="20003"/>
                    </a:ext>
                  </a:extLst>
                </a:gridCol>
              </a:tblGrid>
              <a:tr h="576000">
                <a:tc>
                  <a:txBody>
                    <a:bodyPr/>
                    <a:lstStyle/>
                    <a:p>
                      <a:pPr algn="l"/>
                      <a:r>
                        <a:rPr lang="en-ZA" sz="1700" dirty="0" smtClean="0">
                          <a:solidFill>
                            <a:sysClr val="windowText" lastClr="000000"/>
                          </a:solidFill>
                          <a:latin typeface="Arial" pitchFamily="34" charset="0"/>
                          <a:cs typeface="Arial" pitchFamily="34" charset="0"/>
                        </a:rPr>
                        <a:t/>
                      </a:r>
                      <a:br>
                        <a:rPr lang="en-ZA" sz="1700" dirty="0" smtClean="0">
                          <a:solidFill>
                            <a:sysClr val="windowText" lastClr="000000"/>
                          </a:solidFill>
                          <a:latin typeface="Arial" pitchFamily="34" charset="0"/>
                          <a:cs typeface="Arial" pitchFamily="34" charset="0"/>
                        </a:rPr>
                      </a:br>
                      <a:r>
                        <a:rPr lang="en-ZA" sz="1700" dirty="0" smtClean="0">
                          <a:solidFill>
                            <a:sysClr val="windowText" lastClr="000000"/>
                          </a:solidFill>
                          <a:latin typeface="Arial" pitchFamily="34" charset="0"/>
                          <a:cs typeface="Arial" pitchFamily="34" charset="0"/>
                        </a:rPr>
                        <a:t>Description</a:t>
                      </a:r>
                      <a:endParaRPr lang="en-ZA" sz="17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700" dirty="0" smtClean="0">
                          <a:solidFill>
                            <a:sysClr val="windowText" lastClr="000000"/>
                          </a:solidFill>
                          <a:latin typeface="Arial" pitchFamily="34" charset="0"/>
                          <a:cs typeface="Arial" pitchFamily="34" charset="0"/>
                        </a:rPr>
                        <a:t>Budget </a:t>
                      </a:r>
                      <a:br>
                        <a:rPr lang="en-ZA" sz="1700" dirty="0" smtClean="0">
                          <a:solidFill>
                            <a:sysClr val="windowText" lastClr="000000"/>
                          </a:solidFill>
                          <a:latin typeface="Arial" pitchFamily="34" charset="0"/>
                          <a:cs typeface="Arial" pitchFamily="34" charset="0"/>
                        </a:rPr>
                      </a:br>
                      <a:r>
                        <a:rPr lang="en-ZA" sz="1700" dirty="0" smtClean="0">
                          <a:solidFill>
                            <a:sysClr val="windowText" lastClr="000000"/>
                          </a:solidFill>
                          <a:latin typeface="Arial" pitchFamily="34" charset="0"/>
                          <a:cs typeface="Arial" pitchFamily="34" charset="0"/>
                        </a:rPr>
                        <a:t>R’000</a:t>
                      </a:r>
                      <a:endParaRPr lang="en-ZA" sz="17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700" dirty="0" smtClean="0">
                          <a:solidFill>
                            <a:sysClr val="windowText" lastClr="000000"/>
                          </a:solidFill>
                          <a:latin typeface="Arial" pitchFamily="34" charset="0"/>
                          <a:cs typeface="Arial" pitchFamily="34" charset="0"/>
                        </a:rPr>
                        <a:t>Actual </a:t>
                      </a:r>
                      <a:br>
                        <a:rPr lang="en-ZA" sz="1700" dirty="0" smtClean="0">
                          <a:solidFill>
                            <a:sysClr val="windowText" lastClr="000000"/>
                          </a:solidFill>
                          <a:latin typeface="Arial" pitchFamily="34" charset="0"/>
                          <a:cs typeface="Arial" pitchFamily="34" charset="0"/>
                        </a:rPr>
                      </a:br>
                      <a:r>
                        <a:rPr lang="en-ZA" sz="1700" dirty="0" smtClean="0">
                          <a:solidFill>
                            <a:sysClr val="windowText" lastClr="000000"/>
                          </a:solidFill>
                          <a:latin typeface="Arial" pitchFamily="34" charset="0"/>
                          <a:cs typeface="Arial" pitchFamily="34" charset="0"/>
                        </a:rPr>
                        <a:t>R’000</a:t>
                      </a:r>
                      <a:endParaRPr lang="en-ZA" sz="17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700" dirty="0" smtClean="0">
                          <a:solidFill>
                            <a:sysClr val="windowText" lastClr="000000"/>
                          </a:solidFill>
                          <a:latin typeface="Arial" pitchFamily="34" charset="0"/>
                          <a:cs typeface="Arial" pitchFamily="34" charset="0"/>
                        </a:rPr>
                        <a:t>Variance</a:t>
                      </a:r>
                      <a:endParaRPr lang="en-ZA" sz="1700" dirty="0">
                        <a:solidFill>
                          <a:sysClr val="windowText" lastClr="0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4000">
                <a:tc>
                  <a:txBody>
                    <a:bodyPr/>
                    <a:lstStyle/>
                    <a:p>
                      <a:r>
                        <a:rPr lang="en-ZA" sz="1500" b="1" dirty="0" smtClean="0">
                          <a:latin typeface="Arial" pitchFamily="34" charset="0"/>
                          <a:cs typeface="Arial" pitchFamily="34" charset="0"/>
                        </a:rPr>
                        <a:t>Income</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4000">
                <a:tc>
                  <a:txBody>
                    <a:bodyPr/>
                    <a:lstStyle/>
                    <a:p>
                      <a:r>
                        <a:rPr lang="en-ZA" sz="1500" dirty="0" smtClean="0">
                          <a:latin typeface="Arial" pitchFamily="34" charset="0"/>
                          <a:cs typeface="Arial" pitchFamily="34" charset="0"/>
                        </a:rPr>
                        <a:t>Government Grant</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304 458</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304 458</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0.00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4000">
                <a:tc>
                  <a:txBody>
                    <a:bodyPr/>
                    <a:lstStyle/>
                    <a:p>
                      <a:r>
                        <a:rPr lang="en-ZA" sz="1500" dirty="0" smtClean="0">
                          <a:latin typeface="Arial" pitchFamily="34" charset="0"/>
                          <a:cs typeface="Arial" pitchFamily="34" charset="0"/>
                        </a:rPr>
                        <a:t>Project Income</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189 730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178 192</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(11</a:t>
                      </a:r>
                      <a:r>
                        <a:rPr lang="en-ZA" sz="1500" baseline="0" dirty="0" smtClean="0">
                          <a:latin typeface="Arial" pitchFamily="34" charset="0"/>
                          <a:cs typeface="Arial" pitchFamily="34" charset="0"/>
                        </a:rPr>
                        <a:t> 538)</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4000">
                <a:tc>
                  <a:txBody>
                    <a:bodyPr/>
                    <a:lstStyle/>
                    <a:p>
                      <a:r>
                        <a:rPr lang="en-ZA" sz="1500" dirty="0" smtClean="0">
                          <a:latin typeface="Arial" pitchFamily="34" charset="0"/>
                          <a:cs typeface="Arial" pitchFamily="34" charset="0"/>
                        </a:rPr>
                        <a:t>Interest</a:t>
                      </a:r>
                      <a:r>
                        <a:rPr lang="en-ZA" sz="1500" baseline="0" dirty="0" smtClean="0">
                          <a:latin typeface="Arial" pitchFamily="34" charset="0"/>
                          <a:cs typeface="Arial" pitchFamily="34" charset="0"/>
                        </a:rPr>
                        <a:t> earned</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4</a:t>
                      </a:r>
                      <a:r>
                        <a:rPr lang="en-ZA" sz="1500" baseline="0" dirty="0" smtClean="0">
                          <a:latin typeface="Arial" pitchFamily="34" charset="0"/>
                          <a:cs typeface="Arial" pitchFamily="34" charset="0"/>
                        </a:rPr>
                        <a:t> 800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6 930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2 130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lang="en-ZA" sz="1500" dirty="0" smtClean="0">
                          <a:latin typeface="Arial" pitchFamily="34" charset="0"/>
                          <a:cs typeface="Arial" pitchFamily="34" charset="0"/>
                        </a:rPr>
                        <a:t>Other Income</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5 136</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5</a:t>
                      </a:r>
                      <a:r>
                        <a:rPr lang="en-ZA" sz="1500" baseline="0" dirty="0" smtClean="0">
                          <a:latin typeface="Arial" pitchFamily="34" charset="0"/>
                          <a:cs typeface="Arial" pitchFamily="34" charset="0"/>
                        </a:rPr>
                        <a:t> 136</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24000">
                <a:tc>
                  <a:txBody>
                    <a:bodyPr/>
                    <a:lstStyle/>
                    <a:p>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500" b="1" dirty="0" smtClean="0">
                          <a:latin typeface="Arial" pitchFamily="34" charset="0"/>
                          <a:cs typeface="Arial" pitchFamily="34" charset="0"/>
                        </a:rPr>
                        <a:t>498 988</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500" b="1" dirty="0" smtClean="0">
                          <a:latin typeface="Arial" pitchFamily="34" charset="0"/>
                          <a:cs typeface="Arial" pitchFamily="34" charset="0"/>
                        </a:rPr>
                        <a:t>494 716</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500" b="1" dirty="0" smtClean="0">
                          <a:latin typeface="Arial" pitchFamily="34" charset="0"/>
                          <a:cs typeface="Arial" pitchFamily="34" charset="0"/>
                        </a:rPr>
                        <a:t>(4 272)</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5"/>
                  </a:ext>
                </a:extLst>
              </a:tr>
              <a:tr h="324000">
                <a:tc>
                  <a:txBody>
                    <a:bodyPr/>
                    <a:lstStyle/>
                    <a:p>
                      <a:r>
                        <a:rPr lang="en-ZA" sz="1500" b="1" dirty="0" smtClean="0">
                          <a:latin typeface="Arial" pitchFamily="34" charset="0"/>
                          <a:cs typeface="Arial" pitchFamily="34" charset="0"/>
                        </a:rPr>
                        <a:t>Expenditure</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4000">
                <a:tc>
                  <a:txBody>
                    <a:bodyPr/>
                    <a:lstStyle/>
                    <a:p>
                      <a:r>
                        <a:rPr lang="en-ZA" sz="1500" dirty="0" smtClean="0">
                          <a:latin typeface="Arial" pitchFamily="34" charset="0"/>
                          <a:cs typeface="Arial" pitchFamily="34" charset="0"/>
                        </a:rPr>
                        <a:t>Employee costs</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(315 930)</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(300 863)</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(15 066)</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24000">
                <a:tc>
                  <a:txBody>
                    <a:bodyPr/>
                    <a:lstStyle/>
                    <a:p>
                      <a:r>
                        <a:rPr lang="en-ZA" sz="1500" dirty="0" smtClean="0">
                          <a:latin typeface="Arial" pitchFamily="34" charset="0"/>
                          <a:cs typeface="Arial" pitchFamily="34" charset="0"/>
                        </a:rPr>
                        <a:t>Travelling &amp; Accommodation</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(18 241)</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(11 134)</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(7 107)</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24000">
                <a:tc>
                  <a:txBody>
                    <a:bodyPr/>
                    <a:lstStyle/>
                    <a:p>
                      <a:r>
                        <a:rPr lang="en-ZA" sz="1500" dirty="0" smtClean="0">
                          <a:latin typeface="Arial" pitchFamily="34" charset="0"/>
                          <a:cs typeface="Arial" pitchFamily="34" charset="0"/>
                        </a:rPr>
                        <a:t>Direct Operational costs</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(11 876)</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(1 254)</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(10 622)</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24000">
                <a:tc>
                  <a:txBody>
                    <a:bodyPr/>
                    <a:lstStyle/>
                    <a:p>
                      <a:r>
                        <a:rPr lang="en-ZA" sz="1500" dirty="0" smtClean="0">
                          <a:latin typeface="Arial" pitchFamily="34" charset="0"/>
                          <a:cs typeface="Arial" pitchFamily="34" charset="0"/>
                        </a:rPr>
                        <a:t>Administration costs</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(152 941)</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(131 547)</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(21 394)</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24000">
                <a:tc>
                  <a:txBody>
                    <a:bodyPr/>
                    <a:lstStyle/>
                    <a:p>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500" b="1" dirty="0" smtClean="0">
                          <a:latin typeface="Arial" pitchFamily="34" charset="0"/>
                          <a:cs typeface="Arial" pitchFamily="34" charset="0"/>
                        </a:rPr>
                        <a:t>(498 988)</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500" b="1" dirty="0" smtClean="0">
                          <a:latin typeface="Arial" pitchFamily="34" charset="0"/>
                          <a:cs typeface="Arial" pitchFamily="34" charset="0"/>
                        </a:rPr>
                        <a:t>(444 798)</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500" b="1" dirty="0" smtClean="0">
                          <a:latin typeface="Arial" pitchFamily="34" charset="0"/>
                          <a:cs typeface="Arial" pitchFamily="34" charset="0"/>
                        </a:rPr>
                        <a:t>(54 190)</a:t>
                      </a:r>
                      <a:endParaRPr lang="en-ZA" sz="15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1"/>
                  </a:ext>
                </a:extLst>
              </a:tr>
              <a:tr h="324000">
                <a:tc>
                  <a:txBody>
                    <a:bodyPr/>
                    <a:lstStyle/>
                    <a:p>
                      <a:r>
                        <a:rPr lang="en-ZA" sz="1500" dirty="0" smtClean="0">
                          <a:latin typeface="Arial" pitchFamily="34" charset="0"/>
                          <a:cs typeface="Arial" pitchFamily="34" charset="0"/>
                        </a:rPr>
                        <a:t>Assets</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147</a:t>
                      </a:r>
                      <a:r>
                        <a:rPr lang="en-ZA" sz="1500" baseline="0" dirty="0" smtClean="0">
                          <a:latin typeface="Arial" pitchFamily="34" charset="0"/>
                          <a:cs typeface="Arial" pitchFamily="34" charset="0"/>
                        </a:rPr>
                        <a:t> 217</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12 291</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134 926</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24000">
                <a:tc>
                  <a:txBody>
                    <a:bodyPr/>
                    <a:lstStyle/>
                    <a:p>
                      <a:r>
                        <a:rPr lang="en-ZA" sz="1500" dirty="0" smtClean="0">
                          <a:latin typeface="Arial" pitchFamily="34" charset="0"/>
                          <a:cs typeface="Arial" pitchFamily="34" charset="0"/>
                        </a:rPr>
                        <a:t>Accounting Surplus</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49 918</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24000">
                <a:tc>
                  <a:txBody>
                    <a:bodyPr/>
                    <a:lstStyle/>
                    <a:p>
                      <a:r>
                        <a:rPr lang="en-ZA" sz="1500" dirty="0" smtClean="0">
                          <a:latin typeface="Arial" pitchFamily="34" charset="0"/>
                          <a:cs typeface="Arial" pitchFamily="34" charset="0"/>
                        </a:rPr>
                        <a:t>Cash</a:t>
                      </a:r>
                      <a:r>
                        <a:rPr lang="en-ZA" sz="1500" baseline="0" dirty="0" smtClean="0">
                          <a:latin typeface="Arial" pitchFamily="34" charset="0"/>
                          <a:cs typeface="Arial" pitchFamily="34" charset="0"/>
                        </a:rPr>
                        <a:t> Retention</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500" dirty="0" smtClean="0">
                          <a:latin typeface="Arial" pitchFamily="34" charset="0"/>
                          <a:cs typeface="Arial" pitchFamily="34" charset="0"/>
                        </a:rPr>
                        <a:t>120 918</a:t>
                      </a: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5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p:txBody>
          <a:bodyPr/>
          <a:lstStyle/>
          <a:p>
            <a:fld id="{0499AD07-51AD-43AC-AA7C-01905B0EF53F}" type="slidenum">
              <a:rPr lang="en-ZA" smtClean="0"/>
              <a:pPr/>
              <a:t>45</a:t>
            </a:fld>
            <a:endParaRPr lang="en-ZA" dirty="0"/>
          </a:p>
        </p:txBody>
      </p:sp>
    </p:spTree>
    <p:extLst>
      <p:ext uri="{BB962C8B-B14F-4D97-AF65-F5344CB8AC3E}">
        <p14:creationId xmlns:p14="http://schemas.microsoft.com/office/powerpoint/2010/main" xmlns="" val="33709389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736" y="120035"/>
            <a:ext cx="7620000" cy="634082"/>
          </a:xfrm>
        </p:spPr>
        <p:txBody>
          <a:bodyPr>
            <a:normAutofit fontScale="90000"/>
          </a:bodyPr>
          <a:lstStyle/>
          <a:p>
            <a:r>
              <a:rPr lang="en-ZA" sz="2400" b="1" dirty="0">
                <a:solidFill>
                  <a:schemeClr val="tx1"/>
                </a:solidFill>
                <a:effectLst>
                  <a:outerShdw blurRad="38100" dist="38100" dir="2700000" algn="tl">
                    <a:srgbClr val="000000">
                      <a:alpha val="43137"/>
                    </a:srgbClr>
                  </a:outerShdw>
                </a:effectLst>
                <a:latin typeface="Arial" pitchFamily="34" charset="0"/>
                <a:cs typeface="Arial" pitchFamily="34" charset="0"/>
              </a:rPr>
              <a:t>Financial Results </a:t>
            </a:r>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Overview : </a:t>
            </a:r>
            <a:b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Notes to Budget vs. Expenditure</a:t>
            </a:r>
            <a:endParaRPr lang="en-ZA"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4" name="Picture 2" descr="cid:image001.gif@01C5B865.55C35700"/>
          <p:cNvPicPr>
            <a:picLocks noChangeAspect="1" noChangeArrowheads="1"/>
          </p:cNvPicPr>
          <p:nvPr/>
        </p:nvPicPr>
        <p:blipFill>
          <a:blip r:embed="rId2" r:link="rId3" cstate="print"/>
          <a:srcRect/>
          <a:stretch>
            <a:fillRect/>
          </a:stretch>
        </p:blipFill>
        <p:spPr bwMode="auto">
          <a:xfrm>
            <a:off x="8460432" y="1"/>
            <a:ext cx="683568" cy="62068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499AD07-51AD-43AC-AA7C-01905B0EF53F}" type="slidenum">
              <a:rPr lang="en-ZA" smtClean="0"/>
              <a:pPr/>
              <a:t>46</a:t>
            </a:fld>
            <a:endParaRPr lang="en-ZA" dirty="0"/>
          </a:p>
        </p:txBody>
      </p:sp>
      <p:sp>
        <p:nvSpPr>
          <p:cNvPr id="3" name="Content Placeholder 2"/>
          <p:cNvSpPr>
            <a:spLocks noGrp="1"/>
          </p:cNvSpPr>
          <p:nvPr>
            <p:ph idx="1"/>
          </p:nvPr>
        </p:nvSpPr>
        <p:spPr>
          <a:xfrm>
            <a:off x="457200" y="1124744"/>
            <a:ext cx="8003232" cy="5256584"/>
          </a:xfrm>
        </p:spPr>
        <p:txBody>
          <a:bodyPr>
            <a:normAutofit fontScale="47500" lnSpcReduction="20000"/>
          </a:bodyPr>
          <a:lstStyle/>
          <a:p>
            <a:pPr marL="0" indent="0" algn="just">
              <a:buClrTx/>
              <a:buNone/>
            </a:pPr>
            <a:r>
              <a:rPr lang="en-ZA" sz="2700" b="1" dirty="0" smtClean="0">
                <a:latin typeface="+mn-lt"/>
                <a:cs typeface="Arial" pitchFamily="34" charset="0"/>
              </a:rPr>
              <a:t>Receipts and Payments:</a:t>
            </a:r>
            <a:endParaRPr lang="en-ZA" sz="2700" dirty="0" smtClean="0">
              <a:latin typeface="+mn-lt"/>
              <a:cs typeface="Arial" pitchFamily="34" charset="0"/>
            </a:endParaRPr>
          </a:p>
          <a:p>
            <a:pPr algn="just"/>
            <a:r>
              <a:rPr lang="en-ZA" sz="2700" dirty="0" smtClean="0">
                <a:latin typeface="+mn-lt"/>
                <a:cs typeface="Arial" pitchFamily="34" charset="0"/>
              </a:rPr>
              <a:t>The SIU’s project income is based on recovery of fees and services from state institutions that it investigates under proclamations.</a:t>
            </a:r>
          </a:p>
          <a:p>
            <a:pPr algn="just"/>
            <a:r>
              <a:rPr lang="en-ZA" sz="2700" dirty="0" smtClean="0">
                <a:latin typeface="+mn-lt"/>
                <a:cs typeface="Arial" pitchFamily="34" charset="0"/>
              </a:rPr>
              <a:t>The unit had anticipated 12 new proclamations for the year, given that 12 were received in the prior year.</a:t>
            </a:r>
          </a:p>
          <a:p>
            <a:pPr algn="just"/>
            <a:r>
              <a:rPr lang="en-ZA" sz="2700" dirty="0" smtClean="0">
                <a:latin typeface="+mn-lt"/>
                <a:cs typeface="Arial" pitchFamily="34" charset="0"/>
              </a:rPr>
              <a:t>Only 5 proclamations were received and 3 were amendments of existing proclamations and the 2 new proclamations were for East London Region.</a:t>
            </a:r>
          </a:p>
          <a:p>
            <a:pPr algn="just"/>
            <a:r>
              <a:rPr lang="en-ZA" sz="2700" dirty="0" smtClean="0">
                <a:latin typeface="+mn-lt"/>
                <a:cs typeface="Arial" pitchFamily="34" charset="0"/>
              </a:rPr>
              <a:t>The ability to accurately predict and budget for the new proclamations given the nature and durations of the proclamations differs vastly, is an extremely difficult exercise.</a:t>
            </a:r>
          </a:p>
          <a:p>
            <a:pPr algn="just"/>
            <a:r>
              <a:rPr lang="en-ZA" sz="2700" dirty="0" smtClean="0">
                <a:latin typeface="+mn-lt"/>
                <a:cs typeface="Arial" pitchFamily="34" charset="0"/>
              </a:rPr>
              <a:t>The same reason for variances in project income applies to specialists, travel and accommodation and direct operational costs. </a:t>
            </a:r>
          </a:p>
          <a:p>
            <a:pPr algn="just"/>
            <a:r>
              <a:rPr lang="en-ZA" sz="2700" dirty="0" smtClean="0">
                <a:latin typeface="+mn-lt"/>
                <a:cs typeface="Arial" pitchFamily="34" charset="0"/>
              </a:rPr>
              <a:t>Travel and accommodation in particular, is affected by the maturity of the matters and the remaining number of ongoing matters.</a:t>
            </a:r>
            <a:endParaRPr lang="en-ZA" sz="2700" dirty="0">
              <a:latin typeface="+mn-lt"/>
              <a:cs typeface="Arial" pitchFamily="34" charset="0"/>
            </a:endParaRPr>
          </a:p>
          <a:p>
            <a:pPr marL="0" indent="0" algn="just">
              <a:buNone/>
            </a:pPr>
            <a:r>
              <a:rPr lang="en-ZA" sz="2700" b="1" dirty="0" smtClean="0">
                <a:latin typeface="+mn-lt"/>
                <a:cs typeface="Arial" pitchFamily="34" charset="0"/>
              </a:rPr>
              <a:t>Assets:</a:t>
            </a:r>
            <a:endParaRPr lang="en-ZA" sz="2700" dirty="0" smtClean="0">
              <a:latin typeface="+mn-lt"/>
              <a:cs typeface="Arial" pitchFamily="34" charset="0"/>
            </a:endParaRPr>
          </a:p>
          <a:p>
            <a:pPr algn="just"/>
            <a:r>
              <a:rPr lang="en-ZA" sz="2700" dirty="0" smtClean="0">
                <a:latin typeface="+mn-lt"/>
                <a:cs typeface="Arial" pitchFamily="34" charset="0"/>
              </a:rPr>
              <a:t>A substantial part of the budget was earmarked to be spent on rental of premises that went out on tender, which did not materialise.</a:t>
            </a:r>
          </a:p>
          <a:p>
            <a:pPr algn="just"/>
            <a:r>
              <a:rPr lang="en-ZA" sz="2700" dirty="0" smtClean="0">
                <a:latin typeface="+mn-lt"/>
                <a:cs typeface="Arial" pitchFamily="34" charset="0"/>
              </a:rPr>
              <a:t>SIU placed an order for a new fleet of vehicles after the old fleet was sold. The fleet was not delivered at financial year end.</a:t>
            </a:r>
          </a:p>
          <a:p>
            <a:pPr marL="0" indent="0" algn="just">
              <a:buNone/>
            </a:pPr>
            <a:r>
              <a:rPr lang="en-ZA" sz="2700" b="1" dirty="0" smtClean="0">
                <a:latin typeface="+mn-lt"/>
                <a:cs typeface="Arial" pitchFamily="34" charset="0"/>
              </a:rPr>
              <a:t>Cash Surplus:</a:t>
            </a:r>
          </a:p>
          <a:p>
            <a:pPr algn="just"/>
            <a:r>
              <a:rPr lang="en-ZA" sz="2700" dirty="0" smtClean="0">
                <a:latin typeface="+mn-lt"/>
                <a:cs typeface="Arial" pitchFamily="34" charset="0"/>
              </a:rPr>
              <a:t>Application for retention of surplus was approved by National Treasury.</a:t>
            </a:r>
          </a:p>
          <a:p>
            <a:pPr marL="0" indent="0" algn="just">
              <a:buClrTx/>
              <a:buNone/>
            </a:pPr>
            <a:endParaRPr lang="en-ZA" sz="1600" dirty="0" smtClean="0">
              <a:latin typeface="Arial" pitchFamily="34" charset="0"/>
              <a:cs typeface="Arial" pitchFamily="34" charset="0"/>
            </a:endParaRPr>
          </a:p>
        </p:txBody>
      </p:sp>
    </p:spTree>
    <p:extLst>
      <p:ext uri="{BB962C8B-B14F-4D97-AF65-F5344CB8AC3E}">
        <p14:creationId xmlns:p14="http://schemas.microsoft.com/office/powerpoint/2010/main" xmlns="" val="1203070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solidFill>
                  <a:schemeClr val="tx1"/>
                </a:solidFill>
                <a:effectLst>
                  <a:outerShdw blurRad="38100" dist="38100" dir="2700000" algn="tl">
                    <a:srgbClr val="000000">
                      <a:alpha val="43137"/>
                    </a:srgbClr>
                  </a:outerShdw>
                </a:effectLst>
                <a:latin typeface="+mj-lt"/>
                <a:cs typeface="Arial" pitchFamily="34" charset="0"/>
              </a:rPr>
              <a:t>Audit </a:t>
            </a:r>
            <a:r>
              <a:rPr lang="en-ZA" sz="2400" b="1" dirty="0" smtClean="0">
                <a:solidFill>
                  <a:schemeClr val="tx1"/>
                </a:solidFill>
                <a:effectLst>
                  <a:outerShdw blurRad="38100" dist="38100" dir="2700000" algn="tl">
                    <a:srgbClr val="000000">
                      <a:alpha val="43137"/>
                    </a:srgbClr>
                  </a:outerShdw>
                </a:effectLst>
                <a:latin typeface="+mj-lt"/>
                <a:cs typeface="Arial" pitchFamily="34" charset="0"/>
              </a:rPr>
              <a:t>Outcomes for 2015/16 financial year</a:t>
            </a:r>
            <a:endParaRPr lang="en-ZA" sz="2400" b="1" dirty="0">
              <a:solidFill>
                <a:schemeClr val="tx1"/>
              </a:solidFill>
              <a:effectLst>
                <a:outerShdw blurRad="38100" dist="38100" dir="2700000" algn="tl">
                  <a:srgbClr val="000000">
                    <a:alpha val="43137"/>
                  </a:srgbClr>
                </a:outerShdw>
              </a:effectLst>
              <a:latin typeface="+mj-lt"/>
              <a:cs typeface="Arial" pitchFamily="34" charset="0"/>
            </a:endParaRPr>
          </a:p>
        </p:txBody>
      </p:sp>
      <p:sp>
        <p:nvSpPr>
          <p:cNvPr id="3" name="Content Placeholder 2"/>
          <p:cNvSpPr>
            <a:spLocks noGrp="1"/>
          </p:cNvSpPr>
          <p:nvPr>
            <p:ph idx="1"/>
          </p:nvPr>
        </p:nvSpPr>
        <p:spPr>
          <a:xfrm>
            <a:off x="251520" y="1268760"/>
            <a:ext cx="8064896" cy="5328592"/>
          </a:xfrm>
        </p:spPr>
        <p:txBody>
          <a:bodyPr>
            <a:normAutofit/>
          </a:bodyPr>
          <a:lstStyle/>
          <a:p>
            <a:pPr marL="297180" lvl="1" indent="0" algn="just">
              <a:lnSpc>
                <a:spcPct val="110000"/>
              </a:lnSpc>
              <a:spcBef>
                <a:spcPts val="600"/>
              </a:spcBef>
              <a:buClrTx/>
              <a:buNone/>
            </a:pPr>
            <a:endParaRPr lang="en-ZA" sz="1800" dirty="0" smtClean="0">
              <a:solidFill>
                <a:srgbClr val="000000"/>
              </a:solidFill>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a:p>
            <a:pPr marL="297180" lvl="1" indent="0" algn="just">
              <a:lnSpc>
                <a:spcPct val="110000"/>
              </a:lnSpc>
              <a:spcBef>
                <a:spcPts val="600"/>
              </a:spcBef>
              <a:buClrTx/>
              <a:buNone/>
            </a:pPr>
            <a:endParaRPr lang="en-ZA" sz="1800" dirty="0" smtClean="0">
              <a:solidFill>
                <a:srgbClr val="000000"/>
              </a:solidFill>
              <a:latin typeface="Arial" pitchFamily="34" charset="0"/>
              <a:cs typeface="Arial" pitchFamily="34" charset="0"/>
            </a:endParaRPr>
          </a:p>
          <a:p>
            <a:pPr marL="582930" lvl="1" indent="-285750" algn="just">
              <a:lnSpc>
                <a:spcPct val="110000"/>
              </a:lnSpc>
              <a:spcBef>
                <a:spcPts val="600"/>
              </a:spcBef>
              <a:buClrTx/>
              <a:buFont typeface="Arial" pitchFamily="34" charset="0"/>
              <a:buChar char="•"/>
            </a:pPr>
            <a:r>
              <a:rPr lang="en-ZA" sz="1800" dirty="0" smtClean="0">
                <a:solidFill>
                  <a:srgbClr val="000000"/>
                </a:solidFill>
                <a:latin typeface="Arial" pitchFamily="34" charset="0"/>
                <a:cs typeface="Arial" pitchFamily="34" charset="0"/>
              </a:rPr>
              <a:t>No emphasis of matter reported in the 2015/16 Financial Year.</a:t>
            </a:r>
          </a:p>
          <a:p>
            <a:pPr marL="582930" lvl="1" indent="-285750" algn="just">
              <a:lnSpc>
                <a:spcPct val="110000"/>
              </a:lnSpc>
              <a:spcBef>
                <a:spcPts val="600"/>
              </a:spcBef>
              <a:buClrTx/>
              <a:buFont typeface="Arial" pitchFamily="34" charset="0"/>
              <a:buChar char="•"/>
            </a:pPr>
            <a:endParaRPr lang="en-ZA" sz="1800" dirty="0" smtClean="0">
              <a:solidFill>
                <a:srgbClr val="000000"/>
              </a:solidFill>
              <a:latin typeface="Arial" pitchFamily="34" charset="0"/>
              <a:cs typeface="Arial" pitchFamily="34" charset="0"/>
            </a:endParaRPr>
          </a:p>
          <a:p>
            <a:pPr marL="582930" lvl="1" indent="-285750" algn="just">
              <a:lnSpc>
                <a:spcPct val="110000"/>
              </a:lnSpc>
              <a:spcBef>
                <a:spcPts val="600"/>
              </a:spcBef>
              <a:buClrTx/>
              <a:buFont typeface="Arial" pitchFamily="34" charset="0"/>
              <a:buChar char="•"/>
            </a:pPr>
            <a:r>
              <a:rPr lang="en-ZA" sz="1800" dirty="0" smtClean="0">
                <a:solidFill>
                  <a:srgbClr val="000000"/>
                </a:solidFill>
                <a:latin typeface="Arial" pitchFamily="34" charset="0"/>
                <a:cs typeface="Arial" pitchFamily="34" charset="0"/>
              </a:rPr>
              <a:t>The SIU has developed an action plan to clear the audit findings as raised by the Auditor General during the audit and is currently progressing positively against the end of financial year deadline.</a:t>
            </a:r>
          </a:p>
          <a:p>
            <a:pPr marL="948690" lvl="2" indent="-285750" algn="just">
              <a:lnSpc>
                <a:spcPct val="110000"/>
              </a:lnSpc>
              <a:spcBef>
                <a:spcPts val="600"/>
              </a:spcBef>
              <a:buClrTx/>
              <a:buNone/>
            </a:pPr>
            <a:endParaRPr lang="en-ZA" sz="1600" dirty="0" smtClean="0">
              <a:solidFill>
                <a:srgbClr val="000000"/>
              </a:solidFill>
              <a:latin typeface="Arial" pitchFamily="34" charset="0"/>
              <a:cs typeface="Arial" pitchFamily="34" charset="0"/>
            </a:endParaRPr>
          </a:p>
          <a:p>
            <a:pPr marL="297180" lvl="1" indent="0" algn="just">
              <a:lnSpc>
                <a:spcPct val="110000"/>
              </a:lnSpc>
              <a:spcBef>
                <a:spcPts val="600"/>
              </a:spcBef>
              <a:buClrTx/>
              <a:buNone/>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47</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944130720"/>
              </p:ext>
            </p:extLst>
          </p:nvPr>
        </p:nvGraphicFramePr>
        <p:xfrm>
          <a:off x="864392" y="1556792"/>
          <a:ext cx="7236000" cy="1782216"/>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xmlns="" val="20000"/>
                    </a:ext>
                  </a:extLst>
                </a:gridCol>
                <a:gridCol w="1296000">
                  <a:extLst>
                    <a:ext uri="{9D8B030D-6E8A-4147-A177-3AD203B41FA5}">
                      <a16:colId xmlns:a16="http://schemas.microsoft.com/office/drawing/2014/main" xmlns="" val="20001"/>
                    </a:ext>
                  </a:extLst>
                </a:gridCol>
                <a:gridCol w="1296000">
                  <a:extLst>
                    <a:ext uri="{9D8B030D-6E8A-4147-A177-3AD203B41FA5}">
                      <a16:colId xmlns:a16="http://schemas.microsoft.com/office/drawing/2014/main" xmlns="" val="20002"/>
                    </a:ext>
                  </a:extLst>
                </a:gridCol>
                <a:gridCol w="1296000">
                  <a:extLst>
                    <a:ext uri="{9D8B030D-6E8A-4147-A177-3AD203B41FA5}">
                      <a16:colId xmlns:a16="http://schemas.microsoft.com/office/drawing/2014/main" xmlns="" val="20003"/>
                    </a:ext>
                  </a:extLst>
                </a:gridCol>
                <a:gridCol w="1332000">
                  <a:extLst>
                    <a:ext uri="{9D8B030D-6E8A-4147-A177-3AD203B41FA5}">
                      <a16:colId xmlns:a16="http://schemas.microsoft.com/office/drawing/2014/main" xmlns="" val="20004"/>
                    </a:ext>
                  </a:extLst>
                </a:gridCol>
              </a:tblGrid>
              <a:tr h="450032">
                <a:tc>
                  <a:txBody>
                    <a:bodyPr/>
                    <a:lstStyle/>
                    <a:p>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solidFill>
                            <a:schemeClr val="tx1"/>
                          </a:solidFill>
                          <a:latin typeface="Arial" pitchFamily="34" charset="0"/>
                          <a:cs typeface="Arial" pitchFamily="34" charset="0"/>
                        </a:rPr>
                        <a:t>2015/16</a:t>
                      </a:r>
                      <a:endParaRPr lang="en-ZA"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solidFill>
                            <a:schemeClr val="tx1"/>
                          </a:solidFill>
                          <a:latin typeface="Arial" pitchFamily="34" charset="0"/>
                          <a:cs typeface="Arial" pitchFamily="34" charset="0"/>
                        </a:rPr>
                        <a:t>2014/15</a:t>
                      </a:r>
                      <a:endParaRPr lang="en-ZA"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solidFill>
                            <a:schemeClr val="tx1"/>
                          </a:solidFill>
                          <a:latin typeface="Arial" pitchFamily="34" charset="0"/>
                          <a:cs typeface="Arial" pitchFamily="34" charset="0"/>
                        </a:rPr>
                        <a:t>2013/14</a:t>
                      </a:r>
                      <a:endParaRPr lang="en-ZA"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solidFill>
                            <a:schemeClr val="tx1"/>
                          </a:solidFill>
                          <a:latin typeface="Arial" pitchFamily="34" charset="0"/>
                          <a:cs typeface="Arial" pitchFamily="34" charset="0"/>
                        </a:rPr>
                        <a:t>2012/13</a:t>
                      </a:r>
                      <a:endParaRPr lang="en-ZA" sz="16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4628">
                <a:tc>
                  <a:txBody>
                    <a:bodyPr/>
                    <a:lstStyle/>
                    <a:p>
                      <a:r>
                        <a:rPr lang="en-ZA" sz="1600" dirty="0" smtClean="0">
                          <a:latin typeface="Arial" pitchFamily="34" charset="0"/>
                          <a:cs typeface="Arial" pitchFamily="34" charset="0"/>
                        </a:rPr>
                        <a:t>Type of Opinion</a:t>
                      </a:r>
                      <a:endParaRPr lang="en-ZA"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dirty="0" smtClean="0">
                          <a:latin typeface="Arial" pitchFamily="34" charset="0"/>
                          <a:cs typeface="Arial" pitchFamily="34" charset="0"/>
                        </a:rPr>
                        <a:t>Unqualified</a:t>
                      </a:r>
                      <a:endParaRPr lang="en-ZA" sz="16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Arial" pitchFamily="34" charset="0"/>
                          <a:cs typeface="Arial" pitchFamily="34" charset="0"/>
                        </a:rPr>
                        <a:t>Unqualified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Arial" pitchFamily="34" charset="0"/>
                          <a:cs typeface="Arial" pitchFamily="34" charset="0"/>
                        </a:rPr>
                        <a:t>Unqualified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Arial" pitchFamily="34" charset="0"/>
                          <a:cs typeface="Arial" pitchFamily="34" charset="0"/>
                        </a:rPr>
                        <a:t>Unqualified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87556">
                <a:tc>
                  <a:txBody>
                    <a:bodyPr/>
                    <a:lstStyle/>
                    <a:p>
                      <a:r>
                        <a:rPr lang="en-ZA" sz="1600" dirty="0" smtClean="0">
                          <a:latin typeface="Arial" pitchFamily="34" charset="0"/>
                          <a:cs typeface="Arial" pitchFamily="34" charset="0"/>
                        </a:rPr>
                        <a:t>Number of emphasis</a:t>
                      </a:r>
                      <a:r>
                        <a:rPr lang="en-ZA" sz="1600" baseline="0" dirty="0" smtClean="0">
                          <a:latin typeface="Arial" pitchFamily="34" charset="0"/>
                          <a:cs typeface="Arial" pitchFamily="34" charset="0"/>
                        </a:rPr>
                        <a:t> of matter</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smtClean="0">
                        <a:latin typeface="Arial" pitchFamily="34" charset="0"/>
                        <a:cs typeface="Arial" pitchFamily="34" charset="0"/>
                      </a:endParaRPr>
                    </a:p>
                    <a:p>
                      <a:pPr algn="ctr"/>
                      <a:r>
                        <a:rPr lang="en-ZA" sz="1600" dirty="0" smtClean="0">
                          <a:latin typeface="Arial" pitchFamily="34" charset="0"/>
                          <a:cs typeface="Arial" pitchFamily="34" charset="0"/>
                        </a:rPr>
                        <a:t>0</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smtClean="0">
                        <a:latin typeface="Arial" pitchFamily="34" charset="0"/>
                        <a:cs typeface="Arial" pitchFamily="34" charset="0"/>
                      </a:endParaRPr>
                    </a:p>
                    <a:p>
                      <a:pPr algn="ctr"/>
                      <a:r>
                        <a:rPr lang="en-ZA" sz="1600" dirty="0" smtClean="0">
                          <a:latin typeface="Arial" pitchFamily="34" charset="0"/>
                          <a:cs typeface="Arial" pitchFamily="34" charset="0"/>
                        </a:rPr>
                        <a:t>1</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smtClean="0">
                        <a:latin typeface="Arial" pitchFamily="34" charset="0"/>
                        <a:cs typeface="Arial" pitchFamily="34" charset="0"/>
                      </a:endParaRPr>
                    </a:p>
                    <a:p>
                      <a:pPr algn="ctr"/>
                      <a:r>
                        <a:rPr lang="en-ZA" sz="1600" dirty="0" smtClean="0">
                          <a:latin typeface="Arial" pitchFamily="34" charset="0"/>
                          <a:cs typeface="Arial" pitchFamily="34" charset="0"/>
                        </a:rPr>
                        <a:t>1</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600" dirty="0" smtClean="0">
                        <a:latin typeface="Arial" pitchFamily="34" charset="0"/>
                        <a:cs typeface="Arial" pitchFamily="34" charset="0"/>
                      </a:endParaRPr>
                    </a:p>
                    <a:p>
                      <a:pPr algn="ctr"/>
                      <a:r>
                        <a:rPr lang="en-ZA" sz="1600" dirty="0" smtClean="0">
                          <a:latin typeface="Arial" pitchFamily="34" charset="0"/>
                          <a:cs typeface="Arial" pitchFamily="34" charset="0"/>
                        </a:rPr>
                        <a:t>1</a:t>
                      </a:r>
                      <a:endParaRPr lang="en-ZA"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623199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620000" cy="689809"/>
          </a:xfrm>
        </p:spPr>
        <p:txBody>
          <a:bodyPr anchor="ctr">
            <a:normAutofit/>
          </a:bodyPr>
          <a:lstStyle/>
          <a:p>
            <a:r>
              <a:rPr lang="en-ZA" b="1" dirty="0">
                <a:effectLst>
                  <a:outerShdw blurRad="38100" dist="38100" dir="2700000" algn="tl">
                    <a:srgbClr val="000000">
                      <a:alpha val="43137"/>
                    </a:srgbClr>
                  </a:outerShdw>
                </a:effectLst>
                <a:latin typeface="Arial" pitchFamily="34" charset="0"/>
                <a:cs typeface="Arial" pitchFamily="34" charset="0"/>
              </a:rPr>
              <a:t>I</a:t>
            </a:r>
            <a:r>
              <a:rPr lang="en-ZA"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rregular expenditure</a:t>
            </a:r>
            <a:endParaRPr lang="en-ZA"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51520" y="1052736"/>
            <a:ext cx="8435280" cy="5688632"/>
          </a:xfrm>
        </p:spPr>
        <p:txBody>
          <a:bodyPr>
            <a:normAutofit/>
          </a:bodyPr>
          <a:lstStyle/>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0" indent="0" algn="just">
              <a:lnSpc>
                <a:spcPct val="110000"/>
              </a:lnSpc>
              <a:spcBef>
                <a:spcPts val="600"/>
              </a:spcBef>
              <a:buClrTx/>
              <a:buNone/>
            </a:pPr>
            <a:endParaRPr lang="en-ZA" sz="1800" dirty="0" smtClean="0">
              <a:latin typeface="Arial" pitchFamily="34" charset="0"/>
              <a:cs typeface="Arial" pitchFamily="34" charset="0"/>
            </a:endParaRPr>
          </a:p>
          <a:p>
            <a:pPr marL="285750" indent="-285750" algn="just">
              <a:lnSpc>
                <a:spcPct val="110000"/>
              </a:lnSpc>
              <a:spcBef>
                <a:spcPts val="600"/>
              </a:spcBef>
              <a:buClrTx/>
              <a:buNone/>
            </a:pPr>
            <a:endParaRPr lang="en-ZA" sz="16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48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1016246389"/>
              </p:ext>
            </p:extLst>
          </p:nvPr>
        </p:nvGraphicFramePr>
        <p:xfrm>
          <a:off x="415143" y="1245479"/>
          <a:ext cx="8280920" cy="5472842"/>
        </p:xfrm>
        <a:graphic>
          <a:graphicData uri="http://schemas.openxmlformats.org/drawingml/2006/table">
            <a:tbl>
              <a:tblPr firstRow="1" bandRow="1">
                <a:tableStyleId>{5C22544A-7EE6-4342-B048-85BDC9FD1C3A}</a:tableStyleId>
              </a:tblPr>
              <a:tblGrid>
                <a:gridCol w="5976664">
                  <a:extLst>
                    <a:ext uri="{9D8B030D-6E8A-4147-A177-3AD203B41FA5}">
                      <a16:colId xmlns:a16="http://schemas.microsoft.com/office/drawing/2014/main" xmlns="" val="20000"/>
                    </a:ext>
                  </a:extLst>
                </a:gridCol>
                <a:gridCol w="1204529">
                  <a:extLst>
                    <a:ext uri="{9D8B030D-6E8A-4147-A177-3AD203B41FA5}">
                      <a16:colId xmlns:a16="http://schemas.microsoft.com/office/drawing/2014/main" xmlns="" val="20001"/>
                    </a:ext>
                  </a:extLst>
                </a:gridCol>
                <a:gridCol w="1099727">
                  <a:extLst>
                    <a:ext uri="{9D8B030D-6E8A-4147-A177-3AD203B41FA5}">
                      <a16:colId xmlns:a16="http://schemas.microsoft.com/office/drawing/2014/main" xmlns="" val="20002"/>
                    </a:ext>
                  </a:extLst>
                </a:gridCol>
              </a:tblGrid>
              <a:tr h="399278">
                <a:tc>
                  <a:txBody>
                    <a:bodyPr/>
                    <a:lstStyle/>
                    <a:p>
                      <a:pPr marL="0" algn="l" defTabSz="914400" rtl="0" eaLnBrk="1" latinLnBrk="0" hangingPunct="1"/>
                      <a:r>
                        <a:rPr lang="en-ZA" sz="1800" b="1" kern="1200" dirty="0" smtClean="0">
                          <a:solidFill>
                            <a:schemeClr val="tx1"/>
                          </a:solidFill>
                          <a:latin typeface="Arial" pitchFamily="34" charset="0"/>
                          <a:ea typeface="+mn-ea"/>
                          <a:cs typeface="Arial" pitchFamily="34" charset="0"/>
                        </a:rPr>
                        <a:t>Description</a:t>
                      </a:r>
                      <a:endParaRPr lang="en-ZA" sz="1800" b="1" kern="1200" dirty="0">
                        <a:solidFill>
                          <a:schemeClr val="tx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smtClean="0">
                          <a:solidFill>
                            <a:schemeClr val="tx1"/>
                          </a:solidFill>
                          <a:latin typeface="Arial" pitchFamily="34" charset="0"/>
                          <a:cs typeface="Arial" pitchFamily="34" charset="0"/>
                        </a:rPr>
                        <a:t>2015/16</a:t>
                      </a:r>
                      <a:endParaRPr lang="en-ZA"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smtClean="0">
                          <a:solidFill>
                            <a:schemeClr val="tx1"/>
                          </a:solidFill>
                          <a:latin typeface="Arial" pitchFamily="34" charset="0"/>
                          <a:cs typeface="Arial" pitchFamily="34" charset="0"/>
                        </a:rPr>
                        <a:t>2014/15</a:t>
                      </a:r>
                      <a:endParaRPr lang="en-ZA"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99097">
                <a:tc>
                  <a:txBody>
                    <a:bodyPr/>
                    <a:lstStyle/>
                    <a:p>
                      <a:r>
                        <a:rPr lang="en-ZA" sz="1200" dirty="0" smtClean="0">
                          <a:latin typeface="Arial" pitchFamily="34" charset="0"/>
                          <a:cs typeface="Arial" pitchFamily="34" charset="0"/>
                        </a:rPr>
                        <a:t>Service provider used without proper documentation and following proper SCM</a:t>
                      </a:r>
                      <a:r>
                        <a:rPr lang="en-ZA" sz="1200" baseline="0" dirty="0" smtClean="0">
                          <a:latin typeface="Arial" pitchFamily="34" charset="0"/>
                          <a:cs typeface="Arial" pitchFamily="34" charset="0"/>
                        </a:rPr>
                        <a:t> procedures</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2 589</a:t>
                      </a:r>
                      <a:r>
                        <a:rPr lang="en-ZA" sz="1200" baseline="0" dirty="0" smtClean="0">
                          <a:latin typeface="Arial" pitchFamily="34" charset="0"/>
                          <a:cs typeface="Arial" pitchFamily="34" charset="0"/>
                        </a:rPr>
                        <a:t> 830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53691">
                <a:tc>
                  <a:txBody>
                    <a:bodyPr/>
                    <a:lstStyle/>
                    <a:p>
                      <a:r>
                        <a:rPr lang="en-ZA" sz="1200" dirty="0" smtClean="0">
                          <a:latin typeface="Arial" pitchFamily="34" charset="0"/>
                          <a:cs typeface="Arial" pitchFamily="34" charset="0"/>
                        </a:rPr>
                        <a:t>Proper SCM Processes not followed when extending the lapsed contract(</a:t>
                      </a:r>
                      <a:r>
                        <a:rPr lang="en-ZA" sz="1200" baseline="0" dirty="0" smtClean="0">
                          <a:latin typeface="Arial" pitchFamily="34" charset="0"/>
                          <a:cs typeface="Arial" pitchFamily="34" charset="0"/>
                        </a:rPr>
                        <a:t> Nelspruit Lease)</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614 205</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1 149 987</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98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No proper deviation in place for deviating from normal SCM processes( Travel</a:t>
                      </a:r>
                      <a:r>
                        <a:rPr lang="en-ZA" sz="1200" baseline="0" dirty="0" smtClean="0">
                          <a:latin typeface="Arial" pitchFamily="34" charset="0"/>
                          <a:cs typeface="Arial" pitchFamily="34" charset="0"/>
                        </a:rPr>
                        <a:t> Management)</a:t>
                      </a:r>
                      <a:endParaRPr lang="en-ZA" sz="1200" dirty="0" smtClean="0">
                        <a:latin typeface="Arial" pitchFamily="34" charset="0"/>
                        <a:cs typeface="Arial" pitchFamily="34" charset="0"/>
                      </a:endParaRPr>
                    </a:p>
                    <a:p>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345 392</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360 343</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3691">
                <a:tc>
                  <a:txBody>
                    <a:bodyPr/>
                    <a:lstStyle/>
                    <a:p>
                      <a:r>
                        <a:rPr lang="en-ZA" sz="1200" dirty="0" smtClean="0">
                          <a:latin typeface="Arial" pitchFamily="34" charset="0"/>
                          <a:cs typeface="Arial" pitchFamily="34" charset="0"/>
                        </a:rPr>
                        <a:t>Service Provider used without following</a:t>
                      </a:r>
                      <a:r>
                        <a:rPr lang="en-ZA" sz="1200" baseline="0" dirty="0" smtClean="0">
                          <a:latin typeface="Arial" pitchFamily="34" charset="0"/>
                          <a:cs typeface="Arial" pitchFamily="34" charset="0"/>
                        </a:rPr>
                        <a:t> proper SCM process ( Insurance for movable assets)</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948 037</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53691">
                <a:tc>
                  <a:txBody>
                    <a:bodyPr/>
                    <a:lstStyle/>
                    <a:p>
                      <a:r>
                        <a:rPr lang="en-ZA" sz="1200" dirty="0" smtClean="0">
                          <a:latin typeface="Arial" pitchFamily="34" charset="0"/>
                          <a:cs typeface="Arial" pitchFamily="34" charset="0"/>
                        </a:rPr>
                        <a:t>Service provider used without following proper</a:t>
                      </a:r>
                      <a:r>
                        <a:rPr lang="en-ZA" sz="1200" baseline="0" dirty="0" smtClean="0">
                          <a:latin typeface="Arial" pitchFamily="34" charset="0"/>
                          <a:cs typeface="Arial" pitchFamily="34" charset="0"/>
                        </a:rPr>
                        <a:t> SCM processes( Reference Checks)</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382 465</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99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Service provider used without following proper</a:t>
                      </a:r>
                      <a:r>
                        <a:rPr lang="en-ZA" sz="1200" baseline="0" dirty="0" smtClean="0">
                          <a:latin typeface="Arial" pitchFamily="34" charset="0"/>
                          <a:cs typeface="Arial" pitchFamily="34" charset="0"/>
                        </a:rPr>
                        <a:t> SCM processes( Courier Services)</a:t>
                      </a:r>
                      <a:endParaRPr lang="en-ZA" sz="1200" dirty="0" smtClean="0">
                        <a:latin typeface="Arial" pitchFamily="34" charset="0"/>
                        <a:cs typeface="Arial" pitchFamily="34" charset="0"/>
                      </a:endParaRPr>
                    </a:p>
                    <a:p>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196 755</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67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Promoted</a:t>
                      </a:r>
                      <a:r>
                        <a:rPr lang="en-ZA" sz="1200" baseline="0" dirty="0" smtClean="0">
                          <a:latin typeface="Arial" pitchFamily="34" charset="0"/>
                          <a:cs typeface="Arial" pitchFamily="34" charset="0"/>
                        </a:rPr>
                        <a:t> employees paid before written approval by Head of the Unit</a:t>
                      </a:r>
                      <a:endParaRPr lang="en-ZA"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20 393</a:t>
                      </a:r>
                    </a:p>
                    <a:p>
                      <a:pPr algn="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53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Incorrect awarding of points to bidders based on old regulation and</a:t>
                      </a:r>
                      <a:r>
                        <a:rPr lang="en-ZA" sz="1200" baseline="0" dirty="0" smtClean="0">
                          <a:latin typeface="Arial" pitchFamily="34" charset="0"/>
                          <a:cs typeface="Arial" pitchFamily="34" charset="0"/>
                        </a:rPr>
                        <a:t> SCM policy</a:t>
                      </a:r>
                      <a:endParaRPr lang="en-ZA" sz="1200"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716 491</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99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Service</a:t>
                      </a:r>
                      <a:r>
                        <a:rPr lang="en-ZA" sz="1200" baseline="0" dirty="0" smtClean="0">
                          <a:latin typeface="Arial" pitchFamily="34" charset="0"/>
                          <a:cs typeface="Arial" pitchFamily="34" charset="0"/>
                        </a:rPr>
                        <a:t> provider offering specialist services on a project continued to work on the project beyond contracted amount without prior authorisation</a:t>
                      </a:r>
                      <a:endParaRPr lang="en-ZA" sz="1200"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590 422</a:t>
                      </a:r>
                    </a:p>
                    <a:p>
                      <a:pPr algn="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99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Service provider</a:t>
                      </a:r>
                      <a:r>
                        <a:rPr lang="en-ZA" sz="1200" baseline="0" dirty="0" smtClean="0">
                          <a:latin typeface="Arial" pitchFamily="34" charset="0"/>
                          <a:cs typeface="Arial" pitchFamily="34" charset="0"/>
                        </a:rPr>
                        <a:t> offering specialist services on a project continued to work on the project beyond the contracted amount without prior authorisation</a:t>
                      </a:r>
                      <a:endParaRPr lang="en-ZA" sz="1200" dirty="0" smtClean="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dirty="0" smtClean="0">
                          <a:latin typeface="Arial" pitchFamily="34" charset="0"/>
                          <a:cs typeface="Arial" pitchFamily="34" charset="0"/>
                        </a:rPr>
                        <a:t>0</a:t>
                      </a: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93 336</a:t>
                      </a:r>
                    </a:p>
                    <a:p>
                      <a:pPr algn="r"/>
                      <a:endParaRPr lang="en-ZA"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994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latin typeface="Arial" pitchFamily="34" charset="0"/>
                          <a:cs typeface="Arial" pitchFamily="34" charset="0"/>
                        </a:rPr>
                        <a:t>2015/16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200" b="1" dirty="0" smtClean="0">
                          <a:latin typeface="Arial" pitchFamily="34" charset="0"/>
                          <a:cs typeface="Arial" pitchFamily="34" charset="0"/>
                        </a:rPr>
                        <a:t>2 507 247</a:t>
                      </a:r>
                      <a:endParaRPr lang="en-ZA"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200" b="1" dirty="0" smtClean="0">
                          <a:latin typeface="Arial" pitchFamily="34" charset="0"/>
                          <a:cs typeface="Arial" pitchFamily="34" charset="0"/>
                        </a:rPr>
                        <a:t>5 500 000</a:t>
                      </a:r>
                      <a:endParaRPr lang="en-ZA"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653453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Irregular Expenditure…cont.</a:t>
            </a:r>
            <a:endPar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285750" indent="-285750" algn="just">
              <a:lnSpc>
                <a:spcPct val="110000"/>
              </a:lnSpc>
              <a:spcBef>
                <a:spcPts val="600"/>
              </a:spcBef>
              <a:buClrTx/>
              <a:buFont typeface="Arial" pitchFamily="34" charset="0"/>
              <a:buChar char="•"/>
            </a:pPr>
            <a:r>
              <a:rPr lang="en-ZA" sz="2000" dirty="0">
                <a:latin typeface="Arial" pitchFamily="34" charset="0"/>
                <a:cs typeface="Arial" pitchFamily="34" charset="0"/>
              </a:rPr>
              <a:t>SIU has reported irregular expenditure of R 2.5m for the 2015/16 financial year as compared to R 5.5m in 2014/15 financial year</a:t>
            </a:r>
            <a:r>
              <a:rPr lang="en-ZA" sz="2000" dirty="0" smtClean="0">
                <a:latin typeface="Arial" pitchFamily="34" charset="0"/>
                <a:cs typeface="Arial" pitchFamily="34" charset="0"/>
              </a:rPr>
              <a:t>.</a:t>
            </a:r>
          </a:p>
          <a:p>
            <a:pPr marL="285750" indent="-285750" algn="just">
              <a:lnSpc>
                <a:spcPct val="110000"/>
              </a:lnSpc>
              <a:spcBef>
                <a:spcPts val="600"/>
              </a:spcBef>
              <a:buClrTx/>
              <a:buFont typeface="Arial" pitchFamily="34" charset="0"/>
              <a:buChar char="•"/>
            </a:pPr>
            <a:endParaRPr lang="en-ZA" sz="2000" dirty="0">
              <a:latin typeface="Arial" pitchFamily="34" charset="0"/>
              <a:cs typeface="Arial" pitchFamily="34" charset="0"/>
            </a:endParaRPr>
          </a:p>
          <a:p>
            <a:pPr marL="285750" indent="-285750" algn="just">
              <a:lnSpc>
                <a:spcPct val="110000"/>
              </a:lnSpc>
              <a:spcBef>
                <a:spcPts val="600"/>
              </a:spcBef>
              <a:buClrTx/>
              <a:buFont typeface="Arial" pitchFamily="34" charset="0"/>
              <a:buChar char="•"/>
            </a:pPr>
            <a:r>
              <a:rPr lang="en-ZA" sz="2000" dirty="0">
                <a:latin typeface="Arial" pitchFamily="34" charset="0"/>
                <a:cs typeface="Arial" pitchFamily="34" charset="0"/>
              </a:rPr>
              <a:t>All the items above relates to irregular expenditure as opposed to fruitless and wasteful or unauthorised expenditure</a:t>
            </a:r>
            <a:r>
              <a:rPr lang="en-ZA" sz="2000" dirty="0" smtClean="0">
                <a:latin typeface="Arial" pitchFamily="34" charset="0"/>
                <a:cs typeface="Arial" pitchFamily="34" charset="0"/>
              </a:rPr>
              <a:t>.</a:t>
            </a:r>
          </a:p>
          <a:p>
            <a:pPr marL="285750" indent="-285750" algn="just">
              <a:lnSpc>
                <a:spcPct val="110000"/>
              </a:lnSpc>
              <a:spcBef>
                <a:spcPts val="600"/>
              </a:spcBef>
              <a:buClrTx/>
              <a:buFont typeface="Arial" pitchFamily="34" charset="0"/>
              <a:buChar char="•"/>
            </a:pPr>
            <a:endParaRPr lang="en-ZA" sz="2000" dirty="0">
              <a:latin typeface="Arial" pitchFamily="34" charset="0"/>
              <a:cs typeface="Arial" pitchFamily="34" charset="0"/>
            </a:endParaRPr>
          </a:p>
          <a:p>
            <a:pPr marL="285750" indent="-285750" algn="just">
              <a:lnSpc>
                <a:spcPct val="110000"/>
              </a:lnSpc>
              <a:spcBef>
                <a:spcPts val="600"/>
              </a:spcBef>
              <a:buClrTx/>
              <a:buFont typeface="Arial" pitchFamily="34" charset="0"/>
              <a:buChar char="•"/>
            </a:pPr>
            <a:r>
              <a:rPr lang="en-ZA" sz="2000" dirty="0">
                <a:latin typeface="Arial" pitchFamily="34" charset="0"/>
                <a:cs typeface="Arial" pitchFamily="34" charset="0"/>
              </a:rPr>
              <a:t>The SIU is in a process of regularising all contracts that are considered to be irregular to ensure that </a:t>
            </a:r>
            <a:r>
              <a:rPr lang="en-ZA" sz="2000" dirty="0" smtClean="0">
                <a:latin typeface="Arial" pitchFamily="34" charset="0"/>
                <a:cs typeface="Arial" pitchFamily="34" charset="0"/>
              </a:rPr>
              <a:t>irregular </a:t>
            </a:r>
            <a:r>
              <a:rPr lang="en-ZA" sz="2000" dirty="0">
                <a:latin typeface="Arial" pitchFamily="34" charset="0"/>
                <a:cs typeface="Arial" pitchFamily="34" charset="0"/>
              </a:rPr>
              <a:t>expenditure </a:t>
            </a:r>
            <a:r>
              <a:rPr lang="en-ZA" sz="2000" dirty="0" smtClean="0">
                <a:latin typeface="Arial" pitchFamily="34" charset="0"/>
                <a:cs typeface="Arial" pitchFamily="34" charset="0"/>
              </a:rPr>
              <a:t> is not </a:t>
            </a:r>
            <a:r>
              <a:rPr lang="en-ZA" sz="2000" dirty="0">
                <a:latin typeface="Arial" pitchFamily="34" charset="0"/>
                <a:cs typeface="Arial" pitchFamily="34" charset="0"/>
              </a:rPr>
              <a:t>incurred anymore.</a:t>
            </a:r>
          </a:p>
          <a:p>
            <a:endParaRPr lang="en-GB" dirty="0"/>
          </a:p>
        </p:txBody>
      </p:sp>
      <p:sp>
        <p:nvSpPr>
          <p:cNvPr id="4"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109677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0"/>
            <a:ext cx="6629400" cy="838200"/>
          </a:xfrm>
          <a:prstGeom prst="rect">
            <a:avLst/>
          </a:prstGeom>
        </p:spPr>
        <p:txBody>
          <a:bodyPr anchor="ctr"/>
          <a:lstStyle/>
          <a:p>
            <a:pPr algn="l" eaLnBrk="1" hangingPunct="1">
              <a:lnSpc>
                <a:spcPct val="100000"/>
              </a:lnSpc>
              <a:spcBef>
                <a:spcPts val="600"/>
              </a:spcBef>
              <a:spcAft>
                <a:spcPts val="0"/>
              </a:spcAft>
              <a:defRPr/>
            </a:pPr>
            <a:r>
              <a:rPr lang="en-ZA" sz="2800" b="1" dirty="0" smtClean="0">
                <a:effectLst>
                  <a:outerShdw blurRad="38100" dist="38100" dir="2700000" algn="tl">
                    <a:srgbClr val="000000">
                      <a:alpha val="43137"/>
                    </a:srgbClr>
                  </a:outerShdw>
                </a:effectLst>
                <a:cs typeface="Arial" pitchFamily="34" charset="0"/>
              </a:rPr>
              <a:t>Annual Performance </a:t>
            </a:r>
            <a:br>
              <a:rPr lang="en-ZA" sz="2800" b="1" dirty="0" smtClean="0">
                <a:effectLst>
                  <a:outerShdw blurRad="38100" dist="38100" dir="2700000" algn="tl">
                    <a:srgbClr val="000000">
                      <a:alpha val="43137"/>
                    </a:srgbClr>
                  </a:outerShdw>
                </a:effectLst>
                <a:cs typeface="Arial" pitchFamily="34" charset="0"/>
              </a:rPr>
            </a:br>
            <a:r>
              <a:rPr lang="en-ZA" sz="2800" b="1" dirty="0" smtClean="0">
                <a:effectLst>
                  <a:outerShdw blurRad="38100" dist="38100" dir="2700000" algn="tl">
                    <a:srgbClr val="000000">
                      <a:alpha val="43137"/>
                    </a:srgbClr>
                  </a:outerShdw>
                </a:effectLst>
                <a:cs typeface="Arial" pitchFamily="34" charset="0"/>
              </a:rPr>
              <a:t>Information 2015/16</a:t>
            </a:r>
            <a:endParaRPr lang="en-ZA" sz="28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1D2DA13F-7918-495A-87C0-AB9E88369210}" type="slidenum">
              <a:rPr lang="en-ZA" smtClean="0">
                <a:solidFill>
                  <a:schemeClr val="tx1"/>
                </a:solidFill>
              </a:rPr>
              <a:pPr>
                <a:defRPr/>
              </a:pPr>
              <a:t>5</a:t>
            </a:fld>
            <a:endParaRPr lang="en-ZA" dirty="0">
              <a:solidFill>
                <a:schemeClr val="tx1"/>
              </a:solidFill>
            </a:endParaRPr>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598267126"/>
              </p:ext>
            </p:extLst>
          </p:nvPr>
        </p:nvGraphicFramePr>
        <p:xfrm>
          <a:off x="483000" y="1371600"/>
          <a:ext cx="8280000" cy="4531448"/>
        </p:xfrm>
        <a:graphic>
          <a:graphicData uri="http://schemas.openxmlformats.org/drawingml/2006/table">
            <a:tbl>
              <a:tblPr/>
              <a:tblGrid>
                <a:gridCol w="6083554">
                  <a:extLst>
                    <a:ext uri="{9D8B030D-6E8A-4147-A177-3AD203B41FA5}">
                      <a16:colId xmlns:a16="http://schemas.microsoft.com/office/drawing/2014/main" xmlns="" val="20000"/>
                    </a:ext>
                  </a:extLst>
                </a:gridCol>
                <a:gridCol w="1098223">
                  <a:extLst>
                    <a:ext uri="{9D8B030D-6E8A-4147-A177-3AD203B41FA5}">
                      <a16:colId xmlns:a16="http://schemas.microsoft.com/office/drawing/2014/main" xmlns="" val="20001"/>
                    </a:ext>
                  </a:extLst>
                </a:gridCol>
                <a:gridCol w="1098223">
                  <a:extLst>
                    <a:ext uri="{9D8B030D-6E8A-4147-A177-3AD203B41FA5}">
                      <a16:colId xmlns:a16="http://schemas.microsoft.com/office/drawing/2014/main" xmlns="" val="20002"/>
                    </a:ext>
                  </a:extLst>
                </a:gridCol>
              </a:tblGrid>
              <a:tr h="273913">
                <a:tc gridSpan="3">
                  <a:txBody>
                    <a:bodyPr/>
                    <a:lstStyle/>
                    <a:p>
                      <a:pPr algn="l" rtl="0" fontAlgn="b"/>
                      <a:r>
                        <a:rPr lang="en-US" sz="1600" b="1" i="0" u="none" strike="noStrike" dirty="0">
                          <a:solidFill>
                            <a:srgbClr val="000000"/>
                          </a:solidFill>
                          <a:effectLst/>
                          <a:latin typeface="Arial"/>
                        </a:rPr>
                        <a:t>Final Estimate for National Expenditure Financial Report - 2015/2016 Financial </a:t>
                      </a:r>
                      <a:r>
                        <a:rPr lang="en-US" sz="1600" b="1" i="0" u="none" strike="noStrike" dirty="0" smtClean="0">
                          <a:solidFill>
                            <a:srgbClr val="000000"/>
                          </a:solidFill>
                          <a:effectLst/>
                          <a:latin typeface="Arial"/>
                        </a:rPr>
                        <a:t>Year</a:t>
                      </a:r>
                    </a:p>
                    <a:p>
                      <a:pPr algn="l" rtl="0" fontAlgn="b"/>
                      <a:endParaRPr lang="en-US" sz="1600" b="1" i="0" u="none" strike="noStrike" dirty="0">
                        <a:solidFill>
                          <a:srgbClr val="000000"/>
                        </a:solidFill>
                        <a:effectLst/>
                        <a:latin typeface="Arial"/>
                      </a:endParaRP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3913">
                <a:tc>
                  <a:txBody>
                    <a:bodyPr/>
                    <a:lstStyle/>
                    <a:p>
                      <a:pPr algn="l" rtl="0" fontAlgn="b"/>
                      <a:r>
                        <a:rPr lang="en-US" sz="1600" b="1" i="0" u="none" strike="noStrike" dirty="0">
                          <a:solidFill>
                            <a:srgbClr val="000000"/>
                          </a:solidFill>
                          <a:effectLst/>
                          <a:latin typeface="Arial"/>
                        </a:rPr>
                        <a:t>SIU Business Operations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3D3D3"/>
                    </a:solidFill>
                  </a:tcPr>
                </a:tc>
                <a:tc gridSpan="2">
                  <a:txBody>
                    <a:bodyPr/>
                    <a:lstStyle/>
                    <a:p>
                      <a:pPr algn="ctr" rtl="0" fontAlgn="b"/>
                      <a:r>
                        <a:rPr lang="en-US" sz="1600" b="1" i="0" u="none" strike="noStrike" dirty="0">
                          <a:solidFill>
                            <a:srgbClr val="000000"/>
                          </a:solidFill>
                          <a:effectLst/>
                          <a:latin typeface="Arial"/>
                        </a:rPr>
                        <a:t>ACTUAL PERFORMANCE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extLst>
                  <a:ext uri="{0D108BD9-81ED-4DB2-BD59-A6C34878D82A}">
                    <a16:rowId xmlns:a16="http://schemas.microsoft.com/office/drawing/2014/main" xmlns="" val="10001"/>
                  </a:ext>
                </a:extLst>
              </a:tr>
              <a:tr h="469566">
                <a:tc>
                  <a:txBody>
                    <a:bodyPr/>
                    <a:lstStyle/>
                    <a:p>
                      <a:pPr algn="l" rtl="0" fontAlgn="b"/>
                      <a:r>
                        <a:rPr lang="en-US" sz="1600" b="1" i="0" u="none" strike="noStrike" dirty="0">
                          <a:solidFill>
                            <a:srgbClr val="000000"/>
                          </a:solidFill>
                          <a:effectLst/>
                          <a:latin typeface="Arial"/>
                        </a:rPr>
                        <a:t>Core Mandate </a:t>
                      </a:r>
                      <a:br>
                        <a:rPr lang="en-US" sz="1600" b="1" i="0" u="none" strike="noStrike" dirty="0">
                          <a:solidFill>
                            <a:srgbClr val="000000"/>
                          </a:solidFill>
                          <a:effectLst/>
                          <a:latin typeface="Arial"/>
                        </a:rPr>
                      </a:br>
                      <a:r>
                        <a:rPr lang="en-US" sz="1600" b="1" i="0" u="none" strike="noStrike" dirty="0">
                          <a:solidFill>
                            <a:srgbClr val="000000"/>
                          </a:solidFill>
                          <a:effectLst/>
                          <a:latin typeface="Arial"/>
                        </a:rPr>
                        <a:t>Combatting Corruption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3D3D3"/>
                    </a:solidFill>
                  </a:tcPr>
                </a:tc>
                <a:tc gridSpan="2">
                  <a:txBody>
                    <a:bodyPr/>
                    <a:lstStyle/>
                    <a:p>
                      <a:pPr algn="ctr" rtl="0" fontAlgn="b"/>
                      <a:r>
                        <a:rPr lang="en-US" sz="1600" b="1" i="0" u="none" strike="noStrike" dirty="0">
                          <a:solidFill>
                            <a:srgbClr val="000000"/>
                          </a:solidFill>
                          <a:effectLst/>
                          <a:latin typeface="Arial"/>
                        </a:rPr>
                        <a:t>2015/2016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hMerge="1">
                  <a:txBody>
                    <a:bodyPr/>
                    <a:lstStyle/>
                    <a:p>
                      <a:endParaRPr lang="en-US"/>
                    </a:p>
                  </a:txBody>
                  <a:tcPr/>
                </a:tc>
                <a:extLst>
                  <a:ext uri="{0D108BD9-81ED-4DB2-BD59-A6C34878D82A}">
                    <a16:rowId xmlns:a16="http://schemas.microsoft.com/office/drawing/2014/main" xmlns="" val="10002"/>
                  </a:ext>
                </a:extLst>
              </a:tr>
              <a:tr h="469566">
                <a:tc>
                  <a:txBody>
                    <a:bodyPr/>
                    <a:lstStyle/>
                    <a:p>
                      <a:pPr algn="l" rtl="0" fontAlgn="b"/>
                      <a:r>
                        <a:rPr lang="en-US" sz="1600" b="1" i="0" u="none" strike="noStrike" dirty="0">
                          <a:solidFill>
                            <a:srgbClr val="000000"/>
                          </a:solidFill>
                          <a:effectLst/>
                          <a:latin typeface="Arial"/>
                        </a:rPr>
                        <a:t>Key Performance Indicator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600" b="1" i="0" u="none" strike="noStrike" dirty="0">
                          <a:solidFill>
                            <a:srgbClr val="000000"/>
                          </a:solidFill>
                          <a:effectLst/>
                          <a:latin typeface="Arial"/>
                        </a:rPr>
                        <a:t>Actuals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tc>
                  <a:txBody>
                    <a:bodyPr/>
                    <a:lstStyle/>
                    <a:p>
                      <a:pPr algn="ctr" rtl="0" fontAlgn="b"/>
                      <a:r>
                        <a:rPr lang="en-US" sz="1600" b="1" i="0" u="none" strike="noStrike" dirty="0">
                          <a:solidFill>
                            <a:srgbClr val="000000"/>
                          </a:solidFill>
                          <a:effectLst/>
                          <a:latin typeface="Arial"/>
                        </a:rPr>
                        <a:t> Annual Target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3D3"/>
                    </a:solidFill>
                  </a:tcPr>
                </a:tc>
                <a:extLst>
                  <a:ext uri="{0D108BD9-81ED-4DB2-BD59-A6C34878D82A}">
                    <a16:rowId xmlns:a16="http://schemas.microsoft.com/office/drawing/2014/main" xmlns="" val="10003"/>
                  </a:ext>
                </a:extLst>
              </a:tr>
              <a:tr h="266087">
                <a:tc>
                  <a:txBody>
                    <a:bodyPr/>
                    <a:lstStyle/>
                    <a:p>
                      <a:pPr algn="l" rtl="0" fontAlgn="b"/>
                      <a:r>
                        <a:rPr lang="en-US" sz="1600" b="0" i="0" u="none" strike="noStrike" dirty="0">
                          <a:solidFill>
                            <a:srgbClr val="000000"/>
                          </a:solidFill>
                          <a:effectLst/>
                          <a:latin typeface="Arial"/>
                        </a:rPr>
                        <a:t>Number of Proclamations Issued</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effectLst/>
                          <a:latin typeface="Arial"/>
                        </a:rPr>
                        <a:t>12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66087">
                <a:tc>
                  <a:txBody>
                    <a:bodyPr/>
                    <a:lstStyle/>
                    <a:p>
                      <a:pPr algn="l" rtl="0" fontAlgn="b"/>
                      <a:r>
                        <a:rPr lang="en-US" sz="1600" b="0" i="0" u="none" strike="noStrike" dirty="0">
                          <a:solidFill>
                            <a:srgbClr val="000000"/>
                          </a:solidFill>
                          <a:effectLst/>
                          <a:latin typeface="Arial"/>
                        </a:rPr>
                        <a:t>Percentage of Issued Proclamations Finalised</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effectLst/>
                          <a:latin typeface="Arial"/>
                        </a:rPr>
                        <a:t>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66087">
                <a:tc>
                  <a:txBody>
                    <a:bodyPr/>
                    <a:lstStyle/>
                    <a:p>
                      <a:pPr algn="l" rtl="0" fontAlgn="b"/>
                      <a:r>
                        <a:rPr lang="en-US" sz="1600" b="0" i="0" u="none" strike="noStrike" dirty="0">
                          <a:solidFill>
                            <a:srgbClr val="000000"/>
                          </a:solidFill>
                          <a:effectLst/>
                          <a:latin typeface="Arial"/>
                        </a:rPr>
                        <a:t>Potential Value of Cash and/or Assets Recoverable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 R73 m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effectLst/>
                          <a:latin typeface="Arial"/>
                        </a:rPr>
                        <a:t> R220 m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66087">
                <a:tc>
                  <a:txBody>
                    <a:bodyPr/>
                    <a:lstStyle/>
                    <a:p>
                      <a:pPr algn="l" rtl="0" fontAlgn="b"/>
                      <a:r>
                        <a:rPr lang="en-US" sz="1600" b="0" i="0" u="none" strike="noStrike" dirty="0">
                          <a:solidFill>
                            <a:srgbClr val="000000"/>
                          </a:solidFill>
                          <a:effectLst/>
                          <a:latin typeface="Arial"/>
                        </a:rPr>
                        <a:t>Actual Value of Cash and/or Assets Recovered</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 R52 m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effectLst/>
                          <a:latin typeface="Arial"/>
                        </a:rPr>
                        <a:t> R120m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660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a:rPr>
                        <a:t>Number of Civil Matters Instituted in Court or the Special </a:t>
                      </a:r>
                      <a:r>
                        <a:rPr lang="en-US" sz="1600" b="0" i="0" u="none" strike="noStrike" dirty="0" smtClean="0">
                          <a:solidFill>
                            <a:srgbClr val="000000"/>
                          </a:solidFill>
                          <a:effectLst/>
                          <a:latin typeface="Arial"/>
                        </a:rPr>
                        <a:t>Tribunal. (one matter has since been </a:t>
                      </a:r>
                      <a:r>
                        <a:rPr lang="en-US" sz="1600" b="0" i="0" u="none" strike="noStrike" dirty="0" err="1" smtClean="0">
                          <a:solidFill>
                            <a:srgbClr val="000000"/>
                          </a:solidFill>
                          <a:effectLst/>
                          <a:latin typeface="Arial"/>
                        </a:rPr>
                        <a:t>finalised</a:t>
                      </a:r>
                      <a:r>
                        <a:rPr lang="en-US" sz="1600" b="0" i="0" u="none" strike="noStrike" dirty="0" smtClean="0">
                          <a:solidFill>
                            <a:srgbClr val="000000"/>
                          </a:solidFill>
                          <a:effectLst/>
                          <a:latin typeface="Arial"/>
                        </a:rPr>
                        <a:t>) </a:t>
                      </a:r>
                      <a:endParaRPr lang="en-US" sz="1600" b="0" i="0" u="none" strike="noStrike" dirty="0">
                        <a:solidFill>
                          <a:srgbClr val="000000"/>
                        </a:solidFill>
                        <a:effectLst/>
                        <a:latin typeface="Arial"/>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effectLst/>
                          <a:latin typeface="Arial"/>
                        </a:rPr>
                        <a:t>15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30607">
                <a:tc>
                  <a:txBody>
                    <a:bodyPr/>
                    <a:lstStyle/>
                    <a:p>
                      <a:pPr algn="l" rtl="0" fontAlgn="b"/>
                      <a:r>
                        <a:rPr lang="en-US" sz="1600" b="0" i="0" u="none" strike="noStrike" dirty="0">
                          <a:solidFill>
                            <a:srgbClr val="000000"/>
                          </a:solidFill>
                          <a:effectLst/>
                          <a:latin typeface="Arial"/>
                        </a:rPr>
                        <a:t>Number of Referrals made to the National Prosecuting Authority (NPA)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307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a:rPr>
                        <a:t>45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69566">
                <a:tc>
                  <a:txBody>
                    <a:bodyPr/>
                    <a:lstStyle/>
                    <a:p>
                      <a:pPr algn="l" rtl="0" fontAlgn="b"/>
                      <a:r>
                        <a:rPr lang="en-US" sz="1600" b="0" i="0" u="none" strike="noStrike" dirty="0">
                          <a:solidFill>
                            <a:srgbClr val="000000"/>
                          </a:solidFill>
                          <a:effectLst/>
                          <a:latin typeface="Arial"/>
                        </a:rPr>
                        <a:t>Number of instances where potential disciplinary matters were bought to the attention of the relevant State Institution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chemeClr val="tx1"/>
                          </a:solidFill>
                          <a:effectLst/>
                          <a:latin typeface="Arial"/>
                        </a:rPr>
                        <a:t>68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0" i="0" u="none" strike="noStrike" dirty="0">
                          <a:solidFill>
                            <a:srgbClr val="000000"/>
                          </a:solidFill>
                          <a:effectLst/>
                          <a:latin typeface="Arial"/>
                        </a:rPr>
                        <a:t>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83931"/>
            <a:ext cx="7620000" cy="850106"/>
          </a:xfrm>
        </p:spPr>
        <p:txBody>
          <a:bodyPr anchor="ctr"/>
          <a:lstStyle/>
          <a:p>
            <a:r>
              <a:rPr lang="en-ZA"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Fruitless and wasteful expenditure</a:t>
            </a:r>
            <a:endParaRPr lang="en-ZA"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51520" y="1124744"/>
            <a:ext cx="8435280" cy="5688632"/>
          </a:xfrm>
        </p:spPr>
        <p:txBody>
          <a:bodyPr>
            <a:normAutofit/>
          </a:bodyPr>
          <a:lstStyle/>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297180" lvl="1" indent="0" algn="just">
              <a:lnSpc>
                <a:spcPct val="110000"/>
              </a:lnSpc>
              <a:spcBef>
                <a:spcPts val="600"/>
              </a:spcBef>
              <a:buClrTx/>
              <a:buNone/>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500" dirty="0" smtClean="0">
              <a:latin typeface="Arial" pitchFamily="34" charset="0"/>
              <a:cs typeface="Arial" pitchFamily="34" charset="0"/>
            </a:endParaRPr>
          </a:p>
          <a:p>
            <a:pPr marL="582930" lvl="1" indent="-285750" algn="just">
              <a:lnSpc>
                <a:spcPct val="110000"/>
              </a:lnSpc>
              <a:spcBef>
                <a:spcPts val="600"/>
              </a:spcBef>
              <a:buClrTx/>
              <a:buFont typeface="Arial" pitchFamily="34" charset="0"/>
              <a:buChar char="•"/>
            </a:pPr>
            <a:r>
              <a:rPr lang="en-ZA" sz="1800" dirty="0" smtClean="0">
                <a:latin typeface="Arial" pitchFamily="34" charset="0"/>
                <a:cs typeface="Arial" pitchFamily="34" charset="0"/>
              </a:rPr>
              <a:t>SARS: During February 2015, SIU ran two payrolls with the second run being after the February month end. This resulted in employees tax for this period being paid after the required due date. </a:t>
            </a:r>
          </a:p>
          <a:p>
            <a:pPr marL="582930" lvl="1" indent="-285750" algn="just">
              <a:lnSpc>
                <a:spcPct val="110000"/>
              </a:lnSpc>
              <a:spcBef>
                <a:spcPts val="600"/>
              </a:spcBef>
              <a:buClrTx/>
              <a:buFont typeface="Arial" pitchFamily="34" charset="0"/>
              <a:buChar char="•"/>
            </a:pPr>
            <a:endParaRPr lang="en-ZA" sz="1800" dirty="0" smtClean="0">
              <a:latin typeface="Arial" pitchFamily="34" charset="0"/>
              <a:cs typeface="Arial" pitchFamily="34" charset="0"/>
            </a:endParaRPr>
          </a:p>
          <a:p>
            <a:pPr marL="582930" lvl="1" indent="-285750" algn="just">
              <a:lnSpc>
                <a:spcPct val="110000"/>
              </a:lnSpc>
              <a:spcBef>
                <a:spcPts val="600"/>
              </a:spcBef>
              <a:buClrTx/>
              <a:buFont typeface="Arial" pitchFamily="34" charset="0"/>
              <a:buChar char="•"/>
            </a:pPr>
            <a:r>
              <a:rPr lang="en-ZA" sz="1800" dirty="0" smtClean="0">
                <a:latin typeface="Arial" pitchFamily="34" charset="0"/>
                <a:cs typeface="Arial" pitchFamily="34" charset="0"/>
              </a:rPr>
              <a:t>Traffic Fines: these costs were incurred by SIU members and had to be settled by the SIU when the unit was trying to renew the annual vehicle licences. The cost will be recovered from the members.</a:t>
            </a:r>
          </a:p>
        </p:txBody>
      </p:sp>
      <p:sp>
        <p:nvSpPr>
          <p:cNvPr id="4" name="Slide Number Placeholder 3"/>
          <p:cNvSpPr>
            <a:spLocks noGrp="1"/>
          </p:cNvSpPr>
          <p:nvPr>
            <p:ph type="sldNum" sz="quarter" idx="12"/>
          </p:nvPr>
        </p:nvSpPr>
        <p:spPr/>
        <p:txBody>
          <a:bodyPr/>
          <a:lstStyle/>
          <a:p>
            <a:fld id="{0499AD07-51AD-43AC-AA7C-01905B0EF53F}" type="slidenum">
              <a:rPr lang="en-ZA" smtClean="0"/>
              <a:pPr/>
              <a:t>50</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428030117"/>
              </p:ext>
            </p:extLst>
          </p:nvPr>
        </p:nvGraphicFramePr>
        <p:xfrm>
          <a:off x="395536" y="1196752"/>
          <a:ext cx="8064896" cy="1584177"/>
        </p:xfrm>
        <a:graphic>
          <a:graphicData uri="http://schemas.openxmlformats.org/drawingml/2006/table">
            <a:tbl>
              <a:tblPr firstRow="1" bandRow="1">
                <a:tableStyleId>{5C22544A-7EE6-4342-B048-85BDC9FD1C3A}</a:tableStyleId>
              </a:tblPr>
              <a:tblGrid>
                <a:gridCol w="6840760">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tblGrid>
              <a:tr h="456299">
                <a:tc>
                  <a:txBody>
                    <a:bodyPr/>
                    <a:lstStyle/>
                    <a:p>
                      <a:pPr marL="0" algn="l" defTabSz="914400" rtl="0" eaLnBrk="1" latinLnBrk="0" hangingPunct="1"/>
                      <a:r>
                        <a:rPr lang="en-ZA" sz="1800" b="1" kern="1200" dirty="0" smtClean="0">
                          <a:solidFill>
                            <a:schemeClr val="tx1"/>
                          </a:solidFill>
                          <a:latin typeface="Arial" pitchFamily="34" charset="0"/>
                          <a:ea typeface="+mn-ea"/>
                          <a:cs typeface="Arial" pitchFamily="34" charset="0"/>
                        </a:rPr>
                        <a:t>2015/16</a:t>
                      </a:r>
                      <a:r>
                        <a:rPr lang="en-ZA" sz="1800" b="1" kern="1200" baseline="0" dirty="0" smtClean="0">
                          <a:solidFill>
                            <a:schemeClr val="tx1"/>
                          </a:solidFill>
                          <a:latin typeface="Arial" pitchFamily="34" charset="0"/>
                          <a:ea typeface="+mn-ea"/>
                          <a:cs typeface="Arial" pitchFamily="34" charset="0"/>
                        </a:rPr>
                        <a:t> financial year</a:t>
                      </a:r>
                      <a:endParaRPr lang="en-ZA" sz="1800" b="1" kern="1200" dirty="0">
                        <a:solidFill>
                          <a:schemeClr val="tx1"/>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dirty="0" smtClean="0">
                          <a:solidFill>
                            <a:schemeClr val="tx1"/>
                          </a:solidFill>
                          <a:latin typeface="Arial" pitchFamily="34" charset="0"/>
                          <a:cs typeface="Arial" pitchFamily="34" charset="0"/>
                        </a:rPr>
                        <a:t>Amount</a:t>
                      </a:r>
                      <a:endParaRPr lang="en-ZA" sz="14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3336">
                <a:tc>
                  <a:txBody>
                    <a:bodyPr/>
                    <a:lstStyle/>
                    <a:p>
                      <a:r>
                        <a:rPr lang="en-ZA" sz="1400" dirty="0" smtClean="0">
                          <a:latin typeface="Arial" pitchFamily="34" charset="0"/>
                          <a:cs typeface="Arial" pitchFamily="34" charset="0"/>
                        </a:rPr>
                        <a:t>Interest payment to SARS for late payment of PAYE</a:t>
                      </a:r>
                      <a:endParaRPr lang="en-ZA"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smtClean="0">
                          <a:latin typeface="Arial" pitchFamily="34" charset="0"/>
                          <a:cs typeface="Arial" pitchFamily="34" charset="0"/>
                        </a:rPr>
                        <a:t>4 690</a:t>
                      </a:r>
                      <a:endParaRPr lang="en-ZA"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3336">
                <a:tc>
                  <a:txBody>
                    <a:bodyPr/>
                    <a:lstStyle/>
                    <a:p>
                      <a:r>
                        <a:rPr lang="en-ZA" sz="1400" dirty="0" smtClean="0">
                          <a:latin typeface="Arial" pitchFamily="34" charset="0"/>
                          <a:cs typeface="Arial" pitchFamily="34" charset="0"/>
                        </a:rPr>
                        <a:t>Payment of traffic fines incurred by employees</a:t>
                      </a:r>
                      <a:endParaRPr lang="en-ZA"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smtClean="0">
                          <a:latin typeface="Arial" pitchFamily="34" charset="0"/>
                          <a:cs typeface="Arial" pitchFamily="34" charset="0"/>
                        </a:rPr>
                        <a:t>4 090</a:t>
                      </a:r>
                      <a:endParaRPr lang="en-ZA" sz="14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81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Arial" pitchFamily="34" charset="0"/>
                          <a:cs typeface="Arial" pitchFamily="34" charset="0"/>
                        </a:rPr>
                        <a:t>2015/16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r"/>
                      <a:r>
                        <a:rPr lang="en-ZA" sz="1400" b="1" dirty="0" smtClean="0">
                          <a:latin typeface="Arial" pitchFamily="34" charset="0"/>
                          <a:cs typeface="Arial" pitchFamily="34" charset="0"/>
                        </a:rPr>
                        <a:t>8 780</a:t>
                      </a:r>
                      <a:endParaRPr lang="en-ZA"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7"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35124432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mj-lt"/>
              </a:rPr>
              <a:t>DEBTORS ANALYSIS</a:t>
            </a:r>
            <a:endParaRPr lang="en-US" dirty="0">
              <a:effectLst>
                <a:outerShdw blurRad="38100" dist="38100" dir="2700000" algn="tl">
                  <a:srgbClr val="000000">
                    <a:alpha val="43137"/>
                  </a:srgbClr>
                </a:outerShdw>
              </a:effectLst>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77423892"/>
              </p:ext>
            </p:extLst>
          </p:nvPr>
        </p:nvGraphicFramePr>
        <p:xfrm>
          <a:off x="457200" y="1524000"/>
          <a:ext cx="8229600" cy="2523876"/>
        </p:xfrm>
        <a:graphic>
          <a:graphicData uri="http://schemas.openxmlformats.org/drawingml/2006/table">
            <a:tbl>
              <a:tblPr firstRow="1" bandRow="1">
                <a:tableStyleId>{5C22544A-7EE6-4342-B048-85BDC9FD1C3A}</a:tableStyleId>
              </a:tblPr>
              <a:tblGrid>
                <a:gridCol w="5257800"/>
                <a:gridCol w="1524000"/>
                <a:gridCol w="1447800"/>
              </a:tblGrid>
              <a:tr h="685800">
                <a:tc>
                  <a:txBody>
                    <a:bodyPr/>
                    <a:lstStyle/>
                    <a:p>
                      <a:r>
                        <a:rPr lang="en-US" dirty="0" smtClean="0">
                          <a:solidFill>
                            <a:sysClr val="windowText" lastClr="000000"/>
                          </a:solidFill>
                        </a:rPr>
                        <a:t>Description</a:t>
                      </a:r>
                      <a:endParaRPr lang="en-GB" dirty="0">
                        <a:solidFill>
                          <a:sysClr val="windowText" lastClr="000000"/>
                        </a:solidFill>
                      </a:endParaRPr>
                    </a:p>
                  </a:txBody>
                  <a:tcPr/>
                </a:tc>
                <a:tc>
                  <a:txBody>
                    <a:bodyPr/>
                    <a:lstStyle/>
                    <a:p>
                      <a:pPr algn="r"/>
                      <a:r>
                        <a:rPr lang="en-US" dirty="0" smtClean="0">
                          <a:solidFill>
                            <a:sysClr val="windowText" lastClr="000000"/>
                          </a:solidFill>
                        </a:rPr>
                        <a:t>2015/16</a:t>
                      </a:r>
                    </a:p>
                    <a:p>
                      <a:pPr algn="r"/>
                      <a:r>
                        <a:rPr lang="en-US" dirty="0" smtClean="0">
                          <a:solidFill>
                            <a:sysClr val="windowText" lastClr="000000"/>
                          </a:solidFill>
                        </a:rPr>
                        <a:t>R’000</a:t>
                      </a:r>
                      <a:endParaRPr lang="en-GB" dirty="0">
                        <a:solidFill>
                          <a:sysClr val="windowText" lastClr="000000"/>
                        </a:solidFill>
                      </a:endParaRPr>
                    </a:p>
                  </a:txBody>
                  <a:tcPr/>
                </a:tc>
                <a:tc>
                  <a:txBody>
                    <a:bodyPr/>
                    <a:lstStyle/>
                    <a:p>
                      <a:pPr algn="r"/>
                      <a:r>
                        <a:rPr lang="en-US" dirty="0" smtClean="0">
                          <a:solidFill>
                            <a:sysClr val="windowText" lastClr="000000"/>
                          </a:solidFill>
                        </a:rPr>
                        <a:t>2014/15</a:t>
                      </a:r>
                    </a:p>
                    <a:p>
                      <a:pPr algn="r"/>
                      <a:r>
                        <a:rPr lang="en-US" dirty="0" smtClean="0">
                          <a:solidFill>
                            <a:sysClr val="windowText" lastClr="000000"/>
                          </a:solidFill>
                        </a:rPr>
                        <a:t>R’000</a:t>
                      </a:r>
                      <a:endParaRPr lang="en-GB" dirty="0">
                        <a:solidFill>
                          <a:sysClr val="windowText" lastClr="000000"/>
                        </a:solidFill>
                      </a:endParaRPr>
                    </a:p>
                  </a:txBody>
                  <a:tcPr/>
                </a:tc>
              </a:tr>
              <a:tr h="612692">
                <a:tc>
                  <a:txBody>
                    <a:bodyPr/>
                    <a:lstStyle/>
                    <a:p>
                      <a:r>
                        <a:rPr lang="en-US" b="1" dirty="0" smtClean="0"/>
                        <a:t>Trade Debtors</a:t>
                      </a:r>
                      <a:endParaRPr lang="en-GB" b="1" dirty="0"/>
                    </a:p>
                  </a:txBody>
                  <a:tcPr/>
                </a:tc>
                <a:tc>
                  <a:txBody>
                    <a:bodyPr/>
                    <a:lstStyle/>
                    <a:p>
                      <a:pPr algn="r"/>
                      <a:r>
                        <a:rPr lang="en-US" b="1" dirty="0" smtClean="0"/>
                        <a:t>374 389</a:t>
                      </a:r>
                      <a:endParaRPr lang="en-GB" b="1" dirty="0"/>
                    </a:p>
                  </a:txBody>
                  <a:tcPr/>
                </a:tc>
                <a:tc>
                  <a:txBody>
                    <a:bodyPr/>
                    <a:lstStyle/>
                    <a:p>
                      <a:pPr algn="r"/>
                      <a:r>
                        <a:rPr lang="en-US" b="1" dirty="0" smtClean="0"/>
                        <a:t>374 964</a:t>
                      </a:r>
                      <a:endParaRPr lang="en-GB" b="1" dirty="0"/>
                    </a:p>
                  </a:txBody>
                  <a:tcPr/>
                </a:tc>
              </a:tr>
              <a:tr h="612692">
                <a:tc>
                  <a:txBody>
                    <a:bodyPr/>
                    <a:lstStyle/>
                    <a:p>
                      <a:r>
                        <a:rPr lang="en-US" dirty="0" smtClean="0"/>
                        <a:t>Less: Provision</a:t>
                      </a:r>
                      <a:r>
                        <a:rPr lang="en-US" baseline="0" dirty="0" smtClean="0"/>
                        <a:t> for impairment</a:t>
                      </a:r>
                      <a:endParaRPr lang="en-GB" dirty="0"/>
                    </a:p>
                  </a:txBody>
                  <a:tcPr/>
                </a:tc>
                <a:tc>
                  <a:txBody>
                    <a:bodyPr/>
                    <a:lstStyle/>
                    <a:p>
                      <a:pPr algn="r"/>
                      <a:r>
                        <a:rPr lang="en-US" dirty="0" smtClean="0"/>
                        <a:t>(233 480)</a:t>
                      </a:r>
                      <a:endParaRPr lang="en-GB" dirty="0"/>
                    </a:p>
                  </a:txBody>
                  <a:tcPr/>
                </a:tc>
                <a:tc>
                  <a:txBody>
                    <a:bodyPr/>
                    <a:lstStyle/>
                    <a:p>
                      <a:pPr algn="r"/>
                      <a:r>
                        <a:rPr lang="en-US" dirty="0" smtClean="0"/>
                        <a:t>(170 567)</a:t>
                      </a:r>
                      <a:endParaRPr lang="en-GB" dirty="0"/>
                    </a:p>
                  </a:txBody>
                  <a:tcPr/>
                </a:tc>
              </a:tr>
              <a:tr h="612692">
                <a:tc>
                  <a:txBody>
                    <a:bodyPr/>
                    <a:lstStyle/>
                    <a:p>
                      <a:r>
                        <a:rPr lang="en-US" b="1" dirty="0" smtClean="0"/>
                        <a:t>Net Trade Debtors</a:t>
                      </a:r>
                      <a:endParaRPr lang="en-GB" b="1" dirty="0"/>
                    </a:p>
                  </a:txBody>
                  <a:tcPr/>
                </a:tc>
                <a:tc>
                  <a:txBody>
                    <a:bodyPr/>
                    <a:lstStyle/>
                    <a:p>
                      <a:pPr algn="r"/>
                      <a:r>
                        <a:rPr lang="en-US" b="1" dirty="0" smtClean="0"/>
                        <a:t>140 909</a:t>
                      </a:r>
                      <a:endParaRPr lang="en-GB" b="1" dirty="0"/>
                    </a:p>
                  </a:txBody>
                  <a:tcPr/>
                </a:tc>
                <a:tc>
                  <a:txBody>
                    <a:bodyPr/>
                    <a:lstStyle/>
                    <a:p>
                      <a:pPr algn="r"/>
                      <a:r>
                        <a:rPr lang="en-US" b="1" dirty="0" smtClean="0"/>
                        <a:t>204 397</a:t>
                      </a:r>
                      <a:endParaRPr lang="en-GB" b="1" dirty="0"/>
                    </a:p>
                  </a:txBody>
                  <a:tcPr/>
                </a:tc>
              </a:tr>
            </a:tbl>
          </a:graphicData>
        </a:graphic>
      </p:graphicFrame>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51</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2834021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99AD07-51AD-43AC-AA7C-01905B0EF53F}" type="slidenum">
              <a:rPr lang="en-ZA" smtClean="0"/>
              <a:pPr/>
              <a:t>52</a:t>
            </a:fld>
            <a:endParaRPr lang="en-ZA" dirty="0"/>
          </a:p>
        </p:txBody>
      </p:sp>
      <p:sp>
        <p:nvSpPr>
          <p:cNvPr id="7"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8" name="Title 1"/>
          <p:cNvSpPr txBox="1">
            <a:spLocks/>
          </p:cNvSpPr>
          <p:nvPr/>
        </p:nvSpPr>
        <p:spPr>
          <a:xfrm>
            <a:off x="152400" y="3200400"/>
            <a:ext cx="82296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3600" b="1" dirty="0" smtClean="0">
                <a:effectLst>
                  <a:outerShdw blurRad="38100" dist="38100" dir="2700000" algn="tl">
                    <a:srgbClr val="000000">
                      <a:alpha val="43137"/>
                    </a:srgbClr>
                  </a:outerShdw>
                </a:effectLst>
              </a:rPr>
              <a:t>6. Key Operational Challenges</a:t>
            </a:r>
            <a:endParaRPr lang="en-ZA"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73890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663880" cy="5486400"/>
          </a:xfrm>
        </p:spPr>
        <p:txBody>
          <a:bodyPr>
            <a:noAutofit/>
          </a:bodyPr>
          <a:lstStyle/>
          <a:p>
            <a:pPr marL="342900" lvl="1" indent="-342900" algn="just">
              <a:lnSpc>
                <a:spcPct val="150000"/>
              </a:lnSpc>
              <a:spcBef>
                <a:spcPct val="0"/>
              </a:spcBef>
              <a:buFont typeface="Arial" panose="020B0604020202020204" pitchFamily="34" charset="0"/>
              <a:buChar char="•"/>
            </a:pPr>
            <a:r>
              <a:rPr lang="en-GB" sz="1600" dirty="0" smtClean="0">
                <a:latin typeface="+mn-lt"/>
              </a:rPr>
              <a:t>Non-achievement of targets </a:t>
            </a:r>
            <a:r>
              <a:rPr lang="en-GB" sz="1600" dirty="0">
                <a:latin typeface="+mn-lt"/>
              </a:rPr>
              <a:t>as per the APP and </a:t>
            </a:r>
            <a:r>
              <a:rPr lang="en-GB" sz="1600" dirty="0" smtClean="0">
                <a:latin typeface="+mn-lt"/>
              </a:rPr>
              <a:t>Strategic Plan. SIU has improved on the Performance Targets and refined its Key Performance Indicators. </a:t>
            </a:r>
          </a:p>
          <a:p>
            <a:pPr marL="342900" lvl="1" indent="-342900" algn="just">
              <a:lnSpc>
                <a:spcPct val="150000"/>
              </a:lnSpc>
              <a:spcBef>
                <a:spcPct val="0"/>
              </a:spcBef>
              <a:buFont typeface="Arial" panose="020B0604020202020204" pitchFamily="34" charset="0"/>
              <a:buChar char="•"/>
            </a:pPr>
            <a:r>
              <a:rPr lang="en-GB" sz="1600" dirty="0">
                <a:latin typeface="+mn-lt"/>
              </a:rPr>
              <a:t>Low Proclamation I</a:t>
            </a:r>
            <a:r>
              <a:rPr lang="en-GB" sz="1600" dirty="0" smtClean="0">
                <a:latin typeface="+mn-lt"/>
              </a:rPr>
              <a:t>nflow – M</a:t>
            </a:r>
            <a:r>
              <a:rPr lang="en-US" sz="1600" dirty="0" err="1" smtClean="0">
                <a:latin typeface="+mn-lt"/>
              </a:rPr>
              <a:t>easures</a:t>
            </a:r>
            <a:r>
              <a:rPr lang="en-US" sz="1600" dirty="0" smtClean="0">
                <a:latin typeface="+mn-lt"/>
              </a:rPr>
              <a:t> have been considered </a:t>
            </a:r>
            <a:r>
              <a:rPr lang="en-US" sz="1600" dirty="0">
                <a:latin typeface="+mn-lt"/>
              </a:rPr>
              <a:t>to improve </a:t>
            </a:r>
            <a:r>
              <a:rPr lang="en-US" sz="1600" dirty="0" smtClean="0">
                <a:latin typeface="+mn-lt"/>
              </a:rPr>
              <a:t>business development initiatives and stakeholder relations.  </a:t>
            </a:r>
            <a:r>
              <a:rPr lang="en-US" sz="1600" dirty="0">
                <a:latin typeface="+mn-lt"/>
              </a:rPr>
              <a:t>These include an MoU with </a:t>
            </a:r>
            <a:r>
              <a:rPr lang="en-US" sz="1600" dirty="0" smtClean="0">
                <a:latin typeface="+mn-lt"/>
              </a:rPr>
              <a:t>the National Treasury (Office of the Chief Procurement Officer), </a:t>
            </a:r>
            <a:r>
              <a:rPr lang="en-US" sz="1600" dirty="0" err="1" smtClean="0">
                <a:latin typeface="+mn-lt"/>
              </a:rPr>
              <a:t>DoJ</a:t>
            </a:r>
            <a:r>
              <a:rPr lang="en-US" sz="1600" dirty="0" smtClean="0">
                <a:latin typeface="+mn-lt"/>
              </a:rPr>
              <a:t> and the </a:t>
            </a:r>
            <a:r>
              <a:rPr lang="en-US" sz="1600" dirty="0">
                <a:latin typeface="+mn-lt"/>
              </a:rPr>
              <a:t>Presidency, legislative changes and a centralised approach to expedite the motivations</a:t>
            </a:r>
            <a:r>
              <a:rPr lang="en-US" sz="1600" dirty="0" smtClean="0">
                <a:latin typeface="+mn-lt"/>
              </a:rPr>
              <a:t>.  For example 9 new proclamations have been received in the first two quarters of the financial year 2016/17</a:t>
            </a:r>
            <a:endParaRPr lang="en-ZA" sz="1600" dirty="0">
              <a:latin typeface="+mn-lt"/>
            </a:endParaRPr>
          </a:p>
          <a:p>
            <a:pPr marL="342900" lvl="1" indent="-342900" algn="just">
              <a:lnSpc>
                <a:spcPct val="150000"/>
              </a:lnSpc>
              <a:spcBef>
                <a:spcPct val="0"/>
              </a:spcBef>
              <a:buFont typeface="Arial" panose="020B0604020202020204" pitchFamily="34" charset="0"/>
              <a:buChar char="•"/>
            </a:pPr>
            <a:r>
              <a:rPr lang="en-ZA" sz="1600" kern="1200" dirty="0" smtClean="0">
                <a:latin typeface="+mn-lt"/>
                <a:ea typeface="+mn-ea"/>
                <a:cs typeface="Arial" charset="0"/>
              </a:rPr>
              <a:t>Setting up the Special Tribunal – </a:t>
            </a:r>
            <a:r>
              <a:rPr lang="en-US" sz="1600" dirty="0" smtClean="0">
                <a:latin typeface="+mn-lt"/>
                <a:ea typeface="+mn-ea"/>
                <a:cs typeface="Arial" charset="0"/>
              </a:rPr>
              <a:t>Consultation process with</a:t>
            </a:r>
            <a:r>
              <a:rPr lang="en-US" sz="1600" dirty="0" smtClean="0">
                <a:latin typeface="+mn-lt"/>
              </a:rPr>
              <a:t> </a:t>
            </a:r>
            <a:r>
              <a:rPr lang="en-US" sz="1600" dirty="0">
                <a:latin typeface="+mn-lt"/>
              </a:rPr>
              <a:t>the Office of the Chief Justice </a:t>
            </a:r>
            <a:r>
              <a:rPr lang="en-US" sz="1600" dirty="0" smtClean="0">
                <a:latin typeface="+mn-lt"/>
              </a:rPr>
              <a:t>has started. </a:t>
            </a:r>
            <a:endParaRPr lang="en-US" sz="1600" dirty="0">
              <a:latin typeface="+mn-lt"/>
            </a:endParaRPr>
          </a:p>
          <a:p>
            <a:pPr marL="342900" lvl="1" indent="-342900" algn="just">
              <a:lnSpc>
                <a:spcPct val="150000"/>
              </a:lnSpc>
              <a:spcBef>
                <a:spcPct val="0"/>
              </a:spcBef>
              <a:buFont typeface="Arial" panose="020B0604020202020204" pitchFamily="34" charset="0"/>
              <a:buChar char="•"/>
            </a:pPr>
            <a:r>
              <a:rPr lang="en-GB" sz="1600" dirty="0" smtClean="0">
                <a:latin typeface="+mn-lt"/>
              </a:rPr>
              <a:t>Poor turnaround time of implementation </a:t>
            </a:r>
            <a:r>
              <a:rPr lang="en-GB" sz="1600" dirty="0">
                <a:latin typeface="+mn-lt"/>
              </a:rPr>
              <a:t>of remedial actions by the </a:t>
            </a:r>
            <a:r>
              <a:rPr lang="en-GB" sz="1600" dirty="0" smtClean="0">
                <a:latin typeface="+mn-lt"/>
              </a:rPr>
              <a:t>NPA. We have engaged the NDPP and we have drafted an </a:t>
            </a:r>
            <a:r>
              <a:rPr lang="en-GB" sz="1600" dirty="0" err="1" smtClean="0">
                <a:latin typeface="+mn-lt"/>
              </a:rPr>
              <a:t>MoU</a:t>
            </a:r>
            <a:r>
              <a:rPr lang="en-GB" sz="1600" dirty="0" smtClean="0">
                <a:latin typeface="+mn-lt"/>
              </a:rPr>
              <a:t> which includes and monitoring structure.</a:t>
            </a:r>
          </a:p>
          <a:p>
            <a:pPr marL="342900" lvl="1" indent="-342900" algn="just">
              <a:lnSpc>
                <a:spcPct val="150000"/>
              </a:lnSpc>
              <a:spcBef>
                <a:spcPct val="0"/>
              </a:spcBef>
              <a:buFont typeface="Arial" panose="020B0604020202020204" pitchFamily="34" charset="0"/>
              <a:buChar char="•"/>
            </a:pPr>
            <a:r>
              <a:rPr lang="en-GB" sz="1600" dirty="0" smtClean="0">
                <a:latin typeface="+mn-lt"/>
              </a:rPr>
              <a:t> Feedback from State Institutions regarding the implementation of referred disciplinary actions and systemic recommendations. SIU will receive feedback from the Presidency. </a:t>
            </a:r>
          </a:p>
        </p:txBody>
      </p:sp>
      <p:sp>
        <p:nvSpPr>
          <p:cNvPr id="4" name="Slide Number Placeholder 3"/>
          <p:cNvSpPr>
            <a:spLocks noGrp="1"/>
          </p:cNvSpPr>
          <p:nvPr>
            <p:ph type="sldNum" sz="quarter" idx="12"/>
          </p:nvPr>
        </p:nvSpPr>
        <p:spPr/>
        <p:txBody>
          <a:bodyPr/>
          <a:lstStyle/>
          <a:p>
            <a:fld id="{0499AD07-51AD-43AC-AA7C-01905B0EF53F}" type="slidenum">
              <a:rPr lang="en-ZA" smtClean="0"/>
              <a:pPr/>
              <a:t>53</a:t>
            </a:fld>
            <a:endParaRPr lang="en-ZA" dirty="0"/>
          </a:p>
        </p:txBody>
      </p:sp>
      <p:sp>
        <p:nvSpPr>
          <p:cNvPr id="8"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smtClean="0">
                <a:effectLst>
                  <a:outerShdw blurRad="38100" dist="38100" dir="2700000" algn="tl">
                    <a:srgbClr val="000000">
                      <a:alpha val="43137"/>
                    </a:srgbClr>
                  </a:outerShdw>
                </a:effectLst>
              </a:rPr>
              <a:t>Key Operational Challenges</a:t>
            </a:r>
            <a:endParaRPr lang="en-Z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45507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0600"/>
            <a:ext cx="8663880" cy="5486400"/>
          </a:xfrm>
        </p:spPr>
        <p:txBody>
          <a:bodyPr>
            <a:noAutofit/>
          </a:bodyPr>
          <a:lstStyle/>
          <a:p>
            <a:pPr marL="342900" lvl="1" indent="-342900" algn="just">
              <a:lnSpc>
                <a:spcPct val="150000"/>
              </a:lnSpc>
              <a:spcBef>
                <a:spcPct val="0"/>
              </a:spcBef>
              <a:buFont typeface="Arial" panose="020B0604020202020204" pitchFamily="34" charset="0"/>
              <a:buChar char="•"/>
            </a:pPr>
            <a:r>
              <a:rPr lang="en-ZA" sz="1800" kern="1200" dirty="0" smtClean="0">
                <a:latin typeface="+mn-lt"/>
                <a:ea typeface="+mn-ea"/>
                <a:cs typeface="Arial" charset="0"/>
              </a:rPr>
              <a:t>Non-payment by State Institutions who are under investigation. Solution includes engagement with National Treasury, and more regular updates to State Institutions on the progress of the investigations.</a:t>
            </a:r>
          </a:p>
          <a:p>
            <a:pPr marL="342900" lvl="1" indent="-342900" algn="just">
              <a:lnSpc>
                <a:spcPct val="150000"/>
              </a:lnSpc>
              <a:spcBef>
                <a:spcPct val="0"/>
              </a:spcBef>
              <a:buFont typeface="Arial" panose="020B0604020202020204" pitchFamily="34" charset="0"/>
              <a:buChar char="•"/>
            </a:pPr>
            <a:endParaRPr lang="en-ZA" sz="1800" kern="1200" dirty="0">
              <a:latin typeface="+mn-lt"/>
              <a:ea typeface="+mn-ea"/>
              <a:cs typeface="Arial" charset="0"/>
            </a:endParaRPr>
          </a:p>
          <a:p>
            <a:pPr marL="342900" lvl="1" indent="-342900" algn="just">
              <a:lnSpc>
                <a:spcPct val="150000"/>
              </a:lnSpc>
              <a:spcBef>
                <a:spcPct val="0"/>
              </a:spcBef>
              <a:buFont typeface="Arial" panose="020B0604020202020204" pitchFamily="34" charset="0"/>
              <a:buChar char="•"/>
            </a:pPr>
            <a:r>
              <a:rPr lang="en-ZA" sz="1800" kern="1200" dirty="0" smtClean="0">
                <a:latin typeface="+mn-lt"/>
                <a:ea typeface="+mn-ea"/>
                <a:cs typeface="Arial" charset="0"/>
              </a:rPr>
              <a:t>Shortage in specialist resources such as Senior Forensic Lawyers. </a:t>
            </a:r>
            <a:r>
              <a:rPr lang="en-US" sz="1800" dirty="0" smtClean="0">
                <a:latin typeface="+mn-lt"/>
              </a:rPr>
              <a:t>Recruitment process has been </a:t>
            </a:r>
            <a:r>
              <a:rPr lang="en-US" sz="1800" dirty="0" err="1" smtClean="0">
                <a:latin typeface="+mn-lt"/>
              </a:rPr>
              <a:t>finalised</a:t>
            </a:r>
            <a:r>
              <a:rPr lang="en-US" sz="1800" dirty="0" smtClean="0">
                <a:latin typeface="+mn-lt"/>
              </a:rPr>
              <a:t>.</a:t>
            </a:r>
          </a:p>
          <a:p>
            <a:pPr marL="342900" lvl="1" indent="-342900" algn="just">
              <a:lnSpc>
                <a:spcPct val="150000"/>
              </a:lnSpc>
              <a:spcBef>
                <a:spcPct val="0"/>
              </a:spcBef>
              <a:buFont typeface="Arial" panose="020B0604020202020204" pitchFamily="34" charset="0"/>
              <a:buChar char="•"/>
            </a:pPr>
            <a:endParaRPr lang="en-US" sz="1800" dirty="0" smtClean="0">
              <a:latin typeface="+mn-lt"/>
            </a:endParaRPr>
          </a:p>
          <a:p>
            <a:pPr marL="342900" lvl="1" indent="-342900" algn="just">
              <a:lnSpc>
                <a:spcPct val="150000"/>
              </a:lnSpc>
              <a:spcBef>
                <a:spcPct val="0"/>
              </a:spcBef>
              <a:buFont typeface="Arial" panose="020B0604020202020204" pitchFamily="34" charset="0"/>
              <a:buChar char="•"/>
            </a:pPr>
            <a:r>
              <a:rPr lang="en-GB" sz="1800" kern="1200" dirty="0" smtClean="0">
                <a:latin typeface="+mn-lt"/>
                <a:ea typeface="+mn-ea"/>
                <a:cs typeface="Arial" charset="0"/>
              </a:rPr>
              <a:t>Ineffective collaboration with </a:t>
            </a:r>
            <a:r>
              <a:rPr lang="en-GB" sz="1800" kern="1200" dirty="0">
                <a:latin typeface="+mn-lt"/>
                <a:ea typeface="+mn-ea"/>
                <a:cs typeface="Arial" charset="0"/>
              </a:rPr>
              <a:t>other law enforcement </a:t>
            </a:r>
            <a:r>
              <a:rPr lang="en-GB" sz="1800" kern="1200" dirty="0" smtClean="0">
                <a:latin typeface="+mn-lt"/>
                <a:ea typeface="+mn-ea"/>
                <a:cs typeface="Arial" charset="0"/>
              </a:rPr>
              <a:t>entities - </a:t>
            </a:r>
            <a:r>
              <a:rPr lang="en-GB" sz="1800" dirty="0" smtClean="0">
                <a:latin typeface="+mn-lt"/>
              </a:rPr>
              <a:t>M</a:t>
            </a:r>
            <a:r>
              <a:rPr lang="en-US" sz="1800" dirty="0">
                <a:latin typeface="+mn-lt"/>
              </a:rPr>
              <a:t>easures </a:t>
            </a:r>
            <a:r>
              <a:rPr lang="en-US" sz="1800" dirty="0" smtClean="0">
                <a:latin typeface="+mn-lt"/>
              </a:rPr>
              <a:t>include targeted meetings with relevant stakeholders to ensure practical co-operation and protocols to regulate relationships. </a:t>
            </a:r>
          </a:p>
          <a:p>
            <a:pPr marL="342900" lvl="1" indent="-342900" algn="just">
              <a:lnSpc>
                <a:spcPct val="150000"/>
              </a:lnSpc>
              <a:spcBef>
                <a:spcPct val="0"/>
              </a:spcBef>
              <a:buFont typeface="Arial" panose="020B0604020202020204" pitchFamily="34" charset="0"/>
              <a:buChar char="•"/>
            </a:pPr>
            <a:endParaRPr lang="en-US" sz="1800" dirty="0">
              <a:latin typeface="+mn-lt"/>
            </a:endParaRPr>
          </a:p>
          <a:p>
            <a:pPr marL="342900" lvl="1" indent="-342900" algn="just">
              <a:lnSpc>
                <a:spcPct val="150000"/>
              </a:lnSpc>
              <a:spcBef>
                <a:spcPct val="0"/>
              </a:spcBef>
              <a:buFont typeface="Arial" panose="020B0604020202020204" pitchFamily="34" charset="0"/>
              <a:buChar char="•"/>
            </a:pPr>
            <a:r>
              <a:rPr lang="en-US" sz="1800" dirty="0" smtClean="0">
                <a:latin typeface="+mn-lt"/>
              </a:rPr>
              <a:t>Current legislative framework does not provide for pre-proclamation phase investigations which are often required to develop new opportunities. Draft amendments to the SIU Act have been prepared to address this matter</a:t>
            </a:r>
          </a:p>
        </p:txBody>
      </p:sp>
      <p:sp>
        <p:nvSpPr>
          <p:cNvPr id="4" name="Slide Number Placeholder 3"/>
          <p:cNvSpPr>
            <a:spLocks noGrp="1"/>
          </p:cNvSpPr>
          <p:nvPr>
            <p:ph type="sldNum" sz="quarter" idx="12"/>
          </p:nvPr>
        </p:nvSpPr>
        <p:spPr/>
        <p:txBody>
          <a:bodyPr/>
          <a:lstStyle/>
          <a:p>
            <a:fld id="{0499AD07-51AD-43AC-AA7C-01905B0EF53F}" type="slidenum">
              <a:rPr lang="en-ZA" smtClean="0"/>
              <a:pPr/>
              <a:t>54</a:t>
            </a:fld>
            <a:endParaRPr lang="en-ZA" dirty="0"/>
          </a:p>
        </p:txBody>
      </p:sp>
      <p:sp>
        <p:nvSpPr>
          <p:cNvPr id="8"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smtClean="0">
                <a:effectLst>
                  <a:outerShdw blurRad="38100" dist="38100" dir="2700000" algn="tl">
                    <a:srgbClr val="000000">
                      <a:alpha val="43137"/>
                    </a:srgbClr>
                  </a:outerShdw>
                </a:effectLst>
              </a:rPr>
              <a:t>Key Operational Challenges</a:t>
            </a:r>
            <a:endParaRPr lang="en-Z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9241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400800"/>
            <a:ext cx="7978080" cy="196552"/>
          </a:xfrm>
        </p:spPr>
        <p:txBody>
          <a:bodyPr>
            <a:normAutofit fontScale="47500" lnSpcReduction="20000"/>
          </a:bodyPr>
          <a:lstStyle/>
          <a:p>
            <a:pPr lvl="0" algn="just"/>
            <a:endParaRPr lang="en-ZA" sz="1600" b="1" dirty="0" smtClean="0">
              <a:latin typeface="Arial" pitchFamily="34" charset="0"/>
              <a:cs typeface="Arial" pitchFamily="34" charset="0"/>
            </a:endParaRPr>
          </a:p>
          <a:p>
            <a:pPr marL="582930" lvl="1" indent="-285750" algn="just">
              <a:lnSpc>
                <a:spcPct val="110000"/>
              </a:lnSpc>
              <a:spcBef>
                <a:spcPts val="600"/>
              </a:spcBef>
              <a:buClrTx/>
              <a:buFont typeface="Wingdings" pitchFamily="2" charset="2"/>
              <a:buChar char="§"/>
            </a:pPr>
            <a:endParaRPr lang="en-ZA" sz="1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55</a:t>
            </a:fld>
            <a:endParaRPr lang="en-ZA" dirty="0"/>
          </a:p>
        </p:txBody>
      </p:sp>
      <p:sp>
        <p:nvSpPr>
          <p:cNvPr id="8"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9" name="Title 1"/>
          <p:cNvSpPr txBox="1">
            <a:spLocks/>
          </p:cNvSpPr>
          <p:nvPr/>
        </p:nvSpPr>
        <p:spPr>
          <a:xfrm>
            <a:off x="1143000" y="0"/>
            <a:ext cx="65532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ZA" sz="2400" b="1" dirty="0">
                <a:effectLst>
                  <a:outerShdw blurRad="38100" dist="38100" dir="2700000" algn="tl">
                    <a:srgbClr val="000000">
                      <a:alpha val="43137"/>
                    </a:srgbClr>
                  </a:outerShdw>
                </a:effectLst>
              </a:rPr>
              <a:t>Principles to Improve </a:t>
            </a:r>
            <a:endParaRPr lang="en-ZA" sz="2400" b="1" dirty="0" smtClean="0">
              <a:effectLst>
                <a:outerShdw blurRad="38100" dist="38100" dir="2700000" algn="tl">
                  <a:srgbClr val="000000">
                    <a:alpha val="43137"/>
                  </a:srgbClr>
                </a:outerShdw>
              </a:effectLst>
            </a:endParaRPr>
          </a:p>
          <a:p>
            <a:pPr algn="l"/>
            <a:r>
              <a:rPr lang="en-ZA" sz="2400" b="1" dirty="0" smtClean="0">
                <a:effectLst>
                  <a:outerShdw blurRad="38100" dist="38100" dir="2700000" algn="tl">
                    <a:srgbClr val="000000">
                      <a:alpha val="43137"/>
                    </a:srgbClr>
                  </a:outerShdw>
                </a:effectLst>
              </a:rPr>
              <a:t>Turnaround </a:t>
            </a:r>
            <a:r>
              <a:rPr lang="en-ZA" sz="2400" b="1" dirty="0">
                <a:effectLst>
                  <a:outerShdw blurRad="38100" dist="38100" dir="2700000" algn="tl">
                    <a:srgbClr val="000000">
                      <a:alpha val="43137"/>
                    </a:srgbClr>
                  </a:outerShdw>
                </a:effectLst>
              </a:rPr>
              <a:t>Times</a:t>
            </a:r>
          </a:p>
        </p:txBody>
      </p:sp>
      <p:sp>
        <p:nvSpPr>
          <p:cNvPr id="7" name="TextBox 6"/>
          <p:cNvSpPr txBox="1"/>
          <p:nvPr/>
        </p:nvSpPr>
        <p:spPr>
          <a:xfrm>
            <a:off x="395536" y="1171806"/>
            <a:ext cx="8519864" cy="452431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sz="1600" dirty="0" smtClean="0">
                <a:latin typeface="+mn-lt"/>
              </a:rPr>
              <a:t>Previously, proclamations were generic and wide in ambit.  The new strategy is to obtain proclamations as specific as possible, where matters will only be investigated that relate directly to the allegations that have been received. However, some proclamations consists of a large number of sub-investigations.  Proclamation R59 of 2014 includes the procurement and administration of 2,162 leases at the Department of Public Works (“DPW”);</a:t>
            </a:r>
          </a:p>
          <a:p>
            <a:pPr marL="342900" indent="-342900" algn="just">
              <a:lnSpc>
                <a:spcPct val="150000"/>
              </a:lnSpc>
              <a:buFont typeface="Arial" panose="020B0604020202020204" pitchFamily="34" charset="0"/>
              <a:buChar char="•"/>
            </a:pPr>
            <a:endParaRPr lang="en-US" sz="1600" dirty="0" smtClean="0">
              <a:latin typeface="+mn-lt"/>
            </a:endParaRPr>
          </a:p>
          <a:p>
            <a:pPr marL="342900" indent="-342900" algn="just">
              <a:lnSpc>
                <a:spcPct val="150000"/>
              </a:lnSpc>
              <a:buFont typeface="Arial" panose="020B0604020202020204" pitchFamily="34" charset="0"/>
              <a:buChar char="•"/>
            </a:pPr>
            <a:r>
              <a:rPr lang="en-ZA" sz="1600" dirty="0" smtClean="0">
                <a:latin typeface="+mn-lt"/>
              </a:rPr>
              <a:t>For multi-year proclamations (investigations) the decision has been made to submit interim reports to the Presidency;</a:t>
            </a:r>
          </a:p>
          <a:p>
            <a:pPr marL="342900" indent="-342900" algn="just">
              <a:lnSpc>
                <a:spcPct val="150000"/>
              </a:lnSpc>
              <a:buFont typeface="Arial" panose="020B0604020202020204" pitchFamily="34" charset="0"/>
              <a:buChar char="•"/>
            </a:pPr>
            <a:endParaRPr lang="en-ZA" sz="1600" dirty="0" smtClean="0">
              <a:latin typeface="+mn-lt"/>
            </a:endParaRPr>
          </a:p>
          <a:p>
            <a:pPr marL="342900" indent="-342900" algn="just">
              <a:lnSpc>
                <a:spcPct val="150000"/>
              </a:lnSpc>
              <a:buFont typeface="Arial" panose="020B0604020202020204" pitchFamily="34" charset="0"/>
              <a:buChar char="•"/>
            </a:pPr>
            <a:r>
              <a:rPr lang="en-ZA" sz="1600" dirty="0" smtClean="0">
                <a:latin typeface="+mn-lt"/>
              </a:rPr>
              <a:t>The SIU has introduced project reviews which are aimed at fast tracking the finalisation of investigations.</a:t>
            </a:r>
          </a:p>
        </p:txBody>
      </p:sp>
    </p:spTree>
    <p:extLst>
      <p:ext uri="{BB962C8B-B14F-4D97-AF65-F5344CB8AC3E}">
        <p14:creationId xmlns:p14="http://schemas.microsoft.com/office/powerpoint/2010/main" xmlns="" val="1372702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buNone/>
            </a:pPr>
            <a:endParaRPr lang="en-ZA" dirty="0" smtClean="0">
              <a:effectLst>
                <a:outerShdw blurRad="38100" dist="38100" dir="2700000" algn="tl">
                  <a:srgbClr val="000000">
                    <a:alpha val="43137"/>
                  </a:srgbClr>
                </a:outerShdw>
              </a:effectLst>
            </a:endParaRPr>
          </a:p>
          <a:p>
            <a:pPr marL="0" indent="0">
              <a:buNone/>
            </a:pPr>
            <a:endParaRPr lang="en-ZA" dirty="0">
              <a:effectLst>
                <a:outerShdw blurRad="38100" dist="38100" dir="2700000" algn="tl">
                  <a:srgbClr val="000000">
                    <a:alpha val="43137"/>
                  </a:srgbClr>
                </a:outerShdw>
              </a:effectLst>
            </a:endParaRPr>
          </a:p>
          <a:p>
            <a:pPr marL="0" indent="0">
              <a:buNone/>
            </a:pPr>
            <a:r>
              <a:rPr lang="en-ZA" dirty="0" smtClean="0">
                <a:effectLst>
                  <a:outerShdw blurRad="38100" dist="38100" dir="2700000" algn="tl">
                    <a:srgbClr val="000000">
                      <a:alpha val="43137"/>
                    </a:srgbClr>
                  </a:outerShdw>
                </a:effectLst>
              </a:rPr>
              <a:t>                                    </a:t>
            </a:r>
          </a:p>
          <a:p>
            <a:pPr marL="0" indent="0">
              <a:buNone/>
            </a:pPr>
            <a:endParaRPr lang="en-ZA" b="1" dirty="0">
              <a:effectLst>
                <a:outerShdw blurRad="38100" dist="38100" dir="2700000" algn="tl">
                  <a:srgbClr val="000000">
                    <a:alpha val="43137"/>
                  </a:srgbClr>
                </a:outerShdw>
              </a:effectLst>
            </a:endParaRPr>
          </a:p>
          <a:p>
            <a:pPr marL="0" indent="0" algn="ctr">
              <a:buNone/>
            </a:pPr>
            <a:r>
              <a:rPr lang="en-ZA" sz="3600" b="1" dirty="0" smtClean="0">
                <a:effectLst>
                  <a:outerShdw blurRad="38100" dist="38100" dir="2700000" algn="tl">
                    <a:srgbClr val="000000">
                      <a:alpha val="43137"/>
                    </a:srgbClr>
                  </a:outerShdw>
                </a:effectLst>
                <a:latin typeface="+mn-lt"/>
              </a:rPr>
              <a:t>           7. SITUATIONAL ANALYSIS</a:t>
            </a:r>
            <a:endParaRPr lang="en-ZA" sz="3600" b="1" dirty="0">
              <a:effectLst>
                <a:outerShdw blurRad="38100" dist="38100" dir="2700000" algn="tl">
                  <a:srgbClr val="000000">
                    <a:alpha val="43137"/>
                  </a:srgbClr>
                </a:outerShdw>
              </a:effectLst>
              <a:latin typeface="+mn-lt"/>
            </a:endParaRPr>
          </a:p>
        </p:txBody>
      </p:sp>
      <p:sp>
        <p:nvSpPr>
          <p:cNvPr id="5" name="Slide Number Placeholder 4"/>
          <p:cNvSpPr>
            <a:spLocks noGrp="1"/>
          </p:cNvSpPr>
          <p:nvPr>
            <p:ph type="sldNum" sz="quarter" idx="12"/>
          </p:nvPr>
        </p:nvSpPr>
        <p:spPr/>
        <p:txBody>
          <a:bodyPr/>
          <a:lstStyle/>
          <a:p>
            <a:pPr>
              <a:defRPr/>
            </a:pPr>
            <a:fld id="{DC1BAB4B-37C3-4540-AA8B-870B3C3EF0FC}" type="slidenum">
              <a:rPr lang="en-ZA" smtClean="0"/>
              <a:pPr>
                <a:defRPr/>
              </a:pPr>
              <a:t>56</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2630364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gray">
          <a:xfrm>
            <a:off x="68580" y="-5018"/>
            <a:ext cx="9022080" cy="705428"/>
          </a:xfrm>
          <a:prstGeom prst="roundRect">
            <a:avLst/>
          </a:pr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dirty="0" err="1">
              <a:solidFill>
                <a:schemeClr val="lt1"/>
              </a:solidFill>
            </a:endParaRPr>
          </a:p>
        </p:txBody>
      </p:sp>
      <p:sp>
        <p:nvSpPr>
          <p:cNvPr id="2" name="Title 1"/>
          <p:cNvSpPr>
            <a:spLocks noGrp="1"/>
          </p:cNvSpPr>
          <p:nvPr>
            <p:ph type="title" idx="4294967295"/>
          </p:nvPr>
        </p:nvSpPr>
        <p:spPr>
          <a:xfrm>
            <a:off x="-293962" y="-76200"/>
            <a:ext cx="9753600" cy="776287"/>
          </a:xfrm>
        </p:spPr>
        <p:txBody>
          <a:bodyPr vert="horz" lIns="45720" tIns="0" rIns="45720" bIns="0" rtlCol="0" anchor="ctr">
            <a:noAutofit/>
          </a:bodyPr>
          <a:lstStyle/>
          <a:p>
            <a:pPr algn="ctr"/>
            <a:r>
              <a:rPr lang="en-ZA" sz="2800" dirty="0" smtClean="0">
                <a:effectLst>
                  <a:outerShdw blurRad="38100" dist="38100" dir="2700000" algn="tl">
                    <a:srgbClr val="000000">
                      <a:alpha val="43137"/>
                    </a:srgbClr>
                  </a:outerShdw>
                </a:effectLst>
                <a:latin typeface="Calibri" panose="020F0502020204030204" pitchFamily="34" charset="0"/>
              </a:rPr>
              <a:t> </a:t>
            </a:r>
            <a:r>
              <a:rPr lang="en-ZA" sz="2000" b="1" dirty="0" smtClean="0">
                <a:effectLst>
                  <a:outerShdw blurRad="38100" dist="38100" dir="2700000" algn="tl">
                    <a:srgbClr val="000000">
                      <a:alpha val="43137"/>
                    </a:srgbClr>
                  </a:outerShdw>
                </a:effectLst>
                <a:latin typeface="Calibri" panose="020F0502020204030204" pitchFamily="34" charset="0"/>
              </a:rPr>
              <a:t>SIU contributing to Government winning the battle, and the WAR against Corruption</a:t>
            </a:r>
            <a:r>
              <a:rPr lang="en-ZA" sz="2400" dirty="0" smtClean="0">
                <a:latin typeface="Calibri" panose="020F0502020204030204" pitchFamily="34" charset="0"/>
              </a:rPr>
              <a:t>!</a:t>
            </a:r>
            <a:endParaRPr lang="en-ZA" sz="2400" dirty="0">
              <a:latin typeface="Calibri" panose="020F0502020204030204" pitchFamily="34" charset="0"/>
            </a:endParaRPr>
          </a:p>
        </p:txBody>
      </p:sp>
      <p:sp>
        <p:nvSpPr>
          <p:cNvPr id="3" name="Freeform 2646"/>
          <p:cNvSpPr>
            <a:spLocks noEditPoints="1"/>
          </p:cNvSpPr>
          <p:nvPr/>
        </p:nvSpPr>
        <p:spPr bwMode="auto">
          <a:xfrm>
            <a:off x="3232776" y="2226193"/>
            <a:ext cx="3159474" cy="3005469"/>
          </a:xfrm>
          <a:custGeom>
            <a:avLst/>
            <a:gdLst>
              <a:gd name="T0" fmla="*/ 276 w 582"/>
              <a:gd name="T1" fmla="*/ 476 h 578"/>
              <a:gd name="T2" fmla="*/ 217 w 582"/>
              <a:gd name="T3" fmla="*/ 554 h 578"/>
              <a:gd name="T4" fmla="*/ 194 w 582"/>
              <a:gd name="T5" fmla="*/ 566 h 578"/>
              <a:gd name="T6" fmla="*/ 206 w 582"/>
              <a:gd name="T7" fmla="*/ 538 h 578"/>
              <a:gd name="T8" fmla="*/ 209 w 582"/>
              <a:gd name="T9" fmla="*/ 458 h 578"/>
              <a:gd name="T10" fmla="*/ 100 w 582"/>
              <a:gd name="T11" fmla="*/ 424 h 578"/>
              <a:gd name="T12" fmla="*/ 80 w 582"/>
              <a:gd name="T13" fmla="*/ 457 h 578"/>
              <a:gd name="T14" fmla="*/ 49 w 582"/>
              <a:gd name="T15" fmla="*/ 433 h 578"/>
              <a:gd name="T16" fmla="*/ 61 w 582"/>
              <a:gd name="T17" fmla="*/ 434 h 578"/>
              <a:gd name="T18" fmla="*/ 118 w 582"/>
              <a:gd name="T19" fmla="*/ 280 h 578"/>
              <a:gd name="T20" fmla="*/ 21 w 582"/>
              <a:gd name="T21" fmla="*/ 261 h 578"/>
              <a:gd name="T22" fmla="*/ 9 w 582"/>
              <a:gd name="T23" fmla="*/ 246 h 578"/>
              <a:gd name="T24" fmla="*/ 29 w 582"/>
              <a:gd name="T25" fmla="*/ 250 h 578"/>
              <a:gd name="T26" fmla="*/ 142 w 582"/>
              <a:gd name="T27" fmla="*/ 209 h 578"/>
              <a:gd name="T28" fmla="*/ 144 w 582"/>
              <a:gd name="T29" fmla="*/ 135 h 578"/>
              <a:gd name="T30" fmla="*/ 100 w 582"/>
              <a:gd name="T31" fmla="*/ 83 h 578"/>
              <a:gd name="T32" fmla="*/ 128 w 582"/>
              <a:gd name="T33" fmla="*/ 87 h 578"/>
              <a:gd name="T34" fmla="*/ 250 w 582"/>
              <a:gd name="T35" fmla="*/ 126 h 578"/>
              <a:gd name="T36" fmla="*/ 286 w 582"/>
              <a:gd name="T37" fmla="*/ 108 h 578"/>
              <a:gd name="T38" fmla="*/ 281 w 582"/>
              <a:gd name="T39" fmla="*/ 31 h 578"/>
              <a:gd name="T40" fmla="*/ 285 w 582"/>
              <a:gd name="T41" fmla="*/ 1 h 578"/>
              <a:gd name="T42" fmla="*/ 301 w 582"/>
              <a:gd name="T43" fmla="*/ 34 h 578"/>
              <a:gd name="T44" fmla="*/ 299 w 582"/>
              <a:gd name="T45" fmla="*/ 115 h 578"/>
              <a:gd name="T46" fmla="*/ 389 w 582"/>
              <a:gd name="T47" fmla="*/ 146 h 578"/>
              <a:gd name="T48" fmla="*/ 436 w 582"/>
              <a:gd name="T49" fmla="*/ 112 h 578"/>
              <a:gd name="T50" fmla="*/ 449 w 582"/>
              <a:gd name="T51" fmla="*/ 76 h 578"/>
              <a:gd name="T52" fmla="*/ 472 w 582"/>
              <a:gd name="T53" fmla="*/ 104 h 578"/>
              <a:gd name="T54" fmla="*/ 412 w 582"/>
              <a:gd name="T55" fmla="*/ 163 h 578"/>
              <a:gd name="T56" fmla="*/ 460 w 582"/>
              <a:gd name="T57" fmla="*/ 246 h 578"/>
              <a:gd name="T58" fmla="*/ 547 w 582"/>
              <a:gd name="T59" fmla="*/ 227 h 578"/>
              <a:gd name="T60" fmla="*/ 560 w 582"/>
              <a:gd name="T61" fmla="*/ 265 h 578"/>
              <a:gd name="T62" fmla="*/ 546 w 582"/>
              <a:gd name="T63" fmla="*/ 256 h 578"/>
              <a:gd name="T64" fmla="*/ 467 w 582"/>
              <a:gd name="T65" fmla="*/ 276 h 578"/>
              <a:gd name="T66" fmla="*/ 453 w 582"/>
              <a:gd name="T67" fmla="*/ 377 h 578"/>
              <a:gd name="T68" fmla="*/ 530 w 582"/>
              <a:gd name="T69" fmla="*/ 412 h 578"/>
              <a:gd name="T70" fmla="*/ 537 w 582"/>
              <a:gd name="T71" fmla="*/ 441 h 578"/>
              <a:gd name="T72" fmla="*/ 523 w 582"/>
              <a:gd name="T73" fmla="*/ 432 h 578"/>
              <a:gd name="T74" fmla="*/ 391 w 582"/>
              <a:gd name="T75" fmla="*/ 446 h 578"/>
              <a:gd name="T76" fmla="*/ 398 w 582"/>
              <a:gd name="T77" fmla="*/ 545 h 578"/>
              <a:gd name="T78" fmla="*/ 394 w 582"/>
              <a:gd name="T79" fmla="*/ 571 h 578"/>
              <a:gd name="T80" fmla="*/ 370 w 582"/>
              <a:gd name="T81" fmla="*/ 547 h 578"/>
              <a:gd name="T82" fmla="*/ 448 w 582"/>
              <a:gd name="T83" fmla="*/ 249 h 578"/>
              <a:gd name="T84" fmla="*/ 370 w 582"/>
              <a:gd name="T85" fmla="*/ 149 h 578"/>
              <a:gd name="T86" fmla="*/ 294 w 582"/>
              <a:gd name="T87" fmla="*/ 132 h 578"/>
              <a:gd name="T88" fmla="*/ 172 w 582"/>
              <a:gd name="T89" fmla="*/ 187 h 578"/>
              <a:gd name="T90" fmla="*/ 137 w 582"/>
              <a:gd name="T91" fmla="*/ 254 h 578"/>
              <a:gd name="T92" fmla="*/ 137 w 582"/>
              <a:gd name="T93" fmla="*/ 350 h 578"/>
              <a:gd name="T94" fmla="*/ 245 w 582"/>
              <a:gd name="T95" fmla="*/ 458 h 578"/>
              <a:gd name="T96" fmla="*/ 337 w 582"/>
              <a:gd name="T97" fmla="*/ 457 h 578"/>
              <a:gd name="T98" fmla="*/ 410 w 582"/>
              <a:gd name="T99" fmla="*/ 408 h 578"/>
              <a:gd name="T100" fmla="*/ 453 w 582"/>
              <a:gd name="T101" fmla="*/ 3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2" h="578">
                <a:moveTo>
                  <a:pt x="383" y="548"/>
                </a:moveTo>
                <a:cubicBezTo>
                  <a:pt x="373" y="521"/>
                  <a:pt x="364" y="494"/>
                  <a:pt x="352" y="470"/>
                </a:cubicBezTo>
                <a:cubicBezTo>
                  <a:pt x="345" y="470"/>
                  <a:pt x="339" y="471"/>
                  <a:pt x="332" y="471"/>
                </a:cubicBezTo>
                <a:cubicBezTo>
                  <a:pt x="329" y="472"/>
                  <a:pt x="326" y="473"/>
                  <a:pt x="323" y="474"/>
                </a:cubicBezTo>
                <a:cubicBezTo>
                  <a:pt x="307" y="475"/>
                  <a:pt x="291" y="476"/>
                  <a:pt x="276" y="476"/>
                </a:cubicBezTo>
                <a:cubicBezTo>
                  <a:pt x="272" y="476"/>
                  <a:pt x="268" y="474"/>
                  <a:pt x="263" y="473"/>
                </a:cubicBezTo>
                <a:cubicBezTo>
                  <a:pt x="256" y="472"/>
                  <a:pt x="249" y="471"/>
                  <a:pt x="241" y="470"/>
                </a:cubicBezTo>
                <a:cubicBezTo>
                  <a:pt x="232" y="499"/>
                  <a:pt x="222" y="527"/>
                  <a:pt x="212" y="555"/>
                </a:cubicBezTo>
                <a:cubicBezTo>
                  <a:pt x="213" y="555"/>
                  <a:pt x="213" y="555"/>
                  <a:pt x="213" y="556"/>
                </a:cubicBezTo>
                <a:cubicBezTo>
                  <a:pt x="215" y="555"/>
                  <a:pt x="216" y="555"/>
                  <a:pt x="217" y="554"/>
                </a:cubicBezTo>
                <a:cubicBezTo>
                  <a:pt x="220" y="552"/>
                  <a:pt x="224" y="554"/>
                  <a:pt x="226" y="556"/>
                </a:cubicBezTo>
                <a:cubicBezTo>
                  <a:pt x="228" y="557"/>
                  <a:pt x="228" y="562"/>
                  <a:pt x="225" y="563"/>
                </a:cubicBezTo>
                <a:cubicBezTo>
                  <a:pt x="218" y="565"/>
                  <a:pt x="213" y="569"/>
                  <a:pt x="208" y="574"/>
                </a:cubicBezTo>
                <a:cubicBezTo>
                  <a:pt x="205" y="578"/>
                  <a:pt x="202" y="577"/>
                  <a:pt x="199" y="575"/>
                </a:cubicBezTo>
                <a:cubicBezTo>
                  <a:pt x="196" y="573"/>
                  <a:pt x="193" y="570"/>
                  <a:pt x="194" y="566"/>
                </a:cubicBezTo>
                <a:cubicBezTo>
                  <a:pt x="195" y="559"/>
                  <a:pt x="195" y="554"/>
                  <a:pt x="189" y="550"/>
                </a:cubicBezTo>
                <a:cubicBezTo>
                  <a:pt x="189" y="550"/>
                  <a:pt x="188" y="549"/>
                  <a:pt x="188" y="548"/>
                </a:cubicBezTo>
                <a:cubicBezTo>
                  <a:pt x="191" y="543"/>
                  <a:pt x="196" y="542"/>
                  <a:pt x="201" y="545"/>
                </a:cubicBezTo>
                <a:cubicBezTo>
                  <a:pt x="201" y="545"/>
                  <a:pt x="204" y="545"/>
                  <a:pt x="204" y="544"/>
                </a:cubicBezTo>
                <a:cubicBezTo>
                  <a:pt x="205" y="542"/>
                  <a:pt x="205" y="539"/>
                  <a:pt x="206" y="538"/>
                </a:cubicBezTo>
                <a:cubicBezTo>
                  <a:pt x="210" y="530"/>
                  <a:pt x="211" y="521"/>
                  <a:pt x="213" y="513"/>
                </a:cubicBezTo>
                <a:cubicBezTo>
                  <a:pt x="216" y="503"/>
                  <a:pt x="220" y="493"/>
                  <a:pt x="224" y="484"/>
                </a:cubicBezTo>
                <a:cubicBezTo>
                  <a:pt x="226" y="479"/>
                  <a:pt x="227" y="474"/>
                  <a:pt x="228" y="468"/>
                </a:cubicBezTo>
                <a:cubicBezTo>
                  <a:pt x="229" y="466"/>
                  <a:pt x="227" y="464"/>
                  <a:pt x="224" y="464"/>
                </a:cubicBezTo>
                <a:cubicBezTo>
                  <a:pt x="218" y="464"/>
                  <a:pt x="214" y="460"/>
                  <a:pt x="209" y="458"/>
                </a:cubicBezTo>
                <a:cubicBezTo>
                  <a:pt x="197" y="451"/>
                  <a:pt x="186" y="444"/>
                  <a:pt x="176" y="435"/>
                </a:cubicBezTo>
                <a:cubicBezTo>
                  <a:pt x="165" y="425"/>
                  <a:pt x="155" y="413"/>
                  <a:pt x="146" y="401"/>
                </a:cubicBezTo>
                <a:cubicBezTo>
                  <a:pt x="144" y="398"/>
                  <a:pt x="143" y="398"/>
                  <a:pt x="140" y="400"/>
                </a:cubicBezTo>
                <a:cubicBezTo>
                  <a:pt x="134" y="403"/>
                  <a:pt x="128" y="406"/>
                  <a:pt x="122" y="410"/>
                </a:cubicBezTo>
                <a:cubicBezTo>
                  <a:pt x="114" y="414"/>
                  <a:pt x="107" y="419"/>
                  <a:pt x="100" y="424"/>
                </a:cubicBezTo>
                <a:cubicBezTo>
                  <a:pt x="95" y="426"/>
                  <a:pt x="90" y="429"/>
                  <a:pt x="86" y="432"/>
                </a:cubicBezTo>
                <a:cubicBezTo>
                  <a:pt x="79" y="436"/>
                  <a:pt x="72" y="441"/>
                  <a:pt x="65" y="445"/>
                </a:cubicBezTo>
                <a:cubicBezTo>
                  <a:pt x="70" y="446"/>
                  <a:pt x="74" y="448"/>
                  <a:pt x="77" y="448"/>
                </a:cubicBezTo>
                <a:cubicBezTo>
                  <a:pt x="81" y="448"/>
                  <a:pt x="81" y="451"/>
                  <a:pt x="82" y="453"/>
                </a:cubicBezTo>
                <a:cubicBezTo>
                  <a:pt x="82" y="454"/>
                  <a:pt x="81" y="456"/>
                  <a:pt x="80" y="457"/>
                </a:cubicBezTo>
                <a:cubicBezTo>
                  <a:pt x="79" y="458"/>
                  <a:pt x="78" y="458"/>
                  <a:pt x="77" y="458"/>
                </a:cubicBezTo>
                <a:cubicBezTo>
                  <a:pt x="66" y="458"/>
                  <a:pt x="55" y="457"/>
                  <a:pt x="44" y="457"/>
                </a:cubicBezTo>
                <a:cubicBezTo>
                  <a:pt x="40" y="457"/>
                  <a:pt x="39" y="455"/>
                  <a:pt x="37" y="453"/>
                </a:cubicBezTo>
                <a:cubicBezTo>
                  <a:pt x="36" y="451"/>
                  <a:pt x="36" y="449"/>
                  <a:pt x="39" y="446"/>
                </a:cubicBezTo>
                <a:cubicBezTo>
                  <a:pt x="43" y="443"/>
                  <a:pt x="46" y="438"/>
                  <a:pt x="49" y="433"/>
                </a:cubicBezTo>
                <a:cubicBezTo>
                  <a:pt x="51" y="431"/>
                  <a:pt x="53" y="428"/>
                  <a:pt x="50" y="424"/>
                </a:cubicBezTo>
                <a:cubicBezTo>
                  <a:pt x="50" y="423"/>
                  <a:pt x="51" y="420"/>
                  <a:pt x="52" y="420"/>
                </a:cubicBezTo>
                <a:cubicBezTo>
                  <a:pt x="54" y="419"/>
                  <a:pt x="56" y="418"/>
                  <a:pt x="58" y="419"/>
                </a:cubicBezTo>
                <a:cubicBezTo>
                  <a:pt x="60" y="419"/>
                  <a:pt x="61" y="422"/>
                  <a:pt x="61" y="423"/>
                </a:cubicBezTo>
                <a:cubicBezTo>
                  <a:pt x="62" y="427"/>
                  <a:pt x="61" y="430"/>
                  <a:pt x="61" y="434"/>
                </a:cubicBezTo>
                <a:cubicBezTo>
                  <a:pt x="86" y="418"/>
                  <a:pt x="112" y="403"/>
                  <a:pt x="137" y="387"/>
                </a:cubicBezTo>
                <a:cubicBezTo>
                  <a:pt x="135" y="381"/>
                  <a:pt x="133" y="375"/>
                  <a:pt x="130" y="369"/>
                </a:cubicBezTo>
                <a:cubicBezTo>
                  <a:pt x="125" y="360"/>
                  <a:pt x="123" y="350"/>
                  <a:pt x="120" y="340"/>
                </a:cubicBezTo>
                <a:cubicBezTo>
                  <a:pt x="118" y="329"/>
                  <a:pt x="116" y="318"/>
                  <a:pt x="115" y="307"/>
                </a:cubicBezTo>
                <a:cubicBezTo>
                  <a:pt x="115" y="298"/>
                  <a:pt x="117" y="289"/>
                  <a:pt x="118" y="280"/>
                </a:cubicBezTo>
                <a:cubicBezTo>
                  <a:pt x="118" y="277"/>
                  <a:pt x="118" y="277"/>
                  <a:pt x="115" y="276"/>
                </a:cubicBezTo>
                <a:cubicBezTo>
                  <a:pt x="108" y="275"/>
                  <a:pt x="101" y="274"/>
                  <a:pt x="95" y="272"/>
                </a:cubicBezTo>
                <a:cubicBezTo>
                  <a:pt x="92" y="272"/>
                  <a:pt x="89" y="272"/>
                  <a:pt x="87" y="272"/>
                </a:cubicBezTo>
                <a:cubicBezTo>
                  <a:pt x="69" y="269"/>
                  <a:pt x="52" y="266"/>
                  <a:pt x="35" y="263"/>
                </a:cubicBezTo>
                <a:cubicBezTo>
                  <a:pt x="30" y="262"/>
                  <a:pt x="26" y="262"/>
                  <a:pt x="21" y="261"/>
                </a:cubicBezTo>
                <a:cubicBezTo>
                  <a:pt x="23" y="267"/>
                  <a:pt x="32" y="273"/>
                  <a:pt x="20" y="278"/>
                </a:cubicBezTo>
                <a:cubicBezTo>
                  <a:pt x="16" y="273"/>
                  <a:pt x="12" y="268"/>
                  <a:pt x="7" y="263"/>
                </a:cubicBezTo>
                <a:cubicBezTo>
                  <a:pt x="7" y="262"/>
                  <a:pt x="6" y="261"/>
                  <a:pt x="5" y="261"/>
                </a:cubicBezTo>
                <a:cubicBezTo>
                  <a:pt x="0" y="259"/>
                  <a:pt x="2" y="254"/>
                  <a:pt x="2" y="251"/>
                </a:cubicBezTo>
                <a:cubicBezTo>
                  <a:pt x="2" y="248"/>
                  <a:pt x="5" y="246"/>
                  <a:pt x="9" y="246"/>
                </a:cubicBezTo>
                <a:cubicBezTo>
                  <a:pt x="16" y="247"/>
                  <a:pt x="21" y="243"/>
                  <a:pt x="25" y="238"/>
                </a:cubicBezTo>
                <a:cubicBezTo>
                  <a:pt x="28" y="235"/>
                  <a:pt x="31" y="235"/>
                  <a:pt x="33" y="236"/>
                </a:cubicBezTo>
                <a:cubicBezTo>
                  <a:pt x="35" y="237"/>
                  <a:pt x="37" y="239"/>
                  <a:pt x="37" y="240"/>
                </a:cubicBezTo>
                <a:cubicBezTo>
                  <a:pt x="36" y="243"/>
                  <a:pt x="34" y="245"/>
                  <a:pt x="32" y="247"/>
                </a:cubicBezTo>
                <a:cubicBezTo>
                  <a:pt x="31" y="248"/>
                  <a:pt x="30" y="249"/>
                  <a:pt x="29" y="250"/>
                </a:cubicBezTo>
                <a:cubicBezTo>
                  <a:pt x="59" y="257"/>
                  <a:pt x="89" y="261"/>
                  <a:pt x="120" y="264"/>
                </a:cubicBezTo>
                <a:cubicBezTo>
                  <a:pt x="121" y="260"/>
                  <a:pt x="121" y="257"/>
                  <a:pt x="123" y="254"/>
                </a:cubicBezTo>
                <a:cubicBezTo>
                  <a:pt x="125" y="249"/>
                  <a:pt x="128" y="244"/>
                  <a:pt x="131" y="239"/>
                </a:cubicBezTo>
                <a:cubicBezTo>
                  <a:pt x="132" y="236"/>
                  <a:pt x="132" y="234"/>
                  <a:pt x="133" y="232"/>
                </a:cubicBezTo>
                <a:cubicBezTo>
                  <a:pt x="136" y="224"/>
                  <a:pt x="140" y="217"/>
                  <a:pt x="142" y="209"/>
                </a:cubicBezTo>
                <a:cubicBezTo>
                  <a:pt x="145" y="199"/>
                  <a:pt x="154" y="193"/>
                  <a:pt x="159" y="184"/>
                </a:cubicBezTo>
                <a:cubicBezTo>
                  <a:pt x="162" y="179"/>
                  <a:pt x="167" y="176"/>
                  <a:pt x="170" y="171"/>
                </a:cubicBezTo>
                <a:cubicBezTo>
                  <a:pt x="171" y="170"/>
                  <a:pt x="171" y="167"/>
                  <a:pt x="170" y="166"/>
                </a:cubicBezTo>
                <a:cubicBezTo>
                  <a:pt x="167" y="162"/>
                  <a:pt x="163" y="158"/>
                  <a:pt x="160" y="154"/>
                </a:cubicBezTo>
                <a:cubicBezTo>
                  <a:pt x="155" y="148"/>
                  <a:pt x="149" y="142"/>
                  <a:pt x="144" y="135"/>
                </a:cubicBezTo>
                <a:cubicBezTo>
                  <a:pt x="136" y="125"/>
                  <a:pt x="128" y="115"/>
                  <a:pt x="120" y="105"/>
                </a:cubicBezTo>
                <a:cubicBezTo>
                  <a:pt x="119" y="103"/>
                  <a:pt x="117" y="101"/>
                  <a:pt x="116" y="98"/>
                </a:cubicBezTo>
                <a:cubicBezTo>
                  <a:pt x="114" y="102"/>
                  <a:pt x="114" y="107"/>
                  <a:pt x="109" y="108"/>
                </a:cubicBezTo>
                <a:cubicBezTo>
                  <a:pt x="105" y="109"/>
                  <a:pt x="101" y="106"/>
                  <a:pt x="103" y="102"/>
                </a:cubicBezTo>
                <a:cubicBezTo>
                  <a:pt x="105" y="95"/>
                  <a:pt x="102" y="90"/>
                  <a:pt x="100" y="83"/>
                </a:cubicBezTo>
                <a:cubicBezTo>
                  <a:pt x="99" y="81"/>
                  <a:pt x="99" y="78"/>
                  <a:pt x="100" y="76"/>
                </a:cubicBezTo>
                <a:cubicBezTo>
                  <a:pt x="102" y="73"/>
                  <a:pt x="105" y="73"/>
                  <a:pt x="109" y="74"/>
                </a:cubicBezTo>
                <a:cubicBezTo>
                  <a:pt x="114" y="75"/>
                  <a:pt x="118" y="79"/>
                  <a:pt x="125" y="78"/>
                </a:cubicBezTo>
                <a:cubicBezTo>
                  <a:pt x="127" y="77"/>
                  <a:pt x="130" y="80"/>
                  <a:pt x="131" y="82"/>
                </a:cubicBezTo>
                <a:cubicBezTo>
                  <a:pt x="131" y="83"/>
                  <a:pt x="129" y="86"/>
                  <a:pt x="128" y="87"/>
                </a:cubicBezTo>
                <a:cubicBezTo>
                  <a:pt x="127" y="88"/>
                  <a:pt x="125" y="89"/>
                  <a:pt x="123" y="90"/>
                </a:cubicBezTo>
                <a:cubicBezTo>
                  <a:pt x="142" y="114"/>
                  <a:pt x="160" y="137"/>
                  <a:pt x="179" y="161"/>
                </a:cubicBezTo>
                <a:cubicBezTo>
                  <a:pt x="185" y="158"/>
                  <a:pt x="190" y="154"/>
                  <a:pt x="196" y="151"/>
                </a:cubicBezTo>
                <a:cubicBezTo>
                  <a:pt x="206" y="145"/>
                  <a:pt x="217" y="138"/>
                  <a:pt x="228" y="133"/>
                </a:cubicBezTo>
                <a:cubicBezTo>
                  <a:pt x="235" y="130"/>
                  <a:pt x="243" y="128"/>
                  <a:pt x="250" y="126"/>
                </a:cubicBezTo>
                <a:cubicBezTo>
                  <a:pt x="258" y="124"/>
                  <a:pt x="265" y="123"/>
                  <a:pt x="273" y="122"/>
                </a:cubicBezTo>
                <a:cubicBezTo>
                  <a:pt x="277" y="121"/>
                  <a:pt x="281" y="120"/>
                  <a:pt x="285" y="120"/>
                </a:cubicBezTo>
                <a:cubicBezTo>
                  <a:pt x="286" y="119"/>
                  <a:pt x="287" y="118"/>
                  <a:pt x="287" y="117"/>
                </a:cubicBezTo>
                <a:cubicBezTo>
                  <a:pt x="287" y="114"/>
                  <a:pt x="286" y="112"/>
                  <a:pt x="286" y="109"/>
                </a:cubicBezTo>
                <a:cubicBezTo>
                  <a:pt x="286" y="108"/>
                  <a:pt x="286" y="108"/>
                  <a:pt x="286" y="108"/>
                </a:cubicBezTo>
                <a:cubicBezTo>
                  <a:pt x="286" y="103"/>
                  <a:pt x="286" y="98"/>
                  <a:pt x="286" y="93"/>
                </a:cubicBezTo>
                <a:cubicBezTo>
                  <a:pt x="286" y="87"/>
                  <a:pt x="286" y="81"/>
                  <a:pt x="285" y="76"/>
                </a:cubicBezTo>
                <a:cubicBezTo>
                  <a:pt x="285" y="68"/>
                  <a:pt x="285" y="61"/>
                  <a:pt x="285" y="53"/>
                </a:cubicBezTo>
                <a:cubicBezTo>
                  <a:pt x="285" y="45"/>
                  <a:pt x="285" y="36"/>
                  <a:pt x="285" y="26"/>
                </a:cubicBezTo>
                <a:cubicBezTo>
                  <a:pt x="283" y="28"/>
                  <a:pt x="282" y="29"/>
                  <a:pt x="281" y="31"/>
                </a:cubicBezTo>
                <a:cubicBezTo>
                  <a:pt x="279" y="34"/>
                  <a:pt x="276" y="35"/>
                  <a:pt x="273" y="33"/>
                </a:cubicBezTo>
                <a:cubicBezTo>
                  <a:pt x="271" y="32"/>
                  <a:pt x="270" y="30"/>
                  <a:pt x="269" y="28"/>
                </a:cubicBezTo>
                <a:cubicBezTo>
                  <a:pt x="269" y="28"/>
                  <a:pt x="269" y="26"/>
                  <a:pt x="270" y="25"/>
                </a:cubicBezTo>
                <a:cubicBezTo>
                  <a:pt x="278" y="20"/>
                  <a:pt x="280" y="12"/>
                  <a:pt x="284" y="4"/>
                </a:cubicBezTo>
                <a:cubicBezTo>
                  <a:pt x="284" y="3"/>
                  <a:pt x="285" y="2"/>
                  <a:pt x="285" y="1"/>
                </a:cubicBezTo>
                <a:cubicBezTo>
                  <a:pt x="294" y="0"/>
                  <a:pt x="298" y="3"/>
                  <a:pt x="299" y="12"/>
                </a:cubicBezTo>
                <a:cubicBezTo>
                  <a:pt x="300" y="19"/>
                  <a:pt x="302" y="25"/>
                  <a:pt x="310" y="27"/>
                </a:cubicBezTo>
                <a:cubicBezTo>
                  <a:pt x="311" y="27"/>
                  <a:pt x="313" y="31"/>
                  <a:pt x="312" y="32"/>
                </a:cubicBezTo>
                <a:cubicBezTo>
                  <a:pt x="312" y="35"/>
                  <a:pt x="310" y="37"/>
                  <a:pt x="307" y="37"/>
                </a:cubicBezTo>
                <a:cubicBezTo>
                  <a:pt x="305" y="36"/>
                  <a:pt x="303" y="35"/>
                  <a:pt x="301" y="34"/>
                </a:cubicBezTo>
                <a:cubicBezTo>
                  <a:pt x="299" y="34"/>
                  <a:pt x="298" y="33"/>
                  <a:pt x="297" y="32"/>
                </a:cubicBezTo>
                <a:cubicBezTo>
                  <a:pt x="297" y="36"/>
                  <a:pt x="297" y="40"/>
                  <a:pt x="297" y="44"/>
                </a:cubicBezTo>
                <a:cubicBezTo>
                  <a:pt x="297" y="54"/>
                  <a:pt x="297" y="65"/>
                  <a:pt x="297" y="75"/>
                </a:cubicBezTo>
                <a:cubicBezTo>
                  <a:pt x="298" y="83"/>
                  <a:pt x="299" y="91"/>
                  <a:pt x="299" y="99"/>
                </a:cubicBezTo>
                <a:cubicBezTo>
                  <a:pt x="299" y="104"/>
                  <a:pt x="298" y="110"/>
                  <a:pt x="299" y="115"/>
                </a:cubicBezTo>
                <a:cubicBezTo>
                  <a:pt x="299" y="116"/>
                  <a:pt x="301" y="118"/>
                  <a:pt x="303" y="119"/>
                </a:cubicBezTo>
                <a:cubicBezTo>
                  <a:pt x="308" y="120"/>
                  <a:pt x="314" y="121"/>
                  <a:pt x="320" y="121"/>
                </a:cubicBezTo>
                <a:cubicBezTo>
                  <a:pt x="330" y="122"/>
                  <a:pt x="339" y="125"/>
                  <a:pt x="349" y="128"/>
                </a:cubicBezTo>
                <a:cubicBezTo>
                  <a:pt x="358" y="130"/>
                  <a:pt x="366" y="134"/>
                  <a:pt x="375" y="138"/>
                </a:cubicBezTo>
                <a:cubicBezTo>
                  <a:pt x="380" y="140"/>
                  <a:pt x="384" y="143"/>
                  <a:pt x="389" y="146"/>
                </a:cubicBezTo>
                <a:cubicBezTo>
                  <a:pt x="392" y="148"/>
                  <a:pt x="395" y="151"/>
                  <a:pt x="397" y="153"/>
                </a:cubicBezTo>
                <a:cubicBezTo>
                  <a:pt x="399" y="155"/>
                  <a:pt x="400" y="155"/>
                  <a:pt x="402" y="153"/>
                </a:cubicBezTo>
                <a:cubicBezTo>
                  <a:pt x="406" y="148"/>
                  <a:pt x="409" y="144"/>
                  <a:pt x="414" y="140"/>
                </a:cubicBezTo>
                <a:cubicBezTo>
                  <a:pt x="420" y="135"/>
                  <a:pt x="423" y="129"/>
                  <a:pt x="428" y="123"/>
                </a:cubicBezTo>
                <a:cubicBezTo>
                  <a:pt x="431" y="119"/>
                  <a:pt x="433" y="116"/>
                  <a:pt x="436" y="112"/>
                </a:cubicBezTo>
                <a:cubicBezTo>
                  <a:pt x="442" y="105"/>
                  <a:pt x="448" y="98"/>
                  <a:pt x="454" y="90"/>
                </a:cubicBezTo>
                <a:cubicBezTo>
                  <a:pt x="455" y="89"/>
                  <a:pt x="455" y="88"/>
                  <a:pt x="457" y="86"/>
                </a:cubicBezTo>
                <a:cubicBezTo>
                  <a:pt x="454" y="87"/>
                  <a:pt x="452" y="87"/>
                  <a:pt x="451" y="87"/>
                </a:cubicBezTo>
                <a:cubicBezTo>
                  <a:pt x="448" y="86"/>
                  <a:pt x="445" y="85"/>
                  <a:pt x="443" y="84"/>
                </a:cubicBezTo>
                <a:cubicBezTo>
                  <a:pt x="440" y="80"/>
                  <a:pt x="443" y="76"/>
                  <a:pt x="449" y="76"/>
                </a:cubicBezTo>
                <a:cubicBezTo>
                  <a:pt x="457" y="75"/>
                  <a:pt x="464" y="72"/>
                  <a:pt x="471" y="67"/>
                </a:cubicBezTo>
                <a:cubicBezTo>
                  <a:pt x="474" y="65"/>
                  <a:pt x="478" y="64"/>
                  <a:pt x="481" y="67"/>
                </a:cubicBezTo>
                <a:cubicBezTo>
                  <a:pt x="483" y="69"/>
                  <a:pt x="484" y="73"/>
                  <a:pt x="482" y="76"/>
                </a:cubicBezTo>
                <a:cubicBezTo>
                  <a:pt x="478" y="83"/>
                  <a:pt x="475" y="90"/>
                  <a:pt x="477" y="97"/>
                </a:cubicBezTo>
                <a:cubicBezTo>
                  <a:pt x="478" y="101"/>
                  <a:pt x="475" y="105"/>
                  <a:pt x="472" y="104"/>
                </a:cubicBezTo>
                <a:cubicBezTo>
                  <a:pt x="469" y="104"/>
                  <a:pt x="466" y="102"/>
                  <a:pt x="466" y="99"/>
                </a:cubicBezTo>
                <a:cubicBezTo>
                  <a:pt x="466" y="98"/>
                  <a:pt x="466" y="97"/>
                  <a:pt x="465" y="95"/>
                </a:cubicBezTo>
                <a:cubicBezTo>
                  <a:pt x="463" y="98"/>
                  <a:pt x="460" y="101"/>
                  <a:pt x="457" y="104"/>
                </a:cubicBezTo>
                <a:cubicBezTo>
                  <a:pt x="446" y="119"/>
                  <a:pt x="434" y="134"/>
                  <a:pt x="422" y="149"/>
                </a:cubicBezTo>
                <a:cubicBezTo>
                  <a:pt x="418" y="154"/>
                  <a:pt x="415" y="158"/>
                  <a:pt x="412" y="163"/>
                </a:cubicBezTo>
                <a:cubicBezTo>
                  <a:pt x="412" y="164"/>
                  <a:pt x="412" y="166"/>
                  <a:pt x="413" y="167"/>
                </a:cubicBezTo>
                <a:cubicBezTo>
                  <a:pt x="418" y="171"/>
                  <a:pt x="423" y="175"/>
                  <a:pt x="427" y="180"/>
                </a:cubicBezTo>
                <a:cubicBezTo>
                  <a:pt x="433" y="188"/>
                  <a:pt x="439" y="196"/>
                  <a:pt x="443" y="205"/>
                </a:cubicBezTo>
                <a:cubicBezTo>
                  <a:pt x="445" y="209"/>
                  <a:pt x="448" y="212"/>
                  <a:pt x="450" y="215"/>
                </a:cubicBezTo>
                <a:cubicBezTo>
                  <a:pt x="454" y="225"/>
                  <a:pt x="458" y="235"/>
                  <a:pt x="460" y="246"/>
                </a:cubicBezTo>
                <a:cubicBezTo>
                  <a:pt x="461" y="252"/>
                  <a:pt x="462" y="257"/>
                  <a:pt x="464" y="262"/>
                </a:cubicBezTo>
                <a:cubicBezTo>
                  <a:pt x="494" y="256"/>
                  <a:pt x="524" y="249"/>
                  <a:pt x="554" y="243"/>
                </a:cubicBezTo>
                <a:cubicBezTo>
                  <a:pt x="552" y="241"/>
                  <a:pt x="551" y="240"/>
                  <a:pt x="550" y="239"/>
                </a:cubicBezTo>
                <a:cubicBezTo>
                  <a:pt x="548" y="237"/>
                  <a:pt x="546" y="234"/>
                  <a:pt x="546" y="231"/>
                </a:cubicBezTo>
                <a:cubicBezTo>
                  <a:pt x="545" y="230"/>
                  <a:pt x="546" y="228"/>
                  <a:pt x="547" y="227"/>
                </a:cubicBezTo>
                <a:cubicBezTo>
                  <a:pt x="549" y="227"/>
                  <a:pt x="552" y="227"/>
                  <a:pt x="553" y="228"/>
                </a:cubicBezTo>
                <a:cubicBezTo>
                  <a:pt x="559" y="235"/>
                  <a:pt x="567" y="237"/>
                  <a:pt x="576" y="238"/>
                </a:cubicBezTo>
                <a:cubicBezTo>
                  <a:pt x="580" y="239"/>
                  <a:pt x="582" y="246"/>
                  <a:pt x="580" y="250"/>
                </a:cubicBezTo>
                <a:cubicBezTo>
                  <a:pt x="577" y="254"/>
                  <a:pt x="573" y="255"/>
                  <a:pt x="570" y="256"/>
                </a:cubicBezTo>
                <a:cubicBezTo>
                  <a:pt x="565" y="258"/>
                  <a:pt x="562" y="260"/>
                  <a:pt x="560" y="265"/>
                </a:cubicBezTo>
                <a:cubicBezTo>
                  <a:pt x="560" y="266"/>
                  <a:pt x="559" y="268"/>
                  <a:pt x="558" y="268"/>
                </a:cubicBezTo>
                <a:cubicBezTo>
                  <a:pt x="556" y="269"/>
                  <a:pt x="552" y="270"/>
                  <a:pt x="551" y="269"/>
                </a:cubicBezTo>
                <a:cubicBezTo>
                  <a:pt x="547" y="267"/>
                  <a:pt x="548" y="264"/>
                  <a:pt x="549" y="260"/>
                </a:cubicBezTo>
                <a:cubicBezTo>
                  <a:pt x="550" y="259"/>
                  <a:pt x="550" y="258"/>
                  <a:pt x="551" y="257"/>
                </a:cubicBezTo>
                <a:cubicBezTo>
                  <a:pt x="549" y="257"/>
                  <a:pt x="548" y="256"/>
                  <a:pt x="546" y="256"/>
                </a:cubicBezTo>
                <a:cubicBezTo>
                  <a:pt x="539" y="257"/>
                  <a:pt x="531" y="258"/>
                  <a:pt x="523" y="260"/>
                </a:cubicBezTo>
                <a:cubicBezTo>
                  <a:pt x="515" y="262"/>
                  <a:pt x="508" y="265"/>
                  <a:pt x="500" y="267"/>
                </a:cubicBezTo>
                <a:cubicBezTo>
                  <a:pt x="492" y="268"/>
                  <a:pt x="485" y="270"/>
                  <a:pt x="477" y="271"/>
                </a:cubicBezTo>
                <a:cubicBezTo>
                  <a:pt x="475" y="272"/>
                  <a:pt x="472" y="272"/>
                  <a:pt x="470" y="273"/>
                </a:cubicBezTo>
                <a:cubicBezTo>
                  <a:pt x="469" y="273"/>
                  <a:pt x="468" y="275"/>
                  <a:pt x="467" y="276"/>
                </a:cubicBezTo>
                <a:cubicBezTo>
                  <a:pt x="467" y="281"/>
                  <a:pt x="467" y="287"/>
                  <a:pt x="467" y="292"/>
                </a:cubicBezTo>
                <a:cubicBezTo>
                  <a:pt x="467" y="304"/>
                  <a:pt x="466" y="317"/>
                  <a:pt x="465" y="330"/>
                </a:cubicBezTo>
                <a:cubicBezTo>
                  <a:pt x="465" y="337"/>
                  <a:pt x="463" y="344"/>
                  <a:pt x="461" y="351"/>
                </a:cubicBezTo>
                <a:cubicBezTo>
                  <a:pt x="459" y="359"/>
                  <a:pt x="456" y="366"/>
                  <a:pt x="454" y="374"/>
                </a:cubicBezTo>
                <a:cubicBezTo>
                  <a:pt x="453" y="375"/>
                  <a:pt x="453" y="377"/>
                  <a:pt x="453" y="377"/>
                </a:cubicBezTo>
                <a:cubicBezTo>
                  <a:pt x="463" y="383"/>
                  <a:pt x="472" y="388"/>
                  <a:pt x="481" y="394"/>
                </a:cubicBezTo>
                <a:cubicBezTo>
                  <a:pt x="486" y="396"/>
                  <a:pt x="490" y="399"/>
                  <a:pt x="494" y="401"/>
                </a:cubicBezTo>
                <a:cubicBezTo>
                  <a:pt x="503" y="407"/>
                  <a:pt x="512" y="413"/>
                  <a:pt x="521" y="418"/>
                </a:cubicBezTo>
                <a:cubicBezTo>
                  <a:pt x="525" y="421"/>
                  <a:pt x="529" y="422"/>
                  <a:pt x="534" y="425"/>
                </a:cubicBezTo>
                <a:cubicBezTo>
                  <a:pt x="533" y="420"/>
                  <a:pt x="532" y="416"/>
                  <a:pt x="530" y="412"/>
                </a:cubicBezTo>
                <a:cubicBezTo>
                  <a:pt x="529" y="408"/>
                  <a:pt x="532" y="407"/>
                  <a:pt x="534" y="406"/>
                </a:cubicBezTo>
                <a:cubicBezTo>
                  <a:pt x="537" y="405"/>
                  <a:pt x="540" y="406"/>
                  <a:pt x="541" y="410"/>
                </a:cubicBezTo>
                <a:cubicBezTo>
                  <a:pt x="543" y="418"/>
                  <a:pt x="546" y="424"/>
                  <a:pt x="552" y="430"/>
                </a:cubicBezTo>
                <a:cubicBezTo>
                  <a:pt x="554" y="433"/>
                  <a:pt x="551" y="440"/>
                  <a:pt x="548" y="440"/>
                </a:cubicBezTo>
                <a:cubicBezTo>
                  <a:pt x="544" y="441"/>
                  <a:pt x="540" y="441"/>
                  <a:pt x="537" y="441"/>
                </a:cubicBezTo>
                <a:cubicBezTo>
                  <a:pt x="532" y="440"/>
                  <a:pt x="528" y="441"/>
                  <a:pt x="524" y="443"/>
                </a:cubicBezTo>
                <a:cubicBezTo>
                  <a:pt x="520" y="445"/>
                  <a:pt x="516" y="446"/>
                  <a:pt x="513" y="444"/>
                </a:cubicBezTo>
                <a:cubicBezTo>
                  <a:pt x="511" y="443"/>
                  <a:pt x="509" y="440"/>
                  <a:pt x="509" y="438"/>
                </a:cubicBezTo>
                <a:cubicBezTo>
                  <a:pt x="509" y="436"/>
                  <a:pt x="510" y="434"/>
                  <a:pt x="514" y="434"/>
                </a:cubicBezTo>
                <a:cubicBezTo>
                  <a:pt x="517" y="434"/>
                  <a:pt x="519" y="433"/>
                  <a:pt x="523" y="432"/>
                </a:cubicBezTo>
                <a:cubicBezTo>
                  <a:pt x="510" y="424"/>
                  <a:pt x="498" y="416"/>
                  <a:pt x="486" y="409"/>
                </a:cubicBezTo>
                <a:cubicBezTo>
                  <a:pt x="473" y="401"/>
                  <a:pt x="460" y="394"/>
                  <a:pt x="446" y="387"/>
                </a:cubicBezTo>
                <a:cubicBezTo>
                  <a:pt x="442" y="393"/>
                  <a:pt x="437" y="400"/>
                  <a:pt x="432" y="406"/>
                </a:cubicBezTo>
                <a:cubicBezTo>
                  <a:pt x="427" y="413"/>
                  <a:pt x="420" y="418"/>
                  <a:pt x="414" y="424"/>
                </a:cubicBezTo>
                <a:cubicBezTo>
                  <a:pt x="407" y="431"/>
                  <a:pt x="400" y="439"/>
                  <a:pt x="391" y="446"/>
                </a:cubicBezTo>
                <a:cubicBezTo>
                  <a:pt x="383" y="453"/>
                  <a:pt x="374" y="459"/>
                  <a:pt x="364" y="462"/>
                </a:cubicBezTo>
                <a:cubicBezTo>
                  <a:pt x="363" y="462"/>
                  <a:pt x="363" y="462"/>
                  <a:pt x="362" y="463"/>
                </a:cubicBezTo>
                <a:cubicBezTo>
                  <a:pt x="370" y="476"/>
                  <a:pt x="374" y="491"/>
                  <a:pt x="380" y="506"/>
                </a:cubicBezTo>
                <a:cubicBezTo>
                  <a:pt x="385" y="520"/>
                  <a:pt x="390" y="534"/>
                  <a:pt x="395" y="549"/>
                </a:cubicBezTo>
                <a:cubicBezTo>
                  <a:pt x="396" y="547"/>
                  <a:pt x="398" y="546"/>
                  <a:pt x="398" y="545"/>
                </a:cubicBezTo>
                <a:cubicBezTo>
                  <a:pt x="396" y="539"/>
                  <a:pt x="401" y="540"/>
                  <a:pt x="404" y="538"/>
                </a:cubicBezTo>
                <a:cubicBezTo>
                  <a:pt x="405" y="537"/>
                  <a:pt x="408" y="538"/>
                  <a:pt x="409" y="539"/>
                </a:cubicBezTo>
                <a:cubicBezTo>
                  <a:pt x="410" y="541"/>
                  <a:pt x="410" y="544"/>
                  <a:pt x="409" y="546"/>
                </a:cubicBezTo>
                <a:cubicBezTo>
                  <a:pt x="408" y="552"/>
                  <a:pt x="406" y="558"/>
                  <a:pt x="405" y="564"/>
                </a:cubicBezTo>
                <a:cubicBezTo>
                  <a:pt x="403" y="572"/>
                  <a:pt x="400" y="573"/>
                  <a:pt x="394" y="571"/>
                </a:cubicBezTo>
                <a:cubicBezTo>
                  <a:pt x="392" y="570"/>
                  <a:pt x="390" y="567"/>
                  <a:pt x="388" y="565"/>
                </a:cubicBezTo>
                <a:cubicBezTo>
                  <a:pt x="383" y="561"/>
                  <a:pt x="379" y="557"/>
                  <a:pt x="373" y="556"/>
                </a:cubicBezTo>
                <a:cubicBezTo>
                  <a:pt x="372" y="556"/>
                  <a:pt x="370" y="556"/>
                  <a:pt x="370" y="555"/>
                </a:cubicBezTo>
                <a:cubicBezTo>
                  <a:pt x="368" y="554"/>
                  <a:pt x="366" y="552"/>
                  <a:pt x="366" y="550"/>
                </a:cubicBezTo>
                <a:cubicBezTo>
                  <a:pt x="366" y="549"/>
                  <a:pt x="369" y="547"/>
                  <a:pt x="370" y="547"/>
                </a:cubicBezTo>
                <a:cubicBezTo>
                  <a:pt x="373" y="546"/>
                  <a:pt x="376" y="547"/>
                  <a:pt x="378" y="547"/>
                </a:cubicBezTo>
                <a:cubicBezTo>
                  <a:pt x="380" y="547"/>
                  <a:pt x="381" y="548"/>
                  <a:pt x="383" y="548"/>
                </a:cubicBezTo>
                <a:moveTo>
                  <a:pt x="454" y="275"/>
                </a:moveTo>
                <a:cubicBezTo>
                  <a:pt x="454" y="274"/>
                  <a:pt x="454" y="272"/>
                  <a:pt x="453" y="271"/>
                </a:cubicBezTo>
                <a:cubicBezTo>
                  <a:pt x="452" y="263"/>
                  <a:pt x="450" y="256"/>
                  <a:pt x="448" y="249"/>
                </a:cubicBezTo>
                <a:cubicBezTo>
                  <a:pt x="447" y="244"/>
                  <a:pt x="446" y="238"/>
                  <a:pt x="443" y="233"/>
                </a:cubicBezTo>
                <a:cubicBezTo>
                  <a:pt x="440" y="225"/>
                  <a:pt x="435" y="217"/>
                  <a:pt x="432" y="209"/>
                </a:cubicBezTo>
                <a:cubicBezTo>
                  <a:pt x="426" y="196"/>
                  <a:pt x="415" y="187"/>
                  <a:pt x="406" y="177"/>
                </a:cubicBezTo>
                <a:cubicBezTo>
                  <a:pt x="402" y="172"/>
                  <a:pt x="396" y="168"/>
                  <a:pt x="391" y="163"/>
                </a:cubicBezTo>
                <a:cubicBezTo>
                  <a:pt x="385" y="157"/>
                  <a:pt x="378" y="152"/>
                  <a:pt x="370" y="149"/>
                </a:cubicBezTo>
                <a:cubicBezTo>
                  <a:pt x="361" y="144"/>
                  <a:pt x="351" y="141"/>
                  <a:pt x="341" y="137"/>
                </a:cubicBezTo>
                <a:cubicBezTo>
                  <a:pt x="339" y="136"/>
                  <a:pt x="337" y="135"/>
                  <a:pt x="334" y="134"/>
                </a:cubicBezTo>
                <a:cubicBezTo>
                  <a:pt x="328" y="133"/>
                  <a:pt x="322" y="131"/>
                  <a:pt x="315" y="130"/>
                </a:cubicBezTo>
                <a:cubicBezTo>
                  <a:pt x="311" y="130"/>
                  <a:pt x="307" y="130"/>
                  <a:pt x="303" y="132"/>
                </a:cubicBezTo>
                <a:cubicBezTo>
                  <a:pt x="300" y="133"/>
                  <a:pt x="298" y="134"/>
                  <a:pt x="294" y="132"/>
                </a:cubicBezTo>
                <a:cubicBezTo>
                  <a:pt x="293" y="132"/>
                  <a:pt x="291" y="131"/>
                  <a:pt x="289" y="131"/>
                </a:cubicBezTo>
                <a:cubicBezTo>
                  <a:pt x="278" y="133"/>
                  <a:pt x="267" y="135"/>
                  <a:pt x="256" y="138"/>
                </a:cubicBezTo>
                <a:cubicBezTo>
                  <a:pt x="243" y="142"/>
                  <a:pt x="230" y="145"/>
                  <a:pt x="218" y="153"/>
                </a:cubicBezTo>
                <a:cubicBezTo>
                  <a:pt x="209" y="159"/>
                  <a:pt x="198" y="164"/>
                  <a:pt x="189" y="170"/>
                </a:cubicBezTo>
                <a:cubicBezTo>
                  <a:pt x="183" y="175"/>
                  <a:pt x="178" y="181"/>
                  <a:pt x="172" y="187"/>
                </a:cubicBezTo>
                <a:cubicBezTo>
                  <a:pt x="169" y="190"/>
                  <a:pt x="168" y="195"/>
                  <a:pt x="165" y="198"/>
                </a:cubicBezTo>
                <a:cubicBezTo>
                  <a:pt x="159" y="204"/>
                  <a:pt x="156" y="212"/>
                  <a:pt x="152" y="219"/>
                </a:cubicBezTo>
                <a:cubicBezTo>
                  <a:pt x="150" y="221"/>
                  <a:pt x="149" y="223"/>
                  <a:pt x="148" y="225"/>
                </a:cubicBezTo>
                <a:cubicBezTo>
                  <a:pt x="145" y="231"/>
                  <a:pt x="143" y="237"/>
                  <a:pt x="141" y="243"/>
                </a:cubicBezTo>
                <a:cubicBezTo>
                  <a:pt x="139" y="246"/>
                  <a:pt x="138" y="250"/>
                  <a:pt x="137" y="254"/>
                </a:cubicBezTo>
                <a:cubicBezTo>
                  <a:pt x="136" y="259"/>
                  <a:pt x="132" y="264"/>
                  <a:pt x="132" y="269"/>
                </a:cubicBezTo>
                <a:cubicBezTo>
                  <a:pt x="132" y="279"/>
                  <a:pt x="130" y="289"/>
                  <a:pt x="129" y="300"/>
                </a:cubicBezTo>
                <a:cubicBezTo>
                  <a:pt x="129" y="303"/>
                  <a:pt x="129" y="307"/>
                  <a:pt x="129" y="310"/>
                </a:cubicBezTo>
                <a:cubicBezTo>
                  <a:pt x="130" y="315"/>
                  <a:pt x="130" y="320"/>
                  <a:pt x="131" y="325"/>
                </a:cubicBezTo>
                <a:cubicBezTo>
                  <a:pt x="133" y="333"/>
                  <a:pt x="134" y="342"/>
                  <a:pt x="137" y="350"/>
                </a:cubicBezTo>
                <a:cubicBezTo>
                  <a:pt x="141" y="363"/>
                  <a:pt x="148" y="375"/>
                  <a:pt x="153" y="387"/>
                </a:cubicBezTo>
                <a:cubicBezTo>
                  <a:pt x="158" y="398"/>
                  <a:pt x="167" y="407"/>
                  <a:pt x="175" y="416"/>
                </a:cubicBezTo>
                <a:cubicBezTo>
                  <a:pt x="181" y="421"/>
                  <a:pt x="187" y="427"/>
                  <a:pt x="194" y="432"/>
                </a:cubicBezTo>
                <a:cubicBezTo>
                  <a:pt x="201" y="438"/>
                  <a:pt x="208" y="443"/>
                  <a:pt x="216" y="448"/>
                </a:cubicBezTo>
                <a:cubicBezTo>
                  <a:pt x="225" y="452"/>
                  <a:pt x="235" y="456"/>
                  <a:pt x="245" y="458"/>
                </a:cubicBezTo>
                <a:cubicBezTo>
                  <a:pt x="258" y="461"/>
                  <a:pt x="271" y="463"/>
                  <a:pt x="284" y="464"/>
                </a:cubicBezTo>
                <a:cubicBezTo>
                  <a:pt x="291" y="465"/>
                  <a:pt x="299" y="464"/>
                  <a:pt x="306" y="464"/>
                </a:cubicBezTo>
                <a:cubicBezTo>
                  <a:pt x="306" y="464"/>
                  <a:pt x="307" y="464"/>
                  <a:pt x="308" y="464"/>
                </a:cubicBezTo>
                <a:cubicBezTo>
                  <a:pt x="313" y="463"/>
                  <a:pt x="317" y="462"/>
                  <a:pt x="322" y="460"/>
                </a:cubicBezTo>
                <a:cubicBezTo>
                  <a:pt x="327" y="459"/>
                  <a:pt x="332" y="458"/>
                  <a:pt x="337" y="457"/>
                </a:cubicBezTo>
                <a:cubicBezTo>
                  <a:pt x="338" y="456"/>
                  <a:pt x="339" y="454"/>
                  <a:pt x="341" y="453"/>
                </a:cubicBezTo>
                <a:cubicBezTo>
                  <a:pt x="347" y="451"/>
                  <a:pt x="352" y="451"/>
                  <a:pt x="358" y="449"/>
                </a:cubicBezTo>
                <a:cubicBezTo>
                  <a:pt x="362" y="447"/>
                  <a:pt x="368" y="446"/>
                  <a:pt x="372" y="443"/>
                </a:cubicBezTo>
                <a:cubicBezTo>
                  <a:pt x="376" y="440"/>
                  <a:pt x="381" y="439"/>
                  <a:pt x="385" y="434"/>
                </a:cubicBezTo>
                <a:cubicBezTo>
                  <a:pt x="392" y="425"/>
                  <a:pt x="401" y="417"/>
                  <a:pt x="410" y="408"/>
                </a:cubicBezTo>
                <a:cubicBezTo>
                  <a:pt x="411" y="406"/>
                  <a:pt x="413" y="404"/>
                  <a:pt x="415" y="403"/>
                </a:cubicBezTo>
                <a:cubicBezTo>
                  <a:pt x="425" y="394"/>
                  <a:pt x="433" y="383"/>
                  <a:pt x="439" y="372"/>
                </a:cubicBezTo>
                <a:cubicBezTo>
                  <a:pt x="441" y="369"/>
                  <a:pt x="442" y="366"/>
                  <a:pt x="443" y="363"/>
                </a:cubicBezTo>
                <a:cubicBezTo>
                  <a:pt x="445" y="357"/>
                  <a:pt x="446" y="351"/>
                  <a:pt x="449" y="346"/>
                </a:cubicBezTo>
                <a:cubicBezTo>
                  <a:pt x="452" y="340"/>
                  <a:pt x="452" y="333"/>
                  <a:pt x="453" y="326"/>
                </a:cubicBezTo>
                <a:cubicBezTo>
                  <a:pt x="454" y="324"/>
                  <a:pt x="453" y="322"/>
                  <a:pt x="453" y="319"/>
                </a:cubicBezTo>
                <a:cubicBezTo>
                  <a:pt x="453" y="315"/>
                  <a:pt x="453" y="311"/>
                  <a:pt x="454" y="306"/>
                </a:cubicBezTo>
                <a:cubicBezTo>
                  <a:pt x="454" y="300"/>
                  <a:pt x="455" y="294"/>
                  <a:pt x="456" y="287"/>
                </a:cubicBezTo>
                <a:cubicBezTo>
                  <a:pt x="456" y="283"/>
                  <a:pt x="455" y="279"/>
                  <a:pt x="454" y="275"/>
                </a:cubicBezTo>
              </a:path>
            </a:pathLst>
          </a:custGeom>
          <a:solidFill>
            <a:srgbClr val="CCCC00"/>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bwMode="gray">
          <a:xfrm>
            <a:off x="3173507" y="2594227"/>
            <a:ext cx="3067388" cy="2158905"/>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buClr>
                <a:srgbClr val="000000"/>
              </a:buClr>
            </a:pPr>
            <a:endParaRPr lang="en-ZA" sz="1400" b="1" dirty="0">
              <a:solidFill>
                <a:schemeClr val="tx1"/>
              </a:solidFill>
              <a:latin typeface="Segoe Print" pitchFamily="2" charset="0"/>
            </a:endParaRPr>
          </a:p>
        </p:txBody>
      </p:sp>
      <p:sp>
        <p:nvSpPr>
          <p:cNvPr id="17" name="Rectangle 16"/>
          <p:cNvSpPr/>
          <p:nvPr/>
        </p:nvSpPr>
        <p:spPr>
          <a:xfrm>
            <a:off x="4153899" y="971490"/>
            <a:ext cx="1285929" cy="400110"/>
          </a:xfrm>
          <a:prstGeom prst="rect">
            <a:avLst/>
          </a:prstGeom>
        </p:spPr>
        <p:txBody>
          <a:bodyPr wrap="none">
            <a:spAutoFit/>
          </a:bodyPr>
          <a:lstStyle/>
          <a:p>
            <a:r>
              <a:rPr lang="en-ZA" sz="2000" b="1" dirty="0">
                <a:latin typeface="Segoe Print" pitchFamily="2" charset="0"/>
              </a:rPr>
              <a:t>Are </a:t>
            </a:r>
            <a:r>
              <a:rPr lang="en-ZA" sz="2000" b="1" dirty="0" smtClean="0">
                <a:latin typeface="Segoe Print" pitchFamily="2" charset="0"/>
              </a:rPr>
              <a:t>we: </a:t>
            </a:r>
            <a:endParaRPr lang="en-ZA" sz="2000" b="1" dirty="0"/>
          </a:p>
        </p:txBody>
      </p:sp>
      <p:grpSp>
        <p:nvGrpSpPr>
          <p:cNvPr id="11" name="Group 10"/>
          <p:cNvGrpSpPr/>
          <p:nvPr/>
        </p:nvGrpSpPr>
        <p:grpSpPr>
          <a:xfrm>
            <a:off x="5612219" y="1028241"/>
            <a:ext cx="3067388" cy="1624270"/>
            <a:chOff x="5612219" y="1028241"/>
            <a:chExt cx="3067388" cy="1624270"/>
          </a:xfrm>
        </p:grpSpPr>
        <p:sp>
          <p:nvSpPr>
            <p:cNvPr id="8" name="Rounded Rectangle 7"/>
            <p:cNvSpPr/>
            <p:nvPr/>
          </p:nvSpPr>
          <p:spPr bwMode="gray">
            <a:xfrm>
              <a:off x="5612219" y="1028241"/>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smtClean="0">
                  <a:solidFill>
                    <a:schemeClr val="tx1"/>
                  </a:solidFill>
                  <a:latin typeface="Segoe Print" pitchFamily="2" charset="0"/>
                </a:rPr>
                <a:t>Making an </a:t>
              </a:r>
              <a:br>
                <a:rPr lang="en-ZA" sz="1400" dirty="0" smtClean="0">
                  <a:solidFill>
                    <a:schemeClr val="tx1"/>
                  </a:solidFill>
                  <a:latin typeface="Segoe Print" pitchFamily="2" charset="0"/>
                </a:rPr>
              </a:br>
              <a:r>
                <a:rPr lang="en-ZA" sz="1400" b="1" dirty="0" smtClean="0">
                  <a:solidFill>
                    <a:schemeClr val="tx1"/>
                  </a:solidFill>
                  <a:latin typeface="Segoe Print" pitchFamily="2" charset="0"/>
                </a:rPr>
                <a:t>Impact</a:t>
              </a:r>
              <a:r>
                <a:rPr lang="en-ZA" sz="1400" dirty="0" smtClean="0">
                  <a:solidFill>
                    <a:schemeClr val="tx1"/>
                  </a:solidFill>
                  <a:latin typeface="Segoe Print" pitchFamily="2" charset="0"/>
                </a:rPr>
                <a:t> </a:t>
              </a:r>
              <a:br>
                <a:rPr lang="en-ZA" sz="1400" dirty="0" smtClean="0">
                  <a:solidFill>
                    <a:schemeClr val="tx1"/>
                  </a:solidFill>
                  <a:latin typeface="Segoe Print" pitchFamily="2" charset="0"/>
                </a:rPr>
              </a:br>
              <a:r>
                <a:rPr lang="en-ZA" sz="1400" dirty="0" smtClean="0">
                  <a:solidFill>
                    <a:schemeClr val="tx1"/>
                  </a:solidFill>
                  <a:latin typeface="Segoe Print" pitchFamily="2" charset="0"/>
                </a:rPr>
                <a:t>that matter?</a:t>
              </a:r>
              <a:endParaRPr lang="en-ZA" sz="1400" dirty="0">
                <a:solidFill>
                  <a:schemeClr val="tx1"/>
                </a:solidFill>
                <a:latin typeface="Segoe Print" pitchFamily="2" charset="0"/>
              </a:endParaRPr>
            </a:p>
          </p:txBody>
        </p:sp>
        <p:sp>
          <p:nvSpPr>
            <p:cNvPr id="19" name="Freeform 41"/>
            <p:cNvSpPr>
              <a:spLocks noEditPoints="1"/>
            </p:cNvSpPr>
            <p:nvPr/>
          </p:nvSpPr>
          <p:spPr bwMode="auto">
            <a:xfrm>
              <a:off x="5919600" y="2001517"/>
              <a:ext cx="774828" cy="650994"/>
            </a:xfrm>
            <a:custGeom>
              <a:avLst/>
              <a:gdLst>
                <a:gd name="T0" fmla="*/ 171 w 516"/>
                <a:gd name="T1" fmla="*/ 209 h 495"/>
                <a:gd name="T2" fmla="*/ 163 w 516"/>
                <a:gd name="T3" fmla="*/ 198 h 495"/>
                <a:gd name="T4" fmla="*/ 132 w 516"/>
                <a:gd name="T5" fmla="*/ 212 h 495"/>
                <a:gd name="T6" fmla="*/ 147 w 516"/>
                <a:gd name="T7" fmla="*/ 233 h 495"/>
                <a:gd name="T8" fmla="*/ 193 w 516"/>
                <a:gd name="T9" fmla="*/ 257 h 495"/>
                <a:gd name="T10" fmla="*/ 208 w 516"/>
                <a:gd name="T11" fmla="*/ 277 h 495"/>
                <a:gd name="T12" fmla="*/ 223 w 516"/>
                <a:gd name="T13" fmla="*/ 256 h 495"/>
                <a:gd name="T14" fmla="*/ 263 w 516"/>
                <a:gd name="T15" fmla="*/ 239 h 495"/>
                <a:gd name="T16" fmla="*/ 279 w 516"/>
                <a:gd name="T17" fmla="*/ 159 h 495"/>
                <a:gd name="T18" fmla="*/ 223 w 516"/>
                <a:gd name="T19" fmla="*/ 122 h 495"/>
                <a:gd name="T20" fmla="*/ 229 w 516"/>
                <a:gd name="T21" fmla="*/ 58 h 495"/>
                <a:gd name="T22" fmla="*/ 245 w 516"/>
                <a:gd name="T23" fmla="*/ 73 h 495"/>
                <a:gd name="T24" fmla="*/ 275 w 516"/>
                <a:gd name="T25" fmla="*/ 56 h 495"/>
                <a:gd name="T26" fmla="*/ 240 w 516"/>
                <a:gd name="T27" fmla="*/ 26 h 495"/>
                <a:gd name="T28" fmla="*/ 223 w 516"/>
                <a:gd name="T29" fmla="*/ 21 h 495"/>
                <a:gd name="T30" fmla="*/ 208 w 516"/>
                <a:gd name="T31" fmla="*/ 0 h 495"/>
                <a:gd name="T32" fmla="*/ 193 w 516"/>
                <a:gd name="T33" fmla="*/ 21 h 495"/>
                <a:gd name="T34" fmla="*/ 156 w 516"/>
                <a:gd name="T35" fmla="*/ 38 h 495"/>
                <a:gd name="T36" fmla="*/ 190 w 516"/>
                <a:gd name="T37" fmla="*/ 152 h 495"/>
                <a:gd name="T38" fmla="*/ 193 w 516"/>
                <a:gd name="T39" fmla="*/ 222 h 495"/>
                <a:gd name="T40" fmla="*/ 223 w 516"/>
                <a:gd name="T41" fmla="*/ 222 h 495"/>
                <a:gd name="T42" fmla="*/ 223 w 516"/>
                <a:gd name="T43" fmla="*/ 222 h 495"/>
                <a:gd name="T44" fmla="*/ 193 w 516"/>
                <a:gd name="T45" fmla="*/ 118 h 495"/>
                <a:gd name="T46" fmla="*/ 178 w 516"/>
                <a:gd name="T47" fmla="*/ 64 h 495"/>
                <a:gd name="T48" fmla="*/ 193 w 516"/>
                <a:gd name="T49" fmla="*/ 55 h 495"/>
                <a:gd name="T50" fmla="*/ 84 w 516"/>
                <a:gd name="T51" fmla="*/ 465 h 495"/>
                <a:gd name="T52" fmla="*/ 144 w 516"/>
                <a:gd name="T53" fmla="*/ 465 h 495"/>
                <a:gd name="T54" fmla="*/ 296 w 516"/>
                <a:gd name="T55" fmla="*/ 435 h 495"/>
                <a:gd name="T56" fmla="*/ 296 w 516"/>
                <a:gd name="T57" fmla="*/ 495 h 495"/>
                <a:gd name="T58" fmla="*/ 296 w 516"/>
                <a:gd name="T59" fmla="*/ 435 h 495"/>
                <a:gd name="T60" fmla="*/ 368 w 516"/>
                <a:gd name="T61" fmla="*/ 164 h 495"/>
                <a:gd name="T62" fmla="*/ 413 w 516"/>
                <a:gd name="T63" fmla="*/ 76 h 495"/>
                <a:gd name="T64" fmla="*/ 500 w 516"/>
                <a:gd name="T65" fmla="*/ 28 h 495"/>
                <a:gd name="T66" fmla="*/ 500 w 516"/>
                <a:gd name="T67" fmla="*/ 60 h 495"/>
                <a:gd name="T68" fmla="*/ 443 w 516"/>
                <a:gd name="T69" fmla="*/ 84 h 495"/>
                <a:gd name="T70" fmla="*/ 360 w 516"/>
                <a:gd name="T71" fmla="*/ 382 h 495"/>
                <a:gd name="T72" fmla="*/ 105 w 516"/>
                <a:gd name="T73" fmla="*/ 417 h 495"/>
                <a:gd name="T74" fmla="*/ 46 w 516"/>
                <a:gd name="T75" fmla="*/ 372 h 495"/>
                <a:gd name="T76" fmla="*/ 11 w 516"/>
                <a:gd name="T77" fmla="*/ 179 h 495"/>
                <a:gd name="T78" fmla="*/ 114 w 516"/>
                <a:gd name="T79" fmla="*/ 164 h 495"/>
                <a:gd name="T80" fmla="*/ 43 w 516"/>
                <a:gd name="T81" fmla="*/ 196 h 495"/>
                <a:gd name="T82" fmla="*/ 43 w 516"/>
                <a:gd name="T83" fmla="*/ 244 h 495"/>
                <a:gd name="T84" fmla="*/ 127 w 516"/>
                <a:gd name="T85" fmla="*/ 266 h 495"/>
                <a:gd name="T86" fmla="*/ 63 w 516"/>
                <a:gd name="T87" fmla="*/ 315 h 495"/>
                <a:gd name="T88" fmla="*/ 361 w 516"/>
                <a:gd name="T89" fmla="*/ 266 h 495"/>
                <a:gd name="T90" fmla="*/ 308 w 516"/>
                <a:gd name="T91" fmla="*/ 244 h 495"/>
                <a:gd name="T92" fmla="*/ 368 w 516"/>
                <a:gd name="T93" fmla="*/ 241 h 495"/>
                <a:gd name="T94" fmla="*/ 368 w 516"/>
                <a:gd name="T95" fmla="*/ 196 h 495"/>
                <a:gd name="T96" fmla="*/ 321 w 516"/>
                <a:gd name="T97" fmla="*/ 164 h 495"/>
                <a:gd name="T98" fmla="*/ 76 w 516"/>
                <a:gd name="T99" fmla="*/ 364 h 495"/>
                <a:gd name="T100" fmla="*/ 307 w 516"/>
                <a:gd name="T101" fmla="*/ 385 h 495"/>
                <a:gd name="T102" fmla="*/ 341 w 516"/>
                <a:gd name="T103" fmla="*/ 33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6" h="495">
                  <a:moveTo>
                    <a:pt x="188" y="220"/>
                  </a:moveTo>
                  <a:cubicBezTo>
                    <a:pt x="181" y="218"/>
                    <a:pt x="175" y="214"/>
                    <a:pt x="171" y="209"/>
                  </a:cubicBezTo>
                  <a:cubicBezTo>
                    <a:pt x="169" y="208"/>
                    <a:pt x="168" y="206"/>
                    <a:pt x="167" y="205"/>
                  </a:cubicBezTo>
                  <a:cubicBezTo>
                    <a:pt x="165" y="203"/>
                    <a:pt x="165" y="200"/>
                    <a:pt x="163" y="198"/>
                  </a:cubicBezTo>
                  <a:cubicBezTo>
                    <a:pt x="159" y="190"/>
                    <a:pt x="150" y="187"/>
                    <a:pt x="142" y="190"/>
                  </a:cubicBezTo>
                  <a:cubicBezTo>
                    <a:pt x="133" y="194"/>
                    <a:pt x="129" y="203"/>
                    <a:pt x="132" y="212"/>
                  </a:cubicBezTo>
                  <a:cubicBezTo>
                    <a:pt x="134" y="216"/>
                    <a:pt x="136" y="220"/>
                    <a:pt x="139" y="224"/>
                  </a:cubicBezTo>
                  <a:cubicBezTo>
                    <a:pt x="141" y="227"/>
                    <a:pt x="144" y="230"/>
                    <a:pt x="147" y="233"/>
                  </a:cubicBezTo>
                  <a:cubicBezTo>
                    <a:pt x="158" y="245"/>
                    <a:pt x="174" y="253"/>
                    <a:pt x="190" y="256"/>
                  </a:cubicBezTo>
                  <a:cubicBezTo>
                    <a:pt x="193" y="257"/>
                    <a:pt x="193" y="257"/>
                    <a:pt x="193" y="257"/>
                  </a:cubicBezTo>
                  <a:cubicBezTo>
                    <a:pt x="193" y="263"/>
                    <a:pt x="193" y="263"/>
                    <a:pt x="193" y="263"/>
                  </a:cubicBezTo>
                  <a:cubicBezTo>
                    <a:pt x="193" y="271"/>
                    <a:pt x="200" y="277"/>
                    <a:pt x="208" y="277"/>
                  </a:cubicBezTo>
                  <a:cubicBezTo>
                    <a:pt x="216" y="277"/>
                    <a:pt x="223" y="271"/>
                    <a:pt x="223" y="263"/>
                  </a:cubicBezTo>
                  <a:cubicBezTo>
                    <a:pt x="223" y="256"/>
                    <a:pt x="223" y="256"/>
                    <a:pt x="223" y="256"/>
                  </a:cubicBezTo>
                  <a:cubicBezTo>
                    <a:pt x="226" y="256"/>
                    <a:pt x="226" y="256"/>
                    <a:pt x="226" y="256"/>
                  </a:cubicBezTo>
                  <a:cubicBezTo>
                    <a:pt x="240" y="253"/>
                    <a:pt x="253" y="248"/>
                    <a:pt x="263" y="239"/>
                  </a:cubicBezTo>
                  <a:cubicBezTo>
                    <a:pt x="283" y="223"/>
                    <a:pt x="293" y="198"/>
                    <a:pt x="286" y="173"/>
                  </a:cubicBezTo>
                  <a:cubicBezTo>
                    <a:pt x="284" y="168"/>
                    <a:pt x="282" y="163"/>
                    <a:pt x="279" y="159"/>
                  </a:cubicBezTo>
                  <a:cubicBezTo>
                    <a:pt x="268" y="140"/>
                    <a:pt x="247" y="128"/>
                    <a:pt x="226" y="123"/>
                  </a:cubicBezTo>
                  <a:cubicBezTo>
                    <a:pt x="223" y="122"/>
                    <a:pt x="223" y="122"/>
                    <a:pt x="223" y="122"/>
                  </a:cubicBezTo>
                  <a:cubicBezTo>
                    <a:pt x="223" y="55"/>
                    <a:pt x="223" y="55"/>
                    <a:pt x="223" y="55"/>
                  </a:cubicBezTo>
                  <a:cubicBezTo>
                    <a:pt x="229" y="58"/>
                    <a:pt x="229" y="58"/>
                    <a:pt x="229" y="58"/>
                  </a:cubicBezTo>
                  <a:cubicBezTo>
                    <a:pt x="229" y="59"/>
                    <a:pt x="230" y="59"/>
                    <a:pt x="231" y="59"/>
                  </a:cubicBezTo>
                  <a:cubicBezTo>
                    <a:pt x="237" y="63"/>
                    <a:pt x="242" y="67"/>
                    <a:pt x="245" y="73"/>
                  </a:cubicBezTo>
                  <a:cubicBezTo>
                    <a:pt x="250" y="81"/>
                    <a:pt x="260" y="84"/>
                    <a:pt x="268" y="80"/>
                  </a:cubicBezTo>
                  <a:cubicBezTo>
                    <a:pt x="277" y="75"/>
                    <a:pt x="280" y="65"/>
                    <a:pt x="275" y="56"/>
                  </a:cubicBezTo>
                  <a:cubicBezTo>
                    <a:pt x="269" y="45"/>
                    <a:pt x="259" y="36"/>
                    <a:pt x="247" y="29"/>
                  </a:cubicBezTo>
                  <a:cubicBezTo>
                    <a:pt x="245" y="28"/>
                    <a:pt x="243" y="27"/>
                    <a:pt x="240" y="26"/>
                  </a:cubicBezTo>
                  <a:cubicBezTo>
                    <a:pt x="236" y="24"/>
                    <a:pt x="231" y="23"/>
                    <a:pt x="226" y="22"/>
                  </a:cubicBezTo>
                  <a:cubicBezTo>
                    <a:pt x="223" y="21"/>
                    <a:pt x="223" y="21"/>
                    <a:pt x="223" y="21"/>
                  </a:cubicBezTo>
                  <a:cubicBezTo>
                    <a:pt x="223" y="14"/>
                    <a:pt x="223" y="14"/>
                    <a:pt x="223" y="14"/>
                  </a:cubicBezTo>
                  <a:cubicBezTo>
                    <a:pt x="223" y="6"/>
                    <a:pt x="216" y="0"/>
                    <a:pt x="208" y="0"/>
                  </a:cubicBezTo>
                  <a:cubicBezTo>
                    <a:pt x="200" y="0"/>
                    <a:pt x="193" y="6"/>
                    <a:pt x="193" y="14"/>
                  </a:cubicBezTo>
                  <a:cubicBezTo>
                    <a:pt x="193" y="21"/>
                    <a:pt x="193" y="21"/>
                    <a:pt x="193" y="21"/>
                  </a:cubicBezTo>
                  <a:cubicBezTo>
                    <a:pt x="190" y="22"/>
                    <a:pt x="190" y="22"/>
                    <a:pt x="190" y="22"/>
                  </a:cubicBezTo>
                  <a:cubicBezTo>
                    <a:pt x="178" y="24"/>
                    <a:pt x="166" y="30"/>
                    <a:pt x="156" y="38"/>
                  </a:cubicBezTo>
                  <a:cubicBezTo>
                    <a:pt x="117" y="72"/>
                    <a:pt x="131" y="127"/>
                    <a:pt x="176" y="147"/>
                  </a:cubicBezTo>
                  <a:cubicBezTo>
                    <a:pt x="180" y="149"/>
                    <a:pt x="185" y="151"/>
                    <a:pt x="190" y="152"/>
                  </a:cubicBezTo>
                  <a:cubicBezTo>
                    <a:pt x="193" y="153"/>
                    <a:pt x="193" y="153"/>
                    <a:pt x="193" y="153"/>
                  </a:cubicBezTo>
                  <a:cubicBezTo>
                    <a:pt x="193" y="222"/>
                    <a:pt x="193" y="222"/>
                    <a:pt x="193" y="222"/>
                  </a:cubicBezTo>
                  <a:cubicBezTo>
                    <a:pt x="188" y="220"/>
                    <a:pt x="188" y="220"/>
                    <a:pt x="188" y="220"/>
                  </a:cubicBezTo>
                  <a:close/>
                  <a:moveTo>
                    <a:pt x="223" y="222"/>
                  </a:moveTo>
                  <a:cubicBezTo>
                    <a:pt x="223" y="157"/>
                    <a:pt x="223" y="157"/>
                    <a:pt x="223" y="157"/>
                  </a:cubicBezTo>
                  <a:cubicBezTo>
                    <a:pt x="259" y="172"/>
                    <a:pt x="264" y="207"/>
                    <a:pt x="223" y="222"/>
                  </a:cubicBezTo>
                  <a:close/>
                  <a:moveTo>
                    <a:pt x="193" y="55"/>
                  </a:moveTo>
                  <a:cubicBezTo>
                    <a:pt x="193" y="118"/>
                    <a:pt x="193" y="118"/>
                    <a:pt x="193" y="118"/>
                  </a:cubicBezTo>
                  <a:cubicBezTo>
                    <a:pt x="187" y="115"/>
                    <a:pt x="187" y="115"/>
                    <a:pt x="187" y="115"/>
                  </a:cubicBezTo>
                  <a:cubicBezTo>
                    <a:pt x="167" y="104"/>
                    <a:pt x="159" y="80"/>
                    <a:pt x="178" y="64"/>
                  </a:cubicBezTo>
                  <a:cubicBezTo>
                    <a:pt x="181" y="62"/>
                    <a:pt x="184" y="60"/>
                    <a:pt x="187" y="58"/>
                  </a:cubicBezTo>
                  <a:cubicBezTo>
                    <a:pt x="193" y="55"/>
                    <a:pt x="193" y="55"/>
                    <a:pt x="193" y="55"/>
                  </a:cubicBezTo>
                  <a:close/>
                  <a:moveTo>
                    <a:pt x="114" y="435"/>
                  </a:moveTo>
                  <a:cubicBezTo>
                    <a:pt x="97" y="435"/>
                    <a:pt x="84" y="448"/>
                    <a:pt x="84" y="465"/>
                  </a:cubicBezTo>
                  <a:cubicBezTo>
                    <a:pt x="84" y="482"/>
                    <a:pt x="97" y="495"/>
                    <a:pt x="114" y="495"/>
                  </a:cubicBezTo>
                  <a:cubicBezTo>
                    <a:pt x="130" y="495"/>
                    <a:pt x="144" y="482"/>
                    <a:pt x="144" y="465"/>
                  </a:cubicBezTo>
                  <a:cubicBezTo>
                    <a:pt x="144" y="448"/>
                    <a:pt x="130" y="435"/>
                    <a:pt x="114" y="435"/>
                  </a:cubicBezTo>
                  <a:close/>
                  <a:moveTo>
                    <a:pt x="296" y="435"/>
                  </a:moveTo>
                  <a:cubicBezTo>
                    <a:pt x="280" y="435"/>
                    <a:pt x="266" y="448"/>
                    <a:pt x="266" y="465"/>
                  </a:cubicBezTo>
                  <a:cubicBezTo>
                    <a:pt x="266" y="482"/>
                    <a:pt x="280" y="495"/>
                    <a:pt x="296" y="495"/>
                  </a:cubicBezTo>
                  <a:cubicBezTo>
                    <a:pt x="313" y="495"/>
                    <a:pt x="326" y="482"/>
                    <a:pt x="326" y="465"/>
                  </a:cubicBezTo>
                  <a:cubicBezTo>
                    <a:pt x="326" y="448"/>
                    <a:pt x="313" y="435"/>
                    <a:pt x="296" y="435"/>
                  </a:cubicBezTo>
                  <a:close/>
                  <a:moveTo>
                    <a:pt x="321" y="164"/>
                  </a:moveTo>
                  <a:cubicBezTo>
                    <a:pt x="368" y="164"/>
                    <a:pt x="368" y="164"/>
                    <a:pt x="368" y="164"/>
                  </a:cubicBezTo>
                  <a:cubicBezTo>
                    <a:pt x="375" y="164"/>
                    <a:pt x="381" y="166"/>
                    <a:pt x="387" y="169"/>
                  </a:cubicBezTo>
                  <a:cubicBezTo>
                    <a:pt x="413" y="76"/>
                    <a:pt x="413" y="76"/>
                    <a:pt x="413" y="76"/>
                  </a:cubicBezTo>
                  <a:cubicBezTo>
                    <a:pt x="420" y="50"/>
                    <a:pt x="445" y="28"/>
                    <a:pt x="473" y="28"/>
                  </a:cubicBezTo>
                  <a:cubicBezTo>
                    <a:pt x="500" y="28"/>
                    <a:pt x="500" y="28"/>
                    <a:pt x="500" y="28"/>
                  </a:cubicBezTo>
                  <a:cubicBezTo>
                    <a:pt x="509" y="28"/>
                    <a:pt x="516" y="35"/>
                    <a:pt x="516" y="44"/>
                  </a:cubicBezTo>
                  <a:cubicBezTo>
                    <a:pt x="516" y="52"/>
                    <a:pt x="509" y="60"/>
                    <a:pt x="500" y="60"/>
                  </a:cubicBezTo>
                  <a:cubicBezTo>
                    <a:pt x="473" y="60"/>
                    <a:pt x="473" y="60"/>
                    <a:pt x="473" y="60"/>
                  </a:cubicBezTo>
                  <a:cubicBezTo>
                    <a:pt x="459" y="60"/>
                    <a:pt x="447" y="71"/>
                    <a:pt x="443" y="84"/>
                  </a:cubicBezTo>
                  <a:cubicBezTo>
                    <a:pt x="417" y="180"/>
                    <a:pt x="391" y="275"/>
                    <a:pt x="365" y="371"/>
                  </a:cubicBezTo>
                  <a:cubicBezTo>
                    <a:pt x="363" y="375"/>
                    <a:pt x="362" y="379"/>
                    <a:pt x="360" y="382"/>
                  </a:cubicBezTo>
                  <a:cubicBezTo>
                    <a:pt x="350" y="402"/>
                    <a:pt x="329" y="417"/>
                    <a:pt x="307" y="417"/>
                  </a:cubicBezTo>
                  <a:cubicBezTo>
                    <a:pt x="105" y="417"/>
                    <a:pt x="105" y="417"/>
                    <a:pt x="105" y="417"/>
                  </a:cubicBezTo>
                  <a:cubicBezTo>
                    <a:pt x="96" y="417"/>
                    <a:pt x="88" y="415"/>
                    <a:pt x="80" y="412"/>
                  </a:cubicBezTo>
                  <a:cubicBezTo>
                    <a:pt x="64" y="404"/>
                    <a:pt x="51" y="389"/>
                    <a:pt x="46" y="372"/>
                  </a:cubicBezTo>
                  <a:cubicBezTo>
                    <a:pt x="3" y="217"/>
                    <a:pt x="3" y="217"/>
                    <a:pt x="3" y="217"/>
                  </a:cubicBezTo>
                  <a:cubicBezTo>
                    <a:pt x="0" y="204"/>
                    <a:pt x="2" y="190"/>
                    <a:pt x="11" y="179"/>
                  </a:cubicBezTo>
                  <a:cubicBezTo>
                    <a:pt x="19" y="169"/>
                    <a:pt x="30" y="164"/>
                    <a:pt x="43" y="164"/>
                  </a:cubicBezTo>
                  <a:cubicBezTo>
                    <a:pt x="114" y="164"/>
                    <a:pt x="114" y="164"/>
                    <a:pt x="114" y="164"/>
                  </a:cubicBezTo>
                  <a:cubicBezTo>
                    <a:pt x="105" y="172"/>
                    <a:pt x="98" y="183"/>
                    <a:pt x="95" y="196"/>
                  </a:cubicBezTo>
                  <a:cubicBezTo>
                    <a:pt x="43" y="196"/>
                    <a:pt x="43" y="196"/>
                    <a:pt x="43" y="196"/>
                  </a:cubicBezTo>
                  <a:cubicBezTo>
                    <a:pt x="34" y="196"/>
                    <a:pt x="32" y="202"/>
                    <a:pt x="34" y="209"/>
                  </a:cubicBezTo>
                  <a:cubicBezTo>
                    <a:pt x="43" y="244"/>
                    <a:pt x="43" y="244"/>
                    <a:pt x="43" y="244"/>
                  </a:cubicBezTo>
                  <a:cubicBezTo>
                    <a:pt x="108" y="244"/>
                    <a:pt x="108" y="244"/>
                    <a:pt x="108" y="244"/>
                  </a:cubicBezTo>
                  <a:cubicBezTo>
                    <a:pt x="113" y="252"/>
                    <a:pt x="120" y="259"/>
                    <a:pt x="127" y="266"/>
                  </a:cubicBezTo>
                  <a:cubicBezTo>
                    <a:pt x="49" y="266"/>
                    <a:pt x="49" y="266"/>
                    <a:pt x="49" y="266"/>
                  </a:cubicBezTo>
                  <a:cubicBezTo>
                    <a:pt x="63" y="315"/>
                    <a:pt x="63" y="315"/>
                    <a:pt x="63" y="315"/>
                  </a:cubicBezTo>
                  <a:cubicBezTo>
                    <a:pt x="347" y="315"/>
                    <a:pt x="347" y="315"/>
                    <a:pt x="347" y="315"/>
                  </a:cubicBezTo>
                  <a:cubicBezTo>
                    <a:pt x="361" y="266"/>
                    <a:pt x="361" y="266"/>
                    <a:pt x="361" y="266"/>
                  </a:cubicBezTo>
                  <a:cubicBezTo>
                    <a:pt x="289" y="266"/>
                    <a:pt x="289" y="266"/>
                    <a:pt x="289" y="266"/>
                  </a:cubicBezTo>
                  <a:cubicBezTo>
                    <a:pt x="296" y="259"/>
                    <a:pt x="303" y="252"/>
                    <a:pt x="308" y="244"/>
                  </a:cubicBezTo>
                  <a:cubicBezTo>
                    <a:pt x="367" y="244"/>
                    <a:pt x="367" y="244"/>
                    <a:pt x="367" y="244"/>
                  </a:cubicBezTo>
                  <a:cubicBezTo>
                    <a:pt x="368" y="241"/>
                    <a:pt x="368" y="241"/>
                    <a:pt x="368" y="241"/>
                  </a:cubicBezTo>
                  <a:cubicBezTo>
                    <a:pt x="371" y="229"/>
                    <a:pt x="374" y="218"/>
                    <a:pt x="377" y="206"/>
                  </a:cubicBezTo>
                  <a:cubicBezTo>
                    <a:pt x="378" y="200"/>
                    <a:pt x="374" y="196"/>
                    <a:pt x="368" y="196"/>
                  </a:cubicBezTo>
                  <a:cubicBezTo>
                    <a:pt x="325" y="196"/>
                    <a:pt x="325" y="196"/>
                    <a:pt x="325" y="196"/>
                  </a:cubicBezTo>
                  <a:cubicBezTo>
                    <a:pt x="325" y="185"/>
                    <a:pt x="324" y="175"/>
                    <a:pt x="321" y="164"/>
                  </a:cubicBezTo>
                  <a:close/>
                  <a:moveTo>
                    <a:pt x="69" y="337"/>
                  </a:moveTo>
                  <a:cubicBezTo>
                    <a:pt x="76" y="364"/>
                    <a:pt x="76" y="364"/>
                    <a:pt x="76" y="364"/>
                  </a:cubicBezTo>
                  <a:cubicBezTo>
                    <a:pt x="80" y="376"/>
                    <a:pt x="92" y="385"/>
                    <a:pt x="105" y="385"/>
                  </a:cubicBezTo>
                  <a:cubicBezTo>
                    <a:pt x="307" y="385"/>
                    <a:pt x="307" y="385"/>
                    <a:pt x="307" y="385"/>
                  </a:cubicBezTo>
                  <a:cubicBezTo>
                    <a:pt x="319" y="385"/>
                    <a:pt x="331" y="375"/>
                    <a:pt x="334" y="363"/>
                  </a:cubicBezTo>
                  <a:cubicBezTo>
                    <a:pt x="341" y="337"/>
                    <a:pt x="341" y="337"/>
                    <a:pt x="341" y="337"/>
                  </a:cubicBezTo>
                  <a:lnTo>
                    <a:pt x="69" y="33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50"/>
          <p:cNvGrpSpPr>
            <a:grpSpLocks noChangeAspect="1"/>
          </p:cNvGrpSpPr>
          <p:nvPr/>
        </p:nvGrpSpPr>
        <p:grpSpPr bwMode="auto">
          <a:xfrm>
            <a:off x="4377528" y="3101868"/>
            <a:ext cx="860244" cy="789600"/>
            <a:chOff x="297" y="1327"/>
            <a:chExt cx="658" cy="650"/>
          </a:xfrm>
          <a:solidFill>
            <a:schemeClr val="tx1"/>
          </a:solidFill>
        </p:grpSpPr>
        <p:sp>
          <p:nvSpPr>
            <p:cNvPr id="21" name="Oval 51"/>
            <p:cNvSpPr>
              <a:spLocks noChangeArrowheads="1"/>
            </p:cNvSpPr>
            <p:nvPr/>
          </p:nvSpPr>
          <p:spPr bwMode="auto">
            <a:xfrm>
              <a:off x="540" y="1327"/>
              <a:ext cx="184" cy="1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359" y="1767"/>
              <a:ext cx="56" cy="64"/>
            </a:xfrm>
            <a:custGeom>
              <a:avLst/>
              <a:gdLst>
                <a:gd name="T0" fmla="*/ 37 w 42"/>
                <a:gd name="T1" fmla="*/ 22 h 49"/>
                <a:gd name="T2" fmla="*/ 37 w 42"/>
                <a:gd name="T3" fmla="*/ 6 h 49"/>
                <a:gd name="T4" fmla="*/ 31 w 42"/>
                <a:gd name="T5" fmla="*/ 0 h 49"/>
                <a:gd name="T6" fmla="*/ 25 w 42"/>
                <a:gd name="T7" fmla="*/ 6 h 49"/>
                <a:gd name="T8" fmla="*/ 26 w 42"/>
                <a:gd name="T9" fmla="*/ 22 h 49"/>
                <a:gd name="T10" fmla="*/ 22 w 42"/>
                <a:gd name="T11" fmla="*/ 30 h 49"/>
                <a:gd name="T12" fmla="*/ 3 w 42"/>
                <a:gd name="T13" fmla="*/ 39 h 49"/>
                <a:gd name="T14" fmla="*/ 1 w 42"/>
                <a:gd name="T15" fmla="*/ 46 h 49"/>
                <a:gd name="T16" fmla="*/ 5 w 42"/>
                <a:gd name="T17" fmla="*/ 49 h 49"/>
                <a:gd name="T18" fmla="*/ 7 w 42"/>
                <a:gd name="T19" fmla="*/ 48 h 49"/>
                <a:gd name="T20" fmla="*/ 26 w 42"/>
                <a:gd name="T21" fmla="*/ 39 h 49"/>
                <a:gd name="T22" fmla="*/ 32 w 42"/>
                <a:gd name="T23" fmla="*/ 41 h 49"/>
                <a:gd name="T24" fmla="*/ 42 w 42"/>
                <a:gd name="T25" fmla="*/ 30 h 49"/>
                <a:gd name="T26" fmla="*/ 37 w 42"/>
                <a:gd name="T2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9">
                  <a:moveTo>
                    <a:pt x="37" y="22"/>
                  </a:moveTo>
                  <a:cubicBezTo>
                    <a:pt x="37" y="6"/>
                    <a:pt x="37" y="6"/>
                    <a:pt x="37" y="6"/>
                  </a:cubicBezTo>
                  <a:cubicBezTo>
                    <a:pt x="37" y="3"/>
                    <a:pt x="34" y="0"/>
                    <a:pt x="31" y="0"/>
                  </a:cubicBezTo>
                  <a:cubicBezTo>
                    <a:pt x="28" y="1"/>
                    <a:pt x="25" y="3"/>
                    <a:pt x="25" y="6"/>
                  </a:cubicBezTo>
                  <a:cubicBezTo>
                    <a:pt x="26" y="22"/>
                    <a:pt x="26" y="22"/>
                    <a:pt x="26" y="22"/>
                  </a:cubicBezTo>
                  <a:cubicBezTo>
                    <a:pt x="23" y="24"/>
                    <a:pt x="22" y="27"/>
                    <a:pt x="22" y="30"/>
                  </a:cubicBezTo>
                  <a:cubicBezTo>
                    <a:pt x="3" y="39"/>
                    <a:pt x="3" y="39"/>
                    <a:pt x="3" y="39"/>
                  </a:cubicBezTo>
                  <a:cubicBezTo>
                    <a:pt x="1" y="40"/>
                    <a:pt x="0" y="43"/>
                    <a:pt x="1" y="46"/>
                  </a:cubicBezTo>
                  <a:cubicBezTo>
                    <a:pt x="2" y="48"/>
                    <a:pt x="3" y="49"/>
                    <a:pt x="5" y="49"/>
                  </a:cubicBezTo>
                  <a:cubicBezTo>
                    <a:pt x="6" y="49"/>
                    <a:pt x="7" y="48"/>
                    <a:pt x="7" y="48"/>
                  </a:cubicBezTo>
                  <a:cubicBezTo>
                    <a:pt x="26" y="39"/>
                    <a:pt x="26" y="39"/>
                    <a:pt x="26" y="39"/>
                  </a:cubicBezTo>
                  <a:cubicBezTo>
                    <a:pt x="28" y="40"/>
                    <a:pt x="30" y="41"/>
                    <a:pt x="32" y="41"/>
                  </a:cubicBezTo>
                  <a:cubicBezTo>
                    <a:pt x="37" y="41"/>
                    <a:pt x="42" y="36"/>
                    <a:pt x="42" y="30"/>
                  </a:cubicBezTo>
                  <a:cubicBezTo>
                    <a:pt x="42" y="27"/>
                    <a:pt x="40" y="24"/>
                    <a:pt x="37"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noEditPoints="1"/>
            </p:cNvSpPr>
            <p:nvPr/>
          </p:nvSpPr>
          <p:spPr bwMode="auto">
            <a:xfrm>
              <a:off x="297" y="1530"/>
              <a:ext cx="658" cy="447"/>
            </a:xfrm>
            <a:custGeom>
              <a:avLst/>
              <a:gdLst>
                <a:gd name="T0" fmla="*/ 438 w 498"/>
                <a:gd name="T1" fmla="*/ 83 h 338"/>
                <a:gd name="T2" fmla="*/ 453 w 498"/>
                <a:gd name="T3" fmla="*/ 63 h 338"/>
                <a:gd name="T4" fmla="*/ 376 w 498"/>
                <a:gd name="T5" fmla="*/ 36 h 338"/>
                <a:gd name="T6" fmla="*/ 314 w 498"/>
                <a:gd name="T7" fmla="*/ 29 h 338"/>
                <a:gd name="T8" fmla="*/ 275 w 498"/>
                <a:gd name="T9" fmla="*/ 69 h 338"/>
                <a:gd name="T10" fmla="*/ 268 w 498"/>
                <a:gd name="T11" fmla="*/ 25 h 338"/>
                <a:gd name="T12" fmla="*/ 282 w 498"/>
                <a:gd name="T13" fmla="*/ 30 h 338"/>
                <a:gd name="T14" fmla="*/ 237 w 498"/>
                <a:gd name="T15" fmla="*/ 2 h 338"/>
                <a:gd name="T16" fmla="*/ 230 w 498"/>
                <a:gd name="T17" fmla="*/ 32 h 338"/>
                <a:gd name="T18" fmla="*/ 247 w 498"/>
                <a:gd name="T19" fmla="*/ 38 h 338"/>
                <a:gd name="T20" fmla="*/ 231 w 498"/>
                <a:gd name="T21" fmla="*/ 78 h 338"/>
                <a:gd name="T22" fmla="*/ 196 w 498"/>
                <a:gd name="T23" fmla="*/ 29 h 338"/>
                <a:gd name="T24" fmla="*/ 132 w 498"/>
                <a:gd name="T25" fmla="*/ 36 h 338"/>
                <a:gd name="T26" fmla="*/ 54 w 498"/>
                <a:gd name="T27" fmla="*/ 59 h 338"/>
                <a:gd name="T28" fmla="*/ 59 w 498"/>
                <a:gd name="T29" fmla="*/ 88 h 338"/>
                <a:gd name="T30" fmla="*/ 18 w 498"/>
                <a:gd name="T31" fmla="*/ 260 h 338"/>
                <a:gd name="T32" fmla="*/ 79 w 498"/>
                <a:gd name="T33" fmla="*/ 305 h 338"/>
                <a:gd name="T34" fmla="*/ 139 w 498"/>
                <a:gd name="T35" fmla="*/ 260 h 338"/>
                <a:gd name="T36" fmla="*/ 100 w 498"/>
                <a:gd name="T37" fmla="*/ 92 h 338"/>
                <a:gd name="T38" fmla="*/ 101 w 498"/>
                <a:gd name="T39" fmla="*/ 79 h 338"/>
                <a:gd name="T40" fmla="*/ 178 w 498"/>
                <a:gd name="T41" fmla="*/ 83 h 338"/>
                <a:gd name="T42" fmla="*/ 245 w 498"/>
                <a:gd name="T43" fmla="*/ 334 h 338"/>
                <a:gd name="T44" fmla="*/ 326 w 498"/>
                <a:gd name="T45" fmla="*/ 188 h 338"/>
                <a:gd name="T46" fmla="*/ 342 w 498"/>
                <a:gd name="T47" fmla="*/ 83 h 338"/>
                <a:gd name="T48" fmla="*/ 402 w 498"/>
                <a:gd name="T49" fmla="*/ 86 h 338"/>
                <a:gd name="T50" fmla="*/ 342 w 498"/>
                <a:gd name="T51" fmla="*/ 209 h 338"/>
                <a:gd name="T52" fmla="*/ 352 w 498"/>
                <a:gd name="T53" fmla="*/ 267 h 338"/>
                <a:gd name="T54" fmla="*/ 484 w 498"/>
                <a:gd name="T55" fmla="*/ 260 h 338"/>
                <a:gd name="T56" fmla="*/ 462 w 498"/>
                <a:gd name="T57" fmla="*/ 144 h 338"/>
                <a:gd name="T58" fmla="*/ 126 w 498"/>
                <a:gd name="T59" fmla="*/ 209 h 338"/>
                <a:gd name="T60" fmla="*/ 102 w 498"/>
                <a:gd name="T61" fmla="*/ 260 h 338"/>
                <a:gd name="T62" fmla="*/ 75 w 498"/>
                <a:gd name="T63" fmla="*/ 260 h 338"/>
                <a:gd name="T64" fmla="*/ 27 w 498"/>
                <a:gd name="T65" fmla="*/ 213 h 338"/>
                <a:gd name="T66" fmla="*/ 23 w 498"/>
                <a:gd name="T67" fmla="*/ 206 h 338"/>
                <a:gd name="T68" fmla="*/ 75 w 498"/>
                <a:gd name="T69" fmla="*/ 154 h 338"/>
                <a:gd name="T70" fmla="*/ 82 w 498"/>
                <a:gd name="T71" fmla="*/ 158 h 338"/>
                <a:gd name="T72" fmla="*/ 133 w 498"/>
                <a:gd name="T73" fmla="*/ 199 h 338"/>
                <a:gd name="T74" fmla="*/ 62 w 498"/>
                <a:gd name="T75" fmla="*/ 133 h 338"/>
                <a:gd name="T76" fmla="*/ 79 w 498"/>
                <a:gd name="T77" fmla="*/ 131 h 338"/>
                <a:gd name="T78" fmla="*/ 365 w 498"/>
                <a:gd name="T79" fmla="*/ 209 h 338"/>
                <a:gd name="T80" fmla="*/ 420 w 498"/>
                <a:gd name="T81" fmla="*/ 154 h 338"/>
                <a:gd name="T82" fmla="*/ 475 w 498"/>
                <a:gd name="T83" fmla="*/ 209 h 338"/>
                <a:gd name="T84" fmla="*/ 437 w 498"/>
                <a:gd name="T85" fmla="*/ 133 h 338"/>
                <a:gd name="T86" fmla="*/ 420 w 498"/>
                <a:gd name="T87" fmla="*/ 9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38">
                  <a:moveTo>
                    <a:pt x="462" y="144"/>
                  </a:moveTo>
                  <a:cubicBezTo>
                    <a:pt x="440" y="90"/>
                    <a:pt x="440" y="90"/>
                    <a:pt x="440" y="90"/>
                  </a:cubicBezTo>
                  <a:cubicBezTo>
                    <a:pt x="438" y="83"/>
                    <a:pt x="438" y="83"/>
                    <a:pt x="438" y="83"/>
                  </a:cubicBezTo>
                  <a:cubicBezTo>
                    <a:pt x="435" y="76"/>
                    <a:pt x="435" y="76"/>
                    <a:pt x="435" y="76"/>
                  </a:cubicBezTo>
                  <a:cubicBezTo>
                    <a:pt x="436" y="76"/>
                    <a:pt x="438" y="76"/>
                    <a:pt x="439" y="76"/>
                  </a:cubicBezTo>
                  <a:cubicBezTo>
                    <a:pt x="446" y="76"/>
                    <a:pt x="452" y="70"/>
                    <a:pt x="453" y="63"/>
                  </a:cubicBezTo>
                  <a:cubicBezTo>
                    <a:pt x="454" y="55"/>
                    <a:pt x="449" y="47"/>
                    <a:pt x="440" y="45"/>
                  </a:cubicBezTo>
                  <a:cubicBezTo>
                    <a:pt x="429" y="44"/>
                    <a:pt x="419" y="42"/>
                    <a:pt x="408" y="41"/>
                  </a:cubicBezTo>
                  <a:cubicBezTo>
                    <a:pt x="397" y="39"/>
                    <a:pt x="386" y="38"/>
                    <a:pt x="376" y="36"/>
                  </a:cubicBezTo>
                  <a:cubicBezTo>
                    <a:pt x="365" y="35"/>
                    <a:pt x="354" y="34"/>
                    <a:pt x="343" y="32"/>
                  </a:cubicBezTo>
                  <a:cubicBezTo>
                    <a:pt x="327" y="30"/>
                    <a:pt x="327" y="30"/>
                    <a:pt x="327" y="30"/>
                  </a:cubicBezTo>
                  <a:cubicBezTo>
                    <a:pt x="314" y="29"/>
                    <a:pt x="314" y="29"/>
                    <a:pt x="314" y="29"/>
                  </a:cubicBezTo>
                  <a:cubicBezTo>
                    <a:pt x="282" y="85"/>
                    <a:pt x="282" y="85"/>
                    <a:pt x="282" y="85"/>
                  </a:cubicBezTo>
                  <a:cubicBezTo>
                    <a:pt x="278" y="77"/>
                    <a:pt x="278" y="77"/>
                    <a:pt x="278" y="77"/>
                  </a:cubicBezTo>
                  <a:cubicBezTo>
                    <a:pt x="275" y="69"/>
                    <a:pt x="275" y="69"/>
                    <a:pt x="275" y="69"/>
                  </a:cubicBezTo>
                  <a:cubicBezTo>
                    <a:pt x="263" y="43"/>
                    <a:pt x="263" y="43"/>
                    <a:pt x="263" y="43"/>
                  </a:cubicBezTo>
                  <a:cubicBezTo>
                    <a:pt x="262" y="42"/>
                    <a:pt x="262" y="40"/>
                    <a:pt x="263" y="38"/>
                  </a:cubicBezTo>
                  <a:cubicBezTo>
                    <a:pt x="268" y="25"/>
                    <a:pt x="268" y="25"/>
                    <a:pt x="268" y="25"/>
                  </a:cubicBezTo>
                  <a:cubicBezTo>
                    <a:pt x="269" y="24"/>
                    <a:pt x="270" y="23"/>
                    <a:pt x="271" y="24"/>
                  </a:cubicBezTo>
                  <a:cubicBezTo>
                    <a:pt x="279" y="32"/>
                    <a:pt x="279" y="32"/>
                    <a:pt x="279" y="32"/>
                  </a:cubicBezTo>
                  <a:cubicBezTo>
                    <a:pt x="281" y="33"/>
                    <a:pt x="283" y="32"/>
                    <a:pt x="282" y="30"/>
                  </a:cubicBezTo>
                  <a:cubicBezTo>
                    <a:pt x="277" y="3"/>
                    <a:pt x="277" y="3"/>
                    <a:pt x="277" y="3"/>
                  </a:cubicBezTo>
                  <a:cubicBezTo>
                    <a:pt x="276" y="1"/>
                    <a:pt x="273" y="0"/>
                    <a:pt x="272" y="2"/>
                  </a:cubicBezTo>
                  <a:cubicBezTo>
                    <a:pt x="263" y="14"/>
                    <a:pt x="247" y="14"/>
                    <a:pt x="237" y="2"/>
                  </a:cubicBezTo>
                  <a:cubicBezTo>
                    <a:pt x="236" y="0"/>
                    <a:pt x="233" y="1"/>
                    <a:pt x="233" y="3"/>
                  </a:cubicBezTo>
                  <a:cubicBezTo>
                    <a:pt x="227" y="30"/>
                    <a:pt x="227" y="30"/>
                    <a:pt x="227" y="30"/>
                  </a:cubicBezTo>
                  <a:cubicBezTo>
                    <a:pt x="227" y="32"/>
                    <a:pt x="229" y="33"/>
                    <a:pt x="230" y="32"/>
                  </a:cubicBezTo>
                  <a:cubicBezTo>
                    <a:pt x="238" y="24"/>
                    <a:pt x="238" y="24"/>
                    <a:pt x="238" y="24"/>
                  </a:cubicBezTo>
                  <a:cubicBezTo>
                    <a:pt x="239" y="23"/>
                    <a:pt x="241" y="24"/>
                    <a:pt x="241" y="25"/>
                  </a:cubicBezTo>
                  <a:cubicBezTo>
                    <a:pt x="247" y="38"/>
                    <a:pt x="247" y="38"/>
                    <a:pt x="247" y="38"/>
                  </a:cubicBezTo>
                  <a:cubicBezTo>
                    <a:pt x="248" y="40"/>
                    <a:pt x="248" y="42"/>
                    <a:pt x="247" y="43"/>
                  </a:cubicBezTo>
                  <a:cubicBezTo>
                    <a:pt x="235" y="70"/>
                    <a:pt x="235" y="70"/>
                    <a:pt x="235" y="70"/>
                  </a:cubicBezTo>
                  <a:cubicBezTo>
                    <a:pt x="231" y="78"/>
                    <a:pt x="231" y="78"/>
                    <a:pt x="231" y="78"/>
                  </a:cubicBezTo>
                  <a:cubicBezTo>
                    <a:pt x="227" y="86"/>
                    <a:pt x="227" y="86"/>
                    <a:pt x="227" y="86"/>
                  </a:cubicBezTo>
                  <a:cubicBezTo>
                    <a:pt x="218" y="66"/>
                    <a:pt x="207" y="45"/>
                    <a:pt x="198" y="28"/>
                  </a:cubicBezTo>
                  <a:cubicBezTo>
                    <a:pt x="198" y="28"/>
                    <a:pt x="197" y="29"/>
                    <a:pt x="196" y="29"/>
                  </a:cubicBezTo>
                  <a:cubicBezTo>
                    <a:pt x="180" y="30"/>
                    <a:pt x="180" y="30"/>
                    <a:pt x="180" y="30"/>
                  </a:cubicBezTo>
                  <a:cubicBezTo>
                    <a:pt x="164" y="32"/>
                    <a:pt x="164" y="32"/>
                    <a:pt x="164" y="32"/>
                  </a:cubicBezTo>
                  <a:cubicBezTo>
                    <a:pt x="153" y="34"/>
                    <a:pt x="142" y="35"/>
                    <a:pt x="132" y="36"/>
                  </a:cubicBezTo>
                  <a:cubicBezTo>
                    <a:pt x="121" y="38"/>
                    <a:pt x="110" y="39"/>
                    <a:pt x="99" y="41"/>
                  </a:cubicBezTo>
                  <a:cubicBezTo>
                    <a:pt x="89" y="42"/>
                    <a:pt x="78" y="44"/>
                    <a:pt x="67" y="45"/>
                  </a:cubicBezTo>
                  <a:cubicBezTo>
                    <a:pt x="60" y="46"/>
                    <a:pt x="55" y="52"/>
                    <a:pt x="54" y="59"/>
                  </a:cubicBezTo>
                  <a:cubicBezTo>
                    <a:pt x="54" y="67"/>
                    <a:pt x="58" y="73"/>
                    <a:pt x="65" y="75"/>
                  </a:cubicBezTo>
                  <a:cubicBezTo>
                    <a:pt x="62" y="82"/>
                    <a:pt x="62" y="82"/>
                    <a:pt x="62" y="82"/>
                  </a:cubicBezTo>
                  <a:cubicBezTo>
                    <a:pt x="59" y="88"/>
                    <a:pt x="59" y="88"/>
                    <a:pt x="59" y="88"/>
                  </a:cubicBezTo>
                  <a:cubicBezTo>
                    <a:pt x="37" y="143"/>
                    <a:pt x="37" y="143"/>
                    <a:pt x="37" y="143"/>
                  </a:cubicBezTo>
                  <a:cubicBezTo>
                    <a:pt x="15" y="157"/>
                    <a:pt x="0" y="182"/>
                    <a:pt x="0" y="209"/>
                  </a:cubicBezTo>
                  <a:cubicBezTo>
                    <a:pt x="0" y="228"/>
                    <a:pt x="7" y="246"/>
                    <a:pt x="18" y="260"/>
                  </a:cubicBezTo>
                  <a:cubicBezTo>
                    <a:pt x="14" y="260"/>
                    <a:pt x="14" y="260"/>
                    <a:pt x="14" y="260"/>
                  </a:cubicBezTo>
                  <a:cubicBezTo>
                    <a:pt x="11" y="260"/>
                    <a:pt x="8" y="263"/>
                    <a:pt x="10" y="267"/>
                  </a:cubicBezTo>
                  <a:cubicBezTo>
                    <a:pt x="24" y="290"/>
                    <a:pt x="50" y="305"/>
                    <a:pt x="79" y="305"/>
                  </a:cubicBezTo>
                  <a:cubicBezTo>
                    <a:pt x="108" y="305"/>
                    <a:pt x="133" y="290"/>
                    <a:pt x="147" y="267"/>
                  </a:cubicBezTo>
                  <a:cubicBezTo>
                    <a:pt x="149" y="263"/>
                    <a:pt x="146" y="260"/>
                    <a:pt x="143" y="260"/>
                  </a:cubicBezTo>
                  <a:cubicBezTo>
                    <a:pt x="139" y="260"/>
                    <a:pt x="139" y="260"/>
                    <a:pt x="139" y="260"/>
                  </a:cubicBezTo>
                  <a:cubicBezTo>
                    <a:pt x="150" y="246"/>
                    <a:pt x="157" y="228"/>
                    <a:pt x="157" y="209"/>
                  </a:cubicBezTo>
                  <a:cubicBezTo>
                    <a:pt x="157" y="182"/>
                    <a:pt x="143" y="157"/>
                    <a:pt x="121" y="144"/>
                  </a:cubicBezTo>
                  <a:cubicBezTo>
                    <a:pt x="100" y="92"/>
                    <a:pt x="100" y="92"/>
                    <a:pt x="100" y="92"/>
                  </a:cubicBezTo>
                  <a:cubicBezTo>
                    <a:pt x="97" y="85"/>
                    <a:pt x="97" y="85"/>
                    <a:pt x="97" y="85"/>
                  </a:cubicBezTo>
                  <a:cubicBezTo>
                    <a:pt x="94" y="78"/>
                    <a:pt x="94" y="78"/>
                    <a:pt x="94" y="78"/>
                  </a:cubicBezTo>
                  <a:cubicBezTo>
                    <a:pt x="96" y="78"/>
                    <a:pt x="98" y="78"/>
                    <a:pt x="101" y="79"/>
                  </a:cubicBezTo>
                  <a:cubicBezTo>
                    <a:pt x="112" y="79"/>
                    <a:pt x="122" y="80"/>
                    <a:pt x="133" y="81"/>
                  </a:cubicBezTo>
                  <a:cubicBezTo>
                    <a:pt x="144" y="81"/>
                    <a:pt x="155" y="82"/>
                    <a:pt x="166" y="83"/>
                  </a:cubicBezTo>
                  <a:cubicBezTo>
                    <a:pt x="178" y="83"/>
                    <a:pt x="178" y="83"/>
                    <a:pt x="178" y="83"/>
                  </a:cubicBezTo>
                  <a:cubicBezTo>
                    <a:pt x="178" y="131"/>
                    <a:pt x="178" y="131"/>
                    <a:pt x="178" y="131"/>
                  </a:cubicBezTo>
                  <a:cubicBezTo>
                    <a:pt x="178" y="150"/>
                    <a:pt x="180" y="169"/>
                    <a:pt x="183" y="188"/>
                  </a:cubicBezTo>
                  <a:cubicBezTo>
                    <a:pt x="191" y="243"/>
                    <a:pt x="205" y="289"/>
                    <a:pt x="245" y="334"/>
                  </a:cubicBezTo>
                  <a:cubicBezTo>
                    <a:pt x="247" y="337"/>
                    <a:pt x="251" y="338"/>
                    <a:pt x="254" y="338"/>
                  </a:cubicBezTo>
                  <a:cubicBezTo>
                    <a:pt x="258" y="338"/>
                    <a:pt x="262" y="337"/>
                    <a:pt x="264" y="334"/>
                  </a:cubicBezTo>
                  <a:cubicBezTo>
                    <a:pt x="304" y="289"/>
                    <a:pt x="317" y="243"/>
                    <a:pt x="326" y="188"/>
                  </a:cubicBezTo>
                  <a:cubicBezTo>
                    <a:pt x="329" y="169"/>
                    <a:pt x="331" y="150"/>
                    <a:pt x="331" y="131"/>
                  </a:cubicBezTo>
                  <a:cubicBezTo>
                    <a:pt x="331" y="83"/>
                    <a:pt x="331" y="83"/>
                    <a:pt x="331" y="83"/>
                  </a:cubicBezTo>
                  <a:cubicBezTo>
                    <a:pt x="342" y="83"/>
                    <a:pt x="342" y="83"/>
                    <a:pt x="342" y="83"/>
                  </a:cubicBezTo>
                  <a:cubicBezTo>
                    <a:pt x="353" y="82"/>
                    <a:pt x="363" y="81"/>
                    <a:pt x="374" y="81"/>
                  </a:cubicBezTo>
                  <a:cubicBezTo>
                    <a:pt x="384" y="80"/>
                    <a:pt x="395" y="79"/>
                    <a:pt x="405" y="79"/>
                  </a:cubicBezTo>
                  <a:cubicBezTo>
                    <a:pt x="402" y="86"/>
                    <a:pt x="402" y="86"/>
                    <a:pt x="402" y="86"/>
                  </a:cubicBezTo>
                  <a:cubicBezTo>
                    <a:pt x="399" y="93"/>
                    <a:pt x="399" y="93"/>
                    <a:pt x="399" y="93"/>
                  </a:cubicBezTo>
                  <a:cubicBezTo>
                    <a:pt x="378" y="143"/>
                    <a:pt x="378" y="143"/>
                    <a:pt x="378" y="143"/>
                  </a:cubicBezTo>
                  <a:cubicBezTo>
                    <a:pt x="356" y="157"/>
                    <a:pt x="342" y="182"/>
                    <a:pt x="342" y="209"/>
                  </a:cubicBezTo>
                  <a:cubicBezTo>
                    <a:pt x="342" y="228"/>
                    <a:pt x="349" y="246"/>
                    <a:pt x="360" y="260"/>
                  </a:cubicBezTo>
                  <a:cubicBezTo>
                    <a:pt x="356" y="260"/>
                    <a:pt x="356" y="260"/>
                    <a:pt x="356" y="260"/>
                  </a:cubicBezTo>
                  <a:cubicBezTo>
                    <a:pt x="352" y="260"/>
                    <a:pt x="350" y="263"/>
                    <a:pt x="352" y="267"/>
                  </a:cubicBezTo>
                  <a:cubicBezTo>
                    <a:pt x="366" y="290"/>
                    <a:pt x="391" y="305"/>
                    <a:pt x="420" y="305"/>
                  </a:cubicBezTo>
                  <a:cubicBezTo>
                    <a:pt x="449" y="305"/>
                    <a:pt x="475" y="290"/>
                    <a:pt x="489" y="267"/>
                  </a:cubicBezTo>
                  <a:cubicBezTo>
                    <a:pt x="490" y="263"/>
                    <a:pt x="488" y="260"/>
                    <a:pt x="484" y="260"/>
                  </a:cubicBezTo>
                  <a:cubicBezTo>
                    <a:pt x="480" y="260"/>
                    <a:pt x="480" y="260"/>
                    <a:pt x="480" y="260"/>
                  </a:cubicBezTo>
                  <a:cubicBezTo>
                    <a:pt x="492" y="246"/>
                    <a:pt x="498" y="228"/>
                    <a:pt x="498" y="209"/>
                  </a:cubicBezTo>
                  <a:cubicBezTo>
                    <a:pt x="498" y="182"/>
                    <a:pt x="484" y="157"/>
                    <a:pt x="462" y="144"/>
                  </a:cubicBezTo>
                  <a:close/>
                  <a:moveTo>
                    <a:pt x="134" y="206"/>
                  </a:moveTo>
                  <a:cubicBezTo>
                    <a:pt x="130" y="206"/>
                    <a:pt x="130" y="206"/>
                    <a:pt x="130" y="206"/>
                  </a:cubicBezTo>
                  <a:cubicBezTo>
                    <a:pt x="128" y="206"/>
                    <a:pt x="126" y="207"/>
                    <a:pt x="126" y="209"/>
                  </a:cubicBezTo>
                  <a:cubicBezTo>
                    <a:pt x="126" y="211"/>
                    <a:pt x="128" y="213"/>
                    <a:pt x="130" y="213"/>
                  </a:cubicBezTo>
                  <a:cubicBezTo>
                    <a:pt x="134" y="213"/>
                    <a:pt x="134" y="213"/>
                    <a:pt x="134" y="213"/>
                  </a:cubicBezTo>
                  <a:cubicBezTo>
                    <a:pt x="132" y="234"/>
                    <a:pt x="120" y="251"/>
                    <a:pt x="102" y="260"/>
                  </a:cubicBezTo>
                  <a:cubicBezTo>
                    <a:pt x="82" y="260"/>
                    <a:pt x="82" y="260"/>
                    <a:pt x="82" y="260"/>
                  </a:cubicBezTo>
                  <a:cubicBezTo>
                    <a:pt x="82" y="258"/>
                    <a:pt x="80" y="257"/>
                    <a:pt x="79" y="257"/>
                  </a:cubicBezTo>
                  <a:cubicBezTo>
                    <a:pt x="77" y="257"/>
                    <a:pt x="76" y="258"/>
                    <a:pt x="75" y="260"/>
                  </a:cubicBezTo>
                  <a:cubicBezTo>
                    <a:pt x="55" y="260"/>
                    <a:pt x="55" y="260"/>
                    <a:pt x="55" y="260"/>
                  </a:cubicBezTo>
                  <a:cubicBezTo>
                    <a:pt x="37" y="251"/>
                    <a:pt x="25" y="234"/>
                    <a:pt x="23" y="213"/>
                  </a:cubicBezTo>
                  <a:cubicBezTo>
                    <a:pt x="27" y="213"/>
                    <a:pt x="27" y="213"/>
                    <a:pt x="27" y="213"/>
                  </a:cubicBezTo>
                  <a:cubicBezTo>
                    <a:pt x="29" y="213"/>
                    <a:pt x="31" y="211"/>
                    <a:pt x="31" y="209"/>
                  </a:cubicBezTo>
                  <a:cubicBezTo>
                    <a:pt x="31" y="207"/>
                    <a:pt x="29" y="206"/>
                    <a:pt x="27" y="206"/>
                  </a:cubicBezTo>
                  <a:cubicBezTo>
                    <a:pt x="23" y="206"/>
                    <a:pt x="23" y="206"/>
                    <a:pt x="23" y="206"/>
                  </a:cubicBezTo>
                  <a:cubicBezTo>
                    <a:pt x="24" y="205"/>
                    <a:pt x="24" y="204"/>
                    <a:pt x="24" y="203"/>
                  </a:cubicBezTo>
                  <a:cubicBezTo>
                    <a:pt x="26" y="186"/>
                    <a:pt x="36" y="171"/>
                    <a:pt x="50" y="162"/>
                  </a:cubicBezTo>
                  <a:cubicBezTo>
                    <a:pt x="57" y="158"/>
                    <a:pt x="66" y="155"/>
                    <a:pt x="75" y="154"/>
                  </a:cubicBezTo>
                  <a:cubicBezTo>
                    <a:pt x="75" y="158"/>
                    <a:pt x="75" y="158"/>
                    <a:pt x="75" y="158"/>
                  </a:cubicBezTo>
                  <a:cubicBezTo>
                    <a:pt x="75" y="160"/>
                    <a:pt x="77" y="162"/>
                    <a:pt x="79" y="162"/>
                  </a:cubicBezTo>
                  <a:cubicBezTo>
                    <a:pt x="81" y="162"/>
                    <a:pt x="82" y="160"/>
                    <a:pt x="82" y="158"/>
                  </a:cubicBezTo>
                  <a:cubicBezTo>
                    <a:pt x="82" y="154"/>
                    <a:pt x="82" y="154"/>
                    <a:pt x="82" y="154"/>
                  </a:cubicBezTo>
                  <a:cubicBezTo>
                    <a:pt x="92" y="155"/>
                    <a:pt x="100" y="158"/>
                    <a:pt x="108" y="163"/>
                  </a:cubicBezTo>
                  <a:cubicBezTo>
                    <a:pt x="121" y="171"/>
                    <a:pt x="130" y="184"/>
                    <a:pt x="133" y="199"/>
                  </a:cubicBezTo>
                  <a:cubicBezTo>
                    <a:pt x="133" y="201"/>
                    <a:pt x="134" y="203"/>
                    <a:pt x="134" y="206"/>
                  </a:cubicBezTo>
                  <a:close/>
                  <a:moveTo>
                    <a:pt x="79" y="131"/>
                  </a:moveTo>
                  <a:cubicBezTo>
                    <a:pt x="73" y="131"/>
                    <a:pt x="67" y="132"/>
                    <a:pt x="62" y="133"/>
                  </a:cubicBezTo>
                  <a:cubicBezTo>
                    <a:pt x="79" y="92"/>
                    <a:pt x="79" y="92"/>
                    <a:pt x="79" y="92"/>
                  </a:cubicBezTo>
                  <a:cubicBezTo>
                    <a:pt x="96" y="133"/>
                    <a:pt x="96" y="133"/>
                    <a:pt x="96" y="133"/>
                  </a:cubicBezTo>
                  <a:cubicBezTo>
                    <a:pt x="90" y="132"/>
                    <a:pt x="85" y="131"/>
                    <a:pt x="79" y="131"/>
                  </a:cubicBezTo>
                  <a:close/>
                  <a:moveTo>
                    <a:pt x="444" y="260"/>
                  </a:moveTo>
                  <a:cubicBezTo>
                    <a:pt x="397" y="260"/>
                    <a:pt x="397" y="260"/>
                    <a:pt x="397" y="260"/>
                  </a:cubicBezTo>
                  <a:cubicBezTo>
                    <a:pt x="378" y="251"/>
                    <a:pt x="365" y="232"/>
                    <a:pt x="365" y="209"/>
                  </a:cubicBezTo>
                  <a:cubicBezTo>
                    <a:pt x="365" y="207"/>
                    <a:pt x="365" y="205"/>
                    <a:pt x="365" y="203"/>
                  </a:cubicBezTo>
                  <a:cubicBezTo>
                    <a:pt x="367" y="186"/>
                    <a:pt x="377" y="171"/>
                    <a:pt x="391" y="162"/>
                  </a:cubicBezTo>
                  <a:cubicBezTo>
                    <a:pt x="400" y="157"/>
                    <a:pt x="410" y="154"/>
                    <a:pt x="420" y="154"/>
                  </a:cubicBezTo>
                  <a:cubicBezTo>
                    <a:pt x="431" y="154"/>
                    <a:pt x="441" y="157"/>
                    <a:pt x="449" y="163"/>
                  </a:cubicBezTo>
                  <a:cubicBezTo>
                    <a:pt x="462" y="171"/>
                    <a:pt x="471" y="184"/>
                    <a:pt x="474" y="199"/>
                  </a:cubicBezTo>
                  <a:cubicBezTo>
                    <a:pt x="475" y="202"/>
                    <a:pt x="475" y="206"/>
                    <a:pt x="475" y="209"/>
                  </a:cubicBezTo>
                  <a:cubicBezTo>
                    <a:pt x="475" y="232"/>
                    <a:pt x="462" y="251"/>
                    <a:pt x="444" y="260"/>
                  </a:cubicBezTo>
                  <a:close/>
                  <a:moveTo>
                    <a:pt x="420" y="92"/>
                  </a:moveTo>
                  <a:cubicBezTo>
                    <a:pt x="437" y="133"/>
                    <a:pt x="437" y="133"/>
                    <a:pt x="437" y="133"/>
                  </a:cubicBezTo>
                  <a:cubicBezTo>
                    <a:pt x="432" y="132"/>
                    <a:pt x="426" y="131"/>
                    <a:pt x="420" y="131"/>
                  </a:cubicBezTo>
                  <a:cubicBezTo>
                    <a:pt x="414" y="131"/>
                    <a:pt x="409" y="132"/>
                    <a:pt x="403" y="133"/>
                  </a:cubicBezTo>
                  <a:lnTo>
                    <a:pt x="420"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4"/>
            <p:cNvSpPr>
              <a:spLocks/>
            </p:cNvSpPr>
            <p:nvPr/>
          </p:nvSpPr>
          <p:spPr bwMode="auto">
            <a:xfrm>
              <a:off x="818" y="1746"/>
              <a:ext cx="70" cy="122"/>
            </a:xfrm>
            <a:custGeom>
              <a:avLst/>
              <a:gdLst>
                <a:gd name="T0" fmla="*/ 33 w 53"/>
                <a:gd name="T1" fmla="*/ 41 h 93"/>
                <a:gd name="T2" fmla="*/ 18 w 53"/>
                <a:gd name="T3" fmla="*/ 31 h 93"/>
                <a:gd name="T4" fmla="*/ 28 w 53"/>
                <a:gd name="T5" fmla="*/ 24 h 93"/>
                <a:gd name="T6" fmla="*/ 44 w 53"/>
                <a:gd name="T7" fmla="*/ 27 h 93"/>
                <a:gd name="T8" fmla="*/ 46 w 53"/>
                <a:gd name="T9" fmla="*/ 26 h 93"/>
                <a:gd name="T10" fmla="*/ 49 w 53"/>
                <a:gd name="T11" fmla="*/ 16 h 93"/>
                <a:gd name="T12" fmla="*/ 47 w 53"/>
                <a:gd name="T13" fmla="*/ 13 h 93"/>
                <a:gd name="T14" fmla="*/ 33 w 53"/>
                <a:gd name="T15" fmla="*/ 10 h 93"/>
                <a:gd name="T16" fmla="*/ 32 w 53"/>
                <a:gd name="T17" fmla="*/ 9 h 93"/>
                <a:gd name="T18" fmla="*/ 32 w 53"/>
                <a:gd name="T19" fmla="*/ 2 h 93"/>
                <a:gd name="T20" fmla="*/ 30 w 53"/>
                <a:gd name="T21" fmla="*/ 0 h 93"/>
                <a:gd name="T22" fmla="*/ 22 w 53"/>
                <a:gd name="T23" fmla="*/ 0 h 93"/>
                <a:gd name="T24" fmla="*/ 20 w 53"/>
                <a:gd name="T25" fmla="*/ 2 h 93"/>
                <a:gd name="T26" fmla="*/ 20 w 53"/>
                <a:gd name="T27" fmla="*/ 10 h 93"/>
                <a:gd name="T28" fmla="*/ 19 w 53"/>
                <a:gd name="T29" fmla="*/ 11 h 93"/>
                <a:gd name="T30" fmla="*/ 0 w 53"/>
                <a:gd name="T31" fmla="*/ 33 h 93"/>
                <a:gd name="T32" fmla="*/ 22 w 53"/>
                <a:gd name="T33" fmla="*/ 54 h 93"/>
                <a:gd name="T34" fmla="*/ 34 w 53"/>
                <a:gd name="T35" fmla="*/ 65 h 93"/>
                <a:gd name="T36" fmla="*/ 23 w 53"/>
                <a:gd name="T37" fmla="*/ 72 h 93"/>
                <a:gd name="T38" fmla="*/ 5 w 53"/>
                <a:gd name="T39" fmla="*/ 68 h 93"/>
                <a:gd name="T40" fmla="*/ 3 w 53"/>
                <a:gd name="T41" fmla="*/ 69 h 93"/>
                <a:gd name="T42" fmla="*/ 0 w 53"/>
                <a:gd name="T43" fmla="*/ 79 h 93"/>
                <a:gd name="T44" fmla="*/ 2 w 53"/>
                <a:gd name="T45" fmla="*/ 82 h 93"/>
                <a:gd name="T46" fmla="*/ 19 w 53"/>
                <a:gd name="T47" fmla="*/ 86 h 93"/>
                <a:gd name="T48" fmla="*/ 20 w 53"/>
                <a:gd name="T49" fmla="*/ 87 h 93"/>
                <a:gd name="T50" fmla="*/ 20 w 53"/>
                <a:gd name="T51" fmla="*/ 91 h 93"/>
                <a:gd name="T52" fmla="*/ 22 w 53"/>
                <a:gd name="T53" fmla="*/ 93 h 93"/>
                <a:gd name="T54" fmla="*/ 30 w 53"/>
                <a:gd name="T55" fmla="*/ 93 h 93"/>
                <a:gd name="T56" fmla="*/ 32 w 53"/>
                <a:gd name="T57" fmla="*/ 91 h 93"/>
                <a:gd name="T58" fmla="*/ 32 w 53"/>
                <a:gd name="T59" fmla="*/ 86 h 93"/>
                <a:gd name="T60" fmla="*/ 33 w 53"/>
                <a:gd name="T61" fmla="*/ 85 h 93"/>
                <a:gd name="T62" fmla="*/ 53 w 53"/>
                <a:gd name="T63" fmla="*/ 63 h 93"/>
                <a:gd name="T64" fmla="*/ 33 w 53"/>
                <a:gd name="T65" fmla="*/ 4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93">
                  <a:moveTo>
                    <a:pt x="33" y="41"/>
                  </a:moveTo>
                  <a:cubicBezTo>
                    <a:pt x="23" y="37"/>
                    <a:pt x="18" y="34"/>
                    <a:pt x="18" y="31"/>
                  </a:cubicBezTo>
                  <a:cubicBezTo>
                    <a:pt x="18" y="27"/>
                    <a:pt x="21" y="24"/>
                    <a:pt x="28" y="24"/>
                  </a:cubicBezTo>
                  <a:cubicBezTo>
                    <a:pt x="35" y="24"/>
                    <a:pt x="40" y="25"/>
                    <a:pt x="44" y="27"/>
                  </a:cubicBezTo>
                  <a:cubicBezTo>
                    <a:pt x="45" y="27"/>
                    <a:pt x="46" y="27"/>
                    <a:pt x="46" y="26"/>
                  </a:cubicBezTo>
                  <a:cubicBezTo>
                    <a:pt x="49" y="16"/>
                    <a:pt x="49" y="16"/>
                    <a:pt x="49" y="16"/>
                  </a:cubicBezTo>
                  <a:cubicBezTo>
                    <a:pt x="49" y="15"/>
                    <a:pt x="48" y="14"/>
                    <a:pt x="47" y="13"/>
                  </a:cubicBezTo>
                  <a:cubicBezTo>
                    <a:pt x="44" y="12"/>
                    <a:pt x="39" y="11"/>
                    <a:pt x="33" y="10"/>
                  </a:cubicBezTo>
                  <a:cubicBezTo>
                    <a:pt x="32" y="10"/>
                    <a:pt x="32" y="10"/>
                    <a:pt x="32" y="9"/>
                  </a:cubicBezTo>
                  <a:cubicBezTo>
                    <a:pt x="32" y="2"/>
                    <a:pt x="32" y="2"/>
                    <a:pt x="32" y="2"/>
                  </a:cubicBezTo>
                  <a:cubicBezTo>
                    <a:pt x="32" y="1"/>
                    <a:pt x="31" y="0"/>
                    <a:pt x="30" y="0"/>
                  </a:cubicBezTo>
                  <a:cubicBezTo>
                    <a:pt x="22" y="0"/>
                    <a:pt x="22" y="0"/>
                    <a:pt x="22" y="0"/>
                  </a:cubicBezTo>
                  <a:cubicBezTo>
                    <a:pt x="21" y="0"/>
                    <a:pt x="20" y="1"/>
                    <a:pt x="20" y="2"/>
                  </a:cubicBezTo>
                  <a:cubicBezTo>
                    <a:pt x="20" y="10"/>
                    <a:pt x="20" y="10"/>
                    <a:pt x="20" y="10"/>
                  </a:cubicBezTo>
                  <a:cubicBezTo>
                    <a:pt x="20" y="11"/>
                    <a:pt x="20" y="11"/>
                    <a:pt x="19" y="11"/>
                  </a:cubicBezTo>
                  <a:cubicBezTo>
                    <a:pt x="7" y="14"/>
                    <a:pt x="0" y="22"/>
                    <a:pt x="0" y="33"/>
                  </a:cubicBezTo>
                  <a:cubicBezTo>
                    <a:pt x="0" y="44"/>
                    <a:pt x="9" y="50"/>
                    <a:pt x="22" y="54"/>
                  </a:cubicBezTo>
                  <a:cubicBezTo>
                    <a:pt x="30" y="57"/>
                    <a:pt x="34" y="60"/>
                    <a:pt x="34" y="65"/>
                  </a:cubicBezTo>
                  <a:cubicBezTo>
                    <a:pt x="34" y="69"/>
                    <a:pt x="30" y="72"/>
                    <a:pt x="23" y="72"/>
                  </a:cubicBezTo>
                  <a:cubicBezTo>
                    <a:pt x="16" y="72"/>
                    <a:pt x="10" y="70"/>
                    <a:pt x="5" y="68"/>
                  </a:cubicBezTo>
                  <a:cubicBezTo>
                    <a:pt x="4" y="67"/>
                    <a:pt x="3" y="68"/>
                    <a:pt x="3" y="69"/>
                  </a:cubicBezTo>
                  <a:cubicBezTo>
                    <a:pt x="0" y="79"/>
                    <a:pt x="0" y="79"/>
                    <a:pt x="0" y="79"/>
                  </a:cubicBezTo>
                  <a:cubicBezTo>
                    <a:pt x="0" y="80"/>
                    <a:pt x="0" y="81"/>
                    <a:pt x="2" y="82"/>
                  </a:cubicBezTo>
                  <a:cubicBezTo>
                    <a:pt x="6" y="84"/>
                    <a:pt x="12" y="85"/>
                    <a:pt x="19" y="86"/>
                  </a:cubicBezTo>
                  <a:cubicBezTo>
                    <a:pt x="19" y="86"/>
                    <a:pt x="20" y="86"/>
                    <a:pt x="20" y="87"/>
                  </a:cubicBezTo>
                  <a:cubicBezTo>
                    <a:pt x="20" y="91"/>
                    <a:pt x="20" y="91"/>
                    <a:pt x="20" y="91"/>
                  </a:cubicBezTo>
                  <a:cubicBezTo>
                    <a:pt x="20" y="92"/>
                    <a:pt x="21" y="93"/>
                    <a:pt x="22" y="93"/>
                  </a:cubicBezTo>
                  <a:cubicBezTo>
                    <a:pt x="30" y="93"/>
                    <a:pt x="30" y="93"/>
                    <a:pt x="30" y="93"/>
                  </a:cubicBezTo>
                  <a:cubicBezTo>
                    <a:pt x="31" y="93"/>
                    <a:pt x="32" y="92"/>
                    <a:pt x="32" y="91"/>
                  </a:cubicBezTo>
                  <a:cubicBezTo>
                    <a:pt x="32" y="86"/>
                    <a:pt x="32" y="86"/>
                    <a:pt x="32" y="86"/>
                  </a:cubicBezTo>
                  <a:cubicBezTo>
                    <a:pt x="32" y="85"/>
                    <a:pt x="32" y="85"/>
                    <a:pt x="33" y="85"/>
                  </a:cubicBezTo>
                  <a:cubicBezTo>
                    <a:pt x="46" y="82"/>
                    <a:pt x="53" y="73"/>
                    <a:pt x="53" y="63"/>
                  </a:cubicBezTo>
                  <a:cubicBezTo>
                    <a:pt x="53" y="52"/>
                    <a:pt x="47" y="45"/>
                    <a:pt x="33"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1" name="Group 560"/>
          <p:cNvGrpSpPr/>
          <p:nvPr/>
        </p:nvGrpSpPr>
        <p:grpSpPr>
          <a:xfrm>
            <a:off x="-331592" y="2707195"/>
            <a:ext cx="3473302" cy="1108090"/>
            <a:chOff x="-353553" y="2721114"/>
            <a:chExt cx="3473302" cy="1108090"/>
          </a:xfrm>
        </p:grpSpPr>
        <p:sp>
          <p:nvSpPr>
            <p:cNvPr id="9" name="Rounded Rectangle 8"/>
            <p:cNvSpPr/>
            <p:nvPr/>
          </p:nvSpPr>
          <p:spPr bwMode="gray">
            <a:xfrm>
              <a:off x="-353553" y="2721114"/>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smtClean="0">
                  <a:solidFill>
                    <a:schemeClr val="tx1"/>
                  </a:solidFill>
                  <a:latin typeface="Segoe Print" pitchFamily="2" charset="0"/>
                </a:rPr>
                <a:t>An </a:t>
              </a:r>
              <a:r>
                <a:rPr lang="en-ZA" sz="1400" b="1" dirty="0" smtClean="0">
                  <a:solidFill>
                    <a:schemeClr val="tx1"/>
                  </a:solidFill>
                  <a:latin typeface="Segoe Print" pitchFamily="2" charset="0"/>
                </a:rPr>
                <a:t>Employer of Choice</a:t>
              </a:r>
              <a:r>
                <a:rPr lang="en-ZA" sz="1400" dirty="0" smtClean="0">
                  <a:solidFill>
                    <a:schemeClr val="tx1"/>
                  </a:solidFill>
                  <a:latin typeface="Segoe Print" pitchFamily="2" charset="0"/>
                </a:rPr>
                <a:t>, </a:t>
              </a:r>
              <a:br>
                <a:rPr lang="en-ZA" sz="1400" dirty="0" smtClean="0">
                  <a:solidFill>
                    <a:schemeClr val="tx1"/>
                  </a:solidFill>
                  <a:latin typeface="Segoe Print" pitchFamily="2" charset="0"/>
                </a:rPr>
              </a:br>
              <a:r>
                <a:rPr lang="en-ZA" sz="1400" dirty="0" smtClean="0">
                  <a:solidFill>
                    <a:schemeClr val="tx1"/>
                  </a:solidFill>
                  <a:latin typeface="Segoe Print" pitchFamily="2" charset="0"/>
                </a:rPr>
                <a:t>placing our </a:t>
              </a:r>
              <a:r>
                <a:rPr lang="en-ZA" sz="1400" b="1" dirty="0" smtClean="0">
                  <a:solidFill>
                    <a:schemeClr val="tx1"/>
                  </a:solidFill>
                  <a:latin typeface="Segoe Print" pitchFamily="2" charset="0"/>
                </a:rPr>
                <a:t>people first</a:t>
              </a:r>
              <a:r>
                <a:rPr lang="en-ZA" sz="1400" dirty="0" smtClean="0">
                  <a:solidFill>
                    <a:schemeClr val="tx1"/>
                  </a:solidFill>
                  <a:latin typeface="Segoe Print" pitchFamily="2" charset="0"/>
                </a:rPr>
                <a:t>!</a:t>
              </a:r>
              <a:endParaRPr lang="en-ZA" sz="1400" b="1" dirty="0">
                <a:solidFill>
                  <a:schemeClr val="tx1"/>
                </a:solidFill>
                <a:latin typeface="Segoe Print" pitchFamily="2" charset="0"/>
              </a:endParaRPr>
            </a:p>
          </p:txBody>
        </p:sp>
        <p:sp>
          <p:nvSpPr>
            <p:cNvPr id="25" name="Freeform 27"/>
            <p:cNvSpPr>
              <a:spLocks noEditPoints="1"/>
            </p:cNvSpPr>
            <p:nvPr/>
          </p:nvSpPr>
          <p:spPr bwMode="auto">
            <a:xfrm>
              <a:off x="2305122" y="3170169"/>
              <a:ext cx="814627" cy="471780"/>
            </a:xfrm>
            <a:custGeom>
              <a:avLst/>
              <a:gdLst>
                <a:gd name="T0" fmla="*/ 159 w 545"/>
                <a:gd name="T1" fmla="*/ 219 h 276"/>
                <a:gd name="T2" fmla="*/ 271 w 545"/>
                <a:gd name="T3" fmla="*/ 212 h 276"/>
                <a:gd name="T4" fmla="*/ 299 w 545"/>
                <a:gd name="T5" fmla="*/ 187 h 276"/>
                <a:gd name="T6" fmla="*/ 292 w 545"/>
                <a:gd name="T7" fmla="*/ 239 h 276"/>
                <a:gd name="T8" fmla="*/ 407 w 545"/>
                <a:gd name="T9" fmla="*/ 228 h 276"/>
                <a:gd name="T10" fmla="*/ 338 w 545"/>
                <a:gd name="T11" fmla="*/ 77 h 276"/>
                <a:gd name="T12" fmla="*/ 330 w 545"/>
                <a:gd name="T13" fmla="*/ 133 h 276"/>
                <a:gd name="T14" fmla="*/ 229 w 545"/>
                <a:gd name="T15" fmla="*/ 133 h 276"/>
                <a:gd name="T16" fmla="*/ 221 w 545"/>
                <a:gd name="T17" fmla="*/ 77 h 276"/>
                <a:gd name="T18" fmla="*/ 247 w 545"/>
                <a:gd name="T19" fmla="*/ 70 h 276"/>
                <a:gd name="T20" fmla="*/ 312 w 545"/>
                <a:gd name="T21" fmla="*/ 70 h 276"/>
                <a:gd name="T22" fmla="*/ 328 w 545"/>
                <a:gd name="T23" fmla="*/ 85 h 276"/>
                <a:gd name="T24" fmla="*/ 322 w 545"/>
                <a:gd name="T25" fmla="*/ 127 h 276"/>
                <a:gd name="T26" fmla="*/ 237 w 545"/>
                <a:gd name="T27" fmla="*/ 127 h 276"/>
                <a:gd name="T28" fmla="*/ 231 w 545"/>
                <a:gd name="T29" fmla="*/ 85 h 276"/>
                <a:gd name="T30" fmla="*/ 445 w 545"/>
                <a:gd name="T31" fmla="*/ 47 h 276"/>
                <a:gd name="T32" fmla="*/ 477 w 545"/>
                <a:gd name="T33" fmla="*/ 114 h 276"/>
                <a:gd name="T34" fmla="*/ 407 w 545"/>
                <a:gd name="T35" fmla="*/ 174 h 276"/>
                <a:gd name="T36" fmla="*/ 371 w 545"/>
                <a:gd name="T37" fmla="*/ 91 h 276"/>
                <a:gd name="T38" fmla="*/ 445 w 545"/>
                <a:gd name="T39" fmla="*/ 47 h 276"/>
                <a:gd name="T40" fmla="*/ 449 w 545"/>
                <a:gd name="T41" fmla="*/ 81 h 276"/>
                <a:gd name="T42" fmla="*/ 457 w 545"/>
                <a:gd name="T43" fmla="*/ 97 h 276"/>
                <a:gd name="T44" fmla="*/ 469 w 545"/>
                <a:gd name="T45" fmla="*/ 113 h 276"/>
                <a:gd name="T46" fmla="*/ 436 w 545"/>
                <a:gd name="T47" fmla="*/ 166 h 276"/>
                <a:gd name="T48" fmla="*/ 383 w 545"/>
                <a:gd name="T49" fmla="*/ 131 h 276"/>
                <a:gd name="T50" fmla="*/ 384 w 545"/>
                <a:gd name="T51" fmla="*/ 100 h 276"/>
                <a:gd name="T52" fmla="*/ 358 w 545"/>
                <a:gd name="T53" fmla="*/ 183 h 276"/>
                <a:gd name="T54" fmla="*/ 437 w 545"/>
                <a:gd name="T55" fmla="*/ 190 h 276"/>
                <a:gd name="T56" fmla="*/ 541 w 545"/>
                <a:gd name="T57" fmla="*/ 230 h 276"/>
                <a:gd name="T58" fmla="*/ 414 w 545"/>
                <a:gd name="T59" fmla="*/ 224 h 276"/>
                <a:gd name="T60" fmla="*/ 358 w 545"/>
                <a:gd name="T61" fmla="*/ 183 h 276"/>
                <a:gd name="T62" fmla="*/ 62 w 545"/>
                <a:gd name="T63" fmla="*/ 84 h 276"/>
                <a:gd name="T64" fmla="*/ 82 w 545"/>
                <a:gd name="T65" fmla="*/ 160 h 276"/>
                <a:gd name="T66" fmla="*/ 95 w 545"/>
                <a:gd name="T67" fmla="*/ 158 h 276"/>
                <a:gd name="T68" fmla="*/ 149 w 545"/>
                <a:gd name="T69" fmla="*/ 158 h 276"/>
                <a:gd name="T70" fmla="*/ 162 w 545"/>
                <a:gd name="T71" fmla="*/ 160 h 276"/>
                <a:gd name="T72" fmla="*/ 183 w 545"/>
                <a:gd name="T73" fmla="*/ 84 h 276"/>
                <a:gd name="T74" fmla="*/ 139 w 545"/>
                <a:gd name="T75" fmla="*/ 34 h 276"/>
                <a:gd name="T76" fmla="*/ 139 w 545"/>
                <a:gd name="T77" fmla="*/ 73 h 276"/>
                <a:gd name="T78" fmla="*/ 90 w 545"/>
                <a:gd name="T79" fmla="*/ 137 h 276"/>
                <a:gd name="T80" fmla="*/ 155 w 545"/>
                <a:gd name="T81" fmla="*/ 137 h 276"/>
                <a:gd name="T82" fmla="*/ 139 w 545"/>
                <a:gd name="T83" fmla="*/ 73 h 276"/>
                <a:gd name="T84" fmla="*/ 37 w 545"/>
                <a:gd name="T85" fmla="*/ 192 h 276"/>
                <a:gd name="T86" fmla="*/ 164 w 545"/>
                <a:gd name="T87" fmla="*/ 166 h 276"/>
                <a:gd name="T88" fmla="*/ 152 w 545"/>
                <a:gd name="T89" fmla="*/ 2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276">
                  <a:moveTo>
                    <a:pt x="135" y="276"/>
                  </a:moveTo>
                  <a:cubicBezTo>
                    <a:pt x="137" y="261"/>
                    <a:pt x="144" y="243"/>
                    <a:pt x="151" y="230"/>
                  </a:cubicBezTo>
                  <a:cubicBezTo>
                    <a:pt x="154" y="226"/>
                    <a:pt x="156" y="223"/>
                    <a:pt x="159" y="219"/>
                  </a:cubicBezTo>
                  <a:cubicBezTo>
                    <a:pt x="185" y="186"/>
                    <a:pt x="212" y="197"/>
                    <a:pt x="236" y="179"/>
                  </a:cubicBezTo>
                  <a:cubicBezTo>
                    <a:pt x="245" y="201"/>
                    <a:pt x="251" y="219"/>
                    <a:pt x="268" y="239"/>
                  </a:cubicBezTo>
                  <a:cubicBezTo>
                    <a:pt x="271" y="212"/>
                    <a:pt x="271" y="212"/>
                    <a:pt x="271" y="212"/>
                  </a:cubicBezTo>
                  <a:cubicBezTo>
                    <a:pt x="261" y="194"/>
                    <a:pt x="261" y="194"/>
                    <a:pt x="261" y="194"/>
                  </a:cubicBezTo>
                  <a:cubicBezTo>
                    <a:pt x="260" y="192"/>
                    <a:pt x="259" y="189"/>
                    <a:pt x="261" y="187"/>
                  </a:cubicBezTo>
                  <a:cubicBezTo>
                    <a:pt x="270" y="192"/>
                    <a:pt x="289" y="192"/>
                    <a:pt x="299" y="187"/>
                  </a:cubicBezTo>
                  <a:cubicBezTo>
                    <a:pt x="299" y="189"/>
                    <a:pt x="299" y="192"/>
                    <a:pt x="299" y="193"/>
                  </a:cubicBezTo>
                  <a:cubicBezTo>
                    <a:pt x="288" y="212"/>
                    <a:pt x="288" y="212"/>
                    <a:pt x="288" y="212"/>
                  </a:cubicBezTo>
                  <a:cubicBezTo>
                    <a:pt x="292" y="239"/>
                    <a:pt x="292" y="239"/>
                    <a:pt x="292" y="239"/>
                  </a:cubicBezTo>
                  <a:cubicBezTo>
                    <a:pt x="308" y="219"/>
                    <a:pt x="314" y="201"/>
                    <a:pt x="323" y="179"/>
                  </a:cubicBezTo>
                  <a:cubicBezTo>
                    <a:pt x="346" y="195"/>
                    <a:pt x="374" y="186"/>
                    <a:pt x="400" y="219"/>
                  </a:cubicBezTo>
                  <a:cubicBezTo>
                    <a:pt x="403" y="222"/>
                    <a:pt x="405" y="225"/>
                    <a:pt x="407" y="228"/>
                  </a:cubicBezTo>
                  <a:cubicBezTo>
                    <a:pt x="416" y="243"/>
                    <a:pt x="420" y="259"/>
                    <a:pt x="422" y="276"/>
                  </a:cubicBezTo>
                  <a:cubicBezTo>
                    <a:pt x="135" y="276"/>
                    <a:pt x="135" y="276"/>
                    <a:pt x="135" y="276"/>
                  </a:cubicBezTo>
                  <a:close/>
                  <a:moveTo>
                    <a:pt x="338" y="77"/>
                  </a:moveTo>
                  <a:cubicBezTo>
                    <a:pt x="338" y="78"/>
                    <a:pt x="338" y="80"/>
                    <a:pt x="338" y="81"/>
                  </a:cubicBezTo>
                  <a:cubicBezTo>
                    <a:pt x="343" y="87"/>
                    <a:pt x="343" y="99"/>
                    <a:pt x="342" y="106"/>
                  </a:cubicBezTo>
                  <a:cubicBezTo>
                    <a:pt x="341" y="114"/>
                    <a:pt x="338" y="128"/>
                    <a:pt x="330" y="133"/>
                  </a:cubicBezTo>
                  <a:cubicBezTo>
                    <a:pt x="325" y="152"/>
                    <a:pt x="314" y="169"/>
                    <a:pt x="295" y="177"/>
                  </a:cubicBezTo>
                  <a:cubicBezTo>
                    <a:pt x="285" y="182"/>
                    <a:pt x="274" y="182"/>
                    <a:pt x="264" y="177"/>
                  </a:cubicBezTo>
                  <a:cubicBezTo>
                    <a:pt x="245" y="169"/>
                    <a:pt x="234" y="152"/>
                    <a:pt x="229" y="133"/>
                  </a:cubicBezTo>
                  <a:cubicBezTo>
                    <a:pt x="221" y="128"/>
                    <a:pt x="218" y="114"/>
                    <a:pt x="217" y="106"/>
                  </a:cubicBezTo>
                  <a:cubicBezTo>
                    <a:pt x="216" y="99"/>
                    <a:pt x="216" y="87"/>
                    <a:pt x="221" y="81"/>
                  </a:cubicBezTo>
                  <a:cubicBezTo>
                    <a:pt x="221" y="80"/>
                    <a:pt x="221" y="78"/>
                    <a:pt x="221" y="77"/>
                  </a:cubicBezTo>
                  <a:cubicBezTo>
                    <a:pt x="221" y="0"/>
                    <a:pt x="338" y="0"/>
                    <a:pt x="338" y="77"/>
                  </a:cubicBezTo>
                  <a:close/>
                  <a:moveTo>
                    <a:pt x="240" y="89"/>
                  </a:moveTo>
                  <a:cubicBezTo>
                    <a:pt x="241" y="81"/>
                    <a:pt x="243" y="72"/>
                    <a:pt x="247" y="70"/>
                  </a:cubicBezTo>
                  <a:cubicBezTo>
                    <a:pt x="250" y="69"/>
                    <a:pt x="253" y="71"/>
                    <a:pt x="256" y="73"/>
                  </a:cubicBezTo>
                  <a:cubicBezTo>
                    <a:pt x="269" y="85"/>
                    <a:pt x="290" y="85"/>
                    <a:pt x="303" y="73"/>
                  </a:cubicBezTo>
                  <a:cubicBezTo>
                    <a:pt x="306" y="71"/>
                    <a:pt x="309" y="69"/>
                    <a:pt x="312" y="70"/>
                  </a:cubicBezTo>
                  <a:cubicBezTo>
                    <a:pt x="316" y="72"/>
                    <a:pt x="318" y="81"/>
                    <a:pt x="319" y="89"/>
                  </a:cubicBezTo>
                  <a:cubicBezTo>
                    <a:pt x="320" y="93"/>
                    <a:pt x="322" y="93"/>
                    <a:pt x="323" y="91"/>
                  </a:cubicBezTo>
                  <a:cubicBezTo>
                    <a:pt x="325" y="87"/>
                    <a:pt x="327" y="85"/>
                    <a:pt x="328" y="85"/>
                  </a:cubicBezTo>
                  <a:cubicBezTo>
                    <a:pt x="332" y="85"/>
                    <a:pt x="334" y="94"/>
                    <a:pt x="333" y="105"/>
                  </a:cubicBezTo>
                  <a:cubicBezTo>
                    <a:pt x="332" y="117"/>
                    <a:pt x="328" y="126"/>
                    <a:pt x="324" y="126"/>
                  </a:cubicBezTo>
                  <a:cubicBezTo>
                    <a:pt x="323" y="126"/>
                    <a:pt x="323" y="126"/>
                    <a:pt x="322" y="127"/>
                  </a:cubicBezTo>
                  <a:cubicBezTo>
                    <a:pt x="318" y="148"/>
                    <a:pt x="308" y="163"/>
                    <a:pt x="292" y="169"/>
                  </a:cubicBezTo>
                  <a:cubicBezTo>
                    <a:pt x="284" y="173"/>
                    <a:pt x="275" y="173"/>
                    <a:pt x="267" y="169"/>
                  </a:cubicBezTo>
                  <a:cubicBezTo>
                    <a:pt x="251" y="163"/>
                    <a:pt x="241" y="148"/>
                    <a:pt x="237" y="127"/>
                  </a:cubicBezTo>
                  <a:cubicBezTo>
                    <a:pt x="237" y="126"/>
                    <a:pt x="236" y="126"/>
                    <a:pt x="235" y="126"/>
                  </a:cubicBezTo>
                  <a:cubicBezTo>
                    <a:pt x="231" y="126"/>
                    <a:pt x="227" y="117"/>
                    <a:pt x="226" y="105"/>
                  </a:cubicBezTo>
                  <a:cubicBezTo>
                    <a:pt x="225" y="94"/>
                    <a:pt x="227" y="85"/>
                    <a:pt x="231" y="85"/>
                  </a:cubicBezTo>
                  <a:cubicBezTo>
                    <a:pt x="232" y="85"/>
                    <a:pt x="234" y="87"/>
                    <a:pt x="236" y="91"/>
                  </a:cubicBezTo>
                  <a:cubicBezTo>
                    <a:pt x="237" y="93"/>
                    <a:pt x="239" y="93"/>
                    <a:pt x="240" y="89"/>
                  </a:cubicBezTo>
                  <a:close/>
                  <a:moveTo>
                    <a:pt x="445" y="47"/>
                  </a:moveTo>
                  <a:cubicBezTo>
                    <a:pt x="458" y="47"/>
                    <a:pt x="465" y="55"/>
                    <a:pt x="469" y="64"/>
                  </a:cubicBezTo>
                  <a:cubicBezTo>
                    <a:pt x="472" y="72"/>
                    <a:pt x="474" y="82"/>
                    <a:pt x="473" y="91"/>
                  </a:cubicBezTo>
                  <a:cubicBezTo>
                    <a:pt x="477" y="97"/>
                    <a:pt x="477" y="108"/>
                    <a:pt x="477" y="114"/>
                  </a:cubicBezTo>
                  <a:cubicBezTo>
                    <a:pt x="476" y="121"/>
                    <a:pt x="473" y="134"/>
                    <a:pt x="466" y="138"/>
                  </a:cubicBezTo>
                  <a:cubicBezTo>
                    <a:pt x="463" y="152"/>
                    <a:pt x="452" y="165"/>
                    <a:pt x="439" y="173"/>
                  </a:cubicBezTo>
                  <a:cubicBezTo>
                    <a:pt x="429" y="179"/>
                    <a:pt x="417" y="180"/>
                    <a:pt x="407" y="174"/>
                  </a:cubicBezTo>
                  <a:cubicBezTo>
                    <a:pt x="393" y="166"/>
                    <a:pt x="382" y="152"/>
                    <a:pt x="378" y="138"/>
                  </a:cubicBezTo>
                  <a:cubicBezTo>
                    <a:pt x="371" y="134"/>
                    <a:pt x="368" y="121"/>
                    <a:pt x="368" y="114"/>
                  </a:cubicBezTo>
                  <a:cubicBezTo>
                    <a:pt x="367" y="108"/>
                    <a:pt x="367" y="97"/>
                    <a:pt x="371" y="91"/>
                  </a:cubicBezTo>
                  <a:cubicBezTo>
                    <a:pt x="371" y="78"/>
                    <a:pt x="373" y="62"/>
                    <a:pt x="383" y="52"/>
                  </a:cubicBezTo>
                  <a:cubicBezTo>
                    <a:pt x="398" y="38"/>
                    <a:pt x="429" y="35"/>
                    <a:pt x="442" y="46"/>
                  </a:cubicBezTo>
                  <a:cubicBezTo>
                    <a:pt x="443" y="47"/>
                    <a:pt x="443" y="47"/>
                    <a:pt x="445" y="47"/>
                  </a:cubicBezTo>
                  <a:close/>
                  <a:moveTo>
                    <a:pt x="388" y="93"/>
                  </a:moveTo>
                  <a:cubicBezTo>
                    <a:pt x="388" y="89"/>
                    <a:pt x="389" y="89"/>
                    <a:pt x="392" y="90"/>
                  </a:cubicBezTo>
                  <a:cubicBezTo>
                    <a:pt x="401" y="93"/>
                    <a:pt x="440" y="85"/>
                    <a:pt x="449" y="81"/>
                  </a:cubicBezTo>
                  <a:cubicBezTo>
                    <a:pt x="451" y="81"/>
                    <a:pt x="452" y="80"/>
                    <a:pt x="454" y="82"/>
                  </a:cubicBezTo>
                  <a:cubicBezTo>
                    <a:pt x="455" y="83"/>
                    <a:pt x="455" y="84"/>
                    <a:pt x="455" y="85"/>
                  </a:cubicBezTo>
                  <a:cubicBezTo>
                    <a:pt x="456" y="89"/>
                    <a:pt x="457" y="93"/>
                    <a:pt x="457" y="97"/>
                  </a:cubicBezTo>
                  <a:cubicBezTo>
                    <a:pt x="457" y="102"/>
                    <a:pt x="458" y="103"/>
                    <a:pt x="461" y="98"/>
                  </a:cubicBezTo>
                  <a:cubicBezTo>
                    <a:pt x="462" y="96"/>
                    <a:pt x="464" y="94"/>
                    <a:pt x="465" y="94"/>
                  </a:cubicBezTo>
                  <a:cubicBezTo>
                    <a:pt x="468" y="94"/>
                    <a:pt x="470" y="103"/>
                    <a:pt x="469" y="113"/>
                  </a:cubicBezTo>
                  <a:cubicBezTo>
                    <a:pt x="468" y="123"/>
                    <a:pt x="465" y="131"/>
                    <a:pt x="461" y="131"/>
                  </a:cubicBezTo>
                  <a:cubicBezTo>
                    <a:pt x="460" y="131"/>
                    <a:pt x="460" y="132"/>
                    <a:pt x="460" y="133"/>
                  </a:cubicBezTo>
                  <a:cubicBezTo>
                    <a:pt x="457" y="147"/>
                    <a:pt x="447" y="160"/>
                    <a:pt x="436" y="166"/>
                  </a:cubicBezTo>
                  <a:cubicBezTo>
                    <a:pt x="426" y="171"/>
                    <a:pt x="420" y="172"/>
                    <a:pt x="410" y="166"/>
                  </a:cubicBezTo>
                  <a:cubicBezTo>
                    <a:pt x="398" y="160"/>
                    <a:pt x="388" y="147"/>
                    <a:pt x="385" y="133"/>
                  </a:cubicBezTo>
                  <a:cubicBezTo>
                    <a:pt x="385" y="132"/>
                    <a:pt x="384" y="131"/>
                    <a:pt x="383" y="131"/>
                  </a:cubicBezTo>
                  <a:cubicBezTo>
                    <a:pt x="380" y="131"/>
                    <a:pt x="376" y="123"/>
                    <a:pt x="375" y="113"/>
                  </a:cubicBezTo>
                  <a:cubicBezTo>
                    <a:pt x="374" y="103"/>
                    <a:pt x="376" y="94"/>
                    <a:pt x="379" y="94"/>
                  </a:cubicBezTo>
                  <a:cubicBezTo>
                    <a:pt x="381" y="94"/>
                    <a:pt x="383" y="96"/>
                    <a:pt x="384" y="100"/>
                  </a:cubicBezTo>
                  <a:cubicBezTo>
                    <a:pt x="385" y="101"/>
                    <a:pt x="387" y="103"/>
                    <a:pt x="387" y="101"/>
                  </a:cubicBezTo>
                  <a:cubicBezTo>
                    <a:pt x="388" y="100"/>
                    <a:pt x="388" y="94"/>
                    <a:pt x="388" y="93"/>
                  </a:cubicBezTo>
                  <a:close/>
                  <a:moveTo>
                    <a:pt x="358" y="183"/>
                  </a:moveTo>
                  <a:cubicBezTo>
                    <a:pt x="367" y="180"/>
                    <a:pt x="376" y="178"/>
                    <a:pt x="385" y="171"/>
                  </a:cubicBezTo>
                  <a:cubicBezTo>
                    <a:pt x="391" y="179"/>
                    <a:pt x="398" y="187"/>
                    <a:pt x="408" y="190"/>
                  </a:cubicBezTo>
                  <a:cubicBezTo>
                    <a:pt x="415" y="193"/>
                    <a:pt x="429" y="193"/>
                    <a:pt x="437" y="190"/>
                  </a:cubicBezTo>
                  <a:cubicBezTo>
                    <a:pt x="446" y="187"/>
                    <a:pt x="454" y="179"/>
                    <a:pt x="460" y="171"/>
                  </a:cubicBezTo>
                  <a:cubicBezTo>
                    <a:pt x="474" y="182"/>
                    <a:pt x="490" y="181"/>
                    <a:pt x="507" y="190"/>
                  </a:cubicBezTo>
                  <a:cubicBezTo>
                    <a:pt x="523" y="198"/>
                    <a:pt x="534" y="214"/>
                    <a:pt x="541" y="230"/>
                  </a:cubicBezTo>
                  <a:cubicBezTo>
                    <a:pt x="543" y="235"/>
                    <a:pt x="545" y="239"/>
                    <a:pt x="544" y="241"/>
                  </a:cubicBezTo>
                  <a:cubicBezTo>
                    <a:pt x="423" y="241"/>
                    <a:pt x="423" y="241"/>
                    <a:pt x="423" y="241"/>
                  </a:cubicBezTo>
                  <a:cubicBezTo>
                    <a:pt x="421" y="235"/>
                    <a:pt x="418" y="229"/>
                    <a:pt x="414" y="224"/>
                  </a:cubicBezTo>
                  <a:cubicBezTo>
                    <a:pt x="412" y="220"/>
                    <a:pt x="410" y="217"/>
                    <a:pt x="407" y="214"/>
                  </a:cubicBezTo>
                  <a:cubicBezTo>
                    <a:pt x="398" y="202"/>
                    <a:pt x="386" y="193"/>
                    <a:pt x="372" y="187"/>
                  </a:cubicBezTo>
                  <a:cubicBezTo>
                    <a:pt x="367" y="185"/>
                    <a:pt x="363" y="184"/>
                    <a:pt x="358" y="183"/>
                  </a:cubicBezTo>
                  <a:close/>
                  <a:moveTo>
                    <a:pt x="106" y="30"/>
                  </a:moveTo>
                  <a:cubicBezTo>
                    <a:pt x="89" y="35"/>
                    <a:pt x="73" y="46"/>
                    <a:pt x="66" y="65"/>
                  </a:cubicBezTo>
                  <a:cubicBezTo>
                    <a:pt x="63" y="71"/>
                    <a:pt x="62" y="78"/>
                    <a:pt x="62" y="84"/>
                  </a:cubicBezTo>
                  <a:cubicBezTo>
                    <a:pt x="60" y="119"/>
                    <a:pt x="65" y="147"/>
                    <a:pt x="44" y="180"/>
                  </a:cubicBezTo>
                  <a:cubicBezTo>
                    <a:pt x="55" y="173"/>
                    <a:pt x="67" y="166"/>
                    <a:pt x="79" y="161"/>
                  </a:cubicBezTo>
                  <a:cubicBezTo>
                    <a:pt x="82" y="160"/>
                    <a:pt x="82" y="160"/>
                    <a:pt x="82" y="160"/>
                  </a:cubicBezTo>
                  <a:cubicBezTo>
                    <a:pt x="84" y="162"/>
                    <a:pt x="88" y="166"/>
                    <a:pt x="91" y="168"/>
                  </a:cubicBezTo>
                  <a:cubicBezTo>
                    <a:pt x="92" y="168"/>
                    <a:pt x="95" y="162"/>
                    <a:pt x="95" y="157"/>
                  </a:cubicBezTo>
                  <a:cubicBezTo>
                    <a:pt x="95" y="157"/>
                    <a:pt x="95" y="158"/>
                    <a:pt x="95" y="158"/>
                  </a:cubicBezTo>
                  <a:cubicBezTo>
                    <a:pt x="100" y="161"/>
                    <a:pt x="105" y="165"/>
                    <a:pt x="110" y="168"/>
                  </a:cubicBezTo>
                  <a:cubicBezTo>
                    <a:pt x="118" y="173"/>
                    <a:pt x="126" y="173"/>
                    <a:pt x="135" y="168"/>
                  </a:cubicBezTo>
                  <a:cubicBezTo>
                    <a:pt x="140" y="165"/>
                    <a:pt x="145" y="161"/>
                    <a:pt x="149" y="158"/>
                  </a:cubicBezTo>
                  <a:cubicBezTo>
                    <a:pt x="149" y="158"/>
                    <a:pt x="149" y="157"/>
                    <a:pt x="149" y="157"/>
                  </a:cubicBezTo>
                  <a:cubicBezTo>
                    <a:pt x="150" y="162"/>
                    <a:pt x="152" y="168"/>
                    <a:pt x="153" y="168"/>
                  </a:cubicBezTo>
                  <a:cubicBezTo>
                    <a:pt x="157" y="166"/>
                    <a:pt x="160" y="162"/>
                    <a:pt x="162" y="160"/>
                  </a:cubicBezTo>
                  <a:cubicBezTo>
                    <a:pt x="166" y="161"/>
                    <a:pt x="166" y="161"/>
                    <a:pt x="166" y="161"/>
                  </a:cubicBezTo>
                  <a:cubicBezTo>
                    <a:pt x="178" y="166"/>
                    <a:pt x="190" y="173"/>
                    <a:pt x="201" y="180"/>
                  </a:cubicBezTo>
                  <a:cubicBezTo>
                    <a:pt x="178" y="144"/>
                    <a:pt x="185" y="119"/>
                    <a:pt x="183" y="84"/>
                  </a:cubicBezTo>
                  <a:cubicBezTo>
                    <a:pt x="182" y="78"/>
                    <a:pt x="181" y="71"/>
                    <a:pt x="179" y="65"/>
                  </a:cubicBezTo>
                  <a:cubicBezTo>
                    <a:pt x="175" y="57"/>
                    <a:pt x="172" y="50"/>
                    <a:pt x="166" y="44"/>
                  </a:cubicBezTo>
                  <a:cubicBezTo>
                    <a:pt x="160" y="39"/>
                    <a:pt x="148" y="32"/>
                    <a:pt x="139" y="34"/>
                  </a:cubicBezTo>
                  <a:cubicBezTo>
                    <a:pt x="136" y="35"/>
                    <a:pt x="137" y="35"/>
                    <a:pt x="135" y="34"/>
                  </a:cubicBezTo>
                  <a:cubicBezTo>
                    <a:pt x="126" y="30"/>
                    <a:pt x="118" y="27"/>
                    <a:pt x="106" y="30"/>
                  </a:cubicBezTo>
                  <a:close/>
                  <a:moveTo>
                    <a:pt x="139" y="73"/>
                  </a:moveTo>
                  <a:cubicBezTo>
                    <a:pt x="133" y="81"/>
                    <a:pt x="116" y="88"/>
                    <a:pt x="96" y="89"/>
                  </a:cubicBezTo>
                  <a:cubicBezTo>
                    <a:pt x="93" y="90"/>
                    <a:pt x="89" y="90"/>
                    <a:pt x="86" y="90"/>
                  </a:cubicBezTo>
                  <a:cubicBezTo>
                    <a:pt x="81" y="104"/>
                    <a:pt x="84" y="126"/>
                    <a:pt x="90" y="137"/>
                  </a:cubicBezTo>
                  <a:cubicBezTo>
                    <a:pt x="94" y="147"/>
                    <a:pt x="102" y="154"/>
                    <a:pt x="114" y="160"/>
                  </a:cubicBezTo>
                  <a:cubicBezTo>
                    <a:pt x="120" y="164"/>
                    <a:pt x="125" y="164"/>
                    <a:pt x="130" y="160"/>
                  </a:cubicBezTo>
                  <a:cubicBezTo>
                    <a:pt x="142" y="154"/>
                    <a:pt x="150" y="147"/>
                    <a:pt x="155" y="137"/>
                  </a:cubicBezTo>
                  <a:cubicBezTo>
                    <a:pt x="161" y="126"/>
                    <a:pt x="163" y="104"/>
                    <a:pt x="159" y="90"/>
                  </a:cubicBezTo>
                  <a:cubicBezTo>
                    <a:pt x="155" y="89"/>
                    <a:pt x="151" y="86"/>
                    <a:pt x="147" y="83"/>
                  </a:cubicBezTo>
                  <a:cubicBezTo>
                    <a:pt x="144" y="80"/>
                    <a:pt x="141" y="76"/>
                    <a:pt x="139" y="73"/>
                  </a:cubicBezTo>
                  <a:close/>
                  <a:moveTo>
                    <a:pt x="138" y="236"/>
                  </a:moveTo>
                  <a:cubicBezTo>
                    <a:pt x="0" y="236"/>
                    <a:pt x="0" y="236"/>
                    <a:pt x="0" y="236"/>
                  </a:cubicBezTo>
                  <a:cubicBezTo>
                    <a:pt x="9" y="220"/>
                    <a:pt x="21" y="205"/>
                    <a:pt x="37" y="192"/>
                  </a:cubicBezTo>
                  <a:cubicBezTo>
                    <a:pt x="50" y="181"/>
                    <a:pt x="65" y="173"/>
                    <a:pt x="80" y="166"/>
                  </a:cubicBezTo>
                  <a:cubicBezTo>
                    <a:pt x="90" y="179"/>
                    <a:pt x="103" y="191"/>
                    <a:pt x="122" y="202"/>
                  </a:cubicBezTo>
                  <a:cubicBezTo>
                    <a:pt x="140" y="191"/>
                    <a:pt x="154" y="180"/>
                    <a:pt x="164" y="166"/>
                  </a:cubicBezTo>
                  <a:cubicBezTo>
                    <a:pt x="175" y="171"/>
                    <a:pt x="187" y="177"/>
                    <a:pt x="197" y="184"/>
                  </a:cubicBezTo>
                  <a:cubicBezTo>
                    <a:pt x="192" y="186"/>
                    <a:pt x="188" y="187"/>
                    <a:pt x="183" y="189"/>
                  </a:cubicBezTo>
                  <a:cubicBezTo>
                    <a:pt x="170" y="194"/>
                    <a:pt x="160" y="203"/>
                    <a:pt x="152" y="214"/>
                  </a:cubicBezTo>
                  <a:cubicBezTo>
                    <a:pt x="149" y="218"/>
                    <a:pt x="146" y="221"/>
                    <a:pt x="144" y="226"/>
                  </a:cubicBezTo>
                  <a:cubicBezTo>
                    <a:pt x="142" y="229"/>
                    <a:pt x="140" y="232"/>
                    <a:pt x="138" y="23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58" name="Group 557"/>
          <p:cNvGrpSpPr/>
          <p:nvPr/>
        </p:nvGrpSpPr>
        <p:grpSpPr>
          <a:xfrm>
            <a:off x="5298391" y="5208240"/>
            <a:ext cx="3067388" cy="1472177"/>
            <a:chOff x="5298391" y="5208240"/>
            <a:chExt cx="3067388" cy="1472177"/>
          </a:xfrm>
        </p:grpSpPr>
        <p:sp>
          <p:nvSpPr>
            <p:cNvPr id="15" name="Rounded Rectangle 14"/>
            <p:cNvSpPr/>
            <p:nvPr/>
          </p:nvSpPr>
          <p:spPr bwMode="gray">
            <a:xfrm>
              <a:off x="5298391" y="5572327"/>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a:solidFill>
                    <a:schemeClr val="tx1"/>
                  </a:solidFill>
                  <a:latin typeface="Segoe Print" pitchFamily="2" charset="0"/>
                </a:rPr>
                <a:t>A</a:t>
              </a:r>
              <a:r>
                <a:rPr lang="en-ZA" sz="1400" dirty="0" smtClean="0">
                  <a:solidFill>
                    <a:schemeClr val="tx1"/>
                  </a:solidFill>
                  <a:latin typeface="Segoe Print" pitchFamily="2" charset="0"/>
                </a:rPr>
                <a:t> </a:t>
              </a:r>
              <a:r>
                <a:rPr lang="en-ZA" sz="1400" b="1" dirty="0" smtClean="0">
                  <a:solidFill>
                    <a:schemeClr val="tx1"/>
                  </a:solidFill>
                  <a:latin typeface="Segoe Print" pitchFamily="2" charset="0"/>
                </a:rPr>
                <a:t>trusted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Team Player</a:t>
              </a:r>
              <a:r>
                <a:rPr lang="en-ZA" sz="1400" dirty="0" smtClean="0">
                  <a:solidFill>
                    <a:schemeClr val="tx1"/>
                  </a:solidFill>
                  <a:latin typeface="Segoe Print" pitchFamily="2" charset="0"/>
                </a:rPr>
                <a:t>, </a:t>
              </a:r>
              <a:br>
                <a:rPr lang="en-ZA" sz="1400" dirty="0" smtClean="0">
                  <a:solidFill>
                    <a:schemeClr val="tx1"/>
                  </a:solidFill>
                  <a:latin typeface="Segoe Print" pitchFamily="2" charset="0"/>
                </a:rPr>
              </a:br>
              <a:r>
                <a:rPr lang="en-ZA" sz="1400" dirty="0" smtClean="0">
                  <a:solidFill>
                    <a:schemeClr val="tx1"/>
                  </a:solidFill>
                  <a:latin typeface="Segoe Print" pitchFamily="2" charset="0"/>
                </a:rPr>
                <a:t>fostering a </a:t>
              </a:r>
              <a:r>
                <a:rPr lang="en-ZA" sz="1400" b="1" dirty="0" smtClean="0">
                  <a:solidFill>
                    <a:schemeClr val="tx1"/>
                  </a:solidFill>
                  <a:latin typeface="Segoe Print" pitchFamily="2" charset="0"/>
                </a:rPr>
                <a:t>cohesive</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 Multi Agency </a:t>
              </a:r>
              <a:r>
                <a:rPr lang="en-ZA" sz="1400" dirty="0" smtClean="0">
                  <a:solidFill>
                    <a:schemeClr val="tx1"/>
                  </a:solidFill>
                  <a:latin typeface="Segoe Print" pitchFamily="2" charset="0"/>
                </a:rPr>
                <a:t>approach? </a:t>
              </a:r>
              <a:endParaRPr lang="en-ZA" sz="1400" dirty="0">
                <a:solidFill>
                  <a:schemeClr val="tx1"/>
                </a:solidFill>
                <a:latin typeface="Segoe Print" pitchFamily="2" charset="0"/>
              </a:endParaRPr>
            </a:p>
          </p:txBody>
        </p:sp>
        <p:grpSp>
          <p:nvGrpSpPr>
            <p:cNvPr id="512" name="Group 6"/>
            <p:cNvGrpSpPr>
              <a:grpSpLocks noChangeAspect="1"/>
            </p:cNvGrpSpPr>
            <p:nvPr/>
          </p:nvGrpSpPr>
          <p:grpSpPr bwMode="auto">
            <a:xfrm>
              <a:off x="5340647" y="5208240"/>
              <a:ext cx="743033" cy="650020"/>
              <a:chOff x="1397" y="443"/>
              <a:chExt cx="695" cy="608"/>
            </a:xfrm>
            <a:solidFill>
              <a:schemeClr val="tx1"/>
            </a:solidFill>
          </p:grpSpPr>
          <p:sp>
            <p:nvSpPr>
              <p:cNvPr id="513" name="Oval 7"/>
              <p:cNvSpPr>
                <a:spLocks noChangeArrowheads="1"/>
              </p:cNvSpPr>
              <p:nvPr/>
            </p:nvSpPr>
            <p:spPr bwMode="auto">
              <a:xfrm>
                <a:off x="1657" y="443"/>
                <a:ext cx="174" cy="17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8"/>
              <p:cNvSpPr>
                <a:spLocks/>
              </p:cNvSpPr>
              <p:nvPr/>
            </p:nvSpPr>
            <p:spPr bwMode="auto">
              <a:xfrm>
                <a:off x="1630" y="633"/>
                <a:ext cx="228" cy="108"/>
              </a:xfrm>
              <a:custGeom>
                <a:avLst/>
                <a:gdLst>
                  <a:gd name="T0" fmla="*/ 86 w 167"/>
                  <a:gd name="T1" fmla="*/ 49 h 79"/>
                  <a:gd name="T2" fmla="*/ 99 w 167"/>
                  <a:gd name="T3" fmla="*/ 79 h 79"/>
                  <a:gd name="T4" fmla="*/ 167 w 167"/>
                  <a:gd name="T5" fmla="*/ 79 h 79"/>
                  <a:gd name="T6" fmla="*/ 127 w 167"/>
                  <a:gd name="T7" fmla="*/ 17 h 79"/>
                  <a:gd name="T8" fmla="*/ 106 w 167"/>
                  <a:gd name="T9" fmla="*/ 8 h 79"/>
                  <a:gd name="T10" fmla="*/ 106 w 167"/>
                  <a:gd name="T11" fmla="*/ 0 h 79"/>
                  <a:gd name="T12" fmla="*/ 61 w 167"/>
                  <a:gd name="T13" fmla="*/ 0 h 79"/>
                  <a:gd name="T14" fmla="*/ 61 w 167"/>
                  <a:gd name="T15" fmla="*/ 8 h 79"/>
                  <a:gd name="T16" fmla="*/ 40 w 167"/>
                  <a:gd name="T17" fmla="*/ 17 h 79"/>
                  <a:gd name="T18" fmla="*/ 0 w 167"/>
                  <a:gd name="T19" fmla="*/ 79 h 79"/>
                  <a:gd name="T20" fmla="*/ 66 w 167"/>
                  <a:gd name="T21" fmla="*/ 79 h 79"/>
                  <a:gd name="T22" fmla="*/ 79 w 167"/>
                  <a:gd name="T23" fmla="*/ 49 h 79"/>
                  <a:gd name="T24" fmla="*/ 79 w 167"/>
                  <a:gd name="T25" fmla="*/ 47 h 79"/>
                  <a:gd name="T26" fmla="*/ 67 w 167"/>
                  <a:gd name="T27" fmla="*/ 33 h 79"/>
                  <a:gd name="T28" fmla="*/ 74 w 167"/>
                  <a:gd name="T29" fmla="*/ 20 h 79"/>
                  <a:gd name="T30" fmla="*/ 91 w 167"/>
                  <a:gd name="T31" fmla="*/ 20 h 79"/>
                  <a:gd name="T32" fmla="*/ 98 w 167"/>
                  <a:gd name="T33" fmla="*/ 33 h 79"/>
                  <a:gd name="T34" fmla="*/ 86 w 167"/>
                  <a:gd name="T35" fmla="*/ 47 h 79"/>
                  <a:gd name="T36" fmla="*/ 86 w 167"/>
                  <a:gd name="T3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79">
                    <a:moveTo>
                      <a:pt x="86" y="49"/>
                    </a:moveTo>
                    <a:cubicBezTo>
                      <a:pt x="99" y="79"/>
                      <a:pt x="99" y="79"/>
                      <a:pt x="99" y="79"/>
                    </a:cubicBezTo>
                    <a:cubicBezTo>
                      <a:pt x="167" y="79"/>
                      <a:pt x="167" y="79"/>
                      <a:pt x="167" y="79"/>
                    </a:cubicBezTo>
                    <a:cubicBezTo>
                      <a:pt x="167" y="52"/>
                      <a:pt x="151" y="28"/>
                      <a:pt x="127" y="17"/>
                    </a:cubicBezTo>
                    <a:cubicBezTo>
                      <a:pt x="106" y="8"/>
                      <a:pt x="106" y="8"/>
                      <a:pt x="106" y="8"/>
                    </a:cubicBezTo>
                    <a:cubicBezTo>
                      <a:pt x="106" y="0"/>
                      <a:pt x="106" y="0"/>
                      <a:pt x="106" y="0"/>
                    </a:cubicBezTo>
                    <a:cubicBezTo>
                      <a:pt x="61" y="0"/>
                      <a:pt x="61" y="0"/>
                      <a:pt x="61" y="0"/>
                    </a:cubicBezTo>
                    <a:cubicBezTo>
                      <a:pt x="61" y="8"/>
                      <a:pt x="61" y="8"/>
                      <a:pt x="61" y="8"/>
                    </a:cubicBezTo>
                    <a:cubicBezTo>
                      <a:pt x="40" y="17"/>
                      <a:pt x="40" y="17"/>
                      <a:pt x="40" y="17"/>
                    </a:cubicBezTo>
                    <a:cubicBezTo>
                      <a:pt x="16" y="28"/>
                      <a:pt x="0" y="52"/>
                      <a:pt x="0" y="79"/>
                    </a:cubicBezTo>
                    <a:cubicBezTo>
                      <a:pt x="66" y="79"/>
                      <a:pt x="66" y="79"/>
                      <a:pt x="66" y="79"/>
                    </a:cubicBezTo>
                    <a:cubicBezTo>
                      <a:pt x="79" y="49"/>
                      <a:pt x="79" y="49"/>
                      <a:pt x="79" y="49"/>
                    </a:cubicBezTo>
                    <a:cubicBezTo>
                      <a:pt x="79" y="47"/>
                      <a:pt x="79" y="47"/>
                      <a:pt x="79" y="47"/>
                    </a:cubicBezTo>
                    <a:cubicBezTo>
                      <a:pt x="67" y="33"/>
                      <a:pt x="67" y="33"/>
                      <a:pt x="67" y="33"/>
                    </a:cubicBezTo>
                    <a:cubicBezTo>
                      <a:pt x="74" y="20"/>
                      <a:pt x="74" y="20"/>
                      <a:pt x="74" y="20"/>
                    </a:cubicBezTo>
                    <a:cubicBezTo>
                      <a:pt x="91" y="20"/>
                      <a:pt x="91" y="20"/>
                      <a:pt x="91" y="20"/>
                    </a:cubicBezTo>
                    <a:cubicBezTo>
                      <a:pt x="98" y="33"/>
                      <a:pt x="98" y="33"/>
                      <a:pt x="98" y="33"/>
                    </a:cubicBezTo>
                    <a:cubicBezTo>
                      <a:pt x="86" y="47"/>
                      <a:pt x="86" y="47"/>
                      <a:pt x="86" y="47"/>
                    </a:cubicBezTo>
                    <a:lnTo>
                      <a:pt x="86"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Oval 9"/>
              <p:cNvSpPr>
                <a:spLocks noChangeArrowheads="1"/>
              </p:cNvSpPr>
              <p:nvPr/>
            </p:nvSpPr>
            <p:spPr bwMode="auto">
              <a:xfrm>
                <a:off x="1425" y="749"/>
                <a:ext cx="173" cy="17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0"/>
              <p:cNvSpPr>
                <a:spLocks/>
              </p:cNvSpPr>
              <p:nvPr/>
            </p:nvSpPr>
            <p:spPr bwMode="auto">
              <a:xfrm>
                <a:off x="1397" y="939"/>
                <a:ext cx="229" cy="108"/>
              </a:xfrm>
              <a:custGeom>
                <a:avLst/>
                <a:gdLst>
                  <a:gd name="T0" fmla="*/ 75 w 167"/>
                  <a:gd name="T1" fmla="*/ 20 h 79"/>
                  <a:gd name="T2" fmla="*/ 91 w 167"/>
                  <a:gd name="T3" fmla="*/ 20 h 79"/>
                  <a:gd name="T4" fmla="*/ 98 w 167"/>
                  <a:gd name="T5" fmla="*/ 34 h 79"/>
                  <a:gd name="T6" fmla="*/ 86 w 167"/>
                  <a:gd name="T7" fmla="*/ 47 h 79"/>
                  <a:gd name="T8" fmla="*/ 86 w 167"/>
                  <a:gd name="T9" fmla="*/ 50 h 79"/>
                  <a:gd name="T10" fmla="*/ 99 w 167"/>
                  <a:gd name="T11" fmla="*/ 79 h 79"/>
                  <a:gd name="T12" fmla="*/ 167 w 167"/>
                  <a:gd name="T13" fmla="*/ 79 h 79"/>
                  <a:gd name="T14" fmla="*/ 127 w 167"/>
                  <a:gd name="T15" fmla="*/ 17 h 79"/>
                  <a:gd name="T16" fmla="*/ 106 w 167"/>
                  <a:gd name="T17" fmla="*/ 8 h 79"/>
                  <a:gd name="T18" fmla="*/ 106 w 167"/>
                  <a:gd name="T19" fmla="*/ 0 h 79"/>
                  <a:gd name="T20" fmla="*/ 61 w 167"/>
                  <a:gd name="T21" fmla="*/ 0 h 79"/>
                  <a:gd name="T22" fmla="*/ 61 w 167"/>
                  <a:gd name="T23" fmla="*/ 8 h 79"/>
                  <a:gd name="T24" fmla="*/ 40 w 167"/>
                  <a:gd name="T25" fmla="*/ 17 h 79"/>
                  <a:gd name="T26" fmla="*/ 0 w 167"/>
                  <a:gd name="T27" fmla="*/ 79 h 79"/>
                  <a:gd name="T28" fmla="*/ 66 w 167"/>
                  <a:gd name="T29" fmla="*/ 79 h 79"/>
                  <a:gd name="T30" fmla="*/ 79 w 167"/>
                  <a:gd name="T31" fmla="*/ 50 h 79"/>
                  <a:gd name="T32" fmla="*/ 79 w 167"/>
                  <a:gd name="T33" fmla="*/ 47 h 79"/>
                  <a:gd name="T34" fmla="*/ 67 w 167"/>
                  <a:gd name="T35" fmla="*/ 34 h 79"/>
                  <a:gd name="T36" fmla="*/ 75 w 167"/>
                  <a:gd name="T3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79">
                    <a:moveTo>
                      <a:pt x="75" y="20"/>
                    </a:moveTo>
                    <a:cubicBezTo>
                      <a:pt x="91" y="20"/>
                      <a:pt x="91" y="20"/>
                      <a:pt x="91" y="20"/>
                    </a:cubicBezTo>
                    <a:cubicBezTo>
                      <a:pt x="98" y="34"/>
                      <a:pt x="98" y="34"/>
                      <a:pt x="98" y="34"/>
                    </a:cubicBezTo>
                    <a:cubicBezTo>
                      <a:pt x="86" y="47"/>
                      <a:pt x="86" y="47"/>
                      <a:pt x="86" y="47"/>
                    </a:cubicBezTo>
                    <a:cubicBezTo>
                      <a:pt x="86" y="50"/>
                      <a:pt x="86" y="50"/>
                      <a:pt x="86" y="50"/>
                    </a:cubicBezTo>
                    <a:cubicBezTo>
                      <a:pt x="99" y="79"/>
                      <a:pt x="99" y="79"/>
                      <a:pt x="99" y="79"/>
                    </a:cubicBezTo>
                    <a:cubicBezTo>
                      <a:pt x="167" y="79"/>
                      <a:pt x="167" y="79"/>
                      <a:pt x="167" y="79"/>
                    </a:cubicBezTo>
                    <a:cubicBezTo>
                      <a:pt x="167" y="52"/>
                      <a:pt x="151" y="28"/>
                      <a:pt x="127" y="17"/>
                    </a:cubicBezTo>
                    <a:cubicBezTo>
                      <a:pt x="106" y="8"/>
                      <a:pt x="106" y="8"/>
                      <a:pt x="106" y="8"/>
                    </a:cubicBezTo>
                    <a:cubicBezTo>
                      <a:pt x="106" y="0"/>
                      <a:pt x="106" y="0"/>
                      <a:pt x="106" y="0"/>
                    </a:cubicBezTo>
                    <a:cubicBezTo>
                      <a:pt x="61" y="0"/>
                      <a:pt x="61" y="0"/>
                      <a:pt x="61" y="0"/>
                    </a:cubicBezTo>
                    <a:cubicBezTo>
                      <a:pt x="61" y="8"/>
                      <a:pt x="61" y="8"/>
                      <a:pt x="61" y="8"/>
                    </a:cubicBezTo>
                    <a:cubicBezTo>
                      <a:pt x="40" y="17"/>
                      <a:pt x="40" y="17"/>
                      <a:pt x="40" y="17"/>
                    </a:cubicBezTo>
                    <a:cubicBezTo>
                      <a:pt x="16" y="28"/>
                      <a:pt x="0" y="52"/>
                      <a:pt x="0" y="79"/>
                    </a:cubicBezTo>
                    <a:cubicBezTo>
                      <a:pt x="66" y="79"/>
                      <a:pt x="66" y="79"/>
                      <a:pt x="66" y="79"/>
                    </a:cubicBezTo>
                    <a:cubicBezTo>
                      <a:pt x="79" y="50"/>
                      <a:pt x="79" y="50"/>
                      <a:pt x="79" y="50"/>
                    </a:cubicBezTo>
                    <a:cubicBezTo>
                      <a:pt x="79" y="47"/>
                      <a:pt x="79" y="47"/>
                      <a:pt x="79" y="47"/>
                    </a:cubicBezTo>
                    <a:cubicBezTo>
                      <a:pt x="67" y="34"/>
                      <a:pt x="67" y="34"/>
                      <a:pt x="67" y="34"/>
                    </a:cubicBezTo>
                    <a:lnTo>
                      <a:pt x="75"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
              <p:cNvSpPr>
                <a:spLocks/>
              </p:cNvSpPr>
              <p:nvPr/>
            </p:nvSpPr>
            <p:spPr bwMode="auto">
              <a:xfrm>
                <a:off x="1604" y="767"/>
                <a:ext cx="269" cy="233"/>
              </a:xfrm>
              <a:custGeom>
                <a:avLst/>
                <a:gdLst>
                  <a:gd name="T0" fmla="*/ 161 w 197"/>
                  <a:gd name="T1" fmla="*/ 166 h 171"/>
                  <a:gd name="T2" fmla="*/ 165 w 197"/>
                  <a:gd name="T3" fmla="*/ 168 h 171"/>
                  <a:gd name="T4" fmla="*/ 176 w 197"/>
                  <a:gd name="T5" fmla="*/ 166 h 171"/>
                  <a:gd name="T6" fmla="*/ 195 w 197"/>
                  <a:gd name="T7" fmla="*/ 138 h 171"/>
                  <a:gd name="T8" fmla="*/ 192 w 197"/>
                  <a:gd name="T9" fmla="*/ 126 h 171"/>
                  <a:gd name="T10" fmla="*/ 188 w 197"/>
                  <a:gd name="T11" fmla="*/ 124 h 171"/>
                  <a:gd name="T12" fmla="*/ 177 w 197"/>
                  <a:gd name="T13" fmla="*/ 126 h 171"/>
                  <a:gd name="T14" fmla="*/ 175 w 197"/>
                  <a:gd name="T15" fmla="*/ 129 h 171"/>
                  <a:gd name="T16" fmla="*/ 112 w 197"/>
                  <a:gd name="T17" fmla="*/ 89 h 171"/>
                  <a:gd name="T18" fmla="*/ 112 w 197"/>
                  <a:gd name="T19" fmla="*/ 22 h 171"/>
                  <a:gd name="T20" fmla="*/ 119 w 197"/>
                  <a:gd name="T21" fmla="*/ 22 h 171"/>
                  <a:gd name="T22" fmla="*/ 127 w 197"/>
                  <a:gd name="T23" fmla="*/ 13 h 171"/>
                  <a:gd name="T24" fmla="*/ 127 w 197"/>
                  <a:gd name="T25" fmla="*/ 9 h 171"/>
                  <a:gd name="T26" fmla="*/ 122 w 197"/>
                  <a:gd name="T27" fmla="*/ 1 h 171"/>
                  <a:gd name="T28" fmla="*/ 119 w 197"/>
                  <a:gd name="T29" fmla="*/ 0 h 171"/>
                  <a:gd name="T30" fmla="*/ 81 w 197"/>
                  <a:gd name="T31" fmla="*/ 0 h 171"/>
                  <a:gd name="T32" fmla="*/ 80 w 197"/>
                  <a:gd name="T33" fmla="*/ 0 h 171"/>
                  <a:gd name="T34" fmla="*/ 71 w 197"/>
                  <a:gd name="T35" fmla="*/ 9 h 171"/>
                  <a:gd name="T36" fmla="*/ 71 w 197"/>
                  <a:gd name="T37" fmla="*/ 13 h 171"/>
                  <a:gd name="T38" fmla="*/ 80 w 197"/>
                  <a:gd name="T39" fmla="*/ 22 h 171"/>
                  <a:gd name="T40" fmla="*/ 87 w 197"/>
                  <a:gd name="T41" fmla="*/ 22 h 171"/>
                  <a:gd name="T42" fmla="*/ 87 w 197"/>
                  <a:gd name="T43" fmla="*/ 89 h 171"/>
                  <a:gd name="T44" fmla="*/ 23 w 197"/>
                  <a:gd name="T45" fmla="*/ 129 h 171"/>
                  <a:gd name="T46" fmla="*/ 21 w 197"/>
                  <a:gd name="T47" fmla="*/ 126 h 171"/>
                  <a:gd name="T48" fmla="*/ 9 w 197"/>
                  <a:gd name="T49" fmla="*/ 124 h 171"/>
                  <a:gd name="T50" fmla="*/ 5 w 197"/>
                  <a:gd name="T51" fmla="*/ 126 h 171"/>
                  <a:gd name="T52" fmla="*/ 3 w 197"/>
                  <a:gd name="T53" fmla="*/ 138 h 171"/>
                  <a:gd name="T54" fmla="*/ 21 w 197"/>
                  <a:gd name="T55" fmla="*/ 166 h 171"/>
                  <a:gd name="T56" fmla="*/ 33 w 197"/>
                  <a:gd name="T57" fmla="*/ 168 h 171"/>
                  <a:gd name="T58" fmla="*/ 37 w 197"/>
                  <a:gd name="T59" fmla="*/ 166 h 171"/>
                  <a:gd name="T60" fmla="*/ 39 w 197"/>
                  <a:gd name="T61" fmla="*/ 154 h 171"/>
                  <a:gd name="T62" fmla="*/ 36 w 197"/>
                  <a:gd name="T63" fmla="*/ 150 h 171"/>
                  <a:gd name="T64" fmla="*/ 99 w 197"/>
                  <a:gd name="T65" fmla="*/ 111 h 171"/>
                  <a:gd name="T66" fmla="*/ 162 w 197"/>
                  <a:gd name="T67" fmla="*/ 150 h 171"/>
                  <a:gd name="T68" fmla="*/ 158 w 197"/>
                  <a:gd name="T69" fmla="*/ 154 h 171"/>
                  <a:gd name="T70" fmla="*/ 161 w 197"/>
                  <a:gd name="T71" fmla="*/ 16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71">
                    <a:moveTo>
                      <a:pt x="161" y="166"/>
                    </a:moveTo>
                    <a:cubicBezTo>
                      <a:pt x="165" y="168"/>
                      <a:pt x="165" y="168"/>
                      <a:pt x="165" y="168"/>
                    </a:cubicBezTo>
                    <a:cubicBezTo>
                      <a:pt x="169" y="171"/>
                      <a:pt x="174" y="170"/>
                      <a:pt x="176" y="166"/>
                    </a:cubicBezTo>
                    <a:cubicBezTo>
                      <a:pt x="195" y="138"/>
                      <a:pt x="195" y="138"/>
                      <a:pt x="195" y="138"/>
                    </a:cubicBezTo>
                    <a:cubicBezTo>
                      <a:pt x="197" y="134"/>
                      <a:pt x="196" y="129"/>
                      <a:pt x="192" y="126"/>
                    </a:cubicBezTo>
                    <a:cubicBezTo>
                      <a:pt x="188" y="124"/>
                      <a:pt x="188" y="124"/>
                      <a:pt x="188" y="124"/>
                    </a:cubicBezTo>
                    <a:cubicBezTo>
                      <a:pt x="185" y="121"/>
                      <a:pt x="179" y="122"/>
                      <a:pt x="177" y="126"/>
                    </a:cubicBezTo>
                    <a:cubicBezTo>
                      <a:pt x="175" y="129"/>
                      <a:pt x="175" y="129"/>
                      <a:pt x="175" y="129"/>
                    </a:cubicBezTo>
                    <a:cubicBezTo>
                      <a:pt x="112" y="89"/>
                      <a:pt x="112" y="89"/>
                      <a:pt x="112" y="89"/>
                    </a:cubicBezTo>
                    <a:cubicBezTo>
                      <a:pt x="112" y="22"/>
                      <a:pt x="112" y="22"/>
                      <a:pt x="112" y="22"/>
                    </a:cubicBezTo>
                    <a:cubicBezTo>
                      <a:pt x="119" y="22"/>
                      <a:pt x="119" y="22"/>
                      <a:pt x="119" y="22"/>
                    </a:cubicBezTo>
                    <a:cubicBezTo>
                      <a:pt x="124" y="22"/>
                      <a:pt x="127" y="18"/>
                      <a:pt x="127" y="13"/>
                    </a:cubicBezTo>
                    <a:cubicBezTo>
                      <a:pt x="127" y="9"/>
                      <a:pt x="127" y="9"/>
                      <a:pt x="127" y="9"/>
                    </a:cubicBezTo>
                    <a:cubicBezTo>
                      <a:pt x="127" y="5"/>
                      <a:pt x="125" y="2"/>
                      <a:pt x="122" y="1"/>
                    </a:cubicBezTo>
                    <a:cubicBezTo>
                      <a:pt x="121" y="1"/>
                      <a:pt x="120" y="0"/>
                      <a:pt x="119" y="0"/>
                    </a:cubicBezTo>
                    <a:cubicBezTo>
                      <a:pt x="81" y="0"/>
                      <a:pt x="81" y="0"/>
                      <a:pt x="81" y="0"/>
                    </a:cubicBezTo>
                    <a:cubicBezTo>
                      <a:pt x="80" y="0"/>
                      <a:pt x="80" y="0"/>
                      <a:pt x="80" y="0"/>
                    </a:cubicBezTo>
                    <a:cubicBezTo>
                      <a:pt x="75" y="0"/>
                      <a:pt x="71" y="4"/>
                      <a:pt x="71" y="9"/>
                    </a:cubicBezTo>
                    <a:cubicBezTo>
                      <a:pt x="71" y="13"/>
                      <a:pt x="71" y="13"/>
                      <a:pt x="71" y="13"/>
                    </a:cubicBezTo>
                    <a:cubicBezTo>
                      <a:pt x="71" y="18"/>
                      <a:pt x="75" y="22"/>
                      <a:pt x="80" y="22"/>
                    </a:cubicBezTo>
                    <a:cubicBezTo>
                      <a:pt x="87" y="22"/>
                      <a:pt x="87" y="22"/>
                      <a:pt x="87" y="22"/>
                    </a:cubicBezTo>
                    <a:cubicBezTo>
                      <a:pt x="87" y="89"/>
                      <a:pt x="87" y="89"/>
                      <a:pt x="87" y="89"/>
                    </a:cubicBezTo>
                    <a:cubicBezTo>
                      <a:pt x="23" y="129"/>
                      <a:pt x="23" y="129"/>
                      <a:pt x="23" y="129"/>
                    </a:cubicBezTo>
                    <a:cubicBezTo>
                      <a:pt x="21" y="126"/>
                      <a:pt x="21" y="126"/>
                      <a:pt x="21" y="126"/>
                    </a:cubicBezTo>
                    <a:cubicBezTo>
                      <a:pt x="18" y="122"/>
                      <a:pt x="13" y="121"/>
                      <a:pt x="9" y="124"/>
                    </a:cubicBezTo>
                    <a:cubicBezTo>
                      <a:pt x="5" y="126"/>
                      <a:pt x="5" y="126"/>
                      <a:pt x="5" y="126"/>
                    </a:cubicBezTo>
                    <a:cubicBezTo>
                      <a:pt x="1" y="129"/>
                      <a:pt x="0" y="134"/>
                      <a:pt x="3" y="138"/>
                    </a:cubicBezTo>
                    <a:cubicBezTo>
                      <a:pt x="21" y="166"/>
                      <a:pt x="21" y="166"/>
                      <a:pt x="21" y="166"/>
                    </a:cubicBezTo>
                    <a:cubicBezTo>
                      <a:pt x="24" y="170"/>
                      <a:pt x="29" y="171"/>
                      <a:pt x="33" y="168"/>
                    </a:cubicBezTo>
                    <a:cubicBezTo>
                      <a:pt x="37" y="166"/>
                      <a:pt x="37" y="166"/>
                      <a:pt x="37" y="166"/>
                    </a:cubicBezTo>
                    <a:cubicBezTo>
                      <a:pt x="41" y="163"/>
                      <a:pt x="42" y="158"/>
                      <a:pt x="39" y="154"/>
                    </a:cubicBezTo>
                    <a:cubicBezTo>
                      <a:pt x="36" y="150"/>
                      <a:pt x="36" y="150"/>
                      <a:pt x="36" y="150"/>
                    </a:cubicBezTo>
                    <a:cubicBezTo>
                      <a:pt x="99" y="111"/>
                      <a:pt x="99" y="111"/>
                      <a:pt x="99" y="111"/>
                    </a:cubicBezTo>
                    <a:cubicBezTo>
                      <a:pt x="162" y="150"/>
                      <a:pt x="162" y="150"/>
                      <a:pt x="162" y="150"/>
                    </a:cubicBezTo>
                    <a:cubicBezTo>
                      <a:pt x="158" y="154"/>
                      <a:pt x="158" y="154"/>
                      <a:pt x="158" y="154"/>
                    </a:cubicBezTo>
                    <a:cubicBezTo>
                      <a:pt x="156" y="158"/>
                      <a:pt x="157" y="163"/>
                      <a:pt x="161" y="1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2"/>
              <p:cNvSpPr>
                <a:spLocks/>
              </p:cNvSpPr>
              <p:nvPr/>
            </p:nvSpPr>
            <p:spPr bwMode="auto">
              <a:xfrm>
                <a:off x="1851" y="959"/>
                <a:ext cx="241" cy="92"/>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3"/>
              <p:cNvSpPr>
                <a:spLocks noEditPoints="1"/>
              </p:cNvSpPr>
              <p:nvPr/>
            </p:nvSpPr>
            <p:spPr bwMode="auto">
              <a:xfrm>
                <a:off x="1880" y="701"/>
                <a:ext cx="187" cy="236"/>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57" name="Group 556"/>
          <p:cNvGrpSpPr/>
          <p:nvPr/>
        </p:nvGrpSpPr>
        <p:grpSpPr>
          <a:xfrm>
            <a:off x="6392250" y="4348248"/>
            <a:ext cx="3067388" cy="1108090"/>
            <a:chOff x="6324571" y="4328657"/>
            <a:chExt cx="3067388" cy="1108090"/>
          </a:xfrm>
        </p:grpSpPr>
        <p:sp>
          <p:nvSpPr>
            <p:cNvPr id="12" name="Rounded Rectangle 11"/>
            <p:cNvSpPr/>
            <p:nvPr/>
          </p:nvSpPr>
          <p:spPr bwMode="gray">
            <a:xfrm>
              <a:off x="6324571" y="4328657"/>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smtClean="0">
                  <a:solidFill>
                    <a:schemeClr val="tx1"/>
                  </a:solidFill>
                  <a:latin typeface="Segoe Print" pitchFamily="2" charset="0"/>
                </a:rPr>
                <a:t>Doing the </a:t>
              </a:r>
              <a:r>
                <a:rPr lang="en-ZA" sz="1400" b="1" dirty="0" smtClean="0">
                  <a:solidFill>
                    <a:schemeClr val="tx1"/>
                  </a:solidFill>
                  <a:latin typeface="Segoe Print" pitchFamily="2" charset="0"/>
                </a:rPr>
                <a:t>BASICS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Right (first time)?</a:t>
              </a:r>
            </a:p>
          </p:txBody>
        </p:sp>
        <p:sp>
          <p:nvSpPr>
            <p:cNvPr id="521" name="Freeform 6"/>
            <p:cNvSpPr>
              <a:spLocks noEditPoints="1"/>
            </p:cNvSpPr>
            <p:nvPr/>
          </p:nvSpPr>
          <p:spPr bwMode="auto">
            <a:xfrm>
              <a:off x="6425049" y="4461395"/>
              <a:ext cx="525394" cy="529476"/>
            </a:xfrm>
            <a:custGeom>
              <a:avLst/>
              <a:gdLst>
                <a:gd name="T0" fmla="*/ 678 w 830"/>
                <a:gd name="T1" fmla="*/ 115 h 793"/>
                <a:gd name="T2" fmla="*/ 569 w 830"/>
                <a:gd name="T3" fmla="*/ 115 h 793"/>
                <a:gd name="T4" fmla="*/ 344 w 830"/>
                <a:gd name="T5" fmla="*/ 115 h 793"/>
                <a:gd name="T6" fmla="*/ 232 w 830"/>
                <a:gd name="T7" fmla="*/ 115 h 793"/>
                <a:gd name="T8" fmla="*/ 189 w 830"/>
                <a:gd name="T9" fmla="*/ 60 h 793"/>
                <a:gd name="T10" fmla="*/ 300 w 830"/>
                <a:gd name="T11" fmla="*/ 60 h 793"/>
                <a:gd name="T12" fmla="*/ 526 w 830"/>
                <a:gd name="T13" fmla="*/ 60 h 793"/>
                <a:gd name="T14" fmla="*/ 635 w 830"/>
                <a:gd name="T15" fmla="*/ 60 h 793"/>
                <a:gd name="T16" fmla="*/ 635 w 830"/>
                <a:gd name="T17" fmla="*/ 189 h 793"/>
                <a:gd name="T18" fmla="*/ 412 w 830"/>
                <a:gd name="T19" fmla="*/ 189 h 793"/>
                <a:gd name="T20" fmla="*/ 300 w 830"/>
                <a:gd name="T21" fmla="*/ 189 h 793"/>
                <a:gd name="T22" fmla="*/ 189 w 830"/>
                <a:gd name="T23" fmla="*/ 189 h 793"/>
                <a:gd name="T24" fmla="*/ 232 w 830"/>
                <a:gd name="T25" fmla="*/ 243 h 793"/>
                <a:gd name="T26" fmla="*/ 344 w 830"/>
                <a:gd name="T27" fmla="*/ 243 h 793"/>
                <a:gd name="T28" fmla="*/ 455 w 830"/>
                <a:gd name="T29" fmla="*/ 243 h 793"/>
                <a:gd name="T30" fmla="*/ 679 w 830"/>
                <a:gd name="T31" fmla="*/ 234 h 793"/>
                <a:gd name="T32" fmla="*/ 591 w 830"/>
                <a:gd name="T33" fmla="*/ 353 h 793"/>
                <a:gd name="T34" fmla="*/ 368 w 830"/>
                <a:gd name="T35" fmla="*/ 353 h 793"/>
                <a:gd name="T36" fmla="*/ 257 w 830"/>
                <a:gd name="T37" fmla="*/ 353 h 793"/>
                <a:gd name="T38" fmla="*/ 144 w 830"/>
                <a:gd name="T39" fmla="*/ 362 h 793"/>
                <a:gd name="T40" fmla="*/ 257 w 830"/>
                <a:gd name="T41" fmla="*/ 372 h 793"/>
                <a:gd name="T42" fmla="*/ 368 w 830"/>
                <a:gd name="T43" fmla="*/ 372 h 793"/>
                <a:gd name="T44" fmla="*/ 591 w 830"/>
                <a:gd name="T45" fmla="*/ 372 h 793"/>
                <a:gd name="T46" fmla="*/ 635 w 830"/>
                <a:gd name="T47" fmla="*/ 318 h 793"/>
                <a:gd name="T48" fmla="*/ 567 w 830"/>
                <a:gd name="T49" fmla="*/ 482 h 793"/>
                <a:gd name="T50" fmla="*/ 344 w 830"/>
                <a:gd name="T51" fmla="*/ 482 h 793"/>
                <a:gd name="T52" fmla="*/ 232 w 830"/>
                <a:gd name="T53" fmla="*/ 482 h 793"/>
                <a:gd name="T54" fmla="*/ 189 w 830"/>
                <a:gd name="T55" fmla="*/ 536 h 793"/>
                <a:gd name="T56" fmla="*/ 300 w 830"/>
                <a:gd name="T57" fmla="*/ 536 h 793"/>
                <a:gd name="T58" fmla="*/ 523 w 830"/>
                <a:gd name="T59" fmla="*/ 536 h 793"/>
                <a:gd name="T60" fmla="*/ 635 w 830"/>
                <a:gd name="T61" fmla="*/ 536 h 793"/>
                <a:gd name="T62" fmla="*/ 635 w 830"/>
                <a:gd name="T63" fmla="*/ 575 h 793"/>
                <a:gd name="T64" fmla="*/ 523 w 830"/>
                <a:gd name="T65" fmla="*/ 575 h 793"/>
                <a:gd name="T66" fmla="*/ 412 w 830"/>
                <a:gd name="T67" fmla="*/ 575 h 793"/>
                <a:gd name="T68" fmla="*/ 189 w 830"/>
                <a:gd name="T69" fmla="*/ 575 h 793"/>
                <a:gd name="T70" fmla="*/ 232 w 830"/>
                <a:gd name="T71" fmla="*/ 629 h 793"/>
                <a:gd name="T72" fmla="*/ 455 w 830"/>
                <a:gd name="T73" fmla="*/ 629 h 793"/>
                <a:gd name="T74" fmla="*/ 567 w 830"/>
                <a:gd name="T75" fmla="*/ 629 h 793"/>
                <a:gd name="T76" fmla="*/ 679 w 830"/>
                <a:gd name="T77" fmla="*/ 620 h 793"/>
                <a:gd name="T78" fmla="*/ 798 w 830"/>
                <a:gd name="T79" fmla="*/ 710 h 793"/>
                <a:gd name="T80" fmla="*/ 751 w 830"/>
                <a:gd name="T81" fmla="*/ 0 h 793"/>
                <a:gd name="T82" fmla="*/ 120 w 830"/>
                <a:gd name="T83" fmla="*/ 710 h 793"/>
                <a:gd name="T84" fmla="*/ 73 w 830"/>
                <a:gd name="T85" fmla="*/ 0 h 793"/>
                <a:gd name="T86" fmla="*/ 29 w 830"/>
                <a:gd name="T87" fmla="*/ 710 h 793"/>
                <a:gd name="T88" fmla="*/ 29 w 830"/>
                <a:gd name="T89" fmla="*/ 793 h 793"/>
                <a:gd name="T90" fmla="*/ 830 w 830"/>
                <a:gd name="T91" fmla="*/ 739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0" h="793">
                  <a:moveTo>
                    <a:pt x="679" y="96"/>
                  </a:moveTo>
                  <a:cubicBezTo>
                    <a:pt x="679" y="115"/>
                    <a:pt x="679" y="115"/>
                    <a:pt x="679" y="115"/>
                  </a:cubicBezTo>
                  <a:cubicBezTo>
                    <a:pt x="678" y="115"/>
                    <a:pt x="678" y="115"/>
                    <a:pt x="678" y="115"/>
                  </a:cubicBezTo>
                  <a:cubicBezTo>
                    <a:pt x="674" y="135"/>
                    <a:pt x="656" y="150"/>
                    <a:pt x="635" y="150"/>
                  </a:cubicBezTo>
                  <a:cubicBezTo>
                    <a:pt x="613" y="150"/>
                    <a:pt x="595" y="135"/>
                    <a:pt x="591" y="115"/>
                  </a:cubicBezTo>
                  <a:cubicBezTo>
                    <a:pt x="569" y="115"/>
                    <a:pt x="569" y="115"/>
                    <a:pt x="569" y="115"/>
                  </a:cubicBezTo>
                  <a:cubicBezTo>
                    <a:pt x="565" y="135"/>
                    <a:pt x="547" y="150"/>
                    <a:pt x="526" y="150"/>
                  </a:cubicBezTo>
                  <a:cubicBezTo>
                    <a:pt x="504" y="150"/>
                    <a:pt x="486" y="135"/>
                    <a:pt x="482" y="115"/>
                  </a:cubicBezTo>
                  <a:cubicBezTo>
                    <a:pt x="344" y="115"/>
                    <a:pt x="344" y="115"/>
                    <a:pt x="344" y="115"/>
                  </a:cubicBezTo>
                  <a:cubicBezTo>
                    <a:pt x="340" y="135"/>
                    <a:pt x="322" y="150"/>
                    <a:pt x="300" y="150"/>
                  </a:cubicBezTo>
                  <a:cubicBezTo>
                    <a:pt x="279" y="150"/>
                    <a:pt x="261" y="135"/>
                    <a:pt x="257" y="115"/>
                  </a:cubicBezTo>
                  <a:cubicBezTo>
                    <a:pt x="232" y="115"/>
                    <a:pt x="232" y="115"/>
                    <a:pt x="232" y="115"/>
                  </a:cubicBezTo>
                  <a:cubicBezTo>
                    <a:pt x="228" y="135"/>
                    <a:pt x="210" y="150"/>
                    <a:pt x="189" y="150"/>
                  </a:cubicBezTo>
                  <a:cubicBezTo>
                    <a:pt x="164" y="150"/>
                    <a:pt x="144" y="130"/>
                    <a:pt x="144" y="105"/>
                  </a:cubicBezTo>
                  <a:cubicBezTo>
                    <a:pt x="144" y="80"/>
                    <a:pt x="164" y="60"/>
                    <a:pt x="189" y="60"/>
                  </a:cubicBezTo>
                  <a:cubicBezTo>
                    <a:pt x="210" y="60"/>
                    <a:pt x="228" y="76"/>
                    <a:pt x="232" y="96"/>
                  </a:cubicBezTo>
                  <a:cubicBezTo>
                    <a:pt x="257" y="96"/>
                    <a:pt x="257" y="96"/>
                    <a:pt x="257" y="96"/>
                  </a:cubicBezTo>
                  <a:cubicBezTo>
                    <a:pt x="261" y="76"/>
                    <a:pt x="279" y="60"/>
                    <a:pt x="300" y="60"/>
                  </a:cubicBezTo>
                  <a:cubicBezTo>
                    <a:pt x="322" y="60"/>
                    <a:pt x="340" y="76"/>
                    <a:pt x="344" y="96"/>
                  </a:cubicBezTo>
                  <a:cubicBezTo>
                    <a:pt x="482" y="96"/>
                    <a:pt x="482" y="96"/>
                    <a:pt x="482" y="96"/>
                  </a:cubicBezTo>
                  <a:cubicBezTo>
                    <a:pt x="486" y="76"/>
                    <a:pt x="504" y="60"/>
                    <a:pt x="526" y="60"/>
                  </a:cubicBezTo>
                  <a:cubicBezTo>
                    <a:pt x="547" y="60"/>
                    <a:pt x="565" y="76"/>
                    <a:pt x="569" y="96"/>
                  </a:cubicBezTo>
                  <a:cubicBezTo>
                    <a:pt x="591" y="96"/>
                    <a:pt x="591" y="96"/>
                    <a:pt x="591" y="96"/>
                  </a:cubicBezTo>
                  <a:cubicBezTo>
                    <a:pt x="595" y="76"/>
                    <a:pt x="613" y="60"/>
                    <a:pt x="635" y="60"/>
                  </a:cubicBezTo>
                  <a:cubicBezTo>
                    <a:pt x="656" y="60"/>
                    <a:pt x="674" y="76"/>
                    <a:pt x="678" y="96"/>
                  </a:cubicBezTo>
                  <a:lnTo>
                    <a:pt x="679" y="96"/>
                  </a:lnTo>
                  <a:close/>
                  <a:moveTo>
                    <a:pt x="635" y="189"/>
                  </a:moveTo>
                  <a:cubicBezTo>
                    <a:pt x="613" y="189"/>
                    <a:pt x="595" y="204"/>
                    <a:pt x="591" y="224"/>
                  </a:cubicBezTo>
                  <a:cubicBezTo>
                    <a:pt x="455" y="224"/>
                    <a:pt x="455" y="224"/>
                    <a:pt x="455" y="224"/>
                  </a:cubicBezTo>
                  <a:cubicBezTo>
                    <a:pt x="451" y="204"/>
                    <a:pt x="433" y="189"/>
                    <a:pt x="412" y="189"/>
                  </a:cubicBezTo>
                  <a:cubicBezTo>
                    <a:pt x="390" y="189"/>
                    <a:pt x="372" y="204"/>
                    <a:pt x="368" y="224"/>
                  </a:cubicBezTo>
                  <a:cubicBezTo>
                    <a:pt x="344" y="224"/>
                    <a:pt x="344" y="224"/>
                    <a:pt x="344" y="224"/>
                  </a:cubicBezTo>
                  <a:cubicBezTo>
                    <a:pt x="340" y="204"/>
                    <a:pt x="322" y="189"/>
                    <a:pt x="300" y="189"/>
                  </a:cubicBezTo>
                  <a:cubicBezTo>
                    <a:pt x="279" y="189"/>
                    <a:pt x="261" y="204"/>
                    <a:pt x="257" y="224"/>
                  </a:cubicBezTo>
                  <a:cubicBezTo>
                    <a:pt x="232" y="224"/>
                    <a:pt x="232" y="224"/>
                    <a:pt x="232" y="224"/>
                  </a:cubicBezTo>
                  <a:cubicBezTo>
                    <a:pt x="228" y="204"/>
                    <a:pt x="210" y="189"/>
                    <a:pt x="189" y="189"/>
                  </a:cubicBezTo>
                  <a:cubicBezTo>
                    <a:pt x="164" y="189"/>
                    <a:pt x="144" y="209"/>
                    <a:pt x="144" y="234"/>
                  </a:cubicBezTo>
                  <a:cubicBezTo>
                    <a:pt x="144" y="258"/>
                    <a:pt x="164" y="278"/>
                    <a:pt x="189" y="278"/>
                  </a:cubicBezTo>
                  <a:cubicBezTo>
                    <a:pt x="210" y="278"/>
                    <a:pt x="228" y="263"/>
                    <a:pt x="232" y="243"/>
                  </a:cubicBezTo>
                  <a:cubicBezTo>
                    <a:pt x="257" y="243"/>
                    <a:pt x="257" y="243"/>
                    <a:pt x="257" y="243"/>
                  </a:cubicBezTo>
                  <a:cubicBezTo>
                    <a:pt x="261" y="263"/>
                    <a:pt x="279" y="278"/>
                    <a:pt x="300" y="278"/>
                  </a:cubicBezTo>
                  <a:cubicBezTo>
                    <a:pt x="322" y="278"/>
                    <a:pt x="340" y="263"/>
                    <a:pt x="344" y="243"/>
                  </a:cubicBezTo>
                  <a:cubicBezTo>
                    <a:pt x="368" y="243"/>
                    <a:pt x="368" y="243"/>
                    <a:pt x="368" y="243"/>
                  </a:cubicBezTo>
                  <a:cubicBezTo>
                    <a:pt x="372" y="263"/>
                    <a:pt x="390" y="278"/>
                    <a:pt x="412" y="278"/>
                  </a:cubicBezTo>
                  <a:cubicBezTo>
                    <a:pt x="433" y="278"/>
                    <a:pt x="451" y="263"/>
                    <a:pt x="455" y="243"/>
                  </a:cubicBezTo>
                  <a:cubicBezTo>
                    <a:pt x="591" y="243"/>
                    <a:pt x="591" y="243"/>
                    <a:pt x="591" y="243"/>
                  </a:cubicBezTo>
                  <a:cubicBezTo>
                    <a:pt x="595" y="263"/>
                    <a:pt x="613" y="278"/>
                    <a:pt x="635" y="278"/>
                  </a:cubicBezTo>
                  <a:cubicBezTo>
                    <a:pt x="659" y="278"/>
                    <a:pt x="679" y="258"/>
                    <a:pt x="679" y="234"/>
                  </a:cubicBezTo>
                  <a:cubicBezTo>
                    <a:pt x="679" y="209"/>
                    <a:pt x="659" y="189"/>
                    <a:pt x="635" y="189"/>
                  </a:cubicBezTo>
                  <a:close/>
                  <a:moveTo>
                    <a:pt x="635" y="318"/>
                  </a:moveTo>
                  <a:cubicBezTo>
                    <a:pt x="613" y="318"/>
                    <a:pt x="595" y="333"/>
                    <a:pt x="591" y="353"/>
                  </a:cubicBezTo>
                  <a:cubicBezTo>
                    <a:pt x="455" y="353"/>
                    <a:pt x="455" y="353"/>
                    <a:pt x="455" y="353"/>
                  </a:cubicBezTo>
                  <a:cubicBezTo>
                    <a:pt x="451" y="333"/>
                    <a:pt x="433" y="318"/>
                    <a:pt x="412" y="318"/>
                  </a:cubicBezTo>
                  <a:cubicBezTo>
                    <a:pt x="390" y="318"/>
                    <a:pt x="372" y="333"/>
                    <a:pt x="368" y="353"/>
                  </a:cubicBezTo>
                  <a:cubicBezTo>
                    <a:pt x="344" y="353"/>
                    <a:pt x="344" y="353"/>
                    <a:pt x="344" y="353"/>
                  </a:cubicBezTo>
                  <a:cubicBezTo>
                    <a:pt x="340" y="333"/>
                    <a:pt x="322" y="318"/>
                    <a:pt x="300" y="318"/>
                  </a:cubicBezTo>
                  <a:cubicBezTo>
                    <a:pt x="279" y="318"/>
                    <a:pt x="261" y="333"/>
                    <a:pt x="257" y="353"/>
                  </a:cubicBezTo>
                  <a:cubicBezTo>
                    <a:pt x="232" y="353"/>
                    <a:pt x="232" y="353"/>
                    <a:pt x="232" y="353"/>
                  </a:cubicBezTo>
                  <a:cubicBezTo>
                    <a:pt x="228" y="333"/>
                    <a:pt x="210" y="318"/>
                    <a:pt x="189" y="318"/>
                  </a:cubicBezTo>
                  <a:cubicBezTo>
                    <a:pt x="164" y="318"/>
                    <a:pt x="144" y="338"/>
                    <a:pt x="144" y="362"/>
                  </a:cubicBezTo>
                  <a:cubicBezTo>
                    <a:pt x="144" y="387"/>
                    <a:pt x="164" y="407"/>
                    <a:pt x="189" y="407"/>
                  </a:cubicBezTo>
                  <a:cubicBezTo>
                    <a:pt x="210" y="407"/>
                    <a:pt x="228" y="392"/>
                    <a:pt x="232" y="372"/>
                  </a:cubicBezTo>
                  <a:cubicBezTo>
                    <a:pt x="257" y="372"/>
                    <a:pt x="257" y="372"/>
                    <a:pt x="257" y="372"/>
                  </a:cubicBezTo>
                  <a:cubicBezTo>
                    <a:pt x="261" y="392"/>
                    <a:pt x="279" y="407"/>
                    <a:pt x="300" y="407"/>
                  </a:cubicBezTo>
                  <a:cubicBezTo>
                    <a:pt x="322" y="407"/>
                    <a:pt x="340" y="392"/>
                    <a:pt x="344" y="372"/>
                  </a:cubicBezTo>
                  <a:cubicBezTo>
                    <a:pt x="368" y="372"/>
                    <a:pt x="368" y="372"/>
                    <a:pt x="368" y="372"/>
                  </a:cubicBezTo>
                  <a:cubicBezTo>
                    <a:pt x="372" y="392"/>
                    <a:pt x="390" y="407"/>
                    <a:pt x="412" y="407"/>
                  </a:cubicBezTo>
                  <a:cubicBezTo>
                    <a:pt x="433" y="407"/>
                    <a:pt x="451" y="392"/>
                    <a:pt x="455" y="372"/>
                  </a:cubicBezTo>
                  <a:cubicBezTo>
                    <a:pt x="591" y="372"/>
                    <a:pt x="591" y="372"/>
                    <a:pt x="591" y="372"/>
                  </a:cubicBezTo>
                  <a:cubicBezTo>
                    <a:pt x="595" y="392"/>
                    <a:pt x="613" y="407"/>
                    <a:pt x="635" y="407"/>
                  </a:cubicBezTo>
                  <a:cubicBezTo>
                    <a:pt x="659" y="407"/>
                    <a:pt x="679" y="387"/>
                    <a:pt x="679" y="362"/>
                  </a:cubicBezTo>
                  <a:cubicBezTo>
                    <a:pt x="679" y="338"/>
                    <a:pt x="659" y="318"/>
                    <a:pt x="635" y="318"/>
                  </a:cubicBezTo>
                  <a:close/>
                  <a:moveTo>
                    <a:pt x="635" y="446"/>
                  </a:moveTo>
                  <a:cubicBezTo>
                    <a:pt x="613" y="446"/>
                    <a:pt x="595" y="461"/>
                    <a:pt x="591" y="482"/>
                  </a:cubicBezTo>
                  <a:cubicBezTo>
                    <a:pt x="567" y="482"/>
                    <a:pt x="567" y="482"/>
                    <a:pt x="567" y="482"/>
                  </a:cubicBezTo>
                  <a:cubicBezTo>
                    <a:pt x="563" y="461"/>
                    <a:pt x="545" y="446"/>
                    <a:pt x="523" y="446"/>
                  </a:cubicBezTo>
                  <a:cubicBezTo>
                    <a:pt x="502" y="446"/>
                    <a:pt x="484" y="461"/>
                    <a:pt x="480" y="482"/>
                  </a:cubicBezTo>
                  <a:cubicBezTo>
                    <a:pt x="344" y="482"/>
                    <a:pt x="344" y="482"/>
                    <a:pt x="344" y="482"/>
                  </a:cubicBezTo>
                  <a:cubicBezTo>
                    <a:pt x="340" y="461"/>
                    <a:pt x="322" y="446"/>
                    <a:pt x="300" y="446"/>
                  </a:cubicBezTo>
                  <a:cubicBezTo>
                    <a:pt x="279" y="446"/>
                    <a:pt x="261" y="461"/>
                    <a:pt x="257" y="482"/>
                  </a:cubicBezTo>
                  <a:cubicBezTo>
                    <a:pt x="232" y="482"/>
                    <a:pt x="232" y="482"/>
                    <a:pt x="232" y="482"/>
                  </a:cubicBezTo>
                  <a:cubicBezTo>
                    <a:pt x="228" y="461"/>
                    <a:pt x="210" y="446"/>
                    <a:pt x="189" y="446"/>
                  </a:cubicBezTo>
                  <a:cubicBezTo>
                    <a:pt x="164" y="446"/>
                    <a:pt x="144" y="466"/>
                    <a:pt x="144" y="491"/>
                  </a:cubicBezTo>
                  <a:cubicBezTo>
                    <a:pt x="144" y="516"/>
                    <a:pt x="164" y="536"/>
                    <a:pt x="189" y="536"/>
                  </a:cubicBezTo>
                  <a:cubicBezTo>
                    <a:pt x="210" y="536"/>
                    <a:pt x="228" y="521"/>
                    <a:pt x="232" y="500"/>
                  </a:cubicBezTo>
                  <a:cubicBezTo>
                    <a:pt x="257" y="500"/>
                    <a:pt x="257" y="500"/>
                    <a:pt x="257" y="500"/>
                  </a:cubicBezTo>
                  <a:cubicBezTo>
                    <a:pt x="261" y="521"/>
                    <a:pt x="279" y="536"/>
                    <a:pt x="300" y="536"/>
                  </a:cubicBezTo>
                  <a:cubicBezTo>
                    <a:pt x="322" y="536"/>
                    <a:pt x="340" y="521"/>
                    <a:pt x="344" y="500"/>
                  </a:cubicBezTo>
                  <a:cubicBezTo>
                    <a:pt x="480" y="500"/>
                    <a:pt x="480" y="500"/>
                    <a:pt x="480" y="500"/>
                  </a:cubicBezTo>
                  <a:cubicBezTo>
                    <a:pt x="484" y="521"/>
                    <a:pt x="502" y="536"/>
                    <a:pt x="523" y="536"/>
                  </a:cubicBezTo>
                  <a:cubicBezTo>
                    <a:pt x="545" y="536"/>
                    <a:pt x="563" y="521"/>
                    <a:pt x="567" y="500"/>
                  </a:cubicBezTo>
                  <a:cubicBezTo>
                    <a:pt x="591" y="500"/>
                    <a:pt x="591" y="500"/>
                    <a:pt x="591" y="500"/>
                  </a:cubicBezTo>
                  <a:cubicBezTo>
                    <a:pt x="595" y="521"/>
                    <a:pt x="613" y="536"/>
                    <a:pt x="635" y="536"/>
                  </a:cubicBezTo>
                  <a:cubicBezTo>
                    <a:pt x="659" y="536"/>
                    <a:pt x="679" y="516"/>
                    <a:pt x="679" y="491"/>
                  </a:cubicBezTo>
                  <a:cubicBezTo>
                    <a:pt x="679" y="466"/>
                    <a:pt x="659" y="446"/>
                    <a:pt x="635" y="446"/>
                  </a:cubicBezTo>
                  <a:close/>
                  <a:moveTo>
                    <a:pt x="635" y="575"/>
                  </a:moveTo>
                  <a:cubicBezTo>
                    <a:pt x="613" y="575"/>
                    <a:pt x="595" y="590"/>
                    <a:pt x="591" y="610"/>
                  </a:cubicBezTo>
                  <a:cubicBezTo>
                    <a:pt x="567" y="610"/>
                    <a:pt x="567" y="610"/>
                    <a:pt x="567" y="610"/>
                  </a:cubicBezTo>
                  <a:cubicBezTo>
                    <a:pt x="563" y="590"/>
                    <a:pt x="545" y="575"/>
                    <a:pt x="523" y="575"/>
                  </a:cubicBezTo>
                  <a:cubicBezTo>
                    <a:pt x="502" y="575"/>
                    <a:pt x="484" y="590"/>
                    <a:pt x="480" y="610"/>
                  </a:cubicBezTo>
                  <a:cubicBezTo>
                    <a:pt x="455" y="610"/>
                    <a:pt x="455" y="610"/>
                    <a:pt x="455" y="610"/>
                  </a:cubicBezTo>
                  <a:cubicBezTo>
                    <a:pt x="451" y="590"/>
                    <a:pt x="433" y="575"/>
                    <a:pt x="412" y="575"/>
                  </a:cubicBezTo>
                  <a:cubicBezTo>
                    <a:pt x="390" y="575"/>
                    <a:pt x="372" y="590"/>
                    <a:pt x="368" y="610"/>
                  </a:cubicBezTo>
                  <a:cubicBezTo>
                    <a:pt x="232" y="610"/>
                    <a:pt x="232" y="610"/>
                    <a:pt x="232" y="610"/>
                  </a:cubicBezTo>
                  <a:cubicBezTo>
                    <a:pt x="228" y="590"/>
                    <a:pt x="210" y="575"/>
                    <a:pt x="189" y="575"/>
                  </a:cubicBezTo>
                  <a:cubicBezTo>
                    <a:pt x="164" y="575"/>
                    <a:pt x="144" y="595"/>
                    <a:pt x="144" y="620"/>
                  </a:cubicBezTo>
                  <a:cubicBezTo>
                    <a:pt x="144" y="644"/>
                    <a:pt x="164" y="664"/>
                    <a:pt x="189" y="664"/>
                  </a:cubicBezTo>
                  <a:cubicBezTo>
                    <a:pt x="210" y="664"/>
                    <a:pt x="228" y="649"/>
                    <a:pt x="232" y="629"/>
                  </a:cubicBezTo>
                  <a:cubicBezTo>
                    <a:pt x="368" y="629"/>
                    <a:pt x="368" y="629"/>
                    <a:pt x="368" y="629"/>
                  </a:cubicBezTo>
                  <a:cubicBezTo>
                    <a:pt x="372" y="649"/>
                    <a:pt x="390" y="664"/>
                    <a:pt x="412" y="664"/>
                  </a:cubicBezTo>
                  <a:cubicBezTo>
                    <a:pt x="433" y="664"/>
                    <a:pt x="451" y="649"/>
                    <a:pt x="455" y="629"/>
                  </a:cubicBezTo>
                  <a:cubicBezTo>
                    <a:pt x="480" y="629"/>
                    <a:pt x="480" y="629"/>
                    <a:pt x="480" y="629"/>
                  </a:cubicBezTo>
                  <a:cubicBezTo>
                    <a:pt x="484" y="649"/>
                    <a:pt x="502" y="664"/>
                    <a:pt x="523" y="664"/>
                  </a:cubicBezTo>
                  <a:cubicBezTo>
                    <a:pt x="545" y="664"/>
                    <a:pt x="563" y="649"/>
                    <a:pt x="567" y="629"/>
                  </a:cubicBezTo>
                  <a:cubicBezTo>
                    <a:pt x="591" y="629"/>
                    <a:pt x="591" y="629"/>
                    <a:pt x="591" y="629"/>
                  </a:cubicBezTo>
                  <a:cubicBezTo>
                    <a:pt x="595" y="649"/>
                    <a:pt x="613" y="664"/>
                    <a:pt x="635" y="664"/>
                  </a:cubicBezTo>
                  <a:cubicBezTo>
                    <a:pt x="659" y="664"/>
                    <a:pt x="679" y="644"/>
                    <a:pt x="679" y="620"/>
                  </a:cubicBezTo>
                  <a:cubicBezTo>
                    <a:pt x="679" y="595"/>
                    <a:pt x="659" y="575"/>
                    <a:pt x="635" y="575"/>
                  </a:cubicBezTo>
                  <a:close/>
                  <a:moveTo>
                    <a:pt x="801" y="710"/>
                  </a:moveTo>
                  <a:cubicBezTo>
                    <a:pt x="798" y="710"/>
                    <a:pt x="798" y="710"/>
                    <a:pt x="798" y="710"/>
                  </a:cubicBezTo>
                  <a:cubicBezTo>
                    <a:pt x="798" y="41"/>
                    <a:pt x="798" y="41"/>
                    <a:pt x="798" y="41"/>
                  </a:cubicBezTo>
                  <a:cubicBezTo>
                    <a:pt x="798" y="18"/>
                    <a:pt x="780" y="0"/>
                    <a:pt x="757" y="0"/>
                  </a:cubicBezTo>
                  <a:cubicBezTo>
                    <a:pt x="751" y="0"/>
                    <a:pt x="751" y="0"/>
                    <a:pt x="751" y="0"/>
                  </a:cubicBezTo>
                  <a:cubicBezTo>
                    <a:pt x="729" y="0"/>
                    <a:pt x="710" y="18"/>
                    <a:pt x="710" y="41"/>
                  </a:cubicBezTo>
                  <a:cubicBezTo>
                    <a:pt x="710" y="710"/>
                    <a:pt x="710" y="710"/>
                    <a:pt x="710" y="710"/>
                  </a:cubicBezTo>
                  <a:cubicBezTo>
                    <a:pt x="120" y="710"/>
                    <a:pt x="120" y="710"/>
                    <a:pt x="120" y="710"/>
                  </a:cubicBezTo>
                  <a:cubicBezTo>
                    <a:pt x="120" y="41"/>
                    <a:pt x="120" y="41"/>
                    <a:pt x="120" y="41"/>
                  </a:cubicBezTo>
                  <a:cubicBezTo>
                    <a:pt x="120" y="18"/>
                    <a:pt x="101" y="0"/>
                    <a:pt x="79" y="0"/>
                  </a:cubicBezTo>
                  <a:cubicBezTo>
                    <a:pt x="73" y="0"/>
                    <a:pt x="73" y="0"/>
                    <a:pt x="73" y="0"/>
                  </a:cubicBezTo>
                  <a:cubicBezTo>
                    <a:pt x="50" y="0"/>
                    <a:pt x="32" y="18"/>
                    <a:pt x="32" y="41"/>
                  </a:cubicBezTo>
                  <a:cubicBezTo>
                    <a:pt x="32" y="710"/>
                    <a:pt x="32" y="710"/>
                    <a:pt x="32" y="710"/>
                  </a:cubicBezTo>
                  <a:cubicBezTo>
                    <a:pt x="29" y="710"/>
                    <a:pt x="29" y="710"/>
                    <a:pt x="29" y="710"/>
                  </a:cubicBezTo>
                  <a:cubicBezTo>
                    <a:pt x="13" y="710"/>
                    <a:pt x="0" y="723"/>
                    <a:pt x="0" y="739"/>
                  </a:cubicBezTo>
                  <a:cubicBezTo>
                    <a:pt x="0" y="764"/>
                    <a:pt x="0" y="764"/>
                    <a:pt x="0" y="764"/>
                  </a:cubicBezTo>
                  <a:cubicBezTo>
                    <a:pt x="0" y="780"/>
                    <a:pt x="13" y="793"/>
                    <a:pt x="29" y="793"/>
                  </a:cubicBezTo>
                  <a:cubicBezTo>
                    <a:pt x="801" y="793"/>
                    <a:pt x="801" y="793"/>
                    <a:pt x="801" y="793"/>
                  </a:cubicBezTo>
                  <a:cubicBezTo>
                    <a:pt x="817" y="793"/>
                    <a:pt x="830" y="780"/>
                    <a:pt x="830" y="764"/>
                  </a:cubicBezTo>
                  <a:cubicBezTo>
                    <a:pt x="830" y="739"/>
                    <a:pt x="830" y="739"/>
                    <a:pt x="830" y="739"/>
                  </a:cubicBezTo>
                  <a:cubicBezTo>
                    <a:pt x="830" y="723"/>
                    <a:pt x="817" y="710"/>
                    <a:pt x="801" y="71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60" name="Group 559"/>
          <p:cNvGrpSpPr/>
          <p:nvPr/>
        </p:nvGrpSpPr>
        <p:grpSpPr>
          <a:xfrm>
            <a:off x="189690" y="4611941"/>
            <a:ext cx="3368733" cy="1279481"/>
            <a:chOff x="189690" y="4611941"/>
            <a:chExt cx="3368733" cy="1279481"/>
          </a:xfrm>
        </p:grpSpPr>
        <p:sp>
          <p:nvSpPr>
            <p:cNvPr id="7" name="Rounded Rectangle 6"/>
            <p:cNvSpPr/>
            <p:nvPr/>
          </p:nvSpPr>
          <p:spPr bwMode="gray">
            <a:xfrm>
              <a:off x="189690" y="4783332"/>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smtClean="0">
                  <a:solidFill>
                    <a:schemeClr val="tx1"/>
                  </a:solidFill>
                  <a:latin typeface="Segoe Print" pitchFamily="2" charset="0"/>
                </a:rPr>
                <a:t>What is the</a:t>
              </a:r>
              <a:br>
                <a:rPr lang="en-ZA" sz="1400" dirty="0" smtClean="0">
                  <a:solidFill>
                    <a:schemeClr val="tx1"/>
                  </a:solidFill>
                  <a:latin typeface="Segoe Print" pitchFamily="2" charset="0"/>
                </a:rPr>
              </a:br>
              <a:r>
                <a:rPr lang="en-ZA" sz="1400" b="1" dirty="0" smtClean="0">
                  <a:solidFill>
                    <a:schemeClr val="tx1"/>
                  </a:solidFill>
                  <a:latin typeface="Segoe Print" pitchFamily="2" charset="0"/>
                </a:rPr>
                <a:t>Public &amp; Media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Perception</a:t>
              </a:r>
              <a:r>
                <a:rPr lang="en-ZA" sz="1400" dirty="0" smtClean="0">
                  <a:solidFill>
                    <a:schemeClr val="tx1"/>
                  </a:solidFill>
                  <a:latin typeface="Segoe Print" pitchFamily="2" charset="0"/>
                </a:rPr>
                <a:t>?</a:t>
              </a:r>
              <a:endParaRPr lang="en-ZA" sz="1400" dirty="0">
                <a:solidFill>
                  <a:schemeClr val="tx1"/>
                </a:solidFill>
                <a:latin typeface="Segoe Print" pitchFamily="2" charset="0"/>
              </a:endParaRPr>
            </a:p>
          </p:txBody>
        </p:sp>
        <p:sp>
          <p:nvSpPr>
            <p:cNvPr id="523" name="Freeform 7"/>
            <p:cNvSpPr>
              <a:spLocks noEditPoints="1"/>
            </p:cNvSpPr>
            <p:nvPr/>
          </p:nvSpPr>
          <p:spPr bwMode="auto">
            <a:xfrm>
              <a:off x="2511680" y="4611941"/>
              <a:ext cx="1046743" cy="633620"/>
            </a:xfrm>
            <a:custGeom>
              <a:avLst/>
              <a:gdLst>
                <a:gd name="T0" fmla="*/ 76 w 442"/>
                <a:gd name="T1" fmla="*/ 81 h 239"/>
                <a:gd name="T2" fmla="*/ 53 w 442"/>
                <a:gd name="T3" fmla="*/ 57 h 239"/>
                <a:gd name="T4" fmla="*/ 30 w 442"/>
                <a:gd name="T5" fmla="*/ 81 h 239"/>
                <a:gd name="T6" fmla="*/ 76 w 442"/>
                <a:gd name="T7" fmla="*/ 81 h 239"/>
                <a:gd name="T8" fmla="*/ 0 w 442"/>
                <a:gd name="T9" fmla="*/ 178 h 239"/>
                <a:gd name="T10" fmla="*/ 0 w 442"/>
                <a:gd name="T11" fmla="*/ 173 h 239"/>
                <a:gd name="T12" fmla="*/ 6 w 442"/>
                <a:gd name="T13" fmla="*/ 136 h 239"/>
                <a:gd name="T14" fmla="*/ 31 w 442"/>
                <a:gd name="T15" fmla="*/ 118 h 239"/>
                <a:gd name="T16" fmla="*/ 35 w 442"/>
                <a:gd name="T17" fmla="*/ 118 h 239"/>
                <a:gd name="T18" fmla="*/ 71 w 442"/>
                <a:gd name="T19" fmla="*/ 118 h 239"/>
                <a:gd name="T20" fmla="*/ 75 w 442"/>
                <a:gd name="T21" fmla="*/ 118 h 239"/>
                <a:gd name="T22" fmla="*/ 90 w 442"/>
                <a:gd name="T23" fmla="*/ 123 h 239"/>
                <a:gd name="T24" fmla="*/ 83 w 442"/>
                <a:gd name="T25" fmla="*/ 150 h 239"/>
                <a:gd name="T26" fmla="*/ 0 w 442"/>
                <a:gd name="T27" fmla="*/ 178 h 239"/>
                <a:gd name="T28" fmla="*/ 184 w 442"/>
                <a:gd name="T29" fmla="*/ 56 h 239"/>
                <a:gd name="T30" fmla="*/ 155 w 442"/>
                <a:gd name="T31" fmla="*/ 27 h 239"/>
                <a:gd name="T32" fmla="*/ 127 w 442"/>
                <a:gd name="T33" fmla="*/ 56 h 239"/>
                <a:gd name="T34" fmla="*/ 184 w 442"/>
                <a:gd name="T35" fmla="*/ 56 h 239"/>
                <a:gd name="T36" fmla="*/ 90 w 442"/>
                <a:gd name="T37" fmla="*/ 148 h 239"/>
                <a:gd name="T38" fmla="*/ 97 w 442"/>
                <a:gd name="T39" fmla="*/ 124 h 239"/>
                <a:gd name="T40" fmla="*/ 128 w 442"/>
                <a:gd name="T41" fmla="*/ 102 h 239"/>
                <a:gd name="T42" fmla="*/ 133 w 442"/>
                <a:gd name="T43" fmla="*/ 102 h 239"/>
                <a:gd name="T44" fmla="*/ 177 w 442"/>
                <a:gd name="T45" fmla="*/ 102 h 239"/>
                <a:gd name="T46" fmla="*/ 183 w 442"/>
                <a:gd name="T47" fmla="*/ 102 h 239"/>
                <a:gd name="T48" fmla="*/ 200 w 442"/>
                <a:gd name="T49" fmla="*/ 107 h 239"/>
                <a:gd name="T50" fmla="*/ 198 w 442"/>
                <a:gd name="T51" fmla="*/ 111 h 239"/>
                <a:gd name="T52" fmla="*/ 188 w 442"/>
                <a:gd name="T53" fmla="*/ 167 h 239"/>
                <a:gd name="T54" fmla="*/ 188 w 442"/>
                <a:gd name="T55" fmla="*/ 183 h 239"/>
                <a:gd name="T56" fmla="*/ 187 w 442"/>
                <a:gd name="T57" fmla="*/ 183 h 239"/>
                <a:gd name="T58" fmla="*/ 143 w 442"/>
                <a:gd name="T59" fmla="*/ 145 h 239"/>
                <a:gd name="T60" fmla="*/ 130 w 442"/>
                <a:gd name="T61" fmla="*/ 134 h 239"/>
                <a:gd name="T62" fmla="*/ 90 w 442"/>
                <a:gd name="T63" fmla="*/ 148 h 239"/>
                <a:gd name="T64" fmla="*/ 308 w 442"/>
                <a:gd name="T65" fmla="*/ 34 h 239"/>
                <a:gd name="T66" fmla="*/ 274 w 442"/>
                <a:gd name="T67" fmla="*/ 0 h 239"/>
                <a:gd name="T68" fmla="*/ 240 w 442"/>
                <a:gd name="T69" fmla="*/ 34 h 239"/>
                <a:gd name="T70" fmla="*/ 308 w 442"/>
                <a:gd name="T71" fmla="*/ 34 h 239"/>
                <a:gd name="T72" fmla="*/ 196 w 442"/>
                <a:gd name="T73" fmla="*/ 180 h 239"/>
                <a:gd name="T74" fmla="*/ 196 w 442"/>
                <a:gd name="T75" fmla="*/ 167 h 239"/>
                <a:gd name="T76" fmla="*/ 205 w 442"/>
                <a:gd name="T77" fmla="*/ 114 h 239"/>
                <a:gd name="T78" fmla="*/ 242 w 442"/>
                <a:gd name="T79" fmla="*/ 88 h 239"/>
                <a:gd name="T80" fmla="*/ 248 w 442"/>
                <a:gd name="T81" fmla="*/ 88 h 239"/>
                <a:gd name="T82" fmla="*/ 299 w 442"/>
                <a:gd name="T83" fmla="*/ 88 h 239"/>
                <a:gd name="T84" fmla="*/ 305 w 442"/>
                <a:gd name="T85" fmla="*/ 88 h 239"/>
                <a:gd name="T86" fmla="*/ 342 w 442"/>
                <a:gd name="T87" fmla="*/ 114 h 239"/>
                <a:gd name="T88" fmla="*/ 346 w 442"/>
                <a:gd name="T89" fmla="*/ 123 h 239"/>
                <a:gd name="T90" fmla="*/ 196 w 442"/>
                <a:gd name="T91" fmla="*/ 180 h 239"/>
                <a:gd name="T92" fmla="*/ 347 w 442"/>
                <a:gd name="T93" fmla="*/ 96 h 239"/>
                <a:gd name="T94" fmla="*/ 360 w 442"/>
                <a:gd name="T95" fmla="*/ 129 h 239"/>
                <a:gd name="T96" fmla="*/ 185 w 442"/>
                <a:gd name="T97" fmla="*/ 195 h 239"/>
                <a:gd name="T98" fmla="*/ 136 w 442"/>
                <a:gd name="T99" fmla="*/ 153 h 239"/>
                <a:gd name="T100" fmla="*/ 128 w 442"/>
                <a:gd name="T101" fmla="*/ 146 h 239"/>
                <a:gd name="T102" fmla="*/ 118 w 442"/>
                <a:gd name="T103" fmla="*/ 149 h 239"/>
                <a:gd name="T104" fmla="*/ 1 w 442"/>
                <a:gd name="T105" fmla="*/ 188 h 239"/>
                <a:gd name="T106" fmla="*/ 13 w 442"/>
                <a:gd name="T107" fmla="*/ 224 h 239"/>
                <a:gd name="T108" fmla="*/ 120 w 442"/>
                <a:gd name="T109" fmla="*/ 189 h 239"/>
                <a:gd name="T110" fmla="*/ 169 w 442"/>
                <a:gd name="T111" fmla="*/ 231 h 239"/>
                <a:gd name="T112" fmla="*/ 178 w 442"/>
                <a:gd name="T113" fmla="*/ 239 h 239"/>
                <a:gd name="T114" fmla="*/ 189 w 442"/>
                <a:gd name="T115" fmla="*/ 235 h 239"/>
                <a:gd name="T116" fmla="*/ 373 w 442"/>
                <a:gd name="T117" fmla="*/ 164 h 239"/>
                <a:gd name="T118" fmla="*/ 385 w 442"/>
                <a:gd name="T119" fmla="*/ 195 h 239"/>
                <a:gd name="T120" fmla="*/ 442 w 442"/>
                <a:gd name="T121" fmla="*/ 114 h 239"/>
                <a:gd name="T122" fmla="*/ 347 w 442"/>
                <a:gd name="T123" fmla="*/ 9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239">
                  <a:moveTo>
                    <a:pt x="76" y="81"/>
                  </a:moveTo>
                  <a:cubicBezTo>
                    <a:pt x="76" y="68"/>
                    <a:pt x="68" y="57"/>
                    <a:pt x="53" y="57"/>
                  </a:cubicBezTo>
                  <a:cubicBezTo>
                    <a:pt x="38" y="57"/>
                    <a:pt x="30" y="68"/>
                    <a:pt x="30" y="81"/>
                  </a:cubicBezTo>
                  <a:cubicBezTo>
                    <a:pt x="30" y="131"/>
                    <a:pt x="77" y="130"/>
                    <a:pt x="76" y="81"/>
                  </a:cubicBezTo>
                  <a:close/>
                  <a:moveTo>
                    <a:pt x="0" y="178"/>
                  </a:moveTo>
                  <a:cubicBezTo>
                    <a:pt x="0" y="173"/>
                    <a:pt x="0" y="173"/>
                    <a:pt x="0" y="173"/>
                  </a:cubicBezTo>
                  <a:cubicBezTo>
                    <a:pt x="0" y="160"/>
                    <a:pt x="0" y="146"/>
                    <a:pt x="6" y="136"/>
                  </a:cubicBezTo>
                  <a:cubicBezTo>
                    <a:pt x="11" y="126"/>
                    <a:pt x="20" y="118"/>
                    <a:pt x="31" y="118"/>
                  </a:cubicBezTo>
                  <a:cubicBezTo>
                    <a:pt x="35" y="118"/>
                    <a:pt x="35" y="118"/>
                    <a:pt x="35" y="118"/>
                  </a:cubicBezTo>
                  <a:cubicBezTo>
                    <a:pt x="46" y="127"/>
                    <a:pt x="61" y="127"/>
                    <a:pt x="71" y="118"/>
                  </a:cubicBezTo>
                  <a:cubicBezTo>
                    <a:pt x="75" y="118"/>
                    <a:pt x="75" y="118"/>
                    <a:pt x="75" y="118"/>
                  </a:cubicBezTo>
                  <a:cubicBezTo>
                    <a:pt x="81" y="118"/>
                    <a:pt x="86" y="120"/>
                    <a:pt x="90" y="123"/>
                  </a:cubicBezTo>
                  <a:cubicBezTo>
                    <a:pt x="86" y="131"/>
                    <a:pt x="84" y="141"/>
                    <a:pt x="83" y="150"/>
                  </a:cubicBezTo>
                  <a:cubicBezTo>
                    <a:pt x="0" y="178"/>
                    <a:pt x="0" y="178"/>
                    <a:pt x="0" y="178"/>
                  </a:cubicBezTo>
                  <a:close/>
                  <a:moveTo>
                    <a:pt x="184" y="56"/>
                  </a:moveTo>
                  <a:cubicBezTo>
                    <a:pt x="184" y="40"/>
                    <a:pt x="173" y="27"/>
                    <a:pt x="155" y="27"/>
                  </a:cubicBezTo>
                  <a:cubicBezTo>
                    <a:pt x="137" y="27"/>
                    <a:pt x="127" y="40"/>
                    <a:pt x="127" y="56"/>
                  </a:cubicBezTo>
                  <a:cubicBezTo>
                    <a:pt x="127" y="118"/>
                    <a:pt x="185" y="117"/>
                    <a:pt x="184" y="56"/>
                  </a:cubicBezTo>
                  <a:close/>
                  <a:moveTo>
                    <a:pt x="90" y="148"/>
                  </a:moveTo>
                  <a:cubicBezTo>
                    <a:pt x="91" y="139"/>
                    <a:pt x="93" y="131"/>
                    <a:pt x="97" y="124"/>
                  </a:cubicBezTo>
                  <a:cubicBezTo>
                    <a:pt x="103" y="113"/>
                    <a:pt x="115" y="102"/>
                    <a:pt x="128" y="102"/>
                  </a:cubicBezTo>
                  <a:cubicBezTo>
                    <a:pt x="133" y="102"/>
                    <a:pt x="133" y="102"/>
                    <a:pt x="133" y="102"/>
                  </a:cubicBezTo>
                  <a:cubicBezTo>
                    <a:pt x="146" y="114"/>
                    <a:pt x="165" y="114"/>
                    <a:pt x="177" y="102"/>
                  </a:cubicBezTo>
                  <a:cubicBezTo>
                    <a:pt x="183" y="102"/>
                    <a:pt x="183" y="102"/>
                    <a:pt x="183" y="102"/>
                  </a:cubicBezTo>
                  <a:cubicBezTo>
                    <a:pt x="189" y="102"/>
                    <a:pt x="195" y="104"/>
                    <a:pt x="200" y="107"/>
                  </a:cubicBezTo>
                  <a:cubicBezTo>
                    <a:pt x="199" y="109"/>
                    <a:pt x="198" y="110"/>
                    <a:pt x="198" y="111"/>
                  </a:cubicBezTo>
                  <a:cubicBezTo>
                    <a:pt x="189" y="127"/>
                    <a:pt x="188" y="149"/>
                    <a:pt x="188" y="167"/>
                  </a:cubicBezTo>
                  <a:cubicBezTo>
                    <a:pt x="188" y="183"/>
                    <a:pt x="188" y="183"/>
                    <a:pt x="188" y="183"/>
                  </a:cubicBezTo>
                  <a:cubicBezTo>
                    <a:pt x="187" y="183"/>
                    <a:pt x="187" y="183"/>
                    <a:pt x="187" y="183"/>
                  </a:cubicBezTo>
                  <a:cubicBezTo>
                    <a:pt x="143" y="145"/>
                    <a:pt x="143" y="145"/>
                    <a:pt x="143" y="145"/>
                  </a:cubicBezTo>
                  <a:cubicBezTo>
                    <a:pt x="130" y="134"/>
                    <a:pt x="130" y="134"/>
                    <a:pt x="130" y="134"/>
                  </a:cubicBezTo>
                  <a:cubicBezTo>
                    <a:pt x="90" y="148"/>
                    <a:pt x="90" y="148"/>
                    <a:pt x="90" y="148"/>
                  </a:cubicBezTo>
                  <a:close/>
                  <a:moveTo>
                    <a:pt x="308" y="34"/>
                  </a:moveTo>
                  <a:cubicBezTo>
                    <a:pt x="307" y="16"/>
                    <a:pt x="294" y="0"/>
                    <a:pt x="274" y="0"/>
                  </a:cubicBezTo>
                  <a:cubicBezTo>
                    <a:pt x="252" y="0"/>
                    <a:pt x="240" y="15"/>
                    <a:pt x="240" y="34"/>
                  </a:cubicBezTo>
                  <a:cubicBezTo>
                    <a:pt x="240" y="107"/>
                    <a:pt x="308" y="106"/>
                    <a:pt x="308" y="34"/>
                  </a:cubicBezTo>
                  <a:close/>
                  <a:moveTo>
                    <a:pt x="196" y="180"/>
                  </a:moveTo>
                  <a:cubicBezTo>
                    <a:pt x="196" y="167"/>
                    <a:pt x="196" y="167"/>
                    <a:pt x="196" y="167"/>
                  </a:cubicBezTo>
                  <a:cubicBezTo>
                    <a:pt x="196" y="149"/>
                    <a:pt x="197" y="129"/>
                    <a:pt x="205" y="114"/>
                  </a:cubicBezTo>
                  <a:cubicBezTo>
                    <a:pt x="212" y="100"/>
                    <a:pt x="226" y="88"/>
                    <a:pt x="242" y="88"/>
                  </a:cubicBezTo>
                  <a:cubicBezTo>
                    <a:pt x="248" y="88"/>
                    <a:pt x="248" y="88"/>
                    <a:pt x="248" y="88"/>
                  </a:cubicBezTo>
                  <a:cubicBezTo>
                    <a:pt x="263" y="102"/>
                    <a:pt x="285" y="102"/>
                    <a:pt x="299" y="88"/>
                  </a:cubicBezTo>
                  <a:cubicBezTo>
                    <a:pt x="305" y="88"/>
                    <a:pt x="305" y="88"/>
                    <a:pt x="305" y="88"/>
                  </a:cubicBezTo>
                  <a:cubicBezTo>
                    <a:pt x="321" y="88"/>
                    <a:pt x="335" y="100"/>
                    <a:pt x="342" y="114"/>
                  </a:cubicBezTo>
                  <a:cubicBezTo>
                    <a:pt x="344" y="117"/>
                    <a:pt x="345" y="120"/>
                    <a:pt x="346" y="123"/>
                  </a:cubicBezTo>
                  <a:cubicBezTo>
                    <a:pt x="196" y="180"/>
                    <a:pt x="196" y="180"/>
                    <a:pt x="196" y="180"/>
                  </a:cubicBezTo>
                  <a:close/>
                  <a:moveTo>
                    <a:pt x="347" y="96"/>
                  </a:moveTo>
                  <a:cubicBezTo>
                    <a:pt x="360" y="129"/>
                    <a:pt x="360" y="129"/>
                    <a:pt x="360" y="129"/>
                  </a:cubicBezTo>
                  <a:cubicBezTo>
                    <a:pt x="185" y="195"/>
                    <a:pt x="185" y="195"/>
                    <a:pt x="185" y="195"/>
                  </a:cubicBezTo>
                  <a:cubicBezTo>
                    <a:pt x="136" y="153"/>
                    <a:pt x="136" y="153"/>
                    <a:pt x="136" y="153"/>
                  </a:cubicBezTo>
                  <a:cubicBezTo>
                    <a:pt x="128" y="146"/>
                    <a:pt x="128" y="146"/>
                    <a:pt x="128" y="146"/>
                  </a:cubicBezTo>
                  <a:cubicBezTo>
                    <a:pt x="118" y="149"/>
                    <a:pt x="118" y="149"/>
                    <a:pt x="118" y="149"/>
                  </a:cubicBezTo>
                  <a:cubicBezTo>
                    <a:pt x="1" y="188"/>
                    <a:pt x="1" y="188"/>
                    <a:pt x="1" y="188"/>
                  </a:cubicBezTo>
                  <a:cubicBezTo>
                    <a:pt x="13" y="224"/>
                    <a:pt x="13" y="224"/>
                    <a:pt x="13" y="224"/>
                  </a:cubicBezTo>
                  <a:cubicBezTo>
                    <a:pt x="120" y="189"/>
                    <a:pt x="120" y="189"/>
                    <a:pt x="120" y="189"/>
                  </a:cubicBezTo>
                  <a:cubicBezTo>
                    <a:pt x="169" y="231"/>
                    <a:pt x="169" y="231"/>
                    <a:pt x="169" y="231"/>
                  </a:cubicBezTo>
                  <a:cubicBezTo>
                    <a:pt x="178" y="239"/>
                    <a:pt x="178" y="239"/>
                    <a:pt x="178" y="239"/>
                  </a:cubicBezTo>
                  <a:cubicBezTo>
                    <a:pt x="189" y="235"/>
                    <a:pt x="189" y="235"/>
                    <a:pt x="189" y="235"/>
                  </a:cubicBezTo>
                  <a:cubicBezTo>
                    <a:pt x="373" y="164"/>
                    <a:pt x="373" y="164"/>
                    <a:pt x="373" y="164"/>
                  </a:cubicBezTo>
                  <a:cubicBezTo>
                    <a:pt x="385" y="195"/>
                    <a:pt x="385" y="195"/>
                    <a:pt x="385" y="195"/>
                  </a:cubicBezTo>
                  <a:cubicBezTo>
                    <a:pt x="442" y="114"/>
                    <a:pt x="442" y="114"/>
                    <a:pt x="442" y="114"/>
                  </a:cubicBezTo>
                  <a:cubicBezTo>
                    <a:pt x="347" y="96"/>
                    <a:pt x="347" y="96"/>
                    <a:pt x="347" y="96"/>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559" name="Group 558"/>
          <p:cNvGrpSpPr/>
          <p:nvPr/>
        </p:nvGrpSpPr>
        <p:grpSpPr>
          <a:xfrm>
            <a:off x="2551228" y="5259460"/>
            <a:ext cx="3067388" cy="1614482"/>
            <a:chOff x="2551228" y="5259460"/>
            <a:chExt cx="3067388" cy="1614482"/>
          </a:xfrm>
        </p:grpSpPr>
        <p:sp>
          <p:nvSpPr>
            <p:cNvPr id="16" name="Rounded Rectangle 15"/>
            <p:cNvSpPr/>
            <p:nvPr/>
          </p:nvSpPr>
          <p:spPr bwMode="gray">
            <a:xfrm>
              <a:off x="2551228" y="5765852"/>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smtClean="0">
                  <a:solidFill>
                    <a:schemeClr val="tx1"/>
                  </a:solidFill>
                  <a:latin typeface="Segoe Print" pitchFamily="2" charset="0"/>
                </a:rPr>
                <a:t>Delivering </a:t>
              </a:r>
              <a:r>
                <a:rPr lang="en-ZA" sz="1400" b="1" dirty="0" smtClean="0">
                  <a:solidFill>
                    <a:schemeClr val="tx1"/>
                  </a:solidFill>
                  <a:latin typeface="Segoe Print" pitchFamily="2" charset="0"/>
                </a:rPr>
                <a:t>Quality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Professional Services</a:t>
              </a:r>
              <a:r>
                <a:rPr lang="en-ZA" sz="1400" dirty="0" smtClean="0">
                  <a:solidFill>
                    <a:schemeClr val="tx1"/>
                  </a:solidFill>
                  <a:latin typeface="Segoe Print" pitchFamily="2" charset="0"/>
                </a:rPr>
                <a:t>, </a:t>
              </a:r>
              <a:br>
                <a:rPr lang="en-ZA" sz="1400" dirty="0" smtClean="0">
                  <a:solidFill>
                    <a:schemeClr val="tx1"/>
                  </a:solidFill>
                  <a:latin typeface="Segoe Print" pitchFamily="2" charset="0"/>
                </a:rPr>
              </a:br>
              <a:r>
                <a:rPr lang="en-ZA" sz="1400" dirty="0" smtClean="0">
                  <a:solidFill>
                    <a:schemeClr val="tx1"/>
                  </a:solidFill>
                  <a:latin typeface="Segoe Print" pitchFamily="2" charset="0"/>
                </a:rPr>
                <a:t>Cost “Effectively” ? </a:t>
              </a:r>
              <a:endParaRPr lang="en-ZA" sz="1400" dirty="0">
                <a:solidFill>
                  <a:schemeClr val="tx1"/>
                </a:solidFill>
                <a:latin typeface="Segoe Print" pitchFamily="2" charset="0"/>
              </a:endParaRPr>
            </a:p>
          </p:txBody>
        </p:sp>
        <p:grpSp>
          <p:nvGrpSpPr>
            <p:cNvPr id="524" name="Group 523"/>
            <p:cNvGrpSpPr/>
            <p:nvPr/>
          </p:nvGrpSpPr>
          <p:grpSpPr>
            <a:xfrm>
              <a:off x="3764697" y="5259460"/>
              <a:ext cx="792167" cy="694114"/>
              <a:chOff x="487363" y="2135188"/>
              <a:chExt cx="1058862" cy="912813"/>
            </a:xfrm>
            <a:solidFill>
              <a:schemeClr val="tx1"/>
            </a:solidFill>
          </p:grpSpPr>
          <p:sp>
            <p:nvSpPr>
              <p:cNvPr id="525" name="Freeform 63"/>
              <p:cNvSpPr>
                <a:spLocks/>
              </p:cNvSpPr>
              <p:nvPr/>
            </p:nvSpPr>
            <p:spPr bwMode="auto">
              <a:xfrm>
                <a:off x="1265238" y="2449513"/>
                <a:ext cx="276225" cy="273050"/>
              </a:xfrm>
              <a:custGeom>
                <a:avLst/>
                <a:gdLst>
                  <a:gd name="T0" fmla="*/ 134 w 134"/>
                  <a:gd name="T1" fmla="*/ 70 h 133"/>
                  <a:gd name="T2" fmla="*/ 115 w 134"/>
                  <a:gd name="T3" fmla="*/ 85 h 133"/>
                  <a:gd name="T4" fmla="*/ 78 w 134"/>
                  <a:gd name="T5" fmla="*/ 117 h 133"/>
                  <a:gd name="T6" fmla="*/ 59 w 134"/>
                  <a:gd name="T7" fmla="*/ 133 h 133"/>
                  <a:gd name="T8" fmla="*/ 23 w 134"/>
                  <a:gd name="T9" fmla="*/ 90 h 133"/>
                  <a:gd name="T10" fmla="*/ 3 w 134"/>
                  <a:gd name="T11" fmla="*/ 41 h 133"/>
                  <a:gd name="T12" fmla="*/ 28 w 134"/>
                  <a:gd name="T13" fmla="*/ 20 h 133"/>
                  <a:gd name="T14" fmla="*/ 52 w 134"/>
                  <a:gd name="T15" fmla="*/ 0 h 133"/>
                  <a:gd name="T16" fmla="*/ 97 w 134"/>
                  <a:gd name="T17" fmla="*/ 27 h 133"/>
                  <a:gd name="T18" fmla="*/ 134 w 134"/>
                  <a:gd name="T1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3">
                    <a:moveTo>
                      <a:pt x="134" y="70"/>
                    </a:moveTo>
                    <a:cubicBezTo>
                      <a:pt x="115" y="85"/>
                      <a:pt x="115" y="85"/>
                      <a:pt x="115" y="85"/>
                    </a:cubicBezTo>
                    <a:cubicBezTo>
                      <a:pt x="78" y="117"/>
                      <a:pt x="78" y="117"/>
                      <a:pt x="78" y="117"/>
                    </a:cubicBezTo>
                    <a:cubicBezTo>
                      <a:pt x="59" y="133"/>
                      <a:pt x="59" y="133"/>
                      <a:pt x="59" y="133"/>
                    </a:cubicBezTo>
                    <a:cubicBezTo>
                      <a:pt x="59" y="133"/>
                      <a:pt x="45" y="116"/>
                      <a:pt x="23" y="90"/>
                    </a:cubicBezTo>
                    <a:cubicBezTo>
                      <a:pt x="0" y="63"/>
                      <a:pt x="3" y="41"/>
                      <a:pt x="3" y="41"/>
                    </a:cubicBezTo>
                    <a:cubicBezTo>
                      <a:pt x="28" y="20"/>
                      <a:pt x="28" y="20"/>
                      <a:pt x="28" y="20"/>
                    </a:cubicBezTo>
                    <a:cubicBezTo>
                      <a:pt x="52" y="0"/>
                      <a:pt x="52" y="0"/>
                      <a:pt x="52" y="0"/>
                    </a:cubicBezTo>
                    <a:cubicBezTo>
                      <a:pt x="52" y="0"/>
                      <a:pt x="75" y="0"/>
                      <a:pt x="97" y="27"/>
                    </a:cubicBezTo>
                    <a:cubicBezTo>
                      <a:pt x="120" y="53"/>
                      <a:pt x="134" y="70"/>
                      <a:pt x="134" y="7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64"/>
              <p:cNvSpPr>
                <a:spLocks/>
              </p:cNvSpPr>
              <p:nvPr/>
            </p:nvSpPr>
            <p:spPr bwMode="auto">
              <a:xfrm>
                <a:off x="1409700" y="2614613"/>
                <a:ext cx="136525" cy="123825"/>
              </a:xfrm>
              <a:custGeom>
                <a:avLst/>
                <a:gdLst>
                  <a:gd name="T0" fmla="*/ 60 w 66"/>
                  <a:gd name="T1" fmla="*/ 0 h 60"/>
                  <a:gd name="T2" fmla="*/ 48 w 66"/>
                  <a:gd name="T3" fmla="*/ 47 h 60"/>
                  <a:gd name="T4" fmla="*/ 0 w 66"/>
                  <a:gd name="T5" fmla="*/ 51 h 60"/>
                  <a:gd name="T6" fmla="*/ 60 w 66"/>
                  <a:gd name="T7" fmla="*/ 0 h 60"/>
                </a:gdLst>
                <a:ahLst/>
                <a:cxnLst>
                  <a:cxn ang="0">
                    <a:pos x="T0" y="T1"/>
                  </a:cxn>
                  <a:cxn ang="0">
                    <a:pos x="T2" y="T3"/>
                  </a:cxn>
                  <a:cxn ang="0">
                    <a:pos x="T4" y="T5"/>
                  </a:cxn>
                  <a:cxn ang="0">
                    <a:pos x="T6" y="T7"/>
                  </a:cxn>
                </a:cxnLst>
                <a:rect l="0" t="0" r="r" b="b"/>
                <a:pathLst>
                  <a:path w="66" h="60">
                    <a:moveTo>
                      <a:pt x="60" y="0"/>
                    </a:moveTo>
                    <a:cubicBezTo>
                      <a:pt x="66" y="16"/>
                      <a:pt x="62" y="35"/>
                      <a:pt x="48" y="47"/>
                    </a:cubicBezTo>
                    <a:cubicBezTo>
                      <a:pt x="34" y="58"/>
                      <a:pt x="15" y="60"/>
                      <a:pt x="0" y="51"/>
                    </a:cubicBezTo>
                    <a:lnTo>
                      <a:pt x="6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65"/>
              <p:cNvSpPr>
                <a:spLocks/>
              </p:cNvSpPr>
              <p:nvPr/>
            </p:nvSpPr>
            <p:spPr bwMode="auto">
              <a:xfrm>
                <a:off x="646113" y="2465388"/>
                <a:ext cx="889000" cy="422275"/>
              </a:xfrm>
              <a:custGeom>
                <a:avLst/>
                <a:gdLst>
                  <a:gd name="T0" fmla="*/ 418 w 432"/>
                  <a:gd name="T1" fmla="*/ 155 h 205"/>
                  <a:gd name="T2" fmla="*/ 432 w 432"/>
                  <a:gd name="T3" fmla="*/ 169 h 205"/>
                  <a:gd name="T4" fmla="*/ 418 w 432"/>
                  <a:gd name="T5" fmla="*/ 183 h 205"/>
                  <a:gd name="T6" fmla="*/ 326 w 432"/>
                  <a:gd name="T7" fmla="*/ 183 h 205"/>
                  <a:gd name="T8" fmla="*/ 324 w 432"/>
                  <a:gd name="T9" fmla="*/ 183 h 205"/>
                  <a:gd name="T10" fmla="*/ 310 w 432"/>
                  <a:gd name="T11" fmla="*/ 176 h 205"/>
                  <a:gd name="T12" fmla="*/ 268 w 432"/>
                  <a:gd name="T13" fmla="*/ 106 h 205"/>
                  <a:gd name="T14" fmla="*/ 162 w 432"/>
                  <a:gd name="T15" fmla="*/ 200 h 205"/>
                  <a:gd name="T16" fmla="*/ 142 w 432"/>
                  <a:gd name="T17" fmla="*/ 198 h 205"/>
                  <a:gd name="T18" fmla="*/ 140 w 432"/>
                  <a:gd name="T19" fmla="*/ 196 h 205"/>
                  <a:gd name="T20" fmla="*/ 136 w 432"/>
                  <a:gd name="T21" fmla="*/ 191 h 205"/>
                  <a:gd name="T22" fmla="*/ 82 w 432"/>
                  <a:gd name="T23" fmla="*/ 51 h 205"/>
                  <a:gd name="T24" fmla="*/ 29 w 432"/>
                  <a:gd name="T25" fmla="*/ 191 h 205"/>
                  <a:gd name="T26" fmla="*/ 10 w 432"/>
                  <a:gd name="T27" fmla="*/ 199 h 205"/>
                  <a:gd name="T28" fmla="*/ 2 w 432"/>
                  <a:gd name="T29" fmla="*/ 181 h 205"/>
                  <a:gd name="T30" fmla="*/ 68 w 432"/>
                  <a:gd name="T31" fmla="*/ 10 h 205"/>
                  <a:gd name="T32" fmla="*/ 82 w 432"/>
                  <a:gd name="T33" fmla="*/ 1 h 205"/>
                  <a:gd name="T34" fmla="*/ 97 w 432"/>
                  <a:gd name="T35" fmla="*/ 10 h 205"/>
                  <a:gd name="T36" fmla="*/ 157 w 432"/>
                  <a:gd name="T37" fmla="*/ 166 h 205"/>
                  <a:gd name="T38" fmla="*/ 259 w 432"/>
                  <a:gd name="T39" fmla="*/ 76 h 205"/>
                  <a:gd name="T40" fmla="*/ 271 w 432"/>
                  <a:gd name="T41" fmla="*/ 73 h 205"/>
                  <a:gd name="T42" fmla="*/ 285 w 432"/>
                  <a:gd name="T43" fmla="*/ 80 h 205"/>
                  <a:gd name="T44" fmla="*/ 330 w 432"/>
                  <a:gd name="T45" fmla="*/ 155 h 205"/>
                  <a:gd name="T46" fmla="*/ 418 w 432"/>
                  <a:gd name="T47" fmla="*/ 15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205">
                    <a:moveTo>
                      <a:pt x="418" y="155"/>
                    </a:moveTo>
                    <a:cubicBezTo>
                      <a:pt x="426" y="155"/>
                      <a:pt x="432" y="161"/>
                      <a:pt x="432" y="169"/>
                    </a:cubicBezTo>
                    <a:cubicBezTo>
                      <a:pt x="432" y="177"/>
                      <a:pt x="426" y="183"/>
                      <a:pt x="418" y="183"/>
                    </a:cubicBezTo>
                    <a:cubicBezTo>
                      <a:pt x="326" y="183"/>
                      <a:pt x="326" y="183"/>
                      <a:pt x="326" y="183"/>
                    </a:cubicBezTo>
                    <a:cubicBezTo>
                      <a:pt x="325" y="183"/>
                      <a:pt x="324" y="183"/>
                      <a:pt x="324" y="183"/>
                    </a:cubicBezTo>
                    <a:cubicBezTo>
                      <a:pt x="318" y="184"/>
                      <a:pt x="313" y="181"/>
                      <a:pt x="310" y="176"/>
                    </a:cubicBezTo>
                    <a:cubicBezTo>
                      <a:pt x="268" y="106"/>
                      <a:pt x="268" y="106"/>
                      <a:pt x="268" y="106"/>
                    </a:cubicBezTo>
                    <a:cubicBezTo>
                      <a:pt x="162" y="200"/>
                      <a:pt x="162" y="200"/>
                      <a:pt x="162" y="200"/>
                    </a:cubicBezTo>
                    <a:cubicBezTo>
                      <a:pt x="156" y="205"/>
                      <a:pt x="147" y="204"/>
                      <a:pt x="142" y="198"/>
                    </a:cubicBezTo>
                    <a:cubicBezTo>
                      <a:pt x="141" y="198"/>
                      <a:pt x="140" y="197"/>
                      <a:pt x="140" y="196"/>
                    </a:cubicBezTo>
                    <a:cubicBezTo>
                      <a:pt x="138" y="195"/>
                      <a:pt x="137" y="193"/>
                      <a:pt x="136" y="191"/>
                    </a:cubicBezTo>
                    <a:cubicBezTo>
                      <a:pt x="82" y="51"/>
                      <a:pt x="82" y="51"/>
                      <a:pt x="82" y="51"/>
                    </a:cubicBezTo>
                    <a:cubicBezTo>
                      <a:pt x="29" y="191"/>
                      <a:pt x="29" y="191"/>
                      <a:pt x="29" y="191"/>
                    </a:cubicBezTo>
                    <a:cubicBezTo>
                      <a:pt x="26" y="198"/>
                      <a:pt x="18" y="202"/>
                      <a:pt x="10" y="199"/>
                    </a:cubicBezTo>
                    <a:cubicBezTo>
                      <a:pt x="3" y="196"/>
                      <a:pt x="0" y="188"/>
                      <a:pt x="2" y="181"/>
                    </a:cubicBezTo>
                    <a:cubicBezTo>
                      <a:pt x="68" y="10"/>
                      <a:pt x="68" y="10"/>
                      <a:pt x="68" y="10"/>
                    </a:cubicBezTo>
                    <a:cubicBezTo>
                      <a:pt x="71" y="4"/>
                      <a:pt x="76" y="0"/>
                      <a:pt x="82" y="1"/>
                    </a:cubicBezTo>
                    <a:cubicBezTo>
                      <a:pt x="88" y="0"/>
                      <a:pt x="94" y="4"/>
                      <a:pt x="97" y="10"/>
                    </a:cubicBezTo>
                    <a:cubicBezTo>
                      <a:pt x="157" y="166"/>
                      <a:pt x="157" y="166"/>
                      <a:pt x="157" y="166"/>
                    </a:cubicBezTo>
                    <a:cubicBezTo>
                      <a:pt x="259" y="76"/>
                      <a:pt x="259" y="76"/>
                      <a:pt x="259" y="76"/>
                    </a:cubicBezTo>
                    <a:cubicBezTo>
                      <a:pt x="263" y="73"/>
                      <a:pt x="267" y="72"/>
                      <a:pt x="271" y="73"/>
                    </a:cubicBezTo>
                    <a:cubicBezTo>
                      <a:pt x="277" y="73"/>
                      <a:pt x="282" y="75"/>
                      <a:pt x="285" y="80"/>
                    </a:cubicBezTo>
                    <a:cubicBezTo>
                      <a:pt x="330" y="155"/>
                      <a:pt x="330" y="155"/>
                      <a:pt x="330" y="155"/>
                    </a:cubicBezTo>
                    <a:lnTo>
                      <a:pt x="418"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66"/>
              <p:cNvSpPr>
                <a:spLocks noEditPoints="1"/>
              </p:cNvSpPr>
              <p:nvPr/>
            </p:nvSpPr>
            <p:spPr bwMode="auto">
              <a:xfrm>
                <a:off x="992188" y="2135188"/>
                <a:ext cx="376238" cy="377825"/>
              </a:xfrm>
              <a:custGeom>
                <a:avLst/>
                <a:gdLst>
                  <a:gd name="T0" fmla="*/ 167 w 183"/>
                  <a:gd name="T1" fmla="*/ 133 h 184"/>
                  <a:gd name="T2" fmla="*/ 176 w 183"/>
                  <a:gd name="T3" fmla="*/ 144 h 184"/>
                  <a:gd name="T4" fmla="*/ 131 w 183"/>
                  <a:gd name="T5" fmla="*/ 182 h 184"/>
                  <a:gd name="T6" fmla="*/ 123 w 183"/>
                  <a:gd name="T7" fmla="*/ 172 h 184"/>
                  <a:gd name="T8" fmla="*/ 29 w 183"/>
                  <a:gd name="T9" fmla="*/ 148 h 184"/>
                  <a:gd name="T10" fmla="*/ 39 w 183"/>
                  <a:gd name="T11" fmla="*/ 30 h 184"/>
                  <a:gd name="T12" fmla="*/ 157 w 183"/>
                  <a:gd name="T13" fmla="*/ 39 h 184"/>
                  <a:gd name="T14" fmla="*/ 167 w 183"/>
                  <a:gd name="T15" fmla="*/ 133 h 184"/>
                  <a:gd name="T16" fmla="*/ 135 w 183"/>
                  <a:gd name="T17" fmla="*/ 143 h 184"/>
                  <a:gd name="T18" fmla="*/ 143 w 183"/>
                  <a:gd name="T19" fmla="*/ 51 h 184"/>
                  <a:gd name="T20" fmla="*/ 51 w 183"/>
                  <a:gd name="T21" fmla="*/ 44 h 184"/>
                  <a:gd name="T22" fmla="*/ 44 w 183"/>
                  <a:gd name="T23" fmla="*/ 136 h 184"/>
                  <a:gd name="T24" fmla="*/ 135 w 183"/>
                  <a:gd name="T25" fmla="*/ 1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184">
                    <a:moveTo>
                      <a:pt x="167" y="133"/>
                    </a:moveTo>
                    <a:cubicBezTo>
                      <a:pt x="176" y="144"/>
                      <a:pt x="176" y="144"/>
                      <a:pt x="176" y="144"/>
                    </a:cubicBezTo>
                    <a:cubicBezTo>
                      <a:pt x="131" y="182"/>
                      <a:pt x="131" y="182"/>
                      <a:pt x="131" y="182"/>
                    </a:cubicBezTo>
                    <a:cubicBezTo>
                      <a:pt x="123" y="172"/>
                      <a:pt x="123" y="172"/>
                      <a:pt x="123" y="172"/>
                    </a:cubicBezTo>
                    <a:cubicBezTo>
                      <a:pt x="91" y="184"/>
                      <a:pt x="53" y="175"/>
                      <a:pt x="29" y="148"/>
                    </a:cubicBezTo>
                    <a:cubicBezTo>
                      <a:pt x="0" y="112"/>
                      <a:pt x="4" y="60"/>
                      <a:pt x="39" y="30"/>
                    </a:cubicBezTo>
                    <a:cubicBezTo>
                      <a:pt x="74" y="0"/>
                      <a:pt x="127" y="4"/>
                      <a:pt x="157" y="39"/>
                    </a:cubicBezTo>
                    <a:cubicBezTo>
                      <a:pt x="180" y="66"/>
                      <a:pt x="183" y="104"/>
                      <a:pt x="167" y="133"/>
                    </a:cubicBezTo>
                    <a:close/>
                    <a:moveTo>
                      <a:pt x="135" y="143"/>
                    </a:moveTo>
                    <a:cubicBezTo>
                      <a:pt x="163" y="120"/>
                      <a:pt x="166" y="79"/>
                      <a:pt x="143" y="51"/>
                    </a:cubicBezTo>
                    <a:cubicBezTo>
                      <a:pt x="120" y="24"/>
                      <a:pt x="79" y="21"/>
                      <a:pt x="51" y="44"/>
                    </a:cubicBezTo>
                    <a:cubicBezTo>
                      <a:pt x="24" y="67"/>
                      <a:pt x="20" y="108"/>
                      <a:pt x="44" y="136"/>
                    </a:cubicBezTo>
                    <a:cubicBezTo>
                      <a:pt x="67" y="163"/>
                      <a:pt x="108" y="166"/>
                      <a:pt x="135" y="1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67"/>
              <p:cNvSpPr>
                <a:spLocks/>
              </p:cNvSpPr>
              <p:nvPr/>
            </p:nvSpPr>
            <p:spPr bwMode="auto">
              <a:xfrm>
                <a:off x="487363" y="2227263"/>
                <a:ext cx="819150" cy="820738"/>
              </a:xfrm>
              <a:custGeom>
                <a:avLst/>
                <a:gdLst>
                  <a:gd name="T0" fmla="*/ 516 w 516"/>
                  <a:gd name="T1" fmla="*/ 447 h 517"/>
                  <a:gd name="T2" fmla="*/ 516 w 516"/>
                  <a:gd name="T3" fmla="*/ 463 h 517"/>
                  <a:gd name="T4" fmla="*/ 83 w 516"/>
                  <a:gd name="T5" fmla="*/ 463 h 517"/>
                  <a:gd name="T6" fmla="*/ 83 w 516"/>
                  <a:gd name="T7" fmla="*/ 517 h 517"/>
                  <a:gd name="T8" fmla="*/ 66 w 516"/>
                  <a:gd name="T9" fmla="*/ 517 h 517"/>
                  <a:gd name="T10" fmla="*/ 66 w 516"/>
                  <a:gd name="T11" fmla="*/ 463 h 517"/>
                  <a:gd name="T12" fmla="*/ 0 w 516"/>
                  <a:gd name="T13" fmla="*/ 463 h 517"/>
                  <a:gd name="T14" fmla="*/ 0 w 516"/>
                  <a:gd name="T15" fmla="*/ 447 h 517"/>
                  <a:gd name="T16" fmla="*/ 66 w 516"/>
                  <a:gd name="T17" fmla="*/ 447 h 517"/>
                  <a:gd name="T18" fmla="*/ 66 w 516"/>
                  <a:gd name="T19" fmla="*/ 0 h 517"/>
                  <a:gd name="T20" fmla="*/ 83 w 516"/>
                  <a:gd name="T21" fmla="*/ 0 h 517"/>
                  <a:gd name="T22" fmla="*/ 83 w 516"/>
                  <a:gd name="T23" fmla="*/ 447 h 517"/>
                  <a:gd name="T24" fmla="*/ 516 w 516"/>
                  <a:gd name="T25" fmla="*/ 44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517">
                    <a:moveTo>
                      <a:pt x="516" y="447"/>
                    </a:moveTo>
                    <a:lnTo>
                      <a:pt x="516" y="463"/>
                    </a:lnTo>
                    <a:lnTo>
                      <a:pt x="83" y="463"/>
                    </a:lnTo>
                    <a:lnTo>
                      <a:pt x="83" y="517"/>
                    </a:lnTo>
                    <a:lnTo>
                      <a:pt x="66" y="517"/>
                    </a:lnTo>
                    <a:lnTo>
                      <a:pt x="66" y="463"/>
                    </a:lnTo>
                    <a:lnTo>
                      <a:pt x="0" y="463"/>
                    </a:lnTo>
                    <a:lnTo>
                      <a:pt x="0" y="447"/>
                    </a:lnTo>
                    <a:lnTo>
                      <a:pt x="66" y="447"/>
                    </a:lnTo>
                    <a:lnTo>
                      <a:pt x="66" y="0"/>
                    </a:lnTo>
                    <a:lnTo>
                      <a:pt x="83" y="0"/>
                    </a:lnTo>
                    <a:lnTo>
                      <a:pt x="83" y="447"/>
                    </a:lnTo>
                    <a:lnTo>
                      <a:pt x="516" y="4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68"/>
              <p:cNvSpPr>
                <a:spLocks noChangeArrowheads="1"/>
              </p:cNvSpPr>
              <p:nvPr/>
            </p:nvSpPr>
            <p:spPr bwMode="auto">
              <a:xfrm>
                <a:off x="673100" y="2351088"/>
                <a:ext cx="60325" cy="28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69"/>
              <p:cNvSpPr>
                <a:spLocks noChangeArrowheads="1"/>
              </p:cNvSpPr>
              <p:nvPr/>
            </p:nvSpPr>
            <p:spPr bwMode="auto">
              <a:xfrm>
                <a:off x="673100" y="2290763"/>
                <a:ext cx="60325" cy="28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70"/>
              <p:cNvSpPr>
                <a:spLocks noChangeArrowheads="1"/>
              </p:cNvSpPr>
              <p:nvPr/>
            </p:nvSpPr>
            <p:spPr bwMode="auto">
              <a:xfrm>
                <a:off x="673100" y="2232026"/>
                <a:ext cx="60325" cy="28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62" name="Group 561"/>
          <p:cNvGrpSpPr/>
          <p:nvPr/>
        </p:nvGrpSpPr>
        <p:grpSpPr>
          <a:xfrm>
            <a:off x="697290" y="1062818"/>
            <a:ext cx="3227759" cy="1531409"/>
            <a:chOff x="697309" y="1038869"/>
            <a:chExt cx="3227759" cy="1531409"/>
          </a:xfrm>
        </p:grpSpPr>
        <p:sp>
          <p:nvSpPr>
            <p:cNvPr id="14" name="Rounded Rectangle 13"/>
            <p:cNvSpPr/>
            <p:nvPr/>
          </p:nvSpPr>
          <p:spPr bwMode="gray">
            <a:xfrm>
              <a:off x="697309" y="1038869"/>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b="1" dirty="0" smtClean="0">
                  <a:solidFill>
                    <a:schemeClr val="tx1"/>
                  </a:solidFill>
                  <a:latin typeface="Segoe Print" pitchFamily="2" charset="0"/>
                </a:rPr>
                <a:t>Top of Mind </a:t>
              </a:r>
              <a:r>
                <a:rPr lang="en-ZA" sz="1400" dirty="0" smtClean="0">
                  <a:solidFill>
                    <a:schemeClr val="tx1"/>
                  </a:solidFill>
                  <a:latin typeface="Segoe Print" pitchFamily="2" charset="0"/>
                </a:rPr>
                <a:t>and</a:t>
              </a:r>
              <a:r>
                <a:rPr lang="en-ZA" sz="1400" b="1" dirty="0" smtClean="0">
                  <a:solidFill>
                    <a:schemeClr val="tx1"/>
                  </a:solidFill>
                  <a:latin typeface="Segoe Print" pitchFamily="2" charset="0"/>
                </a:rPr>
                <a:t>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first port of call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across all spheres </a:t>
              </a:r>
              <a:br>
                <a:rPr lang="en-ZA" sz="1400" b="1" dirty="0" smtClean="0">
                  <a:solidFill>
                    <a:schemeClr val="tx1"/>
                  </a:solidFill>
                  <a:latin typeface="Segoe Print" pitchFamily="2" charset="0"/>
                </a:rPr>
              </a:br>
              <a:r>
                <a:rPr lang="en-ZA" sz="1400" b="1" dirty="0" smtClean="0">
                  <a:solidFill>
                    <a:schemeClr val="tx1"/>
                  </a:solidFill>
                  <a:latin typeface="Segoe Print" pitchFamily="2" charset="0"/>
                </a:rPr>
                <a:t>of Government? </a:t>
              </a:r>
              <a:endParaRPr lang="en-ZA" sz="1400" b="1" dirty="0">
                <a:solidFill>
                  <a:schemeClr val="tx1"/>
                </a:solidFill>
                <a:latin typeface="Segoe Print" pitchFamily="2" charset="0"/>
              </a:endParaRPr>
            </a:p>
          </p:txBody>
        </p:sp>
        <p:grpSp>
          <p:nvGrpSpPr>
            <p:cNvPr id="537" name="Group 87"/>
            <p:cNvGrpSpPr>
              <a:grpSpLocks noChangeAspect="1"/>
            </p:cNvGrpSpPr>
            <p:nvPr/>
          </p:nvGrpSpPr>
          <p:grpSpPr bwMode="auto">
            <a:xfrm>
              <a:off x="3276211" y="1865903"/>
              <a:ext cx="648857" cy="704375"/>
              <a:chOff x="2669" y="2305"/>
              <a:chExt cx="561" cy="609"/>
            </a:xfrm>
            <a:solidFill>
              <a:schemeClr val="tx1"/>
            </a:solidFill>
          </p:grpSpPr>
          <p:sp>
            <p:nvSpPr>
              <p:cNvPr id="538" name="Freeform 88"/>
              <p:cNvSpPr>
                <a:spLocks noEditPoints="1"/>
              </p:cNvSpPr>
              <p:nvPr/>
            </p:nvSpPr>
            <p:spPr bwMode="auto">
              <a:xfrm>
                <a:off x="2669" y="2305"/>
                <a:ext cx="244" cy="243"/>
              </a:xfrm>
              <a:custGeom>
                <a:avLst/>
                <a:gdLst>
                  <a:gd name="T0" fmla="*/ 33 w 176"/>
                  <a:gd name="T1" fmla="*/ 124 h 176"/>
                  <a:gd name="T2" fmla="*/ 28 w 176"/>
                  <a:gd name="T3" fmla="*/ 153 h 176"/>
                  <a:gd name="T4" fmla="*/ 61 w 176"/>
                  <a:gd name="T5" fmla="*/ 171 h 176"/>
                  <a:gd name="T6" fmla="*/ 96 w 176"/>
                  <a:gd name="T7" fmla="*/ 175 h 176"/>
                  <a:gd name="T8" fmla="*/ 132 w 176"/>
                  <a:gd name="T9" fmla="*/ 165 h 176"/>
                  <a:gd name="T10" fmla="*/ 134 w 176"/>
                  <a:gd name="T11" fmla="*/ 136 h 176"/>
                  <a:gd name="T12" fmla="*/ 163 w 176"/>
                  <a:gd name="T13" fmla="*/ 136 h 176"/>
                  <a:gd name="T14" fmla="*/ 175 w 176"/>
                  <a:gd name="T15" fmla="*/ 101 h 176"/>
                  <a:gd name="T16" fmla="*/ 173 w 176"/>
                  <a:gd name="T17" fmla="*/ 66 h 176"/>
                  <a:gd name="T18" fmla="*/ 157 w 176"/>
                  <a:gd name="T19" fmla="*/ 32 h 176"/>
                  <a:gd name="T20" fmla="*/ 128 w 176"/>
                  <a:gd name="T21" fmla="*/ 35 h 176"/>
                  <a:gd name="T22" fmla="*/ 123 w 176"/>
                  <a:gd name="T23" fmla="*/ 7 h 176"/>
                  <a:gd name="T24" fmla="*/ 86 w 176"/>
                  <a:gd name="T25" fmla="*/ 1 h 176"/>
                  <a:gd name="T26" fmla="*/ 46 w 176"/>
                  <a:gd name="T27" fmla="*/ 12 h 176"/>
                  <a:gd name="T28" fmla="*/ 17 w 176"/>
                  <a:gd name="T29" fmla="*/ 37 h 176"/>
                  <a:gd name="T30" fmla="*/ 29 w 176"/>
                  <a:gd name="T31" fmla="*/ 67 h 176"/>
                  <a:gd name="T32" fmla="*/ 0 w 176"/>
                  <a:gd name="T33" fmla="*/ 83 h 176"/>
                  <a:gd name="T34" fmla="*/ 8 w 176"/>
                  <a:gd name="T35" fmla="*/ 120 h 176"/>
                  <a:gd name="T36" fmla="*/ 79 w 176"/>
                  <a:gd name="T37" fmla="*/ 42 h 176"/>
                  <a:gd name="T38" fmla="*/ 85 w 176"/>
                  <a:gd name="T39" fmla="*/ 36 h 176"/>
                  <a:gd name="T40" fmla="*/ 98 w 176"/>
                  <a:gd name="T41" fmla="*/ 41 h 176"/>
                  <a:gd name="T42" fmla="*/ 111 w 176"/>
                  <a:gd name="T43" fmla="*/ 48 h 176"/>
                  <a:gd name="T44" fmla="*/ 113 w 176"/>
                  <a:gd name="T45" fmla="*/ 65 h 176"/>
                  <a:gd name="T46" fmla="*/ 106 w 176"/>
                  <a:gd name="T47" fmla="*/ 68 h 176"/>
                  <a:gd name="T48" fmla="*/ 87 w 176"/>
                  <a:gd name="T49" fmla="*/ 68 h 176"/>
                  <a:gd name="T50" fmla="*/ 98 w 176"/>
                  <a:gd name="T51" fmla="*/ 76 h 176"/>
                  <a:gd name="T52" fmla="*/ 101 w 176"/>
                  <a:gd name="T53" fmla="*/ 125 h 176"/>
                  <a:gd name="T54" fmla="*/ 96 w 176"/>
                  <a:gd name="T55" fmla="*/ 138 h 176"/>
                  <a:gd name="T56" fmla="*/ 83 w 176"/>
                  <a:gd name="T57" fmla="*/ 133 h 176"/>
                  <a:gd name="T58" fmla="*/ 66 w 176"/>
                  <a:gd name="T59" fmla="*/ 124 h 176"/>
                  <a:gd name="T60" fmla="*/ 65 w 176"/>
                  <a:gd name="T61" fmla="*/ 107 h 176"/>
                  <a:gd name="T62" fmla="*/ 72 w 176"/>
                  <a:gd name="T63" fmla="*/ 104 h 176"/>
                  <a:gd name="T64" fmla="*/ 96 w 176"/>
                  <a:gd name="T65" fmla="*/ 103 h 176"/>
                  <a:gd name="T66" fmla="*/ 61 w 176"/>
                  <a:gd name="T6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76">
                    <a:moveTo>
                      <a:pt x="8" y="120"/>
                    </a:moveTo>
                    <a:cubicBezTo>
                      <a:pt x="33" y="124"/>
                      <a:pt x="33" y="124"/>
                      <a:pt x="33" y="124"/>
                    </a:cubicBezTo>
                    <a:cubicBezTo>
                      <a:pt x="27" y="150"/>
                      <a:pt x="27" y="150"/>
                      <a:pt x="27" y="150"/>
                    </a:cubicBezTo>
                    <a:cubicBezTo>
                      <a:pt x="27" y="151"/>
                      <a:pt x="27" y="152"/>
                      <a:pt x="28" y="153"/>
                    </a:cubicBezTo>
                    <a:cubicBezTo>
                      <a:pt x="58" y="171"/>
                      <a:pt x="58" y="171"/>
                      <a:pt x="58" y="171"/>
                    </a:cubicBezTo>
                    <a:cubicBezTo>
                      <a:pt x="59" y="172"/>
                      <a:pt x="60" y="172"/>
                      <a:pt x="61" y="171"/>
                    </a:cubicBezTo>
                    <a:cubicBezTo>
                      <a:pt x="81" y="154"/>
                      <a:pt x="81" y="154"/>
                      <a:pt x="81" y="154"/>
                    </a:cubicBezTo>
                    <a:cubicBezTo>
                      <a:pt x="96" y="175"/>
                      <a:pt x="96" y="175"/>
                      <a:pt x="96" y="175"/>
                    </a:cubicBezTo>
                    <a:cubicBezTo>
                      <a:pt x="97" y="176"/>
                      <a:pt x="98" y="176"/>
                      <a:pt x="99" y="176"/>
                    </a:cubicBezTo>
                    <a:cubicBezTo>
                      <a:pt x="132" y="165"/>
                      <a:pt x="132" y="165"/>
                      <a:pt x="132" y="165"/>
                    </a:cubicBezTo>
                    <a:cubicBezTo>
                      <a:pt x="133" y="165"/>
                      <a:pt x="134" y="164"/>
                      <a:pt x="134" y="163"/>
                    </a:cubicBezTo>
                    <a:cubicBezTo>
                      <a:pt x="134" y="136"/>
                      <a:pt x="134" y="136"/>
                      <a:pt x="134" y="136"/>
                    </a:cubicBezTo>
                    <a:cubicBezTo>
                      <a:pt x="160" y="138"/>
                      <a:pt x="160" y="138"/>
                      <a:pt x="160" y="138"/>
                    </a:cubicBezTo>
                    <a:cubicBezTo>
                      <a:pt x="161" y="138"/>
                      <a:pt x="162" y="138"/>
                      <a:pt x="163" y="136"/>
                    </a:cubicBezTo>
                    <a:cubicBezTo>
                      <a:pt x="176" y="104"/>
                      <a:pt x="176" y="104"/>
                      <a:pt x="176" y="104"/>
                    </a:cubicBezTo>
                    <a:cubicBezTo>
                      <a:pt x="176" y="103"/>
                      <a:pt x="176" y="102"/>
                      <a:pt x="175" y="101"/>
                    </a:cubicBezTo>
                    <a:cubicBezTo>
                      <a:pt x="155" y="84"/>
                      <a:pt x="155" y="84"/>
                      <a:pt x="155" y="84"/>
                    </a:cubicBezTo>
                    <a:cubicBezTo>
                      <a:pt x="173" y="66"/>
                      <a:pt x="173" y="66"/>
                      <a:pt x="173" y="66"/>
                    </a:cubicBezTo>
                    <a:cubicBezTo>
                      <a:pt x="174" y="65"/>
                      <a:pt x="174" y="63"/>
                      <a:pt x="173" y="62"/>
                    </a:cubicBezTo>
                    <a:cubicBezTo>
                      <a:pt x="157" y="32"/>
                      <a:pt x="157" y="32"/>
                      <a:pt x="157" y="32"/>
                    </a:cubicBezTo>
                    <a:cubicBezTo>
                      <a:pt x="156" y="31"/>
                      <a:pt x="155" y="30"/>
                      <a:pt x="154" y="30"/>
                    </a:cubicBezTo>
                    <a:cubicBezTo>
                      <a:pt x="128" y="35"/>
                      <a:pt x="128" y="35"/>
                      <a:pt x="128" y="35"/>
                    </a:cubicBezTo>
                    <a:cubicBezTo>
                      <a:pt x="125" y="9"/>
                      <a:pt x="125" y="9"/>
                      <a:pt x="125" y="9"/>
                    </a:cubicBezTo>
                    <a:cubicBezTo>
                      <a:pt x="125" y="8"/>
                      <a:pt x="124" y="7"/>
                      <a:pt x="123" y="7"/>
                    </a:cubicBezTo>
                    <a:cubicBezTo>
                      <a:pt x="89" y="0"/>
                      <a:pt x="89" y="0"/>
                      <a:pt x="89" y="0"/>
                    </a:cubicBezTo>
                    <a:cubicBezTo>
                      <a:pt x="88" y="0"/>
                      <a:pt x="86" y="0"/>
                      <a:pt x="86" y="1"/>
                    </a:cubicBezTo>
                    <a:cubicBezTo>
                      <a:pt x="71" y="27"/>
                      <a:pt x="71" y="27"/>
                      <a:pt x="71" y="27"/>
                    </a:cubicBezTo>
                    <a:cubicBezTo>
                      <a:pt x="46" y="12"/>
                      <a:pt x="46" y="12"/>
                      <a:pt x="46" y="12"/>
                    </a:cubicBezTo>
                    <a:cubicBezTo>
                      <a:pt x="45" y="12"/>
                      <a:pt x="43" y="12"/>
                      <a:pt x="43" y="13"/>
                    </a:cubicBezTo>
                    <a:cubicBezTo>
                      <a:pt x="17" y="37"/>
                      <a:pt x="17" y="37"/>
                      <a:pt x="17" y="37"/>
                    </a:cubicBezTo>
                    <a:cubicBezTo>
                      <a:pt x="16" y="37"/>
                      <a:pt x="16" y="39"/>
                      <a:pt x="16" y="40"/>
                    </a:cubicBezTo>
                    <a:cubicBezTo>
                      <a:pt x="29" y="67"/>
                      <a:pt x="29" y="67"/>
                      <a:pt x="29" y="67"/>
                    </a:cubicBezTo>
                    <a:cubicBezTo>
                      <a:pt x="2" y="80"/>
                      <a:pt x="2" y="80"/>
                      <a:pt x="2" y="80"/>
                    </a:cubicBezTo>
                    <a:cubicBezTo>
                      <a:pt x="1" y="81"/>
                      <a:pt x="0" y="82"/>
                      <a:pt x="0" y="83"/>
                    </a:cubicBezTo>
                    <a:cubicBezTo>
                      <a:pt x="5" y="118"/>
                      <a:pt x="5" y="118"/>
                      <a:pt x="5" y="118"/>
                    </a:cubicBezTo>
                    <a:cubicBezTo>
                      <a:pt x="5" y="119"/>
                      <a:pt x="6" y="120"/>
                      <a:pt x="8" y="120"/>
                    </a:cubicBezTo>
                    <a:close/>
                    <a:moveTo>
                      <a:pt x="80" y="48"/>
                    </a:moveTo>
                    <a:cubicBezTo>
                      <a:pt x="79" y="42"/>
                      <a:pt x="79" y="42"/>
                      <a:pt x="79" y="42"/>
                    </a:cubicBezTo>
                    <a:cubicBezTo>
                      <a:pt x="79" y="40"/>
                      <a:pt x="80" y="39"/>
                      <a:pt x="81" y="38"/>
                    </a:cubicBezTo>
                    <a:cubicBezTo>
                      <a:pt x="82" y="37"/>
                      <a:pt x="83" y="36"/>
                      <a:pt x="85" y="36"/>
                    </a:cubicBezTo>
                    <a:cubicBezTo>
                      <a:pt x="92" y="36"/>
                      <a:pt x="92" y="36"/>
                      <a:pt x="92" y="36"/>
                    </a:cubicBezTo>
                    <a:cubicBezTo>
                      <a:pt x="95" y="36"/>
                      <a:pt x="98" y="38"/>
                      <a:pt x="98" y="41"/>
                    </a:cubicBezTo>
                    <a:cubicBezTo>
                      <a:pt x="98" y="46"/>
                      <a:pt x="98" y="46"/>
                      <a:pt x="98" y="46"/>
                    </a:cubicBezTo>
                    <a:cubicBezTo>
                      <a:pt x="103" y="46"/>
                      <a:pt x="107" y="47"/>
                      <a:pt x="111" y="48"/>
                    </a:cubicBezTo>
                    <a:cubicBezTo>
                      <a:pt x="114" y="49"/>
                      <a:pt x="116" y="52"/>
                      <a:pt x="115" y="55"/>
                    </a:cubicBezTo>
                    <a:cubicBezTo>
                      <a:pt x="113" y="65"/>
                      <a:pt x="113" y="65"/>
                      <a:pt x="113" y="65"/>
                    </a:cubicBezTo>
                    <a:cubicBezTo>
                      <a:pt x="113" y="67"/>
                      <a:pt x="110" y="69"/>
                      <a:pt x="108" y="69"/>
                    </a:cubicBezTo>
                    <a:cubicBezTo>
                      <a:pt x="107" y="69"/>
                      <a:pt x="107" y="69"/>
                      <a:pt x="106" y="68"/>
                    </a:cubicBezTo>
                    <a:cubicBezTo>
                      <a:pt x="103" y="67"/>
                      <a:pt x="99" y="66"/>
                      <a:pt x="92" y="66"/>
                    </a:cubicBezTo>
                    <a:cubicBezTo>
                      <a:pt x="89" y="66"/>
                      <a:pt x="87" y="67"/>
                      <a:pt x="87" y="68"/>
                    </a:cubicBezTo>
                    <a:cubicBezTo>
                      <a:pt x="86" y="68"/>
                      <a:pt x="86" y="69"/>
                      <a:pt x="86" y="70"/>
                    </a:cubicBezTo>
                    <a:cubicBezTo>
                      <a:pt x="86" y="72"/>
                      <a:pt x="95" y="75"/>
                      <a:pt x="98" y="76"/>
                    </a:cubicBezTo>
                    <a:cubicBezTo>
                      <a:pt x="114" y="80"/>
                      <a:pt x="120" y="88"/>
                      <a:pt x="121" y="100"/>
                    </a:cubicBezTo>
                    <a:cubicBezTo>
                      <a:pt x="121" y="112"/>
                      <a:pt x="114" y="122"/>
                      <a:pt x="101" y="125"/>
                    </a:cubicBezTo>
                    <a:cubicBezTo>
                      <a:pt x="102" y="133"/>
                      <a:pt x="102" y="133"/>
                      <a:pt x="102" y="133"/>
                    </a:cubicBezTo>
                    <a:cubicBezTo>
                      <a:pt x="102" y="136"/>
                      <a:pt x="99" y="138"/>
                      <a:pt x="96" y="138"/>
                    </a:cubicBezTo>
                    <a:cubicBezTo>
                      <a:pt x="88" y="139"/>
                      <a:pt x="88" y="139"/>
                      <a:pt x="88" y="139"/>
                    </a:cubicBezTo>
                    <a:cubicBezTo>
                      <a:pt x="86" y="139"/>
                      <a:pt x="83" y="136"/>
                      <a:pt x="83" y="133"/>
                    </a:cubicBezTo>
                    <a:cubicBezTo>
                      <a:pt x="83" y="128"/>
                      <a:pt x="83" y="128"/>
                      <a:pt x="83" y="128"/>
                    </a:cubicBezTo>
                    <a:cubicBezTo>
                      <a:pt x="77" y="127"/>
                      <a:pt x="71" y="126"/>
                      <a:pt x="66" y="124"/>
                    </a:cubicBezTo>
                    <a:cubicBezTo>
                      <a:pt x="64" y="123"/>
                      <a:pt x="62" y="120"/>
                      <a:pt x="63" y="117"/>
                    </a:cubicBezTo>
                    <a:cubicBezTo>
                      <a:pt x="65" y="107"/>
                      <a:pt x="65" y="107"/>
                      <a:pt x="65" y="107"/>
                    </a:cubicBezTo>
                    <a:cubicBezTo>
                      <a:pt x="65" y="105"/>
                      <a:pt x="68" y="103"/>
                      <a:pt x="70" y="103"/>
                    </a:cubicBezTo>
                    <a:cubicBezTo>
                      <a:pt x="71" y="103"/>
                      <a:pt x="71" y="104"/>
                      <a:pt x="72" y="104"/>
                    </a:cubicBezTo>
                    <a:cubicBezTo>
                      <a:pt x="76" y="105"/>
                      <a:pt x="82" y="107"/>
                      <a:pt x="88" y="107"/>
                    </a:cubicBezTo>
                    <a:cubicBezTo>
                      <a:pt x="92" y="107"/>
                      <a:pt x="96" y="106"/>
                      <a:pt x="96" y="103"/>
                    </a:cubicBezTo>
                    <a:cubicBezTo>
                      <a:pt x="96" y="102"/>
                      <a:pt x="96" y="99"/>
                      <a:pt x="86" y="96"/>
                    </a:cubicBezTo>
                    <a:cubicBezTo>
                      <a:pt x="74" y="93"/>
                      <a:pt x="62" y="88"/>
                      <a:pt x="61" y="73"/>
                    </a:cubicBezTo>
                    <a:cubicBezTo>
                      <a:pt x="60" y="61"/>
                      <a:pt x="68" y="52"/>
                      <a:pt x="8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89"/>
              <p:cNvSpPr>
                <a:spLocks/>
              </p:cNvSpPr>
              <p:nvPr/>
            </p:nvSpPr>
            <p:spPr bwMode="auto">
              <a:xfrm>
                <a:off x="2677" y="2364"/>
                <a:ext cx="553" cy="550"/>
              </a:xfrm>
              <a:custGeom>
                <a:avLst/>
                <a:gdLst>
                  <a:gd name="T0" fmla="*/ 25 w 399"/>
                  <a:gd name="T1" fmla="*/ 152 h 397"/>
                  <a:gd name="T2" fmla="*/ 17 w 399"/>
                  <a:gd name="T3" fmla="*/ 155 h 397"/>
                  <a:gd name="T4" fmla="*/ 14 w 399"/>
                  <a:gd name="T5" fmla="*/ 163 h 397"/>
                  <a:gd name="T6" fmla="*/ 12 w 399"/>
                  <a:gd name="T7" fmla="*/ 211 h 397"/>
                  <a:gd name="T8" fmla="*/ 20 w 399"/>
                  <a:gd name="T9" fmla="*/ 259 h 397"/>
                  <a:gd name="T10" fmla="*/ 3 w 399"/>
                  <a:gd name="T11" fmla="*/ 286 h 397"/>
                  <a:gd name="T12" fmla="*/ 3 w 399"/>
                  <a:gd name="T13" fmla="*/ 294 h 397"/>
                  <a:gd name="T14" fmla="*/ 29 w 399"/>
                  <a:gd name="T15" fmla="*/ 306 h 397"/>
                  <a:gd name="T16" fmla="*/ 32 w 399"/>
                  <a:gd name="T17" fmla="*/ 308 h 397"/>
                  <a:gd name="T18" fmla="*/ 29 w 399"/>
                  <a:gd name="T19" fmla="*/ 326 h 397"/>
                  <a:gd name="T20" fmla="*/ 30 w 399"/>
                  <a:gd name="T21" fmla="*/ 334 h 397"/>
                  <a:gd name="T22" fmla="*/ 39 w 399"/>
                  <a:gd name="T23" fmla="*/ 338 h 397"/>
                  <a:gd name="T24" fmla="*/ 40 w 399"/>
                  <a:gd name="T25" fmla="*/ 340 h 397"/>
                  <a:gd name="T26" fmla="*/ 38 w 399"/>
                  <a:gd name="T27" fmla="*/ 347 h 397"/>
                  <a:gd name="T28" fmla="*/ 54 w 399"/>
                  <a:gd name="T29" fmla="*/ 362 h 397"/>
                  <a:gd name="T30" fmla="*/ 69 w 399"/>
                  <a:gd name="T31" fmla="*/ 390 h 397"/>
                  <a:gd name="T32" fmla="*/ 110 w 399"/>
                  <a:gd name="T33" fmla="*/ 374 h 397"/>
                  <a:gd name="T34" fmla="*/ 113 w 399"/>
                  <a:gd name="T35" fmla="*/ 375 h 397"/>
                  <a:gd name="T36" fmla="*/ 119 w 399"/>
                  <a:gd name="T37" fmla="*/ 392 h 397"/>
                  <a:gd name="T38" fmla="*/ 126 w 399"/>
                  <a:gd name="T39" fmla="*/ 395 h 397"/>
                  <a:gd name="T40" fmla="*/ 205 w 399"/>
                  <a:gd name="T41" fmla="*/ 354 h 397"/>
                  <a:gd name="T42" fmla="*/ 207 w 399"/>
                  <a:gd name="T43" fmla="*/ 346 h 397"/>
                  <a:gd name="T44" fmla="*/ 192 w 399"/>
                  <a:gd name="T45" fmla="*/ 314 h 397"/>
                  <a:gd name="T46" fmla="*/ 193 w 399"/>
                  <a:gd name="T47" fmla="*/ 310 h 397"/>
                  <a:gd name="T48" fmla="*/ 252 w 399"/>
                  <a:gd name="T49" fmla="*/ 252 h 397"/>
                  <a:gd name="T50" fmla="*/ 292 w 399"/>
                  <a:gd name="T51" fmla="*/ 245 h 397"/>
                  <a:gd name="T52" fmla="*/ 299 w 399"/>
                  <a:gd name="T53" fmla="*/ 11 h 397"/>
                  <a:gd name="T54" fmla="*/ 274 w 399"/>
                  <a:gd name="T55" fmla="*/ 1 h 397"/>
                  <a:gd name="T56" fmla="*/ 268 w 399"/>
                  <a:gd name="T57" fmla="*/ 5 h 397"/>
                  <a:gd name="T58" fmla="*/ 241 w 399"/>
                  <a:gd name="T59" fmla="*/ 237 h 397"/>
                  <a:gd name="T60" fmla="*/ 25 w 399"/>
                  <a:gd name="T61" fmla="*/ 15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9" h="397">
                    <a:moveTo>
                      <a:pt x="25" y="152"/>
                    </a:moveTo>
                    <a:cubicBezTo>
                      <a:pt x="22" y="151"/>
                      <a:pt x="19" y="152"/>
                      <a:pt x="17" y="155"/>
                    </a:cubicBezTo>
                    <a:cubicBezTo>
                      <a:pt x="16" y="158"/>
                      <a:pt x="15" y="160"/>
                      <a:pt x="14" y="163"/>
                    </a:cubicBezTo>
                    <a:cubicBezTo>
                      <a:pt x="9" y="179"/>
                      <a:pt x="9" y="195"/>
                      <a:pt x="12" y="211"/>
                    </a:cubicBezTo>
                    <a:cubicBezTo>
                      <a:pt x="15" y="226"/>
                      <a:pt x="24" y="243"/>
                      <a:pt x="20" y="259"/>
                    </a:cubicBezTo>
                    <a:cubicBezTo>
                      <a:pt x="18" y="269"/>
                      <a:pt x="12" y="280"/>
                      <a:pt x="3" y="286"/>
                    </a:cubicBezTo>
                    <a:cubicBezTo>
                      <a:pt x="1" y="288"/>
                      <a:pt x="0" y="292"/>
                      <a:pt x="3" y="294"/>
                    </a:cubicBezTo>
                    <a:cubicBezTo>
                      <a:pt x="8" y="300"/>
                      <a:pt x="18" y="308"/>
                      <a:pt x="29" y="306"/>
                    </a:cubicBezTo>
                    <a:cubicBezTo>
                      <a:pt x="31" y="305"/>
                      <a:pt x="32" y="306"/>
                      <a:pt x="32" y="308"/>
                    </a:cubicBezTo>
                    <a:cubicBezTo>
                      <a:pt x="32" y="312"/>
                      <a:pt x="31" y="320"/>
                      <a:pt x="29" y="326"/>
                    </a:cubicBezTo>
                    <a:cubicBezTo>
                      <a:pt x="27" y="329"/>
                      <a:pt x="28" y="333"/>
                      <a:pt x="30" y="334"/>
                    </a:cubicBezTo>
                    <a:cubicBezTo>
                      <a:pt x="33" y="336"/>
                      <a:pt x="36" y="337"/>
                      <a:pt x="39" y="338"/>
                    </a:cubicBezTo>
                    <a:cubicBezTo>
                      <a:pt x="40" y="338"/>
                      <a:pt x="41" y="339"/>
                      <a:pt x="40" y="340"/>
                    </a:cubicBezTo>
                    <a:cubicBezTo>
                      <a:pt x="39" y="342"/>
                      <a:pt x="37" y="344"/>
                      <a:pt x="38" y="347"/>
                    </a:cubicBezTo>
                    <a:cubicBezTo>
                      <a:pt x="39" y="351"/>
                      <a:pt x="54" y="355"/>
                      <a:pt x="54" y="362"/>
                    </a:cubicBezTo>
                    <a:cubicBezTo>
                      <a:pt x="55" y="369"/>
                      <a:pt x="53" y="388"/>
                      <a:pt x="69" y="390"/>
                    </a:cubicBezTo>
                    <a:cubicBezTo>
                      <a:pt x="83" y="391"/>
                      <a:pt x="103" y="379"/>
                      <a:pt x="110" y="374"/>
                    </a:cubicBezTo>
                    <a:cubicBezTo>
                      <a:pt x="111" y="373"/>
                      <a:pt x="113" y="374"/>
                      <a:pt x="113" y="375"/>
                    </a:cubicBezTo>
                    <a:cubicBezTo>
                      <a:pt x="119" y="392"/>
                      <a:pt x="119" y="392"/>
                      <a:pt x="119" y="392"/>
                    </a:cubicBezTo>
                    <a:cubicBezTo>
                      <a:pt x="119" y="395"/>
                      <a:pt x="123" y="397"/>
                      <a:pt x="126" y="395"/>
                    </a:cubicBezTo>
                    <a:cubicBezTo>
                      <a:pt x="205" y="354"/>
                      <a:pt x="205" y="354"/>
                      <a:pt x="205" y="354"/>
                    </a:cubicBezTo>
                    <a:cubicBezTo>
                      <a:pt x="208" y="353"/>
                      <a:pt x="209" y="349"/>
                      <a:pt x="207" y="346"/>
                    </a:cubicBezTo>
                    <a:cubicBezTo>
                      <a:pt x="192" y="314"/>
                      <a:pt x="192" y="314"/>
                      <a:pt x="192" y="314"/>
                    </a:cubicBezTo>
                    <a:cubicBezTo>
                      <a:pt x="191" y="313"/>
                      <a:pt x="192" y="311"/>
                      <a:pt x="193" y="310"/>
                    </a:cubicBezTo>
                    <a:cubicBezTo>
                      <a:pt x="202" y="306"/>
                      <a:pt x="234" y="289"/>
                      <a:pt x="252" y="252"/>
                    </a:cubicBezTo>
                    <a:cubicBezTo>
                      <a:pt x="264" y="252"/>
                      <a:pt x="278" y="250"/>
                      <a:pt x="292" y="245"/>
                    </a:cubicBezTo>
                    <a:cubicBezTo>
                      <a:pt x="390" y="213"/>
                      <a:pt x="399" y="66"/>
                      <a:pt x="299" y="11"/>
                    </a:cubicBezTo>
                    <a:cubicBezTo>
                      <a:pt x="291" y="6"/>
                      <a:pt x="283" y="3"/>
                      <a:pt x="274" y="1"/>
                    </a:cubicBezTo>
                    <a:cubicBezTo>
                      <a:pt x="271" y="0"/>
                      <a:pt x="268" y="2"/>
                      <a:pt x="268" y="5"/>
                    </a:cubicBezTo>
                    <a:cubicBezTo>
                      <a:pt x="241" y="237"/>
                      <a:pt x="241" y="237"/>
                      <a:pt x="241" y="237"/>
                    </a:cubicBezTo>
                    <a:lnTo>
                      <a:pt x="25"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90"/>
              <p:cNvSpPr>
                <a:spLocks noEditPoints="1"/>
              </p:cNvSpPr>
              <p:nvPr/>
            </p:nvSpPr>
            <p:spPr bwMode="auto">
              <a:xfrm>
                <a:off x="2875" y="2486"/>
                <a:ext cx="137" cy="139"/>
              </a:xfrm>
              <a:custGeom>
                <a:avLst/>
                <a:gdLst>
                  <a:gd name="T0" fmla="*/ 25 w 99"/>
                  <a:gd name="T1" fmla="*/ 7 h 100"/>
                  <a:gd name="T2" fmla="*/ 25 w 99"/>
                  <a:gd name="T3" fmla="*/ 22 h 100"/>
                  <a:gd name="T4" fmla="*/ 10 w 99"/>
                  <a:gd name="T5" fmla="*/ 20 h 100"/>
                  <a:gd name="T6" fmla="*/ 8 w 99"/>
                  <a:gd name="T7" fmla="*/ 21 h 100"/>
                  <a:gd name="T8" fmla="*/ 1 w 99"/>
                  <a:gd name="T9" fmla="*/ 39 h 100"/>
                  <a:gd name="T10" fmla="*/ 1 w 99"/>
                  <a:gd name="T11" fmla="*/ 41 h 100"/>
                  <a:gd name="T12" fmla="*/ 12 w 99"/>
                  <a:gd name="T13" fmla="*/ 51 h 100"/>
                  <a:gd name="T14" fmla="*/ 2 w 99"/>
                  <a:gd name="T15" fmla="*/ 61 h 100"/>
                  <a:gd name="T16" fmla="*/ 1 w 99"/>
                  <a:gd name="T17" fmla="*/ 63 h 100"/>
                  <a:gd name="T18" fmla="*/ 10 w 99"/>
                  <a:gd name="T19" fmla="*/ 80 h 100"/>
                  <a:gd name="T20" fmla="*/ 12 w 99"/>
                  <a:gd name="T21" fmla="*/ 81 h 100"/>
                  <a:gd name="T22" fmla="*/ 26 w 99"/>
                  <a:gd name="T23" fmla="*/ 79 h 100"/>
                  <a:gd name="T24" fmla="*/ 28 w 99"/>
                  <a:gd name="T25" fmla="*/ 94 h 100"/>
                  <a:gd name="T26" fmla="*/ 29 w 99"/>
                  <a:gd name="T27" fmla="*/ 95 h 100"/>
                  <a:gd name="T28" fmla="*/ 48 w 99"/>
                  <a:gd name="T29" fmla="*/ 100 h 100"/>
                  <a:gd name="T30" fmla="*/ 50 w 99"/>
                  <a:gd name="T31" fmla="*/ 99 h 100"/>
                  <a:gd name="T32" fmla="*/ 57 w 99"/>
                  <a:gd name="T33" fmla="*/ 86 h 100"/>
                  <a:gd name="T34" fmla="*/ 69 w 99"/>
                  <a:gd name="T35" fmla="*/ 95 h 100"/>
                  <a:gd name="T36" fmla="*/ 71 w 99"/>
                  <a:gd name="T37" fmla="*/ 95 h 100"/>
                  <a:gd name="T38" fmla="*/ 87 w 99"/>
                  <a:gd name="T39" fmla="*/ 83 h 100"/>
                  <a:gd name="T40" fmla="*/ 87 w 99"/>
                  <a:gd name="T41" fmla="*/ 81 h 100"/>
                  <a:gd name="T42" fmla="*/ 82 w 99"/>
                  <a:gd name="T43" fmla="*/ 67 h 100"/>
                  <a:gd name="T44" fmla="*/ 97 w 99"/>
                  <a:gd name="T45" fmla="*/ 64 h 100"/>
                  <a:gd name="T46" fmla="*/ 98 w 99"/>
                  <a:gd name="T47" fmla="*/ 62 h 100"/>
                  <a:gd name="T48" fmla="*/ 99 w 99"/>
                  <a:gd name="T49" fmla="*/ 42 h 100"/>
                  <a:gd name="T50" fmla="*/ 98 w 99"/>
                  <a:gd name="T51" fmla="*/ 41 h 100"/>
                  <a:gd name="T52" fmla="*/ 82 w 99"/>
                  <a:gd name="T53" fmla="*/ 35 h 100"/>
                  <a:gd name="T54" fmla="*/ 88 w 99"/>
                  <a:gd name="T55" fmla="*/ 19 h 100"/>
                  <a:gd name="T56" fmla="*/ 88 w 99"/>
                  <a:gd name="T57" fmla="*/ 18 h 100"/>
                  <a:gd name="T58" fmla="*/ 72 w 99"/>
                  <a:gd name="T59" fmla="*/ 5 h 100"/>
                  <a:gd name="T60" fmla="*/ 71 w 99"/>
                  <a:gd name="T61" fmla="*/ 5 h 100"/>
                  <a:gd name="T62" fmla="*/ 56 w 99"/>
                  <a:gd name="T63" fmla="*/ 15 h 100"/>
                  <a:gd name="T64" fmla="*/ 47 w 99"/>
                  <a:gd name="T65" fmla="*/ 1 h 100"/>
                  <a:gd name="T66" fmla="*/ 45 w 99"/>
                  <a:gd name="T67" fmla="*/ 0 h 100"/>
                  <a:gd name="T68" fmla="*/ 26 w 99"/>
                  <a:gd name="T69" fmla="*/ 6 h 100"/>
                  <a:gd name="T70" fmla="*/ 25 w 99"/>
                  <a:gd name="T71" fmla="*/ 7 h 100"/>
                  <a:gd name="T72" fmla="*/ 41 w 99"/>
                  <a:gd name="T73" fmla="*/ 41 h 100"/>
                  <a:gd name="T74" fmla="*/ 59 w 99"/>
                  <a:gd name="T75" fmla="*/ 41 h 100"/>
                  <a:gd name="T76" fmla="*/ 58 w 99"/>
                  <a:gd name="T77" fmla="*/ 59 h 100"/>
                  <a:gd name="T78" fmla="*/ 41 w 99"/>
                  <a:gd name="T79" fmla="*/ 59 h 100"/>
                  <a:gd name="T80" fmla="*/ 41 w 99"/>
                  <a:gd name="T81"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0">
                    <a:moveTo>
                      <a:pt x="25" y="7"/>
                    </a:moveTo>
                    <a:cubicBezTo>
                      <a:pt x="25" y="22"/>
                      <a:pt x="25" y="22"/>
                      <a:pt x="25" y="22"/>
                    </a:cubicBezTo>
                    <a:cubicBezTo>
                      <a:pt x="10" y="20"/>
                      <a:pt x="10" y="20"/>
                      <a:pt x="10" y="20"/>
                    </a:cubicBezTo>
                    <a:cubicBezTo>
                      <a:pt x="9" y="20"/>
                      <a:pt x="9" y="21"/>
                      <a:pt x="8" y="21"/>
                    </a:cubicBezTo>
                    <a:cubicBezTo>
                      <a:pt x="1" y="39"/>
                      <a:pt x="1" y="39"/>
                      <a:pt x="1" y="39"/>
                    </a:cubicBezTo>
                    <a:cubicBezTo>
                      <a:pt x="0" y="40"/>
                      <a:pt x="1" y="41"/>
                      <a:pt x="1" y="41"/>
                    </a:cubicBezTo>
                    <a:cubicBezTo>
                      <a:pt x="12" y="51"/>
                      <a:pt x="12" y="51"/>
                      <a:pt x="12" y="51"/>
                    </a:cubicBezTo>
                    <a:cubicBezTo>
                      <a:pt x="2" y="61"/>
                      <a:pt x="2" y="61"/>
                      <a:pt x="2" y="61"/>
                    </a:cubicBezTo>
                    <a:cubicBezTo>
                      <a:pt x="1" y="61"/>
                      <a:pt x="1" y="62"/>
                      <a:pt x="1" y="63"/>
                    </a:cubicBezTo>
                    <a:cubicBezTo>
                      <a:pt x="10" y="80"/>
                      <a:pt x="10" y="80"/>
                      <a:pt x="10" y="80"/>
                    </a:cubicBezTo>
                    <a:cubicBezTo>
                      <a:pt x="10" y="81"/>
                      <a:pt x="11" y="81"/>
                      <a:pt x="12" y="81"/>
                    </a:cubicBezTo>
                    <a:cubicBezTo>
                      <a:pt x="26" y="79"/>
                      <a:pt x="26" y="79"/>
                      <a:pt x="26" y="79"/>
                    </a:cubicBezTo>
                    <a:cubicBezTo>
                      <a:pt x="28" y="94"/>
                      <a:pt x="28" y="94"/>
                      <a:pt x="28" y="94"/>
                    </a:cubicBezTo>
                    <a:cubicBezTo>
                      <a:pt x="28" y="94"/>
                      <a:pt x="28" y="95"/>
                      <a:pt x="29" y="95"/>
                    </a:cubicBezTo>
                    <a:cubicBezTo>
                      <a:pt x="48" y="100"/>
                      <a:pt x="48" y="100"/>
                      <a:pt x="48" y="100"/>
                    </a:cubicBezTo>
                    <a:cubicBezTo>
                      <a:pt x="49" y="100"/>
                      <a:pt x="49" y="99"/>
                      <a:pt x="50" y="99"/>
                    </a:cubicBezTo>
                    <a:cubicBezTo>
                      <a:pt x="57" y="86"/>
                      <a:pt x="57" y="86"/>
                      <a:pt x="57" y="86"/>
                    </a:cubicBezTo>
                    <a:cubicBezTo>
                      <a:pt x="69" y="95"/>
                      <a:pt x="69" y="95"/>
                      <a:pt x="69" y="95"/>
                    </a:cubicBezTo>
                    <a:cubicBezTo>
                      <a:pt x="70" y="95"/>
                      <a:pt x="70" y="95"/>
                      <a:pt x="71" y="95"/>
                    </a:cubicBezTo>
                    <a:cubicBezTo>
                      <a:pt x="87" y="83"/>
                      <a:pt x="87" y="83"/>
                      <a:pt x="87" y="83"/>
                    </a:cubicBezTo>
                    <a:cubicBezTo>
                      <a:pt x="87" y="83"/>
                      <a:pt x="87" y="82"/>
                      <a:pt x="87" y="81"/>
                    </a:cubicBezTo>
                    <a:cubicBezTo>
                      <a:pt x="82" y="67"/>
                      <a:pt x="82" y="67"/>
                      <a:pt x="82" y="67"/>
                    </a:cubicBezTo>
                    <a:cubicBezTo>
                      <a:pt x="97" y="64"/>
                      <a:pt x="97" y="64"/>
                      <a:pt x="97" y="64"/>
                    </a:cubicBezTo>
                    <a:cubicBezTo>
                      <a:pt x="97" y="63"/>
                      <a:pt x="98" y="63"/>
                      <a:pt x="98" y="62"/>
                    </a:cubicBezTo>
                    <a:cubicBezTo>
                      <a:pt x="99" y="42"/>
                      <a:pt x="99" y="42"/>
                      <a:pt x="99" y="42"/>
                    </a:cubicBezTo>
                    <a:cubicBezTo>
                      <a:pt x="99" y="42"/>
                      <a:pt x="99" y="41"/>
                      <a:pt x="98" y="41"/>
                    </a:cubicBezTo>
                    <a:cubicBezTo>
                      <a:pt x="82" y="35"/>
                      <a:pt x="82" y="35"/>
                      <a:pt x="82" y="35"/>
                    </a:cubicBezTo>
                    <a:cubicBezTo>
                      <a:pt x="88" y="19"/>
                      <a:pt x="88" y="19"/>
                      <a:pt x="88" y="19"/>
                    </a:cubicBezTo>
                    <a:cubicBezTo>
                      <a:pt x="89" y="19"/>
                      <a:pt x="88" y="18"/>
                      <a:pt x="88" y="18"/>
                    </a:cubicBezTo>
                    <a:cubicBezTo>
                      <a:pt x="72" y="5"/>
                      <a:pt x="72" y="5"/>
                      <a:pt x="72" y="5"/>
                    </a:cubicBezTo>
                    <a:cubicBezTo>
                      <a:pt x="72" y="5"/>
                      <a:pt x="71" y="5"/>
                      <a:pt x="71" y="5"/>
                    </a:cubicBezTo>
                    <a:cubicBezTo>
                      <a:pt x="56" y="15"/>
                      <a:pt x="56" y="15"/>
                      <a:pt x="56" y="15"/>
                    </a:cubicBezTo>
                    <a:cubicBezTo>
                      <a:pt x="47" y="1"/>
                      <a:pt x="47" y="1"/>
                      <a:pt x="47" y="1"/>
                    </a:cubicBezTo>
                    <a:cubicBezTo>
                      <a:pt x="46" y="0"/>
                      <a:pt x="46" y="0"/>
                      <a:pt x="45" y="0"/>
                    </a:cubicBezTo>
                    <a:cubicBezTo>
                      <a:pt x="26" y="6"/>
                      <a:pt x="26" y="6"/>
                      <a:pt x="26" y="6"/>
                    </a:cubicBezTo>
                    <a:cubicBezTo>
                      <a:pt x="25" y="6"/>
                      <a:pt x="25" y="6"/>
                      <a:pt x="25" y="7"/>
                    </a:cubicBezTo>
                    <a:close/>
                    <a:moveTo>
                      <a:pt x="41" y="41"/>
                    </a:moveTo>
                    <a:cubicBezTo>
                      <a:pt x="46" y="36"/>
                      <a:pt x="54" y="36"/>
                      <a:pt x="59" y="41"/>
                    </a:cubicBezTo>
                    <a:cubicBezTo>
                      <a:pt x="63" y="46"/>
                      <a:pt x="63" y="54"/>
                      <a:pt x="58" y="59"/>
                    </a:cubicBezTo>
                    <a:cubicBezTo>
                      <a:pt x="54" y="64"/>
                      <a:pt x="46" y="63"/>
                      <a:pt x="41" y="59"/>
                    </a:cubicBezTo>
                    <a:cubicBezTo>
                      <a:pt x="36" y="54"/>
                      <a:pt x="36" y="46"/>
                      <a:pt x="41"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3267632" y="1253454"/>
            <a:ext cx="3067388" cy="1337346"/>
            <a:chOff x="3267632" y="938246"/>
            <a:chExt cx="3067388" cy="1337346"/>
          </a:xfrm>
        </p:grpSpPr>
        <p:sp>
          <p:nvSpPr>
            <p:cNvPr id="4" name="Rounded Rectangle 3"/>
            <p:cNvSpPr/>
            <p:nvPr/>
          </p:nvSpPr>
          <p:spPr bwMode="gray">
            <a:xfrm>
              <a:off x="3267632" y="938246"/>
              <a:ext cx="3067388" cy="461671"/>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a:solidFill>
                    <a:schemeClr val="tx1"/>
                  </a:solidFill>
                  <a:latin typeface="Segoe Print" pitchFamily="2" charset="0"/>
                </a:rPr>
                <a:t>a</a:t>
              </a:r>
              <a:r>
                <a:rPr lang="en-ZA" sz="1400" dirty="0" smtClean="0">
                  <a:solidFill>
                    <a:schemeClr val="tx1"/>
                  </a:solidFill>
                  <a:latin typeface="Segoe Print" pitchFamily="2" charset="0"/>
                </a:rPr>
                <a:t>t </a:t>
              </a:r>
              <a:r>
                <a:rPr lang="en-ZA" sz="1400" b="1" dirty="0" smtClean="0">
                  <a:solidFill>
                    <a:schemeClr val="tx1"/>
                  </a:solidFill>
                  <a:latin typeface="Segoe Print" pitchFamily="2" charset="0"/>
                </a:rPr>
                <a:t>risk </a:t>
              </a:r>
              <a:r>
                <a:rPr lang="en-ZA" sz="1400" dirty="0" smtClean="0">
                  <a:solidFill>
                    <a:schemeClr val="tx1"/>
                  </a:solidFill>
                  <a:latin typeface="Segoe Print" pitchFamily="2" charset="0"/>
                </a:rPr>
                <a:t>to remain</a:t>
              </a:r>
              <a:br>
                <a:rPr lang="en-ZA" sz="1400" dirty="0" smtClean="0">
                  <a:solidFill>
                    <a:schemeClr val="tx1"/>
                  </a:solidFill>
                  <a:latin typeface="Segoe Print" pitchFamily="2" charset="0"/>
                </a:rPr>
              </a:br>
              <a:r>
                <a:rPr lang="en-ZA" sz="1400" b="1" dirty="0" smtClean="0">
                  <a:solidFill>
                    <a:schemeClr val="tx1"/>
                  </a:solidFill>
                  <a:latin typeface="Segoe Print" pitchFamily="2" charset="0"/>
                </a:rPr>
                <a:t>Relevant </a:t>
              </a:r>
              <a:r>
                <a:rPr lang="en-ZA" sz="1400" dirty="0" smtClean="0">
                  <a:solidFill>
                    <a:schemeClr val="tx1"/>
                  </a:solidFill>
                  <a:latin typeface="Segoe Print" pitchFamily="2" charset="0"/>
                </a:rPr>
                <a:t>?</a:t>
              </a:r>
              <a:endParaRPr lang="en-ZA" sz="1400" dirty="0">
                <a:solidFill>
                  <a:schemeClr val="tx1"/>
                </a:solidFill>
                <a:latin typeface="Segoe Print" pitchFamily="2" charset="0"/>
              </a:endParaRPr>
            </a:p>
          </p:txBody>
        </p:sp>
        <p:grpSp>
          <p:nvGrpSpPr>
            <p:cNvPr id="541" name="Group 540"/>
            <p:cNvGrpSpPr/>
            <p:nvPr/>
          </p:nvGrpSpPr>
          <p:grpSpPr>
            <a:xfrm>
              <a:off x="4309638" y="1510975"/>
              <a:ext cx="974453" cy="764617"/>
              <a:chOff x="3997325" y="3675063"/>
              <a:chExt cx="1171575" cy="891596"/>
            </a:xfrm>
            <a:solidFill>
              <a:schemeClr val="tx1"/>
            </a:solidFill>
          </p:grpSpPr>
          <p:sp>
            <p:nvSpPr>
              <p:cNvPr id="542" name="Freeform 89"/>
              <p:cNvSpPr>
                <a:spLocks noEditPoints="1"/>
              </p:cNvSpPr>
              <p:nvPr/>
            </p:nvSpPr>
            <p:spPr bwMode="auto">
              <a:xfrm>
                <a:off x="4344988" y="3675063"/>
                <a:ext cx="476250" cy="271463"/>
              </a:xfrm>
              <a:custGeom>
                <a:avLst/>
                <a:gdLst>
                  <a:gd name="T0" fmla="*/ 91 w 183"/>
                  <a:gd name="T1" fmla="*/ 0 h 104"/>
                  <a:gd name="T2" fmla="*/ 0 w 183"/>
                  <a:gd name="T3" fmla="*/ 52 h 104"/>
                  <a:gd name="T4" fmla="*/ 91 w 183"/>
                  <a:gd name="T5" fmla="*/ 104 h 104"/>
                  <a:gd name="T6" fmla="*/ 183 w 183"/>
                  <a:gd name="T7" fmla="*/ 52 h 104"/>
                  <a:gd name="T8" fmla="*/ 91 w 183"/>
                  <a:gd name="T9" fmla="*/ 0 h 104"/>
                  <a:gd name="T10" fmla="*/ 99 w 183"/>
                  <a:gd name="T11" fmla="*/ 84 h 104"/>
                  <a:gd name="T12" fmla="*/ 81 w 183"/>
                  <a:gd name="T13" fmla="*/ 84 h 104"/>
                  <a:gd name="T14" fmla="*/ 81 w 183"/>
                  <a:gd name="T15" fmla="*/ 69 h 104"/>
                  <a:gd name="T16" fmla="*/ 99 w 183"/>
                  <a:gd name="T17" fmla="*/ 69 h 104"/>
                  <a:gd name="T18" fmla="*/ 99 w 183"/>
                  <a:gd name="T19" fmla="*/ 84 h 104"/>
                  <a:gd name="T20" fmla="*/ 105 w 183"/>
                  <a:gd name="T21" fmla="*/ 53 h 104"/>
                  <a:gd name="T22" fmla="*/ 99 w 183"/>
                  <a:gd name="T23" fmla="*/ 59 h 104"/>
                  <a:gd name="T24" fmla="*/ 98 w 183"/>
                  <a:gd name="T25" fmla="*/ 64 h 104"/>
                  <a:gd name="T26" fmla="*/ 82 w 183"/>
                  <a:gd name="T27" fmla="*/ 64 h 104"/>
                  <a:gd name="T28" fmla="*/ 82 w 183"/>
                  <a:gd name="T29" fmla="*/ 63 h 104"/>
                  <a:gd name="T30" fmla="*/ 83 w 183"/>
                  <a:gd name="T31" fmla="*/ 56 h 104"/>
                  <a:gd name="T32" fmla="*/ 86 w 183"/>
                  <a:gd name="T33" fmla="*/ 51 h 104"/>
                  <a:gd name="T34" fmla="*/ 94 w 183"/>
                  <a:gd name="T35" fmla="*/ 44 h 104"/>
                  <a:gd name="T36" fmla="*/ 98 w 183"/>
                  <a:gd name="T37" fmla="*/ 38 h 104"/>
                  <a:gd name="T38" fmla="*/ 96 w 183"/>
                  <a:gd name="T39" fmla="*/ 35 h 104"/>
                  <a:gd name="T40" fmla="*/ 92 w 183"/>
                  <a:gd name="T41" fmla="*/ 33 h 104"/>
                  <a:gd name="T42" fmla="*/ 87 w 183"/>
                  <a:gd name="T43" fmla="*/ 35 h 104"/>
                  <a:gd name="T44" fmla="*/ 84 w 183"/>
                  <a:gd name="T45" fmla="*/ 42 h 104"/>
                  <a:gd name="T46" fmla="*/ 68 w 183"/>
                  <a:gd name="T47" fmla="*/ 40 h 104"/>
                  <a:gd name="T48" fmla="*/ 74 w 183"/>
                  <a:gd name="T49" fmla="*/ 26 h 104"/>
                  <a:gd name="T50" fmla="*/ 92 w 183"/>
                  <a:gd name="T51" fmla="*/ 20 h 104"/>
                  <a:gd name="T52" fmla="*/ 107 w 183"/>
                  <a:gd name="T53" fmla="*/ 24 h 104"/>
                  <a:gd name="T54" fmla="*/ 115 w 183"/>
                  <a:gd name="T55" fmla="*/ 38 h 104"/>
                  <a:gd name="T56" fmla="*/ 113 w 183"/>
                  <a:gd name="T57" fmla="*/ 45 h 104"/>
                  <a:gd name="T58" fmla="*/ 105 w 183"/>
                  <a:gd name="T59" fmla="*/ 5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104">
                    <a:moveTo>
                      <a:pt x="91" y="0"/>
                    </a:moveTo>
                    <a:cubicBezTo>
                      <a:pt x="0" y="52"/>
                      <a:pt x="0" y="52"/>
                      <a:pt x="0" y="52"/>
                    </a:cubicBezTo>
                    <a:cubicBezTo>
                      <a:pt x="91" y="104"/>
                      <a:pt x="91" y="104"/>
                      <a:pt x="91" y="104"/>
                    </a:cubicBezTo>
                    <a:cubicBezTo>
                      <a:pt x="183" y="52"/>
                      <a:pt x="183" y="52"/>
                      <a:pt x="183" y="52"/>
                    </a:cubicBezTo>
                    <a:lnTo>
                      <a:pt x="91" y="0"/>
                    </a:lnTo>
                    <a:close/>
                    <a:moveTo>
                      <a:pt x="99" y="84"/>
                    </a:moveTo>
                    <a:cubicBezTo>
                      <a:pt x="81" y="84"/>
                      <a:pt x="81" y="84"/>
                      <a:pt x="81" y="84"/>
                    </a:cubicBezTo>
                    <a:cubicBezTo>
                      <a:pt x="81" y="69"/>
                      <a:pt x="81" y="69"/>
                      <a:pt x="81" y="69"/>
                    </a:cubicBezTo>
                    <a:cubicBezTo>
                      <a:pt x="99" y="69"/>
                      <a:pt x="99" y="69"/>
                      <a:pt x="99" y="69"/>
                    </a:cubicBezTo>
                    <a:lnTo>
                      <a:pt x="99" y="84"/>
                    </a:lnTo>
                    <a:close/>
                    <a:moveTo>
                      <a:pt x="105" y="53"/>
                    </a:moveTo>
                    <a:cubicBezTo>
                      <a:pt x="102" y="56"/>
                      <a:pt x="100" y="57"/>
                      <a:pt x="99" y="59"/>
                    </a:cubicBezTo>
                    <a:cubicBezTo>
                      <a:pt x="99" y="60"/>
                      <a:pt x="98" y="62"/>
                      <a:pt x="98" y="64"/>
                    </a:cubicBezTo>
                    <a:cubicBezTo>
                      <a:pt x="82" y="64"/>
                      <a:pt x="82" y="64"/>
                      <a:pt x="82" y="64"/>
                    </a:cubicBezTo>
                    <a:cubicBezTo>
                      <a:pt x="82" y="63"/>
                      <a:pt x="82" y="63"/>
                      <a:pt x="82" y="63"/>
                    </a:cubicBezTo>
                    <a:cubicBezTo>
                      <a:pt x="82" y="60"/>
                      <a:pt x="82" y="58"/>
                      <a:pt x="83" y="56"/>
                    </a:cubicBezTo>
                    <a:cubicBezTo>
                      <a:pt x="83" y="54"/>
                      <a:pt x="84" y="53"/>
                      <a:pt x="86" y="51"/>
                    </a:cubicBezTo>
                    <a:cubicBezTo>
                      <a:pt x="87" y="50"/>
                      <a:pt x="90" y="47"/>
                      <a:pt x="94" y="44"/>
                    </a:cubicBezTo>
                    <a:cubicBezTo>
                      <a:pt x="96" y="42"/>
                      <a:pt x="98" y="40"/>
                      <a:pt x="98" y="38"/>
                    </a:cubicBezTo>
                    <a:cubicBezTo>
                      <a:pt x="98" y="37"/>
                      <a:pt x="97" y="36"/>
                      <a:pt x="96" y="35"/>
                    </a:cubicBezTo>
                    <a:cubicBezTo>
                      <a:pt x="95" y="34"/>
                      <a:pt x="94" y="33"/>
                      <a:pt x="92" y="33"/>
                    </a:cubicBezTo>
                    <a:cubicBezTo>
                      <a:pt x="90" y="33"/>
                      <a:pt x="88" y="34"/>
                      <a:pt x="87" y="35"/>
                    </a:cubicBezTo>
                    <a:cubicBezTo>
                      <a:pt x="85" y="37"/>
                      <a:pt x="85" y="39"/>
                      <a:pt x="84" y="42"/>
                    </a:cubicBezTo>
                    <a:cubicBezTo>
                      <a:pt x="68" y="40"/>
                      <a:pt x="68" y="40"/>
                      <a:pt x="68" y="40"/>
                    </a:cubicBezTo>
                    <a:cubicBezTo>
                      <a:pt x="68" y="34"/>
                      <a:pt x="70" y="29"/>
                      <a:pt x="74" y="26"/>
                    </a:cubicBezTo>
                    <a:cubicBezTo>
                      <a:pt x="78" y="22"/>
                      <a:pt x="84" y="20"/>
                      <a:pt x="92" y="20"/>
                    </a:cubicBezTo>
                    <a:cubicBezTo>
                      <a:pt x="98" y="20"/>
                      <a:pt x="103" y="21"/>
                      <a:pt x="107" y="24"/>
                    </a:cubicBezTo>
                    <a:cubicBezTo>
                      <a:pt x="112" y="27"/>
                      <a:pt x="115" y="32"/>
                      <a:pt x="115" y="38"/>
                    </a:cubicBezTo>
                    <a:cubicBezTo>
                      <a:pt x="115" y="40"/>
                      <a:pt x="114" y="43"/>
                      <a:pt x="113" y="45"/>
                    </a:cubicBezTo>
                    <a:cubicBezTo>
                      <a:pt x="112" y="47"/>
                      <a:pt x="109" y="50"/>
                      <a:pt x="105"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90"/>
              <p:cNvSpPr>
                <a:spLocks/>
              </p:cNvSpPr>
              <p:nvPr/>
            </p:nvSpPr>
            <p:spPr bwMode="auto">
              <a:xfrm>
                <a:off x="4157663" y="3797301"/>
                <a:ext cx="174625" cy="149225"/>
              </a:xfrm>
              <a:custGeom>
                <a:avLst/>
                <a:gdLst>
                  <a:gd name="T0" fmla="*/ 110 w 110"/>
                  <a:gd name="T1" fmla="*/ 23 h 94"/>
                  <a:gd name="T2" fmla="*/ 36 w 110"/>
                  <a:gd name="T3" fmla="*/ 23 h 94"/>
                  <a:gd name="T4" fmla="*/ 36 w 110"/>
                  <a:gd name="T5" fmla="*/ 71 h 94"/>
                  <a:gd name="T6" fmla="*/ 48 w 110"/>
                  <a:gd name="T7" fmla="*/ 71 h 94"/>
                  <a:gd name="T8" fmla="*/ 23 w 110"/>
                  <a:gd name="T9" fmla="*/ 94 h 94"/>
                  <a:gd name="T10" fmla="*/ 0 w 110"/>
                  <a:gd name="T11" fmla="*/ 71 h 94"/>
                  <a:gd name="T12" fmla="*/ 12 w 110"/>
                  <a:gd name="T13" fmla="*/ 71 h 94"/>
                  <a:gd name="T14" fmla="*/ 12 w 110"/>
                  <a:gd name="T15" fmla="*/ 0 h 94"/>
                  <a:gd name="T16" fmla="*/ 110 w 110"/>
                  <a:gd name="T17" fmla="*/ 0 h 94"/>
                  <a:gd name="T18" fmla="*/ 110 w 110"/>
                  <a:gd name="T19" fmla="*/ 23 h 94"/>
                  <a:gd name="T20" fmla="*/ 110 w 110"/>
                  <a:gd name="T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4">
                    <a:moveTo>
                      <a:pt x="110" y="23"/>
                    </a:moveTo>
                    <a:lnTo>
                      <a:pt x="36" y="23"/>
                    </a:lnTo>
                    <a:lnTo>
                      <a:pt x="36" y="71"/>
                    </a:lnTo>
                    <a:lnTo>
                      <a:pt x="48" y="71"/>
                    </a:lnTo>
                    <a:lnTo>
                      <a:pt x="23" y="94"/>
                    </a:lnTo>
                    <a:lnTo>
                      <a:pt x="0" y="71"/>
                    </a:lnTo>
                    <a:lnTo>
                      <a:pt x="12" y="71"/>
                    </a:lnTo>
                    <a:lnTo>
                      <a:pt x="12" y="0"/>
                    </a:lnTo>
                    <a:lnTo>
                      <a:pt x="110" y="0"/>
                    </a:lnTo>
                    <a:lnTo>
                      <a:pt x="110" y="23"/>
                    </a:lnTo>
                    <a:lnTo>
                      <a:pt x="110"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91"/>
              <p:cNvSpPr>
                <a:spLocks/>
              </p:cNvSpPr>
              <p:nvPr/>
            </p:nvSpPr>
            <p:spPr bwMode="auto">
              <a:xfrm>
                <a:off x="4835525" y="3797301"/>
                <a:ext cx="174625" cy="149225"/>
              </a:xfrm>
              <a:custGeom>
                <a:avLst/>
                <a:gdLst>
                  <a:gd name="T0" fmla="*/ 0 w 110"/>
                  <a:gd name="T1" fmla="*/ 23 h 94"/>
                  <a:gd name="T2" fmla="*/ 73 w 110"/>
                  <a:gd name="T3" fmla="*/ 23 h 94"/>
                  <a:gd name="T4" fmla="*/ 73 w 110"/>
                  <a:gd name="T5" fmla="*/ 71 h 94"/>
                  <a:gd name="T6" fmla="*/ 62 w 110"/>
                  <a:gd name="T7" fmla="*/ 71 h 94"/>
                  <a:gd name="T8" fmla="*/ 85 w 110"/>
                  <a:gd name="T9" fmla="*/ 94 h 94"/>
                  <a:gd name="T10" fmla="*/ 110 w 110"/>
                  <a:gd name="T11" fmla="*/ 71 h 94"/>
                  <a:gd name="T12" fmla="*/ 96 w 110"/>
                  <a:gd name="T13" fmla="*/ 71 h 94"/>
                  <a:gd name="T14" fmla="*/ 96 w 110"/>
                  <a:gd name="T15" fmla="*/ 0 h 94"/>
                  <a:gd name="T16" fmla="*/ 0 w 110"/>
                  <a:gd name="T17" fmla="*/ 0 h 94"/>
                  <a:gd name="T18" fmla="*/ 0 w 110"/>
                  <a:gd name="T19" fmla="*/ 23 h 94"/>
                  <a:gd name="T20" fmla="*/ 0 w 110"/>
                  <a:gd name="T21"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4">
                    <a:moveTo>
                      <a:pt x="0" y="23"/>
                    </a:moveTo>
                    <a:lnTo>
                      <a:pt x="73" y="23"/>
                    </a:lnTo>
                    <a:lnTo>
                      <a:pt x="73" y="71"/>
                    </a:lnTo>
                    <a:lnTo>
                      <a:pt x="62" y="71"/>
                    </a:lnTo>
                    <a:lnTo>
                      <a:pt x="85" y="94"/>
                    </a:lnTo>
                    <a:lnTo>
                      <a:pt x="110" y="71"/>
                    </a:lnTo>
                    <a:lnTo>
                      <a:pt x="96" y="71"/>
                    </a:lnTo>
                    <a:lnTo>
                      <a:pt x="96" y="0"/>
                    </a:lnTo>
                    <a:lnTo>
                      <a:pt x="0" y="0"/>
                    </a:lnTo>
                    <a:lnTo>
                      <a:pt x="0" y="23"/>
                    </a:lnTo>
                    <a:lnTo>
                      <a:pt x="0"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92"/>
              <p:cNvSpPr>
                <a:spLocks noEditPoints="1"/>
              </p:cNvSpPr>
              <p:nvPr/>
            </p:nvSpPr>
            <p:spPr bwMode="auto">
              <a:xfrm>
                <a:off x="3997325" y="3963988"/>
                <a:ext cx="395288" cy="227013"/>
              </a:xfrm>
              <a:custGeom>
                <a:avLst/>
                <a:gdLst>
                  <a:gd name="T0" fmla="*/ 0 w 249"/>
                  <a:gd name="T1" fmla="*/ 0 h 143"/>
                  <a:gd name="T2" fmla="*/ 0 w 249"/>
                  <a:gd name="T3" fmla="*/ 143 h 143"/>
                  <a:gd name="T4" fmla="*/ 249 w 249"/>
                  <a:gd name="T5" fmla="*/ 143 h 143"/>
                  <a:gd name="T6" fmla="*/ 249 w 249"/>
                  <a:gd name="T7" fmla="*/ 0 h 143"/>
                  <a:gd name="T8" fmla="*/ 0 w 249"/>
                  <a:gd name="T9" fmla="*/ 0 h 143"/>
                  <a:gd name="T10" fmla="*/ 142 w 249"/>
                  <a:gd name="T11" fmla="*/ 120 h 143"/>
                  <a:gd name="T12" fmla="*/ 124 w 249"/>
                  <a:gd name="T13" fmla="*/ 89 h 143"/>
                  <a:gd name="T14" fmla="*/ 106 w 249"/>
                  <a:gd name="T15" fmla="*/ 120 h 143"/>
                  <a:gd name="T16" fmla="*/ 72 w 249"/>
                  <a:gd name="T17" fmla="*/ 120 h 143"/>
                  <a:gd name="T18" fmla="*/ 105 w 249"/>
                  <a:gd name="T19" fmla="*/ 69 h 143"/>
                  <a:gd name="T20" fmla="*/ 75 w 249"/>
                  <a:gd name="T21" fmla="*/ 23 h 143"/>
                  <a:gd name="T22" fmla="*/ 108 w 249"/>
                  <a:gd name="T23" fmla="*/ 23 h 143"/>
                  <a:gd name="T24" fmla="*/ 124 w 249"/>
                  <a:gd name="T25" fmla="*/ 53 h 143"/>
                  <a:gd name="T26" fmla="*/ 141 w 249"/>
                  <a:gd name="T27" fmla="*/ 23 h 143"/>
                  <a:gd name="T28" fmla="*/ 173 w 249"/>
                  <a:gd name="T29" fmla="*/ 23 h 143"/>
                  <a:gd name="T30" fmla="*/ 144 w 249"/>
                  <a:gd name="T31" fmla="*/ 71 h 143"/>
                  <a:gd name="T32" fmla="*/ 177 w 249"/>
                  <a:gd name="T33" fmla="*/ 120 h 143"/>
                  <a:gd name="T34" fmla="*/ 142 w 249"/>
                  <a:gd name="T35" fmla="*/ 12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143">
                    <a:moveTo>
                      <a:pt x="0" y="0"/>
                    </a:moveTo>
                    <a:lnTo>
                      <a:pt x="0" y="143"/>
                    </a:lnTo>
                    <a:lnTo>
                      <a:pt x="249" y="143"/>
                    </a:lnTo>
                    <a:lnTo>
                      <a:pt x="249" y="0"/>
                    </a:lnTo>
                    <a:lnTo>
                      <a:pt x="0" y="0"/>
                    </a:lnTo>
                    <a:close/>
                    <a:moveTo>
                      <a:pt x="142" y="120"/>
                    </a:moveTo>
                    <a:lnTo>
                      <a:pt x="124" y="89"/>
                    </a:lnTo>
                    <a:lnTo>
                      <a:pt x="106" y="120"/>
                    </a:lnTo>
                    <a:lnTo>
                      <a:pt x="72" y="120"/>
                    </a:lnTo>
                    <a:lnTo>
                      <a:pt x="105" y="69"/>
                    </a:lnTo>
                    <a:lnTo>
                      <a:pt x="75" y="23"/>
                    </a:lnTo>
                    <a:lnTo>
                      <a:pt x="108" y="23"/>
                    </a:lnTo>
                    <a:lnTo>
                      <a:pt x="124" y="53"/>
                    </a:lnTo>
                    <a:lnTo>
                      <a:pt x="141" y="23"/>
                    </a:lnTo>
                    <a:lnTo>
                      <a:pt x="173" y="23"/>
                    </a:lnTo>
                    <a:lnTo>
                      <a:pt x="144" y="71"/>
                    </a:lnTo>
                    <a:lnTo>
                      <a:pt x="177" y="120"/>
                    </a:lnTo>
                    <a:lnTo>
                      <a:pt x="142"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93"/>
              <p:cNvSpPr>
                <a:spLocks/>
              </p:cNvSpPr>
              <p:nvPr/>
            </p:nvSpPr>
            <p:spPr bwMode="auto">
              <a:xfrm>
                <a:off x="4150524" y="4198188"/>
                <a:ext cx="76200" cy="111125"/>
              </a:xfrm>
              <a:custGeom>
                <a:avLst/>
                <a:gdLst>
                  <a:gd name="T0" fmla="*/ 13 w 48"/>
                  <a:gd name="T1" fmla="*/ 0 h 70"/>
                  <a:gd name="T2" fmla="*/ 13 w 48"/>
                  <a:gd name="T3" fmla="*/ 46 h 70"/>
                  <a:gd name="T4" fmla="*/ 0 w 48"/>
                  <a:gd name="T5" fmla="*/ 46 h 70"/>
                  <a:gd name="T6" fmla="*/ 25 w 48"/>
                  <a:gd name="T7" fmla="*/ 70 h 70"/>
                  <a:gd name="T8" fmla="*/ 48 w 48"/>
                  <a:gd name="T9" fmla="*/ 46 h 70"/>
                  <a:gd name="T10" fmla="*/ 36 w 48"/>
                  <a:gd name="T11" fmla="*/ 46 h 70"/>
                  <a:gd name="T12" fmla="*/ 36 w 48"/>
                  <a:gd name="T13" fmla="*/ 0 h 70"/>
                  <a:gd name="T14" fmla="*/ 13 w 48"/>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0">
                    <a:moveTo>
                      <a:pt x="13" y="0"/>
                    </a:moveTo>
                    <a:lnTo>
                      <a:pt x="13" y="46"/>
                    </a:lnTo>
                    <a:lnTo>
                      <a:pt x="0" y="46"/>
                    </a:lnTo>
                    <a:lnTo>
                      <a:pt x="25" y="70"/>
                    </a:lnTo>
                    <a:lnTo>
                      <a:pt x="48" y="46"/>
                    </a:lnTo>
                    <a:lnTo>
                      <a:pt x="36" y="46"/>
                    </a:lnTo>
                    <a:lnTo>
                      <a:pt x="36" y="0"/>
                    </a:lnTo>
                    <a:lnTo>
                      <a:pt x="1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94"/>
              <p:cNvSpPr>
                <a:spLocks noEditPoints="1"/>
              </p:cNvSpPr>
              <p:nvPr/>
            </p:nvSpPr>
            <p:spPr bwMode="auto">
              <a:xfrm>
                <a:off x="4772025" y="3963988"/>
                <a:ext cx="396875" cy="227013"/>
              </a:xfrm>
              <a:custGeom>
                <a:avLst/>
                <a:gdLst>
                  <a:gd name="T0" fmla="*/ 0 w 152"/>
                  <a:gd name="T1" fmla="*/ 0 h 87"/>
                  <a:gd name="T2" fmla="*/ 0 w 152"/>
                  <a:gd name="T3" fmla="*/ 87 h 87"/>
                  <a:gd name="T4" fmla="*/ 152 w 152"/>
                  <a:gd name="T5" fmla="*/ 87 h 87"/>
                  <a:gd name="T6" fmla="*/ 152 w 152"/>
                  <a:gd name="T7" fmla="*/ 0 h 87"/>
                  <a:gd name="T8" fmla="*/ 0 w 152"/>
                  <a:gd name="T9" fmla="*/ 0 h 87"/>
                  <a:gd name="T10" fmla="*/ 105 w 152"/>
                  <a:gd name="T11" fmla="*/ 14 h 87"/>
                  <a:gd name="T12" fmla="*/ 76 w 152"/>
                  <a:gd name="T13" fmla="*/ 73 h 87"/>
                  <a:gd name="T14" fmla="*/ 64 w 152"/>
                  <a:gd name="T15" fmla="*/ 75 h 87"/>
                  <a:gd name="T16" fmla="*/ 46 w 152"/>
                  <a:gd name="T17" fmla="*/ 51 h 87"/>
                  <a:gd name="T18" fmla="*/ 50 w 152"/>
                  <a:gd name="T19" fmla="*/ 47 h 87"/>
                  <a:gd name="T20" fmla="*/ 58 w 152"/>
                  <a:gd name="T21" fmla="*/ 48 h 87"/>
                  <a:gd name="T22" fmla="*/ 67 w 152"/>
                  <a:gd name="T23" fmla="*/ 57 h 87"/>
                  <a:gd name="T24" fmla="*/ 94 w 152"/>
                  <a:gd name="T25" fmla="*/ 13 h 87"/>
                  <a:gd name="T26" fmla="*/ 102 w 152"/>
                  <a:gd name="T27" fmla="*/ 11 h 87"/>
                  <a:gd name="T28" fmla="*/ 105 w 152"/>
                  <a:gd name="T2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87">
                    <a:moveTo>
                      <a:pt x="0" y="0"/>
                    </a:moveTo>
                    <a:cubicBezTo>
                      <a:pt x="0" y="87"/>
                      <a:pt x="0" y="87"/>
                      <a:pt x="0" y="87"/>
                    </a:cubicBezTo>
                    <a:cubicBezTo>
                      <a:pt x="152" y="87"/>
                      <a:pt x="152" y="87"/>
                      <a:pt x="152" y="87"/>
                    </a:cubicBezTo>
                    <a:cubicBezTo>
                      <a:pt x="152" y="0"/>
                      <a:pt x="152" y="0"/>
                      <a:pt x="152" y="0"/>
                    </a:cubicBezTo>
                    <a:lnTo>
                      <a:pt x="0" y="0"/>
                    </a:lnTo>
                    <a:close/>
                    <a:moveTo>
                      <a:pt x="105" y="14"/>
                    </a:moveTo>
                    <a:cubicBezTo>
                      <a:pt x="89" y="28"/>
                      <a:pt x="79" y="52"/>
                      <a:pt x="76" y="73"/>
                    </a:cubicBezTo>
                    <a:cubicBezTo>
                      <a:pt x="76" y="76"/>
                      <a:pt x="65" y="78"/>
                      <a:pt x="64" y="75"/>
                    </a:cubicBezTo>
                    <a:cubicBezTo>
                      <a:pt x="59" y="67"/>
                      <a:pt x="54" y="57"/>
                      <a:pt x="46" y="51"/>
                    </a:cubicBezTo>
                    <a:cubicBezTo>
                      <a:pt x="44" y="49"/>
                      <a:pt x="49" y="47"/>
                      <a:pt x="50" y="47"/>
                    </a:cubicBezTo>
                    <a:cubicBezTo>
                      <a:pt x="53" y="47"/>
                      <a:pt x="56" y="46"/>
                      <a:pt x="58" y="48"/>
                    </a:cubicBezTo>
                    <a:cubicBezTo>
                      <a:pt x="62" y="50"/>
                      <a:pt x="65" y="54"/>
                      <a:pt x="67" y="57"/>
                    </a:cubicBezTo>
                    <a:cubicBezTo>
                      <a:pt x="72" y="40"/>
                      <a:pt x="81" y="24"/>
                      <a:pt x="94" y="13"/>
                    </a:cubicBezTo>
                    <a:cubicBezTo>
                      <a:pt x="96" y="11"/>
                      <a:pt x="100" y="10"/>
                      <a:pt x="102" y="11"/>
                    </a:cubicBezTo>
                    <a:cubicBezTo>
                      <a:pt x="104" y="11"/>
                      <a:pt x="108" y="12"/>
                      <a:pt x="105"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Oval 95"/>
              <p:cNvSpPr>
                <a:spLocks noChangeArrowheads="1"/>
              </p:cNvSpPr>
              <p:nvPr/>
            </p:nvSpPr>
            <p:spPr bwMode="auto">
              <a:xfrm>
                <a:off x="4080238" y="4342821"/>
                <a:ext cx="225425" cy="22383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56" name="Group 555"/>
          <p:cNvGrpSpPr/>
          <p:nvPr/>
        </p:nvGrpSpPr>
        <p:grpSpPr>
          <a:xfrm>
            <a:off x="6505277" y="2724787"/>
            <a:ext cx="3181809" cy="1108090"/>
            <a:chOff x="6505277" y="2877187"/>
            <a:chExt cx="3181809" cy="1108090"/>
          </a:xfrm>
        </p:grpSpPr>
        <p:sp>
          <p:nvSpPr>
            <p:cNvPr id="13" name="Rounded Rectangle 12"/>
            <p:cNvSpPr/>
            <p:nvPr/>
          </p:nvSpPr>
          <p:spPr bwMode="gray">
            <a:xfrm>
              <a:off x="6619698" y="2877187"/>
              <a:ext cx="3067388" cy="1108090"/>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588" algn="ctr">
                <a:lnSpc>
                  <a:spcPct val="106000"/>
                </a:lnSpc>
                <a:buClr>
                  <a:srgbClr val="000000"/>
                </a:buClr>
              </a:pPr>
              <a:r>
                <a:rPr lang="en-ZA" sz="1400" dirty="0" smtClean="0">
                  <a:solidFill>
                    <a:schemeClr val="tx1"/>
                  </a:solidFill>
                  <a:latin typeface="Segoe Print" pitchFamily="2" charset="0"/>
                </a:rPr>
                <a:t>Measuring UP on</a:t>
              </a:r>
              <a:br>
                <a:rPr lang="en-ZA" sz="1400" dirty="0" smtClean="0">
                  <a:solidFill>
                    <a:schemeClr val="tx1"/>
                  </a:solidFill>
                  <a:latin typeface="Segoe Print" pitchFamily="2" charset="0"/>
                </a:rPr>
              </a:br>
              <a:r>
                <a:rPr lang="en-ZA" sz="1400" dirty="0" smtClean="0">
                  <a:solidFill>
                    <a:schemeClr val="tx1"/>
                  </a:solidFill>
                  <a:latin typeface="Segoe Print" pitchFamily="2" charset="0"/>
                </a:rPr>
                <a:t>“</a:t>
              </a:r>
              <a:r>
                <a:rPr lang="en-ZA" sz="1400" b="1" dirty="0" smtClean="0">
                  <a:solidFill>
                    <a:schemeClr val="tx1"/>
                  </a:solidFill>
                  <a:latin typeface="Segoe Print" pitchFamily="2" charset="0"/>
                </a:rPr>
                <a:t>performance” </a:t>
              </a:r>
              <a:br>
                <a:rPr lang="en-ZA" sz="1400" b="1" dirty="0" smtClean="0">
                  <a:solidFill>
                    <a:schemeClr val="tx1"/>
                  </a:solidFill>
                  <a:latin typeface="Segoe Print" pitchFamily="2" charset="0"/>
                </a:rPr>
              </a:br>
              <a:r>
                <a:rPr lang="en-ZA" sz="1400" dirty="0" smtClean="0">
                  <a:solidFill>
                    <a:schemeClr val="tx1"/>
                  </a:solidFill>
                  <a:latin typeface="Segoe Print" pitchFamily="2" charset="0"/>
                </a:rPr>
                <a:t>against the </a:t>
              </a:r>
              <a:br>
                <a:rPr lang="en-ZA" sz="1400" dirty="0" smtClean="0">
                  <a:solidFill>
                    <a:schemeClr val="tx1"/>
                  </a:solidFill>
                  <a:latin typeface="Segoe Print" pitchFamily="2" charset="0"/>
                </a:rPr>
              </a:br>
              <a:r>
                <a:rPr lang="en-ZA" sz="1400" dirty="0" smtClean="0">
                  <a:solidFill>
                    <a:schemeClr val="tx1"/>
                  </a:solidFill>
                  <a:latin typeface="Segoe Print" pitchFamily="2" charset="0"/>
                </a:rPr>
                <a:t>Global Scale?</a:t>
              </a:r>
              <a:endParaRPr lang="en-ZA" sz="1400" dirty="0">
                <a:solidFill>
                  <a:schemeClr val="tx1"/>
                </a:solidFill>
                <a:latin typeface="Segoe Print" pitchFamily="2" charset="0"/>
              </a:endParaRPr>
            </a:p>
          </p:txBody>
        </p:sp>
        <p:grpSp>
          <p:nvGrpSpPr>
            <p:cNvPr id="549" name="Group 548"/>
            <p:cNvGrpSpPr/>
            <p:nvPr/>
          </p:nvGrpSpPr>
          <p:grpSpPr>
            <a:xfrm>
              <a:off x="6505277" y="3052242"/>
              <a:ext cx="653615" cy="689826"/>
              <a:chOff x="5859463" y="3592513"/>
              <a:chExt cx="881063" cy="1017588"/>
            </a:xfrm>
            <a:solidFill>
              <a:schemeClr val="tx1"/>
            </a:solidFill>
          </p:grpSpPr>
          <p:sp>
            <p:nvSpPr>
              <p:cNvPr id="550" name="Freeform 100"/>
              <p:cNvSpPr>
                <a:spLocks noEditPoints="1"/>
              </p:cNvSpPr>
              <p:nvPr/>
            </p:nvSpPr>
            <p:spPr bwMode="auto">
              <a:xfrm>
                <a:off x="5859463" y="3598863"/>
                <a:ext cx="523875" cy="950913"/>
              </a:xfrm>
              <a:custGeom>
                <a:avLst/>
                <a:gdLst>
                  <a:gd name="T0" fmla="*/ 65 w 214"/>
                  <a:gd name="T1" fmla="*/ 160 h 389"/>
                  <a:gd name="T2" fmla="*/ 74 w 214"/>
                  <a:gd name="T3" fmla="*/ 93 h 389"/>
                  <a:gd name="T4" fmla="*/ 108 w 214"/>
                  <a:gd name="T5" fmla="*/ 77 h 389"/>
                  <a:gd name="T6" fmla="*/ 98 w 214"/>
                  <a:gd name="T7" fmla="*/ 54 h 389"/>
                  <a:gd name="T8" fmla="*/ 114 w 214"/>
                  <a:gd name="T9" fmla="*/ 0 h 389"/>
                  <a:gd name="T10" fmla="*/ 129 w 214"/>
                  <a:gd name="T11" fmla="*/ 54 h 389"/>
                  <a:gd name="T12" fmla="*/ 119 w 214"/>
                  <a:gd name="T13" fmla="*/ 77 h 389"/>
                  <a:gd name="T14" fmla="*/ 153 w 214"/>
                  <a:gd name="T15" fmla="*/ 93 h 389"/>
                  <a:gd name="T16" fmla="*/ 169 w 214"/>
                  <a:gd name="T17" fmla="*/ 133 h 389"/>
                  <a:gd name="T18" fmla="*/ 153 w 214"/>
                  <a:gd name="T19" fmla="*/ 172 h 389"/>
                  <a:gd name="T20" fmla="*/ 193 w 214"/>
                  <a:gd name="T21" fmla="*/ 260 h 389"/>
                  <a:gd name="T22" fmla="*/ 214 w 214"/>
                  <a:gd name="T23" fmla="*/ 265 h 389"/>
                  <a:gd name="T24" fmla="*/ 193 w 214"/>
                  <a:gd name="T25" fmla="*/ 270 h 389"/>
                  <a:gd name="T26" fmla="*/ 197 w 214"/>
                  <a:gd name="T27" fmla="*/ 325 h 389"/>
                  <a:gd name="T28" fmla="*/ 211 w 214"/>
                  <a:gd name="T29" fmla="*/ 363 h 389"/>
                  <a:gd name="T30" fmla="*/ 209 w 214"/>
                  <a:gd name="T31" fmla="*/ 368 h 389"/>
                  <a:gd name="T32" fmla="*/ 209 w 214"/>
                  <a:gd name="T33" fmla="*/ 371 h 389"/>
                  <a:gd name="T34" fmla="*/ 206 w 214"/>
                  <a:gd name="T35" fmla="*/ 373 h 389"/>
                  <a:gd name="T36" fmla="*/ 205 w 214"/>
                  <a:gd name="T37" fmla="*/ 389 h 389"/>
                  <a:gd name="T38" fmla="*/ 196 w 214"/>
                  <a:gd name="T39" fmla="*/ 376 h 389"/>
                  <a:gd name="T40" fmla="*/ 191 w 214"/>
                  <a:gd name="T41" fmla="*/ 374 h 389"/>
                  <a:gd name="T42" fmla="*/ 186 w 214"/>
                  <a:gd name="T43" fmla="*/ 370 h 389"/>
                  <a:gd name="T44" fmla="*/ 176 w 214"/>
                  <a:gd name="T45" fmla="*/ 332 h 389"/>
                  <a:gd name="T46" fmla="*/ 161 w 214"/>
                  <a:gd name="T47" fmla="*/ 270 h 389"/>
                  <a:gd name="T48" fmla="*/ 125 w 214"/>
                  <a:gd name="T49" fmla="*/ 290 h 389"/>
                  <a:gd name="T50" fmla="*/ 102 w 214"/>
                  <a:gd name="T51" fmla="*/ 290 h 389"/>
                  <a:gd name="T52" fmla="*/ 67 w 214"/>
                  <a:gd name="T53" fmla="*/ 270 h 389"/>
                  <a:gd name="T54" fmla="*/ 27 w 214"/>
                  <a:gd name="T55" fmla="*/ 371 h 389"/>
                  <a:gd name="T56" fmla="*/ 46 w 214"/>
                  <a:gd name="T57" fmla="*/ 270 h 389"/>
                  <a:gd name="T58" fmla="*/ 24 w 214"/>
                  <a:gd name="T59" fmla="*/ 276 h 389"/>
                  <a:gd name="T60" fmla="*/ 24 w 214"/>
                  <a:gd name="T61" fmla="*/ 254 h 389"/>
                  <a:gd name="T62" fmla="*/ 49 w 214"/>
                  <a:gd name="T63" fmla="*/ 260 h 389"/>
                  <a:gd name="T64" fmla="*/ 102 w 214"/>
                  <a:gd name="T65" fmla="*/ 240 h 389"/>
                  <a:gd name="T66" fmla="*/ 125 w 214"/>
                  <a:gd name="T67" fmla="*/ 240 h 389"/>
                  <a:gd name="T68" fmla="*/ 158 w 214"/>
                  <a:gd name="T69" fmla="*/ 260 h 389"/>
                  <a:gd name="T70" fmla="*/ 123 w 214"/>
                  <a:gd name="T71" fmla="*/ 132 h 389"/>
                  <a:gd name="T72" fmla="*/ 130 w 214"/>
                  <a:gd name="T73" fmla="*/ 128 h 389"/>
                  <a:gd name="T74" fmla="*/ 148 w 214"/>
                  <a:gd name="T75" fmla="*/ 154 h 389"/>
                  <a:gd name="T76" fmla="*/ 154 w 214"/>
                  <a:gd name="T77" fmla="*/ 133 h 389"/>
                  <a:gd name="T78" fmla="*/ 142 w 214"/>
                  <a:gd name="T79" fmla="*/ 104 h 389"/>
                  <a:gd name="T80" fmla="*/ 85 w 214"/>
                  <a:gd name="T81" fmla="*/ 104 h 389"/>
                  <a:gd name="T82" fmla="*/ 73 w 214"/>
                  <a:gd name="T83" fmla="*/ 133 h 389"/>
                  <a:gd name="T84" fmla="*/ 79 w 214"/>
                  <a:gd name="T85" fmla="*/ 154 h 389"/>
                  <a:gd name="T86" fmla="*/ 97 w 214"/>
                  <a:gd name="T87" fmla="*/ 128 h 389"/>
                  <a:gd name="T88" fmla="*/ 104 w 214"/>
                  <a:gd name="T89" fmla="*/ 132 h 389"/>
                  <a:gd name="T90" fmla="*/ 69 w 214"/>
                  <a:gd name="T91" fmla="*/ 260 h 389"/>
                  <a:gd name="T92" fmla="*/ 102 w 214"/>
                  <a:gd name="T93" fmla="*/ 240 h 389"/>
                  <a:gd name="T94" fmla="*/ 20 w 214"/>
                  <a:gd name="T95" fmla="*/ 313 h 389"/>
                  <a:gd name="T96" fmla="*/ 26 w 214"/>
                  <a:gd name="T97" fmla="*/ 315 h 389"/>
                  <a:gd name="T98" fmla="*/ 19 w 214"/>
                  <a:gd name="T99" fmla="*/ 347 h 389"/>
                  <a:gd name="T100" fmla="*/ 13 w 214"/>
                  <a:gd name="T101" fmla="*/ 350 h 389"/>
                  <a:gd name="T102" fmla="*/ 9 w 214"/>
                  <a:gd name="T103" fmla="*/ 344 h 389"/>
                  <a:gd name="T104" fmla="*/ 6 w 214"/>
                  <a:gd name="T105" fmla="*/ 333 h 389"/>
                  <a:gd name="T106" fmla="*/ 15 w 214"/>
                  <a:gd name="T107" fmla="*/ 325 h 389"/>
                  <a:gd name="T108" fmla="*/ 37 w 214"/>
                  <a:gd name="T109" fmla="*/ 341 h 389"/>
                  <a:gd name="T110" fmla="*/ 37 w 214"/>
                  <a:gd name="T111" fmla="*/ 332 h 389"/>
                  <a:gd name="T112" fmla="*/ 37 w 214"/>
                  <a:gd name="T113" fmla="*/ 34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4" h="389">
                    <a:moveTo>
                      <a:pt x="74" y="172"/>
                    </a:moveTo>
                    <a:cubicBezTo>
                      <a:pt x="70" y="168"/>
                      <a:pt x="67" y="164"/>
                      <a:pt x="65" y="160"/>
                    </a:cubicBezTo>
                    <a:cubicBezTo>
                      <a:pt x="60" y="152"/>
                      <a:pt x="58" y="142"/>
                      <a:pt x="58" y="133"/>
                    </a:cubicBezTo>
                    <a:cubicBezTo>
                      <a:pt x="58" y="117"/>
                      <a:pt x="64" y="104"/>
                      <a:pt x="74" y="93"/>
                    </a:cubicBezTo>
                    <a:cubicBezTo>
                      <a:pt x="74" y="93"/>
                      <a:pt x="74" y="93"/>
                      <a:pt x="74" y="93"/>
                    </a:cubicBezTo>
                    <a:cubicBezTo>
                      <a:pt x="83" y="85"/>
                      <a:pt x="95" y="79"/>
                      <a:pt x="108" y="77"/>
                    </a:cubicBezTo>
                    <a:cubicBezTo>
                      <a:pt x="108" y="69"/>
                      <a:pt x="108" y="69"/>
                      <a:pt x="108" y="69"/>
                    </a:cubicBezTo>
                    <a:cubicBezTo>
                      <a:pt x="102" y="67"/>
                      <a:pt x="98" y="61"/>
                      <a:pt x="98" y="54"/>
                    </a:cubicBezTo>
                    <a:cubicBezTo>
                      <a:pt x="98" y="16"/>
                      <a:pt x="98" y="16"/>
                      <a:pt x="98" y="16"/>
                    </a:cubicBezTo>
                    <a:cubicBezTo>
                      <a:pt x="98" y="7"/>
                      <a:pt x="105" y="0"/>
                      <a:pt x="114" y="0"/>
                    </a:cubicBezTo>
                    <a:cubicBezTo>
                      <a:pt x="122" y="0"/>
                      <a:pt x="129" y="7"/>
                      <a:pt x="129" y="16"/>
                    </a:cubicBezTo>
                    <a:cubicBezTo>
                      <a:pt x="129" y="54"/>
                      <a:pt x="129" y="54"/>
                      <a:pt x="129" y="54"/>
                    </a:cubicBezTo>
                    <a:cubicBezTo>
                      <a:pt x="129" y="61"/>
                      <a:pt x="125" y="67"/>
                      <a:pt x="119" y="69"/>
                    </a:cubicBezTo>
                    <a:cubicBezTo>
                      <a:pt x="119" y="77"/>
                      <a:pt x="119" y="77"/>
                      <a:pt x="119" y="77"/>
                    </a:cubicBezTo>
                    <a:cubicBezTo>
                      <a:pt x="132" y="79"/>
                      <a:pt x="144" y="85"/>
                      <a:pt x="153" y="93"/>
                    </a:cubicBezTo>
                    <a:cubicBezTo>
                      <a:pt x="153" y="93"/>
                      <a:pt x="153" y="93"/>
                      <a:pt x="153" y="93"/>
                    </a:cubicBezTo>
                    <a:cubicBezTo>
                      <a:pt x="153" y="93"/>
                      <a:pt x="153" y="93"/>
                      <a:pt x="153" y="93"/>
                    </a:cubicBezTo>
                    <a:cubicBezTo>
                      <a:pt x="163" y="104"/>
                      <a:pt x="169" y="117"/>
                      <a:pt x="169" y="133"/>
                    </a:cubicBezTo>
                    <a:cubicBezTo>
                      <a:pt x="169" y="142"/>
                      <a:pt x="167" y="152"/>
                      <a:pt x="162" y="160"/>
                    </a:cubicBezTo>
                    <a:cubicBezTo>
                      <a:pt x="160" y="164"/>
                      <a:pt x="157" y="168"/>
                      <a:pt x="153" y="172"/>
                    </a:cubicBezTo>
                    <a:cubicBezTo>
                      <a:pt x="178" y="260"/>
                      <a:pt x="178" y="260"/>
                      <a:pt x="178" y="260"/>
                    </a:cubicBezTo>
                    <a:cubicBezTo>
                      <a:pt x="193" y="260"/>
                      <a:pt x="193" y="260"/>
                      <a:pt x="193" y="260"/>
                    </a:cubicBezTo>
                    <a:cubicBezTo>
                      <a:pt x="195" y="257"/>
                      <a:pt x="199" y="254"/>
                      <a:pt x="203" y="254"/>
                    </a:cubicBezTo>
                    <a:cubicBezTo>
                      <a:pt x="209" y="254"/>
                      <a:pt x="214" y="259"/>
                      <a:pt x="214" y="265"/>
                    </a:cubicBezTo>
                    <a:cubicBezTo>
                      <a:pt x="214" y="271"/>
                      <a:pt x="209" y="276"/>
                      <a:pt x="203" y="276"/>
                    </a:cubicBezTo>
                    <a:cubicBezTo>
                      <a:pt x="199" y="276"/>
                      <a:pt x="195" y="274"/>
                      <a:pt x="193" y="270"/>
                    </a:cubicBezTo>
                    <a:cubicBezTo>
                      <a:pt x="181" y="270"/>
                      <a:pt x="181" y="270"/>
                      <a:pt x="181" y="270"/>
                    </a:cubicBezTo>
                    <a:cubicBezTo>
                      <a:pt x="197" y="325"/>
                      <a:pt x="197" y="325"/>
                      <a:pt x="197" y="325"/>
                    </a:cubicBezTo>
                    <a:cubicBezTo>
                      <a:pt x="199" y="325"/>
                      <a:pt x="200" y="326"/>
                      <a:pt x="201" y="328"/>
                    </a:cubicBezTo>
                    <a:cubicBezTo>
                      <a:pt x="211" y="363"/>
                      <a:pt x="211" y="363"/>
                      <a:pt x="211" y="363"/>
                    </a:cubicBezTo>
                    <a:cubicBezTo>
                      <a:pt x="211" y="364"/>
                      <a:pt x="211" y="365"/>
                      <a:pt x="211" y="366"/>
                    </a:cubicBezTo>
                    <a:cubicBezTo>
                      <a:pt x="210" y="367"/>
                      <a:pt x="210" y="367"/>
                      <a:pt x="209" y="368"/>
                    </a:cubicBezTo>
                    <a:cubicBezTo>
                      <a:pt x="209" y="369"/>
                      <a:pt x="209" y="369"/>
                      <a:pt x="209" y="369"/>
                    </a:cubicBezTo>
                    <a:cubicBezTo>
                      <a:pt x="209" y="370"/>
                      <a:pt x="209" y="371"/>
                      <a:pt x="209" y="371"/>
                    </a:cubicBezTo>
                    <a:cubicBezTo>
                      <a:pt x="209" y="372"/>
                      <a:pt x="208" y="373"/>
                      <a:pt x="207" y="373"/>
                    </a:cubicBezTo>
                    <a:cubicBezTo>
                      <a:pt x="206" y="373"/>
                      <a:pt x="206" y="373"/>
                      <a:pt x="206" y="373"/>
                    </a:cubicBezTo>
                    <a:cubicBezTo>
                      <a:pt x="208" y="383"/>
                      <a:pt x="208" y="383"/>
                      <a:pt x="208" y="383"/>
                    </a:cubicBezTo>
                    <a:cubicBezTo>
                      <a:pt x="209" y="385"/>
                      <a:pt x="208" y="388"/>
                      <a:pt x="205" y="389"/>
                    </a:cubicBezTo>
                    <a:cubicBezTo>
                      <a:pt x="202" y="389"/>
                      <a:pt x="200" y="388"/>
                      <a:pt x="199" y="385"/>
                    </a:cubicBezTo>
                    <a:cubicBezTo>
                      <a:pt x="196" y="376"/>
                      <a:pt x="196" y="376"/>
                      <a:pt x="196" y="376"/>
                    </a:cubicBezTo>
                    <a:cubicBezTo>
                      <a:pt x="195" y="376"/>
                      <a:pt x="195" y="376"/>
                      <a:pt x="195" y="376"/>
                    </a:cubicBezTo>
                    <a:cubicBezTo>
                      <a:pt x="193" y="377"/>
                      <a:pt x="191" y="376"/>
                      <a:pt x="191" y="374"/>
                    </a:cubicBezTo>
                    <a:cubicBezTo>
                      <a:pt x="190" y="373"/>
                      <a:pt x="190" y="373"/>
                      <a:pt x="190" y="373"/>
                    </a:cubicBezTo>
                    <a:cubicBezTo>
                      <a:pt x="189" y="373"/>
                      <a:pt x="187" y="372"/>
                      <a:pt x="186" y="370"/>
                    </a:cubicBezTo>
                    <a:cubicBezTo>
                      <a:pt x="176" y="335"/>
                      <a:pt x="176" y="335"/>
                      <a:pt x="176" y="335"/>
                    </a:cubicBezTo>
                    <a:cubicBezTo>
                      <a:pt x="176" y="334"/>
                      <a:pt x="176" y="333"/>
                      <a:pt x="176" y="332"/>
                    </a:cubicBezTo>
                    <a:cubicBezTo>
                      <a:pt x="177" y="331"/>
                      <a:pt x="177" y="331"/>
                      <a:pt x="178" y="330"/>
                    </a:cubicBezTo>
                    <a:cubicBezTo>
                      <a:pt x="161" y="270"/>
                      <a:pt x="161" y="270"/>
                      <a:pt x="161" y="270"/>
                    </a:cubicBezTo>
                    <a:cubicBezTo>
                      <a:pt x="125" y="270"/>
                      <a:pt x="125" y="270"/>
                      <a:pt x="125" y="270"/>
                    </a:cubicBezTo>
                    <a:cubicBezTo>
                      <a:pt x="125" y="290"/>
                      <a:pt x="125" y="290"/>
                      <a:pt x="125" y="290"/>
                    </a:cubicBezTo>
                    <a:cubicBezTo>
                      <a:pt x="125" y="297"/>
                      <a:pt x="120" y="302"/>
                      <a:pt x="114" y="302"/>
                    </a:cubicBezTo>
                    <a:cubicBezTo>
                      <a:pt x="107" y="302"/>
                      <a:pt x="102" y="297"/>
                      <a:pt x="102" y="290"/>
                    </a:cubicBezTo>
                    <a:cubicBezTo>
                      <a:pt x="102" y="270"/>
                      <a:pt x="102" y="270"/>
                      <a:pt x="102" y="270"/>
                    </a:cubicBezTo>
                    <a:cubicBezTo>
                      <a:pt x="67" y="270"/>
                      <a:pt x="67" y="270"/>
                      <a:pt x="67" y="270"/>
                    </a:cubicBezTo>
                    <a:cubicBezTo>
                      <a:pt x="53" y="316"/>
                      <a:pt x="46" y="343"/>
                      <a:pt x="32" y="389"/>
                    </a:cubicBezTo>
                    <a:cubicBezTo>
                      <a:pt x="27" y="371"/>
                      <a:pt x="27" y="371"/>
                      <a:pt x="27" y="371"/>
                    </a:cubicBezTo>
                    <a:cubicBezTo>
                      <a:pt x="18" y="368"/>
                      <a:pt x="18" y="368"/>
                      <a:pt x="18" y="368"/>
                    </a:cubicBezTo>
                    <a:cubicBezTo>
                      <a:pt x="46" y="270"/>
                      <a:pt x="46" y="270"/>
                      <a:pt x="46" y="270"/>
                    </a:cubicBezTo>
                    <a:cubicBezTo>
                      <a:pt x="34" y="270"/>
                      <a:pt x="34" y="270"/>
                      <a:pt x="34" y="270"/>
                    </a:cubicBezTo>
                    <a:cubicBezTo>
                      <a:pt x="32" y="274"/>
                      <a:pt x="28" y="276"/>
                      <a:pt x="24" y="276"/>
                    </a:cubicBezTo>
                    <a:cubicBezTo>
                      <a:pt x="18" y="276"/>
                      <a:pt x="13" y="271"/>
                      <a:pt x="13" y="265"/>
                    </a:cubicBezTo>
                    <a:cubicBezTo>
                      <a:pt x="13" y="259"/>
                      <a:pt x="18" y="254"/>
                      <a:pt x="24" y="254"/>
                    </a:cubicBezTo>
                    <a:cubicBezTo>
                      <a:pt x="28" y="254"/>
                      <a:pt x="32" y="257"/>
                      <a:pt x="34" y="260"/>
                    </a:cubicBezTo>
                    <a:cubicBezTo>
                      <a:pt x="49" y="260"/>
                      <a:pt x="49" y="260"/>
                      <a:pt x="49" y="260"/>
                    </a:cubicBezTo>
                    <a:cubicBezTo>
                      <a:pt x="74" y="172"/>
                      <a:pt x="74" y="172"/>
                      <a:pt x="74" y="172"/>
                    </a:cubicBezTo>
                    <a:close/>
                    <a:moveTo>
                      <a:pt x="102" y="240"/>
                    </a:moveTo>
                    <a:cubicBezTo>
                      <a:pt x="102" y="233"/>
                      <a:pt x="107" y="228"/>
                      <a:pt x="114" y="228"/>
                    </a:cubicBezTo>
                    <a:cubicBezTo>
                      <a:pt x="120" y="228"/>
                      <a:pt x="125" y="233"/>
                      <a:pt x="125" y="240"/>
                    </a:cubicBezTo>
                    <a:cubicBezTo>
                      <a:pt x="125" y="260"/>
                      <a:pt x="125" y="260"/>
                      <a:pt x="125" y="260"/>
                    </a:cubicBezTo>
                    <a:cubicBezTo>
                      <a:pt x="158" y="260"/>
                      <a:pt x="158" y="260"/>
                      <a:pt x="158" y="260"/>
                    </a:cubicBezTo>
                    <a:cubicBezTo>
                      <a:pt x="123" y="138"/>
                      <a:pt x="123" y="138"/>
                      <a:pt x="123" y="138"/>
                    </a:cubicBezTo>
                    <a:cubicBezTo>
                      <a:pt x="122" y="136"/>
                      <a:pt x="122" y="134"/>
                      <a:pt x="123" y="132"/>
                    </a:cubicBezTo>
                    <a:cubicBezTo>
                      <a:pt x="124" y="130"/>
                      <a:pt x="126" y="129"/>
                      <a:pt x="128" y="128"/>
                    </a:cubicBezTo>
                    <a:cubicBezTo>
                      <a:pt x="130" y="128"/>
                      <a:pt x="130" y="128"/>
                      <a:pt x="130" y="128"/>
                    </a:cubicBezTo>
                    <a:cubicBezTo>
                      <a:pt x="135" y="126"/>
                      <a:pt x="141" y="129"/>
                      <a:pt x="142" y="134"/>
                    </a:cubicBezTo>
                    <a:cubicBezTo>
                      <a:pt x="148" y="154"/>
                      <a:pt x="148" y="154"/>
                      <a:pt x="148" y="154"/>
                    </a:cubicBezTo>
                    <a:cubicBezTo>
                      <a:pt x="148" y="153"/>
                      <a:pt x="148" y="153"/>
                      <a:pt x="149" y="152"/>
                    </a:cubicBezTo>
                    <a:cubicBezTo>
                      <a:pt x="152" y="146"/>
                      <a:pt x="154" y="140"/>
                      <a:pt x="154" y="133"/>
                    </a:cubicBezTo>
                    <a:cubicBezTo>
                      <a:pt x="154" y="122"/>
                      <a:pt x="149" y="112"/>
                      <a:pt x="142" y="104"/>
                    </a:cubicBezTo>
                    <a:cubicBezTo>
                      <a:pt x="142" y="104"/>
                      <a:pt x="142" y="104"/>
                      <a:pt x="142" y="104"/>
                    </a:cubicBezTo>
                    <a:cubicBezTo>
                      <a:pt x="135" y="97"/>
                      <a:pt x="125" y="93"/>
                      <a:pt x="114" y="93"/>
                    </a:cubicBezTo>
                    <a:cubicBezTo>
                      <a:pt x="102" y="93"/>
                      <a:pt x="92" y="97"/>
                      <a:pt x="85" y="104"/>
                    </a:cubicBezTo>
                    <a:cubicBezTo>
                      <a:pt x="85" y="104"/>
                      <a:pt x="85" y="104"/>
                      <a:pt x="85" y="104"/>
                    </a:cubicBezTo>
                    <a:cubicBezTo>
                      <a:pt x="78" y="112"/>
                      <a:pt x="73" y="122"/>
                      <a:pt x="73" y="133"/>
                    </a:cubicBezTo>
                    <a:cubicBezTo>
                      <a:pt x="73" y="140"/>
                      <a:pt x="75" y="146"/>
                      <a:pt x="78" y="152"/>
                    </a:cubicBezTo>
                    <a:cubicBezTo>
                      <a:pt x="79" y="153"/>
                      <a:pt x="79" y="153"/>
                      <a:pt x="79" y="154"/>
                    </a:cubicBezTo>
                    <a:cubicBezTo>
                      <a:pt x="85" y="134"/>
                      <a:pt x="85" y="134"/>
                      <a:pt x="85" y="134"/>
                    </a:cubicBezTo>
                    <a:cubicBezTo>
                      <a:pt x="86" y="129"/>
                      <a:pt x="92" y="126"/>
                      <a:pt x="97" y="128"/>
                    </a:cubicBezTo>
                    <a:cubicBezTo>
                      <a:pt x="99" y="128"/>
                      <a:pt x="99" y="128"/>
                      <a:pt x="99" y="128"/>
                    </a:cubicBezTo>
                    <a:cubicBezTo>
                      <a:pt x="101" y="129"/>
                      <a:pt x="103" y="130"/>
                      <a:pt x="104" y="132"/>
                    </a:cubicBezTo>
                    <a:cubicBezTo>
                      <a:pt x="105" y="134"/>
                      <a:pt x="105" y="136"/>
                      <a:pt x="105" y="138"/>
                    </a:cubicBezTo>
                    <a:cubicBezTo>
                      <a:pt x="69" y="260"/>
                      <a:pt x="69" y="260"/>
                      <a:pt x="69" y="260"/>
                    </a:cubicBezTo>
                    <a:cubicBezTo>
                      <a:pt x="102" y="260"/>
                      <a:pt x="102" y="260"/>
                      <a:pt x="102" y="260"/>
                    </a:cubicBezTo>
                    <a:cubicBezTo>
                      <a:pt x="102" y="240"/>
                      <a:pt x="102" y="240"/>
                      <a:pt x="102" y="240"/>
                    </a:cubicBezTo>
                    <a:close/>
                    <a:moveTo>
                      <a:pt x="17" y="316"/>
                    </a:moveTo>
                    <a:cubicBezTo>
                      <a:pt x="18" y="315"/>
                      <a:pt x="18" y="314"/>
                      <a:pt x="20" y="313"/>
                    </a:cubicBezTo>
                    <a:cubicBezTo>
                      <a:pt x="21" y="313"/>
                      <a:pt x="22" y="312"/>
                      <a:pt x="23" y="313"/>
                    </a:cubicBezTo>
                    <a:cubicBezTo>
                      <a:pt x="25" y="313"/>
                      <a:pt x="26" y="314"/>
                      <a:pt x="26" y="315"/>
                    </a:cubicBezTo>
                    <a:cubicBezTo>
                      <a:pt x="27" y="316"/>
                      <a:pt x="27" y="318"/>
                      <a:pt x="27" y="319"/>
                    </a:cubicBezTo>
                    <a:cubicBezTo>
                      <a:pt x="19" y="347"/>
                      <a:pt x="19" y="347"/>
                      <a:pt x="19" y="347"/>
                    </a:cubicBezTo>
                    <a:cubicBezTo>
                      <a:pt x="18" y="348"/>
                      <a:pt x="17" y="349"/>
                      <a:pt x="16" y="350"/>
                    </a:cubicBezTo>
                    <a:cubicBezTo>
                      <a:pt x="15" y="351"/>
                      <a:pt x="14" y="351"/>
                      <a:pt x="13" y="350"/>
                    </a:cubicBezTo>
                    <a:cubicBezTo>
                      <a:pt x="11" y="350"/>
                      <a:pt x="10" y="349"/>
                      <a:pt x="10" y="348"/>
                    </a:cubicBezTo>
                    <a:cubicBezTo>
                      <a:pt x="9" y="347"/>
                      <a:pt x="9" y="346"/>
                      <a:pt x="9" y="344"/>
                    </a:cubicBezTo>
                    <a:cubicBezTo>
                      <a:pt x="12" y="335"/>
                      <a:pt x="12" y="335"/>
                      <a:pt x="12" y="335"/>
                    </a:cubicBezTo>
                    <a:cubicBezTo>
                      <a:pt x="6" y="333"/>
                      <a:pt x="6" y="333"/>
                      <a:pt x="6" y="333"/>
                    </a:cubicBezTo>
                    <a:cubicBezTo>
                      <a:pt x="0" y="332"/>
                      <a:pt x="3" y="322"/>
                      <a:pt x="9" y="324"/>
                    </a:cubicBezTo>
                    <a:cubicBezTo>
                      <a:pt x="15" y="325"/>
                      <a:pt x="15" y="325"/>
                      <a:pt x="15" y="325"/>
                    </a:cubicBezTo>
                    <a:cubicBezTo>
                      <a:pt x="17" y="316"/>
                      <a:pt x="17" y="316"/>
                      <a:pt x="17" y="316"/>
                    </a:cubicBezTo>
                    <a:close/>
                    <a:moveTo>
                      <a:pt x="37" y="341"/>
                    </a:moveTo>
                    <a:cubicBezTo>
                      <a:pt x="40" y="341"/>
                      <a:pt x="41" y="339"/>
                      <a:pt x="41" y="337"/>
                    </a:cubicBezTo>
                    <a:cubicBezTo>
                      <a:pt x="41" y="334"/>
                      <a:pt x="40" y="332"/>
                      <a:pt x="37" y="332"/>
                    </a:cubicBezTo>
                    <a:cubicBezTo>
                      <a:pt x="35" y="332"/>
                      <a:pt x="33" y="334"/>
                      <a:pt x="33" y="337"/>
                    </a:cubicBezTo>
                    <a:cubicBezTo>
                      <a:pt x="33" y="339"/>
                      <a:pt x="35" y="341"/>
                      <a:pt x="37"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01"/>
              <p:cNvSpPr>
                <a:spLocks/>
              </p:cNvSpPr>
              <p:nvPr/>
            </p:nvSpPr>
            <p:spPr bwMode="auto">
              <a:xfrm>
                <a:off x="5975350" y="4540251"/>
                <a:ext cx="322263" cy="63500"/>
              </a:xfrm>
              <a:custGeom>
                <a:avLst/>
                <a:gdLst>
                  <a:gd name="T0" fmla="*/ 3 w 132"/>
                  <a:gd name="T1" fmla="*/ 10 h 26"/>
                  <a:gd name="T2" fmla="*/ 1 w 132"/>
                  <a:gd name="T3" fmla="*/ 3 h 26"/>
                  <a:gd name="T4" fmla="*/ 8 w 132"/>
                  <a:gd name="T5" fmla="*/ 1 h 26"/>
                  <a:gd name="T6" fmla="*/ 36 w 132"/>
                  <a:gd name="T7" fmla="*/ 13 h 26"/>
                  <a:gd name="T8" fmla="*/ 66 w 132"/>
                  <a:gd name="T9" fmla="*/ 17 h 26"/>
                  <a:gd name="T10" fmla="*/ 96 w 132"/>
                  <a:gd name="T11" fmla="*/ 13 h 26"/>
                  <a:gd name="T12" fmla="*/ 124 w 132"/>
                  <a:gd name="T13" fmla="*/ 1 h 26"/>
                  <a:gd name="T14" fmla="*/ 131 w 132"/>
                  <a:gd name="T15" fmla="*/ 3 h 26"/>
                  <a:gd name="T16" fmla="*/ 129 w 132"/>
                  <a:gd name="T17" fmla="*/ 10 h 26"/>
                  <a:gd name="T18" fmla="*/ 98 w 132"/>
                  <a:gd name="T19" fmla="*/ 22 h 26"/>
                  <a:gd name="T20" fmla="*/ 66 w 132"/>
                  <a:gd name="T21" fmla="*/ 26 h 26"/>
                  <a:gd name="T22" fmla="*/ 33 w 132"/>
                  <a:gd name="T23" fmla="*/ 22 h 26"/>
                  <a:gd name="T24" fmla="*/ 3 w 132"/>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6">
                    <a:moveTo>
                      <a:pt x="3" y="10"/>
                    </a:moveTo>
                    <a:cubicBezTo>
                      <a:pt x="1" y="8"/>
                      <a:pt x="0" y="5"/>
                      <a:pt x="1" y="3"/>
                    </a:cubicBezTo>
                    <a:cubicBezTo>
                      <a:pt x="3" y="0"/>
                      <a:pt x="6" y="0"/>
                      <a:pt x="8" y="1"/>
                    </a:cubicBezTo>
                    <a:cubicBezTo>
                      <a:pt x="17" y="6"/>
                      <a:pt x="26" y="10"/>
                      <a:pt x="36" y="13"/>
                    </a:cubicBezTo>
                    <a:cubicBezTo>
                      <a:pt x="46" y="15"/>
                      <a:pt x="56" y="17"/>
                      <a:pt x="66" y="17"/>
                    </a:cubicBezTo>
                    <a:cubicBezTo>
                      <a:pt x="76" y="17"/>
                      <a:pt x="86" y="15"/>
                      <a:pt x="96" y="13"/>
                    </a:cubicBezTo>
                    <a:cubicBezTo>
                      <a:pt x="106" y="10"/>
                      <a:pt x="115" y="6"/>
                      <a:pt x="124" y="1"/>
                    </a:cubicBezTo>
                    <a:cubicBezTo>
                      <a:pt x="126" y="0"/>
                      <a:pt x="129" y="0"/>
                      <a:pt x="131" y="3"/>
                    </a:cubicBezTo>
                    <a:cubicBezTo>
                      <a:pt x="132" y="5"/>
                      <a:pt x="131" y="8"/>
                      <a:pt x="129" y="10"/>
                    </a:cubicBezTo>
                    <a:cubicBezTo>
                      <a:pt x="119" y="15"/>
                      <a:pt x="109" y="19"/>
                      <a:pt x="98" y="22"/>
                    </a:cubicBezTo>
                    <a:cubicBezTo>
                      <a:pt x="88" y="25"/>
                      <a:pt x="77" y="26"/>
                      <a:pt x="66" y="26"/>
                    </a:cubicBezTo>
                    <a:cubicBezTo>
                      <a:pt x="55" y="26"/>
                      <a:pt x="44" y="25"/>
                      <a:pt x="33" y="22"/>
                    </a:cubicBezTo>
                    <a:cubicBezTo>
                      <a:pt x="23" y="19"/>
                      <a:pt x="13" y="15"/>
                      <a:pt x="3"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02"/>
              <p:cNvSpPr>
                <a:spLocks noEditPoints="1"/>
              </p:cNvSpPr>
              <p:nvPr/>
            </p:nvSpPr>
            <p:spPr bwMode="auto">
              <a:xfrm>
                <a:off x="6469063" y="3592513"/>
                <a:ext cx="271463" cy="1017588"/>
              </a:xfrm>
              <a:custGeom>
                <a:avLst/>
                <a:gdLst>
                  <a:gd name="T0" fmla="*/ 102 w 111"/>
                  <a:gd name="T1" fmla="*/ 417 h 417"/>
                  <a:gd name="T2" fmla="*/ 0 w 111"/>
                  <a:gd name="T3" fmla="*/ 417 h 417"/>
                  <a:gd name="T4" fmla="*/ 0 w 111"/>
                  <a:gd name="T5" fmla="*/ 0 h 417"/>
                  <a:gd name="T6" fmla="*/ 111 w 111"/>
                  <a:gd name="T7" fmla="*/ 0 h 417"/>
                  <a:gd name="T8" fmla="*/ 111 w 111"/>
                  <a:gd name="T9" fmla="*/ 417 h 417"/>
                  <a:gd name="T10" fmla="*/ 102 w 111"/>
                  <a:gd name="T11" fmla="*/ 417 h 417"/>
                  <a:gd name="T12" fmla="*/ 92 w 111"/>
                  <a:gd name="T13" fmla="*/ 389 h 417"/>
                  <a:gd name="T14" fmla="*/ 61 w 111"/>
                  <a:gd name="T15" fmla="*/ 389 h 417"/>
                  <a:gd name="T16" fmla="*/ 61 w 111"/>
                  <a:gd name="T17" fmla="*/ 380 h 417"/>
                  <a:gd name="T18" fmla="*/ 92 w 111"/>
                  <a:gd name="T19" fmla="*/ 380 h 417"/>
                  <a:gd name="T20" fmla="*/ 92 w 111"/>
                  <a:gd name="T21" fmla="*/ 360 h 417"/>
                  <a:gd name="T22" fmla="*/ 71 w 111"/>
                  <a:gd name="T23" fmla="*/ 355 h 417"/>
                  <a:gd name="T24" fmla="*/ 92 w 111"/>
                  <a:gd name="T25" fmla="*/ 350 h 417"/>
                  <a:gd name="T26" fmla="*/ 92 w 111"/>
                  <a:gd name="T27" fmla="*/ 331 h 417"/>
                  <a:gd name="T28" fmla="*/ 61 w 111"/>
                  <a:gd name="T29" fmla="*/ 331 h 417"/>
                  <a:gd name="T30" fmla="*/ 61 w 111"/>
                  <a:gd name="T31" fmla="*/ 321 h 417"/>
                  <a:gd name="T32" fmla="*/ 92 w 111"/>
                  <a:gd name="T33" fmla="*/ 321 h 417"/>
                  <a:gd name="T34" fmla="*/ 92 w 111"/>
                  <a:gd name="T35" fmla="*/ 301 h 417"/>
                  <a:gd name="T36" fmla="*/ 71 w 111"/>
                  <a:gd name="T37" fmla="*/ 296 h 417"/>
                  <a:gd name="T38" fmla="*/ 92 w 111"/>
                  <a:gd name="T39" fmla="*/ 291 h 417"/>
                  <a:gd name="T40" fmla="*/ 92 w 111"/>
                  <a:gd name="T41" fmla="*/ 272 h 417"/>
                  <a:gd name="T42" fmla="*/ 61 w 111"/>
                  <a:gd name="T43" fmla="*/ 272 h 417"/>
                  <a:gd name="T44" fmla="*/ 61 w 111"/>
                  <a:gd name="T45" fmla="*/ 262 h 417"/>
                  <a:gd name="T46" fmla="*/ 92 w 111"/>
                  <a:gd name="T47" fmla="*/ 262 h 417"/>
                  <a:gd name="T48" fmla="*/ 92 w 111"/>
                  <a:gd name="T49" fmla="*/ 242 h 417"/>
                  <a:gd name="T50" fmla="*/ 71 w 111"/>
                  <a:gd name="T51" fmla="*/ 238 h 417"/>
                  <a:gd name="T52" fmla="*/ 92 w 111"/>
                  <a:gd name="T53" fmla="*/ 233 h 417"/>
                  <a:gd name="T54" fmla="*/ 92 w 111"/>
                  <a:gd name="T55" fmla="*/ 213 h 417"/>
                  <a:gd name="T56" fmla="*/ 61 w 111"/>
                  <a:gd name="T57" fmla="*/ 213 h 417"/>
                  <a:gd name="T58" fmla="*/ 61 w 111"/>
                  <a:gd name="T59" fmla="*/ 203 h 417"/>
                  <a:gd name="T60" fmla="*/ 92 w 111"/>
                  <a:gd name="T61" fmla="*/ 203 h 417"/>
                  <a:gd name="T62" fmla="*/ 92 w 111"/>
                  <a:gd name="T63" fmla="*/ 184 h 417"/>
                  <a:gd name="T64" fmla="*/ 71 w 111"/>
                  <a:gd name="T65" fmla="*/ 179 h 417"/>
                  <a:gd name="T66" fmla="*/ 92 w 111"/>
                  <a:gd name="T67" fmla="*/ 174 h 417"/>
                  <a:gd name="T68" fmla="*/ 92 w 111"/>
                  <a:gd name="T69" fmla="*/ 154 h 417"/>
                  <a:gd name="T70" fmla="*/ 61 w 111"/>
                  <a:gd name="T71" fmla="*/ 154 h 417"/>
                  <a:gd name="T72" fmla="*/ 61 w 111"/>
                  <a:gd name="T73" fmla="*/ 144 h 417"/>
                  <a:gd name="T74" fmla="*/ 92 w 111"/>
                  <a:gd name="T75" fmla="*/ 144 h 417"/>
                  <a:gd name="T76" fmla="*/ 92 w 111"/>
                  <a:gd name="T77" fmla="*/ 125 h 417"/>
                  <a:gd name="T78" fmla="*/ 71 w 111"/>
                  <a:gd name="T79" fmla="*/ 120 h 417"/>
                  <a:gd name="T80" fmla="*/ 92 w 111"/>
                  <a:gd name="T81" fmla="*/ 115 h 417"/>
                  <a:gd name="T82" fmla="*/ 92 w 111"/>
                  <a:gd name="T83" fmla="*/ 96 h 417"/>
                  <a:gd name="T84" fmla="*/ 61 w 111"/>
                  <a:gd name="T85" fmla="*/ 96 h 417"/>
                  <a:gd name="T86" fmla="*/ 61 w 111"/>
                  <a:gd name="T87" fmla="*/ 86 h 417"/>
                  <a:gd name="T88" fmla="*/ 92 w 111"/>
                  <a:gd name="T89" fmla="*/ 86 h 417"/>
                  <a:gd name="T90" fmla="*/ 92 w 111"/>
                  <a:gd name="T91" fmla="*/ 66 h 417"/>
                  <a:gd name="T92" fmla="*/ 71 w 111"/>
                  <a:gd name="T93" fmla="*/ 61 h 417"/>
                  <a:gd name="T94" fmla="*/ 92 w 111"/>
                  <a:gd name="T95" fmla="*/ 56 h 417"/>
                  <a:gd name="T96" fmla="*/ 92 w 111"/>
                  <a:gd name="T97" fmla="*/ 37 h 417"/>
                  <a:gd name="T98" fmla="*/ 61 w 111"/>
                  <a:gd name="T99" fmla="*/ 37 h 417"/>
                  <a:gd name="T100" fmla="*/ 61 w 111"/>
                  <a:gd name="T101" fmla="*/ 27 h 417"/>
                  <a:gd name="T102" fmla="*/ 92 w 111"/>
                  <a:gd name="T103" fmla="*/ 27 h 417"/>
                  <a:gd name="T104" fmla="*/ 92 w 111"/>
                  <a:gd name="T105" fmla="*/ 18 h 417"/>
                  <a:gd name="T106" fmla="*/ 19 w 111"/>
                  <a:gd name="T107" fmla="*/ 18 h 417"/>
                  <a:gd name="T108" fmla="*/ 19 w 111"/>
                  <a:gd name="T109" fmla="*/ 398 h 417"/>
                  <a:gd name="T110" fmla="*/ 92 w 111"/>
                  <a:gd name="T111" fmla="*/ 398 h 417"/>
                  <a:gd name="T112" fmla="*/ 92 w 111"/>
                  <a:gd name="T113" fmla="*/ 38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 h="417">
                    <a:moveTo>
                      <a:pt x="102" y="417"/>
                    </a:moveTo>
                    <a:cubicBezTo>
                      <a:pt x="0" y="417"/>
                      <a:pt x="0" y="417"/>
                      <a:pt x="0" y="417"/>
                    </a:cubicBezTo>
                    <a:cubicBezTo>
                      <a:pt x="0" y="0"/>
                      <a:pt x="0" y="0"/>
                      <a:pt x="0" y="0"/>
                    </a:cubicBezTo>
                    <a:cubicBezTo>
                      <a:pt x="37" y="0"/>
                      <a:pt x="74" y="0"/>
                      <a:pt x="111" y="0"/>
                    </a:cubicBezTo>
                    <a:cubicBezTo>
                      <a:pt x="111" y="417"/>
                      <a:pt x="111" y="417"/>
                      <a:pt x="111" y="417"/>
                    </a:cubicBezTo>
                    <a:cubicBezTo>
                      <a:pt x="102" y="417"/>
                      <a:pt x="102" y="417"/>
                      <a:pt x="102" y="417"/>
                    </a:cubicBezTo>
                    <a:close/>
                    <a:moveTo>
                      <a:pt x="92" y="389"/>
                    </a:moveTo>
                    <a:cubicBezTo>
                      <a:pt x="61" y="389"/>
                      <a:pt x="61" y="389"/>
                      <a:pt x="61" y="389"/>
                    </a:cubicBezTo>
                    <a:cubicBezTo>
                      <a:pt x="55" y="389"/>
                      <a:pt x="55" y="380"/>
                      <a:pt x="61" y="380"/>
                    </a:cubicBezTo>
                    <a:cubicBezTo>
                      <a:pt x="92" y="380"/>
                      <a:pt x="92" y="380"/>
                      <a:pt x="92" y="380"/>
                    </a:cubicBezTo>
                    <a:cubicBezTo>
                      <a:pt x="92" y="360"/>
                      <a:pt x="92" y="360"/>
                      <a:pt x="92" y="360"/>
                    </a:cubicBezTo>
                    <a:cubicBezTo>
                      <a:pt x="82" y="360"/>
                      <a:pt x="71" y="362"/>
                      <a:pt x="71" y="355"/>
                    </a:cubicBezTo>
                    <a:cubicBezTo>
                      <a:pt x="71" y="348"/>
                      <a:pt x="82" y="350"/>
                      <a:pt x="92" y="350"/>
                    </a:cubicBezTo>
                    <a:cubicBezTo>
                      <a:pt x="92" y="331"/>
                      <a:pt x="92" y="331"/>
                      <a:pt x="92" y="331"/>
                    </a:cubicBezTo>
                    <a:cubicBezTo>
                      <a:pt x="61" y="331"/>
                      <a:pt x="61" y="331"/>
                      <a:pt x="61" y="331"/>
                    </a:cubicBezTo>
                    <a:cubicBezTo>
                      <a:pt x="55" y="331"/>
                      <a:pt x="55" y="321"/>
                      <a:pt x="61" y="321"/>
                    </a:cubicBezTo>
                    <a:cubicBezTo>
                      <a:pt x="92" y="321"/>
                      <a:pt x="92" y="321"/>
                      <a:pt x="92" y="321"/>
                    </a:cubicBezTo>
                    <a:cubicBezTo>
                      <a:pt x="92" y="301"/>
                      <a:pt x="92" y="301"/>
                      <a:pt x="92" y="301"/>
                    </a:cubicBezTo>
                    <a:cubicBezTo>
                      <a:pt x="82" y="301"/>
                      <a:pt x="71" y="303"/>
                      <a:pt x="71" y="296"/>
                    </a:cubicBezTo>
                    <a:cubicBezTo>
                      <a:pt x="71" y="289"/>
                      <a:pt x="82" y="291"/>
                      <a:pt x="92" y="291"/>
                    </a:cubicBezTo>
                    <a:cubicBezTo>
                      <a:pt x="92" y="272"/>
                      <a:pt x="92" y="272"/>
                      <a:pt x="92" y="272"/>
                    </a:cubicBezTo>
                    <a:cubicBezTo>
                      <a:pt x="61" y="272"/>
                      <a:pt x="61" y="272"/>
                      <a:pt x="61" y="272"/>
                    </a:cubicBezTo>
                    <a:cubicBezTo>
                      <a:pt x="55" y="272"/>
                      <a:pt x="55" y="262"/>
                      <a:pt x="61" y="262"/>
                    </a:cubicBezTo>
                    <a:cubicBezTo>
                      <a:pt x="92" y="262"/>
                      <a:pt x="92" y="262"/>
                      <a:pt x="92" y="262"/>
                    </a:cubicBezTo>
                    <a:cubicBezTo>
                      <a:pt x="92" y="242"/>
                      <a:pt x="92" y="242"/>
                      <a:pt x="92" y="242"/>
                    </a:cubicBezTo>
                    <a:cubicBezTo>
                      <a:pt x="82" y="242"/>
                      <a:pt x="71" y="245"/>
                      <a:pt x="71" y="238"/>
                    </a:cubicBezTo>
                    <a:cubicBezTo>
                      <a:pt x="71" y="231"/>
                      <a:pt x="82" y="233"/>
                      <a:pt x="92" y="233"/>
                    </a:cubicBezTo>
                    <a:cubicBezTo>
                      <a:pt x="92" y="213"/>
                      <a:pt x="92" y="213"/>
                      <a:pt x="92" y="213"/>
                    </a:cubicBezTo>
                    <a:cubicBezTo>
                      <a:pt x="61" y="213"/>
                      <a:pt x="61" y="213"/>
                      <a:pt x="61" y="213"/>
                    </a:cubicBezTo>
                    <a:cubicBezTo>
                      <a:pt x="55" y="213"/>
                      <a:pt x="55" y="203"/>
                      <a:pt x="61" y="203"/>
                    </a:cubicBezTo>
                    <a:cubicBezTo>
                      <a:pt x="92" y="203"/>
                      <a:pt x="92" y="203"/>
                      <a:pt x="92" y="203"/>
                    </a:cubicBezTo>
                    <a:cubicBezTo>
                      <a:pt x="92" y="184"/>
                      <a:pt x="92" y="184"/>
                      <a:pt x="92" y="184"/>
                    </a:cubicBezTo>
                    <a:cubicBezTo>
                      <a:pt x="82" y="184"/>
                      <a:pt x="71" y="186"/>
                      <a:pt x="71" y="179"/>
                    </a:cubicBezTo>
                    <a:cubicBezTo>
                      <a:pt x="71" y="172"/>
                      <a:pt x="82" y="174"/>
                      <a:pt x="92" y="174"/>
                    </a:cubicBezTo>
                    <a:cubicBezTo>
                      <a:pt x="92" y="154"/>
                      <a:pt x="92" y="154"/>
                      <a:pt x="92" y="154"/>
                    </a:cubicBezTo>
                    <a:cubicBezTo>
                      <a:pt x="61" y="154"/>
                      <a:pt x="61" y="154"/>
                      <a:pt x="61" y="154"/>
                    </a:cubicBezTo>
                    <a:cubicBezTo>
                      <a:pt x="55" y="154"/>
                      <a:pt x="55" y="144"/>
                      <a:pt x="61" y="144"/>
                    </a:cubicBezTo>
                    <a:cubicBezTo>
                      <a:pt x="92" y="144"/>
                      <a:pt x="92" y="144"/>
                      <a:pt x="92" y="144"/>
                    </a:cubicBezTo>
                    <a:cubicBezTo>
                      <a:pt x="92" y="125"/>
                      <a:pt x="92" y="125"/>
                      <a:pt x="92" y="125"/>
                    </a:cubicBezTo>
                    <a:cubicBezTo>
                      <a:pt x="82" y="125"/>
                      <a:pt x="71" y="127"/>
                      <a:pt x="71" y="120"/>
                    </a:cubicBezTo>
                    <a:cubicBezTo>
                      <a:pt x="71" y="113"/>
                      <a:pt x="82" y="115"/>
                      <a:pt x="92" y="115"/>
                    </a:cubicBezTo>
                    <a:cubicBezTo>
                      <a:pt x="92" y="96"/>
                      <a:pt x="92" y="96"/>
                      <a:pt x="92" y="96"/>
                    </a:cubicBezTo>
                    <a:cubicBezTo>
                      <a:pt x="61" y="96"/>
                      <a:pt x="61" y="96"/>
                      <a:pt x="61" y="96"/>
                    </a:cubicBezTo>
                    <a:cubicBezTo>
                      <a:pt x="55" y="96"/>
                      <a:pt x="55" y="86"/>
                      <a:pt x="61" y="86"/>
                    </a:cubicBezTo>
                    <a:cubicBezTo>
                      <a:pt x="92" y="86"/>
                      <a:pt x="92" y="86"/>
                      <a:pt x="92" y="86"/>
                    </a:cubicBezTo>
                    <a:cubicBezTo>
                      <a:pt x="92" y="66"/>
                      <a:pt x="92" y="66"/>
                      <a:pt x="92" y="66"/>
                    </a:cubicBezTo>
                    <a:cubicBezTo>
                      <a:pt x="82" y="66"/>
                      <a:pt x="71" y="68"/>
                      <a:pt x="71" y="61"/>
                    </a:cubicBezTo>
                    <a:cubicBezTo>
                      <a:pt x="71" y="54"/>
                      <a:pt x="82" y="56"/>
                      <a:pt x="92" y="56"/>
                    </a:cubicBezTo>
                    <a:cubicBezTo>
                      <a:pt x="92" y="37"/>
                      <a:pt x="92" y="37"/>
                      <a:pt x="92" y="37"/>
                    </a:cubicBezTo>
                    <a:cubicBezTo>
                      <a:pt x="61" y="37"/>
                      <a:pt x="61" y="37"/>
                      <a:pt x="61" y="37"/>
                    </a:cubicBezTo>
                    <a:cubicBezTo>
                      <a:pt x="55" y="37"/>
                      <a:pt x="55" y="27"/>
                      <a:pt x="61" y="27"/>
                    </a:cubicBezTo>
                    <a:cubicBezTo>
                      <a:pt x="92" y="27"/>
                      <a:pt x="92" y="27"/>
                      <a:pt x="92" y="27"/>
                    </a:cubicBezTo>
                    <a:cubicBezTo>
                      <a:pt x="92" y="18"/>
                      <a:pt x="92" y="18"/>
                      <a:pt x="92" y="18"/>
                    </a:cubicBezTo>
                    <a:cubicBezTo>
                      <a:pt x="19" y="18"/>
                      <a:pt x="19" y="18"/>
                      <a:pt x="19" y="18"/>
                    </a:cubicBezTo>
                    <a:cubicBezTo>
                      <a:pt x="19" y="398"/>
                      <a:pt x="19" y="398"/>
                      <a:pt x="19" y="398"/>
                    </a:cubicBezTo>
                    <a:cubicBezTo>
                      <a:pt x="92" y="398"/>
                      <a:pt x="92" y="398"/>
                      <a:pt x="92" y="398"/>
                    </a:cubicBezTo>
                    <a:cubicBezTo>
                      <a:pt x="92" y="389"/>
                      <a:pt x="92" y="389"/>
                      <a:pt x="92" y="3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7" name="Rectangle 66"/>
          <p:cNvSpPr/>
          <p:nvPr/>
        </p:nvSpPr>
        <p:spPr>
          <a:xfrm>
            <a:off x="4373075" y="3904046"/>
            <a:ext cx="869149" cy="584775"/>
          </a:xfrm>
          <a:prstGeom prst="rect">
            <a:avLst/>
          </a:prstGeom>
        </p:spPr>
        <p:txBody>
          <a:bodyPr wrap="none">
            <a:spAutoFit/>
          </a:bodyPr>
          <a:lstStyle/>
          <a:p>
            <a:pPr algn="ctr"/>
            <a:r>
              <a:rPr lang="en-ZA" sz="3200" b="1" dirty="0" smtClean="0">
                <a:latin typeface="+mj-lt"/>
              </a:rPr>
              <a:t>SIU</a:t>
            </a:r>
            <a:endParaRPr lang="en-ZA" sz="3200" b="1" dirty="0">
              <a:latin typeface="+mj-lt"/>
            </a:endParaRPr>
          </a:p>
        </p:txBody>
      </p:sp>
    </p:spTree>
    <p:extLst>
      <p:ext uri="{BB962C8B-B14F-4D97-AF65-F5344CB8AC3E}">
        <p14:creationId xmlns:p14="http://schemas.microsoft.com/office/powerpoint/2010/main" xmlns="" val="35057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56"/>
                                        </p:tgtEl>
                                        <p:attrNameLst>
                                          <p:attrName>style.visibility</p:attrName>
                                        </p:attrNameLst>
                                      </p:cBhvr>
                                      <p:to>
                                        <p:strVal val="visible"/>
                                      </p:to>
                                    </p:set>
                                    <p:anim calcmode="lin" valueType="num">
                                      <p:cBhvr additive="base">
                                        <p:cTn id="19" dur="500" fill="hold"/>
                                        <p:tgtEl>
                                          <p:spTgt spid="556"/>
                                        </p:tgtEl>
                                        <p:attrNameLst>
                                          <p:attrName>ppt_x</p:attrName>
                                        </p:attrNameLst>
                                      </p:cBhvr>
                                      <p:tavLst>
                                        <p:tav tm="0">
                                          <p:val>
                                            <p:strVal val="1+#ppt_w/2"/>
                                          </p:val>
                                        </p:tav>
                                        <p:tav tm="100000">
                                          <p:val>
                                            <p:strVal val="#ppt_x"/>
                                          </p:val>
                                        </p:tav>
                                      </p:tavLst>
                                    </p:anim>
                                    <p:anim calcmode="lin" valueType="num">
                                      <p:cBhvr additive="base">
                                        <p:cTn id="20" dur="500" fill="hold"/>
                                        <p:tgtEl>
                                          <p:spTgt spid="5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557"/>
                                        </p:tgtEl>
                                        <p:attrNameLst>
                                          <p:attrName>style.visibility</p:attrName>
                                        </p:attrNameLst>
                                      </p:cBhvr>
                                      <p:to>
                                        <p:strVal val="visible"/>
                                      </p:to>
                                    </p:set>
                                    <p:anim calcmode="lin" valueType="num">
                                      <p:cBhvr additive="base">
                                        <p:cTn id="25" dur="500" fill="hold"/>
                                        <p:tgtEl>
                                          <p:spTgt spid="557"/>
                                        </p:tgtEl>
                                        <p:attrNameLst>
                                          <p:attrName>ppt_x</p:attrName>
                                        </p:attrNameLst>
                                      </p:cBhvr>
                                      <p:tavLst>
                                        <p:tav tm="0">
                                          <p:val>
                                            <p:strVal val="1+#ppt_w/2"/>
                                          </p:val>
                                        </p:tav>
                                        <p:tav tm="100000">
                                          <p:val>
                                            <p:strVal val="#ppt_x"/>
                                          </p:val>
                                        </p:tav>
                                      </p:tavLst>
                                    </p:anim>
                                    <p:anim calcmode="lin" valueType="num">
                                      <p:cBhvr additive="base">
                                        <p:cTn id="26" dur="500" fill="hold"/>
                                        <p:tgtEl>
                                          <p:spTgt spid="5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558"/>
                                        </p:tgtEl>
                                        <p:attrNameLst>
                                          <p:attrName>style.visibility</p:attrName>
                                        </p:attrNameLst>
                                      </p:cBhvr>
                                      <p:to>
                                        <p:strVal val="visible"/>
                                      </p:to>
                                    </p:set>
                                    <p:anim calcmode="lin" valueType="num">
                                      <p:cBhvr additive="base">
                                        <p:cTn id="31" dur="500" fill="hold"/>
                                        <p:tgtEl>
                                          <p:spTgt spid="558"/>
                                        </p:tgtEl>
                                        <p:attrNameLst>
                                          <p:attrName>ppt_x</p:attrName>
                                        </p:attrNameLst>
                                      </p:cBhvr>
                                      <p:tavLst>
                                        <p:tav tm="0">
                                          <p:val>
                                            <p:strVal val="1+#ppt_w/2"/>
                                          </p:val>
                                        </p:tav>
                                        <p:tav tm="100000">
                                          <p:val>
                                            <p:strVal val="#ppt_x"/>
                                          </p:val>
                                        </p:tav>
                                      </p:tavLst>
                                    </p:anim>
                                    <p:anim calcmode="lin" valueType="num">
                                      <p:cBhvr additive="base">
                                        <p:cTn id="32" dur="500" fill="hold"/>
                                        <p:tgtEl>
                                          <p:spTgt spid="5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559"/>
                                        </p:tgtEl>
                                        <p:attrNameLst>
                                          <p:attrName>style.visibility</p:attrName>
                                        </p:attrNameLst>
                                      </p:cBhvr>
                                      <p:to>
                                        <p:strVal val="visible"/>
                                      </p:to>
                                    </p:set>
                                    <p:anim calcmode="lin" valueType="num">
                                      <p:cBhvr additive="base">
                                        <p:cTn id="37" dur="500" fill="hold"/>
                                        <p:tgtEl>
                                          <p:spTgt spid="559"/>
                                        </p:tgtEl>
                                        <p:attrNameLst>
                                          <p:attrName>ppt_x</p:attrName>
                                        </p:attrNameLst>
                                      </p:cBhvr>
                                      <p:tavLst>
                                        <p:tav tm="0">
                                          <p:val>
                                            <p:strVal val="0-#ppt_w/2"/>
                                          </p:val>
                                        </p:tav>
                                        <p:tav tm="100000">
                                          <p:val>
                                            <p:strVal val="#ppt_x"/>
                                          </p:val>
                                        </p:tav>
                                      </p:tavLst>
                                    </p:anim>
                                    <p:anim calcmode="lin" valueType="num">
                                      <p:cBhvr additive="base">
                                        <p:cTn id="38" dur="500" fill="hold"/>
                                        <p:tgtEl>
                                          <p:spTgt spid="5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560"/>
                                        </p:tgtEl>
                                        <p:attrNameLst>
                                          <p:attrName>style.visibility</p:attrName>
                                        </p:attrNameLst>
                                      </p:cBhvr>
                                      <p:to>
                                        <p:strVal val="visible"/>
                                      </p:to>
                                    </p:set>
                                    <p:anim calcmode="lin" valueType="num">
                                      <p:cBhvr additive="base">
                                        <p:cTn id="43" dur="500" fill="hold"/>
                                        <p:tgtEl>
                                          <p:spTgt spid="560"/>
                                        </p:tgtEl>
                                        <p:attrNameLst>
                                          <p:attrName>ppt_x</p:attrName>
                                        </p:attrNameLst>
                                      </p:cBhvr>
                                      <p:tavLst>
                                        <p:tav tm="0">
                                          <p:val>
                                            <p:strVal val="0-#ppt_w/2"/>
                                          </p:val>
                                        </p:tav>
                                        <p:tav tm="100000">
                                          <p:val>
                                            <p:strVal val="#ppt_x"/>
                                          </p:val>
                                        </p:tav>
                                      </p:tavLst>
                                    </p:anim>
                                    <p:anim calcmode="lin" valueType="num">
                                      <p:cBhvr additive="base">
                                        <p:cTn id="44"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61"/>
                                        </p:tgtEl>
                                        <p:attrNameLst>
                                          <p:attrName>style.visibility</p:attrName>
                                        </p:attrNameLst>
                                      </p:cBhvr>
                                      <p:to>
                                        <p:strVal val="visible"/>
                                      </p:to>
                                    </p:set>
                                    <p:anim calcmode="lin" valueType="num">
                                      <p:cBhvr additive="base">
                                        <p:cTn id="49" dur="500" fill="hold"/>
                                        <p:tgtEl>
                                          <p:spTgt spid="561"/>
                                        </p:tgtEl>
                                        <p:attrNameLst>
                                          <p:attrName>ppt_x</p:attrName>
                                        </p:attrNameLst>
                                      </p:cBhvr>
                                      <p:tavLst>
                                        <p:tav tm="0">
                                          <p:val>
                                            <p:strVal val="0-#ppt_w/2"/>
                                          </p:val>
                                        </p:tav>
                                        <p:tav tm="100000">
                                          <p:val>
                                            <p:strVal val="#ppt_x"/>
                                          </p:val>
                                        </p:tav>
                                      </p:tavLst>
                                    </p:anim>
                                    <p:anim calcmode="lin" valueType="num">
                                      <p:cBhvr additive="base">
                                        <p:cTn id="50" dur="500" fill="hold"/>
                                        <p:tgtEl>
                                          <p:spTgt spid="56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nodeType="clickEffect">
                                  <p:stCondLst>
                                    <p:cond delay="0"/>
                                  </p:stCondLst>
                                  <p:childTnLst>
                                    <p:set>
                                      <p:cBhvr>
                                        <p:cTn id="54" dur="1" fill="hold">
                                          <p:stCondLst>
                                            <p:cond delay="0"/>
                                          </p:stCondLst>
                                        </p:cTn>
                                        <p:tgtEl>
                                          <p:spTgt spid="562"/>
                                        </p:tgtEl>
                                        <p:attrNameLst>
                                          <p:attrName>style.visibility</p:attrName>
                                        </p:attrNameLst>
                                      </p:cBhvr>
                                      <p:to>
                                        <p:strVal val="visible"/>
                                      </p:to>
                                    </p:set>
                                    <p:anim calcmode="lin" valueType="num">
                                      <p:cBhvr additive="base">
                                        <p:cTn id="55" dur="500" fill="hold"/>
                                        <p:tgtEl>
                                          <p:spTgt spid="562"/>
                                        </p:tgtEl>
                                        <p:attrNameLst>
                                          <p:attrName>ppt_x</p:attrName>
                                        </p:attrNameLst>
                                      </p:cBhvr>
                                      <p:tavLst>
                                        <p:tav tm="0">
                                          <p:val>
                                            <p:strVal val="0-#ppt_w/2"/>
                                          </p:val>
                                        </p:tav>
                                        <p:tav tm="100000">
                                          <p:val>
                                            <p:strVal val="#ppt_x"/>
                                          </p:val>
                                        </p:tav>
                                      </p:tavLst>
                                    </p:anim>
                                    <p:anim calcmode="lin" valueType="num">
                                      <p:cBhvr additive="base">
                                        <p:cTn id="56" dur="500" fill="hold"/>
                                        <p:tgtEl>
                                          <p:spTgt spid="5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6657" y="2186445"/>
            <a:ext cx="3777343" cy="3219343"/>
          </a:xfrm>
          <a:prstGeom prst="rect">
            <a:avLst/>
          </a:prstGeom>
        </p:spPr>
        <p:txBody>
          <a:bodyPr wrap="square">
            <a:spAutoFit/>
          </a:bodyPr>
          <a:lstStyle/>
          <a:p>
            <a:r>
              <a:rPr lang="en-ZA" sz="1400" dirty="0">
                <a:latin typeface="Calibri" panose="020F0502020204030204" pitchFamily="34" charset="0"/>
              </a:rPr>
              <a:t>In addition to </a:t>
            </a:r>
            <a:r>
              <a:rPr lang="en-ZA" sz="1400" b="1" dirty="0">
                <a:latin typeface="Calibri" panose="020F0502020204030204" pitchFamily="34" charset="0"/>
              </a:rPr>
              <a:t>political will</a:t>
            </a:r>
            <a:r>
              <a:rPr lang="en-ZA" sz="1400" dirty="0">
                <a:latin typeface="Calibri" panose="020F0502020204030204" pitchFamily="34" charset="0"/>
              </a:rPr>
              <a:t>, corruption has to be fought on three fronts: </a:t>
            </a:r>
            <a:r>
              <a:rPr lang="en-ZA" sz="1400" b="1" dirty="0">
                <a:solidFill>
                  <a:srgbClr val="996600"/>
                </a:solidFill>
                <a:latin typeface="Calibri" panose="020F0502020204030204" pitchFamily="34" charset="0"/>
              </a:rPr>
              <a:t>deterrence, prevention and education. </a:t>
            </a:r>
          </a:p>
          <a:p>
            <a:pPr marL="514350" lvl="1" indent="-171450">
              <a:lnSpc>
                <a:spcPct val="90000"/>
              </a:lnSpc>
              <a:spcBef>
                <a:spcPts val="375"/>
              </a:spcBef>
              <a:buFont typeface="Arial" panose="020B0604020202020204" pitchFamily="34" charset="0"/>
              <a:buChar char="•"/>
            </a:pPr>
            <a:r>
              <a:rPr lang="en-ZA" b="1" dirty="0">
                <a:solidFill>
                  <a:srgbClr val="996600"/>
                </a:solidFill>
                <a:latin typeface="Calibri" panose="020F0502020204030204" pitchFamily="34" charset="0"/>
              </a:rPr>
              <a:t>Deterrence</a:t>
            </a:r>
            <a:r>
              <a:rPr lang="en-ZA" sz="1600" dirty="0">
                <a:solidFill>
                  <a:srgbClr val="996600"/>
                </a:solidFill>
                <a:latin typeface="Calibri" panose="020F0502020204030204" pitchFamily="34" charset="0"/>
              </a:rPr>
              <a:t> helps people understand that they are likely to get caught and punished. </a:t>
            </a:r>
          </a:p>
          <a:p>
            <a:pPr marL="514350" lvl="1" indent="-171450">
              <a:lnSpc>
                <a:spcPct val="90000"/>
              </a:lnSpc>
              <a:spcBef>
                <a:spcPts val="375"/>
              </a:spcBef>
              <a:buFont typeface="Arial" panose="020B0604020202020204" pitchFamily="34" charset="0"/>
              <a:buChar char="•"/>
            </a:pPr>
            <a:r>
              <a:rPr lang="en-ZA" b="1" dirty="0">
                <a:solidFill>
                  <a:srgbClr val="996600"/>
                </a:solidFill>
                <a:latin typeface="Calibri" panose="020F0502020204030204" pitchFamily="34" charset="0"/>
              </a:rPr>
              <a:t>Prevention</a:t>
            </a:r>
            <a:r>
              <a:rPr lang="en-ZA" sz="1600" dirty="0">
                <a:solidFill>
                  <a:srgbClr val="996600"/>
                </a:solidFill>
                <a:latin typeface="Calibri" panose="020F0502020204030204" pitchFamily="34" charset="0"/>
              </a:rPr>
              <a:t> is about systems (information, audit and so on) that make it hard to engage in corrupt acts. </a:t>
            </a:r>
          </a:p>
          <a:p>
            <a:pPr marL="514350" lvl="1" indent="-171450">
              <a:lnSpc>
                <a:spcPct val="90000"/>
              </a:lnSpc>
              <a:spcBef>
                <a:spcPts val="375"/>
              </a:spcBef>
              <a:buFont typeface="Arial" panose="020B0604020202020204" pitchFamily="34" charset="0"/>
              <a:buChar char="•"/>
            </a:pPr>
            <a:r>
              <a:rPr lang="en-ZA" sz="1600" dirty="0">
                <a:solidFill>
                  <a:srgbClr val="996600"/>
                </a:solidFill>
                <a:latin typeface="Calibri" panose="020F0502020204030204" pitchFamily="34" charset="0"/>
              </a:rPr>
              <a:t>The social dimensions of corruption need to be tackled by focusing on values, through </a:t>
            </a:r>
            <a:r>
              <a:rPr lang="en-ZA" sz="2000" b="1" dirty="0">
                <a:solidFill>
                  <a:srgbClr val="996600"/>
                </a:solidFill>
                <a:latin typeface="Calibri" panose="020F0502020204030204" pitchFamily="34" charset="0"/>
              </a:rPr>
              <a:t>education.</a:t>
            </a:r>
            <a:r>
              <a:rPr lang="en-ZA" sz="1600" dirty="0">
                <a:solidFill>
                  <a:srgbClr val="996600"/>
                </a:solidFill>
                <a:latin typeface="Calibri" panose="020F0502020204030204" pitchFamily="34" charset="0"/>
              </a:rPr>
              <a:t> </a:t>
            </a:r>
            <a:endParaRPr lang="en-US" sz="1600" dirty="0">
              <a:solidFill>
                <a:srgbClr val="996600"/>
              </a:solidFill>
              <a:latin typeface="Calibri" panose="020F0502020204030204" pitchFamily="34" charset="0"/>
            </a:endParaRPr>
          </a:p>
        </p:txBody>
      </p:sp>
      <p:sp>
        <p:nvSpPr>
          <p:cNvPr id="5" name="Isosceles Triangle 4"/>
          <p:cNvSpPr/>
          <p:nvPr/>
        </p:nvSpPr>
        <p:spPr>
          <a:xfrm rot="5400000">
            <a:off x="3736030" y="3338288"/>
            <a:ext cx="3105223" cy="395515"/>
          </a:xfrm>
          <a:prstGeom prst="triangle">
            <a:avLst/>
          </a:pr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82391" y="1164134"/>
            <a:ext cx="4688539" cy="5693866"/>
          </a:xfrm>
          <a:prstGeom prst="rect">
            <a:avLst/>
          </a:prstGeom>
          <a:solidFill>
            <a:schemeClr val="bg1"/>
          </a:solidFill>
        </p:spPr>
        <p:txBody>
          <a:bodyPr wrap="square">
            <a:spAutoFit/>
          </a:bodyPr>
          <a:lstStyle/>
          <a:p>
            <a:r>
              <a:rPr lang="en-ZA" sz="1400" dirty="0">
                <a:latin typeface="Calibri" panose="020F0502020204030204" pitchFamily="34" charset="0"/>
              </a:rPr>
              <a:t>Measures to strengthen South Africa’s anti-corruption arsenal </a:t>
            </a:r>
          </a:p>
          <a:p>
            <a:endParaRPr lang="en-ZA" sz="1400" dirty="0">
              <a:latin typeface="Calibri" panose="020F0502020204030204" pitchFamily="34" charset="0"/>
            </a:endParaRPr>
          </a:p>
          <a:p>
            <a:r>
              <a:rPr lang="en-ZA" sz="1400" b="1" dirty="0">
                <a:latin typeface="Calibri" panose="020F0502020204030204" pitchFamily="34" charset="0"/>
              </a:rPr>
              <a:t>Adequate funding</a:t>
            </a:r>
          </a:p>
          <a:p>
            <a:r>
              <a:rPr lang="en-ZA" sz="1400" b="1" dirty="0">
                <a:solidFill>
                  <a:srgbClr val="996600"/>
                </a:solidFill>
                <a:latin typeface="Calibri" panose="020F0502020204030204" pitchFamily="34" charset="0"/>
              </a:rPr>
              <a:t>Competent, skilled institutions like the Public Protector and Special Investigating Unit need to be adequately funded and staffed and free from external interference</a:t>
            </a:r>
            <a:r>
              <a:rPr lang="en-ZA" sz="1400" dirty="0">
                <a:latin typeface="Calibri" panose="020F0502020204030204" pitchFamily="34" charset="0"/>
              </a:rPr>
              <a:t>. While thousands of cases are investigated, few get to court. Specialised teams of prosecutors and special courts should be established. </a:t>
            </a:r>
          </a:p>
          <a:p>
            <a:endParaRPr lang="en-ZA" sz="1400" dirty="0">
              <a:latin typeface="Calibri" panose="020F0502020204030204" pitchFamily="34" charset="0"/>
            </a:endParaRPr>
          </a:p>
          <a:p>
            <a:r>
              <a:rPr lang="en-ZA" sz="1400" b="1" dirty="0">
                <a:latin typeface="Calibri" panose="020F0502020204030204" pitchFamily="34" charset="0"/>
              </a:rPr>
              <a:t>Central oversight</a:t>
            </a:r>
          </a:p>
          <a:p>
            <a:r>
              <a:rPr lang="en-ZA" sz="1400" dirty="0">
                <a:latin typeface="Calibri" panose="020F0502020204030204" pitchFamily="34" charset="0"/>
              </a:rPr>
              <a:t>Government’s procurement policies blur the line in matters of corruption, and the state procurement system has become overly bureaucratised. The emphasis on compliance by box-ticking makes the system costly, burdensome, ineffective and prone to fraud. We propose greater central oversight over large and long-term tenders, making it illegal for public servants to operate certain types of businesses and making individuals liable for losses in proven cases of corruption.</a:t>
            </a:r>
          </a:p>
          <a:p>
            <a:endParaRPr lang="en-ZA" sz="1400" b="1" dirty="0">
              <a:latin typeface="Calibri" panose="020F0502020204030204" pitchFamily="34" charset="0"/>
            </a:endParaRPr>
          </a:p>
          <a:p>
            <a:r>
              <a:rPr lang="en-ZA" sz="1400" b="1" dirty="0">
                <a:latin typeface="Calibri" panose="020F0502020204030204" pitchFamily="34" charset="0"/>
              </a:rPr>
              <a:t>Societal factors</a:t>
            </a:r>
          </a:p>
          <a:p>
            <a:r>
              <a:rPr lang="en-ZA" sz="1400" dirty="0">
                <a:latin typeface="Calibri" panose="020F0502020204030204" pitchFamily="34" charset="0"/>
              </a:rPr>
              <a:t>The country has barely begun to tackle societal factors that contribute to corruption. South Africa’s history of state-sponsored patronage further blurs ethical standards. International experience shows that with political will and sustained application of the right strategies, corruption can be significantly reduced and public trust restored. </a:t>
            </a:r>
            <a:endParaRPr lang="en-US" sz="1400" dirty="0">
              <a:latin typeface="Calibri" panose="020F0502020204030204" pitchFamily="34" charset="0"/>
            </a:endParaRPr>
          </a:p>
        </p:txBody>
      </p:sp>
      <p:sp>
        <p:nvSpPr>
          <p:cNvPr id="7" name="Title 1"/>
          <p:cNvSpPr>
            <a:spLocks noGrp="1"/>
          </p:cNvSpPr>
          <p:nvPr>
            <p:ph type="title"/>
          </p:nvPr>
        </p:nvSpPr>
        <p:spPr>
          <a:xfrm>
            <a:off x="1170288" y="0"/>
            <a:ext cx="8392737" cy="777240"/>
          </a:xfr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1200"/>
              </a:spcBef>
              <a:buFont typeface="Arial" charset="0"/>
              <a:buNone/>
            </a:pPr>
            <a:r>
              <a:rPr lang="en-ZA" sz="2400" dirty="0">
                <a:effectLst>
                  <a:outerShdw blurRad="38100" dist="38100" dir="2700000" algn="tl">
                    <a:srgbClr val="000000">
                      <a:alpha val="43137"/>
                    </a:srgbClr>
                  </a:outerShdw>
                </a:effectLst>
                <a:latin typeface="Calibri" panose="020F0502020204030204" pitchFamily="34" charset="0"/>
                <a:ea typeface="+mn-ea"/>
                <a:cs typeface="+mn-cs"/>
              </a:rPr>
              <a:t>Measures to combat corruption (NDP)</a:t>
            </a:r>
            <a:endParaRPr lang="en-US" sz="2400" dirty="0">
              <a:effectLst>
                <a:outerShdw blurRad="38100" dist="38100" dir="2700000" algn="tl">
                  <a:srgbClr val="000000">
                    <a:alpha val="43137"/>
                  </a:srgb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xmlns="" val="10468217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161" y="0"/>
            <a:ext cx="6720315" cy="725054"/>
          </a:xfrm>
          <a:noFill/>
          <a:ln w="9525">
            <a:noFill/>
            <a:miter lim="800000"/>
            <a:headEnd/>
            <a:tailEnd/>
          </a:ln>
          <a:extLst/>
        </p:spPr>
        <p:txBody>
          <a:bodyPr vert="horz" wrap="square" lIns="91440" tIns="45720" rIns="91440" bIns="45720" numCol="1" anchor="t" anchorCtr="0" compatLnSpc="1">
            <a:prstTxWarp prst="textNoShape">
              <a:avLst/>
            </a:prstTxWarp>
          </a:bodyPr>
          <a:lstStyle/>
          <a:p>
            <a:pPr>
              <a:spcBef>
                <a:spcPts val="1200"/>
              </a:spcBef>
              <a:buFont typeface="Arial" charset="0"/>
              <a:buNone/>
            </a:pPr>
            <a:r>
              <a:rPr lang="en-ZA" sz="2400" dirty="0">
                <a:effectLst>
                  <a:outerShdw blurRad="38100" dist="38100" dir="2700000" algn="tl">
                    <a:srgbClr val="000000">
                      <a:alpha val="43137"/>
                    </a:srgbClr>
                  </a:outerShdw>
                </a:effectLst>
                <a:latin typeface="Calibri" panose="020F0502020204030204" pitchFamily="34" charset="0"/>
                <a:ea typeface="+mn-ea"/>
                <a:cs typeface="+mn-cs"/>
              </a:rPr>
              <a:t>The Public </a:t>
            </a:r>
            <a:r>
              <a:rPr lang="en-ZA" sz="2400" dirty="0" smtClean="0">
                <a:effectLst>
                  <a:outerShdw blurRad="38100" dist="38100" dir="2700000" algn="tl">
                    <a:srgbClr val="000000">
                      <a:alpha val="43137"/>
                    </a:srgbClr>
                  </a:outerShdw>
                </a:effectLst>
                <a:latin typeface="Calibri" panose="020F0502020204030204" pitchFamily="34" charset="0"/>
                <a:ea typeface="+mn-ea"/>
                <a:cs typeface="+mn-cs"/>
              </a:rPr>
              <a:t>Service Commission’s </a:t>
            </a:r>
            <a:br>
              <a:rPr lang="en-ZA" sz="2400" dirty="0" smtClean="0">
                <a:effectLst>
                  <a:outerShdw blurRad="38100" dist="38100" dir="2700000" algn="tl">
                    <a:srgbClr val="000000">
                      <a:alpha val="43137"/>
                    </a:srgbClr>
                  </a:outerShdw>
                </a:effectLst>
                <a:latin typeface="Calibri" panose="020F0502020204030204" pitchFamily="34" charset="0"/>
                <a:ea typeface="+mn-ea"/>
                <a:cs typeface="+mn-cs"/>
              </a:rPr>
            </a:br>
            <a:r>
              <a:rPr lang="en-ZA" sz="2400" dirty="0" smtClean="0">
                <a:effectLst>
                  <a:outerShdw blurRad="38100" dist="38100" dir="2700000" algn="tl">
                    <a:srgbClr val="000000">
                      <a:alpha val="43137"/>
                    </a:srgbClr>
                  </a:outerShdw>
                </a:effectLst>
                <a:latin typeface="Calibri" panose="020F0502020204030204" pitchFamily="34" charset="0"/>
                <a:ea typeface="+mn-ea"/>
                <a:cs typeface="+mn-cs"/>
              </a:rPr>
              <a:t>Diagnostic Report.</a:t>
            </a:r>
            <a:endParaRPr lang="en-US" sz="2400"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3" name="Content Placeholder 2"/>
          <p:cNvSpPr>
            <a:spLocks noGrp="1"/>
          </p:cNvSpPr>
          <p:nvPr>
            <p:ph idx="1"/>
          </p:nvPr>
        </p:nvSpPr>
        <p:spPr>
          <a:xfrm>
            <a:off x="109481" y="1019301"/>
            <a:ext cx="4728117" cy="5485821"/>
          </a:xfrm>
          <a:solidFill>
            <a:schemeClr val="bg1"/>
          </a:solidFill>
        </p:spPr>
        <p:txBody>
          <a:bodyPr>
            <a:noAutofit/>
          </a:bodyPr>
          <a:lstStyle/>
          <a:p>
            <a:pPr>
              <a:spcBef>
                <a:spcPts val="600"/>
              </a:spcBef>
              <a:spcAft>
                <a:spcPts val="600"/>
              </a:spcAft>
            </a:pPr>
            <a:r>
              <a:rPr lang="en-ZA" sz="1800" dirty="0" smtClean="0">
                <a:latin typeface="Calibri" panose="020F0502020204030204" pitchFamily="34" charset="0"/>
              </a:rPr>
              <a:t>Released </a:t>
            </a:r>
            <a:r>
              <a:rPr lang="en-ZA" sz="1800" dirty="0">
                <a:latin typeface="Calibri" panose="020F0502020204030204" pitchFamily="34" charset="0"/>
              </a:rPr>
              <a:t>in June 2011, </a:t>
            </a:r>
            <a:r>
              <a:rPr lang="en-ZA" sz="1800" dirty="0" smtClean="0">
                <a:latin typeface="Calibri" panose="020F0502020204030204" pitchFamily="34" charset="0"/>
              </a:rPr>
              <a:t>the report identified </a:t>
            </a:r>
            <a:r>
              <a:rPr lang="en-ZA" sz="1800" dirty="0">
                <a:latin typeface="Calibri" panose="020F0502020204030204" pitchFamily="34" charset="0"/>
              </a:rPr>
              <a:t>a failure to implement policies and an absence of broad partnerships as the main reasons for slow progress, and set out nine primary challenges</a:t>
            </a: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Too few people work</a:t>
            </a: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The quality of school education </a:t>
            </a:r>
            <a:r>
              <a:rPr lang="en-ZA" sz="1400" dirty="0" smtClean="0">
                <a:latin typeface="Calibri" panose="020F0502020204030204" pitchFamily="34" charset="0"/>
              </a:rPr>
              <a:t>is low</a:t>
            </a:r>
          </a:p>
          <a:p>
            <a:pPr lvl="1">
              <a:spcBef>
                <a:spcPts val="600"/>
              </a:spcBef>
              <a:spcAft>
                <a:spcPts val="600"/>
              </a:spcAft>
              <a:buFont typeface="Courier New" panose="02070309020205020404" pitchFamily="49" charset="0"/>
              <a:buChar char="o"/>
            </a:pPr>
            <a:r>
              <a:rPr lang="en-ZA" sz="1400" dirty="0" smtClean="0">
                <a:latin typeface="Calibri" panose="020F0502020204030204" pitchFamily="34" charset="0"/>
              </a:rPr>
              <a:t>Infrastructure </a:t>
            </a:r>
            <a:r>
              <a:rPr lang="en-ZA" sz="1400" dirty="0">
                <a:latin typeface="Calibri" panose="020F0502020204030204" pitchFamily="34" charset="0"/>
              </a:rPr>
              <a:t>is poorly located, inadequate </a:t>
            </a:r>
            <a:r>
              <a:rPr lang="en-ZA" sz="1400" dirty="0" smtClean="0">
                <a:latin typeface="Calibri" panose="020F0502020204030204" pitchFamily="34" charset="0"/>
              </a:rPr>
              <a:t/>
            </a:r>
            <a:br>
              <a:rPr lang="en-ZA" sz="1400" dirty="0" smtClean="0">
                <a:latin typeface="Calibri" panose="020F0502020204030204" pitchFamily="34" charset="0"/>
              </a:rPr>
            </a:br>
            <a:r>
              <a:rPr lang="en-ZA" sz="1400" dirty="0" smtClean="0">
                <a:latin typeface="Calibri" panose="020F0502020204030204" pitchFamily="34" charset="0"/>
              </a:rPr>
              <a:t>and </a:t>
            </a:r>
            <a:r>
              <a:rPr lang="en-ZA" sz="1400" dirty="0">
                <a:latin typeface="Calibri" panose="020F0502020204030204" pitchFamily="34" charset="0"/>
              </a:rPr>
              <a:t>under-maintained</a:t>
            </a: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Spatial divides hobble inclusive development</a:t>
            </a: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The economy is unsustainably resource intensive</a:t>
            </a: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The public health system cannot meet demand or sustain quality</a:t>
            </a: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Public services are uneven and often of poor quality</a:t>
            </a:r>
          </a:p>
          <a:p>
            <a:pPr lvl="1">
              <a:spcBef>
                <a:spcPts val="600"/>
              </a:spcBef>
              <a:spcAft>
                <a:spcPts val="600"/>
              </a:spcAft>
              <a:buFont typeface="Courier New" panose="02070309020205020404" pitchFamily="49" charset="0"/>
              <a:buChar char="o"/>
            </a:pPr>
            <a:r>
              <a:rPr lang="en-ZA" b="1" dirty="0">
                <a:solidFill>
                  <a:srgbClr val="CC9900"/>
                </a:solidFill>
                <a:latin typeface="Calibri" panose="020F0502020204030204" pitchFamily="34" charset="0"/>
              </a:rPr>
              <a:t>Corruption levels are </a:t>
            </a:r>
            <a:r>
              <a:rPr lang="en-ZA" b="1" dirty="0" smtClean="0">
                <a:solidFill>
                  <a:srgbClr val="CC9900"/>
                </a:solidFill>
                <a:latin typeface="Calibri" panose="020F0502020204030204" pitchFamily="34" charset="0"/>
              </a:rPr>
              <a:t>high, and ever </a:t>
            </a:r>
            <a:br>
              <a:rPr lang="en-ZA" b="1" dirty="0" smtClean="0">
                <a:solidFill>
                  <a:srgbClr val="CC9900"/>
                </a:solidFill>
                <a:latin typeface="Calibri" panose="020F0502020204030204" pitchFamily="34" charset="0"/>
              </a:rPr>
            </a:br>
            <a:r>
              <a:rPr lang="en-ZA" b="1" dirty="0" smtClean="0">
                <a:solidFill>
                  <a:srgbClr val="CC9900"/>
                </a:solidFill>
                <a:latin typeface="Calibri" panose="020F0502020204030204" pitchFamily="34" charset="0"/>
              </a:rPr>
              <a:t>increasing …</a:t>
            </a:r>
            <a:endParaRPr lang="en-ZA" b="1" dirty="0">
              <a:solidFill>
                <a:srgbClr val="CC9900"/>
              </a:solidFill>
              <a:latin typeface="Calibri" panose="020F0502020204030204" pitchFamily="34" charset="0"/>
            </a:endParaRPr>
          </a:p>
          <a:p>
            <a:pPr lvl="1">
              <a:spcBef>
                <a:spcPts val="600"/>
              </a:spcBef>
              <a:spcAft>
                <a:spcPts val="600"/>
              </a:spcAft>
              <a:buFont typeface="Courier New" panose="02070309020205020404" pitchFamily="49" charset="0"/>
              <a:buChar char="o"/>
            </a:pPr>
            <a:r>
              <a:rPr lang="en-ZA" sz="1400" dirty="0">
                <a:latin typeface="Calibri" panose="020F0502020204030204" pitchFamily="34" charset="0"/>
              </a:rPr>
              <a:t>South Africa remains a divided society.</a:t>
            </a:r>
            <a:endParaRPr lang="en-US" sz="1400" dirty="0">
              <a:latin typeface="Calibri" panose="020F0502020204030204" pitchFamily="34" charset="0"/>
            </a:endParaRPr>
          </a:p>
        </p:txBody>
      </p:sp>
      <p:sp>
        <p:nvSpPr>
          <p:cNvPr id="5" name="Rectangle 4"/>
          <p:cNvSpPr/>
          <p:nvPr/>
        </p:nvSpPr>
        <p:spPr>
          <a:xfrm>
            <a:off x="4837598" y="1019301"/>
            <a:ext cx="4301066" cy="5601533"/>
          </a:xfrm>
          <a:prstGeom prst="rect">
            <a:avLst/>
          </a:prstGeom>
          <a:solidFill>
            <a:schemeClr val="bg1"/>
          </a:solidFill>
          <a:ln w="19050">
            <a:solidFill>
              <a:srgbClr val="CCCC00"/>
            </a:solidFill>
          </a:ln>
        </p:spPr>
        <p:txBody>
          <a:bodyPr wrap="square">
            <a:spAutoFit/>
          </a:bodyPr>
          <a:lstStyle/>
          <a:p>
            <a:pPr>
              <a:spcBef>
                <a:spcPts val="600"/>
              </a:spcBef>
              <a:spcAft>
                <a:spcPts val="600"/>
              </a:spcAft>
            </a:pPr>
            <a:r>
              <a:rPr lang="en-ZA" sz="1600" u="sng" dirty="0">
                <a:latin typeface="Calibri" panose="020F0502020204030204" pitchFamily="34" charset="0"/>
              </a:rPr>
              <a:t>Critical </a:t>
            </a:r>
            <a:r>
              <a:rPr lang="en-ZA" sz="1600" u="sng" dirty="0" smtClean="0">
                <a:latin typeface="Calibri" panose="020F0502020204030204" pitchFamily="34" charset="0"/>
              </a:rPr>
              <a:t>actions</a:t>
            </a:r>
            <a:endParaRPr lang="en-ZA" sz="1600" dirty="0">
              <a:latin typeface="Calibri" panose="020F0502020204030204" pitchFamily="34" charset="0"/>
            </a:endParaRPr>
          </a:p>
          <a:p>
            <a:pPr marL="214313" indent="-214313">
              <a:spcBef>
                <a:spcPts val="600"/>
              </a:spcBef>
              <a:spcAft>
                <a:spcPts val="600"/>
              </a:spcAft>
              <a:buFont typeface="Arial" panose="020B0604020202020204" pitchFamily="34" charset="0"/>
              <a:buChar char="•"/>
            </a:pPr>
            <a:r>
              <a:rPr lang="en-ZA" sz="1600" i="1" dirty="0">
                <a:solidFill>
                  <a:srgbClr val="CC9900"/>
                </a:solidFill>
                <a:latin typeface="Calibri" panose="020F0502020204030204" pitchFamily="34" charset="0"/>
              </a:rPr>
              <a:t>Steps by the state to professionalise the public service, strengthen accountability, improve coordination and prosecute corruption</a:t>
            </a:r>
          </a:p>
          <a:p>
            <a:pPr marL="214313" indent="-214313">
              <a:spcBef>
                <a:spcPts val="600"/>
              </a:spcBef>
              <a:spcAft>
                <a:spcPts val="600"/>
              </a:spcAft>
              <a:buFont typeface="Arial" panose="020B0604020202020204" pitchFamily="34" charset="0"/>
              <a:buChar char="•"/>
            </a:pPr>
            <a:r>
              <a:rPr lang="en-ZA" sz="1600" i="1" dirty="0">
                <a:solidFill>
                  <a:srgbClr val="CC9900"/>
                </a:solidFill>
                <a:latin typeface="Calibri" panose="020F0502020204030204" pitchFamily="34" charset="0"/>
              </a:rPr>
              <a:t>Fighting corruption requires an anti-corruption system that is well-resourced, operates freely from political interference and has the support of citizens. </a:t>
            </a:r>
          </a:p>
          <a:p>
            <a:pPr marL="214313" indent="-214313">
              <a:spcBef>
                <a:spcPts val="600"/>
              </a:spcBef>
              <a:spcAft>
                <a:spcPts val="600"/>
              </a:spcAft>
              <a:buFont typeface="Arial" panose="020B0604020202020204" pitchFamily="34" charset="0"/>
              <a:buChar char="•"/>
            </a:pPr>
            <a:r>
              <a:rPr lang="en-ZA" sz="1600" i="1" dirty="0">
                <a:latin typeface="Calibri" panose="020F0502020204030204" pitchFamily="34" charset="0"/>
              </a:rPr>
              <a:t>The Commission proposes the following: </a:t>
            </a:r>
          </a:p>
          <a:p>
            <a:pPr marL="400050" indent="-130969">
              <a:spcBef>
                <a:spcPts val="600"/>
              </a:spcBef>
              <a:spcAft>
                <a:spcPts val="600"/>
              </a:spcAft>
              <a:buFont typeface="Arial" panose="020B0604020202020204" pitchFamily="34" charset="0"/>
              <a:buChar char="•"/>
            </a:pPr>
            <a:r>
              <a:rPr lang="en-ZA" sz="1600" i="1" dirty="0">
                <a:solidFill>
                  <a:srgbClr val="CC9900"/>
                </a:solidFill>
                <a:latin typeface="Calibri" panose="020F0502020204030204" pitchFamily="34" charset="0"/>
              </a:rPr>
              <a:t>Strengthen the multi-agency anti-corruption system</a:t>
            </a:r>
          </a:p>
          <a:p>
            <a:pPr marL="400050" indent="-130969">
              <a:spcBef>
                <a:spcPts val="600"/>
              </a:spcBef>
              <a:spcAft>
                <a:spcPts val="600"/>
              </a:spcAft>
              <a:buFont typeface="Arial" panose="020B0604020202020204" pitchFamily="34" charset="0"/>
              <a:buChar char="•"/>
            </a:pPr>
            <a:r>
              <a:rPr lang="en-ZA" sz="1600" i="1" dirty="0">
                <a:solidFill>
                  <a:srgbClr val="CC9900"/>
                </a:solidFill>
                <a:latin typeface="Calibri" panose="020F0502020204030204" pitchFamily="34" charset="0"/>
              </a:rPr>
              <a:t>Strengthen the protection of whistle-blowers </a:t>
            </a:r>
          </a:p>
          <a:p>
            <a:pPr marL="400050" indent="-130969">
              <a:spcBef>
                <a:spcPts val="600"/>
              </a:spcBef>
              <a:spcAft>
                <a:spcPts val="600"/>
              </a:spcAft>
              <a:buFont typeface="Arial" panose="020B0604020202020204" pitchFamily="34" charset="0"/>
              <a:buChar char="•"/>
            </a:pPr>
            <a:r>
              <a:rPr lang="en-ZA" sz="1600" i="1" dirty="0">
                <a:latin typeface="Calibri" panose="020F0502020204030204" pitchFamily="34" charset="0"/>
              </a:rPr>
              <a:t>Greater central oversight over the awarding of large tenders or tenders with long duration</a:t>
            </a:r>
          </a:p>
          <a:p>
            <a:pPr marL="400050" indent="-130969">
              <a:spcBef>
                <a:spcPts val="600"/>
              </a:spcBef>
              <a:spcAft>
                <a:spcPts val="600"/>
              </a:spcAft>
              <a:buFont typeface="Arial" panose="020B0604020202020204" pitchFamily="34" charset="0"/>
              <a:buChar char="•"/>
            </a:pPr>
            <a:r>
              <a:rPr lang="en-ZA" sz="1600" i="1" dirty="0">
                <a:latin typeface="Calibri" panose="020F0502020204030204" pitchFamily="34" charset="0"/>
              </a:rPr>
              <a:t>Empower the tender compliance monitoring office to investigate corruption and the value for money of tenders. </a:t>
            </a:r>
            <a:endParaRPr lang="en-US" sz="1600" i="1" dirty="0">
              <a:latin typeface="Calibri" panose="020F0502020204030204" pitchFamily="34" charset="0"/>
            </a:endParaRPr>
          </a:p>
        </p:txBody>
      </p:sp>
    </p:spTree>
    <p:extLst>
      <p:ext uri="{BB962C8B-B14F-4D97-AF65-F5344CB8AC3E}">
        <p14:creationId xmlns:p14="http://schemas.microsoft.com/office/powerpoint/2010/main" xmlns="" val="142682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0"/>
            <a:ext cx="6858000" cy="838200"/>
          </a:xfrm>
          <a:prstGeom prst="rect">
            <a:avLst/>
          </a:prstGeom>
        </p:spPr>
        <p:txBody>
          <a:bodyPr anchor="ctr"/>
          <a:lstStyle/>
          <a:p>
            <a:pPr algn="l" eaLnBrk="1" hangingPunct="1">
              <a:lnSpc>
                <a:spcPct val="100000"/>
              </a:lnSpc>
              <a:spcBef>
                <a:spcPts val="600"/>
              </a:spcBef>
              <a:spcAft>
                <a:spcPts val="0"/>
              </a:spcAft>
              <a:defRPr/>
            </a:pPr>
            <a:r>
              <a:rPr lang="en-ZA" sz="2400" b="1" dirty="0" smtClean="0">
                <a:effectLst>
                  <a:outerShdw blurRad="38100" dist="38100" dir="2700000" algn="tl">
                    <a:srgbClr val="000000">
                      <a:alpha val="43137"/>
                    </a:srgbClr>
                  </a:outerShdw>
                </a:effectLst>
                <a:cs typeface="Arial" pitchFamily="34" charset="0"/>
              </a:rPr>
              <a:t>Update on Referrals made to the NPA</a:t>
            </a:r>
            <a:endParaRPr lang="en-ZA" sz="24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1D2DA13F-7918-495A-87C0-AB9E88369210}" type="slidenum">
              <a:rPr lang="en-ZA" smtClean="0">
                <a:solidFill>
                  <a:schemeClr val="tx1"/>
                </a:solidFill>
              </a:rPr>
              <a:pPr>
                <a:defRPr/>
              </a:pPr>
              <a:t>6</a:t>
            </a:fld>
            <a:endParaRPr lang="en-ZA" dirty="0">
              <a:solidFill>
                <a:schemeClr val="tx1"/>
              </a:solidFill>
            </a:endParaRPr>
          </a:p>
        </p:txBody>
      </p:sp>
      <p:sp>
        <p:nvSpPr>
          <p:cNvPr id="6" name="Content Placeholder 2"/>
          <p:cNvSpPr txBox="1">
            <a:spLocks/>
          </p:cNvSpPr>
          <p:nvPr/>
        </p:nvSpPr>
        <p:spPr>
          <a:xfrm>
            <a:off x="251520" y="1143000"/>
            <a:ext cx="8511480" cy="5328592"/>
          </a:xfrm>
          <a:prstGeom prst="rect">
            <a:avLst/>
          </a:prstGeom>
        </p:spPr>
        <p:txBody>
          <a:bodyPr numCol="1">
            <a:normAutofit/>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lvl="1" algn="just">
              <a:buNone/>
            </a:pPr>
            <a:endParaRPr lang="en-ZA" sz="1400" kern="0" dirty="0" smtClean="0">
              <a:latin typeface="Arial" pitchFamily="34" charset="0"/>
              <a:cs typeface="Arial" pitchFamily="34" charset="0"/>
            </a:endParaRPr>
          </a:p>
          <a:p>
            <a:pPr lvl="1" algn="just">
              <a:buNone/>
            </a:pPr>
            <a:endParaRPr lang="en-ZA" sz="1400" kern="0" dirty="0">
              <a:latin typeface="Arial" pitchFamily="34" charset="0"/>
              <a:cs typeface="Arial" pitchFamily="34" charset="0"/>
            </a:endParaRPr>
          </a:p>
          <a:p>
            <a:pPr marL="0" indent="0" algn="just">
              <a:buFont typeface="Arial" charset="0"/>
              <a:buNone/>
            </a:pPr>
            <a:endParaRPr lang="en-ZA" sz="1400" kern="0" dirty="0" smtClean="0">
              <a:latin typeface="Arial" pitchFamily="34" charset="0"/>
              <a:cs typeface="Arial" pitchFamily="34" charset="0"/>
            </a:endParaRPr>
          </a:p>
        </p:txBody>
      </p:sp>
      <p:sp>
        <p:nvSpPr>
          <p:cNvPr id="7"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800" y="1295400"/>
            <a:ext cx="8856000" cy="44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607523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42495" y="77427"/>
            <a:ext cx="7104972" cy="930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42495" y="1373900"/>
            <a:ext cx="4588650" cy="54841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273775" y="1448204"/>
            <a:ext cx="3870225" cy="5409796"/>
          </a:xfrm>
          <a:prstGeom prst="rect">
            <a:avLst/>
          </a:prstGeom>
        </p:spPr>
      </p:pic>
      <p:pic>
        <p:nvPicPr>
          <p:cNvPr id="5" name="Picture 4"/>
          <p:cNvPicPr>
            <a:picLocks noChangeAspect="1"/>
          </p:cNvPicPr>
          <p:nvPr/>
        </p:nvPicPr>
        <p:blipFill>
          <a:blip r:embed="rId5" cstate="print"/>
          <a:stretch>
            <a:fillRect/>
          </a:stretch>
        </p:blipFill>
        <p:spPr>
          <a:xfrm>
            <a:off x="2637375" y="1415981"/>
            <a:ext cx="2636400" cy="23029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457696" y="8914"/>
            <a:ext cx="1552725" cy="1407067"/>
          </a:xfrm>
          <a:prstGeom prst="rect">
            <a:avLst/>
          </a:prstGeom>
        </p:spPr>
      </p:pic>
      <p:pic>
        <p:nvPicPr>
          <p:cNvPr id="3" name="Picture 2"/>
          <p:cNvPicPr>
            <a:picLocks noChangeAspect="1"/>
          </p:cNvPicPr>
          <p:nvPr/>
        </p:nvPicPr>
        <p:blipFill>
          <a:blip r:embed="rId7" cstate="print"/>
          <a:stretch>
            <a:fillRect/>
          </a:stretch>
        </p:blipFill>
        <p:spPr>
          <a:xfrm>
            <a:off x="142496" y="1115177"/>
            <a:ext cx="2109638" cy="962398"/>
          </a:xfrm>
          <a:prstGeom prst="rect">
            <a:avLst/>
          </a:prstGeom>
        </p:spPr>
      </p:pic>
      <p:sp>
        <p:nvSpPr>
          <p:cNvPr id="8" name="Rounded Rectangle 7"/>
          <p:cNvSpPr/>
          <p:nvPr/>
        </p:nvSpPr>
        <p:spPr bwMode="gray">
          <a:xfrm>
            <a:off x="5398813" y="2472267"/>
            <a:ext cx="680254" cy="186266"/>
          </a:xfrm>
          <a:prstGeom prst="roundRect">
            <a:avLst/>
          </a:prstGeom>
          <a:noFill/>
          <a:ln w="19050" algn="ctr">
            <a:solidFill>
              <a:srgbClr val="CCCC00"/>
            </a:solidFill>
            <a:prstDash val="dash"/>
            <a:miter lim="800000"/>
            <a:headEnd/>
            <a:tailEnd/>
          </a:ln>
        </p:spPr>
        <p:txBody>
          <a:bodyPr wrap="square" lIns="45720" tIns="45720" rIns="45720" bIns="45720" rtlCol="0" anchor="ctr"/>
          <a:lstStyle/>
          <a:p>
            <a:pPr algn="ctr">
              <a:lnSpc>
                <a:spcPct val="106000"/>
              </a:lnSpc>
              <a:buFont typeface="Wingdings 2" pitchFamily="18" charset="2"/>
              <a:buNone/>
            </a:pPr>
            <a:endParaRPr lang="en-ZA" sz="1200" b="1" dirty="0" err="1" smtClean="0">
              <a:solidFill>
                <a:schemeClr val="bg1"/>
              </a:solidFill>
            </a:endParaRPr>
          </a:p>
        </p:txBody>
      </p:sp>
    </p:spTree>
    <p:extLst>
      <p:ext uri="{BB962C8B-B14F-4D97-AF65-F5344CB8AC3E}">
        <p14:creationId xmlns:p14="http://schemas.microsoft.com/office/powerpoint/2010/main" xmlns="" val="1806159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803733" y="1556871"/>
            <a:ext cx="8585200" cy="5211683"/>
          </a:xfrm>
          <a:prstGeom prst="rect">
            <a:avLst/>
          </a:prstGeom>
        </p:spPr>
        <p:txBody>
          <a:bodyPr wrap="square">
            <a:spAutoFit/>
          </a:bodyPr>
          <a:lstStyle/>
          <a:p>
            <a:pPr>
              <a:spcBef>
                <a:spcPts val="1000"/>
              </a:spcBef>
              <a:spcAft>
                <a:spcPts val="1000"/>
              </a:spcAft>
            </a:pPr>
            <a:r>
              <a:rPr lang="en-ZA" dirty="0" smtClean="0">
                <a:solidFill>
                  <a:srgbClr val="000000"/>
                </a:solidFill>
                <a:latin typeface="Calibri" panose="020F0502020204030204" pitchFamily="34" charset="0"/>
              </a:rPr>
              <a:t>Irregular </a:t>
            </a:r>
            <a:r>
              <a:rPr lang="en-ZA" dirty="0">
                <a:solidFill>
                  <a:srgbClr val="000000"/>
                </a:solidFill>
                <a:latin typeface="Calibri" panose="020F0502020204030204" pitchFamily="34" charset="0"/>
              </a:rPr>
              <a:t>expenditure has </a:t>
            </a:r>
            <a:r>
              <a:rPr lang="en-ZA" b="1" dirty="0" smtClean="0">
                <a:solidFill>
                  <a:srgbClr val="996600"/>
                </a:solidFill>
                <a:latin typeface="Calibri" panose="020F0502020204030204" pitchFamily="34" charset="0"/>
              </a:rPr>
              <a:t>doubled</a:t>
            </a:r>
            <a:r>
              <a:rPr lang="en-ZA" b="1" dirty="0" smtClean="0">
                <a:solidFill>
                  <a:srgbClr val="CCCC00"/>
                </a:solidFill>
                <a:effectLst>
                  <a:outerShdw blurRad="38100" dist="38100" dir="2700000" algn="tl">
                    <a:srgbClr val="000000">
                      <a:alpha val="43137"/>
                    </a:srgbClr>
                  </a:outerShdw>
                </a:effectLst>
                <a:latin typeface="Calibri" panose="020F0502020204030204" pitchFamily="34" charset="0"/>
              </a:rPr>
              <a:t> </a:t>
            </a:r>
            <a:r>
              <a:rPr lang="en-ZA" dirty="0">
                <a:solidFill>
                  <a:srgbClr val="000000"/>
                </a:solidFill>
                <a:latin typeface="Calibri" panose="020F0502020204030204" pitchFamily="34" charset="0"/>
              </a:rPr>
              <a:t>since </a:t>
            </a:r>
            <a:r>
              <a:rPr lang="en-ZA" dirty="0" smtClean="0">
                <a:solidFill>
                  <a:srgbClr val="000000"/>
                </a:solidFill>
                <a:latin typeface="Calibri" panose="020F0502020204030204" pitchFamily="34" charset="0"/>
              </a:rPr>
              <a:t>2010-11 </a:t>
            </a:r>
          </a:p>
          <a:p>
            <a:pPr>
              <a:spcBef>
                <a:spcPts val="1000"/>
              </a:spcBef>
              <a:spcAft>
                <a:spcPts val="1000"/>
              </a:spcAft>
            </a:pPr>
            <a:r>
              <a:rPr lang="en-ZA" b="1" dirty="0" smtClean="0">
                <a:solidFill>
                  <a:srgbClr val="996600"/>
                </a:solidFill>
                <a:latin typeface="Calibri" panose="020F0502020204030204" pitchFamily="34" charset="0"/>
              </a:rPr>
              <a:t>To </a:t>
            </a:r>
            <a:r>
              <a:rPr lang="en-ZA" b="1" dirty="0">
                <a:solidFill>
                  <a:srgbClr val="996600"/>
                </a:solidFill>
                <a:latin typeface="Calibri" panose="020F0502020204030204" pitchFamily="34" charset="0"/>
              </a:rPr>
              <a:t>R14,75 </a:t>
            </a:r>
            <a:r>
              <a:rPr lang="en-ZA" b="1" dirty="0" smtClean="0">
                <a:solidFill>
                  <a:srgbClr val="996600"/>
                </a:solidFill>
                <a:latin typeface="Calibri" panose="020F0502020204030204" pitchFamily="34" charset="0"/>
              </a:rPr>
              <a:t>billion</a:t>
            </a:r>
            <a:r>
              <a:rPr lang="en-ZA" dirty="0" smtClean="0">
                <a:solidFill>
                  <a:srgbClr val="000000"/>
                </a:solidFill>
                <a:latin typeface="Calibri" panose="020F0502020204030204" pitchFamily="34" charset="0"/>
              </a:rPr>
              <a:t>, incurred by </a:t>
            </a:r>
            <a:r>
              <a:rPr lang="en-ZA" dirty="0">
                <a:solidFill>
                  <a:srgbClr val="000000"/>
                </a:solidFill>
                <a:latin typeface="Calibri" panose="020F0502020204030204" pitchFamily="34" charset="0"/>
              </a:rPr>
              <a:t>an </a:t>
            </a:r>
            <a:r>
              <a:rPr lang="en-ZA" b="1" dirty="0">
                <a:solidFill>
                  <a:srgbClr val="996600"/>
                </a:solidFill>
                <a:latin typeface="Calibri" panose="020F0502020204030204" pitchFamily="34" charset="0"/>
              </a:rPr>
              <a:t>increasing number </a:t>
            </a:r>
            <a:r>
              <a:rPr lang="en-ZA" dirty="0" smtClean="0">
                <a:solidFill>
                  <a:srgbClr val="000000"/>
                </a:solidFill>
                <a:latin typeface="Calibri" panose="020F0502020204030204" pitchFamily="34" charset="0"/>
              </a:rPr>
              <a:t/>
            </a:r>
            <a:br>
              <a:rPr lang="en-ZA" dirty="0" smtClean="0">
                <a:solidFill>
                  <a:srgbClr val="000000"/>
                </a:solidFill>
                <a:latin typeface="Calibri" panose="020F0502020204030204" pitchFamily="34" charset="0"/>
              </a:rPr>
            </a:br>
            <a:r>
              <a:rPr lang="en-ZA" dirty="0" smtClean="0">
                <a:solidFill>
                  <a:srgbClr val="000000"/>
                </a:solidFill>
                <a:latin typeface="Calibri" panose="020F0502020204030204" pitchFamily="34" charset="0"/>
              </a:rPr>
              <a:t>of municipalities, due to continued </a:t>
            </a:r>
            <a:r>
              <a:rPr lang="en-ZA" dirty="0">
                <a:solidFill>
                  <a:srgbClr val="000000"/>
                </a:solidFill>
                <a:latin typeface="Calibri" panose="020F0502020204030204" pitchFamily="34" charset="0"/>
              </a:rPr>
              <a:t>non-compliance with </a:t>
            </a:r>
            <a:r>
              <a:rPr lang="en-ZA" dirty="0" err="1">
                <a:solidFill>
                  <a:srgbClr val="000000"/>
                </a:solidFill>
                <a:latin typeface="Calibri" panose="020F0502020204030204" pitchFamily="34" charset="0"/>
              </a:rPr>
              <a:t>SCM</a:t>
            </a:r>
            <a:r>
              <a:rPr lang="en-ZA" dirty="0">
                <a:solidFill>
                  <a:srgbClr val="000000"/>
                </a:solidFill>
                <a:latin typeface="Calibri" panose="020F0502020204030204" pitchFamily="34" charset="0"/>
              </a:rPr>
              <a:t> </a:t>
            </a:r>
            <a:r>
              <a:rPr lang="en-ZA" dirty="0" smtClean="0">
                <a:solidFill>
                  <a:srgbClr val="000000"/>
                </a:solidFill>
                <a:latin typeface="Calibri" panose="020F0502020204030204" pitchFamily="34" charset="0"/>
              </a:rPr>
              <a:t>legislation</a:t>
            </a:r>
          </a:p>
          <a:p>
            <a:pPr>
              <a:spcBef>
                <a:spcPts val="1000"/>
              </a:spcBef>
              <a:spcAft>
                <a:spcPts val="1000"/>
              </a:spcAft>
            </a:pPr>
            <a:r>
              <a:rPr lang="en-ZA" dirty="0" smtClean="0">
                <a:solidFill>
                  <a:srgbClr val="000000"/>
                </a:solidFill>
                <a:latin typeface="Calibri" panose="020F0502020204030204" pitchFamily="34" charset="0"/>
              </a:rPr>
              <a:t>Improvement </a:t>
            </a:r>
            <a:r>
              <a:rPr lang="en-ZA" dirty="0">
                <a:solidFill>
                  <a:srgbClr val="000000"/>
                </a:solidFill>
                <a:latin typeface="Calibri" panose="020F0502020204030204" pitchFamily="34" charset="0"/>
              </a:rPr>
              <a:t>in the ability of municipalities to detect and disclose </a:t>
            </a:r>
            <a:r>
              <a:rPr lang="en-ZA" dirty="0" smtClean="0">
                <a:solidFill>
                  <a:srgbClr val="000000"/>
                </a:solidFill>
                <a:latin typeface="Calibri" panose="020F0502020204030204" pitchFamily="34" charset="0"/>
              </a:rPr>
              <a:t>irregular expenditure</a:t>
            </a:r>
          </a:p>
          <a:p>
            <a:pPr>
              <a:spcBef>
                <a:spcPts val="1000"/>
              </a:spcBef>
              <a:spcAft>
                <a:spcPts val="1000"/>
              </a:spcAft>
            </a:pPr>
            <a:r>
              <a:rPr lang="en-ZA" dirty="0">
                <a:latin typeface="Calibri" panose="020F0502020204030204" pitchFamily="34" charset="0"/>
              </a:rPr>
              <a:t>Fruitless and wasteful expenditure in 2014-15 was more than </a:t>
            </a:r>
            <a:r>
              <a:rPr lang="en-ZA" b="1" dirty="0">
                <a:solidFill>
                  <a:srgbClr val="996600"/>
                </a:solidFill>
                <a:latin typeface="Calibri" panose="020F0502020204030204" pitchFamily="34" charset="0"/>
              </a:rPr>
              <a:t>R1 billion higher </a:t>
            </a:r>
            <a:r>
              <a:rPr lang="en-ZA" dirty="0">
                <a:latin typeface="Calibri" panose="020F0502020204030204" pitchFamily="34" charset="0"/>
              </a:rPr>
              <a:t>than in 2010-11 at R1,34 billion, a</a:t>
            </a:r>
            <a:r>
              <a:rPr lang="en-ZA" dirty="0" smtClean="0">
                <a:latin typeface="Calibri" panose="020F0502020204030204" pitchFamily="34" charset="0"/>
              </a:rPr>
              <a:t>gain </a:t>
            </a:r>
            <a:r>
              <a:rPr lang="en-ZA" dirty="0">
                <a:latin typeface="Calibri" panose="020F0502020204030204" pitchFamily="34" charset="0"/>
              </a:rPr>
              <a:t>incurred by an </a:t>
            </a:r>
            <a:r>
              <a:rPr lang="en-ZA" b="1" dirty="0">
                <a:solidFill>
                  <a:srgbClr val="996600"/>
                </a:solidFill>
                <a:latin typeface="Calibri" panose="020F0502020204030204" pitchFamily="34" charset="0"/>
              </a:rPr>
              <a:t>increasing number </a:t>
            </a:r>
            <a:r>
              <a:rPr lang="en-ZA" dirty="0">
                <a:latin typeface="Calibri" panose="020F0502020204030204" pitchFamily="34" charset="0"/>
              </a:rPr>
              <a:t>of municipalities. </a:t>
            </a:r>
            <a:endParaRPr lang="en-ZA" dirty="0" smtClean="0">
              <a:latin typeface="Calibri" panose="020F0502020204030204" pitchFamily="34" charset="0"/>
            </a:endParaRPr>
          </a:p>
          <a:p>
            <a:pPr>
              <a:spcBef>
                <a:spcPts val="1000"/>
              </a:spcBef>
              <a:spcAft>
                <a:spcPts val="1000"/>
              </a:spcAft>
            </a:pPr>
            <a:r>
              <a:rPr lang="en-ZA" dirty="0">
                <a:latin typeface="Calibri" panose="020F0502020204030204" pitchFamily="34" charset="0"/>
              </a:rPr>
              <a:t>In 2010-11, 73% of the irregular expenditure was identified during the audit, </a:t>
            </a:r>
            <a:endParaRPr lang="en-ZA" dirty="0" smtClean="0">
              <a:latin typeface="Calibri" panose="020F0502020204030204" pitchFamily="34" charset="0"/>
            </a:endParaRPr>
          </a:p>
          <a:p>
            <a:pPr>
              <a:spcBef>
                <a:spcPts val="1000"/>
              </a:spcBef>
              <a:spcAft>
                <a:spcPts val="1000"/>
              </a:spcAft>
            </a:pPr>
            <a:r>
              <a:rPr lang="en-ZA" dirty="0" smtClean="0">
                <a:latin typeface="Calibri" panose="020F0502020204030204" pitchFamily="34" charset="0"/>
              </a:rPr>
              <a:t>While </a:t>
            </a:r>
            <a:r>
              <a:rPr lang="en-ZA" dirty="0">
                <a:latin typeface="Calibri" panose="020F0502020204030204" pitchFamily="34" charset="0"/>
              </a:rPr>
              <a:t>in 2014-15 municipalities identified 69% of the irregular </a:t>
            </a:r>
            <a:r>
              <a:rPr lang="en-ZA" dirty="0" smtClean="0">
                <a:latin typeface="Calibri" panose="020F0502020204030204" pitchFamily="34" charset="0"/>
              </a:rPr>
              <a:t>expenditure, some </a:t>
            </a:r>
            <a:r>
              <a:rPr lang="en-ZA" b="1" dirty="0">
                <a:solidFill>
                  <a:srgbClr val="996600"/>
                </a:solidFill>
                <a:latin typeface="Calibri" panose="020F0502020204030204" pitchFamily="34" charset="0"/>
              </a:rPr>
              <a:t>using consultants</a:t>
            </a:r>
            <a:r>
              <a:rPr lang="en-ZA" dirty="0">
                <a:latin typeface="Calibri" panose="020F0502020204030204" pitchFamily="34" charset="0"/>
              </a:rPr>
              <a:t> to determine the full extent of irregular expenditure. </a:t>
            </a:r>
            <a:endParaRPr lang="en-ZA" dirty="0" smtClean="0">
              <a:latin typeface="Calibri" panose="020F0502020204030204" pitchFamily="34" charset="0"/>
            </a:endParaRPr>
          </a:p>
          <a:p>
            <a:pPr>
              <a:spcBef>
                <a:spcPts val="1000"/>
              </a:spcBef>
              <a:spcAft>
                <a:spcPts val="1000"/>
              </a:spcAft>
            </a:pPr>
            <a:r>
              <a:rPr lang="en-ZA" dirty="0" smtClean="0">
                <a:latin typeface="Calibri" panose="020F0502020204030204" pitchFamily="34" charset="0"/>
              </a:rPr>
              <a:t>Municipalities </a:t>
            </a:r>
            <a:r>
              <a:rPr lang="en-ZA" dirty="0">
                <a:latin typeface="Calibri" panose="020F0502020204030204" pitchFamily="34" charset="0"/>
              </a:rPr>
              <a:t>in North West, Mpumalanga, Eastern Cape and Limpopo were the main contributors to the </a:t>
            </a:r>
            <a:r>
              <a:rPr lang="en-ZA" b="1" dirty="0">
                <a:solidFill>
                  <a:srgbClr val="996600"/>
                </a:solidFill>
                <a:latin typeface="Calibri" panose="020F0502020204030204" pitchFamily="34" charset="0"/>
              </a:rPr>
              <a:t>significant increase in irregular expenditure </a:t>
            </a:r>
            <a:r>
              <a:rPr lang="en-ZA" dirty="0">
                <a:latin typeface="Calibri" panose="020F0502020204030204" pitchFamily="34" charset="0"/>
              </a:rPr>
              <a:t>over the past five years. </a:t>
            </a:r>
          </a:p>
          <a:p>
            <a:pPr>
              <a:spcBef>
                <a:spcPts val="1000"/>
              </a:spcBef>
              <a:spcAft>
                <a:spcPts val="1000"/>
              </a:spcAft>
            </a:pPr>
            <a:endParaRPr lang="en-ZA" dirty="0">
              <a:latin typeface="Calibri" panose="020F0502020204030204" pitchFamily="34" charset="0"/>
            </a:endParaRPr>
          </a:p>
        </p:txBody>
      </p:sp>
      <p:sp>
        <p:nvSpPr>
          <p:cNvPr id="118" name="Freeform 96"/>
          <p:cNvSpPr>
            <a:spLocks noEditPoints="1"/>
          </p:cNvSpPr>
          <p:nvPr/>
        </p:nvSpPr>
        <p:spPr bwMode="auto">
          <a:xfrm rot="15988211">
            <a:off x="298001" y="1491930"/>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19" name="Title 1"/>
          <p:cNvSpPr>
            <a:spLocks noGrp="1"/>
          </p:cNvSpPr>
          <p:nvPr>
            <p:ph type="title" idx="4294967295"/>
          </p:nvPr>
        </p:nvSpPr>
        <p:spPr>
          <a:xfrm>
            <a:off x="-691376" y="0"/>
            <a:ext cx="8393113" cy="77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1200"/>
              </a:spcBef>
              <a:spcAft>
                <a:spcPct val="0"/>
              </a:spcAft>
              <a:buFont typeface="Arial" charset="0"/>
            </a:pPr>
            <a:r>
              <a:rPr lang="en-ZA" sz="2400" b="1" dirty="0">
                <a:effectLst>
                  <a:outerShdw blurRad="38100" dist="38100" dir="2700000" algn="tl">
                    <a:srgbClr val="000000">
                      <a:alpha val="43137"/>
                    </a:srgbClr>
                  </a:outerShdw>
                </a:effectLst>
                <a:latin typeface="Calibri" panose="020F0502020204030204" pitchFamily="34" charset="0"/>
                <a:ea typeface="+mn-ea"/>
                <a:cs typeface="+mn-cs"/>
              </a:rPr>
              <a:t>AGSA – MFMA audit report 2015/16</a:t>
            </a:r>
          </a:p>
        </p:txBody>
      </p:sp>
      <p:sp>
        <p:nvSpPr>
          <p:cNvPr id="120" name="Freeform 96"/>
          <p:cNvSpPr>
            <a:spLocks noEditPoints="1"/>
          </p:cNvSpPr>
          <p:nvPr/>
        </p:nvSpPr>
        <p:spPr bwMode="auto">
          <a:xfrm rot="15988211">
            <a:off x="298001" y="2025814"/>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21" name="Freeform 96"/>
          <p:cNvSpPr>
            <a:spLocks noEditPoints="1"/>
          </p:cNvSpPr>
          <p:nvPr/>
        </p:nvSpPr>
        <p:spPr bwMode="auto">
          <a:xfrm rot="15988211">
            <a:off x="298001" y="2819287"/>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22" name="Freeform 96"/>
          <p:cNvSpPr>
            <a:spLocks noEditPoints="1"/>
          </p:cNvSpPr>
          <p:nvPr/>
        </p:nvSpPr>
        <p:spPr bwMode="auto">
          <a:xfrm rot="15988211">
            <a:off x="298001" y="3368810"/>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23" name="Freeform 96"/>
          <p:cNvSpPr>
            <a:spLocks noEditPoints="1"/>
          </p:cNvSpPr>
          <p:nvPr/>
        </p:nvSpPr>
        <p:spPr bwMode="auto">
          <a:xfrm rot="15988211">
            <a:off x="298001" y="4146644"/>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25" name="Freeform 96"/>
          <p:cNvSpPr>
            <a:spLocks noEditPoints="1"/>
          </p:cNvSpPr>
          <p:nvPr/>
        </p:nvSpPr>
        <p:spPr bwMode="auto">
          <a:xfrm rot="15988211">
            <a:off x="298001" y="4696803"/>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26" name="Freeform 96"/>
          <p:cNvSpPr>
            <a:spLocks noEditPoints="1"/>
          </p:cNvSpPr>
          <p:nvPr/>
        </p:nvSpPr>
        <p:spPr bwMode="auto">
          <a:xfrm rot="15988211">
            <a:off x="298001" y="5474001"/>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pic>
        <p:nvPicPr>
          <p:cNvPr id="6" name="Picture 5"/>
          <p:cNvPicPr>
            <a:picLocks noChangeAspect="1"/>
          </p:cNvPicPr>
          <p:nvPr/>
        </p:nvPicPr>
        <p:blipFill>
          <a:blip r:embed="rId3" cstate="print"/>
          <a:stretch>
            <a:fillRect/>
          </a:stretch>
        </p:blipFill>
        <p:spPr>
          <a:xfrm>
            <a:off x="6626055" y="1074077"/>
            <a:ext cx="2517945" cy="746467"/>
          </a:xfrm>
          <a:prstGeom prst="rect">
            <a:avLst/>
          </a:prstGeom>
        </p:spPr>
      </p:pic>
    </p:spTree>
    <p:extLst>
      <p:ext uri="{BB962C8B-B14F-4D97-AF65-F5344CB8AC3E}">
        <p14:creationId xmlns:p14="http://schemas.microsoft.com/office/powerpoint/2010/main" xmlns="" val="25188278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9005" y="-15792"/>
            <a:ext cx="6637867"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1200"/>
              </a:spcBef>
              <a:spcAft>
                <a:spcPct val="0"/>
              </a:spcAft>
              <a:buFont typeface="Arial" charset="0"/>
              <a:buNone/>
            </a:pPr>
            <a:r>
              <a:rPr lang="en-ZA" sz="2400" b="1" dirty="0">
                <a:effectLst>
                  <a:outerShdw blurRad="38100" dist="38100" dir="2700000" algn="tl">
                    <a:srgbClr val="000000">
                      <a:alpha val="43137"/>
                    </a:srgbClr>
                  </a:outerShdw>
                </a:effectLst>
                <a:latin typeface="Calibri" panose="020F0502020204030204" pitchFamily="34" charset="0"/>
              </a:rPr>
              <a:t>AGSA Audit Report </a:t>
            </a:r>
            <a:r>
              <a:rPr lang="en-ZA" sz="2400" b="1" dirty="0" err="1">
                <a:effectLst>
                  <a:outerShdw blurRad="38100" dist="38100" dir="2700000" algn="tl">
                    <a:srgbClr val="000000">
                      <a:alpha val="43137"/>
                    </a:srgbClr>
                  </a:outerShdw>
                </a:effectLst>
                <a:latin typeface="Calibri" panose="020F0502020204030204" pitchFamily="34" charset="0"/>
              </a:rPr>
              <a:t>PFMA</a:t>
            </a:r>
            <a:r>
              <a:rPr lang="en-ZA" sz="2400" b="1" dirty="0">
                <a:effectLst>
                  <a:outerShdw blurRad="38100" dist="38100" dir="2700000" algn="tl">
                    <a:srgbClr val="000000">
                      <a:alpha val="43137"/>
                    </a:srgbClr>
                  </a:outerShdw>
                </a:effectLst>
                <a:latin typeface="Calibri" panose="020F0502020204030204" pitchFamily="34" charset="0"/>
              </a:rPr>
              <a:t> 2014-15</a:t>
            </a:r>
          </a:p>
        </p:txBody>
      </p:sp>
      <p:sp>
        <p:nvSpPr>
          <p:cNvPr id="8" name="Freeform 96"/>
          <p:cNvSpPr>
            <a:spLocks noEditPoints="1"/>
          </p:cNvSpPr>
          <p:nvPr/>
        </p:nvSpPr>
        <p:spPr bwMode="auto">
          <a:xfrm rot="15988211">
            <a:off x="234438" y="1057719"/>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0" name="Freeform 96"/>
          <p:cNvSpPr>
            <a:spLocks noEditPoints="1"/>
          </p:cNvSpPr>
          <p:nvPr/>
        </p:nvSpPr>
        <p:spPr bwMode="auto">
          <a:xfrm rot="15988211">
            <a:off x="234437" y="1924068"/>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1" name="Freeform 96"/>
          <p:cNvSpPr>
            <a:spLocks noEditPoints="1"/>
          </p:cNvSpPr>
          <p:nvPr/>
        </p:nvSpPr>
        <p:spPr bwMode="auto">
          <a:xfrm rot="15988211">
            <a:off x="234437" y="2622914"/>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sp>
        <p:nvSpPr>
          <p:cNvPr id="12" name="Freeform 96"/>
          <p:cNvSpPr>
            <a:spLocks noEditPoints="1"/>
          </p:cNvSpPr>
          <p:nvPr/>
        </p:nvSpPr>
        <p:spPr bwMode="auto">
          <a:xfrm rot="15988211">
            <a:off x="234438" y="3661260"/>
            <a:ext cx="422706" cy="543203"/>
          </a:xfrm>
          <a:custGeom>
            <a:avLst/>
            <a:gdLst>
              <a:gd name="T0" fmla="*/ 508 w 1072"/>
              <a:gd name="T1" fmla="*/ 0 h 1380"/>
              <a:gd name="T2" fmla="*/ 426 w 1072"/>
              <a:gd name="T3" fmla="*/ 10 h 1380"/>
              <a:gd name="T4" fmla="*/ 350 w 1072"/>
              <a:gd name="T5" fmla="*/ 32 h 1380"/>
              <a:gd name="T6" fmla="*/ 278 w 1072"/>
              <a:gd name="T7" fmla="*/ 64 h 1380"/>
              <a:gd name="T8" fmla="*/ 214 w 1072"/>
              <a:gd name="T9" fmla="*/ 106 h 1380"/>
              <a:gd name="T10" fmla="*/ 156 w 1072"/>
              <a:gd name="T11" fmla="*/ 156 h 1380"/>
              <a:gd name="T12" fmla="*/ 106 w 1072"/>
              <a:gd name="T13" fmla="*/ 214 h 1380"/>
              <a:gd name="T14" fmla="*/ 64 w 1072"/>
              <a:gd name="T15" fmla="*/ 280 h 1380"/>
              <a:gd name="T16" fmla="*/ 32 w 1072"/>
              <a:gd name="T17" fmla="*/ 352 h 1380"/>
              <a:gd name="T18" fmla="*/ 12 w 1072"/>
              <a:gd name="T19" fmla="*/ 430 h 1380"/>
              <a:gd name="T20" fmla="*/ 2 w 1072"/>
              <a:gd name="T21" fmla="*/ 512 h 1380"/>
              <a:gd name="T22" fmla="*/ 2 w 1072"/>
              <a:gd name="T23" fmla="*/ 572 h 1380"/>
              <a:gd name="T24" fmla="*/ 12 w 1072"/>
              <a:gd name="T25" fmla="*/ 660 h 1380"/>
              <a:gd name="T26" fmla="*/ 36 w 1072"/>
              <a:gd name="T27" fmla="*/ 742 h 1380"/>
              <a:gd name="T28" fmla="*/ 70 w 1072"/>
              <a:gd name="T29" fmla="*/ 818 h 1380"/>
              <a:gd name="T30" fmla="*/ 116 w 1072"/>
              <a:gd name="T31" fmla="*/ 886 h 1380"/>
              <a:gd name="T32" fmla="*/ 172 w 1072"/>
              <a:gd name="T33" fmla="*/ 948 h 1380"/>
              <a:gd name="T34" fmla="*/ 900 w 1072"/>
              <a:gd name="T35" fmla="*/ 948 h 1380"/>
              <a:gd name="T36" fmla="*/ 956 w 1072"/>
              <a:gd name="T37" fmla="*/ 886 h 1380"/>
              <a:gd name="T38" fmla="*/ 1002 w 1072"/>
              <a:gd name="T39" fmla="*/ 818 h 1380"/>
              <a:gd name="T40" fmla="*/ 1036 w 1072"/>
              <a:gd name="T41" fmla="*/ 742 h 1380"/>
              <a:gd name="T42" fmla="*/ 1060 w 1072"/>
              <a:gd name="T43" fmla="*/ 660 h 1380"/>
              <a:gd name="T44" fmla="*/ 1070 w 1072"/>
              <a:gd name="T45" fmla="*/ 572 h 1380"/>
              <a:gd name="T46" fmla="*/ 1070 w 1072"/>
              <a:gd name="T47" fmla="*/ 512 h 1380"/>
              <a:gd name="T48" fmla="*/ 1060 w 1072"/>
              <a:gd name="T49" fmla="*/ 430 h 1380"/>
              <a:gd name="T50" fmla="*/ 1040 w 1072"/>
              <a:gd name="T51" fmla="*/ 352 h 1380"/>
              <a:gd name="T52" fmla="*/ 1008 w 1072"/>
              <a:gd name="T53" fmla="*/ 280 h 1380"/>
              <a:gd name="T54" fmla="*/ 966 w 1072"/>
              <a:gd name="T55" fmla="*/ 214 h 1380"/>
              <a:gd name="T56" fmla="*/ 916 w 1072"/>
              <a:gd name="T57" fmla="*/ 156 h 1380"/>
              <a:gd name="T58" fmla="*/ 858 w 1072"/>
              <a:gd name="T59" fmla="*/ 106 h 1380"/>
              <a:gd name="T60" fmla="*/ 792 w 1072"/>
              <a:gd name="T61" fmla="*/ 64 h 1380"/>
              <a:gd name="T62" fmla="*/ 722 w 1072"/>
              <a:gd name="T63" fmla="*/ 32 h 1380"/>
              <a:gd name="T64" fmla="*/ 644 w 1072"/>
              <a:gd name="T65" fmla="*/ 10 h 1380"/>
              <a:gd name="T66" fmla="*/ 564 w 1072"/>
              <a:gd name="T67" fmla="*/ 0 h 1380"/>
              <a:gd name="T68" fmla="*/ 536 w 1072"/>
              <a:gd name="T69" fmla="*/ 992 h 1380"/>
              <a:gd name="T70" fmla="*/ 450 w 1072"/>
              <a:gd name="T71" fmla="*/ 984 h 1380"/>
              <a:gd name="T72" fmla="*/ 332 w 1072"/>
              <a:gd name="T73" fmla="*/ 940 h 1380"/>
              <a:gd name="T74" fmla="*/ 234 w 1072"/>
              <a:gd name="T75" fmla="*/ 862 h 1380"/>
              <a:gd name="T76" fmla="*/ 160 w 1072"/>
              <a:gd name="T77" fmla="*/ 758 h 1380"/>
              <a:gd name="T78" fmla="*/ 116 w 1072"/>
              <a:gd name="T79" fmla="*/ 632 h 1380"/>
              <a:gd name="T80" fmla="*/ 108 w 1072"/>
              <a:gd name="T81" fmla="*/ 540 h 1380"/>
              <a:gd name="T82" fmla="*/ 126 w 1072"/>
              <a:gd name="T83" fmla="*/ 412 h 1380"/>
              <a:gd name="T84" fmla="*/ 180 w 1072"/>
              <a:gd name="T85" fmla="*/ 298 h 1380"/>
              <a:gd name="T86" fmla="*/ 264 w 1072"/>
              <a:gd name="T87" fmla="*/ 206 h 1380"/>
              <a:gd name="T88" fmla="*/ 370 w 1072"/>
              <a:gd name="T89" fmla="*/ 142 h 1380"/>
              <a:gd name="T90" fmla="*/ 492 w 1072"/>
              <a:gd name="T91" fmla="*/ 110 h 1380"/>
              <a:gd name="T92" fmla="*/ 580 w 1072"/>
              <a:gd name="T93" fmla="*/ 110 h 1380"/>
              <a:gd name="T94" fmla="*/ 702 w 1072"/>
              <a:gd name="T95" fmla="*/ 142 h 1380"/>
              <a:gd name="T96" fmla="*/ 808 w 1072"/>
              <a:gd name="T97" fmla="*/ 206 h 1380"/>
              <a:gd name="T98" fmla="*/ 890 w 1072"/>
              <a:gd name="T99" fmla="*/ 298 h 1380"/>
              <a:gd name="T100" fmla="*/ 944 w 1072"/>
              <a:gd name="T101" fmla="*/ 412 h 1380"/>
              <a:gd name="T102" fmla="*/ 964 w 1072"/>
              <a:gd name="T103" fmla="*/ 540 h 1380"/>
              <a:gd name="T104" fmla="*/ 956 w 1072"/>
              <a:gd name="T105" fmla="*/ 632 h 1380"/>
              <a:gd name="T106" fmla="*/ 912 w 1072"/>
              <a:gd name="T107" fmla="*/ 758 h 1380"/>
              <a:gd name="T108" fmla="*/ 838 w 1072"/>
              <a:gd name="T109" fmla="*/ 862 h 1380"/>
              <a:gd name="T110" fmla="*/ 740 w 1072"/>
              <a:gd name="T111" fmla="*/ 940 h 1380"/>
              <a:gd name="T112" fmla="*/ 622 w 1072"/>
              <a:gd name="T113" fmla="*/ 984 h 1380"/>
              <a:gd name="T114" fmla="*/ 536 w 1072"/>
              <a:gd name="T115" fmla="*/ 992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2" h="1380">
                <a:moveTo>
                  <a:pt x="536" y="0"/>
                </a:moveTo>
                <a:lnTo>
                  <a:pt x="536" y="0"/>
                </a:lnTo>
                <a:lnTo>
                  <a:pt x="508" y="0"/>
                </a:lnTo>
                <a:lnTo>
                  <a:pt x="480" y="2"/>
                </a:lnTo>
                <a:lnTo>
                  <a:pt x="454" y="6"/>
                </a:lnTo>
                <a:lnTo>
                  <a:pt x="426" y="10"/>
                </a:lnTo>
                <a:lnTo>
                  <a:pt x="400" y="16"/>
                </a:lnTo>
                <a:lnTo>
                  <a:pt x="376" y="24"/>
                </a:lnTo>
                <a:lnTo>
                  <a:pt x="350" y="32"/>
                </a:lnTo>
                <a:lnTo>
                  <a:pt x="326" y="42"/>
                </a:lnTo>
                <a:lnTo>
                  <a:pt x="302" y="52"/>
                </a:lnTo>
                <a:lnTo>
                  <a:pt x="278" y="64"/>
                </a:lnTo>
                <a:lnTo>
                  <a:pt x="256" y="78"/>
                </a:lnTo>
                <a:lnTo>
                  <a:pt x="234" y="92"/>
                </a:lnTo>
                <a:lnTo>
                  <a:pt x="214" y="106"/>
                </a:lnTo>
                <a:lnTo>
                  <a:pt x="194" y="122"/>
                </a:lnTo>
                <a:lnTo>
                  <a:pt x="174" y="138"/>
                </a:lnTo>
                <a:lnTo>
                  <a:pt x="156" y="156"/>
                </a:lnTo>
                <a:lnTo>
                  <a:pt x="138" y="176"/>
                </a:lnTo>
                <a:lnTo>
                  <a:pt x="122" y="194"/>
                </a:lnTo>
                <a:lnTo>
                  <a:pt x="106" y="214"/>
                </a:lnTo>
                <a:lnTo>
                  <a:pt x="90" y="236"/>
                </a:lnTo>
                <a:lnTo>
                  <a:pt x="78" y="258"/>
                </a:lnTo>
                <a:lnTo>
                  <a:pt x="64" y="280"/>
                </a:lnTo>
                <a:lnTo>
                  <a:pt x="52" y="304"/>
                </a:lnTo>
                <a:lnTo>
                  <a:pt x="42" y="328"/>
                </a:lnTo>
                <a:lnTo>
                  <a:pt x="32" y="352"/>
                </a:lnTo>
                <a:lnTo>
                  <a:pt x="24" y="378"/>
                </a:lnTo>
                <a:lnTo>
                  <a:pt x="18" y="404"/>
                </a:lnTo>
                <a:lnTo>
                  <a:pt x="12" y="430"/>
                </a:lnTo>
                <a:lnTo>
                  <a:pt x="6" y="456"/>
                </a:lnTo>
                <a:lnTo>
                  <a:pt x="4" y="484"/>
                </a:lnTo>
                <a:lnTo>
                  <a:pt x="2" y="512"/>
                </a:lnTo>
                <a:lnTo>
                  <a:pt x="0" y="540"/>
                </a:lnTo>
                <a:lnTo>
                  <a:pt x="0" y="540"/>
                </a:lnTo>
                <a:lnTo>
                  <a:pt x="2" y="572"/>
                </a:lnTo>
                <a:lnTo>
                  <a:pt x="4" y="602"/>
                </a:lnTo>
                <a:lnTo>
                  <a:pt x="8" y="632"/>
                </a:lnTo>
                <a:lnTo>
                  <a:pt x="12" y="660"/>
                </a:lnTo>
                <a:lnTo>
                  <a:pt x="18" y="688"/>
                </a:lnTo>
                <a:lnTo>
                  <a:pt x="26" y="716"/>
                </a:lnTo>
                <a:lnTo>
                  <a:pt x="36" y="742"/>
                </a:lnTo>
                <a:lnTo>
                  <a:pt x="46" y="768"/>
                </a:lnTo>
                <a:lnTo>
                  <a:pt x="58" y="794"/>
                </a:lnTo>
                <a:lnTo>
                  <a:pt x="70" y="818"/>
                </a:lnTo>
                <a:lnTo>
                  <a:pt x="84" y="840"/>
                </a:lnTo>
                <a:lnTo>
                  <a:pt x="100" y="864"/>
                </a:lnTo>
                <a:lnTo>
                  <a:pt x="116" y="886"/>
                </a:lnTo>
                <a:lnTo>
                  <a:pt x="134" y="908"/>
                </a:lnTo>
                <a:lnTo>
                  <a:pt x="172" y="948"/>
                </a:lnTo>
                <a:lnTo>
                  <a:pt x="172" y="948"/>
                </a:lnTo>
                <a:lnTo>
                  <a:pt x="536" y="1380"/>
                </a:lnTo>
                <a:lnTo>
                  <a:pt x="536" y="1380"/>
                </a:lnTo>
                <a:lnTo>
                  <a:pt x="900" y="948"/>
                </a:lnTo>
                <a:lnTo>
                  <a:pt x="900" y="948"/>
                </a:lnTo>
                <a:lnTo>
                  <a:pt x="938" y="908"/>
                </a:lnTo>
                <a:lnTo>
                  <a:pt x="956" y="886"/>
                </a:lnTo>
                <a:lnTo>
                  <a:pt x="972" y="864"/>
                </a:lnTo>
                <a:lnTo>
                  <a:pt x="988" y="840"/>
                </a:lnTo>
                <a:lnTo>
                  <a:pt x="1002" y="818"/>
                </a:lnTo>
                <a:lnTo>
                  <a:pt x="1014" y="794"/>
                </a:lnTo>
                <a:lnTo>
                  <a:pt x="1026" y="768"/>
                </a:lnTo>
                <a:lnTo>
                  <a:pt x="1036" y="742"/>
                </a:lnTo>
                <a:lnTo>
                  <a:pt x="1046" y="716"/>
                </a:lnTo>
                <a:lnTo>
                  <a:pt x="1054" y="688"/>
                </a:lnTo>
                <a:lnTo>
                  <a:pt x="1060" y="660"/>
                </a:lnTo>
                <a:lnTo>
                  <a:pt x="1064" y="632"/>
                </a:lnTo>
                <a:lnTo>
                  <a:pt x="1068" y="602"/>
                </a:lnTo>
                <a:lnTo>
                  <a:pt x="1070" y="572"/>
                </a:lnTo>
                <a:lnTo>
                  <a:pt x="1072" y="540"/>
                </a:lnTo>
                <a:lnTo>
                  <a:pt x="1072" y="540"/>
                </a:lnTo>
                <a:lnTo>
                  <a:pt x="1070" y="512"/>
                </a:lnTo>
                <a:lnTo>
                  <a:pt x="1068" y="484"/>
                </a:lnTo>
                <a:lnTo>
                  <a:pt x="1066" y="456"/>
                </a:lnTo>
                <a:lnTo>
                  <a:pt x="1060" y="430"/>
                </a:lnTo>
                <a:lnTo>
                  <a:pt x="1054" y="404"/>
                </a:lnTo>
                <a:lnTo>
                  <a:pt x="1048" y="378"/>
                </a:lnTo>
                <a:lnTo>
                  <a:pt x="1040" y="352"/>
                </a:lnTo>
                <a:lnTo>
                  <a:pt x="1030" y="328"/>
                </a:lnTo>
                <a:lnTo>
                  <a:pt x="1020" y="304"/>
                </a:lnTo>
                <a:lnTo>
                  <a:pt x="1008" y="280"/>
                </a:lnTo>
                <a:lnTo>
                  <a:pt x="994" y="258"/>
                </a:lnTo>
                <a:lnTo>
                  <a:pt x="980" y="236"/>
                </a:lnTo>
                <a:lnTo>
                  <a:pt x="966" y="214"/>
                </a:lnTo>
                <a:lnTo>
                  <a:pt x="950" y="194"/>
                </a:lnTo>
                <a:lnTo>
                  <a:pt x="934" y="176"/>
                </a:lnTo>
                <a:lnTo>
                  <a:pt x="916" y="156"/>
                </a:lnTo>
                <a:lnTo>
                  <a:pt x="898" y="138"/>
                </a:lnTo>
                <a:lnTo>
                  <a:pt x="878" y="122"/>
                </a:lnTo>
                <a:lnTo>
                  <a:pt x="858" y="106"/>
                </a:lnTo>
                <a:lnTo>
                  <a:pt x="838" y="92"/>
                </a:lnTo>
                <a:lnTo>
                  <a:pt x="816" y="78"/>
                </a:lnTo>
                <a:lnTo>
                  <a:pt x="792" y="64"/>
                </a:lnTo>
                <a:lnTo>
                  <a:pt x="770" y="52"/>
                </a:lnTo>
                <a:lnTo>
                  <a:pt x="746" y="42"/>
                </a:lnTo>
                <a:lnTo>
                  <a:pt x="722" y="32"/>
                </a:lnTo>
                <a:lnTo>
                  <a:pt x="696" y="24"/>
                </a:lnTo>
                <a:lnTo>
                  <a:pt x="672" y="16"/>
                </a:lnTo>
                <a:lnTo>
                  <a:pt x="644" y="10"/>
                </a:lnTo>
                <a:lnTo>
                  <a:pt x="618" y="6"/>
                </a:lnTo>
                <a:lnTo>
                  <a:pt x="592" y="2"/>
                </a:lnTo>
                <a:lnTo>
                  <a:pt x="564" y="0"/>
                </a:lnTo>
                <a:lnTo>
                  <a:pt x="536" y="0"/>
                </a:lnTo>
                <a:lnTo>
                  <a:pt x="536" y="0"/>
                </a:lnTo>
                <a:close/>
                <a:moveTo>
                  <a:pt x="536" y="992"/>
                </a:moveTo>
                <a:lnTo>
                  <a:pt x="536" y="992"/>
                </a:lnTo>
                <a:lnTo>
                  <a:pt x="492" y="990"/>
                </a:lnTo>
                <a:lnTo>
                  <a:pt x="450" y="984"/>
                </a:lnTo>
                <a:lnTo>
                  <a:pt x="408" y="972"/>
                </a:lnTo>
                <a:lnTo>
                  <a:pt x="370" y="958"/>
                </a:lnTo>
                <a:lnTo>
                  <a:pt x="332" y="940"/>
                </a:lnTo>
                <a:lnTo>
                  <a:pt x="296" y="916"/>
                </a:lnTo>
                <a:lnTo>
                  <a:pt x="264" y="892"/>
                </a:lnTo>
                <a:lnTo>
                  <a:pt x="234" y="862"/>
                </a:lnTo>
                <a:lnTo>
                  <a:pt x="206" y="830"/>
                </a:lnTo>
                <a:lnTo>
                  <a:pt x="180" y="796"/>
                </a:lnTo>
                <a:lnTo>
                  <a:pt x="160" y="758"/>
                </a:lnTo>
                <a:lnTo>
                  <a:pt x="142" y="720"/>
                </a:lnTo>
                <a:lnTo>
                  <a:pt x="126" y="678"/>
                </a:lnTo>
                <a:lnTo>
                  <a:pt x="116" y="632"/>
                </a:lnTo>
                <a:lnTo>
                  <a:pt x="110" y="586"/>
                </a:lnTo>
                <a:lnTo>
                  <a:pt x="108" y="540"/>
                </a:lnTo>
                <a:lnTo>
                  <a:pt x="108" y="540"/>
                </a:lnTo>
                <a:lnTo>
                  <a:pt x="110" y="496"/>
                </a:lnTo>
                <a:lnTo>
                  <a:pt x="116" y="452"/>
                </a:lnTo>
                <a:lnTo>
                  <a:pt x="126" y="412"/>
                </a:lnTo>
                <a:lnTo>
                  <a:pt x="142" y="372"/>
                </a:lnTo>
                <a:lnTo>
                  <a:pt x="160" y="334"/>
                </a:lnTo>
                <a:lnTo>
                  <a:pt x="180" y="298"/>
                </a:lnTo>
                <a:lnTo>
                  <a:pt x="206" y="266"/>
                </a:lnTo>
                <a:lnTo>
                  <a:pt x="234" y="234"/>
                </a:lnTo>
                <a:lnTo>
                  <a:pt x="264" y="206"/>
                </a:lnTo>
                <a:lnTo>
                  <a:pt x="296" y="182"/>
                </a:lnTo>
                <a:lnTo>
                  <a:pt x="332" y="160"/>
                </a:lnTo>
                <a:lnTo>
                  <a:pt x="370" y="142"/>
                </a:lnTo>
                <a:lnTo>
                  <a:pt x="408" y="128"/>
                </a:lnTo>
                <a:lnTo>
                  <a:pt x="450" y="116"/>
                </a:lnTo>
                <a:lnTo>
                  <a:pt x="492" y="110"/>
                </a:lnTo>
                <a:lnTo>
                  <a:pt x="536" y="108"/>
                </a:lnTo>
                <a:lnTo>
                  <a:pt x="536" y="108"/>
                </a:lnTo>
                <a:lnTo>
                  <a:pt x="580" y="110"/>
                </a:lnTo>
                <a:lnTo>
                  <a:pt x="622" y="116"/>
                </a:lnTo>
                <a:lnTo>
                  <a:pt x="662" y="128"/>
                </a:lnTo>
                <a:lnTo>
                  <a:pt x="702" y="142"/>
                </a:lnTo>
                <a:lnTo>
                  <a:pt x="740" y="160"/>
                </a:lnTo>
                <a:lnTo>
                  <a:pt x="774" y="182"/>
                </a:lnTo>
                <a:lnTo>
                  <a:pt x="808" y="206"/>
                </a:lnTo>
                <a:lnTo>
                  <a:pt x="838" y="234"/>
                </a:lnTo>
                <a:lnTo>
                  <a:pt x="866" y="266"/>
                </a:lnTo>
                <a:lnTo>
                  <a:pt x="890" y="298"/>
                </a:lnTo>
                <a:lnTo>
                  <a:pt x="912" y="334"/>
                </a:lnTo>
                <a:lnTo>
                  <a:pt x="930" y="372"/>
                </a:lnTo>
                <a:lnTo>
                  <a:pt x="944" y="412"/>
                </a:lnTo>
                <a:lnTo>
                  <a:pt x="956" y="452"/>
                </a:lnTo>
                <a:lnTo>
                  <a:pt x="962" y="496"/>
                </a:lnTo>
                <a:lnTo>
                  <a:pt x="964" y="540"/>
                </a:lnTo>
                <a:lnTo>
                  <a:pt x="964" y="540"/>
                </a:lnTo>
                <a:lnTo>
                  <a:pt x="962" y="586"/>
                </a:lnTo>
                <a:lnTo>
                  <a:pt x="956" y="632"/>
                </a:lnTo>
                <a:lnTo>
                  <a:pt x="944" y="678"/>
                </a:lnTo>
                <a:lnTo>
                  <a:pt x="930" y="720"/>
                </a:lnTo>
                <a:lnTo>
                  <a:pt x="912" y="758"/>
                </a:lnTo>
                <a:lnTo>
                  <a:pt x="890" y="796"/>
                </a:lnTo>
                <a:lnTo>
                  <a:pt x="866" y="830"/>
                </a:lnTo>
                <a:lnTo>
                  <a:pt x="838" y="862"/>
                </a:lnTo>
                <a:lnTo>
                  <a:pt x="808" y="892"/>
                </a:lnTo>
                <a:lnTo>
                  <a:pt x="774" y="916"/>
                </a:lnTo>
                <a:lnTo>
                  <a:pt x="740" y="940"/>
                </a:lnTo>
                <a:lnTo>
                  <a:pt x="702" y="958"/>
                </a:lnTo>
                <a:lnTo>
                  <a:pt x="662" y="972"/>
                </a:lnTo>
                <a:lnTo>
                  <a:pt x="622" y="984"/>
                </a:lnTo>
                <a:lnTo>
                  <a:pt x="580" y="990"/>
                </a:lnTo>
                <a:lnTo>
                  <a:pt x="536" y="992"/>
                </a:lnTo>
                <a:lnTo>
                  <a:pt x="536" y="992"/>
                </a:lnTo>
                <a:close/>
              </a:path>
            </a:pathLst>
          </a:custGeom>
          <a:solidFill>
            <a:srgbClr val="CCCC00"/>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ZA"/>
          </a:p>
        </p:txBody>
      </p:sp>
      <p:pic>
        <p:nvPicPr>
          <p:cNvPr id="15" name="Picture 14"/>
          <p:cNvPicPr>
            <a:picLocks noChangeAspect="1"/>
          </p:cNvPicPr>
          <p:nvPr/>
        </p:nvPicPr>
        <p:blipFill>
          <a:blip r:embed="rId3" cstate="print"/>
          <a:stretch>
            <a:fillRect/>
          </a:stretch>
        </p:blipFill>
        <p:spPr>
          <a:xfrm>
            <a:off x="4967025" y="349841"/>
            <a:ext cx="4176975" cy="4318002"/>
          </a:xfrm>
          <a:prstGeom prst="rect">
            <a:avLst/>
          </a:prstGeom>
        </p:spPr>
      </p:pic>
      <p:sp>
        <p:nvSpPr>
          <p:cNvPr id="16" name="Rectangle 15"/>
          <p:cNvSpPr/>
          <p:nvPr/>
        </p:nvSpPr>
        <p:spPr>
          <a:xfrm>
            <a:off x="4763911" y="4667843"/>
            <a:ext cx="4380089" cy="2046714"/>
          </a:xfrm>
          <a:prstGeom prst="rect">
            <a:avLst/>
          </a:prstGeom>
          <a:solidFill>
            <a:schemeClr val="bg1"/>
          </a:solidFill>
        </p:spPr>
        <p:txBody>
          <a:bodyPr wrap="square">
            <a:spAutoFit/>
          </a:bodyPr>
          <a:lstStyle/>
          <a:p>
            <a:r>
              <a:rPr lang="en-ZA" sz="1200" i="1" dirty="0"/>
              <a:t>The main contributors to the irregular expenditure in 2014-15 were: </a:t>
            </a:r>
            <a:r>
              <a:rPr lang="en-ZA" sz="1200" i="1" dirty="0" smtClean="0"/>
              <a:t>	</a:t>
            </a:r>
            <a:r>
              <a:rPr lang="en-ZA" sz="1200" b="1" i="1" dirty="0" smtClean="0"/>
              <a:t>	                      2014-15     2013-14 </a:t>
            </a:r>
            <a:endParaRPr lang="en-ZA" sz="1200" i="1" dirty="0"/>
          </a:p>
          <a:p>
            <a:r>
              <a:rPr lang="en-ZA" sz="1200" b="1" i="1" dirty="0" smtClean="0"/>
              <a:t>		                  R </a:t>
            </a:r>
            <a:r>
              <a:rPr lang="en-ZA" sz="1200" b="1" i="1" dirty="0"/>
              <a:t>million </a:t>
            </a:r>
            <a:r>
              <a:rPr lang="en-ZA" sz="1200" b="1" i="1" dirty="0" smtClean="0"/>
              <a:t>    R </a:t>
            </a:r>
            <a:r>
              <a:rPr lang="en-ZA" sz="1200" b="1" i="1" dirty="0"/>
              <a:t>million </a:t>
            </a:r>
            <a:endParaRPr lang="en-ZA" sz="1200" i="1" dirty="0"/>
          </a:p>
          <a:p>
            <a:r>
              <a:rPr lang="en-ZA" sz="1100" i="1" dirty="0"/>
              <a:t>• Roads and Transport (Gauteng) 	</a:t>
            </a:r>
            <a:r>
              <a:rPr lang="en-ZA" sz="1100" i="1" dirty="0" smtClean="0"/>
              <a:t>R1 </a:t>
            </a:r>
            <a:r>
              <a:rPr lang="en-ZA" sz="1100" i="1" dirty="0"/>
              <a:t>942 </a:t>
            </a:r>
            <a:r>
              <a:rPr lang="en-ZA" sz="1100" i="1" dirty="0" smtClean="0"/>
              <a:t>	R1 </a:t>
            </a:r>
            <a:r>
              <a:rPr lang="en-ZA" sz="1100" i="1" dirty="0"/>
              <a:t>990 </a:t>
            </a:r>
          </a:p>
          <a:p>
            <a:r>
              <a:rPr lang="en-ZA" sz="1100" i="1" dirty="0"/>
              <a:t>• Human Settlements (Gauteng) </a:t>
            </a:r>
            <a:r>
              <a:rPr lang="en-ZA" sz="1100" i="1" dirty="0" smtClean="0"/>
              <a:t>	R1 </a:t>
            </a:r>
            <a:r>
              <a:rPr lang="en-ZA" sz="1100" i="1" dirty="0"/>
              <a:t>928 </a:t>
            </a:r>
            <a:r>
              <a:rPr lang="en-ZA" sz="1100" i="1" dirty="0" smtClean="0"/>
              <a:t>	R1 </a:t>
            </a:r>
            <a:r>
              <a:rPr lang="en-ZA" sz="1100" i="1" dirty="0"/>
              <a:t>044 </a:t>
            </a:r>
          </a:p>
          <a:p>
            <a:r>
              <a:rPr lang="pt-BR" sz="1100" i="1" dirty="0"/>
              <a:t>• Health (Mpumalanga) </a:t>
            </a:r>
            <a:r>
              <a:rPr lang="pt-BR" sz="1100" i="1" dirty="0" smtClean="0"/>
              <a:t>		R1 </a:t>
            </a:r>
            <a:r>
              <a:rPr lang="pt-BR" sz="1100" i="1" dirty="0"/>
              <a:t>919 </a:t>
            </a:r>
            <a:r>
              <a:rPr lang="pt-BR" sz="1100" i="1" dirty="0" smtClean="0"/>
              <a:t>	R   818 </a:t>
            </a:r>
            <a:endParaRPr lang="pt-BR" sz="1100" i="1" dirty="0"/>
          </a:p>
          <a:p>
            <a:r>
              <a:rPr lang="en-ZA" sz="1100" i="1" dirty="0"/>
              <a:t>• South African National Roads Agency </a:t>
            </a:r>
            <a:r>
              <a:rPr lang="en-ZA" sz="1100" i="1" dirty="0" smtClean="0"/>
              <a:t>	R1 </a:t>
            </a:r>
            <a:r>
              <a:rPr lang="en-ZA" sz="1100" i="1" dirty="0"/>
              <a:t>606 </a:t>
            </a:r>
            <a:r>
              <a:rPr lang="en-ZA" sz="1100" i="1" dirty="0" smtClean="0"/>
              <a:t>	R1 </a:t>
            </a:r>
            <a:r>
              <a:rPr lang="en-ZA" sz="1100" i="1" dirty="0"/>
              <a:t>541 </a:t>
            </a:r>
          </a:p>
          <a:p>
            <a:r>
              <a:rPr lang="pt-BR" sz="1100" i="1" dirty="0"/>
              <a:t>• Education (Gauteng) </a:t>
            </a:r>
            <a:r>
              <a:rPr lang="pt-BR" sz="1100" i="1" dirty="0" smtClean="0"/>
              <a:t>		R1 </a:t>
            </a:r>
            <a:r>
              <a:rPr lang="pt-BR" sz="1100" i="1" dirty="0"/>
              <a:t>246 </a:t>
            </a:r>
            <a:r>
              <a:rPr lang="pt-BR" sz="1100" i="1" dirty="0" smtClean="0"/>
              <a:t>	R1 </a:t>
            </a:r>
            <a:r>
              <a:rPr lang="pt-BR" sz="1100" i="1" dirty="0"/>
              <a:t>772 </a:t>
            </a:r>
          </a:p>
          <a:p>
            <a:r>
              <a:rPr lang="pt-BR" sz="1100" i="1" dirty="0"/>
              <a:t>• Education (Limpopo) </a:t>
            </a:r>
            <a:r>
              <a:rPr lang="pt-BR" sz="1100" i="1" dirty="0" smtClean="0"/>
              <a:t>		R   994	R2 </a:t>
            </a:r>
            <a:r>
              <a:rPr lang="pt-BR" sz="1100" i="1" dirty="0"/>
              <a:t>209 </a:t>
            </a:r>
          </a:p>
          <a:p>
            <a:r>
              <a:rPr lang="en-ZA" sz="1100" i="1" dirty="0"/>
              <a:t>• Human Settlements (Free State) </a:t>
            </a:r>
            <a:r>
              <a:rPr lang="en-ZA" sz="1100" i="1" dirty="0" smtClean="0"/>
              <a:t>	R   982 	R   858 </a:t>
            </a:r>
            <a:endParaRPr lang="en-ZA" sz="1100" i="1" dirty="0"/>
          </a:p>
          <a:p>
            <a:r>
              <a:rPr lang="pt-BR" sz="1100" i="1" dirty="0"/>
              <a:t>• Health (KwaZulu-Natal) </a:t>
            </a:r>
            <a:r>
              <a:rPr lang="pt-BR" sz="1100" i="1" dirty="0" smtClean="0"/>
              <a:t>		R   839	R1 </a:t>
            </a:r>
            <a:r>
              <a:rPr lang="pt-BR" sz="1100" i="1" dirty="0"/>
              <a:t>220 </a:t>
            </a:r>
            <a:r>
              <a:rPr lang="en-ZA" sz="1400" i="1" dirty="0" smtClean="0"/>
              <a:t>. </a:t>
            </a:r>
            <a:endParaRPr lang="en-ZA" sz="1400" i="1" dirty="0"/>
          </a:p>
        </p:txBody>
      </p:sp>
      <p:sp>
        <p:nvSpPr>
          <p:cNvPr id="3" name="Rectangle 2"/>
          <p:cNvSpPr/>
          <p:nvPr/>
        </p:nvSpPr>
        <p:spPr>
          <a:xfrm>
            <a:off x="729889" y="1003570"/>
            <a:ext cx="4768626" cy="4001095"/>
          </a:xfrm>
          <a:prstGeom prst="rect">
            <a:avLst/>
          </a:prstGeom>
        </p:spPr>
        <p:txBody>
          <a:bodyPr wrap="square">
            <a:spAutoFit/>
          </a:bodyPr>
          <a:lstStyle/>
          <a:p>
            <a:pPr>
              <a:spcBef>
                <a:spcPts val="600"/>
              </a:spcBef>
              <a:spcAft>
                <a:spcPts val="600"/>
              </a:spcAft>
            </a:pPr>
            <a:r>
              <a:rPr lang="en-ZA" sz="1600" dirty="0">
                <a:solidFill>
                  <a:srgbClr val="000000"/>
                </a:solidFill>
                <a:latin typeface="Calibri" panose="020F0502020204030204" pitchFamily="34" charset="0"/>
              </a:rPr>
              <a:t>C</a:t>
            </a:r>
            <a:r>
              <a:rPr lang="en-ZA" sz="1600" dirty="0" smtClean="0">
                <a:solidFill>
                  <a:srgbClr val="000000"/>
                </a:solidFill>
                <a:latin typeface="Calibri" panose="020F0502020204030204" pitchFamily="34" charset="0"/>
              </a:rPr>
              <a:t>ould </a:t>
            </a:r>
            <a:r>
              <a:rPr lang="en-ZA" sz="1600" dirty="0">
                <a:solidFill>
                  <a:srgbClr val="000000"/>
                </a:solidFill>
                <a:latin typeface="Calibri" panose="020F0502020204030204" pitchFamily="34" charset="0"/>
              </a:rPr>
              <a:t>not audit awards with a value of R1 330 million at 32 auditees (7</a:t>
            </a:r>
            <a:r>
              <a:rPr lang="en-ZA" sz="1600" dirty="0" smtClean="0">
                <a:solidFill>
                  <a:srgbClr val="000000"/>
                </a:solidFill>
                <a:latin typeface="Calibri" panose="020F0502020204030204" pitchFamily="34" charset="0"/>
              </a:rPr>
              <a:t>% - not provided evidence </a:t>
            </a:r>
            <a:r>
              <a:rPr lang="en-ZA" sz="1600" dirty="0">
                <a:solidFill>
                  <a:srgbClr val="000000"/>
                </a:solidFill>
                <a:latin typeface="Calibri" panose="020F0502020204030204" pitchFamily="34" charset="0"/>
              </a:rPr>
              <a:t>that awards </a:t>
            </a:r>
            <a:r>
              <a:rPr lang="en-ZA" sz="1600" dirty="0" smtClean="0">
                <a:solidFill>
                  <a:srgbClr val="000000"/>
                </a:solidFill>
                <a:latin typeface="Calibri" panose="020F0502020204030204" pitchFamily="34" charset="0"/>
              </a:rPr>
              <a:t>according </a:t>
            </a:r>
            <a:r>
              <a:rPr lang="en-ZA" sz="1600" dirty="0">
                <a:solidFill>
                  <a:srgbClr val="000000"/>
                </a:solidFill>
                <a:latin typeface="Calibri" panose="020F0502020204030204" pitchFamily="34" charset="0"/>
              </a:rPr>
              <a:t>to </a:t>
            </a:r>
            <a:r>
              <a:rPr lang="en-ZA" sz="1600" dirty="0" err="1" smtClean="0">
                <a:solidFill>
                  <a:srgbClr val="000000"/>
                </a:solidFill>
                <a:latin typeface="Calibri" panose="020F0502020204030204" pitchFamily="34" charset="0"/>
              </a:rPr>
              <a:t>SCM</a:t>
            </a:r>
            <a:r>
              <a:rPr lang="en-ZA" sz="1600" dirty="0" smtClean="0">
                <a:solidFill>
                  <a:srgbClr val="000000"/>
                </a:solidFill>
                <a:latin typeface="Calibri" panose="020F0502020204030204" pitchFamily="34" charset="0"/>
              </a:rPr>
              <a:t> legislation). </a:t>
            </a:r>
          </a:p>
          <a:p>
            <a:pPr>
              <a:spcBef>
                <a:spcPts val="600"/>
              </a:spcBef>
              <a:spcAft>
                <a:spcPts val="600"/>
              </a:spcAft>
            </a:pPr>
            <a:r>
              <a:rPr lang="en-ZA" sz="1600" dirty="0" smtClean="0">
                <a:solidFill>
                  <a:srgbClr val="000000"/>
                </a:solidFill>
                <a:latin typeface="Calibri" panose="020F0502020204030204" pitchFamily="34" charset="0"/>
              </a:rPr>
              <a:t>Encountered </a:t>
            </a:r>
            <a:r>
              <a:rPr lang="en-ZA" sz="1600" dirty="0">
                <a:solidFill>
                  <a:srgbClr val="000000"/>
                </a:solidFill>
                <a:latin typeface="Calibri" panose="020F0502020204030204" pitchFamily="34" charset="0"/>
              </a:rPr>
              <a:t>similar limitations at 10 of these 32 auditees (31%) in the previous </a:t>
            </a:r>
            <a:r>
              <a:rPr lang="en-ZA" sz="1600" dirty="0" smtClean="0">
                <a:solidFill>
                  <a:srgbClr val="000000"/>
                </a:solidFill>
                <a:latin typeface="Calibri" panose="020F0502020204030204" pitchFamily="34" charset="0"/>
              </a:rPr>
              <a:t>year,</a:t>
            </a:r>
          </a:p>
          <a:p>
            <a:pPr>
              <a:spcBef>
                <a:spcPts val="600"/>
              </a:spcBef>
              <a:spcAft>
                <a:spcPts val="600"/>
              </a:spcAft>
            </a:pPr>
            <a:r>
              <a:rPr lang="en-ZA" sz="1600" dirty="0" smtClean="0">
                <a:latin typeface="Calibri" panose="020F0502020204030204" pitchFamily="34" charset="0"/>
              </a:rPr>
              <a:t>A </a:t>
            </a:r>
            <a:r>
              <a:rPr lang="en-ZA" sz="1600" dirty="0">
                <a:latin typeface="Calibri" panose="020F0502020204030204" pitchFamily="34" charset="0"/>
              </a:rPr>
              <a:t>total of 254 (89%) of the 287 auditees also incurred irregular expenditure in the previous year. (219 of these auditees incurred such expenditure - past 3 years</a:t>
            </a:r>
            <a:r>
              <a:rPr lang="en-ZA" sz="1600" dirty="0" smtClean="0">
                <a:latin typeface="Calibri" panose="020F0502020204030204" pitchFamily="34" charset="0"/>
              </a:rPr>
              <a:t>).</a:t>
            </a:r>
          </a:p>
          <a:p>
            <a:pPr>
              <a:spcBef>
                <a:spcPts val="600"/>
              </a:spcBef>
              <a:spcAft>
                <a:spcPts val="600"/>
              </a:spcAft>
            </a:pPr>
            <a:r>
              <a:rPr lang="en-ZA" sz="1600" dirty="0">
                <a:solidFill>
                  <a:srgbClr val="000000"/>
                </a:solidFill>
                <a:latin typeface="Calibri" panose="020F0502020204030204" pitchFamily="34" charset="0"/>
              </a:rPr>
              <a:t>Should serve as a </a:t>
            </a:r>
            <a:r>
              <a:rPr lang="en-ZA" b="1" dirty="0">
                <a:solidFill>
                  <a:srgbClr val="996600"/>
                </a:solidFill>
                <a:latin typeface="Calibri" panose="020F0502020204030204" pitchFamily="34" charset="0"/>
              </a:rPr>
              <a:t>red flag to oversight structures </a:t>
            </a:r>
            <a:r>
              <a:rPr lang="en-ZA" sz="1600" dirty="0">
                <a:solidFill>
                  <a:srgbClr val="000000"/>
                </a:solidFill>
                <a:latin typeface="Calibri" panose="020F0502020204030204" pitchFamily="34" charset="0"/>
              </a:rPr>
              <a:t>that we could also not perform any alternative audit procedures to obtain reasonable assurance that the expenditure in respect of these awards was not irregular. </a:t>
            </a:r>
            <a:endParaRPr lang="en-ZA" sz="1600" dirty="0">
              <a:latin typeface="Calibri" panose="020F0502020204030204" pitchFamily="34" charset="0"/>
            </a:endParaRPr>
          </a:p>
        </p:txBody>
      </p:sp>
      <p:sp>
        <p:nvSpPr>
          <p:cNvPr id="17" name="Rectangle 16"/>
          <p:cNvSpPr/>
          <p:nvPr/>
        </p:nvSpPr>
        <p:spPr>
          <a:xfrm>
            <a:off x="161691" y="5248162"/>
            <a:ext cx="4495799" cy="1384995"/>
          </a:xfrm>
          <a:prstGeom prst="rect">
            <a:avLst/>
          </a:prstGeom>
          <a:solidFill>
            <a:schemeClr val="bg1"/>
          </a:solidFill>
          <a:ln>
            <a:solidFill>
              <a:srgbClr val="CCCC00"/>
            </a:solidFill>
          </a:ln>
        </p:spPr>
        <p:style>
          <a:lnRef idx="2">
            <a:schemeClr val="accent4"/>
          </a:lnRef>
          <a:fillRef idx="1">
            <a:schemeClr val="lt1"/>
          </a:fillRef>
          <a:effectRef idx="0">
            <a:schemeClr val="accent4"/>
          </a:effectRef>
          <a:fontRef idx="minor">
            <a:schemeClr val="dk1"/>
          </a:fontRef>
        </p:style>
        <p:txBody>
          <a:bodyPr wrap="square">
            <a:spAutoFit/>
          </a:bodyPr>
          <a:lstStyle/>
          <a:p>
            <a:pPr>
              <a:spcBef>
                <a:spcPts val="600"/>
              </a:spcBef>
              <a:spcAft>
                <a:spcPts val="600"/>
              </a:spcAft>
            </a:pPr>
            <a:r>
              <a:rPr lang="en-ZA" sz="1400" b="1" dirty="0">
                <a:latin typeface="Calibri" panose="020F0502020204030204" pitchFamily="34" charset="0"/>
              </a:rPr>
              <a:t>A total of 99 auditees (2013-14: 76 auditees) disclosed in their financial statements </a:t>
            </a:r>
            <a:r>
              <a:rPr lang="en-ZA" sz="1400" b="1" dirty="0">
                <a:solidFill>
                  <a:srgbClr val="996600"/>
                </a:solidFill>
                <a:latin typeface="Calibri" panose="020F0502020204030204" pitchFamily="34" charset="0"/>
              </a:rPr>
              <a:t>that they still have to investigate all transactions for the financial year to determine the full extent of their irregular expenditure.</a:t>
            </a:r>
            <a:r>
              <a:rPr lang="en-ZA" sz="1400" b="1" dirty="0">
                <a:latin typeface="Calibri" panose="020F0502020204030204" pitchFamily="34" charset="0"/>
              </a:rPr>
              <a:t> This means the irregular expenditure value for 2014-15 could be higher after these investigations are completed</a:t>
            </a:r>
            <a:endParaRPr lang="en-ZA" sz="1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2898877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029200"/>
          </a:xfrm>
        </p:spPr>
        <p:txBody>
          <a:bodyPr/>
          <a:lstStyle/>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a:p>
          <a:p>
            <a:pPr marL="0" indent="0">
              <a:buNone/>
            </a:pPr>
            <a:endParaRPr lang="en-ZA" sz="3600" dirty="0" smtClean="0">
              <a:effectLst>
                <a:outerShdw blurRad="38100" dist="38100" dir="2700000" algn="tl">
                  <a:srgbClr val="000000">
                    <a:alpha val="43137"/>
                  </a:srgbClr>
                </a:outerShdw>
              </a:effectLst>
              <a:latin typeface="+mj-lt"/>
            </a:endParaRPr>
          </a:p>
          <a:p>
            <a:pPr marL="0" indent="0" algn="ctr">
              <a:buNone/>
            </a:pPr>
            <a:r>
              <a:rPr lang="en-ZA" sz="3600" dirty="0" smtClean="0">
                <a:effectLst>
                  <a:outerShdw blurRad="38100" dist="38100" dir="2700000" algn="tl">
                    <a:srgbClr val="000000">
                      <a:alpha val="43137"/>
                    </a:srgbClr>
                  </a:outerShdw>
                </a:effectLst>
                <a:latin typeface="+mj-lt"/>
              </a:rPr>
              <a:t>         </a:t>
            </a:r>
            <a:r>
              <a:rPr lang="en-ZA" sz="3600" b="1" dirty="0" smtClean="0">
                <a:effectLst>
                  <a:outerShdw blurRad="38100" dist="38100" dir="2700000" algn="tl">
                    <a:srgbClr val="000000">
                      <a:alpha val="43137"/>
                    </a:srgbClr>
                  </a:outerShdw>
                </a:effectLst>
                <a:latin typeface="+mj-lt"/>
              </a:rPr>
              <a:t>8. OVERVIEW OF IMPROVEMENT FOCUS AREAS</a:t>
            </a:r>
            <a:endParaRPr lang="en-ZA" sz="3600" b="1" dirty="0">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pPr>
                <a:defRPr/>
              </a:pPr>
              <a:t>63</a:t>
            </a:fld>
            <a:endParaRPr lang="en-ZA" dirty="0"/>
          </a:p>
        </p:txBody>
      </p:sp>
      <p:sp>
        <p:nvSpPr>
          <p:cNvPr id="5" name="Content Placeholder 4"/>
          <p:cNvSpPr>
            <a:spLocks noGrp="1"/>
          </p:cNvSpPr>
          <p:nvPr>
            <p:ph idx="13"/>
          </p:nvPr>
        </p:nvSpPr>
        <p:spPr/>
        <p:txBody>
          <a:bodyPr/>
          <a:lstStyle/>
          <a:p>
            <a:endParaRPr lang="en-ZA"/>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307037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xmlns=""/>
              </a:ext>
            </a:extLst>
          </a:blip>
          <a:srcRect l="459"/>
          <a:stretch/>
        </p:blipFill>
        <p:spPr>
          <a:xfrm flipV="1">
            <a:off x="-18362" y="4141258"/>
            <a:ext cx="3775525" cy="2710187"/>
          </a:xfrm>
          <a:prstGeom prst="rect">
            <a:avLst/>
          </a:prstGeom>
        </p:spPr>
      </p:pic>
      <p:sp>
        <p:nvSpPr>
          <p:cNvPr id="7" name="Rectangle 6"/>
          <p:cNvSpPr/>
          <p:nvPr/>
        </p:nvSpPr>
        <p:spPr>
          <a:xfrm>
            <a:off x="762000" y="1752600"/>
            <a:ext cx="3404297" cy="3847207"/>
          </a:xfrm>
          <a:prstGeom prst="rect">
            <a:avLst/>
          </a:prstGeom>
        </p:spPr>
        <p:txBody>
          <a:bodyPr wrap="square">
            <a:spAutoFit/>
          </a:bodyPr>
          <a:lstStyle/>
          <a:p>
            <a:pPr marL="171450" indent="-171450">
              <a:spcBef>
                <a:spcPts val="600"/>
              </a:spcBef>
              <a:spcAft>
                <a:spcPts val="600"/>
              </a:spcAft>
              <a:buFont typeface="Arial" panose="020B0604020202020204" pitchFamily="34" charset="0"/>
              <a:buChar char="•"/>
            </a:pPr>
            <a:r>
              <a:rPr lang="en-ZA" sz="1400" dirty="0">
                <a:latin typeface="Segoe Print" panose="02000600000000000000" pitchFamily="2" charset="0"/>
              </a:rPr>
              <a:t>In the 3rd quarter 2006 the SIU embarked on a comprehensive Organisational Assessment and Development Support Programme (OADSP), necessitated by the need to modernise and equip the organisation to achieve higher levels of operational efficiency. </a:t>
            </a:r>
            <a:endParaRPr lang="en-ZA" sz="1400" dirty="0" smtClean="0">
              <a:latin typeface="Segoe Print" panose="02000600000000000000" pitchFamily="2" charset="0"/>
            </a:endParaRPr>
          </a:p>
          <a:p>
            <a:pPr marL="171450" indent="-171450">
              <a:spcBef>
                <a:spcPts val="600"/>
              </a:spcBef>
              <a:spcAft>
                <a:spcPts val="600"/>
              </a:spcAft>
              <a:buFont typeface="Arial" panose="020B0604020202020204" pitchFamily="34" charset="0"/>
              <a:buChar char="•"/>
            </a:pPr>
            <a:r>
              <a:rPr lang="en-ZA" sz="1400" dirty="0" smtClean="0">
                <a:latin typeface="Segoe Print" panose="02000600000000000000" pitchFamily="2" charset="0"/>
              </a:rPr>
              <a:t>The </a:t>
            </a:r>
            <a:r>
              <a:rPr lang="en-ZA" sz="1400" dirty="0">
                <a:latin typeface="Segoe Print" panose="02000600000000000000" pitchFamily="2" charset="0"/>
              </a:rPr>
              <a:t>project outcome was well received, setting course towards a refined strategic intent, underpinned by a “world class” operating model and streamlined organisational structure</a:t>
            </a:r>
            <a:r>
              <a:rPr lang="en-ZA" sz="1400" dirty="0" smtClean="0">
                <a:latin typeface="Segoe Print" panose="02000600000000000000" pitchFamily="2" charset="0"/>
              </a:rPr>
              <a:t>.</a:t>
            </a:r>
          </a:p>
          <a:p>
            <a:pPr marL="171450" indent="-171450">
              <a:spcBef>
                <a:spcPts val="600"/>
              </a:spcBef>
              <a:spcAft>
                <a:spcPts val="600"/>
              </a:spcAft>
              <a:buFont typeface="Arial" panose="020B0604020202020204" pitchFamily="34" charset="0"/>
              <a:buChar char="•"/>
            </a:pPr>
            <a:r>
              <a:rPr lang="en-ZA" sz="1400" dirty="0" smtClean="0">
                <a:latin typeface="Segoe Print" panose="02000600000000000000" pitchFamily="2" charset="0"/>
              </a:rPr>
              <a:t>NOT FULLY IMPLEMENTED !!</a:t>
            </a:r>
            <a:endParaRPr lang="en-ZA" sz="1400" dirty="0">
              <a:latin typeface="Segoe Print" panose="02000600000000000000" pitchFamily="2" charset="0"/>
            </a:endParaRPr>
          </a:p>
        </p:txBody>
      </p:sp>
      <p:grpSp>
        <p:nvGrpSpPr>
          <p:cNvPr id="11" name="Group 10"/>
          <p:cNvGrpSpPr/>
          <p:nvPr/>
        </p:nvGrpSpPr>
        <p:grpSpPr>
          <a:xfrm>
            <a:off x="685800" y="1066800"/>
            <a:ext cx="3657600" cy="4953000"/>
            <a:chOff x="12138026" y="5800725"/>
            <a:chExt cx="1058862" cy="1547813"/>
          </a:xfrm>
        </p:grpSpPr>
        <p:sp>
          <p:nvSpPr>
            <p:cNvPr id="12" name="Freeform 602"/>
            <p:cNvSpPr>
              <a:spLocks noEditPoints="1"/>
            </p:cNvSpPr>
            <p:nvPr/>
          </p:nvSpPr>
          <p:spPr bwMode="auto">
            <a:xfrm>
              <a:off x="12138026" y="5800725"/>
              <a:ext cx="981075" cy="163513"/>
            </a:xfrm>
            <a:custGeom>
              <a:avLst/>
              <a:gdLst>
                <a:gd name="T0" fmla="*/ 144 w 227"/>
                <a:gd name="T1" fmla="*/ 24 h 38"/>
                <a:gd name="T2" fmla="*/ 184 w 227"/>
                <a:gd name="T3" fmla="*/ 23 h 38"/>
                <a:gd name="T4" fmla="*/ 213 w 227"/>
                <a:gd name="T5" fmla="*/ 22 h 38"/>
                <a:gd name="T6" fmla="*/ 226 w 227"/>
                <a:gd name="T7" fmla="*/ 23 h 38"/>
                <a:gd name="T8" fmla="*/ 209 w 227"/>
                <a:gd name="T9" fmla="*/ 24 h 38"/>
                <a:gd name="T10" fmla="*/ 170 w 227"/>
                <a:gd name="T11" fmla="*/ 25 h 38"/>
                <a:gd name="T12" fmla="*/ 145 w 227"/>
                <a:gd name="T13" fmla="*/ 25 h 38"/>
                <a:gd name="T14" fmla="*/ 136 w 227"/>
                <a:gd name="T15" fmla="*/ 30 h 38"/>
                <a:gd name="T16" fmla="*/ 134 w 227"/>
                <a:gd name="T17" fmla="*/ 37 h 38"/>
                <a:gd name="T18" fmla="*/ 128 w 227"/>
                <a:gd name="T19" fmla="*/ 38 h 38"/>
                <a:gd name="T20" fmla="*/ 119 w 227"/>
                <a:gd name="T21" fmla="*/ 31 h 38"/>
                <a:gd name="T22" fmla="*/ 128 w 227"/>
                <a:gd name="T23" fmla="*/ 28 h 38"/>
                <a:gd name="T24" fmla="*/ 116 w 227"/>
                <a:gd name="T25" fmla="*/ 25 h 38"/>
                <a:gd name="T26" fmla="*/ 81 w 227"/>
                <a:gd name="T27" fmla="*/ 25 h 38"/>
                <a:gd name="T28" fmla="*/ 63 w 227"/>
                <a:gd name="T29" fmla="*/ 25 h 38"/>
                <a:gd name="T30" fmla="*/ 29 w 227"/>
                <a:gd name="T31" fmla="*/ 24 h 38"/>
                <a:gd name="T32" fmla="*/ 2 w 227"/>
                <a:gd name="T33" fmla="*/ 23 h 38"/>
                <a:gd name="T34" fmla="*/ 11 w 227"/>
                <a:gd name="T35" fmla="*/ 21 h 38"/>
                <a:gd name="T36" fmla="*/ 31 w 227"/>
                <a:gd name="T37" fmla="*/ 22 h 38"/>
                <a:gd name="T38" fmla="*/ 47 w 227"/>
                <a:gd name="T39" fmla="*/ 22 h 38"/>
                <a:gd name="T40" fmla="*/ 90 w 227"/>
                <a:gd name="T41" fmla="*/ 23 h 38"/>
                <a:gd name="T42" fmla="*/ 116 w 227"/>
                <a:gd name="T43" fmla="*/ 23 h 38"/>
                <a:gd name="T44" fmla="*/ 137 w 227"/>
                <a:gd name="T45" fmla="*/ 15 h 38"/>
                <a:gd name="T46" fmla="*/ 134 w 227"/>
                <a:gd name="T47" fmla="*/ 7 h 38"/>
                <a:gd name="T48" fmla="*/ 138 w 227"/>
                <a:gd name="T49" fmla="*/ 10 h 38"/>
                <a:gd name="T50" fmla="*/ 138 w 227"/>
                <a:gd name="T51" fmla="*/ 2 h 38"/>
                <a:gd name="T52" fmla="*/ 146 w 227"/>
                <a:gd name="T53" fmla="*/ 1 h 38"/>
                <a:gd name="T54" fmla="*/ 156 w 227"/>
                <a:gd name="T55" fmla="*/ 18 h 38"/>
                <a:gd name="T56" fmla="*/ 147 w 227"/>
                <a:gd name="T57" fmla="*/ 21 h 38"/>
                <a:gd name="T58" fmla="*/ 144 w 227"/>
                <a:gd name="T59" fmla="*/ 10 h 38"/>
                <a:gd name="T60" fmla="*/ 145 w 227"/>
                <a:gd name="T61" fmla="*/ 17 h 38"/>
                <a:gd name="T62" fmla="*/ 146 w 227"/>
                <a:gd name="T63" fmla="*/ 3 h 38"/>
                <a:gd name="T64" fmla="*/ 145 w 227"/>
                <a:gd name="T65" fmla="*/ 9 h 38"/>
                <a:gd name="T66" fmla="*/ 132 w 227"/>
                <a:gd name="T67" fmla="*/ 32 h 38"/>
                <a:gd name="T68" fmla="*/ 145 w 227"/>
                <a:gd name="T69" fmla="*/ 20 h 38"/>
                <a:gd name="T70" fmla="*/ 132 w 227"/>
                <a:gd name="T71" fmla="*/ 24 h 38"/>
                <a:gd name="T72" fmla="*/ 126 w 227"/>
                <a:gd name="T73" fmla="*/ 34 h 38"/>
                <a:gd name="T74" fmla="*/ 147 w 227"/>
                <a:gd name="T75" fmla="*/ 17 h 38"/>
                <a:gd name="T76" fmla="*/ 148 w 227"/>
                <a:gd name="T77" fmla="*/ 19 h 38"/>
                <a:gd name="T78" fmla="*/ 152 w 227"/>
                <a:gd name="T79" fmla="*/ 9 h 38"/>
                <a:gd name="T80" fmla="*/ 151 w 227"/>
                <a:gd name="T81" fmla="*/ 16 h 38"/>
                <a:gd name="T82" fmla="*/ 150 w 227"/>
                <a:gd name="T83" fmla="*/ 15 h 38"/>
                <a:gd name="T84" fmla="*/ 148 w 227"/>
                <a:gd name="T85" fmla="*/ 5 h 38"/>
                <a:gd name="T86" fmla="*/ 140 w 227"/>
                <a:gd name="T87" fmla="*/ 10 h 38"/>
                <a:gd name="T88" fmla="*/ 143 w 227"/>
                <a:gd name="T8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38">
                  <a:moveTo>
                    <a:pt x="146" y="20"/>
                  </a:moveTo>
                  <a:cubicBezTo>
                    <a:pt x="145" y="21"/>
                    <a:pt x="144" y="22"/>
                    <a:pt x="143" y="24"/>
                  </a:cubicBezTo>
                  <a:cubicBezTo>
                    <a:pt x="144" y="24"/>
                    <a:pt x="144" y="24"/>
                    <a:pt x="144" y="24"/>
                  </a:cubicBezTo>
                  <a:cubicBezTo>
                    <a:pt x="152" y="24"/>
                    <a:pt x="160" y="24"/>
                    <a:pt x="168" y="24"/>
                  </a:cubicBezTo>
                  <a:cubicBezTo>
                    <a:pt x="172" y="23"/>
                    <a:pt x="176" y="23"/>
                    <a:pt x="180" y="23"/>
                  </a:cubicBezTo>
                  <a:cubicBezTo>
                    <a:pt x="182" y="23"/>
                    <a:pt x="183" y="23"/>
                    <a:pt x="184" y="23"/>
                  </a:cubicBezTo>
                  <a:cubicBezTo>
                    <a:pt x="187" y="23"/>
                    <a:pt x="190" y="23"/>
                    <a:pt x="192" y="23"/>
                  </a:cubicBezTo>
                  <a:cubicBezTo>
                    <a:pt x="196" y="23"/>
                    <a:pt x="199" y="23"/>
                    <a:pt x="202" y="23"/>
                  </a:cubicBezTo>
                  <a:cubicBezTo>
                    <a:pt x="206" y="22"/>
                    <a:pt x="210" y="22"/>
                    <a:pt x="213" y="22"/>
                  </a:cubicBezTo>
                  <a:cubicBezTo>
                    <a:pt x="216" y="22"/>
                    <a:pt x="219" y="22"/>
                    <a:pt x="221" y="22"/>
                  </a:cubicBezTo>
                  <a:cubicBezTo>
                    <a:pt x="223" y="22"/>
                    <a:pt x="225" y="22"/>
                    <a:pt x="227" y="23"/>
                  </a:cubicBezTo>
                  <a:cubicBezTo>
                    <a:pt x="226" y="23"/>
                    <a:pt x="226" y="23"/>
                    <a:pt x="226" y="23"/>
                  </a:cubicBezTo>
                  <a:cubicBezTo>
                    <a:pt x="225" y="23"/>
                    <a:pt x="225" y="23"/>
                    <a:pt x="224" y="23"/>
                  </a:cubicBezTo>
                  <a:cubicBezTo>
                    <a:pt x="221" y="23"/>
                    <a:pt x="217" y="24"/>
                    <a:pt x="214" y="24"/>
                  </a:cubicBezTo>
                  <a:cubicBezTo>
                    <a:pt x="212" y="24"/>
                    <a:pt x="211" y="24"/>
                    <a:pt x="209" y="24"/>
                  </a:cubicBezTo>
                  <a:cubicBezTo>
                    <a:pt x="205" y="24"/>
                    <a:pt x="201" y="24"/>
                    <a:pt x="197" y="24"/>
                  </a:cubicBezTo>
                  <a:cubicBezTo>
                    <a:pt x="191" y="24"/>
                    <a:pt x="185" y="25"/>
                    <a:pt x="178" y="25"/>
                  </a:cubicBezTo>
                  <a:cubicBezTo>
                    <a:pt x="176" y="25"/>
                    <a:pt x="173" y="25"/>
                    <a:pt x="170" y="25"/>
                  </a:cubicBezTo>
                  <a:cubicBezTo>
                    <a:pt x="167" y="25"/>
                    <a:pt x="164" y="25"/>
                    <a:pt x="162" y="25"/>
                  </a:cubicBezTo>
                  <a:cubicBezTo>
                    <a:pt x="160" y="25"/>
                    <a:pt x="158" y="25"/>
                    <a:pt x="156" y="25"/>
                  </a:cubicBezTo>
                  <a:cubicBezTo>
                    <a:pt x="152" y="25"/>
                    <a:pt x="149" y="25"/>
                    <a:pt x="145" y="25"/>
                  </a:cubicBezTo>
                  <a:cubicBezTo>
                    <a:pt x="144" y="25"/>
                    <a:pt x="143" y="25"/>
                    <a:pt x="142" y="25"/>
                  </a:cubicBezTo>
                  <a:cubicBezTo>
                    <a:pt x="141" y="25"/>
                    <a:pt x="141" y="26"/>
                    <a:pt x="141" y="26"/>
                  </a:cubicBezTo>
                  <a:cubicBezTo>
                    <a:pt x="139" y="27"/>
                    <a:pt x="138" y="29"/>
                    <a:pt x="136" y="30"/>
                  </a:cubicBezTo>
                  <a:cubicBezTo>
                    <a:pt x="135" y="31"/>
                    <a:pt x="134" y="32"/>
                    <a:pt x="133" y="33"/>
                  </a:cubicBezTo>
                  <a:cubicBezTo>
                    <a:pt x="132" y="34"/>
                    <a:pt x="132" y="35"/>
                    <a:pt x="131" y="35"/>
                  </a:cubicBezTo>
                  <a:cubicBezTo>
                    <a:pt x="132" y="36"/>
                    <a:pt x="134" y="36"/>
                    <a:pt x="134" y="37"/>
                  </a:cubicBezTo>
                  <a:cubicBezTo>
                    <a:pt x="133" y="38"/>
                    <a:pt x="132" y="37"/>
                    <a:pt x="130" y="37"/>
                  </a:cubicBezTo>
                  <a:cubicBezTo>
                    <a:pt x="130" y="38"/>
                    <a:pt x="129" y="38"/>
                    <a:pt x="129" y="38"/>
                  </a:cubicBezTo>
                  <a:cubicBezTo>
                    <a:pt x="128" y="38"/>
                    <a:pt x="128" y="38"/>
                    <a:pt x="128" y="38"/>
                  </a:cubicBezTo>
                  <a:cubicBezTo>
                    <a:pt x="128" y="36"/>
                    <a:pt x="126" y="36"/>
                    <a:pt x="125" y="36"/>
                  </a:cubicBezTo>
                  <a:cubicBezTo>
                    <a:pt x="123" y="35"/>
                    <a:pt x="121" y="34"/>
                    <a:pt x="119" y="33"/>
                  </a:cubicBezTo>
                  <a:cubicBezTo>
                    <a:pt x="119" y="33"/>
                    <a:pt x="119" y="32"/>
                    <a:pt x="119" y="31"/>
                  </a:cubicBezTo>
                  <a:cubicBezTo>
                    <a:pt x="120" y="32"/>
                    <a:pt x="122" y="33"/>
                    <a:pt x="123" y="33"/>
                  </a:cubicBezTo>
                  <a:cubicBezTo>
                    <a:pt x="124" y="34"/>
                    <a:pt x="124" y="34"/>
                    <a:pt x="125" y="33"/>
                  </a:cubicBezTo>
                  <a:cubicBezTo>
                    <a:pt x="126" y="31"/>
                    <a:pt x="127" y="29"/>
                    <a:pt x="128" y="28"/>
                  </a:cubicBezTo>
                  <a:cubicBezTo>
                    <a:pt x="128" y="27"/>
                    <a:pt x="129" y="26"/>
                    <a:pt x="129" y="26"/>
                  </a:cubicBezTo>
                  <a:cubicBezTo>
                    <a:pt x="129" y="25"/>
                    <a:pt x="129" y="25"/>
                    <a:pt x="128" y="25"/>
                  </a:cubicBezTo>
                  <a:cubicBezTo>
                    <a:pt x="124" y="25"/>
                    <a:pt x="120" y="25"/>
                    <a:pt x="116" y="25"/>
                  </a:cubicBezTo>
                  <a:cubicBezTo>
                    <a:pt x="111" y="25"/>
                    <a:pt x="106" y="25"/>
                    <a:pt x="102" y="25"/>
                  </a:cubicBezTo>
                  <a:cubicBezTo>
                    <a:pt x="99" y="25"/>
                    <a:pt x="97" y="25"/>
                    <a:pt x="94" y="25"/>
                  </a:cubicBezTo>
                  <a:cubicBezTo>
                    <a:pt x="90" y="25"/>
                    <a:pt x="86" y="25"/>
                    <a:pt x="81" y="25"/>
                  </a:cubicBezTo>
                  <a:cubicBezTo>
                    <a:pt x="80" y="25"/>
                    <a:pt x="79" y="25"/>
                    <a:pt x="78" y="25"/>
                  </a:cubicBezTo>
                  <a:cubicBezTo>
                    <a:pt x="76" y="25"/>
                    <a:pt x="75" y="25"/>
                    <a:pt x="73" y="25"/>
                  </a:cubicBezTo>
                  <a:cubicBezTo>
                    <a:pt x="70" y="25"/>
                    <a:pt x="66" y="25"/>
                    <a:pt x="63" y="25"/>
                  </a:cubicBezTo>
                  <a:cubicBezTo>
                    <a:pt x="60" y="24"/>
                    <a:pt x="58" y="24"/>
                    <a:pt x="55" y="24"/>
                  </a:cubicBezTo>
                  <a:cubicBezTo>
                    <a:pt x="53" y="24"/>
                    <a:pt x="51" y="24"/>
                    <a:pt x="48" y="24"/>
                  </a:cubicBezTo>
                  <a:cubicBezTo>
                    <a:pt x="42" y="24"/>
                    <a:pt x="36" y="24"/>
                    <a:pt x="29" y="24"/>
                  </a:cubicBezTo>
                  <a:cubicBezTo>
                    <a:pt x="24" y="24"/>
                    <a:pt x="19" y="24"/>
                    <a:pt x="13" y="23"/>
                  </a:cubicBezTo>
                  <a:cubicBezTo>
                    <a:pt x="11" y="23"/>
                    <a:pt x="9" y="24"/>
                    <a:pt x="7" y="24"/>
                  </a:cubicBezTo>
                  <a:cubicBezTo>
                    <a:pt x="5" y="24"/>
                    <a:pt x="3" y="23"/>
                    <a:pt x="2" y="23"/>
                  </a:cubicBezTo>
                  <a:cubicBezTo>
                    <a:pt x="1" y="23"/>
                    <a:pt x="1" y="23"/>
                    <a:pt x="0" y="22"/>
                  </a:cubicBezTo>
                  <a:cubicBezTo>
                    <a:pt x="2" y="22"/>
                    <a:pt x="3" y="22"/>
                    <a:pt x="5" y="22"/>
                  </a:cubicBezTo>
                  <a:cubicBezTo>
                    <a:pt x="7" y="22"/>
                    <a:pt x="9" y="22"/>
                    <a:pt x="11" y="21"/>
                  </a:cubicBezTo>
                  <a:cubicBezTo>
                    <a:pt x="11" y="21"/>
                    <a:pt x="11" y="21"/>
                    <a:pt x="11" y="21"/>
                  </a:cubicBezTo>
                  <a:cubicBezTo>
                    <a:pt x="12" y="22"/>
                    <a:pt x="14" y="22"/>
                    <a:pt x="15" y="22"/>
                  </a:cubicBezTo>
                  <a:cubicBezTo>
                    <a:pt x="20" y="22"/>
                    <a:pt x="26" y="22"/>
                    <a:pt x="31" y="22"/>
                  </a:cubicBezTo>
                  <a:cubicBezTo>
                    <a:pt x="35" y="22"/>
                    <a:pt x="38" y="22"/>
                    <a:pt x="41" y="22"/>
                  </a:cubicBezTo>
                  <a:cubicBezTo>
                    <a:pt x="42" y="22"/>
                    <a:pt x="43" y="22"/>
                    <a:pt x="44" y="22"/>
                  </a:cubicBezTo>
                  <a:cubicBezTo>
                    <a:pt x="45" y="22"/>
                    <a:pt x="46" y="22"/>
                    <a:pt x="47" y="22"/>
                  </a:cubicBezTo>
                  <a:cubicBezTo>
                    <a:pt x="53" y="23"/>
                    <a:pt x="58" y="23"/>
                    <a:pt x="64" y="23"/>
                  </a:cubicBezTo>
                  <a:cubicBezTo>
                    <a:pt x="69" y="23"/>
                    <a:pt x="74" y="23"/>
                    <a:pt x="80" y="23"/>
                  </a:cubicBezTo>
                  <a:cubicBezTo>
                    <a:pt x="83" y="23"/>
                    <a:pt x="87" y="23"/>
                    <a:pt x="90" y="23"/>
                  </a:cubicBezTo>
                  <a:cubicBezTo>
                    <a:pt x="94" y="23"/>
                    <a:pt x="97" y="23"/>
                    <a:pt x="101" y="23"/>
                  </a:cubicBezTo>
                  <a:cubicBezTo>
                    <a:pt x="104" y="23"/>
                    <a:pt x="107" y="23"/>
                    <a:pt x="110" y="23"/>
                  </a:cubicBezTo>
                  <a:cubicBezTo>
                    <a:pt x="112" y="23"/>
                    <a:pt x="114" y="23"/>
                    <a:pt x="116" y="23"/>
                  </a:cubicBezTo>
                  <a:cubicBezTo>
                    <a:pt x="121" y="23"/>
                    <a:pt x="125" y="23"/>
                    <a:pt x="129" y="24"/>
                  </a:cubicBezTo>
                  <a:cubicBezTo>
                    <a:pt x="130" y="24"/>
                    <a:pt x="131" y="23"/>
                    <a:pt x="132" y="22"/>
                  </a:cubicBezTo>
                  <a:cubicBezTo>
                    <a:pt x="134" y="20"/>
                    <a:pt x="135" y="17"/>
                    <a:pt x="137" y="15"/>
                  </a:cubicBezTo>
                  <a:cubicBezTo>
                    <a:pt x="138" y="15"/>
                    <a:pt x="138" y="14"/>
                    <a:pt x="138" y="14"/>
                  </a:cubicBezTo>
                  <a:cubicBezTo>
                    <a:pt x="138" y="13"/>
                    <a:pt x="137" y="11"/>
                    <a:pt x="136" y="10"/>
                  </a:cubicBezTo>
                  <a:cubicBezTo>
                    <a:pt x="135" y="9"/>
                    <a:pt x="135" y="8"/>
                    <a:pt x="134" y="7"/>
                  </a:cubicBezTo>
                  <a:cubicBezTo>
                    <a:pt x="134" y="6"/>
                    <a:pt x="134" y="6"/>
                    <a:pt x="135" y="5"/>
                  </a:cubicBezTo>
                  <a:cubicBezTo>
                    <a:pt x="136" y="5"/>
                    <a:pt x="136" y="5"/>
                    <a:pt x="136" y="6"/>
                  </a:cubicBezTo>
                  <a:cubicBezTo>
                    <a:pt x="137" y="7"/>
                    <a:pt x="137" y="8"/>
                    <a:pt x="138" y="10"/>
                  </a:cubicBezTo>
                  <a:cubicBezTo>
                    <a:pt x="139" y="7"/>
                    <a:pt x="139" y="4"/>
                    <a:pt x="140" y="1"/>
                  </a:cubicBezTo>
                  <a:cubicBezTo>
                    <a:pt x="139" y="2"/>
                    <a:pt x="139" y="2"/>
                    <a:pt x="139" y="2"/>
                  </a:cubicBezTo>
                  <a:cubicBezTo>
                    <a:pt x="138" y="2"/>
                    <a:pt x="138" y="2"/>
                    <a:pt x="138" y="2"/>
                  </a:cubicBezTo>
                  <a:cubicBezTo>
                    <a:pt x="137" y="1"/>
                    <a:pt x="137" y="1"/>
                    <a:pt x="138" y="0"/>
                  </a:cubicBezTo>
                  <a:cubicBezTo>
                    <a:pt x="139" y="0"/>
                    <a:pt x="140" y="0"/>
                    <a:pt x="141" y="0"/>
                  </a:cubicBezTo>
                  <a:cubicBezTo>
                    <a:pt x="143" y="0"/>
                    <a:pt x="145" y="1"/>
                    <a:pt x="146" y="1"/>
                  </a:cubicBezTo>
                  <a:cubicBezTo>
                    <a:pt x="147" y="2"/>
                    <a:pt x="148" y="2"/>
                    <a:pt x="149" y="3"/>
                  </a:cubicBezTo>
                  <a:cubicBezTo>
                    <a:pt x="152" y="5"/>
                    <a:pt x="154" y="8"/>
                    <a:pt x="155" y="12"/>
                  </a:cubicBezTo>
                  <a:cubicBezTo>
                    <a:pt x="156" y="14"/>
                    <a:pt x="156" y="16"/>
                    <a:pt x="156" y="18"/>
                  </a:cubicBezTo>
                  <a:cubicBezTo>
                    <a:pt x="156" y="19"/>
                    <a:pt x="156" y="20"/>
                    <a:pt x="155" y="21"/>
                  </a:cubicBezTo>
                  <a:cubicBezTo>
                    <a:pt x="154" y="23"/>
                    <a:pt x="153" y="24"/>
                    <a:pt x="151" y="23"/>
                  </a:cubicBezTo>
                  <a:cubicBezTo>
                    <a:pt x="150" y="23"/>
                    <a:pt x="149" y="22"/>
                    <a:pt x="147" y="21"/>
                  </a:cubicBezTo>
                  <a:cubicBezTo>
                    <a:pt x="147" y="21"/>
                    <a:pt x="146" y="21"/>
                    <a:pt x="146" y="20"/>
                  </a:cubicBezTo>
                  <a:close/>
                  <a:moveTo>
                    <a:pt x="145" y="9"/>
                  </a:moveTo>
                  <a:cubicBezTo>
                    <a:pt x="145" y="9"/>
                    <a:pt x="145" y="10"/>
                    <a:pt x="144" y="10"/>
                  </a:cubicBezTo>
                  <a:cubicBezTo>
                    <a:pt x="143" y="11"/>
                    <a:pt x="142" y="12"/>
                    <a:pt x="143" y="14"/>
                  </a:cubicBezTo>
                  <a:cubicBezTo>
                    <a:pt x="142" y="14"/>
                    <a:pt x="142" y="14"/>
                    <a:pt x="142" y="15"/>
                  </a:cubicBezTo>
                  <a:cubicBezTo>
                    <a:pt x="143" y="16"/>
                    <a:pt x="144" y="16"/>
                    <a:pt x="145" y="17"/>
                  </a:cubicBezTo>
                  <a:cubicBezTo>
                    <a:pt x="145" y="14"/>
                    <a:pt x="145" y="12"/>
                    <a:pt x="146" y="9"/>
                  </a:cubicBezTo>
                  <a:cubicBezTo>
                    <a:pt x="146" y="9"/>
                    <a:pt x="146" y="8"/>
                    <a:pt x="146" y="8"/>
                  </a:cubicBezTo>
                  <a:cubicBezTo>
                    <a:pt x="146" y="6"/>
                    <a:pt x="146" y="5"/>
                    <a:pt x="146" y="3"/>
                  </a:cubicBezTo>
                  <a:cubicBezTo>
                    <a:pt x="146" y="3"/>
                    <a:pt x="145" y="3"/>
                    <a:pt x="145" y="3"/>
                  </a:cubicBezTo>
                  <a:cubicBezTo>
                    <a:pt x="144" y="5"/>
                    <a:pt x="144" y="7"/>
                    <a:pt x="143" y="9"/>
                  </a:cubicBezTo>
                  <a:cubicBezTo>
                    <a:pt x="144" y="9"/>
                    <a:pt x="145" y="8"/>
                    <a:pt x="145" y="9"/>
                  </a:cubicBezTo>
                  <a:close/>
                  <a:moveTo>
                    <a:pt x="126" y="34"/>
                  </a:moveTo>
                  <a:cubicBezTo>
                    <a:pt x="128" y="35"/>
                    <a:pt x="129" y="35"/>
                    <a:pt x="130" y="34"/>
                  </a:cubicBezTo>
                  <a:cubicBezTo>
                    <a:pt x="130" y="33"/>
                    <a:pt x="131" y="32"/>
                    <a:pt x="132" y="32"/>
                  </a:cubicBezTo>
                  <a:cubicBezTo>
                    <a:pt x="134" y="30"/>
                    <a:pt x="135" y="28"/>
                    <a:pt x="137" y="27"/>
                  </a:cubicBezTo>
                  <a:cubicBezTo>
                    <a:pt x="138" y="26"/>
                    <a:pt x="138" y="25"/>
                    <a:pt x="139" y="24"/>
                  </a:cubicBezTo>
                  <a:cubicBezTo>
                    <a:pt x="141" y="23"/>
                    <a:pt x="143" y="21"/>
                    <a:pt x="145" y="20"/>
                  </a:cubicBezTo>
                  <a:cubicBezTo>
                    <a:pt x="143" y="18"/>
                    <a:pt x="141" y="17"/>
                    <a:pt x="139" y="15"/>
                  </a:cubicBezTo>
                  <a:cubicBezTo>
                    <a:pt x="139" y="16"/>
                    <a:pt x="138" y="16"/>
                    <a:pt x="138" y="16"/>
                  </a:cubicBezTo>
                  <a:cubicBezTo>
                    <a:pt x="136" y="19"/>
                    <a:pt x="134" y="22"/>
                    <a:pt x="132" y="24"/>
                  </a:cubicBezTo>
                  <a:cubicBezTo>
                    <a:pt x="132" y="24"/>
                    <a:pt x="132" y="24"/>
                    <a:pt x="132" y="25"/>
                  </a:cubicBezTo>
                  <a:cubicBezTo>
                    <a:pt x="131" y="26"/>
                    <a:pt x="130" y="27"/>
                    <a:pt x="129" y="29"/>
                  </a:cubicBezTo>
                  <a:cubicBezTo>
                    <a:pt x="128" y="31"/>
                    <a:pt x="127" y="32"/>
                    <a:pt x="126" y="34"/>
                  </a:cubicBezTo>
                  <a:close/>
                  <a:moveTo>
                    <a:pt x="148" y="5"/>
                  </a:moveTo>
                  <a:cubicBezTo>
                    <a:pt x="148" y="7"/>
                    <a:pt x="147" y="9"/>
                    <a:pt x="147" y="11"/>
                  </a:cubicBezTo>
                  <a:cubicBezTo>
                    <a:pt x="147" y="13"/>
                    <a:pt x="147" y="15"/>
                    <a:pt x="147" y="17"/>
                  </a:cubicBezTo>
                  <a:cubicBezTo>
                    <a:pt x="146" y="17"/>
                    <a:pt x="146" y="17"/>
                    <a:pt x="146" y="18"/>
                  </a:cubicBezTo>
                  <a:cubicBezTo>
                    <a:pt x="146" y="18"/>
                    <a:pt x="147" y="18"/>
                    <a:pt x="147" y="18"/>
                  </a:cubicBezTo>
                  <a:cubicBezTo>
                    <a:pt x="148" y="18"/>
                    <a:pt x="148" y="19"/>
                    <a:pt x="148" y="19"/>
                  </a:cubicBezTo>
                  <a:cubicBezTo>
                    <a:pt x="149" y="20"/>
                    <a:pt x="150" y="20"/>
                    <a:pt x="151" y="21"/>
                  </a:cubicBezTo>
                  <a:cubicBezTo>
                    <a:pt x="153" y="21"/>
                    <a:pt x="154" y="21"/>
                    <a:pt x="154" y="19"/>
                  </a:cubicBezTo>
                  <a:cubicBezTo>
                    <a:pt x="155" y="15"/>
                    <a:pt x="154" y="12"/>
                    <a:pt x="152" y="9"/>
                  </a:cubicBezTo>
                  <a:cubicBezTo>
                    <a:pt x="152" y="9"/>
                    <a:pt x="152" y="9"/>
                    <a:pt x="152" y="9"/>
                  </a:cubicBezTo>
                  <a:cubicBezTo>
                    <a:pt x="152" y="10"/>
                    <a:pt x="152" y="11"/>
                    <a:pt x="152" y="12"/>
                  </a:cubicBezTo>
                  <a:cubicBezTo>
                    <a:pt x="152" y="13"/>
                    <a:pt x="152" y="14"/>
                    <a:pt x="151" y="16"/>
                  </a:cubicBezTo>
                  <a:cubicBezTo>
                    <a:pt x="151" y="16"/>
                    <a:pt x="151" y="16"/>
                    <a:pt x="151" y="16"/>
                  </a:cubicBezTo>
                  <a:cubicBezTo>
                    <a:pt x="151" y="16"/>
                    <a:pt x="150" y="16"/>
                    <a:pt x="150" y="16"/>
                  </a:cubicBezTo>
                  <a:cubicBezTo>
                    <a:pt x="150" y="16"/>
                    <a:pt x="150" y="15"/>
                    <a:pt x="150" y="15"/>
                  </a:cubicBezTo>
                  <a:cubicBezTo>
                    <a:pt x="150" y="14"/>
                    <a:pt x="150" y="12"/>
                    <a:pt x="150" y="11"/>
                  </a:cubicBezTo>
                  <a:cubicBezTo>
                    <a:pt x="149" y="9"/>
                    <a:pt x="150" y="8"/>
                    <a:pt x="151" y="7"/>
                  </a:cubicBezTo>
                  <a:cubicBezTo>
                    <a:pt x="150" y="6"/>
                    <a:pt x="149" y="6"/>
                    <a:pt x="148" y="5"/>
                  </a:cubicBezTo>
                  <a:close/>
                  <a:moveTo>
                    <a:pt x="141" y="2"/>
                  </a:moveTo>
                  <a:cubicBezTo>
                    <a:pt x="141" y="4"/>
                    <a:pt x="141" y="6"/>
                    <a:pt x="141" y="8"/>
                  </a:cubicBezTo>
                  <a:cubicBezTo>
                    <a:pt x="141" y="8"/>
                    <a:pt x="140" y="9"/>
                    <a:pt x="140" y="10"/>
                  </a:cubicBezTo>
                  <a:cubicBezTo>
                    <a:pt x="140" y="10"/>
                    <a:pt x="141" y="10"/>
                    <a:pt x="141" y="11"/>
                  </a:cubicBezTo>
                  <a:cubicBezTo>
                    <a:pt x="141" y="11"/>
                    <a:pt x="141" y="11"/>
                    <a:pt x="141" y="11"/>
                  </a:cubicBezTo>
                  <a:cubicBezTo>
                    <a:pt x="142" y="8"/>
                    <a:pt x="142" y="5"/>
                    <a:pt x="143" y="2"/>
                  </a:cubicBezTo>
                  <a:cubicBezTo>
                    <a:pt x="143" y="1"/>
                    <a:pt x="142" y="1"/>
                    <a:pt x="141"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3" name="Freeform 603"/>
            <p:cNvSpPr>
              <a:spLocks/>
            </p:cNvSpPr>
            <p:nvPr/>
          </p:nvSpPr>
          <p:spPr bwMode="auto">
            <a:xfrm>
              <a:off x="13161963" y="5903913"/>
              <a:ext cx="34925" cy="1423988"/>
            </a:xfrm>
            <a:custGeom>
              <a:avLst/>
              <a:gdLst>
                <a:gd name="T0" fmla="*/ 7 w 8"/>
                <a:gd name="T1" fmla="*/ 327 h 329"/>
                <a:gd name="T2" fmla="*/ 5 w 8"/>
                <a:gd name="T3" fmla="*/ 309 h 329"/>
                <a:gd name="T4" fmla="*/ 4 w 8"/>
                <a:gd name="T5" fmla="*/ 293 h 329"/>
                <a:gd name="T6" fmla="*/ 3 w 8"/>
                <a:gd name="T7" fmla="*/ 276 h 329"/>
                <a:gd name="T8" fmla="*/ 1 w 8"/>
                <a:gd name="T9" fmla="*/ 255 h 329"/>
                <a:gd name="T10" fmla="*/ 1 w 8"/>
                <a:gd name="T11" fmla="*/ 232 h 329"/>
                <a:gd name="T12" fmla="*/ 1 w 8"/>
                <a:gd name="T13" fmla="*/ 212 h 329"/>
                <a:gd name="T14" fmla="*/ 0 w 8"/>
                <a:gd name="T15" fmla="*/ 184 h 329"/>
                <a:gd name="T16" fmla="*/ 1 w 8"/>
                <a:gd name="T17" fmla="*/ 174 h 329"/>
                <a:gd name="T18" fmla="*/ 0 w 8"/>
                <a:gd name="T19" fmla="*/ 165 h 329"/>
                <a:gd name="T20" fmla="*/ 1 w 8"/>
                <a:gd name="T21" fmla="*/ 146 h 329"/>
                <a:gd name="T22" fmla="*/ 0 w 8"/>
                <a:gd name="T23" fmla="*/ 137 h 329"/>
                <a:gd name="T24" fmla="*/ 0 w 8"/>
                <a:gd name="T25" fmla="*/ 119 h 329"/>
                <a:gd name="T26" fmla="*/ 0 w 8"/>
                <a:gd name="T27" fmla="*/ 112 h 329"/>
                <a:gd name="T28" fmla="*/ 0 w 8"/>
                <a:gd name="T29" fmla="*/ 93 h 329"/>
                <a:gd name="T30" fmla="*/ 1 w 8"/>
                <a:gd name="T31" fmla="*/ 70 h 329"/>
                <a:gd name="T32" fmla="*/ 2 w 8"/>
                <a:gd name="T33" fmla="*/ 52 h 329"/>
                <a:gd name="T34" fmla="*/ 4 w 8"/>
                <a:gd name="T35" fmla="*/ 38 h 329"/>
                <a:gd name="T36" fmla="*/ 6 w 8"/>
                <a:gd name="T37" fmla="*/ 15 h 329"/>
                <a:gd name="T38" fmla="*/ 7 w 8"/>
                <a:gd name="T39" fmla="*/ 1 h 329"/>
                <a:gd name="T40" fmla="*/ 8 w 8"/>
                <a:gd name="T41" fmla="*/ 4 h 329"/>
                <a:gd name="T42" fmla="*/ 7 w 8"/>
                <a:gd name="T43" fmla="*/ 23 h 329"/>
                <a:gd name="T44" fmla="*/ 5 w 8"/>
                <a:gd name="T45" fmla="*/ 39 h 329"/>
                <a:gd name="T46" fmla="*/ 4 w 8"/>
                <a:gd name="T47" fmla="*/ 49 h 329"/>
                <a:gd name="T48" fmla="*/ 3 w 8"/>
                <a:gd name="T49" fmla="*/ 64 h 329"/>
                <a:gd name="T50" fmla="*/ 2 w 8"/>
                <a:gd name="T51" fmla="*/ 94 h 329"/>
                <a:gd name="T52" fmla="*/ 2 w 8"/>
                <a:gd name="T53" fmla="*/ 117 h 329"/>
                <a:gd name="T54" fmla="*/ 2 w 8"/>
                <a:gd name="T55" fmla="*/ 141 h 329"/>
                <a:gd name="T56" fmla="*/ 2 w 8"/>
                <a:gd name="T57" fmla="*/ 160 h 329"/>
                <a:gd name="T58" fmla="*/ 2 w 8"/>
                <a:gd name="T59" fmla="*/ 175 h 329"/>
                <a:gd name="T60" fmla="*/ 2 w 8"/>
                <a:gd name="T61" fmla="*/ 191 h 329"/>
                <a:gd name="T62" fmla="*/ 2 w 8"/>
                <a:gd name="T63" fmla="*/ 207 h 329"/>
                <a:gd name="T64" fmla="*/ 3 w 8"/>
                <a:gd name="T65" fmla="*/ 239 h 329"/>
                <a:gd name="T66" fmla="*/ 3 w 8"/>
                <a:gd name="T67" fmla="*/ 261 h 329"/>
                <a:gd name="T68" fmla="*/ 5 w 8"/>
                <a:gd name="T69" fmla="*/ 283 h 329"/>
                <a:gd name="T70" fmla="*/ 6 w 8"/>
                <a:gd name="T71" fmla="*/ 300 h 329"/>
                <a:gd name="T72" fmla="*/ 8 w 8"/>
                <a:gd name="T73" fmla="*/ 325 h 329"/>
                <a:gd name="T74" fmla="*/ 7 w 8"/>
                <a:gd name="T7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329">
                  <a:moveTo>
                    <a:pt x="7" y="329"/>
                  </a:moveTo>
                  <a:cubicBezTo>
                    <a:pt x="7" y="328"/>
                    <a:pt x="7" y="328"/>
                    <a:pt x="7" y="327"/>
                  </a:cubicBezTo>
                  <a:cubicBezTo>
                    <a:pt x="7" y="324"/>
                    <a:pt x="7" y="321"/>
                    <a:pt x="6" y="318"/>
                  </a:cubicBezTo>
                  <a:cubicBezTo>
                    <a:pt x="6" y="315"/>
                    <a:pt x="6" y="312"/>
                    <a:pt x="5" y="309"/>
                  </a:cubicBezTo>
                  <a:cubicBezTo>
                    <a:pt x="5" y="307"/>
                    <a:pt x="5" y="304"/>
                    <a:pt x="5" y="301"/>
                  </a:cubicBezTo>
                  <a:cubicBezTo>
                    <a:pt x="4" y="298"/>
                    <a:pt x="4" y="296"/>
                    <a:pt x="4" y="293"/>
                  </a:cubicBezTo>
                  <a:cubicBezTo>
                    <a:pt x="4" y="289"/>
                    <a:pt x="4" y="286"/>
                    <a:pt x="3" y="282"/>
                  </a:cubicBezTo>
                  <a:cubicBezTo>
                    <a:pt x="3" y="280"/>
                    <a:pt x="3" y="278"/>
                    <a:pt x="3" y="276"/>
                  </a:cubicBezTo>
                  <a:cubicBezTo>
                    <a:pt x="2" y="272"/>
                    <a:pt x="2" y="268"/>
                    <a:pt x="2" y="264"/>
                  </a:cubicBezTo>
                  <a:cubicBezTo>
                    <a:pt x="1" y="261"/>
                    <a:pt x="1" y="258"/>
                    <a:pt x="1" y="255"/>
                  </a:cubicBezTo>
                  <a:cubicBezTo>
                    <a:pt x="1" y="250"/>
                    <a:pt x="1" y="246"/>
                    <a:pt x="1" y="242"/>
                  </a:cubicBezTo>
                  <a:cubicBezTo>
                    <a:pt x="1" y="238"/>
                    <a:pt x="1" y="235"/>
                    <a:pt x="1" y="232"/>
                  </a:cubicBezTo>
                  <a:cubicBezTo>
                    <a:pt x="1" y="229"/>
                    <a:pt x="1" y="225"/>
                    <a:pt x="1" y="222"/>
                  </a:cubicBezTo>
                  <a:cubicBezTo>
                    <a:pt x="1" y="219"/>
                    <a:pt x="1" y="216"/>
                    <a:pt x="1" y="212"/>
                  </a:cubicBezTo>
                  <a:cubicBezTo>
                    <a:pt x="1" y="208"/>
                    <a:pt x="1" y="203"/>
                    <a:pt x="1" y="199"/>
                  </a:cubicBezTo>
                  <a:cubicBezTo>
                    <a:pt x="1" y="194"/>
                    <a:pt x="0" y="189"/>
                    <a:pt x="0" y="184"/>
                  </a:cubicBezTo>
                  <a:cubicBezTo>
                    <a:pt x="0" y="182"/>
                    <a:pt x="1" y="181"/>
                    <a:pt x="1" y="179"/>
                  </a:cubicBezTo>
                  <a:cubicBezTo>
                    <a:pt x="1" y="178"/>
                    <a:pt x="1" y="176"/>
                    <a:pt x="1" y="174"/>
                  </a:cubicBezTo>
                  <a:cubicBezTo>
                    <a:pt x="1" y="174"/>
                    <a:pt x="1" y="173"/>
                    <a:pt x="1" y="173"/>
                  </a:cubicBezTo>
                  <a:cubicBezTo>
                    <a:pt x="1" y="170"/>
                    <a:pt x="0" y="167"/>
                    <a:pt x="0" y="165"/>
                  </a:cubicBezTo>
                  <a:cubicBezTo>
                    <a:pt x="0" y="161"/>
                    <a:pt x="0" y="157"/>
                    <a:pt x="0" y="153"/>
                  </a:cubicBezTo>
                  <a:cubicBezTo>
                    <a:pt x="0" y="151"/>
                    <a:pt x="1" y="148"/>
                    <a:pt x="1" y="146"/>
                  </a:cubicBezTo>
                  <a:cubicBezTo>
                    <a:pt x="1" y="146"/>
                    <a:pt x="0" y="145"/>
                    <a:pt x="0" y="145"/>
                  </a:cubicBezTo>
                  <a:cubicBezTo>
                    <a:pt x="0" y="142"/>
                    <a:pt x="0" y="140"/>
                    <a:pt x="0" y="137"/>
                  </a:cubicBezTo>
                  <a:cubicBezTo>
                    <a:pt x="0" y="134"/>
                    <a:pt x="0" y="132"/>
                    <a:pt x="0" y="129"/>
                  </a:cubicBezTo>
                  <a:cubicBezTo>
                    <a:pt x="0" y="125"/>
                    <a:pt x="0" y="122"/>
                    <a:pt x="0" y="119"/>
                  </a:cubicBezTo>
                  <a:cubicBezTo>
                    <a:pt x="0" y="117"/>
                    <a:pt x="0" y="116"/>
                    <a:pt x="0" y="115"/>
                  </a:cubicBezTo>
                  <a:cubicBezTo>
                    <a:pt x="0" y="114"/>
                    <a:pt x="0" y="113"/>
                    <a:pt x="0" y="112"/>
                  </a:cubicBezTo>
                  <a:cubicBezTo>
                    <a:pt x="0" y="110"/>
                    <a:pt x="0" y="107"/>
                    <a:pt x="0" y="105"/>
                  </a:cubicBezTo>
                  <a:cubicBezTo>
                    <a:pt x="0" y="101"/>
                    <a:pt x="0" y="97"/>
                    <a:pt x="0" y="93"/>
                  </a:cubicBezTo>
                  <a:cubicBezTo>
                    <a:pt x="0" y="88"/>
                    <a:pt x="0" y="84"/>
                    <a:pt x="1" y="79"/>
                  </a:cubicBezTo>
                  <a:cubicBezTo>
                    <a:pt x="1" y="76"/>
                    <a:pt x="1" y="73"/>
                    <a:pt x="1" y="70"/>
                  </a:cubicBezTo>
                  <a:cubicBezTo>
                    <a:pt x="1" y="66"/>
                    <a:pt x="2" y="63"/>
                    <a:pt x="2" y="60"/>
                  </a:cubicBezTo>
                  <a:cubicBezTo>
                    <a:pt x="2" y="57"/>
                    <a:pt x="2" y="55"/>
                    <a:pt x="2" y="52"/>
                  </a:cubicBezTo>
                  <a:cubicBezTo>
                    <a:pt x="2" y="50"/>
                    <a:pt x="2" y="48"/>
                    <a:pt x="3" y="47"/>
                  </a:cubicBezTo>
                  <a:cubicBezTo>
                    <a:pt x="4" y="44"/>
                    <a:pt x="3" y="40"/>
                    <a:pt x="4" y="38"/>
                  </a:cubicBezTo>
                  <a:cubicBezTo>
                    <a:pt x="4" y="34"/>
                    <a:pt x="4" y="31"/>
                    <a:pt x="5" y="28"/>
                  </a:cubicBezTo>
                  <a:cubicBezTo>
                    <a:pt x="5" y="24"/>
                    <a:pt x="5" y="19"/>
                    <a:pt x="6" y="15"/>
                  </a:cubicBezTo>
                  <a:cubicBezTo>
                    <a:pt x="6" y="12"/>
                    <a:pt x="6" y="9"/>
                    <a:pt x="6" y="6"/>
                  </a:cubicBezTo>
                  <a:cubicBezTo>
                    <a:pt x="6" y="4"/>
                    <a:pt x="6" y="2"/>
                    <a:pt x="7" y="1"/>
                  </a:cubicBezTo>
                  <a:cubicBezTo>
                    <a:pt x="7" y="0"/>
                    <a:pt x="7" y="0"/>
                    <a:pt x="7" y="0"/>
                  </a:cubicBezTo>
                  <a:cubicBezTo>
                    <a:pt x="8" y="1"/>
                    <a:pt x="8" y="2"/>
                    <a:pt x="8" y="4"/>
                  </a:cubicBezTo>
                  <a:cubicBezTo>
                    <a:pt x="8" y="6"/>
                    <a:pt x="8" y="8"/>
                    <a:pt x="8" y="10"/>
                  </a:cubicBezTo>
                  <a:cubicBezTo>
                    <a:pt x="7" y="14"/>
                    <a:pt x="7" y="18"/>
                    <a:pt x="7" y="23"/>
                  </a:cubicBezTo>
                  <a:cubicBezTo>
                    <a:pt x="6" y="26"/>
                    <a:pt x="6" y="29"/>
                    <a:pt x="6" y="32"/>
                  </a:cubicBezTo>
                  <a:cubicBezTo>
                    <a:pt x="5" y="35"/>
                    <a:pt x="5" y="37"/>
                    <a:pt x="5" y="39"/>
                  </a:cubicBezTo>
                  <a:cubicBezTo>
                    <a:pt x="5" y="41"/>
                    <a:pt x="5" y="43"/>
                    <a:pt x="5" y="44"/>
                  </a:cubicBezTo>
                  <a:cubicBezTo>
                    <a:pt x="4" y="46"/>
                    <a:pt x="4" y="48"/>
                    <a:pt x="4" y="49"/>
                  </a:cubicBezTo>
                  <a:cubicBezTo>
                    <a:pt x="4" y="53"/>
                    <a:pt x="4" y="57"/>
                    <a:pt x="3" y="61"/>
                  </a:cubicBezTo>
                  <a:cubicBezTo>
                    <a:pt x="3" y="62"/>
                    <a:pt x="3" y="63"/>
                    <a:pt x="3" y="64"/>
                  </a:cubicBezTo>
                  <a:cubicBezTo>
                    <a:pt x="3" y="70"/>
                    <a:pt x="2" y="76"/>
                    <a:pt x="2" y="81"/>
                  </a:cubicBezTo>
                  <a:cubicBezTo>
                    <a:pt x="2" y="86"/>
                    <a:pt x="2" y="90"/>
                    <a:pt x="2" y="94"/>
                  </a:cubicBezTo>
                  <a:cubicBezTo>
                    <a:pt x="1" y="98"/>
                    <a:pt x="2" y="103"/>
                    <a:pt x="2" y="107"/>
                  </a:cubicBezTo>
                  <a:cubicBezTo>
                    <a:pt x="2" y="110"/>
                    <a:pt x="2" y="114"/>
                    <a:pt x="2" y="117"/>
                  </a:cubicBezTo>
                  <a:cubicBezTo>
                    <a:pt x="2" y="121"/>
                    <a:pt x="2" y="125"/>
                    <a:pt x="2" y="129"/>
                  </a:cubicBezTo>
                  <a:cubicBezTo>
                    <a:pt x="2" y="133"/>
                    <a:pt x="2" y="137"/>
                    <a:pt x="2" y="141"/>
                  </a:cubicBezTo>
                  <a:cubicBezTo>
                    <a:pt x="2" y="145"/>
                    <a:pt x="2" y="149"/>
                    <a:pt x="2" y="152"/>
                  </a:cubicBezTo>
                  <a:cubicBezTo>
                    <a:pt x="2" y="155"/>
                    <a:pt x="2" y="158"/>
                    <a:pt x="2" y="160"/>
                  </a:cubicBezTo>
                  <a:cubicBezTo>
                    <a:pt x="2" y="163"/>
                    <a:pt x="2" y="165"/>
                    <a:pt x="2" y="167"/>
                  </a:cubicBezTo>
                  <a:cubicBezTo>
                    <a:pt x="2" y="170"/>
                    <a:pt x="2" y="173"/>
                    <a:pt x="2" y="175"/>
                  </a:cubicBezTo>
                  <a:cubicBezTo>
                    <a:pt x="2" y="178"/>
                    <a:pt x="2" y="182"/>
                    <a:pt x="2" y="185"/>
                  </a:cubicBezTo>
                  <a:cubicBezTo>
                    <a:pt x="2" y="187"/>
                    <a:pt x="2" y="189"/>
                    <a:pt x="2" y="191"/>
                  </a:cubicBezTo>
                  <a:cubicBezTo>
                    <a:pt x="2" y="193"/>
                    <a:pt x="2" y="195"/>
                    <a:pt x="2" y="197"/>
                  </a:cubicBezTo>
                  <a:cubicBezTo>
                    <a:pt x="2" y="201"/>
                    <a:pt x="2" y="204"/>
                    <a:pt x="2" y="207"/>
                  </a:cubicBezTo>
                  <a:cubicBezTo>
                    <a:pt x="3" y="214"/>
                    <a:pt x="3" y="221"/>
                    <a:pt x="3" y="227"/>
                  </a:cubicBezTo>
                  <a:cubicBezTo>
                    <a:pt x="3" y="231"/>
                    <a:pt x="3" y="235"/>
                    <a:pt x="3" y="239"/>
                  </a:cubicBezTo>
                  <a:cubicBezTo>
                    <a:pt x="3" y="242"/>
                    <a:pt x="3" y="246"/>
                    <a:pt x="3" y="249"/>
                  </a:cubicBezTo>
                  <a:cubicBezTo>
                    <a:pt x="3" y="253"/>
                    <a:pt x="3" y="257"/>
                    <a:pt x="3" y="261"/>
                  </a:cubicBezTo>
                  <a:cubicBezTo>
                    <a:pt x="3" y="264"/>
                    <a:pt x="3" y="268"/>
                    <a:pt x="4" y="271"/>
                  </a:cubicBezTo>
                  <a:cubicBezTo>
                    <a:pt x="4" y="275"/>
                    <a:pt x="4" y="279"/>
                    <a:pt x="5" y="283"/>
                  </a:cubicBezTo>
                  <a:cubicBezTo>
                    <a:pt x="5" y="285"/>
                    <a:pt x="5" y="288"/>
                    <a:pt x="5" y="290"/>
                  </a:cubicBezTo>
                  <a:cubicBezTo>
                    <a:pt x="6" y="294"/>
                    <a:pt x="6" y="297"/>
                    <a:pt x="6" y="300"/>
                  </a:cubicBezTo>
                  <a:cubicBezTo>
                    <a:pt x="7" y="305"/>
                    <a:pt x="7" y="310"/>
                    <a:pt x="8" y="316"/>
                  </a:cubicBezTo>
                  <a:cubicBezTo>
                    <a:pt x="8" y="319"/>
                    <a:pt x="8" y="322"/>
                    <a:pt x="8" y="325"/>
                  </a:cubicBezTo>
                  <a:cubicBezTo>
                    <a:pt x="8" y="326"/>
                    <a:pt x="8" y="327"/>
                    <a:pt x="8" y="329"/>
                  </a:cubicBezTo>
                  <a:cubicBezTo>
                    <a:pt x="8" y="329"/>
                    <a:pt x="7" y="329"/>
                    <a:pt x="7" y="329"/>
                  </a:cubicBezTo>
                  <a:cubicBezTo>
                    <a:pt x="7" y="329"/>
                    <a:pt x="7" y="329"/>
                    <a:pt x="7" y="3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4" name="Freeform 604"/>
            <p:cNvSpPr>
              <a:spLocks/>
            </p:cNvSpPr>
            <p:nvPr/>
          </p:nvSpPr>
          <p:spPr bwMode="auto">
            <a:xfrm>
              <a:off x="12150726" y="7327900"/>
              <a:ext cx="1042988" cy="20638"/>
            </a:xfrm>
            <a:custGeom>
              <a:avLst/>
              <a:gdLst>
                <a:gd name="T0" fmla="*/ 241 w 241"/>
                <a:gd name="T1" fmla="*/ 2 h 5"/>
                <a:gd name="T2" fmla="*/ 236 w 241"/>
                <a:gd name="T3" fmla="*/ 4 h 5"/>
                <a:gd name="T4" fmla="*/ 223 w 241"/>
                <a:gd name="T5" fmla="*/ 5 h 5"/>
                <a:gd name="T6" fmla="*/ 206 w 241"/>
                <a:gd name="T7" fmla="*/ 5 h 5"/>
                <a:gd name="T8" fmla="*/ 202 w 241"/>
                <a:gd name="T9" fmla="*/ 5 h 5"/>
                <a:gd name="T10" fmla="*/ 200 w 241"/>
                <a:gd name="T11" fmla="*/ 5 h 5"/>
                <a:gd name="T12" fmla="*/ 187 w 241"/>
                <a:gd name="T13" fmla="*/ 5 h 5"/>
                <a:gd name="T14" fmla="*/ 181 w 241"/>
                <a:gd name="T15" fmla="*/ 4 h 5"/>
                <a:gd name="T16" fmla="*/ 172 w 241"/>
                <a:gd name="T17" fmla="*/ 4 h 5"/>
                <a:gd name="T18" fmla="*/ 160 w 241"/>
                <a:gd name="T19" fmla="*/ 4 h 5"/>
                <a:gd name="T20" fmla="*/ 151 w 241"/>
                <a:gd name="T21" fmla="*/ 4 h 5"/>
                <a:gd name="T22" fmla="*/ 138 w 241"/>
                <a:gd name="T23" fmla="*/ 4 h 5"/>
                <a:gd name="T24" fmla="*/ 132 w 241"/>
                <a:gd name="T25" fmla="*/ 4 h 5"/>
                <a:gd name="T26" fmla="*/ 129 w 241"/>
                <a:gd name="T27" fmla="*/ 4 h 5"/>
                <a:gd name="T28" fmla="*/ 122 w 241"/>
                <a:gd name="T29" fmla="*/ 4 h 5"/>
                <a:gd name="T30" fmla="*/ 113 w 241"/>
                <a:gd name="T31" fmla="*/ 4 h 5"/>
                <a:gd name="T32" fmla="*/ 102 w 241"/>
                <a:gd name="T33" fmla="*/ 4 h 5"/>
                <a:gd name="T34" fmla="*/ 95 w 241"/>
                <a:gd name="T35" fmla="*/ 3 h 5"/>
                <a:gd name="T36" fmla="*/ 94 w 241"/>
                <a:gd name="T37" fmla="*/ 3 h 5"/>
                <a:gd name="T38" fmla="*/ 86 w 241"/>
                <a:gd name="T39" fmla="*/ 3 h 5"/>
                <a:gd name="T40" fmla="*/ 73 w 241"/>
                <a:gd name="T41" fmla="*/ 3 h 5"/>
                <a:gd name="T42" fmla="*/ 63 w 241"/>
                <a:gd name="T43" fmla="*/ 2 h 5"/>
                <a:gd name="T44" fmla="*/ 61 w 241"/>
                <a:gd name="T45" fmla="*/ 2 h 5"/>
                <a:gd name="T46" fmla="*/ 57 w 241"/>
                <a:gd name="T47" fmla="*/ 2 h 5"/>
                <a:gd name="T48" fmla="*/ 54 w 241"/>
                <a:gd name="T49" fmla="*/ 2 h 5"/>
                <a:gd name="T50" fmla="*/ 42 w 241"/>
                <a:gd name="T51" fmla="*/ 2 h 5"/>
                <a:gd name="T52" fmla="*/ 33 w 241"/>
                <a:gd name="T53" fmla="*/ 2 h 5"/>
                <a:gd name="T54" fmla="*/ 28 w 241"/>
                <a:gd name="T55" fmla="*/ 2 h 5"/>
                <a:gd name="T56" fmla="*/ 11 w 241"/>
                <a:gd name="T57" fmla="*/ 3 h 5"/>
                <a:gd name="T58" fmla="*/ 5 w 241"/>
                <a:gd name="T59" fmla="*/ 3 h 5"/>
                <a:gd name="T60" fmla="*/ 1 w 241"/>
                <a:gd name="T61" fmla="*/ 2 h 5"/>
                <a:gd name="T62" fmla="*/ 1 w 241"/>
                <a:gd name="T63" fmla="*/ 0 h 5"/>
                <a:gd name="T64" fmla="*/ 3 w 241"/>
                <a:gd name="T65" fmla="*/ 0 h 5"/>
                <a:gd name="T66" fmla="*/ 17 w 241"/>
                <a:gd name="T67" fmla="*/ 1 h 5"/>
                <a:gd name="T68" fmla="*/ 26 w 241"/>
                <a:gd name="T69" fmla="*/ 1 h 5"/>
                <a:gd name="T70" fmla="*/ 34 w 241"/>
                <a:gd name="T71" fmla="*/ 1 h 5"/>
                <a:gd name="T72" fmla="*/ 46 w 241"/>
                <a:gd name="T73" fmla="*/ 1 h 5"/>
                <a:gd name="T74" fmla="*/ 56 w 241"/>
                <a:gd name="T75" fmla="*/ 1 h 5"/>
                <a:gd name="T76" fmla="*/ 62 w 241"/>
                <a:gd name="T77" fmla="*/ 1 h 5"/>
                <a:gd name="T78" fmla="*/ 76 w 241"/>
                <a:gd name="T79" fmla="*/ 1 h 5"/>
                <a:gd name="T80" fmla="*/ 90 w 241"/>
                <a:gd name="T81" fmla="*/ 2 h 5"/>
                <a:gd name="T82" fmla="*/ 96 w 241"/>
                <a:gd name="T83" fmla="*/ 2 h 5"/>
                <a:gd name="T84" fmla="*/ 104 w 241"/>
                <a:gd name="T85" fmla="*/ 2 h 5"/>
                <a:gd name="T86" fmla="*/ 114 w 241"/>
                <a:gd name="T87" fmla="*/ 2 h 5"/>
                <a:gd name="T88" fmla="*/ 127 w 241"/>
                <a:gd name="T89" fmla="*/ 2 h 5"/>
                <a:gd name="T90" fmla="*/ 136 w 241"/>
                <a:gd name="T91" fmla="*/ 2 h 5"/>
                <a:gd name="T92" fmla="*/ 151 w 241"/>
                <a:gd name="T93" fmla="*/ 2 h 5"/>
                <a:gd name="T94" fmla="*/ 159 w 241"/>
                <a:gd name="T95" fmla="*/ 2 h 5"/>
                <a:gd name="T96" fmla="*/ 174 w 241"/>
                <a:gd name="T97" fmla="*/ 2 h 5"/>
                <a:gd name="T98" fmla="*/ 190 w 241"/>
                <a:gd name="T99" fmla="*/ 3 h 5"/>
                <a:gd name="T100" fmla="*/ 203 w 241"/>
                <a:gd name="T101" fmla="*/ 3 h 5"/>
                <a:gd name="T102" fmla="*/ 223 w 241"/>
                <a:gd name="T103" fmla="*/ 3 h 5"/>
                <a:gd name="T104" fmla="*/ 228 w 241"/>
                <a:gd name="T105" fmla="*/ 3 h 5"/>
                <a:gd name="T106" fmla="*/ 235 w 241"/>
                <a:gd name="T107" fmla="*/ 2 h 5"/>
                <a:gd name="T108" fmla="*/ 240 w 241"/>
                <a:gd name="T109" fmla="*/ 2 h 5"/>
                <a:gd name="T110" fmla="*/ 241 w 241"/>
                <a:gd name="T11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 h="5">
                  <a:moveTo>
                    <a:pt x="241" y="2"/>
                  </a:moveTo>
                  <a:cubicBezTo>
                    <a:pt x="239" y="4"/>
                    <a:pt x="238" y="4"/>
                    <a:pt x="236" y="4"/>
                  </a:cubicBezTo>
                  <a:cubicBezTo>
                    <a:pt x="232" y="5"/>
                    <a:pt x="228" y="5"/>
                    <a:pt x="223" y="5"/>
                  </a:cubicBezTo>
                  <a:cubicBezTo>
                    <a:pt x="218" y="5"/>
                    <a:pt x="212" y="5"/>
                    <a:pt x="206" y="5"/>
                  </a:cubicBezTo>
                  <a:cubicBezTo>
                    <a:pt x="205" y="5"/>
                    <a:pt x="204" y="5"/>
                    <a:pt x="202" y="5"/>
                  </a:cubicBezTo>
                  <a:cubicBezTo>
                    <a:pt x="201" y="5"/>
                    <a:pt x="200" y="5"/>
                    <a:pt x="200" y="5"/>
                  </a:cubicBezTo>
                  <a:cubicBezTo>
                    <a:pt x="196" y="5"/>
                    <a:pt x="192" y="5"/>
                    <a:pt x="187" y="5"/>
                  </a:cubicBezTo>
                  <a:cubicBezTo>
                    <a:pt x="185" y="4"/>
                    <a:pt x="183" y="5"/>
                    <a:pt x="181" y="4"/>
                  </a:cubicBezTo>
                  <a:cubicBezTo>
                    <a:pt x="178" y="4"/>
                    <a:pt x="175" y="4"/>
                    <a:pt x="172" y="4"/>
                  </a:cubicBezTo>
                  <a:cubicBezTo>
                    <a:pt x="168" y="4"/>
                    <a:pt x="164" y="4"/>
                    <a:pt x="160" y="4"/>
                  </a:cubicBezTo>
                  <a:cubicBezTo>
                    <a:pt x="157" y="4"/>
                    <a:pt x="154" y="4"/>
                    <a:pt x="151" y="4"/>
                  </a:cubicBezTo>
                  <a:cubicBezTo>
                    <a:pt x="147" y="4"/>
                    <a:pt x="142" y="4"/>
                    <a:pt x="138" y="4"/>
                  </a:cubicBezTo>
                  <a:cubicBezTo>
                    <a:pt x="136" y="4"/>
                    <a:pt x="134" y="4"/>
                    <a:pt x="132" y="4"/>
                  </a:cubicBezTo>
                  <a:cubicBezTo>
                    <a:pt x="131" y="4"/>
                    <a:pt x="130" y="4"/>
                    <a:pt x="129" y="4"/>
                  </a:cubicBezTo>
                  <a:cubicBezTo>
                    <a:pt x="126" y="4"/>
                    <a:pt x="124" y="4"/>
                    <a:pt x="122" y="4"/>
                  </a:cubicBezTo>
                  <a:cubicBezTo>
                    <a:pt x="119" y="4"/>
                    <a:pt x="116" y="4"/>
                    <a:pt x="113" y="4"/>
                  </a:cubicBezTo>
                  <a:cubicBezTo>
                    <a:pt x="109" y="4"/>
                    <a:pt x="106" y="4"/>
                    <a:pt x="102" y="4"/>
                  </a:cubicBezTo>
                  <a:cubicBezTo>
                    <a:pt x="100" y="4"/>
                    <a:pt x="98" y="3"/>
                    <a:pt x="95" y="3"/>
                  </a:cubicBezTo>
                  <a:cubicBezTo>
                    <a:pt x="95" y="3"/>
                    <a:pt x="94" y="3"/>
                    <a:pt x="94" y="3"/>
                  </a:cubicBezTo>
                  <a:cubicBezTo>
                    <a:pt x="91" y="3"/>
                    <a:pt x="88" y="3"/>
                    <a:pt x="86" y="3"/>
                  </a:cubicBezTo>
                  <a:cubicBezTo>
                    <a:pt x="81" y="3"/>
                    <a:pt x="77" y="3"/>
                    <a:pt x="73" y="3"/>
                  </a:cubicBezTo>
                  <a:cubicBezTo>
                    <a:pt x="70" y="3"/>
                    <a:pt x="66" y="2"/>
                    <a:pt x="63" y="2"/>
                  </a:cubicBezTo>
                  <a:cubicBezTo>
                    <a:pt x="63" y="2"/>
                    <a:pt x="62" y="2"/>
                    <a:pt x="61" y="2"/>
                  </a:cubicBezTo>
                  <a:cubicBezTo>
                    <a:pt x="60" y="2"/>
                    <a:pt x="58" y="2"/>
                    <a:pt x="57" y="2"/>
                  </a:cubicBezTo>
                  <a:cubicBezTo>
                    <a:pt x="56" y="2"/>
                    <a:pt x="55" y="2"/>
                    <a:pt x="54" y="2"/>
                  </a:cubicBezTo>
                  <a:cubicBezTo>
                    <a:pt x="50" y="2"/>
                    <a:pt x="46" y="2"/>
                    <a:pt x="42" y="2"/>
                  </a:cubicBezTo>
                  <a:cubicBezTo>
                    <a:pt x="39" y="2"/>
                    <a:pt x="36" y="2"/>
                    <a:pt x="33" y="2"/>
                  </a:cubicBezTo>
                  <a:cubicBezTo>
                    <a:pt x="32" y="2"/>
                    <a:pt x="30" y="2"/>
                    <a:pt x="28" y="2"/>
                  </a:cubicBezTo>
                  <a:cubicBezTo>
                    <a:pt x="22" y="2"/>
                    <a:pt x="16" y="3"/>
                    <a:pt x="11" y="3"/>
                  </a:cubicBezTo>
                  <a:cubicBezTo>
                    <a:pt x="9" y="3"/>
                    <a:pt x="7" y="3"/>
                    <a:pt x="5" y="3"/>
                  </a:cubicBezTo>
                  <a:cubicBezTo>
                    <a:pt x="4" y="2"/>
                    <a:pt x="2" y="2"/>
                    <a:pt x="1" y="2"/>
                  </a:cubicBezTo>
                  <a:cubicBezTo>
                    <a:pt x="0" y="2"/>
                    <a:pt x="0" y="1"/>
                    <a:pt x="1" y="0"/>
                  </a:cubicBezTo>
                  <a:cubicBezTo>
                    <a:pt x="2" y="0"/>
                    <a:pt x="2" y="0"/>
                    <a:pt x="3" y="0"/>
                  </a:cubicBezTo>
                  <a:cubicBezTo>
                    <a:pt x="8" y="1"/>
                    <a:pt x="13" y="1"/>
                    <a:pt x="17" y="1"/>
                  </a:cubicBezTo>
                  <a:cubicBezTo>
                    <a:pt x="20" y="1"/>
                    <a:pt x="23" y="1"/>
                    <a:pt x="26" y="1"/>
                  </a:cubicBezTo>
                  <a:cubicBezTo>
                    <a:pt x="29" y="0"/>
                    <a:pt x="32" y="1"/>
                    <a:pt x="34" y="1"/>
                  </a:cubicBezTo>
                  <a:cubicBezTo>
                    <a:pt x="38" y="1"/>
                    <a:pt x="42" y="1"/>
                    <a:pt x="46" y="1"/>
                  </a:cubicBezTo>
                  <a:cubicBezTo>
                    <a:pt x="49" y="1"/>
                    <a:pt x="52" y="1"/>
                    <a:pt x="56" y="1"/>
                  </a:cubicBezTo>
                  <a:cubicBezTo>
                    <a:pt x="58" y="1"/>
                    <a:pt x="60" y="1"/>
                    <a:pt x="62" y="1"/>
                  </a:cubicBezTo>
                  <a:cubicBezTo>
                    <a:pt x="67" y="1"/>
                    <a:pt x="71" y="1"/>
                    <a:pt x="76" y="1"/>
                  </a:cubicBezTo>
                  <a:cubicBezTo>
                    <a:pt x="81" y="1"/>
                    <a:pt x="85" y="1"/>
                    <a:pt x="90" y="2"/>
                  </a:cubicBezTo>
                  <a:cubicBezTo>
                    <a:pt x="92" y="2"/>
                    <a:pt x="94" y="2"/>
                    <a:pt x="96" y="2"/>
                  </a:cubicBezTo>
                  <a:cubicBezTo>
                    <a:pt x="99" y="2"/>
                    <a:pt x="101" y="2"/>
                    <a:pt x="104" y="2"/>
                  </a:cubicBezTo>
                  <a:cubicBezTo>
                    <a:pt x="108" y="2"/>
                    <a:pt x="111" y="2"/>
                    <a:pt x="114" y="2"/>
                  </a:cubicBezTo>
                  <a:cubicBezTo>
                    <a:pt x="119" y="2"/>
                    <a:pt x="123" y="2"/>
                    <a:pt x="127" y="2"/>
                  </a:cubicBezTo>
                  <a:cubicBezTo>
                    <a:pt x="130" y="2"/>
                    <a:pt x="133" y="2"/>
                    <a:pt x="136" y="2"/>
                  </a:cubicBezTo>
                  <a:cubicBezTo>
                    <a:pt x="141" y="2"/>
                    <a:pt x="146" y="2"/>
                    <a:pt x="151" y="2"/>
                  </a:cubicBezTo>
                  <a:cubicBezTo>
                    <a:pt x="154" y="2"/>
                    <a:pt x="157" y="2"/>
                    <a:pt x="159" y="2"/>
                  </a:cubicBezTo>
                  <a:cubicBezTo>
                    <a:pt x="164" y="2"/>
                    <a:pt x="169" y="2"/>
                    <a:pt x="174" y="2"/>
                  </a:cubicBezTo>
                  <a:cubicBezTo>
                    <a:pt x="179" y="3"/>
                    <a:pt x="184" y="3"/>
                    <a:pt x="190" y="3"/>
                  </a:cubicBezTo>
                  <a:cubicBezTo>
                    <a:pt x="194" y="3"/>
                    <a:pt x="199" y="3"/>
                    <a:pt x="203" y="3"/>
                  </a:cubicBezTo>
                  <a:cubicBezTo>
                    <a:pt x="209" y="3"/>
                    <a:pt x="216" y="3"/>
                    <a:pt x="223" y="3"/>
                  </a:cubicBezTo>
                  <a:cubicBezTo>
                    <a:pt x="224" y="3"/>
                    <a:pt x="226" y="3"/>
                    <a:pt x="228" y="3"/>
                  </a:cubicBezTo>
                  <a:cubicBezTo>
                    <a:pt x="231" y="3"/>
                    <a:pt x="233" y="3"/>
                    <a:pt x="235" y="2"/>
                  </a:cubicBezTo>
                  <a:cubicBezTo>
                    <a:pt x="237" y="2"/>
                    <a:pt x="238" y="2"/>
                    <a:pt x="240" y="2"/>
                  </a:cubicBezTo>
                  <a:cubicBezTo>
                    <a:pt x="240" y="2"/>
                    <a:pt x="240" y="2"/>
                    <a:pt x="241"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605"/>
            <p:cNvSpPr>
              <a:spLocks/>
            </p:cNvSpPr>
            <p:nvPr/>
          </p:nvSpPr>
          <p:spPr bwMode="auto">
            <a:xfrm>
              <a:off x="12138026" y="5916613"/>
              <a:ext cx="17463" cy="1381125"/>
            </a:xfrm>
            <a:custGeom>
              <a:avLst/>
              <a:gdLst>
                <a:gd name="T0" fmla="*/ 3 w 4"/>
                <a:gd name="T1" fmla="*/ 319 h 319"/>
                <a:gd name="T2" fmla="*/ 3 w 4"/>
                <a:gd name="T3" fmla="*/ 305 h 319"/>
                <a:gd name="T4" fmla="*/ 3 w 4"/>
                <a:gd name="T5" fmla="*/ 291 h 319"/>
                <a:gd name="T6" fmla="*/ 3 w 4"/>
                <a:gd name="T7" fmla="*/ 278 h 319"/>
                <a:gd name="T8" fmla="*/ 3 w 4"/>
                <a:gd name="T9" fmla="*/ 255 h 319"/>
                <a:gd name="T10" fmla="*/ 3 w 4"/>
                <a:gd name="T11" fmla="*/ 241 h 319"/>
                <a:gd name="T12" fmla="*/ 2 w 4"/>
                <a:gd name="T13" fmla="*/ 214 h 319"/>
                <a:gd name="T14" fmla="*/ 1 w 4"/>
                <a:gd name="T15" fmla="*/ 191 h 319"/>
                <a:gd name="T16" fmla="*/ 0 w 4"/>
                <a:gd name="T17" fmla="*/ 173 h 319"/>
                <a:gd name="T18" fmla="*/ 0 w 4"/>
                <a:gd name="T19" fmla="*/ 158 h 319"/>
                <a:gd name="T20" fmla="*/ 0 w 4"/>
                <a:gd name="T21" fmla="*/ 145 h 319"/>
                <a:gd name="T22" fmla="*/ 0 w 4"/>
                <a:gd name="T23" fmla="*/ 138 h 319"/>
                <a:gd name="T24" fmla="*/ 0 w 4"/>
                <a:gd name="T25" fmla="*/ 120 h 319"/>
                <a:gd name="T26" fmla="*/ 0 w 4"/>
                <a:gd name="T27" fmla="*/ 98 h 319"/>
                <a:gd name="T28" fmla="*/ 1 w 4"/>
                <a:gd name="T29" fmla="*/ 78 h 319"/>
                <a:gd name="T30" fmla="*/ 1 w 4"/>
                <a:gd name="T31" fmla="*/ 53 h 319"/>
                <a:gd name="T32" fmla="*/ 1 w 4"/>
                <a:gd name="T33" fmla="*/ 36 h 319"/>
                <a:gd name="T34" fmla="*/ 1 w 4"/>
                <a:gd name="T35" fmla="*/ 20 h 319"/>
                <a:gd name="T36" fmla="*/ 1 w 4"/>
                <a:gd name="T37" fmla="*/ 1 h 319"/>
                <a:gd name="T38" fmla="*/ 3 w 4"/>
                <a:gd name="T39" fmla="*/ 5 h 319"/>
                <a:gd name="T40" fmla="*/ 3 w 4"/>
                <a:gd name="T41" fmla="*/ 18 h 319"/>
                <a:gd name="T42" fmla="*/ 3 w 4"/>
                <a:gd name="T43" fmla="*/ 27 h 319"/>
                <a:gd name="T44" fmla="*/ 2 w 4"/>
                <a:gd name="T45" fmla="*/ 41 h 319"/>
                <a:gd name="T46" fmla="*/ 2 w 4"/>
                <a:gd name="T47" fmla="*/ 60 h 319"/>
                <a:gd name="T48" fmla="*/ 2 w 4"/>
                <a:gd name="T49" fmla="*/ 87 h 319"/>
                <a:gd name="T50" fmla="*/ 2 w 4"/>
                <a:gd name="T51" fmla="*/ 106 h 319"/>
                <a:gd name="T52" fmla="*/ 2 w 4"/>
                <a:gd name="T53" fmla="*/ 133 h 319"/>
                <a:gd name="T54" fmla="*/ 2 w 4"/>
                <a:gd name="T55" fmla="*/ 147 h 319"/>
                <a:gd name="T56" fmla="*/ 2 w 4"/>
                <a:gd name="T57" fmla="*/ 166 h 319"/>
                <a:gd name="T58" fmla="*/ 2 w 4"/>
                <a:gd name="T59" fmla="*/ 182 h 319"/>
                <a:gd name="T60" fmla="*/ 2 w 4"/>
                <a:gd name="T61" fmla="*/ 199 h 319"/>
                <a:gd name="T62" fmla="*/ 3 w 4"/>
                <a:gd name="T63" fmla="*/ 221 h 319"/>
                <a:gd name="T64" fmla="*/ 4 w 4"/>
                <a:gd name="T65" fmla="*/ 243 h 319"/>
                <a:gd name="T66" fmla="*/ 4 w 4"/>
                <a:gd name="T67" fmla="*/ 258 h 319"/>
                <a:gd name="T68" fmla="*/ 4 w 4"/>
                <a:gd name="T69" fmla="*/ 269 h 319"/>
                <a:gd name="T70" fmla="*/ 4 w 4"/>
                <a:gd name="T71" fmla="*/ 298 h 319"/>
                <a:gd name="T72" fmla="*/ 3 w 4"/>
                <a:gd name="T73"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 h="319">
                  <a:moveTo>
                    <a:pt x="3" y="319"/>
                  </a:moveTo>
                  <a:cubicBezTo>
                    <a:pt x="3" y="319"/>
                    <a:pt x="3" y="319"/>
                    <a:pt x="3" y="319"/>
                  </a:cubicBezTo>
                  <a:cubicBezTo>
                    <a:pt x="3" y="318"/>
                    <a:pt x="3" y="318"/>
                    <a:pt x="3" y="317"/>
                  </a:cubicBezTo>
                  <a:cubicBezTo>
                    <a:pt x="3" y="313"/>
                    <a:pt x="3" y="309"/>
                    <a:pt x="3" y="305"/>
                  </a:cubicBezTo>
                  <a:cubicBezTo>
                    <a:pt x="3" y="303"/>
                    <a:pt x="3" y="302"/>
                    <a:pt x="3" y="300"/>
                  </a:cubicBezTo>
                  <a:cubicBezTo>
                    <a:pt x="3" y="297"/>
                    <a:pt x="3" y="294"/>
                    <a:pt x="3" y="291"/>
                  </a:cubicBezTo>
                  <a:cubicBezTo>
                    <a:pt x="3" y="288"/>
                    <a:pt x="3" y="285"/>
                    <a:pt x="3" y="282"/>
                  </a:cubicBezTo>
                  <a:cubicBezTo>
                    <a:pt x="3" y="281"/>
                    <a:pt x="3" y="279"/>
                    <a:pt x="3" y="278"/>
                  </a:cubicBezTo>
                  <a:cubicBezTo>
                    <a:pt x="3" y="275"/>
                    <a:pt x="3" y="273"/>
                    <a:pt x="3" y="270"/>
                  </a:cubicBezTo>
                  <a:cubicBezTo>
                    <a:pt x="3" y="265"/>
                    <a:pt x="3" y="260"/>
                    <a:pt x="3" y="255"/>
                  </a:cubicBezTo>
                  <a:cubicBezTo>
                    <a:pt x="3" y="253"/>
                    <a:pt x="3" y="251"/>
                    <a:pt x="3" y="250"/>
                  </a:cubicBezTo>
                  <a:cubicBezTo>
                    <a:pt x="3" y="247"/>
                    <a:pt x="3" y="244"/>
                    <a:pt x="3" y="241"/>
                  </a:cubicBezTo>
                  <a:cubicBezTo>
                    <a:pt x="3" y="238"/>
                    <a:pt x="3" y="234"/>
                    <a:pt x="2" y="231"/>
                  </a:cubicBezTo>
                  <a:cubicBezTo>
                    <a:pt x="2" y="225"/>
                    <a:pt x="2" y="220"/>
                    <a:pt x="2" y="214"/>
                  </a:cubicBezTo>
                  <a:cubicBezTo>
                    <a:pt x="2" y="210"/>
                    <a:pt x="1" y="206"/>
                    <a:pt x="1" y="202"/>
                  </a:cubicBezTo>
                  <a:cubicBezTo>
                    <a:pt x="1" y="198"/>
                    <a:pt x="1" y="195"/>
                    <a:pt x="1" y="191"/>
                  </a:cubicBezTo>
                  <a:cubicBezTo>
                    <a:pt x="1" y="188"/>
                    <a:pt x="0" y="185"/>
                    <a:pt x="0" y="182"/>
                  </a:cubicBezTo>
                  <a:cubicBezTo>
                    <a:pt x="0" y="179"/>
                    <a:pt x="0" y="176"/>
                    <a:pt x="0" y="173"/>
                  </a:cubicBezTo>
                  <a:cubicBezTo>
                    <a:pt x="0" y="170"/>
                    <a:pt x="0" y="166"/>
                    <a:pt x="0" y="163"/>
                  </a:cubicBezTo>
                  <a:cubicBezTo>
                    <a:pt x="0" y="161"/>
                    <a:pt x="0" y="160"/>
                    <a:pt x="0" y="158"/>
                  </a:cubicBezTo>
                  <a:cubicBezTo>
                    <a:pt x="0" y="156"/>
                    <a:pt x="0" y="154"/>
                    <a:pt x="0" y="153"/>
                  </a:cubicBezTo>
                  <a:cubicBezTo>
                    <a:pt x="0" y="150"/>
                    <a:pt x="0" y="147"/>
                    <a:pt x="0" y="145"/>
                  </a:cubicBezTo>
                  <a:cubicBezTo>
                    <a:pt x="0" y="143"/>
                    <a:pt x="0" y="142"/>
                    <a:pt x="0" y="140"/>
                  </a:cubicBezTo>
                  <a:cubicBezTo>
                    <a:pt x="0" y="140"/>
                    <a:pt x="0" y="139"/>
                    <a:pt x="0" y="138"/>
                  </a:cubicBezTo>
                  <a:cubicBezTo>
                    <a:pt x="0" y="136"/>
                    <a:pt x="0" y="134"/>
                    <a:pt x="0" y="132"/>
                  </a:cubicBezTo>
                  <a:cubicBezTo>
                    <a:pt x="0" y="128"/>
                    <a:pt x="0" y="124"/>
                    <a:pt x="0" y="120"/>
                  </a:cubicBezTo>
                  <a:cubicBezTo>
                    <a:pt x="0" y="118"/>
                    <a:pt x="0" y="116"/>
                    <a:pt x="0" y="113"/>
                  </a:cubicBezTo>
                  <a:cubicBezTo>
                    <a:pt x="1" y="108"/>
                    <a:pt x="0" y="103"/>
                    <a:pt x="0" y="98"/>
                  </a:cubicBezTo>
                  <a:cubicBezTo>
                    <a:pt x="1" y="95"/>
                    <a:pt x="1" y="93"/>
                    <a:pt x="1" y="91"/>
                  </a:cubicBezTo>
                  <a:cubicBezTo>
                    <a:pt x="1" y="87"/>
                    <a:pt x="1" y="82"/>
                    <a:pt x="1" y="78"/>
                  </a:cubicBezTo>
                  <a:cubicBezTo>
                    <a:pt x="1" y="75"/>
                    <a:pt x="1" y="71"/>
                    <a:pt x="1" y="67"/>
                  </a:cubicBezTo>
                  <a:cubicBezTo>
                    <a:pt x="1" y="62"/>
                    <a:pt x="1" y="58"/>
                    <a:pt x="1" y="53"/>
                  </a:cubicBezTo>
                  <a:cubicBezTo>
                    <a:pt x="1" y="50"/>
                    <a:pt x="1" y="48"/>
                    <a:pt x="1" y="45"/>
                  </a:cubicBezTo>
                  <a:cubicBezTo>
                    <a:pt x="1" y="42"/>
                    <a:pt x="1" y="39"/>
                    <a:pt x="1" y="36"/>
                  </a:cubicBezTo>
                  <a:cubicBezTo>
                    <a:pt x="1" y="34"/>
                    <a:pt x="1" y="32"/>
                    <a:pt x="1" y="30"/>
                  </a:cubicBezTo>
                  <a:cubicBezTo>
                    <a:pt x="2" y="26"/>
                    <a:pt x="1" y="23"/>
                    <a:pt x="1" y="20"/>
                  </a:cubicBezTo>
                  <a:cubicBezTo>
                    <a:pt x="1" y="16"/>
                    <a:pt x="2" y="13"/>
                    <a:pt x="1" y="9"/>
                  </a:cubicBezTo>
                  <a:cubicBezTo>
                    <a:pt x="1" y="6"/>
                    <a:pt x="1" y="3"/>
                    <a:pt x="1" y="1"/>
                  </a:cubicBezTo>
                  <a:cubicBezTo>
                    <a:pt x="1" y="0"/>
                    <a:pt x="1" y="0"/>
                    <a:pt x="1" y="0"/>
                  </a:cubicBezTo>
                  <a:cubicBezTo>
                    <a:pt x="2" y="1"/>
                    <a:pt x="3" y="3"/>
                    <a:pt x="3" y="5"/>
                  </a:cubicBezTo>
                  <a:cubicBezTo>
                    <a:pt x="3" y="7"/>
                    <a:pt x="3" y="8"/>
                    <a:pt x="3" y="10"/>
                  </a:cubicBezTo>
                  <a:cubicBezTo>
                    <a:pt x="3" y="13"/>
                    <a:pt x="3" y="15"/>
                    <a:pt x="3" y="18"/>
                  </a:cubicBezTo>
                  <a:cubicBezTo>
                    <a:pt x="3" y="20"/>
                    <a:pt x="3" y="22"/>
                    <a:pt x="3" y="24"/>
                  </a:cubicBezTo>
                  <a:cubicBezTo>
                    <a:pt x="3" y="25"/>
                    <a:pt x="3" y="26"/>
                    <a:pt x="3" y="27"/>
                  </a:cubicBezTo>
                  <a:cubicBezTo>
                    <a:pt x="3" y="29"/>
                    <a:pt x="3" y="31"/>
                    <a:pt x="3" y="33"/>
                  </a:cubicBezTo>
                  <a:cubicBezTo>
                    <a:pt x="3" y="35"/>
                    <a:pt x="2" y="38"/>
                    <a:pt x="2" y="41"/>
                  </a:cubicBezTo>
                  <a:cubicBezTo>
                    <a:pt x="3" y="43"/>
                    <a:pt x="2" y="45"/>
                    <a:pt x="2" y="47"/>
                  </a:cubicBezTo>
                  <a:cubicBezTo>
                    <a:pt x="2" y="51"/>
                    <a:pt x="2" y="56"/>
                    <a:pt x="2" y="60"/>
                  </a:cubicBezTo>
                  <a:cubicBezTo>
                    <a:pt x="2" y="65"/>
                    <a:pt x="2" y="69"/>
                    <a:pt x="2" y="73"/>
                  </a:cubicBezTo>
                  <a:cubicBezTo>
                    <a:pt x="2" y="78"/>
                    <a:pt x="2" y="82"/>
                    <a:pt x="2" y="87"/>
                  </a:cubicBezTo>
                  <a:cubicBezTo>
                    <a:pt x="2" y="90"/>
                    <a:pt x="2" y="94"/>
                    <a:pt x="2" y="98"/>
                  </a:cubicBezTo>
                  <a:cubicBezTo>
                    <a:pt x="1" y="100"/>
                    <a:pt x="2" y="103"/>
                    <a:pt x="2" y="106"/>
                  </a:cubicBezTo>
                  <a:cubicBezTo>
                    <a:pt x="2" y="110"/>
                    <a:pt x="2" y="113"/>
                    <a:pt x="1" y="117"/>
                  </a:cubicBezTo>
                  <a:cubicBezTo>
                    <a:pt x="1" y="122"/>
                    <a:pt x="2" y="127"/>
                    <a:pt x="2" y="133"/>
                  </a:cubicBezTo>
                  <a:cubicBezTo>
                    <a:pt x="2" y="136"/>
                    <a:pt x="2" y="139"/>
                    <a:pt x="2" y="143"/>
                  </a:cubicBezTo>
                  <a:cubicBezTo>
                    <a:pt x="2" y="144"/>
                    <a:pt x="2" y="145"/>
                    <a:pt x="2" y="147"/>
                  </a:cubicBezTo>
                  <a:cubicBezTo>
                    <a:pt x="2" y="151"/>
                    <a:pt x="2" y="156"/>
                    <a:pt x="2" y="161"/>
                  </a:cubicBezTo>
                  <a:cubicBezTo>
                    <a:pt x="2" y="163"/>
                    <a:pt x="2" y="164"/>
                    <a:pt x="2" y="166"/>
                  </a:cubicBezTo>
                  <a:cubicBezTo>
                    <a:pt x="2" y="167"/>
                    <a:pt x="2" y="168"/>
                    <a:pt x="2" y="170"/>
                  </a:cubicBezTo>
                  <a:cubicBezTo>
                    <a:pt x="2" y="174"/>
                    <a:pt x="2" y="178"/>
                    <a:pt x="2" y="182"/>
                  </a:cubicBezTo>
                  <a:cubicBezTo>
                    <a:pt x="2" y="185"/>
                    <a:pt x="2" y="188"/>
                    <a:pt x="2" y="191"/>
                  </a:cubicBezTo>
                  <a:cubicBezTo>
                    <a:pt x="2" y="193"/>
                    <a:pt x="2" y="196"/>
                    <a:pt x="2" y="199"/>
                  </a:cubicBezTo>
                  <a:cubicBezTo>
                    <a:pt x="2" y="202"/>
                    <a:pt x="2" y="205"/>
                    <a:pt x="3" y="208"/>
                  </a:cubicBezTo>
                  <a:cubicBezTo>
                    <a:pt x="3" y="212"/>
                    <a:pt x="3" y="217"/>
                    <a:pt x="3" y="221"/>
                  </a:cubicBezTo>
                  <a:cubicBezTo>
                    <a:pt x="3" y="224"/>
                    <a:pt x="3" y="228"/>
                    <a:pt x="3" y="231"/>
                  </a:cubicBezTo>
                  <a:cubicBezTo>
                    <a:pt x="4" y="235"/>
                    <a:pt x="4" y="239"/>
                    <a:pt x="4" y="243"/>
                  </a:cubicBezTo>
                  <a:cubicBezTo>
                    <a:pt x="4" y="246"/>
                    <a:pt x="4" y="248"/>
                    <a:pt x="4" y="250"/>
                  </a:cubicBezTo>
                  <a:cubicBezTo>
                    <a:pt x="4" y="253"/>
                    <a:pt x="4" y="255"/>
                    <a:pt x="4" y="258"/>
                  </a:cubicBezTo>
                  <a:cubicBezTo>
                    <a:pt x="4" y="261"/>
                    <a:pt x="4" y="264"/>
                    <a:pt x="4" y="267"/>
                  </a:cubicBezTo>
                  <a:cubicBezTo>
                    <a:pt x="4" y="268"/>
                    <a:pt x="4" y="268"/>
                    <a:pt x="4" y="269"/>
                  </a:cubicBezTo>
                  <a:cubicBezTo>
                    <a:pt x="4" y="276"/>
                    <a:pt x="4" y="283"/>
                    <a:pt x="4" y="291"/>
                  </a:cubicBezTo>
                  <a:cubicBezTo>
                    <a:pt x="4" y="293"/>
                    <a:pt x="4" y="296"/>
                    <a:pt x="4" y="298"/>
                  </a:cubicBezTo>
                  <a:cubicBezTo>
                    <a:pt x="4" y="301"/>
                    <a:pt x="4" y="305"/>
                    <a:pt x="4" y="308"/>
                  </a:cubicBezTo>
                  <a:cubicBezTo>
                    <a:pt x="4" y="312"/>
                    <a:pt x="4" y="315"/>
                    <a:pt x="3" y="31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6" name="Freeform 606"/>
            <p:cNvSpPr>
              <a:spLocks/>
            </p:cNvSpPr>
            <p:nvPr/>
          </p:nvSpPr>
          <p:spPr bwMode="auto">
            <a:xfrm>
              <a:off x="12682538" y="5864225"/>
              <a:ext cx="82550" cy="87313"/>
            </a:xfrm>
            <a:custGeom>
              <a:avLst/>
              <a:gdLst>
                <a:gd name="T0" fmla="*/ 0 w 19"/>
                <a:gd name="T1" fmla="*/ 19 h 20"/>
                <a:gd name="T2" fmla="*/ 3 w 19"/>
                <a:gd name="T3" fmla="*/ 14 h 20"/>
                <a:gd name="T4" fmla="*/ 6 w 19"/>
                <a:gd name="T5" fmla="*/ 10 h 20"/>
                <a:gd name="T6" fmla="*/ 6 w 19"/>
                <a:gd name="T7" fmla="*/ 9 h 20"/>
                <a:gd name="T8" fmla="*/ 12 w 19"/>
                <a:gd name="T9" fmla="*/ 1 h 20"/>
                <a:gd name="T10" fmla="*/ 13 w 19"/>
                <a:gd name="T11" fmla="*/ 0 h 20"/>
                <a:gd name="T12" fmla="*/ 19 w 19"/>
                <a:gd name="T13" fmla="*/ 5 h 20"/>
                <a:gd name="T14" fmla="*/ 13 w 19"/>
                <a:gd name="T15" fmla="*/ 9 h 20"/>
                <a:gd name="T16" fmla="*/ 11 w 19"/>
                <a:gd name="T17" fmla="*/ 12 h 20"/>
                <a:gd name="T18" fmla="*/ 6 w 19"/>
                <a:gd name="T19" fmla="*/ 17 h 20"/>
                <a:gd name="T20" fmla="*/ 4 w 19"/>
                <a:gd name="T21" fmla="*/ 19 h 20"/>
                <a:gd name="T22" fmla="*/ 0 w 19"/>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0">
                  <a:moveTo>
                    <a:pt x="0" y="19"/>
                  </a:moveTo>
                  <a:cubicBezTo>
                    <a:pt x="1" y="17"/>
                    <a:pt x="2" y="16"/>
                    <a:pt x="3" y="14"/>
                  </a:cubicBezTo>
                  <a:cubicBezTo>
                    <a:pt x="4" y="12"/>
                    <a:pt x="5" y="11"/>
                    <a:pt x="6" y="10"/>
                  </a:cubicBezTo>
                  <a:cubicBezTo>
                    <a:pt x="6" y="9"/>
                    <a:pt x="6" y="9"/>
                    <a:pt x="6" y="9"/>
                  </a:cubicBezTo>
                  <a:cubicBezTo>
                    <a:pt x="8" y="7"/>
                    <a:pt x="10" y="4"/>
                    <a:pt x="12" y="1"/>
                  </a:cubicBezTo>
                  <a:cubicBezTo>
                    <a:pt x="12" y="1"/>
                    <a:pt x="13" y="1"/>
                    <a:pt x="13" y="0"/>
                  </a:cubicBezTo>
                  <a:cubicBezTo>
                    <a:pt x="15" y="2"/>
                    <a:pt x="17" y="3"/>
                    <a:pt x="19" y="5"/>
                  </a:cubicBezTo>
                  <a:cubicBezTo>
                    <a:pt x="17" y="6"/>
                    <a:pt x="15" y="8"/>
                    <a:pt x="13" y="9"/>
                  </a:cubicBezTo>
                  <a:cubicBezTo>
                    <a:pt x="12" y="10"/>
                    <a:pt x="12" y="11"/>
                    <a:pt x="11" y="12"/>
                  </a:cubicBezTo>
                  <a:cubicBezTo>
                    <a:pt x="9" y="13"/>
                    <a:pt x="8" y="15"/>
                    <a:pt x="6" y="17"/>
                  </a:cubicBezTo>
                  <a:cubicBezTo>
                    <a:pt x="5" y="17"/>
                    <a:pt x="4" y="18"/>
                    <a:pt x="4" y="19"/>
                  </a:cubicBezTo>
                  <a:cubicBezTo>
                    <a:pt x="3" y="20"/>
                    <a:pt x="2" y="20"/>
                    <a:pt x="0"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7" name="Freeform 608"/>
            <p:cNvSpPr>
              <a:spLocks/>
            </p:cNvSpPr>
            <p:nvPr/>
          </p:nvSpPr>
          <p:spPr bwMode="auto">
            <a:xfrm>
              <a:off x="12768263" y="5821363"/>
              <a:ext cx="39688" cy="69850"/>
            </a:xfrm>
            <a:custGeom>
              <a:avLst/>
              <a:gdLst>
                <a:gd name="T0" fmla="*/ 2 w 9"/>
                <a:gd name="T1" fmla="*/ 0 h 16"/>
                <a:gd name="T2" fmla="*/ 5 w 9"/>
                <a:gd name="T3" fmla="*/ 2 h 16"/>
                <a:gd name="T4" fmla="*/ 4 w 9"/>
                <a:gd name="T5" fmla="*/ 6 h 16"/>
                <a:gd name="T6" fmla="*/ 4 w 9"/>
                <a:gd name="T7" fmla="*/ 10 h 16"/>
                <a:gd name="T8" fmla="*/ 4 w 9"/>
                <a:gd name="T9" fmla="*/ 11 h 16"/>
                <a:gd name="T10" fmla="*/ 5 w 9"/>
                <a:gd name="T11" fmla="*/ 11 h 16"/>
                <a:gd name="T12" fmla="*/ 5 w 9"/>
                <a:gd name="T13" fmla="*/ 11 h 16"/>
                <a:gd name="T14" fmla="*/ 6 w 9"/>
                <a:gd name="T15" fmla="*/ 7 h 16"/>
                <a:gd name="T16" fmla="*/ 6 w 9"/>
                <a:gd name="T17" fmla="*/ 4 h 16"/>
                <a:gd name="T18" fmla="*/ 6 w 9"/>
                <a:gd name="T19" fmla="*/ 4 h 16"/>
                <a:gd name="T20" fmla="*/ 8 w 9"/>
                <a:gd name="T21" fmla="*/ 14 h 16"/>
                <a:gd name="T22" fmla="*/ 5 w 9"/>
                <a:gd name="T23" fmla="*/ 16 h 16"/>
                <a:gd name="T24" fmla="*/ 2 w 9"/>
                <a:gd name="T25" fmla="*/ 14 h 16"/>
                <a:gd name="T26" fmla="*/ 1 w 9"/>
                <a:gd name="T27" fmla="*/ 13 h 16"/>
                <a:gd name="T28" fmla="*/ 0 w 9"/>
                <a:gd name="T29" fmla="*/ 13 h 16"/>
                <a:gd name="T30" fmla="*/ 1 w 9"/>
                <a:gd name="T31" fmla="*/ 12 h 16"/>
                <a:gd name="T32" fmla="*/ 1 w 9"/>
                <a:gd name="T33" fmla="*/ 6 h 16"/>
                <a:gd name="T34" fmla="*/ 2 w 9"/>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6">
                  <a:moveTo>
                    <a:pt x="2" y="0"/>
                  </a:moveTo>
                  <a:cubicBezTo>
                    <a:pt x="3" y="1"/>
                    <a:pt x="4" y="1"/>
                    <a:pt x="5" y="2"/>
                  </a:cubicBezTo>
                  <a:cubicBezTo>
                    <a:pt x="4" y="3"/>
                    <a:pt x="3" y="4"/>
                    <a:pt x="4" y="6"/>
                  </a:cubicBezTo>
                  <a:cubicBezTo>
                    <a:pt x="4" y="7"/>
                    <a:pt x="4" y="9"/>
                    <a:pt x="4" y="10"/>
                  </a:cubicBezTo>
                  <a:cubicBezTo>
                    <a:pt x="4" y="10"/>
                    <a:pt x="4" y="11"/>
                    <a:pt x="4" y="11"/>
                  </a:cubicBezTo>
                  <a:cubicBezTo>
                    <a:pt x="4" y="11"/>
                    <a:pt x="5" y="11"/>
                    <a:pt x="5" y="11"/>
                  </a:cubicBezTo>
                  <a:cubicBezTo>
                    <a:pt x="5" y="11"/>
                    <a:pt x="5" y="11"/>
                    <a:pt x="5" y="11"/>
                  </a:cubicBezTo>
                  <a:cubicBezTo>
                    <a:pt x="6" y="9"/>
                    <a:pt x="6" y="8"/>
                    <a:pt x="6" y="7"/>
                  </a:cubicBezTo>
                  <a:cubicBezTo>
                    <a:pt x="6" y="6"/>
                    <a:pt x="6" y="5"/>
                    <a:pt x="6" y="4"/>
                  </a:cubicBezTo>
                  <a:cubicBezTo>
                    <a:pt x="6" y="4"/>
                    <a:pt x="6" y="4"/>
                    <a:pt x="6" y="4"/>
                  </a:cubicBezTo>
                  <a:cubicBezTo>
                    <a:pt x="8" y="7"/>
                    <a:pt x="9" y="10"/>
                    <a:pt x="8" y="14"/>
                  </a:cubicBezTo>
                  <a:cubicBezTo>
                    <a:pt x="8" y="16"/>
                    <a:pt x="7" y="16"/>
                    <a:pt x="5" y="16"/>
                  </a:cubicBezTo>
                  <a:cubicBezTo>
                    <a:pt x="4" y="15"/>
                    <a:pt x="3" y="15"/>
                    <a:pt x="2" y="14"/>
                  </a:cubicBezTo>
                  <a:cubicBezTo>
                    <a:pt x="2" y="14"/>
                    <a:pt x="2" y="13"/>
                    <a:pt x="1" y="13"/>
                  </a:cubicBezTo>
                  <a:cubicBezTo>
                    <a:pt x="1" y="13"/>
                    <a:pt x="0" y="13"/>
                    <a:pt x="0" y="13"/>
                  </a:cubicBezTo>
                  <a:cubicBezTo>
                    <a:pt x="0" y="12"/>
                    <a:pt x="0" y="12"/>
                    <a:pt x="1" y="12"/>
                  </a:cubicBezTo>
                  <a:cubicBezTo>
                    <a:pt x="1" y="10"/>
                    <a:pt x="1" y="8"/>
                    <a:pt x="1" y="6"/>
                  </a:cubicBezTo>
                  <a:cubicBezTo>
                    <a:pt x="1" y="4"/>
                    <a:pt x="2" y="2"/>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8" name="Freeform 609"/>
            <p:cNvSpPr>
              <a:spLocks/>
            </p:cNvSpPr>
            <p:nvPr/>
          </p:nvSpPr>
          <p:spPr bwMode="auto">
            <a:xfrm>
              <a:off x="12752388" y="5838825"/>
              <a:ext cx="15875" cy="34925"/>
            </a:xfrm>
            <a:custGeom>
              <a:avLst/>
              <a:gdLst>
                <a:gd name="T0" fmla="*/ 4 w 4"/>
                <a:gd name="T1" fmla="*/ 0 h 8"/>
                <a:gd name="T2" fmla="*/ 3 w 4"/>
                <a:gd name="T3" fmla="*/ 8 h 8"/>
                <a:gd name="T4" fmla="*/ 0 w 4"/>
                <a:gd name="T5" fmla="*/ 6 h 8"/>
                <a:gd name="T6" fmla="*/ 1 w 4"/>
                <a:gd name="T7" fmla="*/ 5 h 8"/>
                <a:gd name="T8" fmla="*/ 2 w 4"/>
                <a:gd name="T9" fmla="*/ 1 h 8"/>
                <a:gd name="T10" fmla="*/ 3 w 4"/>
                <a:gd name="T11" fmla="*/ 0 h 8"/>
                <a:gd name="T12" fmla="*/ 4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0"/>
                  </a:moveTo>
                  <a:cubicBezTo>
                    <a:pt x="3" y="3"/>
                    <a:pt x="3" y="5"/>
                    <a:pt x="3" y="8"/>
                  </a:cubicBezTo>
                  <a:cubicBezTo>
                    <a:pt x="2" y="7"/>
                    <a:pt x="1" y="7"/>
                    <a:pt x="0" y="6"/>
                  </a:cubicBezTo>
                  <a:cubicBezTo>
                    <a:pt x="0" y="5"/>
                    <a:pt x="0" y="5"/>
                    <a:pt x="1" y="5"/>
                  </a:cubicBezTo>
                  <a:cubicBezTo>
                    <a:pt x="0" y="3"/>
                    <a:pt x="1" y="2"/>
                    <a:pt x="2" y="1"/>
                  </a:cubicBezTo>
                  <a:cubicBezTo>
                    <a:pt x="3" y="1"/>
                    <a:pt x="3" y="0"/>
                    <a:pt x="3" y="0"/>
                  </a:cubicBezTo>
                  <a:cubicBezTo>
                    <a:pt x="4" y="0"/>
                    <a:pt x="4" y="0"/>
                    <a:pt x="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9" name="Freeform 610"/>
            <p:cNvSpPr>
              <a:spLocks/>
            </p:cNvSpPr>
            <p:nvPr/>
          </p:nvSpPr>
          <p:spPr bwMode="auto">
            <a:xfrm>
              <a:off x="12755563" y="5813425"/>
              <a:ext cx="12700" cy="25400"/>
            </a:xfrm>
            <a:custGeom>
              <a:avLst/>
              <a:gdLst>
                <a:gd name="T0" fmla="*/ 2 w 3"/>
                <a:gd name="T1" fmla="*/ 6 h 6"/>
                <a:gd name="T2" fmla="*/ 0 w 3"/>
                <a:gd name="T3" fmla="*/ 6 h 6"/>
                <a:gd name="T4" fmla="*/ 2 w 3"/>
                <a:gd name="T5" fmla="*/ 0 h 6"/>
                <a:gd name="T6" fmla="*/ 3 w 3"/>
                <a:gd name="T7" fmla="*/ 0 h 6"/>
                <a:gd name="T8" fmla="*/ 3 w 3"/>
                <a:gd name="T9" fmla="*/ 5 h 6"/>
                <a:gd name="T10" fmla="*/ 3 w 3"/>
                <a:gd name="T11" fmla="*/ 6 h 6"/>
                <a:gd name="T12" fmla="*/ 2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cubicBezTo>
                    <a:pt x="2" y="5"/>
                    <a:pt x="1" y="6"/>
                    <a:pt x="0" y="6"/>
                  </a:cubicBezTo>
                  <a:cubicBezTo>
                    <a:pt x="1" y="4"/>
                    <a:pt x="1" y="2"/>
                    <a:pt x="2" y="0"/>
                  </a:cubicBezTo>
                  <a:cubicBezTo>
                    <a:pt x="2" y="0"/>
                    <a:pt x="3" y="0"/>
                    <a:pt x="3" y="0"/>
                  </a:cubicBezTo>
                  <a:cubicBezTo>
                    <a:pt x="3" y="2"/>
                    <a:pt x="3" y="3"/>
                    <a:pt x="3" y="5"/>
                  </a:cubicBezTo>
                  <a:cubicBezTo>
                    <a:pt x="3" y="5"/>
                    <a:pt x="3" y="6"/>
                    <a:pt x="3" y="6"/>
                  </a:cubicBezTo>
                  <a:cubicBezTo>
                    <a:pt x="3" y="6"/>
                    <a:pt x="3" y="6"/>
                    <a:pt x="2"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20" name="Freeform 611"/>
            <p:cNvSpPr>
              <a:spLocks/>
            </p:cNvSpPr>
            <p:nvPr/>
          </p:nvSpPr>
          <p:spPr bwMode="auto">
            <a:xfrm>
              <a:off x="12742863" y="5803900"/>
              <a:ext cx="12700" cy="44450"/>
            </a:xfrm>
            <a:custGeom>
              <a:avLst/>
              <a:gdLst>
                <a:gd name="T0" fmla="*/ 1 w 3"/>
                <a:gd name="T1" fmla="*/ 1 h 10"/>
                <a:gd name="T2" fmla="*/ 3 w 3"/>
                <a:gd name="T3" fmla="*/ 1 h 10"/>
                <a:gd name="T4" fmla="*/ 1 w 3"/>
                <a:gd name="T5" fmla="*/ 10 h 10"/>
                <a:gd name="T6" fmla="*/ 1 w 3"/>
                <a:gd name="T7" fmla="*/ 10 h 10"/>
                <a:gd name="T8" fmla="*/ 0 w 3"/>
                <a:gd name="T9" fmla="*/ 9 h 10"/>
                <a:gd name="T10" fmla="*/ 1 w 3"/>
                <a:gd name="T11" fmla="*/ 7 h 10"/>
                <a:gd name="T12" fmla="*/ 1 w 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
                  </a:moveTo>
                  <a:cubicBezTo>
                    <a:pt x="2" y="0"/>
                    <a:pt x="3" y="0"/>
                    <a:pt x="3" y="1"/>
                  </a:cubicBezTo>
                  <a:cubicBezTo>
                    <a:pt x="2" y="4"/>
                    <a:pt x="2" y="7"/>
                    <a:pt x="1" y="10"/>
                  </a:cubicBezTo>
                  <a:cubicBezTo>
                    <a:pt x="1" y="10"/>
                    <a:pt x="1" y="10"/>
                    <a:pt x="1" y="10"/>
                  </a:cubicBezTo>
                  <a:cubicBezTo>
                    <a:pt x="1" y="9"/>
                    <a:pt x="0" y="9"/>
                    <a:pt x="0" y="9"/>
                  </a:cubicBezTo>
                  <a:cubicBezTo>
                    <a:pt x="0" y="8"/>
                    <a:pt x="1" y="7"/>
                    <a:pt x="1" y="7"/>
                  </a:cubicBezTo>
                  <a:cubicBezTo>
                    <a:pt x="1" y="5"/>
                    <a:pt x="1" y="3"/>
                    <a:pt x="1"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pic>
        <p:nvPicPr>
          <p:cNvPr id="2662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4191000"/>
            <a:ext cx="403909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1066800"/>
            <a:ext cx="4191000" cy="3046739"/>
          </a:xfrm>
          <a:prstGeom prst="rect">
            <a:avLst/>
          </a:prstGeom>
          <a:solidFill>
            <a:schemeClr val="bg1"/>
          </a:solidFill>
          <a:extLst/>
        </p:spPr>
      </p:pic>
      <p:sp>
        <p:nvSpPr>
          <p:cNvPr id="2" name="Rectangle 1"/>
          <p:cNvSpPr/>
          <p:nvPr/>
        </p:nvSpPr>
        <p:spPr>
          <a:xfrm>
            <a:off x="1143000" y="235155"/>
            <a:ext cx="4686989" cy="523220"/>
          </a:xfrm>
          <a:prstGeom prst="rect">
            <a:avLst/>
          </a:prstGeom>
        </p:spPr>
        <p:txBody>
          <a:bodyPr wrap="none">
            <a:spAutoFit/>
          </a:bodyPr>
          <a:lstStyle/>
          <a:p>
            <a:r>
              <a:rPr lang="en-ZA" sz="2800" b="1" dirty="0">
                <a:effectLst>
                  <a:outerShdw blurRad="38100" dist="38100" dir="2700000" algn="tl">
                    <a:srgbClr val="000000">
                      <a:alpha val="43137"/>
                    </a:srgbClr>
                  </a:outerShdw>
                </a:effectLst>
                <a:latin typeface="+mj-lt"/>
              </a:rPr>
              <a:t>Improvement Focus Areas</a:t>
            </a:r>
            <a:endParaRPr lang="en-US" sz="2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6310705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ounded Rectangle 120"/>
          <p:cNvSpPr/>
          <p:nvPr/>
        </p:nvSpPr>
        <p:spPr bwMode="gray">
          <a:xfrm>
            <a:off x="5721215" y="1244667"/>
            <a:ext cx="3344203" cy="2769059"/>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Review SIU Strategic Intent</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Review </a:t>
            </a:r>
            <a:r>
              <a:rPr lang="en-ZA" sz="1300" dirty="0">
                <a:solidFill>
                  <a:schemeClr val="tx1"/>
                </a:solidFill>
                <a:latin typeface="Segoe Print" pitchFamily="2" charset="0"/>
              </a:rPr>
              <a:t>the existing operating </a:t>
            </a:r>
            <a:r>
              <a:rPr lang="en-ZA" sz="1300" dirty="0" smtClean="0">
                <a:solidFill>
                  <a:schemeClr val="tx1"/>
                </a:solidFill>
                <a:latin typeface="Segoe Print" pitchFamily="2" charset="0"/>
              </a:rPr>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model and structure</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Develop operating processes</a:t>
            </a:r>
            <a:endParaRPr lang="en-ZA" sz="1300" dirty="0">
              <a:solidFill>
                <a:schemeClr val="tx1"/>
              </a:solidFill>
              <a:latin typeface="Segoe Print" pitchFamily="2" charset="0"/>
            </a:endParaRP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Align Strategic Objectives</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Annual Performance Plan</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Operational Plans</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Procurement Plans</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Risk Management Plans</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Realign budgets</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Stabilise all business support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functions, e.g. HR, IT, </a:t>
            </a:r>
            <a:r>
              <a:rPr lang="en-ZA" sz="1300" dirty="0" err="1" smtClean="0">
                <a:solidFill>
                  <a:schemeClr val="tx1"/>
                </a:solidFill>
                <a:latin typeface="Segoe Print" pitchFamily="2" charset="0"/>
              </a:rPr>
              <a:t>SCM</a:t>
            </a:r>
            <a:r>
              <a:rPr lang="en-ZA" sz="1300" dirty="0" smtClean="0">
                <a:solidFill>
                  <a:schemeClr val="tx1"/>
                </a:solidFill>
                <a:latin typeface="Segoe Print" pitchFamily="2" charset="0"/>
              </a:rPr>
              <a:t>.</a:t>
            </a:r>
            <a:endParaRPr lang="en-ZA" sz="1300" dirty="0">
              <a:solidFill>
                <a:schemeClr val="tx1"/>
              </a:solidFill>
              <a:latin typeface="Segoe Print" pitchFamily="2" charset="0"/>
            </a:endParaRP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Stabilise all core business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functions. </a:t>
            </a:r>
          </a:p>
        </p:txBody>
      </p:sp>
      <p:sp>
        <p:nvSpPr>
          <p:cNvPr id="123" name="Rounded Rectangle 122"/>
          <p:cNvSpPr/>
          <p:nvPr/>
        </p:nvSpPr>
        <p:spPr bwMode="gray">
          <a:xfrm>
            <a:off x="5721215" y="4329966"/>
            <a:ext cx="3483855" cy="2769059"/>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t" anchorCtr="0"/>
          <a:lstStyle/>
          <a:p>
            <a:pPr marL="180975" indent="-179388">
              <a:lnSpc>
                <a:spcPct val="106000"/>
              </a:lnSpc>
              <a:buClr>
                <a:srgbClr val="000000"/>
              </a:buClr>
              <a:buFont typeface="Courier New" panose="02070309020205020404" pitchFamily="49" charset="0"/>
              <a:buChar char="o"/>
            </a:pPr>
            <a:endParaRPr lang="en-ZA" sz="1300" dirty="0" smtClean="0">
              <a:solidFill>
                <a:schemeClr val="tx1"/>
              </a:solidFill>
              <a:latin typeface="Segoe Print" pitchFamily="2" charset="0"/>
            </a:endParaRP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Establish new Business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Intelligence function</a:t>
            </a:r>
          </a:p>
          <a:p>
            <a:pPr marL="180975" indent="-179388">
              <a:lnSpc>
                <a:spcPct val="106000"/>
              </a:lnSpc>
              <a:buClr>
                <a:srgbClr val="000000"/>
              </a:buClr>
              <a:buFont typeface="Courier New" panose="02070309020205020404" pitchFamily="49" charset="0"/>
              <a:buChar char="o"/>
            </a:pPr>
            <a:r>
              <a:rPr lang="en-ZA" sz="1300" dirty="0">
                <a:solidFill>
                  <a:schemeClr val="tx1"/>
                </a:solidFill>
                <a:latin typeface="Segoe Print" pitchFamily="2" charset="0"/>
              </a:rPr>
              <a:t>Acquire Data analytics </a:t>
            </a:r>
            <a:br>
              <a:rPr lang="en-ZA" sz="1300" dirty="0">
                <a:solidFill>
                  <a:schemeClr val="tx1"/>
                </a:solidFill>
                <a:latin typeface="Segoe Print" pitchFamily="2" charset="0"/>
              </a:rPr>
            </a:br>
            <a:r>
              <a:rPr lang="en-ZA" sz="1300" dirty="0">
                <a:solidFill>
                  <a:schemeClr val="tx1"/>
                </a:solidFill>
                <a:latin typeface="Segoe Print" pitchFamily="2" charset="0"/>
              </a:rPr>
              <a:t>capability and tools</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Conduct research wrt global best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practices to combat and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prevent corruption</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Define new function for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Measurement and Evaluation</a:t>
            </a:r>
            <a:endParaRPr lang="en-ZA" sz="1300" dirty="0">
              <a:solidFill>
                <a:schemeClr val="tx1"/>
              </a:solidFill>
              <a:latin typeface="Segoe Print" pitchFamily="2" charset="0"/>
            </a:endParaRPr>
          </a:p>
        </p:txBody>
      </p:sp>
      <p:sp>
        <p:nvSpPr>
          <p:cNvPr id="8" name="Rectangle 7"/>
          <p:cNvSpPr/>
          <p:nvPr/>
        </p:nvSpPr>
        <p:spPr>
          <a:xfrm>
            <a:off x="154520" y="4990522"/>
            <a:ext cx="4227134" cy="1625867"/>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ctr" anchorCtr="0"/>
          <a:lstStyle/>
          <a:p>
            <a:pPr marL="180975" indent="-179388">
              <a:lnSpc>
                <a:spcPct val="106000"/>
              </a:lnSpc>
              <a:buClr>
                <a:srgbClr val="000000"/>
              </a:buClr>
              <a:buFont typeface="Courier New" panose="02070309020205020404" pitchFamily="49" charset="0"/>
              <a:buChar char="o"/>
            </a:pPr>
            <a:r>
              <a:rPr lang="en-ZA" sz="1300" dirty="0" smtClean="0">
                <a:latin typeface="Segoe Print" pitchFamily="2" charset="0"/>
              </a:rPr>
              <a:t>Develop </a:t>
            </a:r>
            <a:r>
              <a:rPr lang="en-ZA" sz="1300" dirty="0">
                <a:latin typeface="Segoe Print" pitchFamily="2" charset="0"/>
              </a:rPr>
              <a:t>cascading </a:t>
            </a:r>
            <a:r>
              <a:rPr lang="en-ZA" sz="1300" dirty="0" smtClean="0">
                <a:latin typeface="Segoe Print" pitchFamily="2" charset="0"/>
              </a:rPr>
              <a:t>personal </a:t>
            </a:r>
            <a:br>
              <a:rPr lang="en-ZA" sz="1300" dirty="0" smtClean="0">
                <a:latin typeface="Segoe Print" pitchFamily="2" charset="0"/>
              </a:rPr>
            </a:br>
            <a:r>
              <a:rPr lang="en-ZA" sz="1300" dirty="0" smtClean="0">
                <a:latin typeface="Segoe Print" pitchFamily="2" charset="0"/>
              </a:rPr>
              <a:t>and organisational Performance Measures</a:t>
            </a:r>
            <a:endParaRPr lang="en-ZA" sz="1300" dirty="0">
              <a:latin typeface="Segoe Print" pitchFamily="2" charset="0"/>
            </a:endParaRPr>
          </a:p>
          <a:p>
            <a:pPr marL="180975" indent="-179388">
              <a:lnSpc>
                <a:spcPct val="106000"/>
              </a:lnSpc>
              <a:buClr>
                <a:srgbClr val="000000"/>
              </a:buClr>
              <a:buFont typeface="Courier New" panose="02070309020205020404" pitchFamily="49" charset="0"/>
              <a:buChar char="o"/>
            </a:pPr>
            <a:r>
              <a:rPr lang="en-ZA" sz="1300" dirty="0">
                <a:latin typeface="Segoe Print" pitchFamily="2" charset="0"/>
              </a:rPr>
              <a:t>Process </a:t>
            </a:r>
            <a:r>
              <a:rPr lang="en-ZA" sz="1300" dirty="0" smtClean="0">
                <a:latin typeface="Segoe Print" pitchFamily="2" charset="0"/>
              </a:rPr>
              <a:t>Maturity Ownership, and</a:t>
            </a:r>
            <a:br>
              <a:rPr lang="en-ZA" sz="1300" dirty="0" smtClean="0">
                <a:latin typeface="Segoe Print" pitchFamily="2" charset="0"/>
              </a:rPr>
            </a:br>
            <a:r>
              <a:rPr lang="en-ZA" sz="1300" dirty="0" smtClean="0">
                <a:latin typeface="Segoe Print" pitchFamily="2" charset="0"/>
              </a:rPr>
              <a:t>continuous maturity improvement </a:t>
            </a:r>
            <a:endParaRPr lang="en-ZA" sz="1300" dirty="0">
              <a:latin typeface="Segoe Print" pitchFamily="2" charset="0"/>
            </a:endParaRPr>
          </a:p>
          <a:p>
            <a:pPr marL="180975" indent="-179388">
              <a:lnSpc>
                <a:spcPct val="106000"/>
              </a:lnSpc>
              <a:buClr>
                <a:srgbClr val="000000"/>
              </a:buClr>
              <a:buFont typeface="Courier New" panose="02070309020205020404" pitchFamily="49" charset="0"/>
              <a:buChar char="o"/>
            </a:pPr>
            <a:r>
              <a:rPr lang="en-ZA" sz="1300" b="1" dirty="0" err="1">
                <a:latin typeface="Segoe Print" pitchFamily="2" charset="0"/>
              </a:rPr>
              <a:t>ERP</a:t>
            </a:r>
            <a:r>
              <a:rPr lang="en-ZA" sz="1300" dirty="0">
                <a:latin typeface="Segoe Print" pitchFamily="2" charset="0"/>
              </a:rPr>
              <a:t> Systems Specification </a:t>
            </a:r>
          </a:p>
          <a:p>
            <a:pPr marL="180975" indent="-179388">
              <a:lnSpc>
                <a:spcPct val="106000"/>
              </a:lnSpc>
              <a:buClr>
                <a:srgbClr val="000000"/>
              </a:buClr>
              <a:buFont typeface="Courier New" panose="02070309020205020404" pitchFamily="49" charset="0"/>
              <a:buChar char="o"/>
            </a:pPr>
            <a:r>
              <a:rPr lang="en-ZA" sz="1300" dirty="0">
                <a:latin typeface="Segoe Print" pitchFamily="2" charset="0"/>
              </a:rPr>
              <a:t>Systems </a:t>
            </a:r>
            <a:r>
              <a:rPr lang="en-ZA" sz="1300" dirty="0" smtClean="0">
                <a:latin typeface="Segoe Print" pitchFamily="2" charset="0"/>
              </a:rPr>
              <a:t>Selection for:</a:t>
            </a:r>
            <a:br>
              <a:rPr lang="en-ZA" sz="1300" dirty="0" smtClean="0">
                <a:latin typeface="Segoe Print" pitchFamily="2" charset="0"/>
              </a:rPr>
            </a:br>
            <a:r>
              <a:rPr lang="en-ZA" sz="1300" dirty="0" err="1" smtClean="0">
                <a:latin typeface="Segoe Print" pitchFamily="2" charset="0"/>
              </a:rPr>
              <a:t>PMO</a:t>
            </a:r>
            <a:r>
              <a:rPr lang="en-ZA" sz="1300" dirty="0" smtClean="0">
                <a:latin typeface="Segoe Print" pitchFamily="2" charset="0"/>
              </a:rPr>
              <a:t>, Finance, </a:t>
            </a:r>
            <a:r>
              <a:rPr lang="en-ZA" sz="1300" dirty="0" err="1" smtClean="0">
                <a:latin typeface="Segoe Print" pitchFamily="2" charset="0"/>
              </a:rPr>
              <a:t>ERM</a:t>
            </a:r>
            <a:r>
              <a:rPr lang="en-ZA" sz="1300" dirty="0" smtClean="0">
                <a:latin typeface="Segoe Print" pitchFamily="2" charset="0"/>
              </a:rPr>
              <a:t>, </a:t>
            </a:r>
            <a:r>
              <a:rPr lang="en-ZA" sz="1300" dirty="0" err="1" smtClean="0">
                <a:latin typeface="Segoe Print" pitchFamily="2" charset="0"/>
              </a:rPr>
              <a:t>SCM</a:t>
            </a:r>
            <a:r>
              <a:rPr lang="en-ZA" sz="1300" dirty="0" smtClean="0">
                <a:latin typeface="Segoe Print" pitchFamily="2" charset="0"/>
              </a:rPr>
              <a:t>, </a:t>
            </a:r>
            <a:r>
              <a:rPr lang="en-ZA" sz="1300" dirty="0" err="1" smtClean="0">
                <a:latin typeface="Segoe Print" pitchFamily="2" charset="0"/>
              </a:rPr>
              <a:t>HCM</a:t>
            </a:r>
            <a:r>
              <a:rPr lang="en-ZA" sz="1300" dirty="0" smtClean="0">
                <a:latin typeface="Segoe Print" pitchFamily="2" charset="0"/>
              </a:rPr>
              <a:t>, </a:t>
            </a:r>
            <a:r>
              <a:rPr lang="en-ZA" sz="1300" dirty="0" err="1" smtClean="0">
                <a:latin typeface="Segoe Print" pitchFamily="2" charset="0"/>
              </a:rPr>
              <a:t>ECM</a:t>
            </a:r>
            <a:r>
              <a:rPr lang="en-ZA" sz="1300" dirty="0" smtClean="0">
                <a:latin typeface="Segoe Print" pitchFamily="2" charset="0"/>
              </a:rPr>
              <a:t> and </a:t>
            </a:r>
            <a:r>
              <a:rPr lang="en-ZA" sz="1300" dirty="0" err="1" smtClean="0">
                <a:latin typeface="Segoe Print" pitchFamily="2" charset="0"/>
              </a:rPr>
              <a:t>EDMS</a:t>
            </a:r>
            <a:r>
              <a:rPr lang="en-ZA" sz="1300" dirty="0" smtClean="0">
                <a:latin typeface="Segoe Print" pitchFamily="2" charset="0"/>
              </a:rPr>
              <a:t>.  </a:t>
            </a:r>
            <a:endParaRPr lang="en-ZA" sz="1300" dirty="0">
              <a:latin typeface="Segoe Print" pitchFamily="2" charset="0"/>
            </a:endParaRPr>
          </a:p>
        </p:txBody>
      </p:sp>
      <p:pic>
        <p:nvPicPr>
          <p:cNvPr id="125" name="Picture 124"/>
          <p:cNvPicPr>
            <a:picLocks noChangeAspect="1"/>
          </p:cNvPicPr>
          <p:nvPr/>
        </p:nvPicPr>
        <p:blipFill>
          <a:blip r:embed="rId3" cstate="print"/>
          <a:stretch>
            <a:fillRect/>
          </a:stretch>
        </p:blipFill>
        <p:spPr>
          <a:xfrm>
            <a:off x="2667630" y="2108411"/>
            <a:ext cx="3428049" cy="2980241"/>
          </a:xfrm>
          <a:prstGeom prst="rect">
            <a:avLst/>
          </a:prstGeom>
        </p:spPr>
      </p:pic>
      <p:sp>
        <p:nvSpPr>
          <p:cNvPr id="126" name="Rounded Rectangle 125"/>
          <p:cNvSpPr/>
          <p:nvPr/>
        </p:nvSpPr>
        <p:spPr bwMode="gray">
          <a:xfrm>
            <a:off x="-261026" y="1085281"/>
            <a:ext cx="3344203" cy="2769059"/>
          </a:xfrm>
          <a:prstGeom prst="round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none" lIns="182880" rtlCol="0" anchor="t" anchorCtr="0"/>
          <a:lstStyle/>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Initiate an Organisational Culture Blueprint,</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via participation of all staff and management. </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Draft </a:t>
            </a:r>
            <a:r>
              <a:rPr lang="en-ZA" sz="1300" dirty="0">
                <a:solidFill>
                  <a:schemeClr val="tx1"/>
                </a:solidFill>
                <a:latin typeface="Segoe Print" pitchFamily="2" charset="0"/>
              </a:rPr>
              <a:t>a suitable policy </a:t>
            </a:r>
            <a:r>
              <a:rPr lang="en-ZA" sz="1300" dirty="0" smtClean="0">
                <a:solidFill>
                  <a:schemeClr val="tx1"/>
                </a:solidFill>
                <a:latin typeface="Segoe Print" pitchFamily="2" charset="0"/>
              </a:rPr>
              <a:t>governing</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change </a:t>
            </a:r>
            <a:r>
              <a:rPr lang="en-ZA" sz="1300" dirty="0">
                <a:solidFill>
                  <a:schemeClr val="tx1"/>
                </a:solidFill>
                <a:latin typeface="Segoe Print" pitchFamily="2" charset="0"/>
              </a:rPr>
              <a:t>of organizational structure </a:t>
            </a:r>
          </a:p>
          <a:p>
            <a:pPr marL="180975" indent="-179388">
              <a:lnSpc>
                <a:spcPct val="106000"/>
              </a:lnSpc>
              <a:buClr>
                <a:srgbClr val="000000"/>
              </a:buClr>
              <a:buFont typeface="Courier New" panose="02070309020205020404" pitchFamily="49" charset="0"/>
              <a:buChar char="o"/>
            </a:pPr>
            <a:r>
              <a:rPr lang="en-ZA" sz="1300" dirty="0">
                <a:solidFill>
                  <a:schemeClr val="tx1"/>
                </a:solidFill>
                <a:latin typeface="Segoe Print" pitchFamily="2" charset="0"/>
              </a:rPr>
              <a:t>Contribute to the finalization </a:t>
            </a:r>
            <a:r>
              <a:rPr lang="en-ZA" sz="1300" dirty="0" smtClean="0">
                <a:solidFill>
                  <a:schemeClr val="tx1"/>
                </a:solidFill>
                <a:latin typeface="Segoe Print" pitchFamily="2" charset="0"/>
              </a:rPr>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where necessary </a:t>
            </a:r>
            <a:r>
              <a:rPr lang="en-ZA" sz="1300" dirty="0">
                <a:solidFill>
                  <a:schemeClr val="tx1"/>
                </a:solidFill>
                <a:latin typeface="Segoe Print" pitchFamily="2" charset="0"/>
              </a:rPr>
              <a:t>of the </a:t>
            </a:r>
            <a:r>
              <a:rPr lang="en-ZA" sz="1300" dirty="0" smtClean="0">
                <a:solidFill>
                  <a:schemeClr val="tx1"/>
                </a:solidFill>
                <a:latin typeface="Segoe Print" pitchFamily="2" charset="0"/>
              </a:rPr>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remuneration policy</a:t>
            </a:r>
            <a:endParaRPr lang="en-ZA" sz="1300" dirty="0">
              <a:solidFill>
                <a:schemeClr val="tx1"/>
              </a:solidFill>
              <a:latin typeface="Segoe Print" pitchFamily="2" charset="0"/>
            </a:endParaRP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Conduct relevant job </a:t>
            </a:r>
            <a:r>
              <a:rPr lang="en-ZA" sz="1300" dirty="0">
                <a:solidFill>
                  <a:schemeClr val="tx1"/>
                </a:solidFill>
                <a:latin typeface="Segoe Print" pitchFamily="2" charset="0"/>
              </a:rPr>
              <a:t>grading </a:t>
            </a:r>
            <a:r>
              <a:rPr lang="en-ZA" sz="1300" dirty="0" smtClean="0">
                <a:solidFill>
                  <a:schemeClr val="tx1"/>
                </a:solidFill>
                <a:latin typeface="Segoe Print" pitchFamily="2" charset="0"/>
              </a:rPr>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training to grading committee</a:t>
            </a:r>
          </a:p>
          <a:p>
            <a:pPr marL="180975" indent="-179388">
              <a:lnSpc>
                <a:spcPct val="106000"/>
              </a:lnSpc>
              <a:buClr>
                <a:srgbClr val="000000"/>
              </a:buClr>
              <a:buFont typeface="Courier New" panose="02070309020205020404" pitchFamily="49" charset="0"/>
              <a:buChar char="o"/>
            </a:pPr>
            <a:r>
              <a:rPr lang="en-ZA" sz="1300" dirty="0" smtClean="0">
                <a:solidFill>
                  <a:schemeClr val="tx1"/>
                </a:solidFill>
                <a:latin typeface="Segoe Print" pitchFamily="2" charset="0"/>
              </a:rPr>
              <a:t>Develop </a:t>
            </a:r>
            <a:r>
              <a:rPr lang="en-ZA" sz="1300" dirty="0">
                <a:solidFill>
                  <a:schemeClr val="tx1"/>
                </a:solidFill>
                <a:latin typeface="Segoe Print" pitchFamily="2" charset="0"/>
              </a:rPr>
              <a:t>a remuneration </a:t>
            </a:r>
            <a:r>
              <a:rPr lang="en-ZA" sz="1300" dirty="0" smtClean="0">
                <a:solidFill>
                  <a:schemeClr val="tx1"/>
                </a:solidFill>
                <a:latin typeface="Segoe Print" pitchFamily="2" charset="0"/>
              </a:rPr>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strategy by conducting </a:t>
            </a:r>
            <a:br>
              <a:rPr lang="en-ZA" sz="1300" dirty="0" smtClean="0">
                <a:solidFill>
                  <a:schemeClr val="tx1"/>
                </a:solidFill>
                <a:latin typeface="Segoe Print" pitchFamily="2" charset="0"/>
              </a:rPr>
            </a:br>
            <a:r>
              <a:rPr lang="en-ZA" sz="1300" dirty="0" smtClean="0">
                <a:solidFill>
                  <a:schemeClr val="tx1"/>
                </a:solidFill>
                <a:latin typeface="Segoe Print" pitchFamily="2" charset="0"/>
              </a:rPr>
              <a:t>salary benchmarking</a:t>
            </a:r>
            <a:endParaRPr lang="en-ZA" sz="1300" dirty="0">
              <a:solidFill>
                <a:schemeClr val="tx1"/>
              </a:solidFill>
              <a:latin typeface="Segoe Print" pitchFamily="2" charset="0"/>
            </a:endParaRPr>
          </a:p>
        </p:txBody>
      </p:sp>
      <p:sp>
        <p:nvSpPr>
          <p:cNvPr id="9" name="Title 8"/>
          <p:cNvSpPr>
            <a:spLocks noGrp="1"/>
          </p:cNvSpPr>
          <p:nvPr>
            <p:ph type="title"/>
          </p:nvPr>
        </p:nvSpPr>
        <p:spPr/>
        <p:txBody>
          <a:bodyPr/>
          <a:lstStyle/>
          <a:p>
            <a:endParaRPr lang="en-ZA"/>
          </a:p>
        </p:txBody>
      </p:sp>
      <p:sp>
        <p:nvSpPr>
          <p:cNvPr id="10" name="Rectangle 9"/>
          <p:cNvSpPr/>
          <p:nvPr/>
        </p:nvSpPr>
        <p:spPr>
          <a:xfrm>
            <a:off x="1143000" y="235155"/>
            <a:ext cx="4686989" cy="523220"/>
          </a:xfrm>
          <a:prstGeom prst="rect">
            <a:avLst/>
          </a:prstGeom>
        </p:spPr>
        <p:txBody>
          <a:bodyPr wrap="none">
            <a:spAutoFit/>
          </a:bodyPr>
          <a:lstStyle/>
          <a:p>
            <a:r>
              <a:rPr lang="en-ZA" sz="2800" b="1" dirty="0">
                <a:effectLst>
                  <a:outerShdw blurRad="38100" dist="38100" dir="2700000" algn="tl">
                    <a:srgbClr val="000000">
                      <a:alpha val="43137"/>
                    </a:srgbClr>
                  </a:outerShdw>
                </a:effectLst>
                <a:latin typeface="+mj-lt"/>
              </a:rPr>
              <a:t>Improvement Focus Areas</a:t>
            </a:r>
            <a:endParaRPr lang="en-US" sz="2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760969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idx="4294967295"/>
          </p:nvPr>
        </p:nvSpPr>
        <p:spPr>
          <a:xfrm>
            <a:off x="1244184" y="0"/>
            <a:ext cx="6939067" cy="776288"/>
          </a:xfrm>
          <a:prstGeom prst="rect">
            <a:avLst/>
          </a:prstGeom>
        </p:spPr>
        <p:txBody>
          <a:bodyPr/>
          <a:lstStyle/>
          <a:p>
            <a:pPr algn="l"/>
            <a:r>
              <a:rPr lang="en-ZA" sz="2800" b="1" dirty="0" smtClean="0">
                <a:effectLst>
                  <a:outerShdw blurRad="38100" dist="38100" dir="2700000" algn="tl">
                    <a:srgbClr val="000000">
                      <a:alpha val="43137"/>
                    </a:srgbClr>
                  </a:outerShdw>
                </a:effectLst>
              </a:rPr>
              <a:t>Observations  . . .</a:t>
            </a:r>
            <a:endParaRPr lang="en-ZA" sz="2800" b="1" dirty="0">
              <a:effectLst>
                <a:outerShdw blurRad="38100" dist="38100" dir="2700000" algn="tl">
                  <a:srgbClr val="000000">
                    <a:alpha val="43137"/>
                  </a:srgbClr>
                </a:outerShdw>
              </a:effectLst>
            </a:endParaRPr>
          </a:p>
        </p:txBody>
      </p:sp>
      <p:sp>
        <p:nvSpPr>
          <p:cNvPr id="5" name="Rectangle 4"/>
          <p:cNvSpPr/>
          <p:nvPr/>
        </p:nvSpPr>
        <p:spPr>
          <a:xfrm>
            <a:off x="6363582" y="2574705"/>
            <a:ext cx="2530020" cy="954107"/>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400" dirty="0">
                <a:latin typeface="Segoe Print" panose="02000600000000000000" pitchFamily="2" charset="0"/>
              </a:rPr>
              <a:t>The SIU’s ability to respond is heavily constrained by challenges, brought about by </a:t>
            </a:r>
            <a:r>
              <a:rPr lang="en-ZA" sz="1400" dirty="0" smtClean="0">
                <a:latin typeface="Segoe Print" panose="02000600000000000000" pitchFamily="2" charset="0"/>
              </a:rPr>
              <a:t>leadership attrition.</a:t>
            </a:r>
            <a:endParaRPr lang="en-ZA" sz="1400" dirty="0">
              <a:latin typeface="Segoe Print" panose="02000600000000000000" pitchFamily="2" charset="0"/>
            </a:endParaRPr>
          </a:p>
        </p:txBody>
      </p:sp>
      <p:grpSp>
        <p:nvGrpSpPr>
          <p:cNvPr id="380" name="Group 379"/>
          <p:cNvGrpSpPr/>
          <p:nvPr/>
        </p:nvGrpSpPr>
        <p:grpSpPr>
          <a:xfrm>
            <a:off x="6247646" y="2126781"/>
            <a:ext cx="2781609" cy="1785279"/>
            <a:chOff x="8504238" y="3649663"/>
            <a:chExt cx="763588" cy="561975"/>
          </a:xfrm>
        </p:grpSpPr>
        <p:sp>
          <p:nvSpPr>
            <p:cNvPr id="381" name="Freeform 614"/>
            <p:cNvSpPr>
              <a:spLocks noEditPoints="1"/>
            </p:cNvSpPr>
            <p:nvPr/>
          </p:nvSpPr>
          <p:spPr bwMode="auto">
            <a:xfrm>
              <a:off x="8504238" y="3649663"/>
              <a:ext cx="763588" cy="561975"/>
            </a:xfrm>
            <a:custGeom>
              <a:avLst/>
              <a:gdLst>
                <a:gd name="T0" fmla="*/ 183 w 194"/>
                <a:gd name="T1" fmla="*/ 140 h 143"/>
                <a:gd name="T2" fmla="*/ 152 w 194"/>
                <a:gd name="T3" fmla="*/ 141 h 143"/>
                <a:gd name="T4" fmla="*/ 125 w 194"/>
                <a:gd name="T5" fmla="*/ 140 h 143"/>
                <a:gd name="T6" fmla="*/ 102 w 194"/>
                <a:gd name="T7" fmla="*/ 140 h 143"/>
                <a:gd name="T8" fmla="*/ 69 w 194"/>
                <a:gd name="T9" fmla="*/ 139 h 143"/>
                <a:gd name="T10" fmla="*/ 44 w 194"/>
                <a:gd name="T11" fmla="*/ 140 h 143"/>
                <a:gd name="T12" fmla="*/ 13 w 194"/>
                <a:gd name="T13" fmla="*/ 141 h 143"/>
                <a:gd name="T14" fmla="*/ 2 w 194"/>
                <a:gd name="T15" fmla="*/ 142 h 143"/>
                <a:gd name="T16" fmla="*/ 0 w 194"/>
                <a:gd name="T17" fmla="*/ 122 h 143"/>
                <a:gd name="T18" fmla="*/ 1 w 194"/>
                <a:gd name="T19" fmla="*/ 89 h 143"/>
                <a:gd name="T20" fmla="*/ 1 w 194"/>
                <a:gd name="T21" fmla="*/ 57 h 143"/>
                <a:gd name="T22" fmla="*/ 1 w 194"/>
                <a:gd name="T23" fmla="*/ 20 h 143"/>
                <a:gd name="T24" fmla="*/ 0 w 194"/>
                <a:gd name="T25" fmla="*/ 5 h 143"/>
                <a:gd name="T26" fmla="*/ 0 w 194"/>
                <a:gd name="T27" fmla="*/ 1 h 143"/>
                <a:gd name="T28" fmla="*/ 14 w 194"/>
                <a:gd name="T29" fmla="*/ 0 h 143"/>
                <a:gd name="T30" fmla="*/ 52 w 194"/>
                <a:gd name="T31" fmla="*/ 1 h 143"/>
                <a:gd name="T32" fmla="*/ 81 w 194"/>
                <a:gd name="T33" fmla="*/ 1 h 143"/>
                <a:gd name="T34" fmla="*/ 119 w 194"/>
                <a:gd name="T35" fmla="*/ 2 h 143"/>
                <a:gd name="T36" fmla="*/ 170 w 194"/>
                <a:gd name="T37" fmla="*/ 0 h 143"/>
                <a:gd name="T38" fmla="*/ 191 w 194"/>
                <a:gd name="T39" fmla="*/ 1 h 143"/>
                <a:gd name="T40" fmla="*/ 193 w 194"/>
                <a:gd name="T41" fmla="*/ 14 h 143"/>
                <a:gd name="T42" fmla="*/ 193 w 194"/>
                <a:gd name="T43" fmla="*/ 53 h 143"/>
                <a:gd name="T44" fmla="*/ 193 w 194"/>
                <a:gd name="T45" fmla="*/ 90 h 143"/>
                <a:gd name="T46" fmla="*/ 193 w 194"/>
                <a:gd name="T47" fmla="*/ 117 h 143"/>
                <a:gd name="T48" fmla="*/ 194 w 194"/>
                <a:gd name="T49" fmla="*/ 137 h 143"/>
                <a:gd name="T50" fmla="*/ 3 w 194"/>
                <a:gd name="T51" fmla="*/ 4 h 143"/>
                <a:gd name="T52" fmla="*/ 3 w 194"/>
                <a:gd name="T53" fmla="*/ 24 h 143"/>
                <a:gd name="T54" fmla="*/ 3 w 194"/>
                <a:gd name="T55" fmla="*/ 64 h 143"/>
                <a:gd name="T56" fmla="*/ 3 w 194"/>
                <a:gd name="T57" fmla="*/ 100 h 143"/>
                <a:gd name="T58" fmla="*/ 3 w 194"/>
                <a:gd name="T59" fmla="*/ 135 h 143"/>
                <a:gd name="T60" fmla="*/ 15 w 194"/>
                <a:gd name="T61" fmla="*/ 138 h 143"/>
                <a:gd name="T62" fmla="*/ 57 w 194"/>
                <a:gd name="T63" fmla="*/ 137 h 143"/>
                <a:gd name="T64" fmla="*/ 91 w 194"/>
                <a:gd name="T65" fmla="*/ 137 h 143"/>
                <a:gd name="T66" fmla="*/ 113 w 194"/>
                <a:gd name="T67" fmla="*/ 137 h 143"/>
                <a:gd name="T68" fmla="*/ 139 w 194"/>
                <a:gd name="T69" fmla="*/ 138 h 143"/>
                <a:gd name="T70" fmla="*/ 174 w 194"/>
                <a:gd name="T71" fmla="*/ 137 h 143"/>
                <a:gd name="T72" fmla="*/ 189 w 194"/>
                <a:gd name="T73" fmla="*/ 137 h 143"/>
                <a:gd name="T74" fmla="*/ 190 w 194"/>
                <a:gd name="T75" fmla="*/ 111 h 143"/>
                <a:gd name="T76" fmla="*/ 190 w 194"/>
                <a:gd name="T77" fmla="*/ 64 h 143"/>
                <a:gd name="T78" fmla="*/ 190 w 194"/>
                <a:gd name="T79" fmla="*/ 24 h 143"/>
                <a:gd name="T80" fmla="*/ 186 w 194"/>
                <a:gd name="T81" fmla="*/ 3 h 143"/>
                <a:gd name="T82" fmla="*/ 148 w 194"/>
                <a:gd name="T83" fmla="*/ 4 h 143"/>
                <a:gd name="T84" fmla="*/ 117 w 194"/>
                <a:gd name="T85" fmla="*/ 4 h 143"/>
                <a:gd name="T86" fmla="*/ 101 w 194"/>
                <a:gd name="T87" fmla="*/ 4 h 143"/>
                <a:gd name="T88" fmla="*/ 75 w 194"/>
                <a:gd name="T89" fmla="*/ 4 h 143"/>
                <a:gd name="T90" fmla="*/ 48 w 194"/>
                <a:gd name="T91" fmla="*/ 3 h 143"/>
                <a:gd name="T92" fmla="*/ 18 w 194"/>
                <a:gd name="T93" fmla="*/ 4 h 143"/>
                <a:gd name="T94" fmla="*/ 3 w 194"/>
                <a:gd name="T95"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43">
                  <a:moveTo>
                    <a:pt x="194" y="141"/>
                  </a:moveTo>
                  <a:cubicBezTo>
                    <a:pt x="190" y="141"/>
                    <a:pt x="187" y="140"/>
                    <a:pt x="183" y="140"/>
                  </a:cubicBezTo>
                  <a:cubicBezTo>
                    <a:pt x="178" y="140"/>
                    <a:pt x="172" y="140"/>
                    <a:pt x="167" y="141"/>
                  </a:cubicBezTo>
                  <a:cubicBezTo>
                    <a:pt x="162" y="141"/>
                    <a:pt x="157" y="141"/>
                    <a:pt x="152" y="141"/>
                  </a:cubicBezTo>
                  <a:cubicBezTo>
                    <a:pt x="147" y="141"/>
                    <a:pt x="142" y="141"/>
                    <a:pt x="137" y="141"/>
                  </a:cubicBezTo>
                  <a:cubicBezTo>
                    <a:pt x="133" y="141"/>
                    <a:pt x="129" y="140"/>
                    <a:pt x="125" y="140"/>
                  </a:cubicBezTo>
                  <a:cubicBezTo>
                    <a:pt x="121" y="140"/>
                    <a:pt x="116" y="140"/>
                    <a:pt x="112" y="140"/>
                  </a:cubicBezTo>
                  <a:cubicBezTo>
                    <a:pt x="109" y="140"/>
                    <a:pt x="105" y="140"/>
                    <a:pt x="102" y="140"/>
                  </a:cubicBezTo>
                  <a:cubicBezTo>
                    <a:pt x="97" y="140"/>
                    <a:pt x="93" y="140"/>
                    <a:pt x="88" y="140"/>
                  </a:cubicBezTo>
                  <a:cubicBezTo>
                    <a:pt x="82" y="139"/>
                    <a:pt x="75" y="139"/>
                    <a:pt x="69" y="139"/>
                  </a:cubicBezTo>
                  <a:cubicBezTo>
                    <a:pt x="67" y="139"/>
                    <a:pt x="65" y="140"/>
                    <a:pt x="63" y="140"/>
                  </a:cubicBezTo>
                  <a:cubicBezTo>
                    <a:pt x="57" y="140"/>
                    <a:pt x="50" y="140"/>
                    <a:pt x="44" y="140"/>
                  </a:cubicBezTo>
                  <a:cubicBezTo>
                    <a:pt x="39" y="140"/>
                    <a:pt x="34" y="141"/>
                    <a:pt x="29" y="141"/>
                  </a:cubicBezTo>
                  <a:cubicBezTo>
                    <a:pt x="23" y="141"/>
                    <a:pt x="18" y="141"/>
                    <a:pt x="13" y="141"/>
                  </a:cubicBezTo>
                  <a:cubicBezTo>
                    <a:pt x="10" y="140"/>
                    <a:pt x="7" y="140"/>
                    <a:pt x="4" y="142"/>
                  </a:cubicBezTo>
                  <a:cubicBezTo>
                    <a:pt x="4" y="142"/>
                    <a:pt x="3" y="142"/>
                    <a:pt x="2" y="142"/>
                  </a:cubicBezTo>
                  <a:cubicBezTo>
                    <a:pt x="1" y="143"/>
                    <a:pt x="0" y="142"/>
                    <a:pt x="0" y="140"/>
                  </a:cubicBezTo>
                  <a:cubicBezTo>
                    <a:pt x="0" y="134"/>
                    <a:pt x="0" y="128"/>
                    <a:pt x="0" y="122"/>
                  </a:cubicBezTo>
                  <a:cubicBezTo>
                    <a:pt x="0" y="116"/>
                    <a:pt x="1" y="109"/>
                    <a:pt x="1" y="103"/>
                  </a:cubicBezTo>
                  <a:cubicBezTo>
                    <a:pt x="1" y="98"/>
                    <a:pt x="1" y="94"/>
                    <a:pt x="1" y="89"/>
                  </a:cubicBezTo>
                  <a:cubicBezTo>
                    <a:pt x="1" y="84"/>
                    <a:pt x="0" y="80"/>
                    <a:pt x="0" y="75"/>
                  </a:cubicBezTo>
                  <a:cubicBezTo>
                    <a:pt x="1" y="69"/>
                    <a:pt x="1" y="63"/>
                    <a:pt x="1" y="57"/>
                  </a:cubicBezTo>
                  <a:cubicBezTo>
                    <a:pt x="1" y="55"/>
                    <a:pt x="0" y="53"/>
                    <a:pt x="0" y="51"/>
                  </a:cubicBezTo>
                  <a:cubicBezTo>
                    <a:pt x="0" y="41"/>
                    <a:pt x="1" y="31"/>
                    <a:pt x="1" y="20"/>
                  </a:cubicBezTo>
                  <a:cubicBezTo>
                    <a:pt x="1" y="17"/>
                    <a:pt x="0" y="13"/>
                    <a:pt x="0" y="10"/>
                  </a:cubicBezTo>
                  <a:cubicBezTo>
                    <a:pt x="0" y="8"/>
                    <a:pt x="0" y="7"/>
                    <a:pt x="0" y="5"/>
                  </a:cubicBezTo>
                  <a:cubicBezTo>
                    <a:pt x="0" y="4"/>
                    <a:pt x="0" y="4"/>
                    <a:pt x="0" y="3"/>
                  </a:cubicBezTo>
                  <a:cubicBezTo>
                    <a:pt x="0" y="3"/>
                    <a:pt x="0" y="2"/>
                    <a:pt x="0" y="1"/>
                  </a:cubicBezTo>
                  <a:cubicBezTo>
                    <a:pt x="1" y="0"/>
                    <a:pt x="1" y="0"/>
                    <a:pt x="2" y="0"/>
                  </a:cubicBezTo>
                  <a:cubicBezTo>
                    <a:pt x="6" y="0"/>
                    <a:pt x="10" y="0"/>
                    <a:pt x="14" y="0"/>
                  </a:cubicBezTo>
                  <a:cubicBezTo>
                    <a:pt x="22" y="0"/>
                    <a:pt x="29" y="1"/>
                    <a:pt x="37" y="1"/>
                  </a:cubicBezTo>
                  <a:cubicBezTo>
                    <a:pt x="42" y="1"/>
                    <a:pt x="47" y="1"/>
                    <a:pt x="52" y="1"/>
                  </a:cubicBezTo>
                  <a:cubicBezTo>
                    <a:pt x="55" y="1"/>
                    <a:pt x="57" y="1"/>
                    <a:pt x="60" y="1"/>
                  </a:cubicBezTo>
                  <a:cubicBezTo>
                    <a:pt x="67" y="1"/>
                    <a:pt x="74" y="1"/>
                    <a:pt x="81" y="1"/>
                  </a:cubicBezTo>
                  <a:cubicBezTo>
                    <a:pt x="86" y="1"/>
                    <a:pt x="91" y="2"/>
                    <a:pt x="96" y="2"/>
                  </a:cubicBezTo>
                  <a:cubicBezTo>
                    <a:pt x="103" y="2"/>
                    <a:pt x="111" y="2"/>
                    <a:pt x="119" y="2"/>
                  </a:cubicBezTo>
                  <a:cubicBezTo>
                    <a:pt x="125" y="1"/>
                    <a:pt x="132" y="1"/>
                    <a:pt x="139" y="1"/>
                  </a:cubicBezTo>
                  <a:cubicBezTo>
                    <a:pt x="150" y="1"/>
                    <a:pt x="160" y="1"/>
                    <a:pt x="170" y="0"/>
                  </a:cubicBezTo>
                  <a:cubicBezTo>
                    <a:pt x="175" y="0"/>
                    <a:pt x="180" y="0"/>
                    <a:pt x="185" y="0"/>
                  </a:cubicBezTo>
                  <a:cubicBezTo>
                    <a:pt x="187" y="0"/>
                    <a:pt x="189" y="1"/>
                    <a:pt x="191" y="1"/>
                  </a:cubicBezTo>
                  <a:cubicBezTo>
                    <a:pt x="193" y="1"/>
                    <a:pt x="194" y="2"/>
                    <a:pt x="193" y="4"/>
                  </a:cubicBezTo>
                  <a:cubicBezTo>
                    <a:pt x="193" y="7"/>
                    <a:pt x="193" y="10"/>
                    <a:pt x="193" y="14"/>
                  </a:cubicBezTo>
                  <a:cubicBezTo>
                    <a:pt x="193" y="19"/>
                    <a:pt x="192" y="25"/>
                    <a:pt x="192" y="31"/>
                  </a:cubicBezTo>
                  <a:cubicBezTo>
                    <a:pt x="192" y="38"/>
                    <a:pt x="193" y="46"/>
                    <a:pt x="193" y="53"/>
                  </a:cubicBezTo>
                  <a:cubicBezTo>
                    <a:pt x="193" y="59"/>
                    <a:pt x="192" y="65"/>
                    <a:pt x="192" y="71"/>
                  </a:cubicBezTo>
                  <a:cubicBezTo>
                    <a:pt x="192" y="77"/>
                    <a:pt x="193" y="83"/>
                    <a:pt x="193" y="90"/>
                  </a:cubicBezTo>
                  <a:cubicBezTo>
                    <a:pt x="193" y="96"/>
                    <a:pt x="193" y="103"/>
                    <a:pt x="193" y="109"/>
                  </a:cubicBezTo>
                  <a:cubicBezTo>
                    <a:pt x="193" y="112"/>
                    <a:pt x="193" y="114"/>
                    <a:pt x="193" y="117"/>
                  </a:cubicBezTo>
                  <a:cubicBezTo>
                    <a:pt x="193" y="121"/>
                    <a:pt x="193" y="126"/>
                    <a:pt x="193" y="130"/>
                  </a:cubicBezTo>
                  <a:cubicBezTo>
                    <a:pt x="193" y="132"/>
                    <a:pt x="193" y="135"/>
                    <a:pt x="194" y="137"/>
                  </a:cubicBezTo>
                  <a:cubicBezTo>
                    <a:pt x="194" y="139"/>
                    <a:pt x="194" y="140"/>
                    <a:pt x="194" y="141"/>
                  </a:cubicBezTo>
                  <a:close/>
                  <a:moveTo>
                    <a:pt x="3" y="4"/>
                  </a:moveTo>
                  <a:cubicBezTo>
                    <a:pt x="3" y="7"/>
                    <a:pt x="3" y="10"/>
                    <a:pt x="3" y="13"/>
                  </a:cubicBezTo>
                  <a:cubicBezTo>
                    <a:pt x="4" y="16"/>
                    <a:pt x="3" y="20"/>
                    <a:pt x="3" y="24"/>
                  </a:cubicBezTo>
                  <a:cubicBezTo>
                    <a:pt x="3" y="30"/>
                    <a:pt x="4" y="36"/>
                    <a:pt x="4" y="43"/>
                  </a:cubicBezTo>
                  <a:cubicBezTo>
                    <a:pt x="4" y="50"/>
                    <a:pt x="3" y="57"/>
                    <a:pt x="3" y="64"/>
                  </a:cubicBezTo>
                  <a:cubicBezTo>
                    <a:pt x="3" y="68"/>
                    <a:pt x="4" y="73"/>
                    <a:pt x="4" y="77"/>
                  </a:cubicBezTo>
                  <a:cubicBezTo>
                    <a:pt x="3" y="85"/>
                    <a:pt x="3" y="92"/>
                    <a:pt x="3" y="100"/>
                  </a:cubicBezTo>
                  <a:cubicBezTo>
                    <a:pt x="3" y="106"/>
                    <a:pt x="3" y="113"/>
                    <a:pt x="3" y="119"/>
                  </a:cubicBezTo>
                  <a:cubicBezTo>
                    <a:pt x="3" y="125"/>
                    <a:pt x="3" y="130"/>
                    <a:pt x="3" y="135"/>
                  </a:cubicBezTo>
                  <a:cubicBezTo>
                    <a:pt x="3" y="138"/>
                    <a:pt x="3" y="138"/>
                    <a:pt x="6" y="138"/>
                  </a:cubicBezTo>
                  <a:cubicBezTo>
                    <a:pt x="9" y="138"/>
                    <a:pt x="12" y="138"/>
                    <a:pt x="15" y="138"/>
                  </a:cubicBezTo>
                  <a:cubicBezTo>
                    <a:pt x="20" y="138"/>
                    <a:pt x="26" y="138"/>
                    <a:pt x="31" y="138"/>
                  </a:cubicBezTo>
                  <a:cubicBezTo>
                    <a:pt x="39" y="138"/>
                    <a:pt x="48" y="137"/>
                    <a:pt x="57" y="137"/>
                  </a:cubicBezTo>
                  <a:cubicBezTo>
                    <a:pt x="67" y="137"/>
                    <a:pt x="77" y="137"/>
                    <a:pt x="87" y="137"/>
                  </a:cubicBezTo>
                  <a:cubicBezTo>
                    <a:pt x="89" y="137"/>
                    <a:pt x="90" y="137"/>
                    <a:pt x="91" y="137"/>
                  </a:cubicBezTo>
                  <a:cubicBezTo>
                    <a:pt x="95" y="137"/>
                    <a:pt x="100" y="137"/>
                    <a:pt x="104" y="137"/>
                  </a:cubicBezTo>
                  <a:cubicBezTo>
                    <a:pt x="107" y="137"/>
                    <a:pt x="110" y="137"/>
                    <a:pt x="113" y="137"/>
                  </a:cubicBezTo>
                  <a:cubicBezTo>
                    <a:pt x="117" y="137"/>
                    <a:pt x="120" y="137"/>
                    <a:pt x="123" y="137"/>
                  </a:cubicBezTo>
                  <a:cubicBezTo>
                    <a:pt x="128" y="137"/>
                    <a:pt x="134" y="137"/>
                    <a:pt x="139" y="138"/>
                  </a:cubicBezTo>
                  <a:cubicBezTo>
                    <a:pt x="145" y="138"/>
                    <a:pt x="151" y="138"/>
                    <a:pt x="157" y="138"/>
                  </a:cubicBezTo>
                  <a:cubicBezTo>
                    <a:pt x="162" y="138"/>
                    <a:pt x="168" y="138"/>
                    <a:pt x="174" y="137"/>
                  </a:cubicBezTo>
                  <a:cubicBezTo>
                    <a:pt x="175" y="137"/>
                    <a:pt x="176" y="137"/>
                    <a:pt x="177" y="137"/>
                  </a:cubicBezTo>
                  <a:cubicBezTo>
                    <a:pt x="181" y="137"/>
                    <a:pt x="185" y="137"/>
                    <a:pt x="189" y="137"/>
                  </a:cubicBezTo>
                  <a:cubicBezTo>
                    <a:pt x="190" y="137"/>
                    <a:pt x="191" y="137"/>
                    <a:pt x="191" y="136"/>
                  </a:cubicBezTo>
                  <a:cubicBezTo>
                    <a:pt x="191" y="128"/>
                    <a:pt x="190" y="119"/>
                    <a:pt x="190" y="111"/>
                  </a:cubicBezTo>
                  <a:cubicBezTo>
                    <a:pt x="190" y="105"/>
                    <a:pt x="190" y="100"/>
                    <a:pt x="190" y="94"/>
                  </a:cubicBezTo>
                  <a:cubicBezTo>
                    <a:pt x="190" y="84"/>
                    <a:pt x="190" y="74"/>
                    <a:pt x="190" y="64"/>
                  </a:cubicBezTo>
                  <a:cubicBezTo>
                    <a:pt x="190" y="55"/>
                    <a:pt x="190" y="47"/>
                    <a:pt x="190" y="38"/>
                  </a:cubicBezTo>
                  <a:cubicBezTo>
                    <a:pt x="190" y="33"/>
                    <a:pt x="190" y="29"/>
                    <a:pt x="190" y="24"/>
                  </a:cubicBezTo>
                  <a:cubicBezTo>
                    <a:pt x="190" y="18"/>
                    <a:pt x="190" y="12"/>
                    <a:pt x="190" y="7"/>
                  </a:cubicBezTo>
                  <a:cubicBezTo>
                    <a:pt x="190" y="3"/>
                    <a:pt x="190" y="3"/>
                    <a:pt x="186" y="3"/>
                  </a:cubicBezTo>
                  <a:cubicBezTo>
                    <a:pt x="185" y="3"/>
                    <a:pt x="183" y="3"/>
                    <a:pt x="182" y="3"/>
                  </a:cubicBezTo>
                  <a:cubicBezTo>
                    <a:pt x="171" y="3"/>
                    <a:pt x="160" y="4"/>
                    <a:pt x="148" y="4"/>
                  </a:cubicBezTo>
                  <a:cubicBezTo>
                    <a:pt x="144" y="4"/>
                    <a:pt x="140" y="4"/>
                    <a:pt x="135" y="4"/>
                  </a:cubicBezTo>
                  <a:cubicBezTo>
                    <a:pt x="129" y="4"/>
                    <a:pt x="123" y="4"/>
                    <a:pt x="117" y="4"/>
                  </a:cubicBezTo>
                  <a:cubicBezTo>
                    <a:pt x="114" y="4"/>
                    <a:pt x="111" y="5"/>
                    <a:pt x="108" y="5"/>
                  </a:cubicBezTo>
                  <a:cubicBezTo>
                    <a:pt x="105" y="5"/>
                    <a:pt x="103" y="4"/>
                    <a:pt x="101" y="4"/>
                  </a:cubicBezTo>
                  <a:cubicBezTo>
                    <a:pt x="96" y="4"/>
                    <a:pt x="91" y="4"/>
                    <a:pt x="87" y="4"/>
                  </a:cubicBezTo>
                  <a:cubicBezTo>
                    <a:pt x="83" y="4"/>
                    <a:pt x="79" y="4"/>
                    <a:pt x="75" y="4"/>
                  </a:cubicBezTo>
                  <a:cubicBezTo>
                    <a:pt x="70" y="3"/>
                    <a:pt x="66" y="4"/>
                    <a:pt x="61" y="4"/>
                  </a:cubicBezTo>
                  <a:cubicBezTo>
                    <a:pt x="57" y="4"/>
                    <a:pt x="52" y="3"/>
                    <a:pt x="48" y="3"/>
                  </a:cubicBezTo>
                  <a:cubicBezTo>
                    <a:pt x="43" y="3"/>
                    <a:pt x="38" y="4"/>
                    <a:pt x="33" y="4"/>
                  </a:cubicBezTo>
                  <a:cubicBezTo>
                    <a:pt x="28" y="4"/>
                    <a:pt x="23" y="3"/>
                    <a:pt x="18" y="4"/>
                  </a:cubicBezTo>
                  <a:cubicBezTo>
                    <a:pt x="15" y="4"/>
                    <a:pt x="12" y="4"/>
                    <a:pt x="9" y="4"/>
                  </a:cubicBezTo>
                  <a:cubicBezTo>
                    <a:pt x="7" y="4"/>
                    <a:pt x="5" y="4"/>
                    <a:pt x="3"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615"/>
            <p:cNvSpPr>
              <a:spLocks/>
            </p:cNvSpPr>
            <p:nvPr/>
          </p:nvSpPr>
          <p:spPr bwMode="auto">
            <a:xfrm>
              <a:off x="8532813" y="3679825"/>
              <a:ext cx="703263" cy="496888"/>
            </a:xfrm>
            <a:custGeom>
              <a:avLst/>
              <a:gdLst>
                <a:gd name="T0" fmla="*/ 2 w 179"/>
                <a:gd name="T1" fmla="*/ 10 h 126"/>
                <a:gd name="T2" fmla="*/ 3 w 179"/>
                <a:gd name="T3" fmla="*/ 41 h 126"/>
                <a:gd name="T4" fmla="*/ 2 w 179"/>
                <a:gd name="T5" fmla="*/ 63 h 126"/>
                <a:gd name="T6" fmla="*/ 3 w 179"/>
                <a:gd name="T7" fmla="*/ 91 h 126"/>
                <a:gd name="T8" fmla="*/ 3 w 179"/>
                <a:gd name="T9" fmla="*/ 122 h 126"/>
                <a:gd name="T10" fmla="*/ 174 w 179"/>
                <a:gd name="T11" fmla="*/ 4 h 126"/>
                <a:gd name="T12" fmla="*/ 141 w 179"/>
                <a:gd name="T13" fmla="*/ 4 h 126"/>
                <a:gd name="T14" fmla="*/ 122 w 179"/>
                <a:gd name="T15" fmla="*/ 4 h 126"/>
                <a:gd name="T16" fmla="*/ 90 w 179"/>
                <a:gd name="T17" fmla="*/ 5 h 126"/>
                <a:gd name="T18" fmla="*/ 40 w 179"/>
                <a:gd name="T19" fmla="*/ 5 h 126"/>
                <a:gd name="T20" fmla="*/ 19 w 179"/>
                <a:gd name="T21" fmla="*/ 5 h 126"/>
                <a:gd name="T22" fmla="*/ 6 w 179"/>
                <a:gd name="T23" fmla="*/ 5 h 126"/>
                <a:gd name="T24" fmla="*/ 2 w 179"/>
                <a:gd name="T25" fmla="*/ 1 h 126"/>
                <a:gd name="T26" fmla="*/ 16 w 179"/>
                <a:gd name="T27" fmla="*/ 1 h 126"/>
                <a:gd name="T28" fmla="*/ 41 w 179"/>
                <a:gd name="T29" fmla="*/ 2 h 126"/>
                <a:gd name="T30" fmla="*/ 64 w 179"/>
                <a:gd name="T31" fmla="*/ 3 h 126"/>
                <a:gd name="T32" fmla="*/ 94 w 179"/>
                <a:gd name="T33" fmla="*/ 2 h 126"/>
                <a:gd name="T34" fmla="*/ 135 w 179"/>
                <a:gd name="T35" fmla="*/ 2 h 126"/>
                <a:gd name="T36" fmla="*/ 170 w 179"/>
                <a:gd name="T37" fmla="*/ 1 h 126"/>
                <a:gd name="T38" fmla="*/ 177 w 179"/>
                <a:gd name="T39" fmla="*/ 3 h 126"/>
                <a:gd name="T40" fmla="*/ 177 w 179"/>
                <a:gd name="T41" fmla="*/ 48 h 126"/>
                <a:gd name="T42" fmla="*/ 177 w 179"/>
                <a:gd name="T43" fmla="*/ 67 h 126"/>
                <a:gd name="T44" fmla="*/ 176 w 179"/>
                <a:gd name="T45" fmla="*/ 105 h 126"/>
                <a:gd name="T46" fmla="*/ 176 w 179"/>
                <a:gd name="T47" fmla="*/ 121 h 126"/>
                <a:gd name="T48" fmla="*/ 164 w 179"/>
                <a:gd name="T49" fmla="*/ 124 h 126"/>
                <a:gd name="T50" fmla="*/ 139 w 179"/>
                <a:gd name="T51" fmla="*/ 124 h 126"/>
                <a:gd name="T52" fmla="*/ 114 w 179"/>
                <a:gd name="T53" fmla="*/ 125 h 126"/>
                <a:gd name="T54" fmla="*/ 81 w 179"/>
                <a:gd name="T55" fmla="*/ 125 h 126"/>
                <a:gd name="T56" fmla="*/ 54 w 179"/>
                <a:gd name="T57" fmla="*/ 125 h 126"/>
                <a:gd name="T58" fmla="*/ 31 w 179"/>
                <a:gd name="T59" fmla="*/ 125 h 126"/>
                <a:gd name="T60" fmla="*/ 2 w 179"/>
                <a:gd name="T61" fmla="*/ 125 h 126"/>
                <a:gd name="T62" fmla="*/ 0 w 179"/>
                <a:gd name="T63" fmla="*/ 118 h 126"/>
                <a:gd name="T64" fmla="*/ 0 w 179"/>
                <a:gd name="T65" fmla="*/ 95 h 126"/>
                <a:gd name="T66" fmla="*/ 0 w 179"/>
                <a:gd name="T67" fmla="*/ 74 h 126"/>
                <a:gd name="T68" fmla="*/ 1 w 179"/>
                <a:gd name="T69" fmla="*/ 53 h 126"/>
                <a:gd name="T70" fmla="*/ 0 w 179"/>
                <a:gd name="T71" fmla="*/ 30 h 126"/>
                <a:gd name="T72" fmla="*/ 0 w 179"/>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 h="126">
                  <a:moveTo>
                    <a:pt x="1" y="3"/>
                  </a:moveTo>
                  <a:cubicBezTo>
                    <a:pt x="1" y="5"/>
                    <a:pt x="2" y="8"/>
                    <a:pt x="2" y="10"/>
                  </a:cubicBezTo>
                  <a:cubicBezTo>
                    <a:pt x="3" y="14"/>
                    <a:pt x="2" y="18"/>
                    <a:pt x="2" y="21"/>
                  </a:cubicBezTo>
                  <a:cubicBezTo>
                    <a:pt x="2" y="28"/>
                    <a:pt x="3" y="34"/>
                    <a:pt x="3" y="41"/>
                  </a:cubicBezTo>
                  <a:cubicBezTo>
                    <a:pt x="3" y="42"/>
                    <a:pt x="3" y="44"/>
                    <a:pt x="3" y="45"/>
                  </a:cubicBezTo>
                  <a:cubicBezTo>
                    <a:pt x="3" y="51"/>
                    <a:pt x="2" y="57"/>
                    <a:pt x="2" y="63"/>
                  </a:cubicBezTo>
                  <a:cubicBezTo>
                    <a:pt x="2" y="65"/>
                    <a:pt x="2" y="68"/>
                    <a:pt x="2" y="71"/>
                  </a:cubicBezTo>
                  <a:cubicBezTo>
                    <a:pt x="3" y="77"/>
                    <a:pt x="3" y="84"/>
                    <a:pt x="3" y="91"/>
                  </a:cubicBezTo>
                  <a:cubicBezTo>
                    <a:pt x="3" y="97"/>
                    <a:pt x="3" y="103"/>
                    <a:pt x="3" y="109"/>
                  </a:cubicBezTo>
                  <a:cubicBezTo>
                    <a:pt x="3" y="113"/>
                    <a:pt x="3" y="118"/>
                    <a:pt x="3" y="122"/>
                  </a:cubicBezTo>
                  <a:cubicBezTo>
                    <a:pt x="60" y="122"/>
                    <a:pt x="117" y="123"/>
                    <a:pt x="173" y="120"/>
                  </a:cubicBezTo>
                  <a:cubicBezTo>
                    <a:pt x="174" y="82"/>
                    <a:pt x="175" y="43"/>
                    <a:pt x="174" y="4"/>
                  </a:cubicBezTo>
                  <a:cubicBezTo>
                    <a:pt x="169" y="4"/>
                    <a:pt x="163" y="4"/>
                    <a:pt x="158" y="4"/>
                  </a:cubicBezTo>
                  <a:cubicBezTo>
                    <a:pt x="152" y="4"/>
                    <a:pt x="147" y="4"/>
                    <a:pt x="141" y="4"/>
                  </a:cubicBezTo>
                  <a:cubicBezTo>
                    <a:pt x="138" y="4"/>
                    <a:pt x="134" y="4"/>
                    <a:pt x="131" y="4"/>
                  </a:cubicBezTo>
                  <a:cubicBezTo>
                    <a:pt x="128" y="4"/>
                    <a:pt x="125" y="4"/>
                    <a:pt x="122" y="4"/>
                  </a:cubicBezTo>
                  <a:cubicBezTo>
                    <a:pt x="120" y="4"/>
                    <a:pt x="118" y="4"/>
                    <a:pt x="115" y="4"/>
                  </a:cubicBezTo>
                  <a:cubicBezTo>
                    <a:pt x="107" y="4"/>
                    <a:pt x="99" y="4"/>
                    <a:pt x="90" y="5"/>
                  </a:cubicBezTo>
                  <a:cubicBezTo>
                    <a:pt x="83" y="5"/>
                    <a:pt x="76" y="5"/>
                    <a:pt x="69" y="5"/>
                  </a:cubicBezTo>
                  <a:cubicBezTo>
                    <a:pt x="59" y="5"/>
                    <a:pt x="50" y="5"/>
                    <a:pt x="40" y="5"/>
                  </a:cubicBezTo>
                  <a:cubicBezTo>
                    <a:pt x="37" y="5"/>
                    <a:pt x="33" y="5"/>
                    <a:pt x="30" y="4"/>
                  </a:cubicBezTo>
                  <a:cubicBezTo>
                    <a:pt x="26" y="4"/>
                    <a:pt x="22" y="5"/>
                    <a:pt x="19" y="5"/>
                  </a:cubicBezTo>
                  <a:cubicBezTo>
                    <a:pt x="15" y="5"/>
                    <a:pt x="12" y="4"/>
                    <a:pt x="8" y="4"/>
                  </a:cubicBezTo>
                  <a:cubicBezTo>
                    <a:pt x="7" y="4"/>
                    <a:pt x="6" y="5"/>
                    <a:pt x="6" y="5"/>
                  </a:cubicBezTo>
                  <a:cubicBezTo>
                    <a:pt x="5" y="5"/>
                    <a:pt x="3" y="5"/>
                    <a:pt x="3" y="4"/>
                  </a:cubicBezTo>
                  <a:cubicBezTo>
                    <a:pt x="2" y="4"/>
                    <a:pt x="2" y="2"/>
                    <a:pt x="2" y="1"/>
                  </a:cubicBezTo>
                  <a:cubicBezTo>
                    <a:pt x="3" y="1"/>
                    <a:pt x="4" y="1"/>
                    <a:pt x="5" y="1"/>
                  </a:cubicBezTo>
                  <a:cubicBezTo>
                    <a:pt x="9" y="1"/>
                    <a:pt x="12" y="1"/>
                    <a:pt x="16" y="1"/>
                  </a:cubicBezTo>
                  <a:cubicBezTo>
                    <a:pt x="20" y="1"/>
                    <a:pt x="24" y="2"/>
                    <a:pt x="28" y="2"/>
                  </a:cubicBezTo>
                  <a:cubicBezTo>
                    <a:pt x="32" y="2"/>
                    <a:pt x="37" y="2"/>
                    <a:pt x="41" y="2"/>
                  </a:cubicBezTo>
                  <a:cubicBezTo>
                    <a:pt x="46" y="2"/>
                    <a:pt x="50" y="3"/>
                    <a:pt x="55" y="3"/>
                  </a:cubicBezTo>
                  <a:cubicBezTo>
                    <a:pt x="58" y="3"/>
                    <a:pt x="61" y="3"/>
                    <a:pt x="64" y="3"/>
                  </a:cubicBezTo>
                  <a:cubicBezTo>
                    <a:pt x="69" y="3"/>
                    <a:pt x="73" y="3"/>
                    <a:pt x="78" y="3"/>
                  </a:cubicBezTo>
                  <a:cubicBezTo>
                    <a:pt x="83" y="3"/>
                    <a:pt x="89" y="3"/>
                    <a:pt x="94" y="2"/>
                  </a:cubicBezTo>
                  <a:cubicBezTo>
                    <a:pt x="101" y="2"/>
                    <a:pt x="108" y="2"/>
                    <a:pt x="115" y="2"/>
                  </a:cubicBezTo>
                  <a:cubicBezTo>
                    <a:pt x="122" y="2"/>
                    <a:pt x="129" y="2"/>
                    <a:pt x="135" y="2"/>
                  </a:cubicBezTo>
                  <a:cubicBezTo>
                    <a:pt x="139" y="2"/>
                    <a:pt x="143" y="1"/>
                    <a:pt x="146" y="1"/>
                  </a:cubicBezTo>
                  <a:cubicBezTo>
                    <a:pt x="154" y="1"/>
                    <a:pt x="162" y="1"/>
                    <a:pt x="170" y="1"/>
                  </a:cubicBezTo>
                  <a:cubicBezTo>
                    <a:pt x="171" y="1"/>
                    <a:pt x="173" y="1"/>
                    <a:pt x="174" y="1"/>
                  </a:cubicBezTo>
                  <a:cubicBezTo>
                    <a:pt x="176" y="0"/>
                    <a:pt x="177" y="1"/>
                    <a:pt x="177" y="3"/>
                  </a:cubicBezTo>
                  <a:cubicBezTo>
                    <a:pt x="179" y="10"/>
                    <a:pt x="177" y="17"/>
                    <a:pt x="177" y="24"/>
                  </a:cubicBezTo>
                  <a:cubicBezTo>
                    <a:pt x="177" y="32"/>
                    <a:pt x="177" y="40"/>
                    <a:pt x="177" y="48"/>
                  </a:cubicBezTo>
                  <a:cubicBezTo>
                    <a:pt x="177" y="52"/>
                    <a:pt x="177" y="56"/>
                    <a:pt x="177" y="59"/>
                  </a:cubicBezTo>
                  <a:cubicBezTo>
                    <a:pt x="177" y="62"/>
                    <a:pt x="177" y="65"/>
                    <a:pt x="177" y="67"/>
                  </a:cubicBezTo>
                  <a:cubicBezTo>
                    <a:pt x="177" y="71"/>
                    <a:pt x="176" y="74"/>
                    <a:pt x="176" y="78"/>
                  </a:cubicBezTo>
                  <a:cubicBezTo>
                    <a:pt x="176" y="87"/>
                    <a:pt x="176" y="96"/>
                    <a:pt x="176" y="105"/>
                  </a:cubicBezTo>
                  <a:cubicBezTo>
                    <a:pt x="176" y="109"/>
                    <a:pt x="176" y="114"/>
                    <a:pt x="176" y="119"/>
                  </a:cubicBezTo>
                  <a:cubicBezTo>
                    <a:pt x="176" y="119"/>
                    <a:pt x="176" y="120"/>
                    <a:pt x="176" y="121"/>
                  </a:cubicBezTo>
                  <a:cubicBezTo>
                    <a:pt x="176" y="124"/>
                    <a:pt x="174" y="125"/>
                    <a:pt x="171" y="125"/>
                  </a:cubicBezTo>
                  <a:cubicBezTo>
                    <a:pt x="168" y="124"/>
                    <a:pt x="166" y="124"/>
                    <a:pt x="164" y="124"/>
                  </a:cubicBezTo>
                  <a:cubicBezTo>
                    <a:pt x="157" y="124"/>
                    <a:pt x="151" y="124"/>
                    <a:pt x="144" y="124"/>
                  </a:cubicBezTo>
                  <a:cubicBezTo>
                    <a:pt x="142" y="124"/>
                    <a:pt x="141" y="124"/>
                    <a:pt x="139" y="124"/>
                  </a:cubicBezTo>
                  <a:cubicBezTo>
                    <a:pt x="134" y="125"/>
                    <a:pt x="128" y="124"/>
                    <a:pt x="122" y="125"/>
                  </a:cubicBezTo>
                  <a:cubicBezTo>
                    <a:pt x="120" y="126"/>
                    <a:pt x="117" y="125"/>
                    <a:pt x="114" y="125"/>
                  </a:cubicBezTo>
                  <a:cubicBezTo>
                    <a:pt x="110" y="125"/>
                    <a:pt x="106" y="125"/>
                    <a:pt x="102" y="125"/>
                  </a:cubicBezTo>
                  <a:cubicBezTo>
                    <a:pt x="95" y="125"/>
                    <a:pt x="88" y="125"/>
                    <a:pt x="81" y="125"/>
                  </a:cubicBezTo>
                  <a:cubicBezTo>
                    <a:pt x="77" y="125"/>
                    <a:pt x="73" y="124"/>
                    <a:pt x="68" y="125"/>
                  </a:cubicBezTo>
                  <a:cubicBezTo>
                    <a:pt x="64" y="125"/>
                    <a:pt x="59" y="125"/>
                    <a:pt x="54" y="125"/>
                  </a:cubicBezTo>
                  <a:cubicBezTo>
                    <a:pt x="50" y="125"/>
                    <a:pt x="47" y="125"/>
                    <a:pt x="43" y="125"/>
                  </a:cubicBezTo>
                  <a:cubicBezTo>
                    <a:pt x="39" y="125"/>
                    <a:pt x="35" y="125"/>
                    <a:pt x="31" y="125"/>
                  </a:cubicBezTo>
                  <a:cubicBezTo>
                    <a:pt x="24" y="125"/>
                    <a:pt x="18" y="124"/>
                    <a:pt x="11" y="124"/>
                  </a:cubicBezTo>
                  <a:cubicBezTo>
                    <a:pt x="8" y="124"/>
                    <a:pt x="5" y="125"/>
                    <a:pt x="2" y="125"/>
                  </a:cubicBezTo>
                  <a:cubicBezTo>
                    <a:pt x="1" y="125"/>
                    <a:pt x="0" y="125"/>
                    <a:pt x="0" y="124"/>
                  </a:cubicBezTo>
                  <a:cubicBezTo>
                    <a:pt x="0" y="122"/>
                    <a:pt x="0" y="120"/>
                    <a:pt x="0" y="118"/>
                  </a:cubicBezTo>
                  <a:cubicBezTo>
                    <a:pt x="0" y="115"/>
                    <a:pt x="0" y="112"/>
                    <a:pt x="0" y="108"/>
                  </a:cubicBezTo>
                  <a:cubicBezTo>
                    <a:pt x="0" y="104"/>
                    <a:pt x="0" y="99"/>
                    <a:pt x="0" y="95"/>
                  </a:cubicBezTo>
                  <a:cubicBezTo>
                    <a:pt x="0" y="90"/>
                    <a:pt x="0" y="86"/>
                    <a:pt x="0" y="81"/>
                  </a:cubicBezTo>
                  <a:cubicBezTo>
                    <a:pt x="0" y="79"/>
                    <a:pt x="0" y="77"/>
                    <a:pt x="0" y="74"/>
                  </a:cubicBezTo>
                  <a:cubicBezTo>
                    <a:pt x="0" y="71"/>
                    <a:pt x="0" y="67"/>
                    <a:pt x="0" y="63"/>
                  </a:cubicBezTo>
                  <a:cubicBezTo>
                    <a:pt x="0" y="60"/>
                    <a:pt x="0" y="57"/>
                    <a:pt x="1" y="53"/>
                  </a:cubicBezTo>
                  <a:cubicBezTo>
                    <a:pt x="1" y="51"/>
                    <a:pt x="1" y="49"/>
                    <a:pt x="1" y="47"/>
                  </a:cubicBezTo>
                  <a:cubicBezTo>
                    <a:pt x="1" y="41"/>
                    <a:pt x="0" y="36"/>
                    <a:pt x="0" y="30"/>
                  </a:cubicBezTo>
                  <a:cubicBezTo>
                    <a:pt x="0" y="22"/>
                    <a:pt x="0" y="15"/>
                    <a:pt x="0" y="7"/>
                  </a:cubicBezTo>
                  <a:cubicBezTo>
                    <a:pt x="0" y="6"/>
                    <a:pt x="0" y="4"/>
                    <a:pt x="0" y="3"/>
                  </a:cubicBezTo>
                  <a:cubicBezTo>
                    <a:pt x="0" y="3"/>
                    <a:pt x="1" y="3"/>
                    <a:pt x="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7"/>
          <p:cNvSpPr/>
          <p:nvPr/>
        </p:nvSpPr>
        <p:spPr>
          <a:xfrm>
            <a:off x="6499041" y="5362330"/>
            <a:ext cx="2405490" cy="954107"/>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400" dirty="0">
                <a:latin typeface="Segoe Print" panose="02000600000000000000" pitchFamily="2" charset="0"/>
              </a:rPr>
              <a:t>There are </a:t>
            </a:r>
            <a:r>
              <a:rPr lang="en-ZA" sz="1400" dirty="0" smtClean="0">
                <a:latin typeface="Segoe Print" panose="02000600000000000000" pitchFamily="2" charset="0"/>
              </a:rPr>
              <a:t>various </a:t>
            </a:r>
            <a:r>
              <a:rPr lang="en-ZA" sz="1400" dirty="0">
                <a:latin typeface="Segoe Print" panose="02000600000000000000" pitchFamily="2" charset="0"/>
              </a:rPr>
              <a:t>public sector agencies that have a particular legal or policy role to play in combatting corruption. </a:t>
            </a:r>
          </a:p>
        </p:txBody>
      </p:sp>
      <p:grpSp>
        <p:nvGrpSpPr>
          <p:cNvPr id="403" name="Group 402"/>
          <p:cNvGrpSpPr/>
          <p:nvPr/>
        </p:nvGrpSpPr>
        <p:grpSpPr>
          <a:xfrm>
            <a:off x="232014" y="1207738"/>
            <a:ext cx="5822919" cy="4290287"/>
            <a:chOff x="232013" y="1207738"/>
            <a:chExt cx="6035047" cy="4927275"/>
          </a:xfrm>
        </p:grpSpPr>
        <p:sp>
          <p:nvSpPr>
            <p:cNvPr id="66" name="Rectangle 65"/>
            <p:cNvSpPr/>
            <p:nvPr/>
          </p:nvSpPr>
          <p:spPr>
            <a:xfrm>
              <a:off x="1155327" y="4878873"/>
              <a:ext cx="4892329" cy="750733"/>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p>
              <a:pPr lvl="1"/>
              <a:endParaRPr lang="en-ZA" sz="1500" dirty="0">
                <a:latin typeface="Segoe Print" panose="02000600000000000000" pitchFamily="2" charset="0"/>
              </a:endParaRPr>
            </a:p>
          </p:txBody>
        </p:sp>
        <p:sp>
          <p:nvSpPr>
            <p:cNvPr id="69" name="Freeform 26"/>
            <p:cNvSpPr>
              <a:spLocks noEditPoints="1"/>
            </p:cNvSpPr>
            <p:nvPr/>
          </p:nvSpPr>
          <p:spPr bwMode="auto">
            <a:xfrm>
              <a:off x="1331543" y="1207738"/>
              <a:ext cx="4832038" cy="1350187"/>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smtClean="0">
                  <a:latin typeface="Segoe Print" panose="02000600000000000000" pitchFamily="2" charset="0"/>
                </a:rPr>
                <a:t>   </a:t>
              </a:r>
              <a:r>
                <a:rPr lang="en-ZA" sz="1500" dirty="0">
                  <a:latin typeface="Segoe Print" panose="02000600000000000000" pitchFamily="2" charset="0"/>
                </a:rPr>
                <a:t>T</a:t>
              </a:r>
              <a:r>
                <a:rPr lang="en-ZA" sz="1500" dirty="0" smtClean="0">
                  <a:latin typeface="Segoe Print" panose="02000600000000000000" pitchFamily="2" charset="0"/>
                </a:rPr>
                <a:t>he </a:t>
              </a:r>
              <a:r>
                <a:rPr lang="en-ZA" sz="1500" dirty="0">
                  <a:latin typeface="Segoe Print" panose="02000600000000000000" pitchFamily="2" charset="0"/>
                </a:rPr>
                <a:t>SIU will experience </a:t>
              </a:r>
              <a:r>
                <a:rPr lang="en-ZA" sz="1500" dirty="0" smtClean="0">
                  <a:latin typeface="Segoe Print" panose="02000600000000000000" pitchFamily="2" charset="0"/>
                </a:rPr>
                <a:t>an increase </a:t>
              </a:r>
              <a:r>
                <a:rPr lang="en-ZA" sz="1500" dirty="0">
                  <a:latin typeface="Segoe Print" panose="02000600000000000000" pitchFamily="2" charset="0"/>
                </a:rPr>
                <a:t>in demand for specialist forensic </a:t>
              </a:r>
              <a:r>
                <a:rPr lang="en-ZA" sz="1500" dirty="0" smtClean="0">
                  <a:latin typeface="Segoe Print" panose="02000600000000000000" pitchFamily="2" charset="0"/>
                </a:rPr>
                <a:t>investigative </a:t>
              </a:r>
              <a:r>
                <a:rPr lang="en-ZA" sz="1500" dirty="0">
                  <a:latin typeface="Segoe Print" panose="02000600000000000000" pitchFamily="2" charset="0"/>
                </a:rPr>
                <a:t>and civil litigation expertise and services.</a:t>
              </a:r>
            </a:p>
          </p:txBody>
        </p:sp>
        <p:grpSp>
          <p:nvGrpSpPr>
            <p:cNvPr id="291" name="Group 290"/>
            <p:cNvGrpSpPr/>
            <p:nvPr/>
          </p:nvGrpSpPr>
          <p:grpSpPr>
            <a:xfrm>
              <a:off x="281431" y="2606957"/>
              <a:ext cx="931053" cy="884973"/>
              <a:chOff x="6294240" y="3757613"/>
              <a:chExt cx="633413" cy="633413"/>
            </a:xfrm>
            <a:solidFill>
              <a:schemeClr val="tx1"/>
            </a:solidFill>
          </p:grpSpPr>
          <p:sp>
            <p:nvSpPr>
              <p:cNvPr id="292" name="Freeform 624"/>
              <p:cNvSpPr>
                <a:spLocks/>
              </p:cNvSpPr>
              <p:nvPr/>
            </p:nvSpPr>
            <p:spPr bwMode="auto">
              <a:xfrm>
                <a:off x="6554590" y="3906838"/>
                <a:ext cx="53975" cy="39688"/>
              </a:xfrm>
              <a:custGeom>
                <a:avLst/>
                <a:gdLst>
                  <a:gd name="T0" fmla="*/ 14 w 15"/>
                  <a:gd name="T1" fmla="*/ 3 h 11"/>
                  <a:gd name="T2" fmla="*/ 8 w 15"/>
                  <a:gd name="T3" fmla="*/ 2 h 11"/>
                  <a:gd name="T4" fmla="*/ 1 w 15"/>
                  <a:gd name="T5" fmla="*/ 11 h 11"/>
                  <a:gd name="T6" fmla="*/ 5 w 15"/>
                  <a:gd name="T7" fmla="*/ 3 h 11"/>
                  <a:gd name="T8" fmla="*/ 0 w 15"/>
                  <a:gd name="T9" fmla="*/ 2 h 11"/>
                  <a:gd name="T10" fmla="*/ 8 w 15"/>
                  <a:gd name="T11" fmla="*/ 0 h 11"/>
                  <a:gd name="T12" fmla="*/ 14 w 15"/>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4" y="3"/>
                    </a:moveTo>
                    <a:cubicBezTo>
                      <a:pt x="12" y="4"/>
                      <a:pt x="10" y="2"/>
                      <a:pt x="8" y="2"/>
                    </a:cubicBezTo>
                    <a:cubicBezTo>
                      <a:pt x="4" y="3"/>
                      <a:pt x="5" y="10"/>
                      <a:pt x="1" y="11"/>
                    </a:cubicBezTo>
                    <a:cubicBezTo>
                      <a:pt x="0" y="7"/>
                      <a:pt x="4" y="6"/>
                      <a:pt x="5" y="3"/>
                    </a:cubicBezTo>
                    <a:cubicBezTo>
                      <a:pt x="3" y="1"/>
                      <a:pt x="0" y="4"/>
                      <a:pt x="0" y="2"/>
                    </a:cubicBezTo>
                    <a:cubicBezTo>
                      <a:pt x="0" y="0"/>
                      <a:pt x="5" y="0"/>
                      <a:pt x="8" y="0"/>
                    </a:cubicBezTo>
                    <a:cubicBezTo>
                      <a:pt x="11" y="0"/>
                      <a:pt x="15" y="0"/>
                      <a:pt x="1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3" name="Freeform 625"/>
              <p:cNvSpPr>
                <a:spLocks/>
              </p:cNvSpPr>
              <p:nvPr/>
            </p:nvSpPr>
            <p:spPr bwMode="auto">
              <a:xfrm>
                <a:off x="6594278" y="3911600"/>
                <a:ext cx="52388" cy="46038"/>
              </a:xfrm>
              <a:custGeom>
                <a:avLst/>
                <a:gdLst>
                  <a:gd name="T0" fmla="*/ 7 w 15"/>
                  <a:gd name="T1" fmla="*/ 2 h 13"/>
                  <a:gd name="T2" fmla="*/ 4 w 15"/>
                  <a:gd name="T3" fmla="*/ 10 h 13"/>
                  <a:gd name="T4" fmla="*/ 14 w 15"/>
                  <a:gd name="T5" fmla="*/ 2 h 13"/>
                  <a:gd name="T6" fmla="*/ 12 w 15"/>
                  <a:gd name="T7" fmla="*/ 4 h 13"/>
                  <a:gd name="T8" fmla="*/ 4 w 15"/>
                  <a:gd name="T9" fmla="*/ 12 h 13"/>
                  <a:gd name="T10" fmla="*/ 2 w 15"/>
                  <a:gd name="T11" fmla="*/ 4 h 13"/>
                  <a:gd name="T12" fmla="*/ 7 w 15"/>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7" y="2"/>
                    </a:moveTo>
                    <a:cubicBezTo>
                      <a:pt x="6" y="4"/>
                      <a:pt x="1" y="6"/>
                      <a:pt x="4" y="10"/>
                    </a:cubicBezTo>
                    <a:cubicBezTo>
                      <a:pt x="10" y="9"/>
                      <a:pt x="9" y="2"/>
                      <a:pt x="14" y="2"/>
                    </a:cubicBezTo>
                    <a:cubicBezTo>
                      <a:pt x="15" y="3"/>
                      <a:pt x="13" y="3"/>
                      <a:pt x="12" y="4"/>
                    </a:cubicBezTo>
                    <a:cubicBezTo>
                      <a:pt x="10" y="7"/>
                      <a:pt x="9" y="13"/>
                      <a:pt x="4" y="12"/>
                    </a:cubicBezTo>
                    <a:cubicBezTo>
                      <a:pt x="1" y="12"/>
                      <a:pt x="0" y="7"/>
                      <a:pt x="2" y="4"/>
                    </a:cubicBezTo>
                    <a:cubicBezTo>
                      <a:pt x="4" y="2"/>
                      <a:pt x="6" y="0"/>
                      <a:pt x="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4" name="Freeform 626"/>
              <p:cNvSpPr>
                <a:spLocks/>
              </p:cNvSpPr>
              <p:nvPr/>
            </p:nvSpPr>
            <p:spPr bwMode="auto">
              <a:xfrm>
                <a:off x="6626028" y="3911600"/>
                <a:ext cx="52388" cy="46038"/>
              </a:xfrm>
              <a:custGeom>
                <a:avLst/>
                <a:gdLst>
                  <a:gd name="T0" fmla="*/ 15 w 15"/>
                  <a:gd name="T1" fmla="*/ 4 h 13"/>
                  <a:gd name="T2" fmla="*/ 9 w 15"/>
                  <a:gd name="T3" fmla="*/ 6 h 13"/>
                  <a:gd name="T4" fmla="*/ 11 w 15"/>
                  <a:gd name="T5" fmla="*/ 7 h 13"/>
                  <a:gd name="T6" fmla="*/ 5 w 15"/>
                  <a:gd name="T7" fmla="*/ 9 h 13"/>
                  <a:gd name="T8" fmla="*/ 6 w 15"/>
                  <a:gd name="T9" fmla="*/ 11 h 13"/>
                  <a:gd name="T10" fmla="*/ 10 w 15"/>
                  <a:gd name="T11" fmla="*/ 10 h 13"/>
                  <a:gd name="T12" fmla="*/ 10 w 15"/>
                  <a:gd name="T13" fmla="*/ 12 h 13"/>
                  <a:gd name="T14" fmla="*/ 5 w 15"/>
                  <a:gd name="T15" fmla="*/ 13 h 13"/>
                  <a:gd name="T16" fmla="*/ 9 w 15"/>
                  <a:gd name="T17" fmla="*/ 2 h 13"/>
                  <a:gd name="T18" fmla="*/ 15 w 15"/>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3">
                    <a:moveTo>
                      <a:pt x="15" y="4"/>
                    </a:moveTo>
                    <a:cubicBezTo>
                      <a:pt x="13" y="4"/>
                      <a:pt x="10" y="4"/>
                      <a:pt x="9" y="6"/>
                    </a:cubicBezTo>
                    <a:cubicBezTo>
                      <a:pt x="10" y="6"/>
                      <a:pt x="11" y="6"/>
                      <a:pt x="11" y="7"/>
                    </a:cubicBezTo>
                    <a:cubicBezTo>
                      <a:pt x="10" y="9"/>
                      <a:pt x="6" y="7"/>
                      <a:pt x="5" y="9"/>
                    </a:cubicBezTo>
                    <a:cubicBezTo>
                      <a:pt x="5" y="10"/>
                      <a:pt x="6" y="10"/>
                      <a:pt x="6" y="11"/>
                    </a:cubicBezTo>
                    <a:cubicBezTo>
                      <a:pt x="8" y="11"/>
                      <a:pt x="9" y="9"/>
                      <a:pt x="10" y="10"/>
                    </a:cubicBezTo>
                    <a:cubicBezTo>
                      <a:pt x="10" y="11"/>
                      <a:pt x="10" y="11"/>
                      <a:pt x="10" y="12"/>
                    </a:cubicBezTo>
                    <a:cubicBezTo>
                      <a:pt x="8" y="12"/>
                      <a:pt x="7" y="13"/>
                      <a:pt x="5" y="13"/>
                    </a:cubicBezTo>
                    <a:cubicBezTo>
                      <a:pt x="0" y="11"/>
                      <a:pt x="6" y="3"/>
                      <a:pt x="9" y="2"/>
                    </a:cubicBezTo>
                    <a:cubicBezTo>
                      <a:pt x="11" y="2"/>
                      <a:pt x="15" y="0"/>
                      <a:pt x="15"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5" name="Freeform 627"/>
              <p:cNvSpPr>
                <a:spLocks/>
              </p:cNvSpPr>
              <p:nvPr/>
            </p:nvSpPr>
            <p:spPr bwMode="auto">
              <a:xfrm>
                <a:off x="6319640" y="4167188"/>
                <a:ext cx="22225" cy="17463"/>
              </a:xfrm>
              <a:custGeom>
                <a:avLst/>
                <a:gdLst>
                  <a:gd name="T0" fmla="*/ 6 w 6"/>
                  <a:gd name="T1" fmla="*/ 0 h 5"/>
                  <a:gd name="T2" fmla="*/ 1 w 6"/>
                  <a:gd name="T3" fmla="*/ 5 h 5"/>
                  <a:gd name="T4" fmla="*/ 0 w 6"/>
                  <a:gd name="T5" fmla="*/ 4 h 5"/>
                  <a:gd name="T6" fmla="*/ 6 w 6"/>
                  <a:gd name="T7" fmla="*/ 0 h 5"/>
                </a:gdLst>
                <a:ahLst/>
                <a:cxnLst>
                  <a:cxn ang="0">
                    <a:pos x="T0" y="T1"/>
                  </a:cxn>
                  <a:cxn ang="0">
                    <a:pos x="T2" y="T3"/>
                  </a:cxn>
                  <a:cxn ang="0">
                    <a:pos x="T4" y="T5"/>
                  </a:cxn>
                  <a:cxn ang="0">
                    <a:pos x="T6" y="T7"/>
                  </a:cxn>
                </a:cxnLst>
                <a:rect l="0" t="0" r="r" b="b"/>
                <a:pathLst>
                  <a:path w="6" h="5">
                    <a:moveTo>
                      <a:pt x="6" y="0"/>
                    </a:moveTo>
                    <a:cubicBezTo>
                      <a:pt x="5" y="2"/>
                      <a:pt x="4" y="4"/>
                      <a:pt x="1" y="5"/>
                    </a:cubicBezTo>
                    <a:cubicBezTo>
                      <a:pt x="1" y="4"/>
                      <a:pt x="0" y="4"/>
                      <a:pt x="0" y="4"/>
                    </a:cubicBezTo>
                    <a:cubicBezTo>
                      <a:pt x="2" y="2"/>
                      <a:pt x="4" y="0"/>
                      <a:pt x="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6" name="Freeform 628"/>
              <p:cNvSpPr>
                <a:spLocks/>
              </p:cNvSpPr>
              <p:nvPr/>
            </p:nvSpPr>
            <p:spPr bwMode="auto">
              <a:xfrm>
                <a:off x="6327578" y="4189413"/>
                <a:ext cx="307975" cy="66675"/>
              </a:xfrm>
              <a:custGeom>
                <a:avLst/>
                <a:gdLst>
                  <a:gd name="T0" fmla="*/ 86 w 87"/>
                  <a:gd name="T1" fmla="*/ 8 h 19"/>
                  <a:gd name="T2" fmla="*/ 75 w 87"/>
                  <a:gd name="T3" fmla="*/ 9 h 19"/>
                  <a:gd name="T4" fmla="*/ 48 w 87"/>
                  <a:gd name="T5" fmla="*/ 10 h 19"/>
                  <a:gd name="T6" fmla="*/ 33 w 87"/>
                  <a:gd name="T7" fmla="*/ 8 h 19"/>
                  <a:gd name="T8" fmla="*/ 22 w 87"/>
                  <a:gd name="T9" fmla="*/ 7 h 19"/>
                  <a:gd name="T10" fmla="*/ 6 w 87"/>
                  <a:gd name="T11" fmla="*/ 3 h 19"/>
                  <a:gd name="T12" fmla="*/ 3 w 87"/>
                  <a:gd name="T13" fmla="*/ 8 h 19"/>
                  <a:gd name="T14" fmla="*/ 56 w 87"/>
                  <a:gd name="T15" fmla="*/ 16 h 19"/>
                  <a:gd name="T16" fmla="*/ 69 w 87"/>
                  <a:gd name="T17" fmla="*/ 15 h 19"/>
                  <a:gd name="T18" fmla="*/ 87 w 87"/>
                  <a:gd name="T19" fmla="*/ 13 h 19"/>
                  <a:gd name="T20" fmla="*/ 82 w 87"/>
                  <a:gd name="T21" fmla="*/ 15 h 19"/>
                  <a:gd name="T22" fmla="*/ 66 w 87"/>
                  <a:gd name="T23" fmla="*/ 17 h 19"/>
                  <a:gd name="T24" fmla="*/ 28 w 87"/>
                  <a:gd name="T25" fmla="*/ 17 h 19"/>
                  <a:gd name="T26" fmla="*/ 10 w 87"/>
                  <a:gd name="T27" fmla="*/ 13 h 19"/>
                  <a:gd name="T28" fmla="*/ 5 w 87"/>
                  <a:gd name="T29" fmla="*/ 19 h 19"/>
                  <a:gd name="T30" fmla="*/ 7 w 87"/>
                  <a:gd name="T31" fmla="*/ 12 h 19"/>
                  <a:gd name="T32" fmla="*/ 1 w 87"/>
                  <a:gd name="T33" fmla="*/ 9 h 19"/>
                  <a:gd name="T34" fmla="*/ 3 w 87"/>
                  <a:gd name="T35" fmla="*/ 3 h 19"/>
                  <a:gd name="T36" fmla="*/ 1 w 87"/>
                  <a:gd name="T37" fmla="*/ 0 h 19"/>
                  <a:gd name="T38" fmla="*/ 7 w 87"/>
                  <a:gd name="T39" fmla="*/ 0 h 19"/>
                  <a:gd name="T40" fmla="*/ 9 w 87"/>
                  <a:gd name="T41" fmla="*/ 2 h 19"/>
                  <a:gd name="T42" fmla="*/ 26 w 87"/>
                  <a:gd name="T43" fmla="*/ 6 h 19"/>
                  <a:gd name="T44" fmla="*/ 38 w 87"/>
                  <a:gd name="T45" fmla="*/ 6 h 19"/>
                  <a:gd name="T46" fmla="*/ 51 w 87"/>
                  <a:gd name="T47" fmla="*/ 8 h 19"/>
                  <a:gd name="T48" fmla="*/ 86 w 87"/>
                  <a:gd name="T4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9">
                    <a:moveTo>
                      <a:pt x="86" y="8"/>
                    </a:moveTo>
                    <a:cubicBezTo>
                      <a:pt x="84" y="10"/>
                      <a:pt x="79" y="9"/>
                      <a:pt x="75" y="9"/>
                    </a:cubicBezTo>
                    <a:cubicBezTo>
                      <a:pt x="67" y="10"/>
                      <a:pt x="58" y="11"/>
                      <a:pt x="48" y="10"/>
                    </a:cubicBezTo>
                    <a:cubicBezTo>
                      <a:pt x="43" y="9"/>
                      <a:pt x="38" y="8"/>
                      <a:pt x="33" y="8"/>
                    </a:cubicBezTo>
                    <a:cubicBezTo>
                      <a:pt x="29" y="7"/>
                      <a:pt x="26" y="8"/>
                      <a:pt x="22" y="7"/>
                    </a:cubicBezTo>
                    <a:cubicBezTo>
                      <a:pt x="17" y="6"/>
                      <a:pt x="9" y="2"/>
                      <a:pt x="6" y="3"/>
                    </a:cubicBezTo>
                    <a:cubicBezTo>
                      <a:pt x="4" y="4"/>
                      <a:pt x="3" y="6"/>
                      <a:pt x="3" y="8"/>
                    </a:cubicBezTo>
                    <a:cubicBezTo>
                      <a:pt x="17" y="15"/>
                      <a:pt x="36" y="16"/>
                      <a:pt x="56" y="16"/>
                    </a:cubicBezTo>
                    <a:cubicBezTo>
                      <a:pt x="61" y="15"/>
                      <a:pt x="65" y="16"/>
                      <a:pt x="69" y="15"/>
                    </a:cubicBezTo>
                    <a:cubicBezTo>
                      <a:pt x="76" y="15"/>
                      <a:pt x="82" y="12"/>
                      <a:pt x="87" y="13"/>
                    </a:cubicBezTo>
                    <a:cubicBezTo>
                      <a:pt x="87" y="16"/>
                      <a:pt x="84" y="15"/>
                      <a:pt x="82" y="15"/>
                    </a:cubicBezTo>
                    <a:cubicBezTo>
                      <a:pt x="78" y="15"/>
                      <a:pt x="72" y="17"/>
                      <a:pt x="66" y="17"/>
                    </a:cubicBezTo>
                    <a:cubicBezTo>
                      <a:pt x="54" y="18"/>
                      <a:pt x="41" y="18"/>
                      <a:pt x="28" y="17"/>
                    </a:cubicBezTo>
                    <a:cubicBezTo>
                      <a:pt x="21" y="16"/>
                      <a:pt x="14" y="12"/>
                      <a:pt x="10" y="13"/>
                    </a:cubicBezTo>
                    <a:cubicBezTo>
                      <a:pt x="8" y="13"/>
                      <a:pt x="7" y="19"/>
                      <a:pt x="5" y="19"/>
                    </a:cubicBezTo>
                    <a:cubicBezTo>
                      <a:pt x="2" y="19"/>
                      <a:pt x="7" y="12"/>
                      <a:pt x="7" y="12"/>
                    </a:cubicBezTo>
                    <a:cubicBezTo>
                      <a:pt x="5" y="12"/>
                      <a:pt x="3" y="11"/>
                      <a:pt x="1" y="9"/>
                    </a:cubicBezTo>
                    <a:cubicBezTo>
                      <a:pt x="1" y="6"/>
                      <a:pt x="2" y="5"/>
                      <a:pt x="3" y="3"/>
                    </a:cubicBezTo>
                    <a:cubicBezTo>
                      <a:pt x="3" y="2"/>
                      <a:pt x="0" y="2"/>
                      <a:pt x="1" y="0"/>
                    </a:cubicBezTo>
                    <a:cubicBezTo>
                      <a:pt x="3" y="0"/>
                      <a:pt x="5" y="2"/>
                      <a:pt x="7" y="0"/>
                    </a:cubicBezTo>
                    <a:cubicBezTo>
                      <a:pt x="8" y="1"/>
                      <a:pt x="8" y="2"/>
                      <a:pt x="9" y="2"/>
                    </a:cubicBezTo>
                    <a:cubicBezTo>
                      <a:pt x="14" y="2"/>
                      <a:pt x="20" y="5"/>
                      <a:pt x="26" y="6"/>
                    </a:cubicBezTo>
                    <a:cubicBezTo>
                      <a:pt x="30" y="6"/>
                      <a:pt x="34" y="6"/>
                      <a:pt x="38" y="6"/>
                    </a:cubicBezTo>
                    <a:cubicBezTo>
                      <a:pt x="42" y="7"/>
                      <a:pt x="46" y="8"/>
                      <a:pt x="51" y="8"/>
                    </a:cubicBezTo>
                    <a:cubicBezTo>
                      <a:pt x="63" y="8"/>
                      <a:pt x="75" y="7"/>
                      <a:pt x="8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7" name="Freeform 629"/>
              <p:cNvSpPr>
                <a:spLocks/>
              </p:cNvSpPr>
              <p:nvPr/>
            </p:nvSpPr>
            <p:spPr bwMode="auto">
              <a:xfrm>
                <a:off x="6394253" y="3986213"/>
                <a:ext cx="157163" cy="134938"/>
              </a:xfrm>
              <a:custGeom>
                <a:avLst/>
                <a:gdLst>
                  <a:gd name="T0" fmla="*/ 44 w 44"/>
                  <a:gd name="T1" fmla="*/ 2 h 38"/>
                  <a:gd name="T2" fmla="*/ 37 w 44"/>
                  <a:gd name="T3" fmla="*/ 11 h 38"/>
                  <a:gd name="T4" fmla="*/ 30 w 44"/>
                  <a:gd name="T5" fmla="*/ 19 h 38"/>
                  <a:gd name="T6" fmla="*/ 16 w 44"/>
                  <a:gd name="T7" fmla="*/ 37 h 38"/>
                  <a:gd name="T8" fmla="*/ 3 w 44"/>
                  <a:gd name="T9" fmla="*/ 37 h 38"/>
                  <a:gd name="T10" fmla="*/ 6 w 44"/>
                  <a:gd name="T11" fmla="*/ 29 h 38"/>
                  <a:gd name="T12" fmla="*/ 19 w 44"/>
                  <a:gd name="T13" fmla="*/ 14 h 38"/>
                  <a:gd name="T14" fmla="*/ 9 w 44"/>
                  <a:gd name="T15" fmla="*/ 14 h 38"/>
                  <a:gd name="T16" fmla="*/ 14 w 44"/>
                  <a:gd name="T17" fmla="*/ 6 h 38"/>
                  <a:gd name="T18" fmla="*/ 35 w 44"/>
                  <a:gd name="T19" fmla="*/ 1 h 38"/>
                  <a:gd name="T20" fmla="*/ 44 w 44"/>
                  <a:gd name="T2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8">
                    <a:moveTo>
                      <a:pt x="44" y="2"/>
                    </a:moveTo>
                    <a:cubicBezTo>
                      <a:pt x="43" y="6"/>
                      <a:pt x="39" y="8"/>
                      <a:pt x="37" y="11"/>
                    </a:cubicBezTo>
                    <a:cubicBezTo>
                      <a:pt x="35" y="13"/>
                      <a:pt x="33" y="16"/>
                      <a:pt x="30" y="19"/>
                    </a:cubicBezTo>
                    <a:cubicBezTo>
                      <a:pt x="25" y="25"/>
                      <a:pt x="19" y="30"/>
                      <a:pt x="16" y="37"/>
                    </a:cubicBezTo>
                    <a:cubicBezTo>
                      <a:pt x="12" y="36"/>
                      <a:pt x="7" y="38"/>
                      <a:pt x="3" y="37"/>
                    </a:cubicBezTo>
                    <a:cubicBezTo>
                      <a:pt x="0" y="33"/>
                      <a:pt x="4" y="31"/>
                      <a:pt x="6" y="29"/>
                    </a:cubicBezTo>
                    <a:cubicBezTo>
                      <a:pt x="11" y="24"/>
                      <a:pt x="17" y="18"/>
                      <a:pt x="19" y="14"/>
                    </a:cubicBezTo>
                    <a:cubicBezTo>
                      <a:pt x="16" y="14"/>
                      <a:pt x="11" y="15"/>
                      <a:pt x="9" y="14"/>
                    </a:cubicBezTo>
                    <a:cubicBezTo>
                      <a:pt x="8" y="11"/>
                      <a:pt x="12" y="9"/>
                      <a:pt x="14" y="6"/>
                    </a:cubicBezTo>
                    <a:cubicBezTo>
                      <a:pt x="22" y="7"/>
                      <a:pt x="29" y="4"/>
                      <a:pt x="35" y="1"/>
                    </a:cubicBezTo>
                    <a:cubicBezTo>
                      <a:pt x="38" y="3"/>
                      <a:pt x="42" y="0"/>
                      <a:pt x="4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8" name="Freeform 630"/>
              <p:cNvSpPr>
                <a:spLocks noEditPoints="1"/>
              </p:cNvSpPr>
              <p:nvPr/>
            </p:nvSpPr>
            <p:spPr bwMode="auto">
              <a:xfrm>
                <a:off x="6294240" y="3757613"/>
                <a:ext cx="633413" cy="633413"/>
              </a:xfrm>
              <a:custGeom>
                <a:avLst/>
                <a:gdLst>
                  <a:gd name="T0" fmla="*/ 103 w 178"/>
                  <a:gd name="T1" fmla="*/ 167 h 178"/>
                  <a:gd name="T2" fmla="*/ 122 w 178"/>
                  <a:gd name="T3" fmla="*/ 137 h 178"/>
                  <a:gd name="T4" fmla="*/ 168 w 178"/>
                  <a:gd name="T5" fmla="*/ 60 h 178"/>
                  <a:gd name="T6" fmla="*/ 16 w 178"/>
                  <a:gd name="T7" fmla="*/ 150 h 178"/>
                  <a:gd name="T8" fmla="*/ 83 w 178"/>
                  <a:gd name="T9" fmla="*/ 145 h 178"/>
                  <a:gd name="T10" fmla="*/ 100 w 178"/>
                  <a:gd name="T11" fmla="*/ 145 h 178"/>
                  <a:gd name="T12" fmla="*/ 129 w 178"/>
                  <a:gd name="T13" fmla="*/ 100 h 178"/>
                  <a:gd name="T14" fmla="*/ 147 w 178"/>
                  <a:gd name="T15" fmla="*/ 63 h 178"/>
                  <a:gd name="T16" fmla="*/ 100 w 178"/>
                  <a:gd name="T17" fmla="*/ 128 h 178"/>
                  <a:gd name="T18" fmla="*/ 96 w 178"/>
                  <a:gd name="T19" fmla="*/ 127 h 178"/>
                  <a:gd name="T20" fmla="*/ 9 w 178"/>
                  <a:gd name="T21" fmla="*/ 102 h 178"/>
                  <a:gd name="T22" fmla="*/ 95 w 178"/>
                  <a:gd name="T23" fmla="*/ 19 h 178"/>
                  <a:gd name="T24" fmla="*/ 154 w 178"/>
                  <a:gd name="T25" fmla="*/ 56 h 178"/>
                  <a:gd name="T26" fmla="*/ 165 w 178"/>
                  <a:gd name="T27" fmla="*/ 116 h 178"/>
                  <a:gd name="T28" fmla="*/ 3 w 178"/>
                  <a:gd name="T29" fmla="*/ 161 h 178"/>
                  <a:gd name="T30" fmla="*/ 101 w 178"/>
                  <a:gd name="T31" fmla="*/ 165 h 178"/>
                  <a:gd name="T32" fmla="*/ 69 w 178"/>
                  <a:gd name="T33" fmla="*/ 22 h 178"/>
                  <a:gd name="T34" fmla="*/ 92 w 178"/>
                  <a:gd name="T35" fmla="*/ 11 h 178"/>
                  <a:gd name="T36" fmla="*/ 84 w 178"/>
                  <a:gd name="T37" fmla="*/ 10 h 178"/>
                  <a:gd name="T38" fmla="*/ 127 w 178"/>
                  <a:gd name="T39" fmla="*/ 16 h 178"/>
                  <a:gd name="T40" fmla="*/ 79 w 178"/>
                  <a:gd name="T41" fmla="*/ 26 h 178"/>
                  <a:gd name="T42" fmla="*/ 89 w 178"/>
                  <a:gd name="T43" fmla="*/ 23 h 178"/>
                  <a:gd name="T44" fmla="*/ 69 w 178"/>
                  <a:gd name="T45" fmla="*/ 37 h 178"/>
                  <a:gd name="T46" fmla="*/ 118 w 178"/>
                  <a:gd name="T47" fmla="*/ 56 h 178"/>
                  <a:gd name="T48" fmla="*/ 109 w 178"/>
                  <a:gd name="T49" fmla="*/ 59 h 178"/>
                  <a:gd name="T50" fmla="*/ 107 w 178"/>
                  <a:gd name="T51" fmla="*/ 34 h 178"/>
                  <a:gd name="T52" fmla="*/ 84 w 178"/>
                  <a:gd name="T53" fmla="*/ 37 h 178"/>
                  <a:gd name="T54" fmla="*/ 59 w 178"/>
                  <a:gd name="T55" fmla="*/ 26 h 178"/>
                  <a:gd name="T56" fmla="*/ 33 w 178"/>
                  <a:gd name="T57" fmla="*/ 69 h 178"/>
                  <a:gd name="T58" fmla="*/ 115 w 178"/>
                  <a:gd name="T59" fmla="*/ 92 h 178"/>
                  <a:gd name="T60" fmla="*/ 63 w 178"/>
                  <a:gd name="T61" fmla="*/ 34 h 178"/>
                  <a:gd name="T62" fmla="*/ 116 w 178"/>
                  <a:gd name="T63" fmla="*/ 30 h 178"/>
                  <a:gd name="T64" fmla="*/ 142 w 178"/>
                  <a:gd name="T65" fmla="*/ 25 h 178"/>
                  <a:gd name="T66" fmla="*/ 144 w 178"/>
                  <a:gd name="T67" fmla="*/ 26 h 178"/>
                  <a:gd name="T68" fmla="*/ 78 w 178"/>
                  <a:gd name="T69" fmla="*/ 30 h 178"/>
                  <a:gd name="T70" fmla="*/ 50 w 178"/>
                  <a:gd name="T71" fmla="*/ 56 h 178"/>
                  <a:gd name="T72" fmla="*/ 147 w 178"/>
                  <a:gd name="T73" fmla="*/ 37 h 178"/>
                  <a:gd name="T74" fmla="*/ 148 w 178"/>
                  <a:gd name="T75" fmla="*/ 45 h 178"/>
                  <a:gd name="T76" fmla="*/ 143 w 178"/>
                  <a:gd name="T77" fmla="*/ 56 h 178"/>
                  <a:gd name="T78" fmla="*/ 168 w 178"/>
                  <a:gd name="T79" fmla="*/ 77 h 178"/>
                  <a:gd name="T80" fmla="*/ 86 w 178"/>
                  <a:gd name="T81" fmla="*/ 120 h 178"/>
                  <a:gd name="T82" fmla="*/ 84 w 178"/>
                  <a:gd name="T83" fmla="*/ 125 h 178"/>
                  <a:gd name="T84" fmla="*/ 164 w 178"/>
                  <a:gd name="T85" fmla="*/ 72 h 178"/>
                  <a:gd name="T86" fmla="*/ 166 w 178"/>
                  <a:gd name="T87" fmla="*/ 110 h 178"/>
                  <a:gd name="T88" fmla="*/ 154 w 178"/>
                  <a:gd name="T89" fmla="*/ 94 h 178"/>
                  <a:gd name="T90" fmla="*/ 163 w 178"/>
                  <a:gd name="T91" fmla="*/ 87 h 178"/>
                  <a:gd name="T92" fmla="*/ 150 w 178"/>
                  <a:gd name="T93" fmla="*/ 102 h 178"/>
                  <a:gd name="T94" fmla="*/ 144 w 178"/>
                  <a:gd name="T95" fmla="*/ 111 h 178"/>
                  <a:gd name="T96" fmla="*/ 139 w 178"/>
                  <a:gd name="T97" fmla="*/ 120 h 178"/>
                  <a:gd name="T98" fmla="*/ 130 w 178"/>
                  <a:gd name="T99" fmla="*/ 126 h 178"/>
                  <a:gd name="T100" fmla="*/ 121 w 178"/>
                  <a:gd name="T101" fmla="*/ 142 h 178"/>
                  <a:gd name="T102" fmla="*/ 115 w 178"/>
                  <a:gd name="T103" fmla="*/ 159 h 178"/>
                  <a:gd name="T104" fmla="*/ 102 w 178"/>
                  <a:gd name="T105" fmla="*/ 151 h 178"/>
                  <a:gd name="T106" fmla="*/ 112 w 178"/>
                  <a:gd name="T107" fmla="*/ 166 h 178"/>
                  <a:gd name="T108" fmla="*/ 108 w 178"/>
                  <a:gd name="T109" fmla="*/ 17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178">
                    <a:moveTo>
                      <a:pt x="101" y="166"/>
                    </a:moveTo>
                    <a:cubicBezTo>
                      <a:pt x="85" y="164"/>
                      <a:pt x="68" y="163"/>
                      <a:pt x="52" y="160"/>
                    </a:cubicBezTo>
                    <a:cubicBezTo>
                      <a:pt x="36" y="157"/>
                      <a:pt x="21" y="154"/>
                      <a:pt x="4" y="153"/>
                    </a:cubicBezTo>
                    <a:cubicBezTo>
                      <a:pt x="4" y="155"/>
                      <a:pt x="4" y="156"/>
                      <a:pt x="5" y="157"/>
                    </a:cubicBezTo>
                    <a:cubicBezTo>
                      <a:pt x="21" y="161"/>
                      <a:pt x="38" y="162"/>
                      <a:pt x="54" y="165"/>
                    </a:cubicBezTo>
                    <a:cubicBezTo>
                      <a:pt x="71" y="169"/>
                      <a:pt x="87" y="172"/>
                      <a:pt x="104" y="173"/>
                    </a:cubicBezTo>
                    <a:cubicBezTo>
                      <a:pt x="105" y="171"/>
                      <a:pt x="100" y="168"/>
                      <a:pt x="103" y="167"/>
                    </a:cubicBezTo>
                    <a:cubicBezTo>
                      <a:pt x="103" y="166"/>
                      <a:pt x="101" y="166"/>
                      <a:pt x="101" y="164"/>
                    </a:cubicBezTo>
                    <a:cubicBezTo>
                      <a:pt x="102" y="163"/>
                      <a:pt x="103" y="164"/>
                      <a:pt x="104" y="165"/>
                    </a:cubicBezTo>
                    <a:cubicBezTo>
                      <a:pt x="108" y="161"/>
                      <a:pt x="110" y="154"/>
                      <a:pt x="114" y="150"/>
                    </a:cubicBezTo>
                    <a:cubicBezTo>
                      <a:pt x="115" y="149"/>
                      <a:pt x="115" y="148"/>
                      <a:pt x="115" y="146"/>
                    </a:cubicBezTo>
                    <a:cubicBezTo>
                      <a:pt x="116" y="146"/>
                      <a:pt x="117" y="145"/>
                      <a:pt x="118" y="145"/>
                    </a:cubicBezTo>
                    <a:cubicBezTo>
                      <a:pt x="117" y="142"/>
                      <a:pt x="121" y="141"/>
                      <a:pt x="120" y="137"/>
                    </a:cubicBezTo>
                    <a:cubicBezTo>
                      <a:pt x="121" y="138"/>
                      <a:pt x="121" y="137"/>
                      <a:pt x="122" y="137"/>
                    </a:cubicBezTo>
                    <a:cubicBezTo>
                      <a:pt x="124" y="131"/>
                      <a:pt x="128" y="126"/>
                      <a:pt x="131" y="121"/>
                    </a:cubicBezTo>
                    <a:cubicBezTo>
                      <a:pt x="138" y="109"/>
                      <a:pt x="145" y="96"/>
                      <a:pt x="153" y="83"/>
                    </a:cubicBezTo>
                    <a:cubicBezTo>
                      <a:pt x="154" y="82"/>
                      <a:pt x="155" y="80"/>
                      <a:pt x="155" y="79"/>
                    </a:cubicBezTo>
                    <a:cubicBezTo>
                      <a:pt x="156" y="78"/>
                      <a:pt x="158" y="78"/>
                      <a:pt x="158" y="76"/>
                    </a:cubicBezTo>
                    <a:cubicBezTo>
                      <a:pt x="159" y="75"/>
                      <a:pt x="159" y="74"/>
                      <a:pt x="160" y="73"/>
                    </a:cubicBezTo>
                    <a:cubicBezTo>
                      <a:pt x="161" y="72"/>
                      <a:pt x="161" y="72"/>
                      <a:pt x="160" y="71"/>
                    </a:cubicBezTo>
                    <a:cubicBezTo>
                      <a:pt x="165" y="69"/>
                      <a:pt x="165" y="63"/>
                      <a:pt x="168" y="60"/>
                    </a:cubicBezTo>
                    <a:cubicBezTo>
                      <a:pt x="166" y="59"/>
                      <a:pt x="158" y="58"/>
                      <a:pt x="154" y="59"/>
                    </a:cubicBezTo>
                    <a:cubicBezTo>
                      <a:pt x="153" y="60"/>
                      <a:pt x="153" y="62"/>
                      <a:pt x="153" y="63"/>
                    </a:cubicBezTo>
                    <a:cubicBezTo>
                      <a:pt x="153" y="64"/>
                      <a:pt x="156" y="64"/>
                      <a:pt x="156" y="65"/>
                    </a:cubicBezTo>
                    <a:cubicBezTo>
                      <a:pt x="154" y="74"/>
                      <a:pt x="150" y="83"/>
                      <a:pt x="146" y="91"/>
                    </a:cubicBezTo>
                    <a:cubicBezTo>
                      <a:pt x="142" y="99"/>
                      <a:pt x="137" y="107"/>
                      <a:pt x="133" y="114"/>
                    </a:cubicBezTo>
                    <a:cubicBezTo>
                      <a:pt x="124" y="130"/>
                      <a:pt x="114" y="144"/>
                      <a:pt x="101" y="155"/>
                    </a:cubicBezTo>
                    <a:cubicBezTo>
                      <a:pt x="72" y="154"/>
                      <a:pt x="42" y="156"/>
                      <a:pt x="16" y="150"/>
                    </a:cubicBezTo>
                    <a:cubicBezTo>
                      <a:pt x="16" y="149"/>
                      <a:pt x="14" y="148"/>
                      <a:pt x="14" y="147"/>
                    </a:cubicBezTo>
                    <a:cubicBezTo>
                      <a:pt x="14" y="145"/>
                      <a:pt x="16" y="144"/>
                      <a:pt x="18" y="143"/>
                    </a:cubicBezTo>
                    <a:cubicBezTo>
                      <a:pt x="18" y="141"/>
                      <a:pt x="17" y="141"/>
                      <a:pt x="18" y="140"/>
                    </a:cubicBezTo>
                    <a:cubicBezTo>
                      <a:pt x="33" y="143"/>
                      <a:pt x="54" y="145"/>
                      <a:pt x="73" y="144"/>
                    </a:cubicBezTo>
                    <a:cubicBezTo>
                      <a:pt x="77" y="144"/>
                      <a:pt x="80" y="144"/>
                      <a:pt x="83" y="143"/>
                    </a:cubicBezTo>
                    <a:cubicBezTo>
                      <a:pt x="86" y="142"/>
                      <a:pt x="89" y="140"/>
                      <a:pt x="91" y="142"/>
                    </a:cubicBezTo>
                    <a:cubicBezTo>
                      <a:pt x="90" y="144"/>
                      <a:pt x="86" y="144"/>
                      <a:pt x="83" y="145"/>
                    </a:cubicBezTo>
                    <a:cubicBezTo>
                      <a:pt x="65" y="148"/>
                      <a:pt x="45" y="145"/>
                      <a:pt x="29" y="144"/>
                    </a:cubicBezTo>
                    <a:cubicBezTo>
                      <a:pt x="23" y="143"/>
                      <a:pt x="17" y="142"/>
                      <a:pt x="17" y="147"/>
                    </a:cubicBezTo>
                    <a:cubicBezTo>
                      <a:pt x="19" y="149"/>
                      <a:pt x="19" y="147"/>
                      <a:pt x="21" y="147"/>
                    </a:cubicBezTo>
                    <a:cubicBezTo>
                      <a:pt x="35" y="151"/>
                      <a:pt x="61" y="151"/>
                      <a:pt x="80" y="150"/>
                    </a:cubicBezTo>
                    <a:cubicBezTo>
                      <a:pt x="86" y="150"/>
                      <a:pt x="91" y="148"/>
                      <a:pt x="95" y="145"/>
                    </a:cubicBezTo>
                    <a:cubicBezTo>
                      <a:pt x="97" y="145"/>
                      <a:pt x="96" y="145"/>
                      <a:pt x="97" y="144"/>
                    </a:cubicBezTo>
                    <a:cubicBezTo>
                      <a:pt x="99" y="144"/>
                      <a:pt x="99" y="145"/>
                      <a:pt x="100" y="145"/>
                    </a:cubicBezTo>
                    <a:cubicBezTo>
                      <a:pt x="109" y="138"/>
                      <a:pt x="116" y="129"/>
                      <a:pt x="122" y="119"/>
                    </a:cubicBezTo>
                    <a:cubicBezTo>
                      <a:pt x="129" y="109"/>
                      <a:pt x="136" y="100"/>
                      <a:pt x="140" y="89"/>
                    </a:cubicBezTo>
                    <a:cubicBezTo>
                      <a:pt x="140" y="88"/>
                      <a:pt x="140" y="87"/>
                      <a:pt x="140" y="86"/>
                    </a:cubicBezTo>
                    <a:cubicBezTo>
                      <a:pt x="141" y="84"/>
                      <a:pt x="142" y="83"/>
                      <a:pt x="143" y="81"/>
                    </a:cubicBezTo>
                    <a:cubicBezTo>
                      <a:pt x="145" y="75"/>
                      <a:pt x="147" y="70"/>
                      <a:pt x="149" y="64"/>
                    </a:cubicBezTo>
                    <a:cubicBezTo>
                      <a:pt x="147" y="66"/>
                      <a:pt x="146" y="70"/>
                      <a:pt x="144" y="73"/>
                    </a:cubicBezTo>
                    <a:cubicBezTo>
                      <a:pt x="140" y="82"/>
                      <a:pt x="135" y="92"/>
                      <a:pt x="129" y="100"/>
                    </a:cubicBezTo>
                    <a:cubicBezTo>
                      <a:pt x="123" y="109"/>
                      <a:pt x="117" y="118"/>
                      <a:pt x="111" y="126"/>
                    </a:cubicBezTo>
                    <a:cubicBezTo>
                      <a:pt x="108" y="131"/>
                      <a:pt x="106" y="136"/>
                      <a:pt x="101" y="140"/>
                    </a:cubicBezTo>
                    <a:cubicBezTo>
                      <a:pt x="99" y="141"/>
                      <a:pt x="96" y="143"/>
                      <a:pt x="94" y="141"/>
                    </a:cubicBezTo>
                    <a:cubicBezTo>
                      <a:pt x="96" y="140"/>
                      <a:pt x="99" y="139"/>
                      <a:pt x="101" y="137"/>
                    </a:cubicBezTo>
                    <a:cubicBezTo>
                      <a:pt x="105" y="134"/>
                      <a:pt x="108" y="128"/>
                      <a:pt x="112" y="123"/>
                    </a:cubicBezTo>
                    <a:cubicBezTo>
                      <a:pt x="120" y="112"/>
                      <a:pt x="128" y="99"/>
                      <a:pt x="135" y="86"/>
                    </a:cubicBezTo>
                    <a:cubicBezTo>
                      <a:pt x="139" y="79"/>
                      <a:pt x="143" y="72"/>
                      <a:pt x="147" y="63"/>
                    </a:cubicBezTo>
                    <a:cubicBezTo>
                      <a:pt x="148" y="60"/>
                      <a:pt x="149" y="59"/>
                      <a:pt x="149" y="55"/>
                    </a:cubicBezTo>
                    <a:cubicBezTo>
                      <a:pt x="147" y="56"/>
                      <a:pt x="147" y="59"/>
                      <a:pt x="146" y="60"/>
                    </a:cubicBezTo>
                    <a:cubicBezTo>
                      <a:pt x="144" y="68"/>
                      <a:pt x="140" y="74"/>
                      <a:pt x="136" y="80"/>
                    </a:cubicBezTo>
                    <a:cubicBezTo>
                      <a:pt x="131" y="91"/>
                      <a:pt x="124" y="100"/>
                      <a:pt x="117" y="110"/>
                    </a:cubicBezTo>
                    <a:cubicBezTo>
                      <a:pt x="112" y="117"/>
                      <a:pt x="108" y="123"/>
                      <a:pt x="102" y="129"/>
                    </a:cubicBezTo>
                    <a:cubicBezTo>
                      <a:pt x="100" y="130"/>
                      <a:pt x="98" y="133"/>
                      <a:pt x="95" y="132"/>
                    </a:cubicBezTo>
                    <a:cubicBezTo>
                      <a:pt x="97" y="130"/>
                      <a:pt x="99" y="129"/>
                      <a:pt x="100" y="128"/>
                    </a:cubicBezTo>
                    <a:cubicBezTo>
                      <a:pt x="104" y="124"/>
                      <a:pt x="108" y="120"/>
                      <a:pt x="111" y="115"/>
                    </a:cubicBezTo>
                    <a:cubicBezTo>
                      <a:pt x="123" y="100"/>
                      <a:pt x="133" y="84"/>
                      <a:pt x="142" y="65"/>
                    </a:cubicBezTo>
                    <a:cubicBezTo>
                      <a:pt x="144" y="61"/>
                      <a:pt x="145" y="54"/>
                      <a:pt x="149" y="53"/>
                    </a:cubicBezTo>
                    <a:cubicBezTo>
                      <a:pt x="148" y="52"/>
                      <a:pt x="149" y="49"/>
                      <a:pt x="149" y="48"/>
                    </a:cubicBezTo>
                    <a:cubicBezTo>
                      <a:pt x="145" y="55"/>
                      <a:pt x="142" y="62"/>
                      <a:pt x="138" y="69"/>
                    </a:cubicBezTo>
                    <a:cubicBezTo>
                      <a:pt x="137" y="72"/>
                      <a:pt x="134" y="75"/>
                      <a:pt x="132" y="78"/>
                    </a:cubicBezTo>
                    <a:cubicBezTo>
                      <a:pt x="120" y="94"/>
                      <a:pt x="112" y="114"/>
                      <a:pt x="96" y="127"/>
                    </a:cubicBezTo>
                    <a:cubicBezTo>
                      <a:pt x="94" y="127"/>
                      <a:pt x="95" y="125"/>
                      <a:pt x="93" y="126"/>
                    </a:cubicBezTo>
                    <a:cubicBezTo>
                      <a:pt x="81" y="128"/>
                      <a:pt x="68" y="127"/>
                      <a:pt x="55" y="126"/>
                    </a:cubicBezTo>
                    <a:cubicBezTo>
                      <a:pt x="51" y="125"/>
                      <a:pt x="47" y="124"/>
                      <a:pt x="42" y="123"/>
                    </a:cubicBezTo>
                    <a:cubicBezTo>
                      <a:pt x="38" y="122"/>
                      <a:pt x="34" y="122"/>
                      <a:pt x="30" y="121"/>
                    </a:cubicBezTo>
                    <a:cubicBezTo>
                      <a:pt x="26" y="119"/>
                      <a:pt x="23" y="118"/>
                      <a:pt x="19" y="116"/>
                    </a:cubicBezTo>
                    <a:cubicBezTo>
                      <a:pt x="12" y="114"/>
                      <a:pt x="7" y="113"/>
                      <a:pt x="4" y="108"/>
                    </a:cubicBezTo>
                    <a:cubicBezTo>
                      <a:pt x="3" y="106"/>
                      <a:pt x="9" y="104"/>
                      <a:pt x="9" y="102"/>
                    </a:cubicBezTo>
                    <a:cubicBezTo>
                      <a:pt x="9" y="101"/>
                      <a:pt x="4" y="98"/>
                      <a:pt x="3" y="97"/>
                    </a:cubicBezTo>
                    <a:cubicBezTo>
                      <a:pt x="3" y="91"/>
                      <a:pt x="7" y="89"/>
                      <a:pt x="11" y="85"/>
                    </a:cubicBezTo>
                    <a:cubicBezTo>
                      <a:pt x="14" y="83"/>
                      <a:pt x="17" y="80"/>
                      <a:pt x="19" y="78"/>
                    </a:cubicBezTo>
                    <a:cubicBezTo>
                      <a:pt x="34" y="66"/>
                      <a:pt x="44" y="50"/>
                      <a:pt x="53" y="33"/>
                    </a:cubicBezTo>
                    <a:cubicBezTo>
                      <a:pt x="57" y="27"/>
                      <a:pt x="57" y="18"/>
                      <a:pt x="66" y="19"/>
                    </a:cubicBezTo>
                    <a:cubicBezTo>
                      <a:pt x="67" y="12"/>
                      <a:pt x="74" y="4"/>
                      <a:pt x="82" y="2"/>
                    </a:cubicBezTo>
                    <a:cubicBezTo>
                      <a:pt x="92" y="0"/>
                      <a:pt x="94" y="9"/>
                      <a:pt x="95" y="19"/>
                    </a:cubicBezTo>
                    <a:cubicBezTo>
                      <a:pt x="99" y="19"/>
                      <a:pt x="102" y="18"/>
                      <a:pt x="106" y="19"/>
                    </a:cubicBezTo>
                    <a:cubicBezTo>
                      <a:pt x="108" y="14"/>
                      <a:pt x="111" y="11"/>
                      <a:pt x="115" y="9"/>
                    </a:cubicBezTo>
                    <a:cubicBezTo>
                      <a:pt x="116" y="8"/>
                      <a:pt x="117" y="7"/>
                      <a:pt x="117" y="7"/>
                    </a:cubicBezTo>
                    <a:cubicBezTo>
                      <a:pt x="121" y="7"/>
                      <a:pt x="126" y="10"/>
                      <a:pt x="129" y="12"/>
                    </a:cubicBezTo>
                    <a:cubicBezTo>
                      <a:pt x="131" y="14"/>
                      <a:pt x="131" y="18"/>
                      <a:pt x="132" y="21"/>
                    </a:cubicBezTo>
                    <a:cubicBezTo>
                      <a:pt x="138" y="23"/>
                      <a:pt x="144" y="23"/>
                      <a:pt x="149" y="24"/>
                    </a:cubicBezTo>
                    <a:cubicBezTo>
                      <a:pt x="156" y="32"/>
                      <a:pt x="153" y="44"/>
                      <a:pt x="154" y="56"/>
                    </a:cubicBezTo>
                    <a:cubicBezTo>
                      <a:pt x="161" y="57"/>
                      <a:pt x="168" y="57"/>
                      <a:pt x="174" y="58"/>
                    </a:cubicBezTo>
                    <a:cubicBezTo>
                      <a:pt x="175" y="60"/>
                      <a:pt x="174" y="60"/>
                      <a:pt x="175" y="62"/>
                    </a:cubicBezTo>
                    <a:cubicBezTo>
                      <a:pt x="176" y="64"/>
                      <a:pt x="178" y="66"/>
                      <a:pt x="178" y="68"/>
                    </a:cubicBezTo>
                    <a:cubicBezTo>
                      <a:pt x="178" y="69"/>
                      <a:pt x="174" y="73"/>
                      <a:pt x="173" y="75"/>
                    </a:cubicBezTo>
                    <a:cubicBezTo>
                      <a:pt x="170" y="80"/>
                      <a:pt x="169" y="83"/>
                      <a:pt x="166" y="87"/>
                    </a:cubicBezTo>
                    <a:cubicBezTo>
                      <a:pt x="168" y="95"/>
                      <a:pt x="172" y="101"/>
                      <a:pt x="174" y="109"/>
                    </a:cubicBezTo>
                    <a:cubicBezTo>
                      <a:pt x="169" y="109"/>
                      <a:pt x="168" y="114"/>
                      <a:pt x="165" y="116"/>
                    </a:cubicBezTo>
                    <a:cubicBezTo>
                      <a:pt x="160" y="114"/>
                      <a:pt x="153" y="113"/>
                      <a:pt x="146" y="115"/>
                    </a:cubicBezTo>
                    <a:cubicBezTo>
                      <a:pt x="135" y="132"/>
                      <a:pt x="125" y="151"/>
                      <a:pt x="114" y="170"/>
                    </a:cubicBezTo>
                    <a:cubicBezTo>
                      <a:pt x="112" y="172"/>
                      <a:pt x="111" y="177"/>
                      <a:pt x="109" y="177"/>
                    </a:cubicBezTo>
                    <a:cubicBezTo>
                      <a:pt x="107" y="178"/>
                      <a:pt x="101" y="177"/>
                      <a:pt x="97" y="176"/>
                    </a:cubicBezTo>
                    <a:cubicBezTo>
                      <a:pt x="88" y="174"/>
                      <a:pt x="76" y="172"/>
                      <a:pt x="66" y="171"/>
                    </a:cubicBezTo>
                    <a:cubicBezTo>
                      <a:pt x="51" y="168"/>
                      <a:pt x="35" y="168"/>
                      <a:pt x="22" y="165"/>
                    </a:cubicBezTo>
                    <a:cubicBezTo>
                      <a:pt x="16" y="163"/>
                      <a:pt x="9" y="162"/>
                      <a:pt x="3" y="161"/>
                    </a:cubicBezTo>
                    <a:cubicBezTo>
                      <a:pt x="2" y="158"/>
                      <a:pt x="1" y="155"/>
                      <a:pt x="0" y="152"/>
                    </a:cubicBezTo>
                    <a:cubicBezTo>
                      <a:pt x="3" y="147"/>
                      <a:pt x="7" y="143"/>
                      <a:pt x="10" y="138"/>
                    </a:cubicBezTo>
                    <a:cubicBezTo>
                      <a:pt x="11" y="139"/>
                      <a:pt x="11" y="141"/>
                      <a:pt x="12" y="142"/>
                    </a:cubicBezTo>
                    <a:cubicBezTo>
                      <a:pt x="10" y="145"/>
                      <a:pt x="8" y="147"/>
                      <a:pt x="6" y="151"/>
                    </a:cubicBezTo>
                    <a:cubicBezTo>
                      <a:pt x="19" y="153"/>
                      <a:pt x="31" y="154"/>
                      <a:pt x="44" y="157"/>
                    </a:cubicBezTo>
                    <a:cubicBezTo>
                      <a:pt x="62" y="161"/>
                      <a:pt x="82" y="161"/>
                      <a:pt x="100" y="165"/>
                    </a:cubicBezTo>
                    <a:cubicBezTo>
                      <a:pt x="101" y="165"/>
                      <a:pt x="101" y="165"/>
                      <a:pt x="101" y="165"/>
                    </a:cubicBezTo>
                    <a:cubicBezTo>
                      <a:pt x="101" y="166"/>
                      <a:pt x="101" y="166"/>
                      <a:pt x="101" y="166"/>
                    </a:cubicBezTo>
                    <a:close/>
                    <a:moveTo>
                      <a:pt x="78" y="33"/>
                    </a:moveTo>
                    <a:cubicBezTo>
                      <a:pt x="77" y="32"/>
                      <a:pt x="76" y="30"/>
                      <a:pt x="75" y="29"/>
                    </a:cubicBezTo>
                    <a:cubicBezTo>
                      <a:pt x="76" y="26"/>
                      <a:pt x="75" y="23"/>
                      <a:pt x="75" y="20"/>
                    </a:cubicBezTo>
                    <a:cubicBezTo>
                      <a:pt x="75" y="11"/>
                      <a:pt x="80" y="3"/>
                      <a:pt x="90" y="7"/>
                    </a:cubicBezTo>
                    <a:cubicBezTo>
                      <a:pt x="90" y="5"/>
                      <a:pt x="88" y="5"/>
                      <a:pt x="87" y="4"/>
                    </a:cubicBezTo>
                    <a:cubicBezTo>
                      <a:pt x="76" y="5"/>
                      <a:pt x="69" y="11"/>
                      <a:pt x="69" y="22"/>
                    </a:cubicBezTo>
                    <a:cubicBezTo>
                      <a:pt x="69" y="23"/>
                      <a:pt x="70" y="23"/>
                      <a:pt x="70" y="25"/>
                    </a:cubicBezTo>
                    <a:cubicBezTo>
                      <a:pt x="69" y="28"/>
                      <a:pt x="73" y="30"/>
                      <a:pt x="75" y="33"/>
                    </a:cubicBezTo>
                    <a:cubicBezTo>
                      <a:pt x="75" y="34"/>
                      <a:pt x="73" y="33"/>
                      <a:pt x="73" y="34"/>
                    </a:cubicBezTo>
                    <a:cubicBezTo>
                      <a:pt x="73" y="35"/>
                      <a:pt x="74" y="35"/>
                      <a:pt x="74" y="36"/>
                    </a:cubicBezTo>
                    <a:cubicBezTo>
                      <a:pt x="76" y="36"/>
                      <a:pt x="80" y="34"/>
                      <a:pt x="79" y="33"/>
                    </a:cubicBezTo>
                    <a:cubicBezTo>
                      <a:pt x="79" y="33"/>
                      <a:pt x="78" y="33"/>
                      <a:pt x="78" y="33"/>
                    </a:cubicBezTo>
                    <a:close/>
                    <a:moveTo>
                      <a:pt x="92" y="11"/>
                    </a:moveTo>
                    <a:cubicBezTo>
                      <a:pt x="91" y="11"/>
                      <a:pt x="91" y="10"/>
                      <a:pt x="91" y="9"/>
                    </a:cubicBezTo>
                    <a:cubicBezTo>
                      <a:pt x="89" y="9"/>
                      <a:pt x="87" y="8"/>
                      <a:pt x="86" y="9"/>
                    </a:cubicBezTo>
                    <a:cubicBezTo>
                      <a:pt x="88" y="9"/>
                      <a:pt x="90" y="11"/>
                      <a:pt x="92" y="11"/>
                    </a:cubicBezTo>
                    <a:close/>
                    <a:moveTo>
                      <a:pt x="109" y="33"/>
                    </a:moveTo>
                    <a:cubicBezTo>
                      <a:pt x="108" y="21"/>
                      <a:pt x="114" y="13"/>
                      <a:pt x="125" y="14"/>
                    </a:cubicBezTo>
                    <a:cubicBezTo>
                      <a:pt x="118" y="1"/>
                      <a:pt x="101" y="22"/>
                      <a:pt x="109" y="33"/>
                    </a:cubicBezTo>
                    <a:close/>
                    <a:moveTo>
                      <a:pt x="84" y="10"/>
                    </a:moveTo>
                    <a:cubicBezTo>
                      <a:pt x="80" y="11"/>
                      <a:pt x="78" y="13"/>
                      <a:pt x="78" y="17"/>
                    </a:cubicBezTo>
                    <a:cubicBezTo>
                      <a:pt x="81" y="17"/>
                      <a:pt x="85" y="18"/>
                      <a:pt x="88" y="18"/>
                    </a:cubicBezTo>
                    <a:cubicBezTo>
                      <a:pt x="88" y="14"/>
                      <a:pt x="86" y="12"/>
                      <a:pt x="84" y="10"/>
                    </a:cubicBezTo>
                    <a:close/>
                    <a:moveTo>
                      <a:pt x="127" y="16"/>
                    </a:moveTo>
                    <a:cubicBezTo>
                      <a:pt x="128" y="16"/>
                      <a:pt x="128" y="17"/>
                      <a:pt x="129" y="17"/>
                    </a:cubicBezTo>
                    <a:cubicBezTo>
                      <a:pt x="129" y="15"/>
                      <a:pt x="128" y="14"/>
                      <a:pt x="127" y="14"/>
                    </a:cubicBezTo>
                    <a:cubicBezTo>
                      <a:pt x="127" y="15"/>
                      <a:pt x="127" y="15"/>
                      <a:pt x="127" y="16"/>
                    </a:cubicBezTo>
                    <a:close/>
                    <a:moveTo>
                      <a:pt x="113" y="21"/>
                    </a:moveTo>
                    <a:cubicBezTo>
                      <a:pt x="117" y="22"/>
                      <a:pt x="123" y="22"/>
                      <a:pt x="126" y="21"/>
                    </a:cubicBezTo>
                    <a:cubicBezTo>
                      <a:pt x="126" y="13"/>
                      <a:pt x="115" y="17"/>
                      <a:pt x="113" y="21"/>
                    </a:cubicBezTo>
                    <a:close/>
                    <a:moveTo>
                      <a:pt x="78" y="25"/>
                    </a:moveTo>
                    <a:cubicBezTo>
                      <a:pt x="79" y="23"/>
                      <a:pt x="80" y="21"/>
                      <a:pt x="81" y="19"/>
                    </a:cubicBezTo>
                    <a:cubicBezTo>
                      <a:pt x="76" y="18"/>
                      <a:pt x="77" y="22"/>
                      <a:pt x="78" y="25"/>
                    </a:cubicBezTo>
                    <a:close/>
                    <a:moveTo>
                      <a:pt x="79" y="26"/>
                    </a:moveTo>
                    <a:cubicBezTo>
                      <a:pt x="81" y="26"/>
                      <a:pt x="81" y="26"/>
                      <a:pt x="83" y="26"/>
                    </a:cubicBezTo>
                    <a:cubicBezTo>
                      <a:pt x="83" y="24"/>
                      <a:pt x="85" y="22"/>
                      <a:pt x="86" y="20"/>
                    </a:cubicBezTo>
                    <a:cubicBezTo>
                      <a:pt x="81" y="19"/>
                      <a:pt x="81" y="23"/>
                      <a:pt x="79" y="26"/>
                    </a:cubicBezTo>
                    <a:close/>
                    <a:moveTo>
                      <a:pt x="130" y="21"/>
                    </a:moveTo>
                    <a:cubicBezTo>
                      <a:pt x="130" y="20"/>
                      <a:pt x="129" y="20"/>
                      <a:pt x="129" y="20"/>
                    </a:cubicBezTo>
                    <a:cubicBezTo>
                      <a:pt x="128" y="22"/>
                      <a:pt x="130" y="22"/>
                      <a:pt x="130" y="21"/>
                    </a:cubicBezTo>
                    <a:close/>
                    <a:moveTo>
                      <a:pt x="89" y="23"/>
                    </a:moveTo>
                    <a:cubicBezTo>
                      <a:pt x="89" y="22"/>
                      <a:pt x="88" y="22"/>
                      <a:pt x="87" y="21"/>
                    </a:cubicBezTo>
                    <a:cubicBezTo>
                      <a:pt x="86" y="23"/>
                      <a:pt x="85" y="25"/>
                      <a:pt x="84" y="27"/>
                    </a:cubicBezTo>
                    <a:cubicBezTo>
                      <a:pt x="87" y="33"/>
                      <a:pt x="79" y="37"/>
                      <a:pt x="74" y="39"/>
                    </a:cubicBezTo>
                    <a:cubicBezTo>
                      <a:pt x="70" y="44"/>
                      <a:pt x="67" y="50"/>
                      <a:pt x="63" y="56"/>
                    </a:cubicBezTo>
                    <a:cubicBezTo>
                      <a:pt x="62" y="53"/>
                      <a:pt x="65" y="50"/>
                      <a:pt x="67" y="48"/>
                    </a:cubicBezTo>
                    <a:cubicBezTo>
                      <a:pt x="69" y="45"/>
                      <a:pt x="71" y="42"/>
                      <a:pt x="72" y="39"/>
                    </a:cubicBezTo>
                    <a:cubicBezTo>
                      <a:pt x="71" y="38"/>
                      <a:pt x="70" y="38"/>
                      <a:pt x="69" y="37"/>
                    </a:cubicBezTo>
                    <a:cubicBezTo>
                      <a:pt x="65" y="44"/>
                      <a:pt x="60" y="49"/>
                      <a:pt x="56" y="57"/>
                    </a:cubicBezTo>
                    <a:cubicBezTo>
                      <a:pt x="77" y="59"/>
                      <a:pt x="100" y="59"/>
                      <a:pt x="119" y="62"/>
                    </a:cubicBezTo>
                    <a:cubicBezTo>
                      <a:pt x="120" y="61"/>
                      <a:pt x="118" y="61"/>
                      <a:pt x="119" y="60"/>
                    </a:cubicBezTo>
                    <a:cubicBezTo>
                      <a:pt x="125" y="53"/>
                      <a:pt x="130" y="44"/>
                      <a:pt x="135" y="35"/>
                    </a:cubicBezTo>
                    <a:cubicBezTo>
                      <a:pt x="135" y="31"/>
                      <a:pt x="138" y="28"/>
                      <a:pt x="137" y="25"/>
                    </a:cubicBezTo>
                    <a:cubicBezTo>
                      <a:pt x="136" y="25"/>
                      <a:pt x="135" y="27"/>
                      <a:pt x="134" y="28"/>
                    </a:cubicBezTo>
                    <a:cubicBezTo>
                      <a:pt x="129" y="37"/>
                      <a:pt x="123" y="46"/>
                      <a:pt x="118" y="56"/>
                    </a:cubicBezTo>
                    <a:cubicBezTo>
                      <a:pt x="118" y="57"/>
                      <a:pt x="117" y="60"/>
                      <a:pt x="115" y="58"/>
                    </a:cubicBezTo>
                    <a:cubicBezTo>
                      <a:pt x="120" y="50"/>
                      <a:pt x="125" y="40"/>
                      <a:pt x="130" y="32"/>
                    </a:cubicBezTo>
                    <a:cubicBezTo>
                      <a:pt x="131" y="29"/>
                      <a:pt x="134" y="27"/>
                      <a:pt x="133" y="24"/>
                    </a:cubicBezTo>
                    <a:cubicBezTo>
                      <a:pt x="132" y="24"/>
                      <a:pt x="132" y="25"/>
                      <a:pt x="132" y="26"/>
                    </a:cubicBezTo>
                    <a:cubicBezTo>
                      <a:pt x="131" y="26"/>
                      <a:pt x="131" y="27"/>
                      <a:pt x="130" y="27"/>
                    </a:cubicBezTo>
                    <a:cubicBezTo>
                      <a:pt x="126" y="36"/>
                      <a:pt x="119" y="43"/>
                      <a:pt x="115" y="51"/>
                    </a:cubicBezTo>
                    <a:cubicBezTo>
                      <a:pt x="113" y="54"/>
                      <a:pt x="113" y="58"/>
                      <a:pt x="109" y="59"/>
                    </a:cubicBezTo>
                    <a:cubicBezTo>
                      <a:pt x="115" y="46"/>
                      <a:pt x="124" y="36"/>
                      <a:pt x="130" y="24"/>
                    </a:cubicBezTo>
                    <a:cubicBezTo>
                      <a:pt x="128" y="24"/>
                      <a:pt x="126" y="23"/>
                      <a:pt x="126" y="24"/>
                    </a:cubicBezTo>
                    <a:cubicBezTo>
                      <a:pt x="126" y="24"/>
                      <a:pt x="126" y="25"/>
                      <a:pt x="126" y="25"/>
                    </a:cubicBezTo>
                    <a:cubicBezTo>
                      <a:pt x="125" y="28"/>
                      <a:pt x="121" y="32"/>
                      <a:pt x="119" y="36"/>
                    </a:cubicBezTo>
                    <a:cubicBezTo>
                      <a:pt x="118" y="37"/>
                      <a:pt x="118" y="39"/>
                      <a:pt x="117" y="40"/>
                    </a:cubicBezTo>
                    <a:cubicBezTo>
                      <a:pt x="113" y="45"/>
                      <a:pt x="104" y="45"/>
                      <a:pt x="103" y="38"/>
                    </a:cubicBezTo>
                    <a:cubicBezTo>
                      <a:pt x="103" y="36"/>
                      <a:pt x="104" y="33"/>
                      <a:pt x="107" y="34"/>
                    </a:cubicBezTo>
                    <a:cubicBezTo>
                      <a:pt x="105" y="30"/>
                      <a:pt x="104" y="25"/>
                      <a:pt x="105" y="21"/>
                    </a:cubicBezTo>
                    <a:cubicBezTo>
                      <a:pt x="101" y="22"/>
                      <a:pt x="100" y="25"/>
                      <a:pt x="98" y="28"/>
                    </a:cubicBezTo>
                    <a:cubicBezTo>
                      <a:pt x="97" y="31"/>
                      <a:pt x="95" y="34"/>
                      <a:pt x="93" y="36"/>
                    </a:cubicBezTo>
                    <a:cubicBezTo>
                      <a:pt x="94" y="31"/>
                      <a:pt x="99" y="26"/>
                      <a:pt x="100" y="21"/>
                    </a:cubicBezTo>
                    <a:cubicBezTo>
                      <a:pt x="98" y="21"/>
                      <a:pt x="98" y="21"/>
                      <a:pt x="96" y="21"/>
                    </a:cubicBezTo>
                    <a:cubicBezTo>
                      <a:pt x="94" y="24"/>
                      <a:pt x="92" y="27"/>
                      <a:pt x="90" y="29"/>
                    </a:cubicBezTo>
                    <a:cubicBezTo>
                      <a:pt x="88" y="32"/>
                      <a:pt x="86" y="35"/>
                      <a:pt x="84" y="37"/>
                    </a:cubicBezTo>
                    <a:cubicBezTo>
                      <a:pt x="85" y="34"/>
                      <a:pt x="87" y="31"/>
                      <a:pt x="89" y="29"/>
                    </a:cubicBezTo>
                    <a:cubicBezTo>
                      <a:pt x="90" y="26"/>
                      <a:pt x="94" y="23"/>
                      <a:pt x="93" y="21"/>
                    </a:cubicBezTo>
                    <a:cubicBezTo>
                      <a:pt x="91" y="21"/>
                      <a:pt x="90" y="21"/>
                      <a:pt x="89" y="23"/>
                    </a:cubicBezTo>
                    <a:close/>
                    <a:moveTo>
                      <a:pt x="63" y="21"/>
                    </a:moveTo>
                    <a:cubicBezTo>
                      <a:pt x="63" y="22"/>
                      <a:pt x="62" y="23"/>
                      <a:pt x="61" y="23"/>
                    </a:cubicBezTo>
                    <a:cubicBezTo>
                      <a:pt x="61" y="23"/>
                      <a:pt x="61" y="24"/>
                      <a:pt x="61" y="25"/>
                    </a:cubicBezTo>
                    <a:cubicBezTo>
                      <a:pt x="60" y="25"/>
                      <a:pt x="59" y="25"/>
                      <a:pt x="59" y="26"/>
                    </a:cubicBezTo>
                    <a:cubicBezTo>
                      <a:pt x="56" y="33"/>
                      <a:pt x="51" y="41"/>
                      <a:pt x="47" y="48"/>
                    </a:cubicBezTo>
                    <a:cubicBezTo>
                      <a:pt x="46" y="50"/>
                      <a:pt x="43" y="52"/>
                      <a:pt x="44" y="55"/>
                    </a:cubicBezTo>
                    <a:cubicBezTo>
                      <a:pt x="52" y="45"/>
                      <a:pt x="59" y="34"/>
                      <a:pt x="64" y="21"/>
                    </a:cubicBezTo>
                    <a:cubicBezTo>
                      <a:pt x="64" y="21"/>
                      <a:pt x="64" y="21"/>
                      <a:pt x="63" y="21"/>
                    </a:cubicBezTo>
                    <a:close/>
                    <a:moveTo>
                      <a:pt x="46" y="57"/>
                    </a:moveTo>
                    <a:cubicBezTo>
                      <a:pt x="44" y="56"/>
                      <a:pt x="43" y="57"/>
                      <a:pt x="41" y="57"/>
                    </a:cubicBezTo>
                    <a:cubicBezTo>
                      <a:pt x="39" y="61"/>
                      <a:pt x="36" y="65"/>
                      <a:pt x="33" y="69"/>
                    </a:cubicBezTo>
                    <a:cubicBezTo>
                      <a:pt x="27" y="76"/>
                      <a:pt x="21" y="80"/>
                      <a:pt x="14" y="86"/>
                    </a:cubicBezTo>
                    <a:cubicBezTo>
                      <a:pt x="12" y="88"/>
                      <a:pt x="6" y="93"/>
                      <a:pt x="6" y="95"/>
                    </a:cubicBezTo>
                    <a:cubicBezTo>
                      <a:pt x="6" y="97"/>
                      <a:pt x="11" y="101"/>
                      <a:pt x="14" y="102"/>
                    </a:cubicBezTo>
                    <a:cubicBezTo>
                      <a:pt x="21" y="107"/>
                      <a:pt x="26" y="110"/>
                      <a:pt x="34" y="113"/>
                    </a:cubicBezTo>
                    <a:cubicBezTo>
                      <a:pt x="38" y="114"/>
                      <a:pt x="42" y="115"/>
                      <a:pt x="46" y="116"/>
                    </a:cubicBezTo>
                    <a:cubicBezTo>
                      <a:pt x="60" y="120"/>
                      <a:pt x="79" y="119"/>
                      <a:pt x="94" y="117"/>
                    </a:cubicBezTo>
                    <a:cubicBezTo>
                      <a:pt x="103" y="111"/>
                      <a:pt x="108" y="101"/>
                      <a:pt x="115" y="92"/>
                    </a:cubicBezTo>
                    <a:cubicBezTo>
                      <a:pt x="121" y="84"/>
                      <a:pt x="128" y="75"/>
                      <a:pt x="133" y="65"/>
                    </a:cubicBezTo>
                    <a:cubicBezTo>
                      <a:pt x="130" y="65"/>
                      <a:pt x="128" y="65"/>
                      <a:pt x="125" y="65"/>
                    </a:cubicBezTo>
                    <a:cubicBezTo>
                      <a:pt x="123" y="64"/>
                      <a:pt x="124" y="67"/>
                      <a:pt x="123" y="65"/>
                    </a:cubicBezTo>
                    <a:cubicBezTo>
                      <a:pt x="121" y="66"/>
                      <a:pt x="122" y="64"/>
                      <a:pt x="121" y="64"/>
                    </a:cubicBezTo>
                    <a:cubicBezTo>
                      <a:pt x="97" y="61"/>
                      <a:pt x="77" y="60"/>
                      <a:pt x="56" y="58"/>
                    </a:cubicBezTo>
                    <a:cubicBezTo>
                      <a:pt x="53" y="58"/>
                      <a:pt x="50" y="59"/>
                      <a:pt x="47" y="57"/>
                    </a:cubicBezTo>
                    <a:cubicBezTo>
                      <a:pt x="52" y="51"/>
                      <a:pt x="58" y="42"/>
                      <a:pt x="63" y="34"/>
                    </a:cubicBezTo>
                    <a:cubicBezTo>
                      <a:pt x="65" y="30"/>
                      <a:pt x="69" y="26"/>
                      <a:pt x="66" y="22"/>
                    </a:cubicBezTo>
                    <a:cubicBezTo>
                      <a:pt x="60" y="34"/>
                      <a:pt x="52" y="45"/>
                      <a:pt x="46" y="57"/>
                    </a:cubicBezTo>
                    <a:close/>
                    <a:moveTo>
                      <a:pt x="111" y="32"/>
                    </a:moveTo>
                    <a:cubicBezTo>
                      <a:pt x="115" y="30"/>
                      <a:pt x="117" y="33"/>
                      <a:pt x="119" y="34"/>
                    </a:cubicBezTo>
                    <a:cubicBezTo>
                      <a:pt x="121" y="31"/>
                      <a:pt x="123" y="27"/>
                      <a:pt x="125" y="24"/>
                    </a:cubicBezTo>
                    <a:cubicBezTo>
                      <a:pt x="123" y="23"/>
                      <a:pt x="122" y="24"/>
                      <a:pt x="120" y="24"/>
                    </a:cubicBezTo>
                    <a:cubicBezTo>
                      <a:pt x="118" y="25"/>
                      <a:pt x="118" y="29"/>
                      <a:pt x="116" y="30"/>
                    </a:cubicBezTo>
                    <a:cubicBezTo>
                      <a:pt x="115" y="28"/>
                      <a:pt x="118" y="26"/>
                      <a:pt x="118" y="24"/>
                    </a:cubicBezTo>
                    <a:cubicBezTo>
                      <a:pt x="115" y="24"/>
                      <a:pt x="113" y="24"/>
                      <a:pt x="112" y="23"/>
                    </a:cubicBezTo>
                    <a:cubicBezTo>
                      <a:pt x="111" y="25"/>
                      <a:pt x="110" y="29"/>
                      <a:pt x="111" y="32"/>
                    </a:cubicBezTo>
                    <a:close/>
                    <a:moveTo>
                      <a:pt x="140" y="25"/>
                    </a:moveTo>
                    <a:cubicBezTo>
                      <a:pt x="134" y="38"/>
                      <a:pt x="128" y="50"/>
                      <a:pt x="120" y="62"/>
                    </a:cubicBezTo>
                    <a:cubicBezTo>
                      <a:pt x="122" y="61"/>
                      <a:pt x="123" y="62"/>
                      <a:pt x="124" y="62"/>
                    </a:cubicBezTo>
                    <a:cubicBezTo>
                      <a:pt x="131" y="51"/>
                      <a:pt x="140" y="40"/>
                      <a:pt x="142" y="25"/>
                    </a:cubicBezTo>
                    <a:cubicBezTo>
                      <a:pt x="141" y="25"/>
                      <a:pt x="141" y="25"/>
                      <a:pt x="140" y="25"/>
                    </a:cubicBezTo>
                    <a:close/>
                    <a:moveTo>
                      <a:pt x="126" y="62"/>
                    </a:moveTo>
                    <a:cubicBezTo>
                      <a:pt x="127" y="62"/>
                      <a:pt x="129" y="63"/>
                      <a:pt x="129" y="64"/>
                    </a:cubicBezTo>
                    <a:cubicBezTo>
                      <a:pt x="130" y="62"/>
                      <a:pt x="131" y="61"/>
                      <a:pt x="132" y="61"/>
                    </a:cubicBezTo>
                    <a:cubicBezTo>
                      <a:pt x="138" y="50"/>
                      <a:pt x="145" y="42"/>
                      <a:pt x="147" y="28"/>
                    </a:cubicBezTo>
                    <a:cubicBezTo>
                      <a:pt x="147" y="27"/>
                      <a:pt x="148" y="27"/>
                      <a:pt x="148" y="27"/>
                    </a:cubicBezTo>
                    <a:cubicBezTo>
                      <a:pt x="146" y="27"/>
                      <a:pt x="145" y="26"/>
                      <a:pt x="144" y="26"/>
                    </a:cubicBezTo>
                    <a:cubicBezTo>
                      <a:pt x="141" y="41"/>
                      <a:pt x="132" y="50"/>
                      <a:pt x="126" y="62"/>
                    </a:cubicBezTo>
                    <a:close/>
                    <a:moveTo>
                      <a:pt x="67" y="30"/>
                    </a:moveTo>
                    <a:cubicBezTo>
                      <a:pt x="68" y="30"/>
                      <a:pt x="68" y="29"/>
                      <a:pt x="69" y="29"/>
                    </a:cubicBezTo>
                    <a:cubicBezTo>
                      <a:pt x="69" y="29"/>
                      <a:pt x="69" y="28"/>
                      <a:pt x="68" y="28"/>
                    </a:cubicBezTo>
                    <a:cubicBezTo>
                      <a:pt x="68" y="29"/>
                      <a:pt x="66" y="29"/>
                      <a:pt x="67" y="30"/>
                    </a:cubicBezTo>
                    <a:close/>
                    <a:moveTo>
                      <a:pt x="78" y="29"/>
                    </a:moveTo>
                    <a:cubicBezTo>
                      <a:pt x="78" y="29"/>
                      <a:pt x="78" y="29"/>
                      <a:pt x="78" y="30"/>
                    </a:cubicBezTo>
                    <a:cubicBezTo>
                      <a:pt x="79" y="30"/>
                      <a:pt x="81" y="29"/>
                      <a:pt x="81" y="28"/>
                    </a:cubicBezTo>
                    <a:cubicBezTo>
                      <a:pt x="80" y="28"/>
                      <a:pt x="79" y="28"/>
                      <a:pt x="78" y="29"/>
                    </a:cubicBezTo>
                    <a:close/>
                    <a:moveTo>
                      <a:pt x="69" y="32"/>
                    </a:moveTo>
                    <a:cubicBezTo>
                      <a:pt x="70" y="32"/>
                      <a:pt x="70" y="32"/>
                      <a:pt x="71" y="32"/>
                    </a:cubicBezTo>
                    <a:cubicBezTo>
                      <a:pt x="71" y="32"/>
                      <a:pt x="71" y="32"/>
                      <a:pt x="71" y="32"/>
                    </a:cubicBezTo>
                    <a:cubicBezTo>
                      <a:pt x="71" y="31"/>
                      <a:pt x="69" y="32"/>
                      <a:pt x="69" y="32"/>
                    </a:cubicBezTo>
                    <a:close/>
                    <a:moveTo>
                      <a:pt x="50" y="56"/>
                    </a:moveTo>
                    <a:cubicBezTo>
                      <a:pt x="52" y="56"/>
                      <a:pt x="53" y="56"/>
                      <a:pt x="55" y="56"/>
                    </a:cubicBezTo>
                    <a:cubicBezTo>
                      <a:pt x="56" y="54"/>
                      <a:pt x="58" y="50"/>
                      <a:pt x="61" y="46"/>
                    </a:cubicBezTo>
                    <a:cubicBezTo>
                      <a:pt x="63" y="43"/>
                      <a:pt x="70" y="36"/>
                      <a:pt x="65" y="33"/>
                    </a:cubicBezTo>
                    <a:cubicBezTo>
                      <a:pt x="61" y="42"/>
                      <a:pt x="55" y="48"/>
                      <a:pt x="50" y="56"/>
                    </a:cubicBezTo>
                    <a:close/>
                    <a:moveTo>
                      <a:pt x="133" y="63"/>
                    </a:moveTo>
                    <a:cubicBezTo>
                      <a:pt x="136" y="64"/>
                      <a:pt x="137" y="60"/>
                      <a:pt x="138" y="58"/>
                    </a:cubicBezTo>
                    <a:cubicBezTo>
                      <a:pt x="141" y="52"/>
                      <a:pt x="145" y="44"/>
                      <a:pt x="147" y="37"/>
                    </a:cubicBezTo>
                    <a:cubicBezTo>
                      <a:pt x="147" y="36"/>
                      <a:pt x="147" y="36"/>
                      <a:pt x="146" y="36"/>
                    </a:cubicBezTo>
                    <a:cubicBezTo>
                      <a:pt x="143" y="46"/>
                      <a:pt x="137" y="54"/>
                      <a:pt x="133" y="63"/>
                    </a:cubicBezTo>
                    <a:close/>
                    <a:moveTo>
                      <a:pt x="111" y="41"/>
                    </a:moveTo>
                    <a:cubicBezTo>
                      <a:pt x="113" y="40"/>
                      <a:pt x="114" y="40"/>
                      <a:pt x="115" y="38"/>
                    </a:cubicBezTo>
                    <a:cubicBezTo>
                      <a:pt x="113" y="38"/>
                      <a:pt x="112" y="37"/>
                      <a:pt x="111" y="37"/>
                    </a:cubicBezTo>
                    <a:cubicBezTo>
                      <a:pt x="110" y="38"/>
                      <a:pt x="111" y="40"/>
                      <a:pt x="111" y="41"/>
                    </a:cubicBezTo>
                    <a:close/>
                    <a:moveTo>
                      <a:pt x="148" y="45"/>
                    </a:moveTo>
                    <a:cubicBezTo>
                      <a:pt x="149" y="44"/>
                      <a:pt x="150" y="42"/>
                      <a:pt x="149" y="42"/>
                    </a:cubicBezTo>
                    <a:cubicBezTo>
                      <a:pt x="149" y="43"/>
                      <a:pt x="147" y="44"/>
                      <a:pt x="148" y="45"/>
                    </a:cubicBezTo>
                    <a:close/>
                    <a:moveTo>
                      <a:pt x="151" y="52"/>
                    </a:moveTo>
                    <a:cubicBezTo>
                      <a:pt x="152" y="52"/>
                      <a:pt x="151" y="47"/>
                      <a:pt x="151" y="47"/>
                    </a:cubicBezTo>
                    <a:cubicBezTo>
                      <a:pt x="151" y="49"/>
                      <a:pt x="151" y="50"/>
                      <a:pt x="151" y="52"/>
                    </a:cubicBezTo>
                    <a:close/>
                    <a:moveTo>
                      <a:pt x="141" y="60"/>
                    </a:moveTo>
                    <a:cubicBezTo>
                      <a:pt x="141" y="59"/>
                      <a:pt x="143" y="57"/>
                      <a:pt x="143" y="56"/>
                    </a:cubicBezTo>
                    <a:cubicBezTo>
                      <a:pt x="142" y="57"/>
                      <a:pt x="141" y="59"/>
                      <a:pt x="141" y="60"/>
                    </a:cubicBezTo>
                    <a:close/>
                    <a:moveTo>
                      <a:pt x="172" y="70"/>
                    </a:moveTo>
                    <a:cubicBezTo>
                      <a:pt x="170" y="68"/>
                      <a:pt x="170" y="66"/>
                      <a:pt x="169" y="63"/>
                    </a:cubicBezTo>
                    <a:cubicBezTo>
                      <a:pt x="166" y="65"/>
                      <a:pt x="168" y="71"/>
                      <a:pt x="170" y="73"/>
                    </a:cubicBezTo>
                    <a:cubicBezTo>
                      <a:pt x="170" y="73"/>
                      <a:pt x="170" y="74"/>
                      <a:pt x="169" y="74"/>
                    </a:cubicBezTo>
                    <a:cubicBezTo>
                      <a:pt x="167" y="73"/>
                      <a:pt x="167" y="70"/>
                      <a:pt x="166" y="68"/>
                    </a:cubicBezTo>
                    <a:cubicBezTo>
                      <a:pt x="164" y="71"/>
                      <a:pt x="167" y="75"/>
                      <a:pt x="168" y="77"/>
                    </a:cubicBezTo>
                    <a:cubicBezTo>
                      <a:pt x="171" y="75"/>
                      <a:pt x="173" y="72"/>
                      <a:pt x="174" y="69"/>
                    </a:cubicBezTo>
                    <a:cubicBezTo>
                      <a:pt x="173" y="66"/>
                      <a:pt x="172" y="63"/>
                      <a:pt x="170" y="60"/>
                    </a:cubicBezTo>
                    <a:cubicBezTo>
                      <a:pt x="170" y="64"/>
                      <a:pt x="172" y="67"/>
                      <a:pt x="172" y="70"/>
                    </a:cubicBezTo>
                    <a:close/>
                    <a:moveTo>
                      <a:pt x="124" y="83"/>
                    </a:moveTo>
                    <a:cubicBezTo>
                      <a:pt x="117" y="93"/>
                      <a:pt x="110" y="105"/>
                      <a:pt x="102" y="113"/>
                    </a:cubicBezTo>
                    <a:cubicBezTo>
                      <a:pt x="99" y="115"/>
                      <a:pt x="96" y="118"/>
                      <a:pt x="94" y="119"/>
                    </a:cubicBezTo>
                    <a:cubicBezTo>
                      <a:pt x="92" y="120"/>
                      <a:pt x="89" y="120"/>
                      <a:pt x="86" y="120"/>
                    </a:cubicBezTo>
                    <a:cubicBezTo>
                      <a:pt x="79" y="121"/>
                      <a:pt x="69" y="121"/>
                      <a:pt x="61" y="121"/>
                    </a:cubicBezTo>
                    <a:cubicBezTo>
                      <a:pt x="40" y="119"/>
                      <a:pt x="23" y="111"/>
                      <a:pt x="10" y="103"/>
                    </a:cubicBezTo>
                    <a:cubicBezTo>
                      <a:pt x="8" y="104"/>
                      <a:pt x="7" y="106"/>
                      <a:pt x="6" y="108"/>
                    </a:cubicBezTo>
                    <a:cubicBezTo>
                      <a:pt x="11" y="113"/>
                      <a:pt x="19" y="114"/>
                      <a:pt x="26" y="117"/>
                    </a:cubicBezTo>
                    <a:cubicBezTo>
                      <a:pt x="29" y="118"/>
                      <a:pt x="31" y="119"/>
                      <a:pt x="33" y="120"/>
                    </a:cubicBezTo>
                    <a:cubicBezTo>
                      <a:pt x="36" y="121"/>
                      <a:pt x="40" y="121"/>
                      <a:pt x="45" y="121"/>
                    </a:cubicBezTo>
                    <a:cubicBezTo>
                      <a:pt x="56" y="124"/>
                      <a:pt x="70" y="126"/>
                      <a:pt x="84" y="125"/>
                    </a:cubicBezTo>
                    <a:cubicBezTo>
                      <a:pt x="88" y="124"/>
                      <a:pt x="92" y="123"/>
                      <a:pt x="96" y="124"/>
                    </a:cubicBezTo>
                    <a:cubicBezTo>
                      <a:pt x="108" y="114"/>
                      <a:pt x="116" y="98"/>
                      <a:pt x="126" y="84"/>
                    </a:cubicBezTo>
                    <a:cubicBezTo>
                      <a:pt x="131" y="77"/>
                      <a:pt x="137" y="70"/>
                      <a:pt x="140" y="61"/>
                    </a:cubicBezTo>
                    <a:cubicBezTo>
                      <a:pt x="134" y="68"/>
                      <a:pt x="129" y="76"/>
                      <a:pt x="124" y="83"/>
                    </a:cubicBezTo>
                    <a:close/>
                    <a:moveTo>
                      <a:pt x="165" y="82"/>
                    </a:moveTo>
                    <a:cubicBezTo>
                      <a:pt x="166" y="81"/>
                      <a:pt x="167" y="80"/>
                      <a:pt x="167" y="79"/>
                    </a:cubicBezTo>
                    <a:cubicBezTo>
                      <a:pt x="166" y="77"/>
                      <a:pt x="165" y="74"/>
                      <a:pt x="164" y="72"/>
                    </a:cubicBezTo>
                    <a:cubicBezTo>
                      <a:pt x="161" y="74"/>
                      <a:pt x="164" y="79"/>
                      <a:pt x="165" y="82"/>
                    </a:cubicBezTo>
                    <a:close/>
                    <a:moveTo>
                      <a:pt x="162" y="86"/>
                    </a:moveTo>
                    <a:cubicBezTo>
                      <a:pt x="165" y="83"/>
                      <a:pt x="162" y="78"/>
                      <a:pt x="161" y="76"/>
                    </a:cubicBezTo>
                    <a:cubicBezTo>
                      <a:pt x="159" y="79"/>
                      <a:pt x="161" y="84"/>
                      <a:pt x="162" y="86"/>
                    </a:cubicBezTo>
                    <a:close/>
                    <a:moveTo>
                      <a:pt x="162" y="96"/>
                    </a:moveTo>
                    <a:cubicBezTo>
                      <a:pt x="162" y="98"/>
                      <a:pt x="163" y="101"/>
                      <a:pt x="164" y="103"/>
                    </a:cubicBezTo>
                    <a:cubicBezTo>
                      <a:pt x="165" y="106"/>
                      <a:pt x="167" y="108"/>
                      <a:pt x="166" y="110"/>
                    </a:cubicBezTo>
                    <a:cubicBezTo>
                      <a:pt x="164" y="109"/>
                      <a:pt x="164" y="106"/>
                      <a:pt x="163" y="104"/>
                    </a:cubicBezTo>
                    <a:cubicBezTo>
                      <a:pt x="160" y="97"/>
                      <a:pt x="159" y="89"/>
                      <a:pt x="156" y="83"/>
                    </a:cubicBezTo>
                    <a:cubicBezTo>
                      <a:pt x="157" y="95"/>
                      <a:pt x="161" y="103"/>
                      <a:pt x="165" y="112"/>
                    </a:cubicBezTo>
                    <a:cubicBezTo>
                      <a:pt x="166" y="112"/>
                      <a:pt x="167" y="110"/>
                      <a:pt x="168" y="109"/>
                    </a:cubicBezTo>
                    <a:cubicBezTo>
                      <a:pt x="164" y="100"/>
                      <a:pt x="162" y="89"/>
                      <a:pt x="158" y="80"/>
                    </a:cubicBezTo>
                    <a:cubicBezTo>
                      <a:pt x="158" y="84"/>
                      <a:pt x="160" y="91"/>
                      <a:pt x="162" y="96"/>
                    </a:cubicBezTo>
                    <a:close/>
                    <a:moveTo>
                      <a:pt x="154" y="94"/>
                    </a:moveTo>
                    <a:cubicBezTo>
                      <a:pt x="154" y="93"/>
                      <a:pt x="155" y="93"/>
                      <a:pt x="156" y="92"/>
                    </a:cubicBezTo>
                    <a:cubicBezTo>
                      <a:pt x="155" y="90"/>
                      <a:pt x="155" y="87"/>
                      <a:pt x="154" y="86"/>
                    </a:cubicBezTo>
                    <a:cubicBezTo>
                      <a:pt x="152" y="88"/>
                      <a:pt x="153" y="92"/>
                      <a:pt x="154" y="94"/>
                    </a:cubicBezTo>
                    <a:close/>
                    <a:moveTo>
                      <a:pt x="163" y="88"/>
                    </a:moveTo>
                    <a:cubicBezTo>
                      <a:pt x="164" y="93"/>
                      <a:pt x="165" y="98"/>
                      <a:pt x="167" y="103"/>
                    </a:cubicBezTo>
                    <a:cubicBezTo>
                      <a:pt x="167" y="104"/>
                      <a:pt x="168" y="107"/>
                      <a:pt x="170" y="108"/>
                    </a:cubicBezTo>
                    <a:cubicBezTo>
                      <a:pt x="169" y="101"/>
                      <a:pt x="166" y="94"/>
                      <a:pt x="163" y="87"/>
                    </a:cubicBezTo>
                    <a:cubicBezTo>
                      <a:pt x="163" y="87"/>
                      <a:pt x="163" y="87"/>
                      <a:pt x="162" y="87"/>
                    </a:cubicBezTo>
                    <a:cubicBezTo>
                      <a:pt x="162" y="88"/>
                      <a:pt x="162" y="88"/>
                      <a:pt x="163" y="88"/>
                    </a:cubicBezTo>
                    <a:close/>
                    <a:moveTo>
                      <a:pt x="151" y="100"/>
                    </a:moveTo>
                    <a:cubicBezTo>
                      <a:pt x="153" y="98"/>
                      <a:pt x="153" y="93"/>
                      <a:pt x="151" y="91"/>
                    </a:cubicBezTo>
                    <a:cubicBezTo>
                      <a:pt x="149" y="93"/>
                      <a:pt x="148" y="99"/>
                      <a:pt x="151" y="100"/>
                    </a:cubicBezTo>
                    <a:close/>
                    <a:moveTo>
                      <a:pt x="147" y="105"/>
                    </a:moveTo>
                    <a:cubicBezTo>
                      <a:pt x="149" y="104"/>
                      <a:pt x="149" y="103"/>
                      <a:pt x="150" y="102"/>
                    </a:cubicBezTo>
                    <a:cubicBezTo>
                      <a:pt x="147" y="101"/>
                      <a:pt x="148" y="98"/>
                      <a:pt x="147" y="97"/>
                    </a:cubicBezTo>
                    <a:cubicBezTo>
                      <a:pt x="145" y="99"/>
                      <a:pt x="145" y="104"/>
                      <a:pt x="147" y="105"/>
                    </a:cubicBezTo>
                    <a:close/>
                    <a:moveTo>
                      <a:pt x="144" y="111"/>
                    </a:moveTo>
                    <a:cubicBezTo>
                      <a:pt x="145" y="109"/>
                      <a:pt x="147" y="107"/>
                      <a:pt x="147" y="106"/>
                    </a:cubicBezTo>
                    <a:cubicBezTo>
                      <a:pt x="147" y="107"/>
                      <a:pt x="146" y="106"/>
                      <a:pt x="145" y="106"/>
                    </a:cubicBezTo>
                    <a:cubicBezTo>
                      <a:pt x="144" y="106"/>
                      <a:pt x="145" y="104"/>
                      <a:pt x="144" y="103"/>
                    </a:cubicBezTo>
                    <a:cubicBezTo>
                      <a:pt x="142" y="104"/>
                      <a:pt x="141" y="110"/>
                      <a:pt x="144" y="111"/>
                    </a:cubicBezTo>
                    <a:close/>
                    <a:moveTo>
                      <a:pt x="138" y="112"/>
                    </a:moveTo>
                    <a:cubicBezTo>
                      <a:pt x="139" y="114"/>
                      <a:pt x="139" y="116"/>
                      <a:pt x="140" y="118"/>
                    </a:cubicBezTo>
                    <a:cubicBezTo>
                      <a:pt x="141" y="116"/>
                      <a:pt x="142" y="114"/>
                      <a:pt x="143" y="113"/>
                    </a:cubicBezTo>
                    <a:cubicBezTo>
                      <a:pt x="141" y="113"/>
                      <a:pt x="142" y="110"/>
                      <a:pt x="140" y="109"/>
                    </a:cubicBezTo>
                    <a:cubicBezTo>
                      <a:pt x="140" y="110"/>
                      <a:pt x="139" y="111"/>
                      <a:pt x="138" y="112"/>
                    </a:cubicBezTo>
                    <a:close/>
                    <a:moveTo>
                      <a:pt x="136" y="124"/>
                    </a:moveTo>
                    <a:cubicBezTo>
                      <a:pt x="137" y="123"/>
                      <a:pt x="138" y="121"/>
                      <a:pt x="139" y="120"/>
                    </a:cubicBezTo>
                    <a:cubicBezTo>
                      <a:pt x="137" y="119"/>
                      <a:pt x="138" y="116"/>
                      <a:pt x="137" y="115"/>
                    </a:cubicBezTo>
                    <a:cubicBezTo>
                      <a:pt x="134" y="117"/>
                      <a:pt x="134" y="122"/>
                      <a:pt x="136" y="124"/>
                    </a:cubicBezTo>
                    <a:close/>
                    <a:moveTo>
                      <a:pt x="134" y="128"/>
                    </a:moveTo>
                    <a:cubicBezTo>
                      <a:pt x="135" y="127"/>
                      <a:pt x="134" y="122"/>
                      <a:pt x="133" y="121"/>
                    </a:cubicBezTo>
                    <a:cubicBezTo>
                      <a:pt x="131" y="123"/>
                      <a:pt x="131" y="126"/>
                      <a:pt x="134" y="128"/>
                    </a:cubicBezTo>
                    <a:close/>
                    <a:moveTo>
                      <a:pt x="131" y="133"/>
                    </a:moveTo>
                    <a:cubicBezTo>
                      <a:pt x="134" y="131"/>
                      <a:pt x="132" y="127"/>
                      <a:pt x="130" y="126"/>
                    </a:cubicBezTo>
                    <a:cubicBezTo>
                      <a:pt x="128" y="128"/>
                      <a:pt x="129" y="133"/>
                      <a:pt x="131" y="133"/>
                    </a:cubicBezTo>
                    <a:close/>
                    <a:moveTo>
                      <a:pt x="128" y="137"/>
                    </a:moveTo>
                    <a:cubicBezTo>
                      <a:pt x="127" y="140"/>
                      <a:pt x="125" y="137"/>
                      <a:pt x="125" y="135"/>
                    </a:cubicBezTo>
                    <a:cubicBezTo>
                      <a:pt x="124" y="137"/>
                      <a:pt x="122" y="139"/>
                      <a:pt x="122" y="141"/>
                    </a:cubicBezTo>
                    <a:cubicBezTo>
                      <a:pt x="123" y="142"/>
                      <a:pt x="124" y="143"/>
                      <a:pt x="124" y="144"/>
                    </a:cubicBezTo>
                    <a:cubicBezTo>
                      <a:pt x="124" y="145"/>
                      <a:pt x="124" y="145"/>
                      <a:pt x="123" y="145"/>
                    </a:cubicBezTo>
                    <a:cubicBezTo>
                      <a:pt x="122" y="144"/>
                      <a:pt x="122" y="143"/>
                      <a:pt x="121" y="142"/>
                    </a:cubicBezTo>
                    <a:cubicBezTo>
                      <a:pt x="119" y="144"/>
                      <a:pt x="120" y="148"/>
                      <a:pt x="121" y="149"/>
                    </a:cubicBezTo>
                    <a:cubicBezTo>
                      <a:pt x="121" y="150"/>
                      <a:pt x="121" y="150"/>
                      <a:pt x="119" y="150"/>
                    </a:cubicBezTo>
                    <a:cubicBezTo>
                      <a:pt x="120" y="148"/>
                      <a:pt x="118" y="148"/>
                      <a:pt x="119" y="147"/>
                    </a:cubicBezTo>
                    <a:cubicBezTo>
                      <a:pt x="115" y="148"/>
                      <a:pt x="119" y="151"/>
                      <a:pt x="118" y="152"/>
                    </a:cubicBezTo>
                    <a:cubicBezTo>
                      <a:pt x="116" y="152"/>
                      <a:pt x="117" y="151"/>
                      <a:pt x="115" y="151"/>
                    </a:cubicBezTo>
                    <a:cubicBezTo>
                      <a:pt x="113" y="153"/>
                      <a:pt x="115" y="157"/>
                      <a:pt x="116" y="158"/>
                    </a:cubicBezTo>
                    <a:cubicBezTo>
                      <a:pt x="115" y="158"/>
                      <a:pt x="115" y="158"/>
                      <a:pt x="115" y="159"/>
                    </a:cubicBezTo>
                    <a:cubicBezTo>
                      <a:pt x="113" y="158"/>
                      <a:pt x="113" y="157"/>
                      <a:pt x="112" y="156"/>
                    </a:cubicBezTo>
                    <a:cubicBezTo>
                      <a:pt x="111" y="158"/>
                      <a:pt x="112" y="162"/>
                      <a:pt x="114" y="162"/>
                    </a:cubicBezTo>
                    <a:cubicBezTo>
                      <a:pt x="119" y="153"/>
                      <a:pt x="125" y="145"/>
                      <a:pt x="130" y="136"/>
                    </a:cubicBezTo>
                    <a:cubicBezTo>
                      <a:pt x="129" y="135"/>
                      <a:pt x="129" y="132"/>
                      <a:pt x="127" y="131"/>
                    </a:cubicBezTo>
                    <a:cubicBezTo>
                      <a:pt x="126" y="132"/>
                      <a:pt x="126" y="137"/>
                      <a:pt x="128" y="137"/>
                    </a:cubicBezTo>
                    <a:close/>
                    <a:moveTo>
                      <a:pt x="100" y="153"/>
                    </a:moveTo>
                    <a:cubicBezTo>
                      <a:pt x="101" y="153"/>
                      <a:pt x="101" y="152"/>
                      <a:pt x="102" y="151"/>
                    </a:cubicBezTo>
                    <a:cubicBezTo>
                      <a:pt x="101" y="151"/>
                      <a:pt x="100" y="152"/>
                      <a:pt x="100" y="153"/>
                    </a:cubicBezTo>
                    <a:close/>
                    <a:moveTo>
                      <a:pt x="81" y="152"/>
                    </a:moveTo>
                    <a:cubicBezTo>
                      <a:pt x="79" y="151"/>
                      <a:pt x="77" y="153"/>
                      <a:pt x="81" y="152"/>
                    </a:cubicBezTo>
                    <a:close/>
                    <a:moveTo>
                      <a:pt x="112" y="166"/>
                    </a:moveTo>
                    <a:cubicBezTo>
                      <a:pt x="112" y="166"/>
                      <a:pt x="112" y="165"/>
                      <a:pt x="113" y="165"/>
                    </a:cubicBezTo>
                    <a:cubicBezTo>
                      <a:pt x="112" y="163"/>
                      <a:pt x="111" y="161"/>
                      <a:pt x="110" y="160"/>
                    </a:cubicBezTo>
                    <a:cubicBezTo>
                      <a:pt x="109" y="162"/>
                      <a:pt x="110" y="165"/>
                      <a:pt x="112" y="166"/>
                    </a:cubicBezTo>
                    <a:close/>
                    <a:moveTo>
                      <a:pt x="109" y="170"/>
                    </a:moveTo>
                    <a:cubicBezTo>
                      <a:pt x="110" y="170"/>
                      <a:pt x="110" y="169"/>
                      <a:pt x="111" y="168"/>
                    </a:cubicBezTo>
                    <a:cubicBezTo>
                      <a:pt x="109" y="167"/>
                      <a:pt x="110" y="164"/>
                      <a:pt x="108" y="163"/>
                    </a:cubicBezTo>
                    <a:cubicBezTo>
                      <a:pt x="107" y="165"/>
                      <a:pt x="109" y="168"/>
                      <a:pt x="109" y="170"/>
                    </a:cubicBezTo>
                    <a:close/>
                    <a:moveTo>
                      <a:pt x="108" y="173"/>
                    </a:moveTo>
                    <a:cubicBezTo>
                      <a:pt x="108" y="171"/>
                      <a:pt x="107" y="168"/>
                      <a:pt x="105" y="167"/>
                    </a:cubicBezTo>
                    <a:cubicBezTo>
                      <a:pt x="104" y="168"/>
                      <a:pt x="105" y="173"/>
                      <a:pt x="108" y="1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299" name="Freeform 631"/>
              <p:cNvSpPr>
                <a:spLocks noEditPoints="1"/>
              </p:cNvSpPr>
              <p:nvPr/>
            </p:nvSpPr>
            <p:spPr bwMode="auto">
              <a:xfrm>
                <a:off x="6491090" y="3995738"/>
                <a:ext cx="187325" cy="139700"/>
              </a:xfrm>
              <a:custGeom>
                <a:avLst/>
                <a:gdLst>
                  <a:gd name="T0" fmla="*/ 30 w 53"/>
                  <a:gd name="T1" fmla="*/ 28 h 39"/>
                  <a:gd name="T2" fmla="*/ 42 w 53"/>
                  <a:gd name="T3" fmla="*/ 29 h 39"/>
                  <a:gd name="T4" fmla="*/ 36 w 53"/>
                  <a:gd name="T5" fmla="*/ 39 h 39"/>
                  <a:gd name="T6" fmla="*/ 0 w 53"/>
                  <a:gd name="T7" fmla="*/ 36 h 39"/>
                  <a:gd name="T8" fmla="*/ 4 w 53"/>
                  <a:gd name="T9" fmla="*/ 29 h 39"/>
                  <a:gd name="T10" fmla="*/ 6 w 53"/>
                  <a:gd name="T11" fmla="*/ 29 h 39"/>
                  <a:gd name="T12" fmla="*/ 36 w 53"/>
                  <a:gd name="T13" fmla="*/ 12 h 39"/>
                  <a:gd name="T14" fmla="*/ 23 w 53"/>
                  <a:gd name="T15" fmla="*/ 18 h 39"/>
                  <a:gd name="T16" fmla="*/ 12 w 53"/>
                  <a:gd name="T17" fmla="*/ 17 h 39"/>
                  <a:gd name="T18" fmla="*/ 22 w 53"/>
                  <a:gd name="T19" fmla="*/ 6 h 39"/>
                  <a:gd name="T20" fmla="*/ 36 w 53"/>
                  <a:gd name="T21" fmla="*/ 0 h 39"/>
                  <a:gd name="T22" fmla="*/ 51 w 53"/>
                  <a:gd name="T23" fmla="*/ 11 h 39"/>
                  <a:gd name="T24" fmla="*/ 30 w 53"/>
                  <a:gd name="T25" fmla="*/ 28 h 39"/>
                  <a:gd name="T26" fmla="*/ 25 w 53"/>
                  <a:gd name="T27" fmla="*/ 27 h 39"/>
                  <a:gd name="T28" fmla="*/ 27 w 53"/>
                  <a:gd name="T29" fmla="*/ 25 h 39"/>
                  <a:gd name="T30" fmla="*/ 25 w 53"/>
                  <a:gd name="T31" fmla="*/ 27 h 39"/>
                  <a:gd name="T32" fmla="*/ 5 w 53"/>
                  <a:gd name="T33" fmla="*/ 33 h 39"/>
                  <a:gd name="T34" fmla="*/ 7 w 53"/>
                  <a:gd name="T35" fmla="*/ 31 h 39"/>
                  <a:gd name="T36" fmla="*/ 5 w 53"/>
                  <a:gd name="T37" fmla="*/ 33 h 39"/>
                  <a:gd name="T38" fmla="*/ 16 w 53"/>
                  <a:gd name="T39" fmla="*/ 34 h 39"/>
                  <a:gd name="T40" fmla="*/ 18 w 53"/>
                  <a:gd name="T41" fmla="*/ 34 h 39"/>
                  <a:gd name="T42" fmla="*/ 16 w 53"/>
                  <a:gd name="T43"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39">
                    <a:moveTo>
                      <a:pt x="30" y="28"/>
                    </a:moveTo>
                    <a:cubicBezTo>
                      <a:pt x="33" y="31"/>
                      <a:pt x="39" y="27"/>
                      <a:pt x="42" y="29"/>
                    </a:cubicBezTo>
                    <a:cubicBezTo>
                      <a:pt x="41" y="33"/>
                      <a:pt x="37" y="35"/>
                      <a:pt x="36" y="39"/>
                    </a:cubicBezTo>
                    <a:cubicBezTo>
                      <a:pt x="26" y="36"/>
                      <a:pt x="11" y="37"/>
                      <a:pt x="0" y="36"/>
                    </a:cubicBezTo>
                    <a:cubicBezTo>
                      <a:pt x="0" y="32"/>
                      <a:pt x="3" y="31"/>
                      <a:pt x="4" y="29"/>
                    </a:cubicBezTo>
                    <a:cubicBezTo>
                      <a:pt x="5" y="29"/>
                      <a:pt x="6" y="29"/>
                      <a:pt x="6" y="29"/>
                    </a:cubicBezTo>
                    <a:cubicBezTo>
                      <a:pt x="17" y="24"/>
                      <a:pt x="30" y="22"/>
                      <a:pt x="36" y="12"/>
                    </a:cubicBezTo>
                    <a:cubicBezTo>
                      <a:pt x="31" y="10"/>
                      <a:pt x="25" y="14"/>
                      <a:pt x="23" y="18"/>
                    </a:cubicBezTo>
                    <a:cubicBezTo>
                      <a:pt x="19" y="16"/>
                      <a:pt x="14" y="20"/>
                      <a:pt x="12" y="17"/>
                    </a:cubicBezTo>
                    <a:cubicBezTo>
                      <a:pt x="13" y="13"/>
                      <a:pt x="18" y="10"/>
                      <a:pt x="22" y="6"/>
                    </a:cubicBezTo>
                    <a:cubicBezTo>
                      <a:pt x="26" y="3"/>
                      <a:pt x="30" y="0"/>
                      <a:pt x="36" y="0"/>
                    </a:cubicBezTo>
                    <a:cubicBezTo>
                      <a:pt x="42" y="0"/>
                      <a:pt x="53" y="4"/>
                      <a:pt x="51" y="11"/>
                    </a:cubicBezTo>
                    <a:cubicBezTo>
                      <a:pt x="49" y="20"/>
                      <a:pt x="38" y="24"/>
                      <a:pt x="30" y="28"/>
                    </a:cubicBezTo>
                    <a:close/>
                    <a:moveTo>
                      <a:pt x="25" y="27"/>
                    </a:moveTo>
                    <a:cubicBezTo>
                      <a:pt x="25" y="26"/>
                      <a:pt x="28" y="26"/>
                      <a:pt x="27" y="25"/>
                    </a:cubicBezTo>
                    <a:cubicBezTo>
                      <a:pt x="27" y="26"/>
                      <a:pt x="24" y="26"/>
                      <a:pt x="25" y="27"/>
                    </a:cubicBezTo>
                    <a:close/>
                    <a:moveTo>
                      <a:pt x="5" y="33"/>
                    </a:moveTo>
                    <a:cubicBezTo>
                      <a:pt x="5" y="32"/>
                      <a:pt x="6" y="32"/>
                      <a:pt x="7" y="31"/>
                    </a:cubicBezTo>
                    <a:cubicBezTo>
                      <a:pt x="5" y="31"/>
                      <a:pt x="4" y="32"/>
                      <a:pt x="5" y="33"/>
                    </a:cubicBezTo>
                    <a:close/>
                    <a:moveTo>
                      <a:pt x="16" y="34"/>
                    </a:moveTo>
                    <a:cubicBezTo>
                      <a:pt x="16" y="34"/>
                      <a:pt x="18" y="35"/>
                      <a:pt x="18" y="34"/>
                    </a:cubicBezTo>
                    <a:cubicBezTo>
                      <a:pt x="17" y="33"/>
                      <a:pt x="16" y="33"/>
                      <a:pt x="1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grpSp>
          <p:nvGrpSpPr>
            <p:cNvPr id="300" name="Group 299"/>
            <p:cNvGrpSpPr/>
            <p:nvPr/>
          </p:nvGrpSpPr>
          <p:grpSpPr>
            <a:xfrm>
              <a:off x="356965" y="1466141"/>
              <a:ext cx="754063" cy="825500"/>
              <a:chOff x="3148013" y="2008188"/>
              <a:chExt cx="754063" cy="825500"/>
            </a:xfrm>
            <a:solidFill>
              <a:schemeClr val="tx1"/>
            </a:solidFill>
          </p:grpSpPr>
          <p:sp>
            <p:nvSpPr>
              <p:cNvPr id="301" name="Freeform 35"/>
              <p:cNvSpPr>
                <a:spLocks noEditPoints="1"/>
              </p:cNvSpPr>
              <p:nvPr/>
            </p:nvSpPr>
            <p:spPr bwMode="auto">
              <a:xfrm>
                <a:off x="3148013" y="2008188"/>
                <a:ext cx="754063" cy="825500"/>
              </a:xfrm>
              <a:custGeom>
                <a:avLst/>
                <a:gdLst>
                  <a:gd name="T0" fmla="*/ 100 w 107"/>
                  <a:gd name="T1" fmla="*/ 48 h 117"/>
                  <a:gd name="T2" fmla="*/ 59 w 107"/>
                  <a:gd name="T3" fmla="*/ 111 h 117"/>
                  <a:gd name="T4" fmla="*/ 0 w 107"/>
                  <a:gd name="T5" fmla="*/ 87 h 117"/>
                  <a:gd name="T6" fmla="*/ 16 w 107"/>
                  <a:gd name="T7" fmla="*/ 64 h 117"/>
                  <a:gd name="T8" fmla="*/ 48 w 107"/>
                  <a:gd name="T9" fmla="*/ 6 h 117"/>
                  <a:gd name="T10" fmla="*/ 80 w 107"/>
                  <a:gd name="T11" fmla="*/ 9 h 117"/>
                  <a:gd name="T12" fmla="*/ 52 w 107"/>
                  <a:gd name="T13" fmla="*/ 7 h 117"/>
                  <a:gd name="T14" fmla="*/ 91 w 107"/>
                  <a:gd name="T15" fmla="*/ 31 h 117"/>
                  <a:gd name="T16" fmla="*/ 93 w 107"/>
                  <a:gd name="T17" fmla="*/ 41 h 117"/>
                  <a:gd name="T18" fmla="*/ 93 w 107"/>
                  <a:gd name="T19" fmla="*/ 45 h 117"/>
                  <a:gd name="T20" fmla="*/ 91 w 107"/>
                  <a:gd name="T21" fmla="*/ 51 h 117"/>
                  <a:gd name="T22" fmla="*/ 89 w 107"/>
                  <a:gd name="T23" fmla="*/ 56 h 117"/>
                  <a:gd name="T24" fmla="*/ 88 w 107"/>
                  <a:gd name="T25" fmla="*/ 62 h 117"/>
                  <a:gd name="T26" fmla="*/ 86 w 107"/>
                  <a:gd name="T27" fmla="*/ 68 h 117"/>
                  <a:gd name="T28" fmla="*/ 84 w 107"/>
                  <a:gd name="T29" fmla="*/ 72 h 117"/>
                  <a:gd name="T30" fmla="*/ 82 w 107"/>
                  <a:gd name="T31" fmla="*/ 75 h 117"/>
                  <a:gd name="T32" fmla="*/ 81 w 107"/>
                  <a:gd name="T33" fmla="*/ 80 h 117"/>
                  <a:gd name="T34" fmla="*/ 80 w 107"/>
                  <a:gd name="T35" fmla="*/ 84 h 117"/>
                  <a:gd name="T36" fmla="*/ 52 w 107"/>
                  <a:gd name="T37" fmla="*/ 4 h 117"/>
                  <a:gd name="T38" fmla="*/ 6 w 107"/>
                  <a:gd name="T39" fmla="*/ 87 h 117"/>
                  <a:gd name="T40" fmla="*/ 81 w 107"/>
                  <a:gd name="T41" fmla="*/ 55 h 117"/>
                  <a:gd name="T42" fmla="*/ 68 w 107"/>
                  <a:gd name="T43" fmla="*/ 34 h 117"/>
                  <a:gd name="T44" fmla="*/ 39 w 107"/>
                  <a:gd name="T45" fmla="*/ 8 h 117"/>
                  <a:gd name="T46" fmla="*/ 74 w 107"/>
                  <a:gd name="T47" fmla="*/ 28 h 117"/>
                  <a:gd name="T48" fmla="*/ 75 w 107"/>
                  <a:gd name="T49" fmla="*/ 19 h 117"/>
                  <a:gd name="T50" fmla="*/ 77 w 107"/>
                  <a:gd name="T51" fmla="*/ 88 h 117"/>
                  <a:gd name="T52" fmla="*/ 75 w 107"/>
                  <a:gd name="T53" fmla="*/ 82 h 117"/>
                  <a:gd name="T54" fmla="*/ 75 w 107"/>
                  <a:gd name="T55" fmla="*/ 92 h 117"/>
                  <a:gd name="T56" fmla="*/ 72 w 107"/>
                  <a:gd name="T57" fmla="*/ 88 h 117"/>
                  <a:gd name="T58" fmla="*/ 73 w 107"/>
                  <a:gd name="T59" fmla="*/ 95 h 117"/>
                  <a:gd name="T60" fmla="*/ 74 w 107"/>
                  <a:gd name="T61" fmla="*/ 93 h 117"/>
                  <a:gd name="T62" fmla="*/ 73 w 107"/>
                  <a:gd name="T63" fmla="*/ 95 h 117"/>
                  <a:gd name="T64" fmla="*/ 73 w 107"/>
                  <a:gd name="T65" fmla="*/ 96 h 117"/>
                  <a:gd name="T66" fmla="*/ 70 w 107"/>
                  <a:gd name="T67" fmla="*/ 100 h 117"/>
                  <a:gd name="T68" fmla="*/ 68 w 107"/>
                  <a:gd name="T69" fmla="*/ 102 h 117"/>
                  <a:gd name="T70" fmla="*/ 66 w 107"/>
                  <a:gd name="T71" fmla="*/ 99 h 117"/>
                  <a:gd name="T72" fmla="*/ 65 w 107"/>
                  <a:gd name="T73" fmla="*/ 107 h 117"/>
                  <a:gd name="T74" fmla="*/ 65 w 107"/>
                  <a:gd name="T75" fmla="*/ 107 h 117"/>
                  <a:gd name="T76" fmla="*/ 64 w 107"/>
                  <a:gd name="T7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117">
                    <a:moveTo>
                      <a:pt x="106" y="20"/>
                    </a:moveTo>
                    <a:cubicBezTo>
                      <a:pt x="107" y="31"/>
                      <a:pt x="103" y="40"/>
                      <a:pt x="100" y="48"/>
                    </a:cubicBezTo>
                    <a:cubicBezTo>
                      <a:pt x="91" y="73"/>
                      <a:pt x="80" y="94"/>
                      <a:pt x="64" y="113"/>
                    </a:cubicBezTo>
                    <a:cubicBezTo>
                      <a:pt x="62" y="113"/>
                      <a:pt x="61" y="111"/>
                      <a:pt x="59" y="111"/>
                    </a:cubicBezTo>
                    <a:cubicBezTo>
                      <a:pt x="55" y="112"/>
                      <a:pt x="55" y="116"/>
                      <a:pt x="51" y="117"/>
                    </a:cubicBezTo>
                    <a:cubicBezTo>
                      <a:pt x="33" y="108"/>
                      <a:pt x="17" y="97"/>
                      <a:pt x="0" y="87"/>
                    </a:cubicBezTo>
                    <a:cubicBezTo>
                      <a:pt x="0" y="83"/>
                      <a:pt x="4" y="83"/>
                      <a:pt x="6" y="81"/>
                    </a:cubicBezTo>
                    <a:cubicBezTo>
                      <a:pt x="9" y="77"/>
                      <a:pt x="13" y="70"/>
                      <a:pt x="16" y="64"/>
                    </a:cubicBezTo>
                    <a:cubicBezTo>
                      <a:pt x="24" y="47"/>
                      <a:pt x="32" y="25"/>
                      <a:pt x="37" y="4"/>
                    </a:cubicBezTo>
                    <a:cubicBezTo>
                      <a:pt x="40" y="3"/>
                      <a:pt x="44" y="5"/>
                      <a:pt x="48" y="6"/>
                    </a:cubicBezTo>
                    <a:cubicBezTo>
                      <a:pt x="49" y="4"/>
                      <a:pt x="49" y="1"/>
                      <a:pt x="50" y="0"/>
                    </a:cubicBezTo>
                    <a:cubicBezTo>
                      <a:pt x="59" y="2"/>
                      <a:pt x="70" y="6"/>
                      <a:pt x="80" y="9"/>
                    </a:cubicBezTo>
                    <a:cubicBezTo>
                      <a:pt x="89" y="13"/>
                      <a:pt x="100" y="14"/>
                      <a:pt x="106" y="20"/>
                    </a:cubicBezTo>
                    <a:close/>
                    <a:moveTo>
                      <a:pt x="52" y="7"/>
                    </a:moveTo>
                    <a:cubicBezTo>
                      <a:pt x="60" y="9"/>
                      <a:pt x="69" y="11"/>
                      <a:pt x="77" y="14"/>
                    </a:cubicBezTo>
                    <a:cubicBezTo>
                      <a:pt x="81" y="20"/>
                      <a:pt x="86" y="25"/>
                      <a:pt x="91" y="31"/>
                    </a:cubicBezTo>
                    <a:cubicBezTo>
                      <a:pt x="91" y="33"/>
                      <a:pt x="90" y="34"/>
                      <a:pt x="90" y="36"/>
                    </a:cubicBezTo>
                    <a:cubicBezTo>
                      <a:pt x="91" y="37"/>
                      <a:pt x="93" y="38"/>
                      <a:pt x="93" y="41"/>
                    </a:cubicBezTo>
                    <a:cubicBezTo>
                      <a:pt x="91" y="41"/>
                      <a:pt x="91" y="39"/>
                      <a:pt x="89" y="38"/>
                    </a:cubicBezTo>
                    <a:cubicBezTo>
                      <a:pt x="89" y="41"/>
                      <a:pt x="93" y="41"/>
                      <a:pt x="93" y="45"/>
                    </a:cubicBezTo>
                    <a:cubicBezTo>
                      <a:pt x="90" y="45"/>
                      <a:pt x="91" y="42"/>
                      <a:pt x="88" y="43"/>
                    </a:cubicBezTo>
                    <a:cubicBezTo>
                      <a:pt x="87" y="48"/>
                      <a:pt x="91" y="47"/>
                      <a:pt x="91" y="51"/>
                    </a:cubicBezTo>
                    <a:cubicBezTo>
                      <a:pt x="89" y="52"/>
                      <a:pt x="89" y="49"/>
                      <a:pt x="87" y="49"/>
                    </a:cubicBezTo>
                    <a:cubicBezTo>
                      <a:pt x="86" y="53"/>
                      <a:pt x="90" y="52"/>
                      <a:pt x="89" y="56"/>
                    </a:cubicBezTo>
                    <a:cubicBezTo>
                      <a:pt x="87" y="56"/>
                      <a:pt x="86" y="53"/>
                      <a:pt x="85" y="55"/>
                    </a:cubicBezTo>
                    <a:cubicBezTo>
                      <a:pt x="84" y="59"/>
                      <a:pt x="88" y="58"/>
                      <a:pt x="88" y="62"/>
                    </a:cubicBezTo>
                    <a:cubicBezTo>
                      <a:pt x="85" y="62"/>
                      <a:pt x="85" y="59"/>
                      <a:pt x="83" y="61"/>
                    </a:cubicBezTo>
                    <a:cubicBezTo>
                      <a:pt x="81" y="65"/>
                      <a:pt x="86" y="64"/>
                      <a:pt x="86" y="68"/>
                    </a:cubicBezTo>
                    <a:cubicBezTo>
                      <a:pt x="83" y="68"/>
                      <a:pt x="83" y="66"/>
                      <a:pt x="81" y="66"/>
                    </a:cubicBezTo>
                    <a:cubicBezTo>
                      <a:pt x="81" y="70"/>
                      <a:pt x="84" y="69"/>
                      <a:pt x="84" y="72"/>
                    </a:cubicBezTo>
                    <a:cubicBezTo>
                      <a:pt x="83" y="74"/>
                      <a:pt x="81" y="70"/>
                      <a:pt x="80" y="72"/>
                    </a:cubicBezTo>
                    <a:cubicBezTo>
                      <a:pt x="81" y="72"/>
                      <a:pt x="83" y="73"/>
                      <a:pt x="82" y="75"/>
                    </a:cubicBezTo>
                    <a:cubicBezTo>
                      <a:pt x="80" y="76"/>
                      <a:pt x="79" y="72"/>
                      <a:pt x="78" y="75"/>
                    </a:cubicBezTo>
                    <a:cubicBezTo>
                      <a:pt x="76" y="78"/>
                      <a:pt x="82" y="77"/>
                      <a:pt x="81" y="80"/>
                    </a:cubicBezTo>
                    <a:cubicBezTo>
                      <a:pt x="78" y="81"/>
                      <a:pt x="79" y="79"/>
                      <a:pt x="77" y="79"/>
                    </a:cubicBezTo>
                    <a:cubicBezTo>
                      <a:pt x="76" y="82"/>
                      <a:pt x="79" y="82"/>
                      <a:pt x="80" y="84"/>
                    </a:cubicBezTo>
                    <a:cubicBezTo>
                      <a:pt x="89" y="64"/>
                      <a:pt x="101" y="48"/>
                      <a:pt x="102" y="20"/>
                    </a:cubicBezTo>
                    <a:cubicBezTo>
                      <a:pt x="85" y="15"/>
                      <a:pt x="68" y="10"/>
                      <a:pt x="52" y="4"/>
                    </a:cubicBezTo>
                    <a:cubicBezTo>
                      <a:pt x="52" y="4"/>
                      <a:pt x="51" y="5"/>
                      <a:pt x="52" y="7"/>
                    </a:cubicBezTo>
                    <a:close/>
                    <a:moveTo>
                      <a:pt x="6" y="87"/>
                    </a:moveTo>
                    <a:cubicBezTo>
                      <a:pt x="22" y="94"/>
                      <a:pt x="35" y="104"/>
                      <a:pt x="51" y="112"/>
                    </a:cubicBezTo>
                    <a:cubicBezTo>
                      <a:pt x="64" y="97"/>
                      <a:pt x="74" y="77"/>
                      <a:pt x="81" y="55"/>
                    </a:cubicBezTo>
                    <a:cubicBezTo>
                      <a:pt x="83" y="47"/>
                      <a:pt x="86" y="39"/>
                      <a:pt x="86" y="31"/>
                    </a:cubicBezTo>
                    <a:cubicBezTo>
                      <a:pt x="78" y="28"/>
                      <a:pt x="74" y="36"/>
                      <a:pt x="68" y="34"/>
                    </a:cubicBezTo>
                    <a:cubicBezTo>
                      <a:pt x="69" y="28"/>
                      <a:pt x="72" y="24"/>
                      <a:pt x="71" y="17"/>
                    </a:cubicBezTo>
                    <a:cubicBezTo>
                      <a:pt x="61" y="13"/>
                      <a:pt x="50" y="11"/>
                      <a:pt x="39" y="8"/>
                    </a:cubicBezTo>
                    <a:cubicBezTo>
                      <a:pt x="33" y="39"/>
                      <a:pt x="22" y="66"/>
                      <a:pt x="6" y="87"/>
                    </a:cubicBezTo>
                    <a:close/>
                    <a:moveTo>
                      <a:pt x="74" y="28"/>
                    </a:moveTo>
                    <a:cubicBezTo>
                      <a:pt x="76" y="27"/>
                      <a:pt x="79" y="27"/>
                      <a:pt x="80" y="25"/>
                    </a:cubicBezTo>
                    <a:cubicBezTo>
                      <a:pt x="78" y="23"/>
                      <a:pt x="77" y="20"/>
                      <a:pt x="75" y="19"/>
                    </a:cubicBezTo>
                    <a:cubicBezTo>
                      <a:pt x="75" y="22"/>
                      <a:pt x="75" y="26"/>
                      <a:pt x="74" y="28"/>
                    </a:cubicBezTo>
                    <a:close/>
                    <a:moveTo>
                      <a:pt x="77" y="88"/>
                    </a:moveTo>
                    <a:cubicBezTo>
                      <a:pt x="77" y="86"/>
                      <a:pt x="79" y="86"/>
                      <a:pt x="79" y="84"/>
                    </a:cubicBezTo>
                    <a:cubicBezTo>
                      <a:pt x="77" y="85"/>
                      <a:pt x="76" y="83"/>
                      <a:pt x="75" y="82"/>
                    </a:cubicBezTo>
                    <a:cubicBezTo>
                      <a:pt x="73" y="85"/>
                      <a:pt x="75" y="87"/>
                      <a:pt x="77" y="88"/>
                    </a:cubicBezTo>
                    <a:close/>
                    <a:moveTo>
                      <a:pt x="75" y="92"/>
                    </a:moveTo>
                    <a:cubicBezTo>
                      <a:pt x="75" y="91"/>
                      <a:pt x="75" y="91"/>
                      <a:pt x="76" y="91"/>
                    </a:cubicBezTo>
                    <a:cubicBezTo>
                      <a:pt x="75" y="89"/>
                      <a:pt x="74" y="88"/>
                      <a:pt x="72" y="88"/>
                    </a:cubicBezTo>
                    <a:cubicBezTo>
                      <a:pt x="71" y="89"/>
                      <a:pt x="73" y="91"/>
                      <a:pt x="75" y="92"/>
                    </a:cubicBezTo>
                    <a:close/>
                    <a:moveTo>
                      <a:pt x="73" y="95"/>
                    </a:moveTo>
                    <a:cubicBezTo>
                      <a:pt x="73" y="95"/>
                      <a:pt x="73" y="94"/>
                      <a:pt x="73" y="94"/>
                    </a:cubicBezTo>
                    <a:cubicBezTo>
                      <a:pt x="74" y="94"/>
                      <a:pt x="74" y="94"/>
                      <a:pt x="74" y="93"/>
                    </a:cubicBezTo>
                    <a:cubicBezTo>
                      <a:pt x="72" y="94"/>
                      <a:pt x="72" y="92"/>
                      <a:pt x="70" y="91"/>
                    </a:cubicBezTo>
                    <a:cubicBezTo>
                      <a:pt x="70" y="93"/>
                      <a:pt x="72" y="94"/>
                      <a:pt x="73" y="95"/>
                    </a:cubicBezTo>
                    <a:close/>
                    <a:moveTo>
                      <a:pt x="70" y="100"/>
                    </a:moveTo>
                    <a:cubicBezTo>
                      <a:pt x="71" y="98"/>
                      <a:pt x="72" y="97"/>
                      <a:pt x="73" y="96"/>
                    </a:cubicBezTo>
                    <a:cubicBezTo>
                      <a:pt x="70" y="96"/>
                      <a:pt x="71" y="94"/>
                      <a:pt x="68" y="94"/>
                    </a:cubicBezTo>
                    <a:cubicBezTo>
                      <a:pt x="66" y="96"/>
                      <a:pt x="69" y="98"/>
                      <a:pt x="70" y="100"/>
                    </a:cubicBezTo>
                    <a:close/>
                    <a:moveTo>
                      <a:pt x="68" y="103"/>
                    </a:moveTo>
                    <a:cubicBezTo>
                      <a:pt x="68" y="102"/>
                      <a:pt x="68" y="102"/>
                      <a:pt x="68" y="102"/>
                    </a:cubicBezTo>
                    <a:cubicBezTo>
                      <a:pt x="69" y="102"/>
                      <a:pt x="69" y="101"/>
                      <a:pt x="69" y="101"/>
                    </a:cubicBezTo>
                    <a:cubicBezTo>
                      <a:pt x="66" y="102"/>
                      <a:pt x="68" y="99"/>
                      <a:pt x="66" y="99"/>
                    </a:cubicBezTo>
                    <a:cubicBezTo>
                      <a:pt x="66" y="101"/>
                      <a:pt x="67" y="102"/>
                      <a:pt x="68" y="103"/>
                    </a:cubicBezTo>
                    <a:close/>
                    <a:moveTo>
                      <a:pt x="65" y="107"/>
                    </a:moveTo>
                    <a:cubicBezTo>
                      <a:pt x="66" y="105"/>
                      <a:pt x="65" y="103"/>
                      <a:pt x="63" y="104"/>
                    </a:cubicBezTo>
                    <a:cubicBezTo>
                      <a:pt x="63" y="105"/>
                      <a:pt x="64" y="106"/>
                      <a:pt x="65" y="107"/>
                    </a:cubicBezTo>
                    <a:close/>
                    <a:moveTo>
                      <a:pt x="61" y="107"/>
                    </a:moveTo>
                    <a:cubicBezTo>
                      <a:pt x="60" y="110"/>
                      <a:pt x="64" y="110"/>
                      <a:pt x="64" y="107"/>
                    </a:cubicBezTo>
                    <a:cubicBezTo>
                      <a:pt x="62" y="108"/>
                      <a:pt x="62" y="106"/>
                      <a:pt x="61" y="1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2" name="Freeform 42"/>
              <p:cNvSpPr>
                <a:spLocks/>
              </p:cNvSpPr>
              <p:nvPr/>
            </p:nvSpPr>
            <p:spPr bwMode="auto">
              <a:xfrm>
                <a:off x="3443288" y="2114550"/>
                <a:ext cx="155575" cy="84138"/>
              </a:xfrm>
              <a:custGeom>
                <a:avLst/>
                <a:gdLst>
                  <a:gd name="T0" fmla="*/ 22 w 22"/>
                  <a:gd name="T1" fmla="*/ 8 h 12"/>
                  <a:gd name="T2" fmla="*/ 12 w 22"/>
                  <a:gd name="T3" fmla="*/ 7 h 12"/>
                  <a:gd name="T4" fmla="*/ 0 w 22"/>
                  <a:gd name="T5" fmla="*/ 2 h 12"/>
                  <a:gd name="T6" fmla="*/ 0 w 22"/>
                  <a:gd name="T7" fmla="*/ 0 h 12"/>
                  <a:gd name="T8" fmla="*/ 2 w 22"/>
                  <a:gd name="T9" fmla="*/ 0 h 12"/>
                  <a:gd name="T10" fmla="*/ 22 w 22"/>
                  <a:gd name="T11" fmla="*/ 8 h 12"/>
                </a:gdLst>
                <a:ahLst/>
                <a:cxnLst>
                  <a:cxn ang="0">
                    <a:pos x="T0" y="T1"/>
                  </a:cxn>
                  <a:cxn ang="0">
                    <a:pos x="T2" y="T3"/>
                  </a:cxn>
                  <a:cxn ang="0">
                    <a:pos x="T4" y="T5"/>
                  </a:cxn>
                  <a:cxn ang="0">
                    <a:pos x="T6" y="T7"/>
                  </a:cxn>
                  <a:cxn ang="0">
                    <a:pos x="T8" y="T9"/>
                  </a:cxn>
                  <a:cxn ang="0">
                    <a:pos x="T10" y="T11"/>
                  </a:cxn>
                </a:cxnLst>
                <a:rect l="0" t="0" r="r" b="b"/>
                <a:pathLst>
                  <a:path w="22" h="12">
                    <a:moveTo>
                      <a:pt x="22" y="8"/>
                    </a:moveTo>
                    <a:cubicBezTo>
                      <a:pt x="20" y="12"/>
                      <a:pt x="15" y="8"/>
                      <a:pt x="12" y="7"/>
                    </a:cubicBezTo>
                    <a:cubicBezTo>
                      <a:pt x="7" y="5"/>
                      <a:pt x="3" y="4"/>
                      <a:pt x="0" y="2"/>
                    </a:cubicBezTo>
                    <a:cubicBezTo>
                      <a:pt x="0" y="1"/>
                      <a:pt x="0" y="1"/>
                      <a:pt x="0" y="0"/>
                    </a:cubicBezTo>
                    <a:cubicBezTo>
                      <a:pt x="0" y="0"/>
                      <a:pt x="1" y="0"/>
                      <a:pt x="2" y="0"/>
                    </a:cubicBezTo>
                    <a:cubicBezTo>
                      <a:pt x="9" y="2"/>
                      <a:pt x="17" y="3"/>
                      <a:pt x="22"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3" name="Freeform 50"/>
              <p:cNvSpPr>
                <a:spLocks/>
              </p:cNvSpPr>
              <p:nvPr/>
            </p:nvSpPr>
            <p:spPr bwMode="auto">
              <a:xfrm>
                <a:off x="3430588" y="2170113"/>
                <a:ext cx="147638" cy="71438"/>
              </a:xfrm>
              <a:custGeom>
                <a:avLst/>
                <a:gdLst>
                  <a:gd name="T0" fmla="*/ 21 w 21"/>
                  <a:gd name="T1" fmla="*/ 10 h 10"/>
                  <a:gd name="T2" fmla="*/ 1 w 21"/>
                  <a:gd name="T3" fmla="*/ 2 h 10"/>
                  <a:gd name="T4" fmla="*/ 0 w 21"/>
                  <a:gd name="T5" fmla="*/ 1 h 10"/>
                  <a:gd name="T6" fmla="*/ 2 w 21"/>
                  <a:gd name="T7" fmla="*/ 0 h 10"/>
                  <a:gd name="T8" fmla="*/ 13 w 21"/>
                  <a:gd name="T9" fmla="*/ 4 h 10"/>
                  <a:gd name="T10" fmla="*/ 21 w 21"/>
                  <a:gd name="T11" fmla="*/ 10 h 10"/>
                </a:gdLst>
                <a:ahLst/>
                <a:cxnLst>
                  <a:cxn ang="0">
                    <a:pos x="T0" y="T1"/>
                  </a:cxn>
                  <a:cxn ang="0">
                    <a:pos x="T2" y="T3"/>
                  </a:cxn>
                  <a:cxn ang="0">
                    <a:pos x="T4" y="T5"/>
                  </a:cxn>
                  <a:cxn ang="0">
                    <a:pos x="T6" y="T7"/>
                  </a:cxn>
                  <a:cxn ang="0">
                    <a:pos x="T8" y="T9"/>
                  </a:cxn>
                  <a:cxn ang="0">
                    <a:pos x="T10" y="T11"/>
                  </a:cxn>
                </a:cxnLst>
                <a:rect l="0" t="0" r="r" b="b"/>
                <a:pathLst>
                  <a:path w="21" h="10">
                    <a:moveTo>
                      <a:pt x="21" y="10"/>
                    </a:moveTo>
                    <a:cubicBezTo>
                      <a:pt x="12" y="9"/>
                      <a:pt x="8" y="5"/>
                      <a:pt x="1" y="2"/>
                    </a:cubicBezTo>
                    <a:cubicBezTo>
                      <a:pt x="0" y="2"/>
                      <a:pt x="0" y="1"/>
                      <a:pt x="0" y="1"/>
                    </a:cubicBezTo>
                    <a:cubicBezTo>
                      <a:pt x="1" y="0"/>
                      <a:pt x="1" y="0"/>
                      <a:pt x="2" y="0"/>
                    </a:cubicBezTo>
                    <a:cubicBezTo>
                      <a:pt x="6" y="0"/>
                      <a:pt x="9" y="2"/>
                      <a:pt x="13" y="4"/>
                    </a:cubicBezTo>
                    <a:cubicBezTo>
                      <a:pt x="16" y="5"/>
                      <a:pt x="21" y="5"/>
                      <a:pt x="2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4" name="Freeform 52"/>
              <p:cNvSpPr>
                <a:spLocks/>
              </p:cNvSpPr>
              <p:nvPr/>
            </p:nvSpPr>
            <p:spPr bwMode="auto">
              <a:xfrm>
                <a:off x="3408363" y="2219325"/>
                <a:ext cx="274638" cy="134938"/>
              </a:xfrm>
              <a:custGeom>
                <a:avLst/>
                <a:gdLst>
                  <a:gd name="T0" fmla="*/ 39 w 39"/>
                  <a:gd name="T1" fmla="*/ 19 h 19"/>
                  <a:gd name="T2" fmla="*/ 18 w 39"/>
                  <a:gd name="T3" fmla="*/ 12 h 19"/>
                  <a:gd name="T4" fmla="*/ 0 w 39"/>
                  <a:gd name="T5" fmla="*/ 2 h 19"/>
                  <a:gd name="T6" fmla="*/ 1 w 39"/>
                  <a:gd name="T7" fmla="*/ 1 h 19"/>
                  <a:gd name="T8" fmla="*/ 2 w 39"/>
                  <a:gd name="T9" fmla="*/ 1 h 19"/>
                  <a:gd name="T10" fmla="*/ 31 w 39"/>
                  <a:gd name="T11" fmla="*/ 13 h 19"/>
                  <a:gd name="T12" fmla="*/ 39 w 3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9" h="19">
                    <a:moveTo>
                      <a:pt x="39" y="19"/>
                    </a:moveTo>
                    <a:cubicBezTo>
                      <a:pt x="32" y="19"/>
                      <a:pt x="25" y="15"/>
                      <a:pt x="18" y="12"/>
                    </a:cubicBezTo>
                    <a:cubicBezTo>
                      <a:pt x="12" y="9"/>
                      <a:pt x="6" y="6"/>
                      <a:pt x="0" y="2"/>
                    </a:cubicBezTo>
                    <a:cubicBezTo>
                      <a:pt x="0" y="2"/>
                      <a:pt x="0" y="1"/>
                      <a:pt x="1" y="1"/>
                    </a:cubicBezTo>
                    <a:cubicBezTo>
                      <a:pt x="1" y="1"/>
                      <a:pt x="2" y="0"/>
                      <a:pt x="2" y="1"/>
                    </a:cubicBezTo>
                    <a:cubicBezTo>
                      <a:pt x="12" y="4"/>
                      <a:pt x="21" y="9"/>
                      <a:pt x="31" y="13"/>
                    </a:cubicBezTo>
                    <a:cubicBezTo>
                      <a:pt x="34" y="14"/>
                      <a:pt x="39" y="15"/>
                      <a:pt x="39"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5" name="Freeform 62"/>
              <p:cNvSpPr>
                <a:spLocks/>
              </p:cNvSpPr>
              <p:nvPr/>
            </p:nvSpPr>
            <p:spPr bwMode="auto">
              <a:xfrm>
                <a:off x="3387725" y="2290763"/>
                <a:ext cx="288925" cy="139700"/>
              </a:xfrm>
              <a:custGeom>
                <a:avLst/>
                <a:gdLst>
                  <a:gd name="T0" fmla="*/ 41 w 41"/>
                  <a:gd name="T1" fmla="*/ 20 h 20"/>
                  <a:gd name="T2" fmla="*/ 21 w 41"/>
                  <a:gd name="T3" fmla="*/ 11 h 20"/>
                  <a:gd name="T4" fmla="*/ 0 w 41"/>
                  <a:gd name="T5" fmla="*/ 1 h 20"/>
                  <a:gd name="T6" fmla="*/ 1 w 41"/>
                  <a:gd name="T7" fmla="*/ 0 h 20"/>
                  <a:gd name="T8" fmla="*/ 2 w 41"/>
                  <a:gd name="T9" fmla="*/ 0 h 20"/>
                  <a:gd name="T10" fmla="*/ 34 w 41"/>
                  <a:gd name="T11" fmla="*/ 14 h 20"/>
                  <a:gd name="T12" fmla="*/ 41 w 4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41" y="20"/>
                    </a:moveTo>
                    <a:cubicBezTo>
                      <a:pt x="34" y="20"/>
                      <a:pt x="28" y="14"/>
                      <a:pt x="21" y="11"/>
                    </a:cubicBezTo>
                    <a:cubicBezTo>
                      <a:pt x="14" y="8"/>
                      <a:pt x="7" y="5"/>
                      <a:pt x="0" y="1"/>
                    </a:cubicBezTo>
                    <a:cubicBezTo>
                      <a:pt x="0" y="1"/>
                      <a:pt x="0" y="0"/>
                      <a:pt x="1" y="0"/>
                    </a:cubicBezTo>
                    <a:cubicBezTo>
                      <a:pt x="1" y="0"/>
                      <a:pt x="2" y="0"/>
                      <a:pt x="2" y="0"/>
                    </a:cubicBezTo>
                    <a:cubicBezTo>
                      <a:pt x="13" y="3"/>
                      <a:pt x="24" y="8"/>
                      <a:pt x="34" y="14"/>
                    </a:cubicBezTo>
                    <a:cubicBezTo>
                      <a:pt x="37" y="15"/>
                      <a:pt x="41" y="16"/>
                      <a:pt x="41"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6" name="Freeform 64"/>
              <p:cNvSpPr>
                <a:spLocks/>
              </p:cNvSpPr>
              <p:nvPr/>
            </p:nvSpPr>
            <p:spPr bwMode="auto">
              <a:xfrm>
                <a:off x="3379788" y="2339975"/>
                <a:ext cx="92075" cy="49213"/>
              </a:xfrm>
              <a:custGeom>
                <a:avLst/>
                <a:gdLst>
                  <a:gd name="T0" fmla="*/ 13 w 13"/>
                  <a:gd name="T1" fmla="*/ 7 h 7"/>
                  <a:gd name="T2" fmla="*/ 0 w 13"/>
                  <a:gd name="T3" fmla="*/ 0 h 7"/>
                  <a:gd name="T4" fmla="*/ 13 w 13"/>
                  <a:gd name="T5" fmla="*/ 7 h 7"/>
                </a:gdLst>
                <a:ahLst/>
                <a:cxnLst>
                  <a:cxn ang="0">
                    <a:pos x="T0" y="T1"/>
                  </a:cxn>
                  <a:cxn ang="0">
                    <a:pos x="T2" y="T3"/>
                  </a:cxn>
                  <a:cxn ang="0">
                    <a:pos x="T4" y="T5"/>
                  </a:cxn>
                </a:cxnLst>
                <a:rect l="0" t="0" r="r" b="b"/>
                <a:pathLst>
                  <a:path w="13" h="7">
                    <a:moveTo>
                      <a:pt x="13" y="7"/>
                    </a:moveTo>
                    <a:cubicBezTo>
                      <a:pt x="9" y="7"/>
                      <a:pt x="3" y="4"/>
                      <a:pt x="0" y="0"/>
                    </a:cubicBezTo>
                    <a:cubicBezTo>
                      <a:pt x="4" y="0"/>
                      <a:pt x="12" y="3"/>
                      <a:pt x="1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07" name="Freeform 73"/>
              <p:cNvSpPr>
                <a:spLocks noEditPoints="1"/>
              </p:cNvSpPr>
              <p:nvPr/>
            </p:nvSpPr>
            <p:spPr bwMode="auto">
              <a:xfrm>
                <a:off x="3275013" y="2430463"/>
                <a:ext cx="381000" cy="282575"/>
              </a:xfrm>
              <a:custGeom>
                <a:avLst/>
                <a:gdLst>
                  <a:gd name="T0" fmla="*/ 31 w 54"/>
                  <a:gd name="T1" fmla="*/ 4 h 40"/>
                  <a:gd name="T2" fmla="*/ 29 w 54"/>
                  <a:gd name="T3" fmla="*/ 10 h 40"/>
                  <a:gd name="T4" fmla="*/ 33 w 54"/>
                  <a:gd name="T5" fmla="*/ 12 h 40"/>
                  <a:gd name="T6" fmla="*/ 40 w 54"/>
                  <a:gd name="T7" fmla="*/ 1 h 40"/>
                  <a:gd name="T8" fmla="*/ 46 w 54"/>
                  <a:gd name="T9" fmla="*/ 5 h 40"/>
                  <a:gd name="T10" fmla="*/ 44 w 54"/>
                  <a:gd name="T11" fmla="*/ 10 h 40"/>
                  <a:gd name="T12" fmla="*/ 54 w 54"/>
                  <a:gd name="T13" fmla="*/ 6 h 40"/>
                  <a:gd name="T14" fmla="*/ 43 w 54"/>
                  <a:gd name="T15" fmla="*/ 13 h 40"/>
                  <a:gd name="T16" fmla="*/ 31 w 54"/>
                  <a:gd name="T17" fmla="*/ 40 h 40"/>
                  <a:gd name="T18" fmla="*/ 14 w 54"/>
                  <a:gd name="T19" fmla="*/ 31 h 40"/>
                  <a:gd name="T20" fmla="*/ 0 w 54"/>
                  <a:gd name="T21" fmla="*/ 20 h 40"/>
                  <a:gd name="T22" fmla="*/ 7 w 54"/>
                  <a:gd name="T23" fmla="*/ 7 h 40"/>
                  <a:gd name="T24" fmla="*/ 18 w 54"/>
                  <a:gd name="T25" fmla="*/ 10 h 40"/>
                  <a:gd name="T26" fmla="*/ 25 w 54"/>
                  <a:gd name="T27" fmla="*/ 0 h 40"/>
                  <a:gd name="T28" fmla="*/ 31 w 54"/>
                  <a:gd name="T29" fmla="*/ 4 h 40"/>
                  <a:gd name="T30" fmla="*/ 10 w 54"/>
                  <a:gd name="T31" fmla="*/ 24 h 40"/>
                  <a:gd name="T32" fmla="*/ 11 w 54"/>
                  <a:gd name="T33" fmla="*/ 24 h 40"/>
                  <a:gd name="T34" fmla="*/ 18 w 54"/>
                  <a:gd name="T35" fmla="*/ 12 h 40"/>
                  <a:gd name="T36" fmla="*/ 10 w 54"/>
                  <a:gd name="T37" fmla="*/ 24 h 40"/>
                  <a:gd name="T38" fmla="*/ 23 w 54"/>
                  <a:gd name="T39" fmla="*/ 32 h 40"/>
                  <a:gd name="T40" fmla="*/ 32 w 54"/>
                  <a:gd name="T41" fmla="*/ 13 h 40"/>
                  <a:gd name="T42" fmla="*/ 27 w 54"/>
                  <a:gd name="T43" fmla="*/ 13 h 40"/>
                  <a:gd name="T44" fmla="*/ 23 w 54"/>
                  <a:gd name="T4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40">
                    <a:moveTo>
                      <a:pt x="31" y="4"/>
                    </a:moveTo>
                    <a:cubicBezTo>
                      <a:pt x="31" y="7"/>
                      <a:pt x="30" y="8"/>
                      <a:pt x="29" y="10"/>
                    </a:cubicBezTo>
                    <a:cubicBezTo>
                      <a:pt x="30" y="11"/>
                      <a:pt x="32" y="11"/>
                      <a:pt x="33" y="12"/>
                    </a:cubicBezTo>
                    <a:cubicBezTo>
                      <a:pt x="36" y="8"/>
                      <a:pt x="37" y="5"/>
                      <a:pt x="40" y="1"/>
                    </a:cubicBezTo>
                    <a:cubicBezTo>
                      <a:pt x="43" y="2"/>
                      <a:pt x="44" y="3"/>
                      <a:pt x="46" y="5"/>
                    </a:cubicBezTo>
                    <a:cubicBezTo>
                      <a:pt x="45" y="7"/>
                      <a:pt x="44" y="8"/>
                      <a:pt x="44" y="10"/>
                    </a:cubicBezTo>
                    <a:cubicBezTo>
                      <a:pt x="48" y="10"/>
                      <a:pt x="50" y="5"/>
                      <a:pt x="54" y="6"/>
                    </a:cubicBezTo>
                    <a:cubicBezTo>
                      <a:pt x="52" y="10"/>
                      <a:pt x="48" y="12"/>
                      <a:pt x="43" y="13"/>
                    </a:cubicBezTo>
                    <a:cubicBezTo>
                      <a:pt x="39" y="22"/>
                      <a:pt x="35" y="31"/>
                      <a:pt x="31" y="40"/>
                    </a:cubicBezTo>
                    <a:cubicBezTo>
                      <a:pt x="25" y="38"/>
                      <a:pt x="19" y="34"/>
                      <a:pt x="14" y="31"/>
                    </a:cubicBezTo>
                    <a:cubicBezTo>
                      <a:pt x="9" y="27"/>
                      <a:pt x="4" y="24"/>
                      <a:pt x="0" y="20"/>
                    </a:cubicBezTo>
                    <a:cubicBezTo>
                      <a:pt x="3" y="17"/>
                      <a:pt x="6" y="12"/>
                      <a:pt x="7" y="7"/>
                    </a:cubicBezTo>
                    <a:cubicBezTo>
                      <a:pt x="11" y="5"/>
                      <a:pt x="15" y="8"/>
                      <a:pt x="18" y="10"/>
                    </a:cubicBezTo>
                    <a:cubicBezTo>
                      <a:pt x="21" y="8"/>
                      <a:pt x="22" y="3"/>
                      <a:pt x="25" y="0"/>
                    </a:cubicBezTo>
                    <a:cubicBezTo>
                      <a:pt x="28" y="0"/>
                      <a:pt x="30" y="2"/>
                      <a:pt x="31" y="4"/>
                    </a:cubicBezTo>
                    <a:close/>
                    <a:moveTo>
                      <a:pt x="10" y="24"/>
                    </a:moveTo>
                    <a:cubicBezTo>
                      <a:pt x="10" y="24"/>
                      <a:pt x="11" y="24"/>
                      <a:pt x="11" y="24"/>
                    </a:cubicBezTo>
                    <a:cubicBezTo>
                      <a:pt x="15" y="22"/>
                      <a:pt x="15" y="16"/>
                      <a:pt x="18" y="12"/>
                    </a:cubicBezTo>
                    <a:cubicBezTo>
                      <a:pt x="12" y="12"/>
                      <a:pt x="12" y="20"/>
                      <a:pt x="10" y="24"/>
                    </a:cubicBezTo>
                    <a:close/>
                    <a:moveTo>
                      <a:pt x="23" y="32"/>
                    </a:moveTo>
                    <a:cubicBezTo>
                      <a:pt x="26" y="25"/>
                      <a:pt x="30" y="21"/>
                      <a:pt x="32" y="13"/>
                    </a:cubicBezTo>
                    <a:cubicBezTo>
                      <a:pt x="30" y="13"/>
                      <a:pt x="29" y="13"/>
                      <a:pt x="27" y="13"/>
                    </a:cubicBezTo>
                    <a:cubicBezTo>
                      <a:pt x="27" y="19"/>
                      <a:pt x="16" y="29"/>
                      <a:pt x="23"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sp>
          <p:nvSpPr>
            <p:cNvPr id="383" name="Freeform 26"/>
            <p:cNvSpPr>
              <a:spLocks noEditPoints="1"/>
            </p:cNvSpPr>
            <p:nvPr/>
          </p:nvSpPr>
          <p:spPr bwMode="auto">
            <a:xfrm>
              <a:off x="1386741" y="2583813"/>
              <a:ext cx="4776840" cy="1010056"/>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smtClean="0">
                  <a:latin typeface="Segoe Print" panose="02000600000000000000" pitchFamily="2" charset="0"/>
                </a:rPr>
                <a:t>   Turn around time for investigations require urgent attention</a:t>
              </a:r>
              <a:endParaRPr lang="en-ZA" sz="1500" dirty="0">
                <a:latin typeface="Segoe Print" panose="02000600000000000000" pitchFamily="2" charset="0"/>
              </a:endParaRPr>
            </a:p>
          </p:txBody>
        </p:sp>
        <p:grpSp>
          <p:nvGrpSpPr>
            <p:cNvPr id="384" name="Group 383"/>
            <p:cNvGrpSpPr/>
            <p:nvPr/>
          </p:nvGrpSpPr>
          <p:grpSpPr>
            <a:xfrm>
              <a:off x="330434" y="3722419"/>
              <a:ext cx="892708" cy="839850"/>
              <a:chOff x="4125913" y="5686426"/>
              <a:chExt cx="966788" cy="830263"/>
            </a:xfrm>
            <a:solidFill>
              <a:schemeClr val="tx1"/>
            </a:solidFill>
          </p:grpSpPr>
          <p:sp>
            <p:nvSpPr>
              <p:cNvPr id="385" name="Freeform 126"/>
              <p:cNvSpPr>
                <a:spLocks noEditPoints="1"/>
              </p:cNvSpPr>
              <p:nvPr/>
            </p:nvSpPr>
            <p:spPr bwMode="auto">
              <a:xfrm>
                <a:off x="4125913" y="5686426"/>
                <a:ext cx="966788" cy="830263"/>
              </a:xfrm>
              <a:custGeom>
                <a:avLst/>
                <a:gdLst>
                  <a:gd name="T0" fmla="*/ 91 w 246"/>
                  <a:gd name="T1" fmla="*/ 196 h 211"/>
                  <a:gd name="T2" fmla="*/ 75 w 246"/>
                  <a:gd name="T3" fmla="*/ 202 h 211"/>
                  <a:gd name="T4" fmla="*/ 67 w 246"/>
                  <a:gd name="T5" fmla="*/ 164 h 211"/>
                  <a:gd name="T6" fmla="*/ 33 w 246"/>
                  <a:gd name="T7" fmla="*/ 194 h 211"/>
                  <a:gd name="T8" fmla="*/ 57 w 246"/>
                  <a:gd name="T9" fmla="*/ 160 h 211"/>
                  <a:gd name="T10" fmla="*/ 41 w 246"/>
                  <a:gd name="T11" fmla="*/ 136 h 211"/>
                  <a:gd name="T12" fmla="*/ 3 w 246"/>
                  <a:gd name="T13" fmla="*/ 148 h 211"/>
                  <a:gd name="T14" fmla="*/ 24 w 246"/>
                  <a:gd name="T15" fmla="*/ 119 h 211"/>
                  <a:gd name="T16" fmla="*/ 68 w 246"/>
                  <a:gd name="T17" fmla="*/ 85 h 211"/>
                  <a:gd name="T18" fmla="*/ 101 w 246"/>
                  <a:gd name="T19" fmla="*/ 56 h 211"/>
                  <a:gd name="T20" fmla="*/ 170 w 246"/>
                  <a:gd name="T21" fmla="*/ 25 h 211"/>
                  <a:gd name="T22" fmla="*/ 153 w 246"/>
                  <a:gd name="T23" fmla="*/ 37 h 211"/>
                  <a:gd name="T24" fmla="*/ 104 w 246"/>
                  <a:gd name="T25" fmla="*/ 65 h 211"/>
                  <a:gd name="T26" fmla="*/ 130 w 246"/>
                  <a:gd name="T27" fmla="*/ 114 h 211"/>
                  <a:gd name="T28" fmla="*/ 202 w 246"/>
                  <a:gd name="T29" fmla="*/ 78 h 211"/>
                  <a:gd name="T30" fmla="*/ 193 w 246"/>
                  <a:gd name="T31" fmla="*/ 10 h 211"/>
                  <a:gd name="T32" fmla="*/ 223 w 246"/>
                  <a:gd name="T33" fmla="*/ 5 h 211"/>
                  <a:gd name="T34" fmla="*/ 245 w 246"/>
                  <a:gd name="T35" fmla="*/ 52 h 211"/>
                  <a:gd name="T36" fmla="*/ 228 w 246"/>
                  <a:gd name="T37" fmla="*/ 79 h 211"/>
                  <a:gd name="T38" fmla="*/ 179 w 246"/>
                  <a:gd name="T39" fmla="*/ 93 h 211"/>
                  <a:gd name="T40" fmla="*/ 120 w 246"/>
                  <a:gd name="T41" fmla="*/ 121 h 211"/>
                  <a:gd name="T42" fmla="*/ 92 w 246"/>
                  <a:gd name="T43" fmla="*/ 123 h 211"/>
                  <a:gd name="T44" fmla="*/ 131 w 246"/>
                  <a:gd name="T45" fmla="*/ 175 h 211"/>
                  <a:gd name="T46" fmla="*/ 131 w 246"/>
                  <a:gd name="T47" fmla="*/ 191 h 211"/>
                  <a:gd name="T48" fmla="*/ 85 w 246"/>
                  <a:gd name="T49" fmla="*/ 155 h 211"/>
                  <a:gd name="T50" fmla="*/ 54 w 246"/>
                  <a:gd name="T51" fmla="*/ 138 h 211"/>
                  <a:gd name="T52" fmla="*/ 112 w 246"/>
                  <a:gd name="T53" fmla="*/ 107 h 211"/>
                  <a:gd name="T54" fmla="*/ 73 w 246"/>
                  <a:gd name="T55" fmla="*/ 87 h 211"/>
                  <a:gd name="T56" fmla="*/ 41 w 246"/>
                  <a:gd name="T57" fmla="*/ 114 h 211"/>
                  <a:gd name="T58" fmla="*/ 241 w 246"/>
                  <a:gd name="T59" fmla="*/ 40 h 211"/>
                  <a:gd name="T60" fmla="*/ 222 w 246"/>
                  <a:gd name="T61" fmla="*/ 19 h 211"/>
                  <a:gd name="T62" fmla="*/ 225 w 246"/>
                  <a:gd name="T63" fmla="*/ 33 h 211"/>
                  <a:gd name="T64" fmla="*/ 212 w 246"/>
                  <a:gd name="T65" fmla="*/ 26 h 211"/>
                  <a:gd name="T66" fmla="*/ 211 w 246"/>
                  <a:gd name="T67" fmla="*/ 11 h 211"/>
                  <a:gd name="T68" fmla="*/ 223 w 246"/>
                  <a:gd name="T69" fmla="*/ 10 h 211"/>
                  <a:gd name="T70" fmla="*/ 196 w 246"/>
                  <a:gd name="T71" fmla="*/ 15 h 211"/>
                  <a:gd name="T72" fmla="*/ 208 w 246"/>
                  <a:gd name="T73" fmla="*/ 42 h 211"/>
                  <a:gd name="T74" fmla="*/ 204 w 246"/>
                  <a:gd name="T75" fmla="*/ 50 h 211"/>
                  <a:gd name="T76" fmla="*/ 227 w 246"/>
                  <a:gd name="T77" fmla="*/ 73 h 211"/>
                  <a:gd name="T78" fmla="*/ 202 w 246"/>
                  <a:gd name="T79" fmla="*/ 31 h 211"/>
                  <a:gd name="T80" fmla="*/ 202 w 246"/>
                  <a:gd name="T81" fmla="*/ 37 h 211"/>
                  <a:gd name="T82" fmla="*/ 9 w 246"/>
                  <a:gd name="T83" fmla="*/ 135 h 211"/>
                  <a:gd name="T84" fmla="*/ 42 w 246"/>
                  <a:gd name="T85" fmla="*/ 128 h 211"/>
                  <a:gd name="T86" fmla="*/ 23 w 246"/>
                  <a:gd name="T87" fmla="*/ 127 h 211"/>
                  <a:gd name="T88" fmla="*/ 64 w 246"/>
                  <a:gd name="T89" fmla="*/ 141 h 211"/>
                  <a:gd name="T90" fmla="*/ 87 w 246"/>
                  <a:gd name="T91" fmla="*/ 132 h 211"/>
                  <a:gd name="T92" fmla="*/ 75 w 246"/>
                  <a:gd name="T93" fmla="*/ 141 h 211"/>
                  <a:gd name="T94" fmla="*/ 81 w 246"/>
                  <a:gd name="T95" fmla="*/ 189 h 211"/>
                  <a:gd name="T96" fmla="*/ 90 w 246"/>
                  <a:gd name="T97" fmla="*/ 154 h 211"/>
                  <a:gd name="T98" fmla="*/ 119 w 246"/>
                  <a:gd name="T99" fmla="*/ 171 h 211"/>
                  <a:gd name="T100" fmla="*/ 55 w 246"/>
                  <a:gd name="T101" fmla="*/ 166 h 211"/>
                  <a:gd name="T102" fmla="*/ 61 w 246"/>
                  <a:gd name="T103" fmla="*/ 166 h 211"/>
                  <a:gd name="T104" fmla="*/ 218 w 246"/>
                  <a:gd name="T105" fmla="*/ 15 h 211"/>
                  <a:gd name="T106" fmla="*/ 76 w 246"/>
                  <a:gd name="T107" fmla="*/ 134 h 211"/>
                  <a:gd name="T108" fmla="*/ 194 w 246"/>
                  <a:gd name="T109" fmla="*/ 44 h 211"/>
                  <a:gd name="T110" fmla="*/ 14 w 246"/>
                  <a:gd name="T111" fmla="*/ 151 h 211"/>
                  <a:gd name="T112" fmla="*/ 123 w 246"/>
                  <a:gd name="T113" fmla="*/ 184 h 211"/>
                  <a:gd name="T114" fmla="*/ 192 w 246"/>
                  <a:gd name="T115" fmla="*/ 2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211">
                    <a:moveTo>
                      <a:pt x="83" y="154"/>
                    </a:moveTo>
                    <a:cubicBezTo>
                      <a:pt x="83" y="156"/>
                      <a:pt x="83" y="157"/>
                      <a:pt x="84" y="159"/>
                    </a:cubicBezTo>
                    <a:cubicBezTo>
                      <a:pt x="84" y="163"/>
                      <a:pt x="85" y="167"/>
                      <a:pt x="86" y="171"/>
                    </a:cubicBezTo>
                    <a:cubicBezTo>
                      <a:pt x="87" y="174"/>
                      <a:pt x="87" y="177"/>
                      <a:pt x="88" y="180"/>
                    </a:cubicBezTo>
                    <a:cubicBezTo>
                      <a:pt x="89" y="182"/>
                      <a:pt x="89" y="185"/>
                      <a:pt x="90" y="188"/>
                    </a:cubicBezTo>
                    <a:cubicBezTo>
                      <a:pt x="91" y="189"/>
                      <a:pt x="91" y="190"/>
                      <a:pt x="92" y="191"/>
                    </a:cubicBezTo>
                    <a:cubicBezTo>
                      <a:pt x="92" y="192"/>
                      <a:pt x="92" y="193"/>
                      <a:pt x="92" y="194"/>
                    </a:cubicBezTo>
                    <a:cubicBezTo>
                      <a:pt x="91" y="194"/>
                      <a:pt x="90" y="194"/>
                      <a:pt x="89" y="193"/>
                    </a:cubicBezTo>
                    <a:cubicBezTo>
                      <a:pt x="89" y="194"/>
                      <a:pt x="89" y="194"/>
                      <a:pt x="89" y="194"/>
                    </a:cubicBezTo>
                    <a:cubicBezTo>
                      <a:pt x="91" y="194"/>
                      <a:pt x="91" y="195"/>
                      <a:pt x="91" y="196"/>
                    </a:cubicBezTo>
                    <a:cubicBezTo>
                      <a:pt x="91" y="197"/>
                      <a:pt x="91" y="198"/>
                      <a:pt x="91" y="199"/>
                    </a:cubicBezTo>
                    <a:cubicBezTo>
                      <a:pt x="91" y="200"/>
                      <a:pt x="91" y="200"/>
                      <a:pt x="91" y="200"/>
                    </a:cubicBezTo>
                    <a:cubicBezTo>
                      <a:pt x="92" y="201"/>
                      <a:pt x="91" y="202"/>
                      <a:pt x="91" y="202"/>
                    </a:cubicBezTo>
                    <a:cubicBezTo>
                      <a:pt x="90" y="204"/>
                      <a:pt x="89" y="205"/>
                      <a:pt x="87" y="204"/>
                    </a:cubicBezTo>
                    <a:cubicBezTo>
                      <a:pt x="85" y="204"/>
                      <a:pt x="85" y="205"/>
                      <a:pt x="84" y="206"/>
                    </a:cubicBezTo>
                    <a:cubicBezTo>
                      <a:pt x="83" y="207"/>
                      <a:pt x="83" y="208"/>
                      <a:pt x="82" y="209"/>
                    </a:cubicBezTo>
                    <a:cubicBezTo>
                      <a:pt x="82" y="210"/>
                      <a:pt x="81" y="211"/>
                      <a:pt x="80" y="211"/>
                    </a:cubicBezTo>
                    <a:cubicBezTo>
                      <a:pt x="79" y="211"/>
                      <a:pt x="78" y="210"/>
                      <a:pt x="78" y="209"/>
                    </a:cubicBezTo>
                    <a:cubicBezTo>
                      <a:pt x="78" y="207"/>
                      <a:pt x="78" y="206"/>
                      <a:pt x="77" y="205"/>
                    </a:cubicBezTo>
                    <a:cubicBezTo>
                      <a:pt x="76" y="204"/>
                      <a:pt x="76" y="203"/>
                      <a:pt x="75" y="202"/>
                    </a:cubicBezTo>
                    <a:cubicBezTo>
                      <a:pt x="75" y="200"/>
                      <a:pt x="75" y="198"/>
                      <a:pt x="75" y="196"/>
                    </a:cubicBezTo>
                    <a:cubicBezTo>
                      <a:pt x="75" y="195"/>
                      <a:pt x="75" y="195"/>
                      <a:pt x="75" y="195"/>
                    </a:cubicBezTo>
                    <a:cubicBezTo>
                      <a:pt x="76" y="194"/>
                      <a:pt x="76" y="193"/>
                      <a:pt x="76" y="192"/>
                    </a:cubicBezTo>
                    <a:cubicBezTo>
                      <a:pt x="75" y="188"/>
                      <a:pt x="74" y="185"/>
                      <a:pt x="73" y="181"/>
                    </a:cubicBezTo>
                    <a:cubicBezTo>
                      <a:pt x="73" y="179"/>
                      <a:pt x="73" y="177"/>
                      <a:pt x="72" y="175"/>
                    </a:cubicBezTo>
                    <a:cubicBezTo>
                      <a:pt x="72" y="173"/>
                      <a:pt x="72" y="171"/>
                      <a:pt x="72" y="169"/>
                    </a:cubicBezTo>
                    <a:cubicBezTo>
                      <a:pt x="71" y="167"/>
                      <a:pt x="72" y="165"/>
                      <a:pt x="71" y="163"/>
                    </a:cubicBezTo>
                    <a:cubicBezTo>
                      <a:pt x="71" y="162"/>
                      <a:pt x="71" y="161"/>
                      <a:pt x="71" y="160"/>
                    </a:cubicBezTo>
                    <a:cubicBezTo>
                      <a:pt x="71" y="160"/>
                      <a:pt x="71" y="160"/>
                      <a:pt x="71" y="159"/>
                    </a:cubicBezTo>
                    <a:cubicBezTo>
                      <a:pt x="69" y="161"/>
                      <a:pt x="68" y="163"/>
                      <a:pt x="67" y="164"/>
                    </a:cubicBezTo>
                    <a:cubicBezTo>
                      <a:pt x="65" y="166"/>
                      <a:pt x="64" y="168"/>
                      <a:pt x="62" y="169"/>
                    </a:cubicBezTo>
                    <a:cubicBezTo>
                      <a:pt x="60" y="171"/>
                      <a:pt x="59" y="173"/>
                      <a:pt x="57" y="175"/>
                    </a:cubicBezTo>
                    <a:cubicBezTo>
                      <a:pt x="56" y="176"/>
                      <a:pt x="54" y="177"/>
                      <a:pt x="53" y="179"/>
                    </a:cubicBezTo>
                    <a:cubicBezTo>
                      <a:pt x="52" y="180"/>
                      <a:pt x="50" y="182"/>
                      <a:pt x="49" y="183"/>
                    </a:cubicBezTo>
                    <a:cubicBezTo>
                      <a:pt x="48" y="184"/>
                      <a:pt x="47" y="185"/>
                      <a:pt x="48" y="187"/>
                    </a:cubicBezTo>
                    <a:cubicBezTo>
                      <a:pt x="48" y="187"/>
                      <a:pt x="47" y="188"/>
                      <a:pt x="47" y="189"/>
                    </a:cubicBezTo>
                    <a:cubicBezTo>
                      <a:pt x="46" y="190"/>
                      <a:pt x="45" y="191"/>
                      <a:pt x="45" y="192"/>
                    </a:cubicBezTo>
                    <a:cubicBezTo>
                      <a:pt x="44" y="194"/>
                      <a:pt x="42" y="195"/>
                      <a:pt x="39" y="195"/>
                    </a:cubicBezTo>
                    <a:cubicBezTo>
                      <a:pt x="38" y="195"/>
                      <a:pt x="37" y="195"/>
                      <a:pt x="36" y="195"/>
                    </a:cubicBezTo>
                    <a:cubicBezTo>
                      <a:pt x="35" y="195"/>
                      <a:pt x="34" y="194"/>
                      <a:pt x="33" y="194"/>
                    </a:cubicBezTo>
                    <a:cubicBezTo>
                      <a:pt x="32" y="193"/>
                      <a:pt x="31" y="192"/>
                      <a:pt x="30" y="192"/>
                    </a:cubicBezTo>
                    <a:cubicBezTo>
                      <a:pt x="29" y="192"/>
                      <a:pt x="29" y="192"/>
                      <a:pt x="29" y="192"/>
                    </a:cubicBezTo>
                    <a:cubicBezTo>
                      <a:pt x="28" y="191"/>
                      <a:pt x="28" y="191"/>
                      <a:pt x="27" y="190"/>
                    </a:cubicBezTo>
                    <a:cubicBezTo>
                      <a:pt x="26" y="189"/>
                      <a:pt x="26" y="188"/>
                      <a:pt x="27" y="187"/>
                    </a:cubicBezTo>
                    <a:cubicBezTo>
                      <a:pt x="29" y="186"/>
                      <a:pt x="29" y="185"/>
                      <a:pt x="30" y="184"/>
                    </a:cubicBezTo>
                    <a:cubicBezTo>
                      <a:pt x="31" y="183"/>
                      <a:pt x="32" y="182"/>
                      <a:pt x="34" y="181"/>
                    </a:cubicBezTo>
                    <a:cubicBezTo>
                      <a:pt x="35" y="181"/>
                      <a:pt x="36" y="179"/>
                      <a:pt x="38" y="178"/>
                    </a:cubicBezTo>
                    <a:cubicBezTo>
                      <a:pt x="40" y="177"/>
                      <a:pt x="41" y="175"/>
                      <a:pt x="43" y="174"/>
                    </a:cubicBezTo>
                    <a:cubicBezTo>
                      <a:pt x="45" y="172"/>
                      <a:pt x="48" y="169"/>
                      <a:pt x="50" y="167"/>
                    </a:cubicBezTo>
                    <a:cubicBezTo>
                      <a:pt x="53" y="165"/>
                      <a:pt x="55" y="163"/>
                      <a:pt x="57" y="160"/>
                    </a:cubicBezTo>
                    <a:cubicBezTo>
                      <a:pt x="58" y="159"/>
                      <a:pt x="59" y="158"/>
                      <a:pt x="60" y="156"/>
                    </a:cubicBezTo>
                    <a:cubicBezTo>
                      <a:pt x="60" y="156"/>
                      <a:pt x="61" y="155"/>
                      <a:pt x="62" y="155"/>
                    </a:cubicBezTo>
                    <a:cubicBezTo>
                      <a:pt x="63" y="153"/>
                      <a:pt x="62" y="153"/>
                      <a:pt x="61" y="152"/>
                    </a:cubicBezTo>
                    <a:cubicBezTo>
                      <a:pt x="59" y="151"/>
                      <a:pt x="57" y="149"/>
                      <a:pt x="56" y="147"/>
                    </a:cubicBezTo>
                    <a:cubicBezTo>
                      <a:pt x="56" y="147"/>
                      <a:pt x="56" y="146"/>
                      <a:pt x="56" y="146"/>
                    </a:cubicBezTo>
                    <a:cubicBezTo>
                      <a:pt x="55" y="145"/>
                      <a:pt x="54" y="144"/>
                      <a:pt x="54" y="142"/>
                    </a:cubicBezTo>
                    <a:cubicBezTo>
                      <a:pt x="53" y="142"/>
                      <a:pt x="53" y="141"/>
                      <a:pt x="52" y="140"/>
                    </a:cubicBezTo>
                    <a:cubicBezTo>
                      <a:pt x="48" y="140"/>
                      <a:pt x="48" y="136"/>
                      <a:pt x="45" y="134"/>
                    </a:cubicBezTo>
                    <a:cubicBezTo>
                      <a:pt x="45" y="134"/>
                      <a:pt x="45" y="134"/>
                      <a:pt x="45" y="135"/>
                    </a:cubicBezTo>
                    <a:cubicBezTo>
                      <a:pt x="44" y="137"/>
                      <a:pt x="43" y="136"/>
                      <a:pt x="41" y="136"/>
                    </a:cubicBezTo>
                    <a:cubicBezTo>
                      <a:pt x="41" y="136"/>
                      <a:pt x="40" y="136"/>
                      <a:pt x="40" y="137"/>
                    </a:cubicBezTo>
                    <a:cubicBezTo>
                      <a:pt x="36" y="138"/>
                      <a:pt x="32" y="140"/>
                      <a:pt x="28" y="142"/>
                    </a:cubicBezTo>
                    <a:cubicBezTo>
                      <a:pt x="25" y="144"/>
                      <a:pt x="22" y="146"/>
                      <a:pt x="20" y="148"/>
                    </a:cubicBezTo>
                    <a:cubicBezTo>
                      <a:pt x="19" y="149"/>
                      <a:pt x="19" y="150"/>
                      <a:pt x="18" y="152"/>
                    </a:cubicBezTo>
                    <a:cubicBezTo>
                      <a:pt x="18" y="154"/>
                      <a:pt x="17" y="156"/>
                      <a:pt x="15" y="157"/>
                    </a:cubicBezTo>
                    <a:cubicBezTo>
                      <a:pt x="14" y="157"/>
                      <a:pt x="14" y="157"/>
                      <a:pt x="14" y="157"/>
                    </a:cubicBezTo>
                    <a:cubicBezTo>
                      <a:pt x="13" y="156"/>
                      <a:pt x="11" y="157"/>
                      <a:pt x="9" y="155"/>
                    </a:cubicBezTo>
                    <a:cubicBezTo>
                      <a:pt x="9" y="155"/>
                      <a:pt x="8" y="154"/>
                      <a:pt x="8" y="154"/>
                    </a:cubicBezTo>
                    <a:cubicBezTo>
                      <a:pt x="6" y="153"/>
                      <a:pt x="5" y="151"/>
                      <a:pt x="4" y="150"/>
                    </a:cubicBezTo>
                    <a:cubicBezTo>
                      <a:pt x="4" y="149"/>
                      <a:pt x="3" y="149"/>
                      <a:pt x="3" y="148"/>
                    </a:cubicBezTo>
                    <a:cubicBezTo>
                      <a:pt x="3" y="146"/>
                      <a:pt x="2" y="144"/>
                      <a:pt x="2" y="142"/>
                    </a:cubicBezTo>
                    <a:cubicBezTo>
                      <a:pt x="1" y="139"/>
                      <a:pt x="0" y="136"/>
                      <a:pt x="0" y="133"/>
                    </a:cubicBezTo>
                    <a:cubicBezTo>
                      <a:pt x="0" y="131"/>
                      <a:pt x="1" y="128"/>
                      <a:pt x="2" y="126"/>
                    </a:cubicBezTo>
                    <a:cubicBezTo>
                      <a:pt x="3" y="125"/>
                      <a:pt x="4" y="124"/>
                      <a:pt x="7" y="124"/>
                    </a:cubicBezTo>
                    <a:cubicBezTo>
                      <a:pt x="8" y="124"/>
                      <a:pt x="9" y="124"/>
                      <a:pt x="10" y="125"/>
                    </a:cubicBezTo>
                    <a:cubicBezTo>
                      <a:pt x="11" y="125"/>
                      <a:pt x="11" y="126"/>
                      <a:pt x="11" y="127"/>
                    </a:cubicBezTo>
                    <a:cubicBezTo>
                      <a:pt x="11" y="127"/>
                      <a:pt x="12" y="128"/>
                      <a:pt x="12" y="129"/>
                    </a:cubicBezTo>
                    <a:cubicBezTo>
                      <a:pt x="12" y="128"/>
                      <a:pt x="13" y="128"/>
                      <a:pt x="13" y="128"/>
                    </a:cubicBezTo>
                    <a:cubicBezTo>
                      <a:pt x="14" y="127"/>
                      <a:pt x="15" y="126"/>
                      <a:pt x="17" y="125"/>
                    </a:cubicBezTo>
                    <a:cubicBezTo>
                      <a:pt x="19" y="123"/>
                      <a:pt x="22" y="121"/>
                      <a:pt x="24" y="119"/>
                    </a:cubicBezTo>
                    <a:cubicBezTo>
                      <a:pt x="26" y="118"/>
                      <a:pt x="27" y="117"/>
                      <a:pt x="29" y="116"/>
                    </a:cubicBezTo>
                    <a:cubicBezTo>
                      <a:pt x="31" y="115"/>
                      <a:pt x="34" y="113"/>
                      <a:pt x="36" y="112"/>
                    </a:cubicBezTo>
                    <a:cubicBezTo>
                      <a:pt x="38" y="111"/>
                      <a:pt x="38" y="109"/>
                      <a:pt x="39" y="108"/>
                    </a:cubicBezTo>
                    <a:cubicBezTo>
                      <a:pt x="39" y="106"/>
                      <a:pt x="40" y="105"/>
                      <a:pt x="40" y="104"/>
                    </a:cubicBezTo>
                    <a:cubicBezTo>
                      <a:pt x="40" y="103"/>
                      <a:pt x="40" y="103"/>
                      <a:pt x="40" y="102"/>
                    </a:cubicBezTo>
                    <a:cubicBezTo>
                      <a:pt x="40" y="100"/>
                      <a:pt x="40" y="100"/>
                      <a:pt x="42" y="99"/>
                    </a:cubicBezTo>
                    <a:cubicBezTo>
                      <a:pt x="43" y="98"/>
                      <a:pt x="44" y="98"/>
                      <a:pt x="44" y="97"/>
                    </a:cubicBezTo>
                    <a:cubicBezTo>
                      <a:pt x="48" y="95"/>
                      <a:pt x="51" y="93"/>
                      <a:pt x="54" y="91"/>
                    </a:cubicBezTo>
                    <a:cubicBezTo>
                      <a:pt x="57" y="90"/>
                      <a:pt x="60" y="88"/>
                      <a:pt x="63" y="87"/>
                    </a:cubicBezTo>
                    <a:cubicBezTo>
                      <a:pt x="64" y="86"/>
                      <a:pt x="66" y="86"/>
                      <a:pt x="68" y="85"/>
                    </a:cubicBezTo>
                    <a:cubicBezTo>
                      <a:pt x="71" y="84"/>
                      <a:pt x="73" y="83"/>
                      <a:pt x="76" y="82"/>
                    </a:cubicBezTo>
                    <a:cubicBezTo>
                      <a:pt x="78" y="81"/>
                      <a:pt x="81" y="80"/>
                      <a:pt x="83" y="79"/>
                    </a:cubicBezTo>
                    <a:cubicBezTo>
                      <a:pt x="84" y="78"/>
                      <a:pt x="85" y="78"/>
                      <a:pt x="86" y="77"/>
                    </a:cubicBezTo>
                    <a:cubicBezTo>
                      <a:pt x="86" y="78"/>
                      <a:pt x="87" y="78"/>
                      <a:pt x="87" y="77"/>
                    </a:cubicBezTo>
                    <a:cubicBezTo>
                      <a:pt x="88" y="76"/>
                      <a:pt x="89" y="75"/>
                      <a:pt x="90" y="74"/>
                    </a:cubicBezTo>
                    <a:cubicBezTo>
                      <a:pt x="91" y="73"/>
                      <a:pt x="93" y="72"/>
                      <a:pt x="95" y="72"/>
                    </a:cubicBezTo>
                    <a:cubicBezTo>
                      <a:pt x="96" y="71"/>
                      <a:pt x="98" y="71"/>
                      <a:pt x="100" y="70"/>
                    </a:cubicBezTo>
                    <a:cubicBezTo>
                      <a:pt x="100" y="69"/>
                      <a:pt x="100" y="68"/>
                      <a:pt x="100" y="67"/>
                    </a:cubicBezTo>
                    <a:cubicBezTo>
                      <a:pt x="100" y="65"/>
                      <a:pt x="100" y="64"/>
                      <a:pt x="100" y="62"/>
                    </a:cubicBezTo>
                    <a:cubicBezTo>
                      <a:pt x="100" y="60"/>
                      <a:pt x="101" y="58"/>
                      <a:pt x="101" y="56"/>
                    </a:cubicBezTo>
                    <a:cubicBezTo>
                      <a:pt x="102" y="54"/>
                      <a:pt x="104" y="54"/>
                      <a:pt x="104" y="55"/>
                    </a:cubicBezTo>
                    <a:cubicBezTo>
                      <a:pt x="105" y="56"/>
                      <a:pt x="106" y="55"/>
                      <a:pt x="107" y="55"/>
                    </a:cubicBezTo>
                    <a:cubicBezTo>
                      <a:pt x="109" y="54"/>
                      <a:pt x="112" y="53"/>
                      <a:pt x="114" y="52"/>
                    </a:cubicBezTo>
                    <a:cubicBezTo>
                      <a:pt x="118" y="50"/>
                      <a:pt x="122" y="48"/>
                      <a:pt x="126" y="46"/>
                    </a:cubicBezTo>
                    <a:cubicBezTo>
                      <a:pt x="129" y="45"/>
                      <a:pt x="132" y="44"/>
                      <a:pt x="134" y="43"/>
                    </a:cubicBezTo>
                    <a:cubicBezTo>
                      <a:pt x="135" y="42"/>
                      <a:pt x="136" y="42"/>
                      <a:pt x="137" y="41"/>
                    </a:cubicBezTo>
                    <a:cubicBezTo>
                      <a:pt x="141" y="39"/>
                      <a:pt x="144" y="38"/>
                      <a:pt x="148" y="36"/>
                    </a:cubicBezTo>
                    <a:cubicBezTo>
                      <a:pt x="149" y="36"/>
                      <a:pt x="150" y="35"/>
                      <a:pt x="151" y="34"/>
                    </a:cubicBezTo>
                    <a:cubicBezTo>
                      <a:pt x="155" y="32"/>
                      <a:pt x="159" y="30"/>
                      <a:pt x="163" y="28"/>
                    </a:cubicBezTo>
                    <a:cubicBezTo>
                      <a:pt x="165" y="27"/>
                      <a:pt x="168" y="26"/>
                      <a:pt x="170" y="25"/>
                    </a:cubicBezTo>
                    <a:cubicBezTo>
                      <a:pt x="172" y="24"/>
                      <a:pt x="175" y="23"/>
                      <a:pt x="177" y="22"/>
                    </a:cubicBezTo>
                    <a:cubicBezTo>
                      <a:pt x="178" y="21"/>
                      <a:pt x="178" y="21"/>
                      <a:pt x="179" y="20"/>
                    </a:cubicBezTo>
                    <a:cubicBezTo>
                      <a:pt x="180" y="19"/>
                      <a:pt x="182" y="19"/>
                      <a:pt x="183" y="18"/>
                    </a:cubicBezTo>
                    <a:cubicBezTo>
                      <a:pt x="183" y="18"/>
                      <a:pt x="185" y="18"/>
                      <a:pt x="185" y="19"/>
                    </a:cubicBezTo>
                    <a:cubicBezTo>
                      <a:pt x="186" y="21"/>
                      <a:pt x="186" y="22"/>
                      <a:pt x="186" y="24"/>
                    </a:cubicBezTo>
                    <a:cubicBezTo>
                      <a:pt x="186" y="24"/>
                      <a:pt x="185" y="24"/>
                      <a:pt x="184" y="24"/>
                    </a:cubicBezTo>
                    <a:cubicBezTo>
                      <a:pt x="183" y="25"/>
                      <a:pt x="182" y="25"/>
                      <a:pt x="180" y="25"/>
                    </a:cubicBezTo>
                    <a:cubicBezTo>
                      <a:pt x="177" y="26"/>
                      <a:pt x="174" y="27"/>
                      <a:pt x="171" y="29"/>
                    </a:cubicBezTo>
                    <a:cubicBezTo>
                      <a:pt x="167" y="31"/>
                      <a:pt x="163" y="31"/>
                      <a:pt x="159" y="34"/>
                    </a:cubicBezTo>
                    <a:cubicBezTo>
                      <a:pt x="158" y="35"/>
                      <a:pt x="155" y="36"/>
                      <a:pt x="153" y="37"/>
                    </a:cubicBezTo>
                    <a:cubicBezTo>
                      <a:pt x="151" y="38"/>
                      <a:pt x="149" y="39"/>
                      <a:pt x="147" y="40"/>
                    </a:cubicBezTo>
                    <a:cubicBezTo>
                      <a:pt x="145" y="41"/>
                      <a:pt x="143" y="42"/>
                      <a:pt x="141" y="42"/>
                    </a:cubicBezTo>
                    <a:cubicBezTo>
                      <a:pt x="139" y="44"/>
                      <a:pt x="137" y="45"/>
                      <a:pt x="135" y="46"/>
                    </a:cubicBezTo>
                    <a:cubicBezTo>
                      <a:pt x="133" y="47"/>
                      <a:pt x="132" y="47"/>
                      <a:pt x="130" y="48"/>
                    </a:cubicBezTo>
                    <a:cubicBezTo>
                      <a:pt x="128" y="49"/>
                      <a:pt x="126" y="50"/>
                      <a:pt x="124" y="51"/>
                    </a:cubicBezTo>
                    <a:cubicBezTo>
                      <a:pt x="122" y="52"/>
                      <a:pt x="120" y="52"/>
                      <a:pt x="118" y="53"/>
                    </a:cubicBezTo>
                    <a:cubicBezTo>
                      <a:pt x="117" y="54"/>
                      <a:pt x="115" y="55"/>
                      <a:pt x="113" y="56"/>
                    </a:cubicBezTo>
                    <a:cubicBezTo>
                      <a:pt x="112" y="57"/>
                      <a:pt x="110" y="58"/>
                      <a:pt x="108" y="59"/>
                    </a:cubicBezTo>
                    <a:cubicBezTo>
                      <a:pt x="107" y="60"/>
                      <a:pt x="106" y="60"/>
                      <a:pt x="105" y="61"/>
                    </a:cubicBezTo>
                    <a:cubicBezTo>
                      <a:pt x="104" y="62"/>
                      <a:pt x="104" y="64"/>
                      <a:pt x="104" y="65"/>
                    </a:cubicBezTo>
                    <a:cubicBezTo>
                      <a:pt x="103" y="66"/>
                      <a:pt x="103" y="67"/>
                      <a:pt x="103" y="67"/>
                    </a:cubicBezTo>
                    <a:cubicBezTo>
                      <a:pt x="103" y="70"/>
                      <a:pt x="103" y="73"/>
                      <a:pt x="103" y="76"/>
                    </a:cubicBezTo>
                    <a:cubicBezTo>
                      <a:pt x="104" y="79"/>
                      <a:pt x="104" y="82"/>
                      <a:pt x="104" y="85"/>
                    </a:cubicBezTo>
                    <a:cubicBezTo>
                      <a:pt x="105" y="89"/>
                      <a:pt x="106" y="92"/>
                      <a:pt x="108" y="96"/>
                    </a:cubicBezTo>
                    <a:cubicBezTo>
                      <a:pt x="110" y="100"/>
                      <a:pt x="113" y="103"/>
                      <a:pt x="116" y="106"/>
                    </a:cubicBezTo>
                    <a:cubicBezTo>
                      <a:pt x="118" y="108"/>
                      <a:pt x="119" y="109"/>
                      <a:pt x="122" y="111"/>
                    </a:cubicBezTo>
                    <a:cubicBezTo>
                      <a:pt x="123" y="111"/>
                      <a:pt x="125" y="112"/>
                      <a:pt x="124" y="114"/>
                    </a:cubicBezTo>
                    <a:cubicBezTo>
                      <a:pt x="124" y="115"/>
                      <a:pt x="124" y="116"/>
                      <a:pt x="124" y="116"/>
                    </a:cubicBezTo>
                    <a:cubicBezTo>
                      <a:pt x="124" y="116"/>
                      <a:pt x="124" y="117"/>
                      <a:pt x="125" y="117"/>
                    </a:cubicBezTo>
                    <a:cubicBezTo>
                      <a:pt x="126" y="116"/>
                      <a:pt x="128" y="115"/>
                      <a:pt x="130" y="114"/>
                    </a:cubicBezTo>
                    <a:cubicBezTo>
                      <a:pt x="131" y="113"/>
                      <a:pt x="132" y="113"/>
                      <a:pt x="132" y="112"/>
                    </a:cubicBezTo>
                    <a:cubicBezTo>
                      <a:pt x="135" y="111"/>
                      <a:pt x="137" y="110"/>
                      <a:pt x="139" y="109"/>
                    </a:cubicBezTo>
                    <a:cubicBezTo>
                      <a:pt x="141" y="107"/>
                      <a:pt x="144" y="106"/>
                      <a:pt x="146" y="105"/>
                    </a:cubicBezTo>
                    <a:cubicBezTo>
                      <a:pt x="149" y="103"/>
                      <a:pt x="153" y="102"/>
                      <a:pt x="156" y="100"/>
                    </a:cubicBezTo>
                    <a:cubicBezTo>
                      <a:pt x="159" y="98"/>
                      <a:pt x="163" y="97"/>
                      <a:pt x="166" y="95"/>
                    </a:cubicBezTo>
                    <a:cubicBezTo>
                      <a:pt x="170" y="93"/>
                      <a:pt x="173" y="91"/>
                      <a:pt x="177" y="90"/>
                    </a:cubicBezTo>
                    <a:cubicBezTo>
                      <a:pt x="180" y="89"/>
                      <a:pt x="182" y="87"/>
                      <a:pt x="185" y="86"/>
                    </a:cubicBezTo>
                    <a:cubicBezTo>
                      <a:pt x="187" y="85"/>
                      <a:pt x="190" y="84"/>
                      <a:pt x="192" y="82"/>
                    </a:cubicBezTo>
                    <a:cubicBezTo>
                      <a:pt x="194" y="82"/>
                      <a:pt x="196" y="81"/>
                      <a:pt x="198" y="80"/>
                    </a:cubicBezTo>
                    <a:cubicBezTo>
                      <a:pt x="199" y="80"/>
                      <a:pt x="201" y="79"/>
                      <a:pt x="202" y="78"/>
                    </a:cubicBezTo>
                    <a:cubicBezTo>
                      <a:pt x="205" y="77"/>
                      <a:pt x="205" y="75"/>
                      <a:pt x="204" y="73"/>
                    </a:cubicBezTo>
                    <a:cubicBezTo>
                      <a:pt x="202" y="70"/>
                      <a:pt x="201" y="67"/>
                      <a:pt x="199" y="65"/>
                    </a:cubicBezTo>
                    <a:cubicBezTo>
                      <a:pt x="199" y="63"/>
                      <a:pt x="198" y="62"/>
                      <a:pt x="197" y="60"/>
                    </a:cubicBezTo>
                    <a:cubicBezTo>
                      <a:pt x="196" y="57"/>
                      <a:pt x="194" y="55"/>
                      <a:pt x="193" y="52"/>
                    </a:cubicBezTo>
                    <a:cubicBezTo>
                      <a:pt x="192" y="48"/>
                      <a:pt x="191" y="45"/>
                      <a:pt x="190" y="41"/>
                    </a:cubicBezTo>
                    <a:cubicBezTo>
                      <a:pt x="189" y="39"/>
                      <a:pt x="189" y="37"/>
                      <a:pt x="189" y="35"/>
                    </a:cubicBezTo>
                    <a:cubicBezTo>
                      <a:pt x="189" y="32"/>
                      <a:pt x="189" y="30"/>
                      <a:pt x="189" y="27"/>
                    </a:cubicBezTo>
                    <a:cubicBezTo>
                      <a:pt x="189" y="23"/>
                      <a:pt x="189" y="19"/>
                      <a:pt x="190" y="16"/>
                    </a:cubicBezTo>
                    <a:cubicBezTo>
                      <a:pt x="190" y="15"/>
                      <a:pt x="191" y="14"/>
                      <a:pt x="191" y="13"/>
                    </a:cubicBezTo>
                    <a:cubicBezTo>
                      <a:pt x="192" y="12"/>
                      <a:pt x="192" y="11"/>
                      <a:pt x="193" y="10"/>
                    </a:cubicBezTo>
                    <a:cubicBezTo>
                      <a:pt x="193" y="9"/>
                      <a:pt x="194" y="9"/>
                      <a:pt x="193" y="8"/>
                    </a:cubicBezTo>
                    <a:cubicBezTo>
                      <a:pt x="193" y="8"/>
                      <a:pt x="193" y="7"/>
                      <a:pt x="194" y="6"/>
                    </a:cubicBezTo>
                    <a:cubicBezTo>
                      <a:pt x="195" y="5"/>
                      <a:pt x="196" y="4"/>
                      <a:pt x="197" y="4"/>
                    </a:cubicBezTo>
                    <a:cubicBezTo>
                      <a:pt x="199" y="4"/>
                      <a:pt x="200" y="3"/>
                      <a:pt x="201" y="3"/>
                    </a:cubicBezTo>
                    <a:cubicBezTo>
                      <a:pt x="202" y="2"/>
                      <a:pt x="203" y="2"/>
                      <a:pt x="205" y="1"/>
                    </a:cubicBezTo>
                    <a:cubicBezTo>
                      <a:pt x="205" y="2"/>
                      <a:pt x="209" y="0"/>
                      <a:pt x="208" y="4"/>
                    </a:cubicBezTo>
                    <a:cubicBezTo>
                      <a:pt x="210" y="3"/>
                      <a:pt x="212" y="3"/>
                      <a:pt x="214" y="2"/>
                    </a:cubicBezTo>
                    <a:cubicBezTo>
                      <a:pt x="217" y="2"/>
                      <a:pt x="221" y="2"/>
                      <a:pt x="224" y="2"/>
                    </a:cubicBezTo>
                    <a:cubicBezTo>
                      <a:pt x="224" y="2"/>
                      <a:pt x="225" y="4"/>
                      <a:pt x="225" y="4"/>
                    </a:cubicBezTo>
                    <a:cubicBezTo>
                      <a:pt x="224" y="5"/>
                      <a:pt x="224" y="5"/>
                      <a:pt x="223" y="5"/>
                    </a:cubicBezTo>
                    <a:cubicBezTo>
                      <a:pt x="223" y="5"/>
                      <a:pt x="222" y="5"/>
                      <a:pt x="222" y="5"/>
                    </a:cubicBezTo>
                    <a:cubicBezTo>
                      <a:pt x="222" y="6"/>
                      <a:pt x="222" y="6"/>
                      <a:pt x="223" y="6"/>
                    </a:cubicBezTo>
                    <a:cubicBezTo>
                      <a:pt x="225" y="7"/>
                      <a:pt x="227" y="8"/>
                      <a:pt x="229" y="9"/>
                    </a:cubicBezTo>
                    <a:cubicBezTo>
                      <a:pt x="231" y="10"/>
                      <a:pt x="232" y="11"/>
                      <a:pt x="233" y="13"/>
                    </a:cubicBezTo>
                    <a:cubicBezTo>
                      <a:pt x="234" y="14"/>
                      <a:pt x="235" y="15"/>
                      <a:pt x="236" y="17"/>
                    </a:cubicBezTo>
                    <a:cubicBezTo>
                      <a:pt x="237" y="19"/>
                      <a:pt x="238" y="21"/>
                      <a:pt x="239" y="23"/>
                    </a:cubicBezTo>
                    <a:cubicBezTo>
                      <a:pt x="240" y="25"/>
                      <a:pt x="241" y="27"/>
                      <a:pt x="242" y="29"/>
                    </a:cubicBezTo>
                    <a:cubicBezTo>
                      <a:pt x="243" y="31"/>
                      <a:pt x="243" y="33"/>
                      <a:pt x="243" y="35"/>
                    </a:cubicBezTo>
                    <a:cubicBezTo>
                      <a:pt x="244" y="38"/>
                      <a:pt x="245" y="41"/>
                      <a:pt x="245" y="44"/>
                    </a:cubicBezTo>
                    <a:cubicBezTo>
                      <a:pt x="245" y="47"/>
                      <a:pt x="245" y="50"/>
                      <a:pt x="245" y="52"/>
                    </a:cubicBezTo>
                    <a:cubicBezTo>
                      <a:pt x="245" y="56"/>
                      <a:pt x="244" y="58"/>
                      <a:pt x="243" y="61"/>
                    </a:cubicBezTo>
                    <a:cubicBezTo>
                      <a:pt x="243" y="63"/>
                      <a:pt x="243" y="64"/>
                      <a:pt x="242" y="65"/>
                    </a:cubicBezTo>
                    <a:cubicBezTo>
                      <a:pt x="242" y="66"/>
                      <a:pt x="242" y="66"/>
                      <a:pt x="242" y="66"/>
                    </a:cubicBezTo>
                    <a:cubicBezTo>
                      <a:pt x="243" y="66"/>
                      <a:pt x="244" y="66"/>
                      <a:pt x="244" y="66"/>
                    </a:cubicBezTo>
                    <a:cubicBezTo>
                      <a:pt x="246" y="66"/>
                      <a:pt x="246" y="66"/>
                      <a:pt x="246" y="67"/>
                    </a:cubicBezTo>
                    <a:cubicBezTo>
                      <a:pt x="246" y="68"/>
                      <a:pt x="245" y="69"/>
                      <a:pt x="244" y="69"/>
                    </a:cubicBezTo>
                    <a:cubicBezTo>
                      <a:pt x="243" y="69"/>
                      <a:pt x="242" y="69"/>
                      <a:pt x="242" y="70"/>
                    </a:cubicBezTo>
                    <a:cubicBezTo>
                      <a:pt x="241" y="71"/>
                      <a:pt x="239" y="71"/>
                      <a:pt x="239" y="73"/>
                    </a:cubicBezTo>
                    <a:cubicBezTo>
                      <a:pt x="238" y="75"/>
                      <a:pt x="236" y="76"/>
                      <a:pt x="234" y="77"/>
                    </a:cubicBezTo>
                    <a:cubicBezTo>
                      <a:pt x="232" y="78"/>
                      <a:pt x="230" y="78"/>
                      <a:pt x="228" y="79"/>
                    </a:cubicBezTo>
                    <a:cubicBezTo>
                      <a:pt x="226" y="80"/>
                      <a:pt x="224" y="81"/>
                      <a:pt x="222" y="81"/>
                    </a:cubicBezTo>
                    <a:cubicBezTo>
                      <a:pt x="220" y="82"/>
                      <a:pt x="218" y="84"/>
                      <a:pt x="215" y="83"/>
                    </a:cubicBezTo>
                    <a:cubicBezTo>
                      <a:pt x="215" y="83"/>
                      <a:pt x="214" y="84"/>
                      <a:pt x="213" y="84"/>
                    </a:cubicBezTo>
                    <a:cubicBezTo>
                      <a:pt x="212" y="84"/>
                      <a:pt x="211" y="83"/>
                      <a:pt x="211" y="82"/>
                    </a:cubicBezTo>
                    <a:cubicBezTo>
                      <a:pt x="211" y="82"/>
                      <a:pt x="211" y="81"/>
                      <a:pt x="211" y="81"/>
                    </a:cubicBezTo>
                    <a:cubicBezTo>
                      <a:pt x="211" y="81"/>
                      <a:pt x="210" y="81"/>
                      <a:pt x="210" y="82"/>
                    </a:cubicBezTo>
                    <a:cubicBezTo>
                      <a:pt x="207" y="81"/>
                      <a:pt x="205" y="82"/>
                      <a:pt x="202" y="83"/>
                    </a:cubicBezTo>
                    <a:cubicBezTo>
                      <a:pt x="200" y="84"/>
                      <a:pt x="197" y="85"/>
                      <a:pt x="195" y="86"/>
                    </a:cubicBezTo>
                    <a:cubicBezTo>
                      <a:pt x="192" y="87"/>
                      <a:pt x="188" y="89"/>
                      <a:pt x="185" y="90"/>
                    </a:cubicBezTo>
                    <a:cubicBezTo>
                      <a:pt x="183" y="91"/>
                      <a:pt x="181" y="92"/>
                      <a:pt x="179" y="93"/>
                    </a:cubicBezTo>
                    <a:cubicBezTo>
                      <a:pt x="176" y="94"/>
                      <a:pt x="174" y="95"/>
                      <a:pt x="172" y="96"/>
                    </a:cubicBezTo>
                    <a:cubicBezTo>
                      <a:pt x="169" y="97"/>
                      <a:pt x="166" y="99"/>
                      <a:pt x="164" y="100"/>
                    </a:cubicBezTo>
                    <a:cubicBezTo>
                      <a:pt x="162" y="101"/>
                      <a:pt x="160" y="102"/>
                      <a:pt x="158" y="103"/>
                    </a:cubicBezTo>
                    <a:cubicBezTo>
                      <a:pt x="157" y="104"/>
                      <a:pt x="156" y="104"/>
                      <a:pt x="154" y="105"/>
                    </a:cubicBezTo>
                    <a:cubicBezTo>
                      <a:pt x="150" y="107"/>
                      <a:pt x="146" y="109"/>
                      <a:pt x="142" y="111"/>
                    </a:cubicBezTo>
                    <a:cubicBezTo>
                      <a:pt x="139" y="113"/>
                      <a:pt x="136" y="114"/>
                      <a:pt x="132" y="116"/>
                    </a:cubicBezTo>
                    <a:cubicBezTo>
                      <a:pt x="130" y="118"/>
                      <a:pt x="127" y="120"/>
                      <a:pt x="124" y="121"/>
                    </a:cubicBezTo>
                    <a:cubicBezTo>
                      <a:pt x="124" y="121"/>
                      <a:pt x="123" y="122"/>
                      <a:pt x="122" y="122"/>
                    </a:cubicBezTo>
                    <a:cubicBezTo>
                      <a:pt x="122" y="122"/>
                      <a:pt x="122" y="122"/>
                      <a:pt x="121" y="122"/>
                    </a:cubicBezTo>
                    <a:cubicBezTo>
                      <a:pt x="121" y="121"/>
                      <a:pt x="120" y="121"/>
                      <a:pt x="120" y="121"/>
                    </a:cubicBezTo>
                    <a:cubicBezTo>
                      <a:pt x="120" y="120"/>
                      <a:pt x="120" y="118"/>
                      <a:pt x="121" y="118"/>
                    </a:cubicBezTo>
                    <a:cubicBezTo>
                      <a:pt x="122" y="118"/>
                      <a:pt x="123" y="117"/>
                      <a:pt x="123" y="117"/>
                    </a:cubicBezTo>
                    <a:cubicBezTo>
                      <a:pt x="122" y="116"/>
                      <a:pt x="121" y="117"/>
                      <a:pt x="120" y="116"/>
                    </a:cubicBezTo>
                    <a:cubicBezTo>
                      <a:pt x="118" y="115"/>
                      <a:pt x="118" y="114"/>
                      <a:pt x="117" y="113"/>
                    </a:cubicBezTo>
                    <a:cubicBezTo>
                      <a:pt x="116" y="113"/>
                      <a:pt x="116" y="113"/>
                      <a:pt x="116" y="114"/>
                    </a:cubicBezTo>
                    <a:cubicBezTo>
                      <a:pt x="115" y="114"/>
                      <a:pt x="114" y="115"/>
                      <a:pt x="113" y="115"/>
                    </a:cubicBezTo>
                    <a:cubicBezTo>
                      <a:pt x="111" y="115"/>
                      <a:pt x="110" y="115"/>
                      <a:pt x="108" y="116"/>
                    </a:cubicBezTo>
                    <a:cubicBezTo>
                      <a:pt x="106" y="117"/>
                      <a:pt x="104" y="118"/>
                      <a:pt x="102" y="119"/>
                    </a:cubicBezTo>
                    <a:cubicBezTo>
                      <a:pt x="99" y="120"/>
                      <a:pt x="97" y="121"/>
                      <a:pt x="95" y="122"/>
                    </a:cubicBezTo>
                    <a:cubicBezTo>
                      <a:pt x="94" y="123"/>
                      <a:pt x="93" y="123"/>
                      <a:pt x="92" y="123"/>
                    </a:cubicBezTo>
                    <a:cubicBezTo>
                      <a:pt x="92" y="124"/>
                      <a:pt x="91" y="124"/>
                      <a:pt x="91" y="125"/>
                    </a:cubicBezTo>
                    <a:cubicBezTo>
                      <a:pt x="91" y="126"/>
                      <a:pt x="91" y="128"/>
                      <a:pt x="91" y="129"/>
                    </a:cubicBezTo>
                    <a:cubicBezTo>
                      <a:pt x="92" y="130"/>
                      <a:pt x="92" y="131"/>
                      <a:pt x="92" y="131"/>
                    </a:cubicBezTo>
                    <a:cubicBezTo>
                      <a:pt x="92" y="137"/>
                      <a:pt x="91" y="142"/>
                      <a:pt x="88" y="147"/>
                    </a:cubicBezTo>
                    <a:cubicBezTo>
                      <a:pt x="91" y="148"/>
                      <a:pt x="93" y="149"/>
                      <a:pt x="95" y="151"/>
                    </a:cubicBezTo>
                    <a:cubicBezTo>
                      <a:pt x="98" y="153"/>
                      <a:pt x="100" y="155"/>
                      <a:pt x="103" y="157"/>
                    </a:cubicBezTo>
                    <a:cubicBezTo>
                      <a:pt x="106" y="159"/>
                      <a:pt x="110" y="161"/>
                      <a:pt x="113" y="164"/>
                    </a:cubicBezTo>
                    <a:cubicBezTo>
                      <a:pt x="116" y="166"/>
                      <a:pt x="120" y="168"/>
                      <a:pt x="123" y="170"/>
                    </a:cubicBezTo>
                    <a:cubicBezTo>
                      <a:pt x="125" y="171"/>
                      <a:pt x="127" y="173"/>
                      <a:pt x="129" y="174"/>
                    </a:cubicBezTo>
                    <a:cubicBezTo>
                      <a:pt x="129" y="174"/>
                      <a:pt x="130" y="175"/>
                      <a:pt x="131" y="175"/>
                    </a:cubicBezTo>
                    <a:cubicBezTo>
                      <a:pt x="132" y="175"/>
                      <a:pt x="133" y="175"/>
                      <a:pt x="133" y="177"/>
                    </a:cubicBezTo>
                    <a:cubicBezTo>
                      <a:pt x="133" y="178"/>
                      <a:pt x="134" y="180"/>
                      <a:pt x="136" y="180"/>
                    </a:cubicBezTo>
                    <a:cubicBezTo>
                      <a:pt x="136" y="180"/>
                      <a:pt x="137" y="181"/>
                      <a:pt x="137" y="182"/>
                    </a:cubicBezTo>
                    <a:cubicBezTo>
                      <a:pt x="138" y="183"/>
                      <a:pt x="139" y="184"/>
                      <a:pt x="139" y="185"/>
                    </a:cubicBezTo>
                    <a:cubicBezTo>
                      <a:pt x="140" y="186"/>
                      <a:pt x="140" y="188"/>
                      <a:pt x="138" y="189"/>
                    </a:cubicBezTo>
                    <a:cubicBezTo>
                      <a:pt x="138" y="189"/>
                      <a:pt x="137" y="189"/>
                      <a:pt x="137" y="188"/>
                    </a:cubicBezTo>
                    <a:cubicBezTo>
                      <a:pt x="136" y="188"/>
                      <a:pt x="136" y="187"/>
                      <a:pt x="135" y="187"/>
                    </a:cubicBezTo>
                    <a:cubicBezTo>
                      <a:pt x="134" y="186"/>
                      <a:pt x="133" y="186"/>
                      <a:pt x="133" y="187"/>
                    </a:cubicBezTo>
                    <a:cubicBezTo>
                      <a:pt x="133" y="187"/>
                      <a:pt x="133" y="187"/>
                      <a:pt x="133" y="188"/>
                    </a:cubicBezTo>
                    <a:cubicBezTo>
                      <a:pt x="134" y="190"/>
                      <a:pt x="132" y="191"/>
                      <a:pt x="131" y="191"/>
                    </a:cubicBezTo>
                    <a:cubicBezTo>
                      <a:pt x="129" y="192"/>
                      <a:pt x="127" y="192"/>
                      <a:pt x="126" y="191"/>
                    </a:cubicBezTo>
                    <a:cubicBezTo>
                      <a:pt x="124" y="190"/>
                      <a:pt x="122" y="189"/>
                      <a:pt x="120" y="188"/>
                    </a:cubicBezTo>
                    <a:cubicBezTo>
                      <a:pt x="119" y="187"/>
                      <a:pt x="119" y="187"/>
                      <a:pt x="119" y="186"/>
                    </a:cubicBezTo>
                    <a:cubicBezTo>
                      <a:pt x="119" y="184"/>
                      <a:pt x="118" y="183"/>
                      <a:pt x="116" y="182"/>
                    </a:cubicBezTo>
                    <a:cubicBezTo>
                      <a:pt x="115" y="180"/>
                      <a:pt x="113" y="179"/>
                      <a:pt x="111" y="178"/>
                    </a:cubicBezTo>
                    <a:cubicBezTo>
                      <a:pt x="111" y="177"/>
                      <a:pt x="110" y="177"/>
                      <a:pt x="110" y="176"/>
                    </a:cubicBezTo>
                    <a:cubicBezTo>
                      <a:pt x="108" y="174"/>
                      <a:pt x="105" y="172"/>
                      <a:pt x="103" y="171"/>
                    </a:cubicBezTo>
                    <a:cubicBezTo>
                      <a:pt x="101" y="169"/>
                      <a:pt x="100" y="168"/>
                      <a:pt x="99" y="167"/>
                    </a:cubicBezTo>
                    <a:cubicBezTo>
                      <a:pt x="97" y="166"/>
                      <a:pt x="95" y="164"/>
                      <a:pt x="93" y="162"/>
                    </a:cubicBezTo>
                    <a:cubicBezTo>
                      <a:pt x="90" y="160"/>
                      <a:pt x="88" y="157"/>
                      <a:pt x="85" y="155"/>
                    </a:cubicBezTo>
                    <a:cubicBezTo>
                      <a:pt x="84" y="154"/>
                      <a:pt x="84" y="154"/>
                      <a:pt x="83" y="154"/>
                    </a:cubicBezTo>
                    <a:cubicBezTo>
                      <a:pt x="83" y="154"/>
                      <a:pt x="83" y="154"/>
                      <a:pt x="83" y="154"/>
                    </a:cubicBezTo>
                    <a:close/>
                    <a:moveTo>
                      <a:pt x="41" y="114"/>
                    </a:moveTo>
                    <a:cubicBezTo>
                      <a:pt x="41" y="116"/>
                      <a:pt x="42" y="118"/>
                      <a:pt x="42" y="120"/>
                    </a:cubicBezTo>
                    <a:cubicBezTo>
                      <a:pt x="42" y="121"/>
                      <a:pt x="42" y="121"/>
                      <a:pt x="43" y="122"/>
                    </a:cubicBezTo>
                    <a:cubicBezTo>
                      <a:pt x="44" y="124"/>
                      <a:pt x="44" y="126"/>
                      <a:pt x="46" y="128"/>
                    </a:cubicBezTo>
                    <a:cubicBezTo>
                      <a:pt x="47" y="130"/>
                      <a:pt x="48" y="131"/>
                      <a:pt x="49" y="133"/>
                    </a:cubicBezTo>
                    <a:cubicBezTo>
                      <a:pt x="50" y="133"/>
                      <a:pt x="50" y="134"/>
                      <a:pt x="51" y="134"/>
                    </a:cubicBezTo>
                    <a:cubicBezTo>
                      <a:pt x="52" y="134"/>
                      <a:pt x="53" y="135"/>
                      <a:pt x="53" y="137"/>
                    </a:cubicBezTo>
                    <a:cubicBezTo>
                      <a:pt x="53" y="137"/>
                      <a:pt x="53" y="137"/>
                      <a:pt x="54" y="138"/>
                    </a:cubicBezTo>
                    <a:cubicBezTo>
                      <a:pt x="56" y="137"/>
                      <a:pt x="58" y="135"/>
                      <a:pt x="61" y="134"/>
                    </a:cubicBezTo>
                    <a:cubicBezTo>
                      <a:pt x="63" y="133"/>
                      <a:pt x="65" y="132"/>
                      <a:pt x="67" y="131"/>
                    </a:cubicBezTo>
                    <a:cubicBezTo>
                      <a:pt x="69" y="131"/>
                      <a:pt x="70" y="130"/>
                      <a:pt x="72" y="129"/>
                    </a:cubicBezTo>
                    <a:cubicBezTo>
                      <a:pt x="74" y="129"/>
                      <a:pt x="74" y="127"/>
                      <a:pt x="76" y="127"/>
                    </a:cubicBezTo>
                    <a:cubicBezTo>
                      <a:pt x="79" y="126"/>
                      <a:pt x="82" y="125"/>
                      <a:pt x="84" y="123"/>
                    </a:cubicBezTo>
                    <a:cubicBezTo>
                      <a:pt x="87" y="122"/>
                      <a:pt x="90" y="121"/>
                      <a:pt x="93" y="119"/>
                    </a:cubicBezTo>
                    <a:cubicBezTo>
                      <a:pt x="95" y="118"/>
                      <a:pt x="98" y="117"/>
                      <a:pt x="101" y="116"/>
                    </a:cubicBezTo>
                    <a:cubicBezTo>
                      <a:pt x="103" y="115"/>
                      <a:pt x="105" y="113"/>
                      <a:pt x="107" y="113"/>
                    </a:cubicBezTo>
                    <a:cubicBezTo>
                      <a:pt x="109" y="112"/>
                      <a:pt x="111" y="110"/>
                      <a:pt x="113" y="108"/>
                    </a:cubicBezTo>
                    <a:cubicBezTo>
                      <a:pt x="113" y="108"/>
                      <a:pt x="113" y="107"/>
                      <a:pt x="112" y="107"/>
                    </a:cubicBezTo>
                    <a:cubicBezTo>
                      <a:pt x="109" y="103"/>
                      <a:pt x="106" y="100"/>
                      <a:pt x="104" y="95"/>
                    </a:cubicBezTo>
                    <a:cubicBezTo>
                      <a:pt x="102" y="92"/>
                      <a:pt x="101" y="88"/>
                      <a:pt x="101" y="84"/>
                    </a:cubicBezTo>
                    <a:cubicBezTo>
                      <a:pt x="101" y="81"/>
                      <a:pt x="100" y="78"/>
                      <a:pt x="100" y="75"/>
                    </a:cubicBezTo>
                    <a:cubicBezTo>
                      <a:pt x="100" y="75"/>
                      <a:pt x="100" y="75"/>
                      <a:pt x="99" y="75"/>
                    </a:cubicBezTo>
                    <a:cubicBezTo>
                      <a:pt x="99" y="75"/>
                      <a:pt x="98" y="75"/>
                      <a:pt x="97" y="75"/>
                    </a:cubicBezTo>
                    <a:cubicBezTo>
                      <a:pt x="94" y="75"/>
                      <a:pt x="92" y="77"/>
                      <a:pt x="90" y="78"/>
                    </a:cubicBezTo>
                    <a:cubicBezTo>
                      <a:pt x="89" y="79"/>
                      <a:pt x="88" y="79"/>
                      <a:pt x="88" y="81"/>
                    </a:cubicBezTo>
                    <a:cubicBezTo>
                      <a:pt x="88" y="82"/>
                      <a:pt x="87" y="82"/>
                      <a:pt x="86" y="83"/>
                    </a:cubicBezTo>
                    <a:cubicBezTo>
                      <a:pt x="84" y="83"/>
                      <a:pt x="83" y="83"/>
                      <a:pt x="82" y="83"/>
                    </a:cubicBezTo>
                    <a:cubicBezTo>
                      <a:pt x="79" y="84"/>
                      <a:pt x="76" y="86"/>
                      <a:pt x="73" y="87"/>
                    </a:cubicBezTo>
                    <a:cubicBezTo>
                      <a:pt x="71" y="88"/>
                      <a:pt x="69" y="88"/>
                      <a:pt x="67" y="89"/>
                    </a:cubicBezTo>
                    <a:cubicBezTo>
                      <a:pt x="65" y="90"/>
                      <a:pt x="63" y="91"/>
                      <a:pt x="61" y="92"/>
                    </a:cubicBezTo>
                    <a:cubicBezTo>
                      <a:pt x="59" y="93"/>
                      <a:pt x="57" y="94"/>
                      <a:pt x="55" y="95"/>
                    </a:cubicBezTo>
                    <a:cubicBezTo>
                      <a:pt x="52" y="96"/>
                      <a:pt x="50" y="98"/>
                      <a:pt x="48" y="99"/>
                    </a:cubicBezTo>
                    <a:cubicBezTo>
                      <a:pt x="45" y="101"/>
                      <a:pt x="42" y="104"/>
                      <a:pt x="42" y="107"/>
                    </a:cubicBezTo>
                    <a:cubicBezTo>
                      <a:pt x="41" y="108"/>
                      <a:pt x="41" y="109"/>
                      <a:pt x="43" y="110"/>
                    </a:cubicBezTo>
                    <a:cubicBezTo>
                      <a:pt x="43" y="110"/>
                      <a:pt x="44" y="110"/>
                      <a:pt x="44" y="111"/>
                    </a:cubicBezTo>
                    <a:cubicBezTo>
                      <a:pt x="44" y="111"/>
                      <a:pt x="45" y="113"/>
                      <a:pt x="44" y="114"/>
                    </a:cubicBezTo>
                    <a:cubicBezTo>
                      <a:pt x="44" y="114"/>
                      <a:pt x="43" y="114"/>
                      <a:pt x="42" y="114"/>
                    </a:cubicBezTo>
                    <a:cubicBezTo>
                      <a:pt x="42" y="114"/>
                      <a:pt x="42" y="114"/>
                      <a:pt x="41" y="114"/>
                    </a:cubicBezTo>
                    <a:close/>
                    <a:moveTo>
                      <a:pt x="230" y="70"/>
                    </a:moveTo>
                    <a:cubicBezTo>
                      <a:pt x="230" y="70"/>
                      <a:pt x="231" y="70"/>
                      <a:pt x="232" y="70"/>
                    </a:cubicBezTo>
                    <a:cubicBezTo>
                      <a:pt x="232" y="70"/>
                      <a:pt x="233" y="69"/>
                      <a:pt x="233" y="69"/>
                    </a:cubicBezTo>
                    <a:cubicBezTo>
                      <a:pt x="234" y="70"/>
                      <a:pt x="235" y="69"/>
                      <a:pt x="236" y="69"/>
                    </a:cubicBezTo>
                    <a:cubicBezTo>
                      <a:pt x="237" y="68"/>
                      <a:pt x="237" y="68"/>
                      <a:pt x="237" y="67"/>
                    </a:cubicBezTo>
                    <a:cubicBezTo>
                      <a:pt x="237" y="67"/>
                      <a:pt x="237" y="66"/>
                      <a:pt x="237" y="66"/>
                    </a:cubicBezTo>
                    <a:cubicBezTo>
                      <a:pt x="239" y="64"/>
                      <a:pt x="240" y="62"/>
                      <a:pt x="240" y="59"/>
                    </a:cubicBezTo>
                    <a:cubicBezTo>
                      <a:pt x="241" y="58"/>
                      <a:pt x="241" y="57"/>
                      <a:pt x="241" y="55"/>
                    </a:cubicBezTo>
                    <a:cubicBezTo>
                      <a:pt x="242" y="52"/>
                      <a:pt x="242" y="48"/>
                      <a:pt x="242" y="45"/>
                    </a:cubicBezTo>
                    <a:cubicBezTo>
                      <a:pt x="241" y="43"/>
                      <a:pt x="241" y="42"/>
                      <a:pt x="241" y="40"/>
                    </a:cubicBezTo>
                    <a:cubicBezTo>
                      <a:pt x="241" y="39"/>
                      <a:pt x="241" y="37"/>
                      <a:pt x="240" y="35"/>
                    </a:cubicBezTo>
                    <a:cubicBezTo>
                      <a:pt x="239" y="33"/>
                      <a:pt x="239" y="30"/>
                      <a:pt x="238" y="28"/>
                    </a:cubicBezTo>
                    <a:cubicBezTo>
                      <a:pt x="237" y="25"/>
                      <a:pt x="235" y="22"/>
                      <a:pt x="232" y="19"/>
                    </a:cubicBezTo>
                    <a:cubicBezTo>
                      <a:pt x="232" y="19"/>
                      <a:pt x="232" y="19"/>
                      <a:pt x="232" y="19"/>
                    </a:cubicBezTo>
                    <a:cubicBezTo>
                      <a:pt x="231" y="17"/>
                      <a:pt x="231" y="15"/>
                      <a:pt x="228" y="15"/>
                    </a:cubicBezTo>
                    <a:cubicBezTo>
                      <a:pt x="228" y="15"/>
                      <a:pt x="227" y="15"/>
                      <a:pt x="227" y="15"/>
                    </a:cubicBezTo>
                    <a:cubicBezTo>
                      <a:pt x="226" y="14"/>
                      <a:pt x="224" y="14"/>
                      <a:pt x="222" y="14"/>
                    </a:cubicBezTo>
                    <a:cubicBezTo>
                      <a:pt x="222" y="14"/>
                      <a:pt x="221" y="15"/>
                      <a:pt x="221" y="15"/>
                    </a:cubicBezTo>
                    <a:cubicBezTo>
                      <a:pt x="221" y="16"/>
                      <a:pt x="220" y="18"/>
                      <a:pt x="220" y="20"/>
                    </a:cubicBezTo>
                    <a:cubicBezTo>
                      <a:pt x="221" y="19"/>
                      <a:pt x="222" y="19"/>
                      <a:pt x="222" y="19"/>
                    </a:cubicBezTo>
                    <a:cubicBezTo>
                      <a:pt x="224" y="19"/>
                      <a:pt x="226" y="19"/>
                      <a:pt x="227" y="19"/>
                    </a:cubicBezTo>
                    <a:cubicBezTo>
                      <a:pt x="229" y="19"/>
                      <a:pt x="229" y="20"/>
                      <a:pt x="229" y="21"/>
                    </a:cubicBezTo>
                    <a:cubicBezTo>
                      <a:pt x="229" y="22"/>
                      <a:pt x="228" y="22"/>
                      <a:pt x="227" y="22"/>
                    </a:cubicBezTo>
                    <a:cubicBezTo>
                      <a:pt x="225" y="22"/>
                      <a:pt x="223" y="22"/>
                      <a:pt x="221" y="23"/>
                    </a:cubicBezTo>
                    <a:cubicBezTo>
                      <a:pt x="219" y="23"/>
                      <a:pt x="218" y="24"/>
                      <a:pt x="218" y="26"/>
                    </a:cubicBezTo>
                    <a:cubicBezTo>
                      <a:pt x="218" y="27"/>
                      <a:pt x="218" y="27"/>
                      <a:pt x="218" y="28"/>
                    </a:cubicBezTo>
                    <a:cubicBezTo>
                      <a:pt x="218" y="29"/>
                      <a:pt x="218" y="31"/>
                      <a:pt x="217" y="32"/>
                    </a:cubicBezTo>
                    <a:cubicBezTo>
                      <a:pt x="217" y="33"/>
                      <a:pt x="217" y="34"/>
                      <a:pt x="218" y="33"/>
                    </a:cubicBezTo>
                    <a:cubicBezTo>
                      <a:pt x="219" y="33"/>
                      <a:pt x="221" y="33"/>
                      <a:pt x="222" y="33"/>
                    </a:cubicBezTo>
                    <a:cubicBezTo>
                      <a:pt x="223" y="33"/>
                      <a:pt x="224" y="33"/>
                      <a:pt x="225" y="33"/>
                    </a:cubicBezTo>
                    <a:cubicBezTo>
                      <a:pt x="226" y="33"/>
                      <a:pt x="227" y="33"/>
                      <a:pt x="227" y="34"/>
                    </a:cubicBezTo>
                    <a:cubicBezTo>
                      <a:pt x="226" y="35"/>
                      <a:pt x="226" y="35"/>
                      <a:pt x="225" y="35"/>
                    </a:cubicBezTo>
                    <a:cubicBezTo>
                      <a:pt x="222" y="36"/>
                      <a:pt x="219" y="36"/>
                      <a:pt x="216" y="37"/>
                    </a:cubicBezTo>
                    <a:cubicBezTo>
                      <a:pt x="214" y="37"/>
                      <a:pt x="212" y="37"/>
                      <a:pt x="211" y="38"/>
                    </a:cubicBezTo>
                    <a:cubicBezTo>
                      <a:pt x="210" y="36"/>
                      <a:pt x="210" y="35"/>
                      <a:pt x="211" y="35"/>
                    </a:cubicBezTo>
                    <a:cubicBezTo>
                      <a:pt x="212" y="34"/>
                      <a:pt x="213" y="34"/>
                      <a:pt x="214" y="34"/>
                    </a:cubicBezTo>
                    <a:cubicBezTo>
                      <a:pt x="214" y="34"/>
                      <a:pt x="215" y="34"/>
                      <a:pt x="215" y="33"/>
                    </a:cubicBezTo>
                    <a:cubicBezTo>
                      <a:pt x="215" y="31"/>
                      <a:pt x="215" y="29"/>
                      <a:pt x="216" y="26"/>
                    </a:cubicBezTo>
                    <a:cubicBezTo>
                      <a:pt x="216" y="26"/>
                      <a:pt x="215" y="25"/>
                      <a:pt x="215" y="25"/>
                    </a:cubicBezTo>
                    <a:cubicBezTo>
                      <a:pt x="214" y="26"/>
                      <a:pt x="213" y="26"/>
                      <a:pt x="212" y="26"/>
                    </a:cubicBezTo>
                    <a:cubicBezTo>
                      <a:pt x="212" y="27"/>
                      <a:pt x="212" y="28"/>
                      <a:pt x="212" y="29"/>
                    </a:cubicBezTo>
                    <a:cubicBezTo>
                      <a:pt x="212" y="30"/>
                      <a:pt x="213" y="31"/>
                      <a:pt x="213" y="32"/>
                    </a:cubicBezTo>
                    <a:cubicBezTo>
                      <a:pt x="213" y="33"/>
                      <a:pt x="212" y="34"/>
                      <a:pt x="211" y="33"/>
                    </a:cubicBezTo>
                    <a:cubicBezTo>
                      <a:pt x="209" y="33"/>
                      <a:pt x="209" y="32"/>
                      <a:pt x="209" y="30"/>
                    </a:cubicBezTo>
                    <a:cubicBezTo>
                      <a:pt x="209" y="28"/>
                      <a:pt x="209" y="26"/>
                      <a:pt x="210" y="24"/>
                    </a:cubicBezTo>
                    <a:cubicBezTo>
                      <a:pt x="210" y="22"/>
                      <a:pt x="210" y="21"/>
                      <a:pt x="211" y="19"/>
                    </a:cubicBezTo>
                    <a:cubicBezTo>
                      <a:pt x="211" y="18"/>
                      <a:pt x="211" y="17"/>
                      <a:pt x="212" y="15"/>
                    </a:cubicBezTo>
                    <a:cubicBezTo>
                      <a:pt x="210" y="16"/>
                      <a:pt x="209" y="15"/>
                      <a:pt x="209" y="14"/>
                    </a:cubicBezTo>
                    <a:cubicBezTo>
                      <a:pt x="208" y="14"/>
                      <a:pt x="208" y="13"/>
                      <a:pt x="208" y="13"/>
                    </a:cubicBezTo>
                    <a:cubicBezTo>
                      <a:pt x="209" y="12"/>
                      <a:pt x="210" y="12"/>
                      <a:pt x="211" y="11"/>
                    </a:cubicBezTo>
                    <a:cubicBezTo>
                      <a:pt x="211" y="12"/>
                      <a:pt x="212" y="12"/>
                      <a:pt x="212" y="12"/>
                    </a:cubicBezTo>
                    <a:cubicBezTo>
                      <a:pt x="212" y="11"/>
                      <a:pt x="212" y="11"/>
                      <a:pt x="212" y="10"/>
                    </a:cubicBezTo>
                    <a:cubicBezTo>
                      <a:pt x="212" y="10"/>
                      <a:pt x="212" y="9"/>
                      <a:pt x="213" y="9"/>
                    </a:cubicBezTo>
                    <a:cubicBezTo>
                      <a:pt x="213" y="9"/>
                      <a:pt x="214" y="9"/>
                      <a:pt x="214" y="9"/>
                    </a:cubicBezTo>
                    <a:cubicBezTo>
                      <a:pt x="214" y="9"/>
                      <a:pt x="214" y="10"/>
                      <a:pt x="214" y="10"/>
                    </a:cubicBezTo>
                    <a:cubicBezTo>
                      <a:pt x="214" y="11"/>
                      <a:pt x="214" y="11"/>
                      <a:pt x="214" y="12"/>
                    </a:cubicBezTo>
                    <a:cubicBezTo>
                      <a:pt x="215" y="11"/>
                      <a:pt x="215" y="11"/>
                      <a:pt x="215" y="11"/>
                    </a:cubicBezTo>
                    <a:cubicBezTo>
                      <a:pt x="216" y="11"/>
                      <a:pt x="217" y="11"/>
                      <a:pt x="218" y="11"/>
                    </a:cubicBezTo>
                    <a:cubicBezTo>
                      <a:pt x="220" y="11"/>
                      <a:pt x="222" y="11"/>
                      <a:pt x="223" y="11"/>
                    </a:cubicBezTo>
                    <a:cubicBezTo>
                      <a:pt x="223" y="11"/>
                      <a:pt x="223" y="11"/>
                      <a:pt x="223" y="10"/>
                    </a:cubicBezTo>
                    <a:cubicBezTo>
                      <a:pt x="223" y="10"/>
                      <a:pt x="223" y="10"/>
                      <a:pt x="222" y="10"/>
                    </a:cubicBezTo>
                    <a:cubicBezTo>
                      <a:pt x="221" y="9"/>
                      <a:pt x="219" y="9"/>
                      <a:pt x="217" y="8"/>
                    </a:cubicBezTo>
                    <a:cubicBezTo>
                      <a:pt x="215" y="8"/>
                      <a:pt x="212" y="7"/>
                      <a:pt x="209" y="6"/>
                    </a:cubicBezTo>
                    <a:cubicBezTo>
                      <a:pt x="208" y="6"/>
                      <a:pt x="207" y="6"/>
                      <a:pt x="206" y="4"/>
                    </a:cubicBezTo>
                    <a:cubicBezTo>
                      <a:pt x="202" y="5"/>
                      <a:pt x="198" y="7"/>
                      <a:pt x="195" y="9"/>
                    </a:cubicBezTo>
                    <a:cubicBezTo>
                      <a:pt x="194" y="10"/>
                      <a:pt x="194" y="11"/>
                      <a:pt x="193" y="12"/>
                    </a:cubicBezTo>
                    <a:cubicBezTo>
                      <a:pt x="193" y="12"/>
                      <a:pt x="193" y="13"/>
                      <a:pt x="193" y="13"/>
                    </a:cubicBezTo>
                    <a:cubicBezTo>
                      <a:pt x="195" y="12"/>
                      <a:pt x="196" y="11"/>
                      <a:pt x="198" y="12"/>
                    </a:cubicBezTo>
                    <a:cubicBezTo>
                      <a:pt x="198" y="13"/>
                      <a:pt x="198" y="14"/>
                      <a:pt x="197" y="14"/>
                    </a:cubicBezTo>
                    <a:cubicBezTo>
                      <a:pt x="197" y="14"/>
                      <a:pt x="196" y="15"/>
                      <a:pt x="196" y="15"/>
                    </a:cubicBezTo>
                    <a:cubicBezTo>
                      <a:pt x="195" y="15"/>
                      <a:pt x="194" y="16"/>
                      <a:pt x="193" y="17"/>
                    </a:cubicBezTo>
                    <a:cubicBezTo>
                      <a:pt x="193" y="17"/>
                      <a:pt x="193" y="17"/>
                      <a:pt x="194" y="17"/>
                    </a:cubicBezTo>
                    <a:cubicBezTo>
                      <a:pt x="194" y="17"/>
                      <a:pt x="195" y="17"/>
                      <a:pt x="196" y="16"/>
                    </a:cubicBezTo>
                    <a:cubicBezTo>
                      <a:pt x="198" y="15"/>
                      <a:pt x="200" y="14"/>
                      <a:pt x="202" y="13"/>
                    </a:cubicBezTo>
                    <a:cubicBezTo>
                      <a:pt x="202" y="13"/>
                      <a:pt x="203" y="12"/>
                      <a:pt x="203" y="12"/>
                    </a:cubicBezTo>
                    <a:cubicBezTo>
                      <a:pt x="203" y="10"/>
                      <a:pt x="203" y="8"/>
                      <a:pt x="206" y="7"/>
                    </a:cubicBezTo>
                    <a:cubicBezTo>
                      <a:pt x="207" y="9"/>
                      <a:pt x="208" y="10"/>
                      <a:pt x="207" y="12"/>
                    </a:cubicBezTo>
                    <a:cubicBezTo>
                      <a:pt x="207" y="14"/>
                      <a:pt x="206" y="16"/>
                      <a:pt x="206" y="17"/>
                    </a:cubicBezTo>
                    <a:cubicBezTo>
                      <a:pt x="206" y="20"/>
                      <a:pt x="206" y="23"/>
                      <a:pt x="206" y="26"/>
                    </a:cubicBezTo>
                    <a:cubicBezTo>
                      <a:pt x="205" y="32"/>
                      <a:pt x="207" y="37"/>
                      <a:pt x="208" y="42"/>
                    </a:cubicBezTo>
                    <a:cubicBezTo>
                      <a:pt x="208" y="43"/>
                      <a:pt x="209" y="43"/>
                      <a:pt x="209" y="44"/>
                    </a:cubicBezTo>
                    <a:cubicBezTo>
                      <a:pt x="210" y="46"/>
                      <a:pt x="210" y="47"/>
                      <a:pt x="211" y="49"/>
                    </a:cubicBezTo>
                    <a:cubicBezTo>
                      <a:pt x="213" y="51"/>
                      <a:pt x="215" y="54"/>
                      <a:pt x="216" y="57"/>
                    </a:cubicBezTo>
                    <a:cubicBezTo>
                      <a:pt x="218" y="59"/>
                      <a:pt x="220" y="61"/>
                      <a:pt x="221" y="63"/>
                    </a:cubicBezTo>
                    <a:cubicBezTo>
                      <a:pt x="222" y="64"/>
                      <a:pt x="223" y="64"/>
                      <a:pt x="224" y="65"/>
                    </a:cubicBezTo>
                    <a:cubicBezTo>
                      <a:pt x="225" y="66"/>
                      <a:pt x="226" y="66"/>
                      <a:pt x="227" y="65"/>
                    </a:cubicBezTo>
                    <a:cubicBezTo>
                      <a:pt x="227" y="65"/>
                      <a:pt x="228" y="65"/>
                      <a:pt x="228" y="65"/>
                    </a:cubicBezTo>
                    <a:cubicBezTo>
                      <a:pt x="230" y="66"/>
                      <a:pt x="230" y="68"/>
                      <a:pt x="230" y="70"/>
                    </a:cubicBezTo>
                    <a:close/>
                    <a:moveTo>
                      <a:pt x="204" y="47"/>
                    </a:moveTo>
                    <a:cubicBezTo>
                      <a:pt x="205" y="49"/>
                      <a:pt x="205" y="50"/>
                      <a:pt x="204" y="50"/>
                    </a:cubicBezTo>
                    <a:cubicBezTo>
                      <a:pt x="202" y="51"/>
                      <a:pt x="200" y="52"/>
                      <a:pt x="198" y="53"/>
                    </a:cubicBezTo>
                    <a:cubicBezTo>
                      <a:pt x="198" y="53"/>
                      <a:pt x="198" y="54"/>
                      <a:pt x="198" y="54"/>
                    </a:cubicBezTo>
                    <a:cubicBezTo>
                      <a:pt x="198" y="55"/>
                      <a:pt x="198" y="55"/>
                      <a:pt x="198" y="55"/>
                    </a:cubicBezTo>
                    <a:cubicBezTo>
                      <a:pt x="200" y="58"/>
                      <a:pt x="201" y="61"/>
                      <a:pt x="203" y="64"/>
                    </a:cubicBezTo>
                    <a:cubicBezTo>
                      <a:pt x="204" y="66"/>
                      <a:pt x="205" y="69"/>
                      <a:pt x="207" y="71"/>
                    </a:cubicBezTo>
                    <a:cubicBezTo>
                      <a:pt x="208" y="73"/>
                      <a:pt x="210" y="74"/>
                      <a:pt x="212" y="73"/>
                    </a:cubicBezTo>
                    <a:cubicBezTo>
                      <a:pt x="212" y="73"/>
                      <a:pt x="213" y="73"/>
                      <a:pt x="213" y="74"/>
                    </a:cubicBezTo>
                    <a:cubicBezTo>
                      <a:pt x="214" y="75"/>
                      <a:pt x="215" y="76"/>
                      <a:pt x="214" y="78"/>
                    </a:cubicBezTo>
                    <a:cubicBezTo>
                      <a:pt x="214" y="78"/>
                      <a:pt x="214" y="79"/>
                      <a:pt x="214" y="79"/>
                    </a:cubicBezTo>
                    <a:cubicBezTo>
                      <a:pt x="219" y="78"/>
                      <a:pt x="222" y="75"/>
                      <a:pt x="227" y="73"/>
                    </a:cubicBezTo>
                    <a:cubicBezTo>
                      <a:pt x="226" y="73"/>
                      <a:pt x="226" y="73"/>
                      <a:pt x="226" y="72"/>
                    </a:cubicBezTo>
                    <a:cubicBezTo>
                      <a:pt x="224" y="71"/>
                      <a:pt x="223" y="70"/>
                      <a:pt x="221" y="70"/>
                    </a:cubicBezTo>
                    <a:cubicBezTo>
                      <a:pt x="219" y="68"/>
                      <a:pt x="218" y="66"/>
                      <a:pt x="217" y="64"/>
                    </a:cubicBezTo>
                    <a:cubicBezTo>
                      <a:pt x="215" y="61"/>
                      <a:pt x="213" y="59"/>
                      <a:pt x="211" y="56"/>
                    </a:cubicBezTo>
                    <a:cubicBezTo>
                      <a:pt x="210" y="54"/>
                      <a:pt x="209" y="53"/>
                      <a:pt x="208" y="51"/>
                    </a:cubicBezTo>
                    <a:cubicBezTo>
                      <a:pt x="207" y="49"/>
                      <a:pt x="206" y="47"/>
                      <a:pt x="205" y="44"/>
                    </a:cubicBezTo>
                    <a:cubicBezTo>
                      <a:pt x="204" y="41"/>
                      <a:pt x="204" y="38"/>
                      <a:pt x="203" y="35"/>
                    </a:cubicBezTo>
                    <a:cubicBezTo>
                      <a:pt x="203" y="32"/>
                      <a:pt x="202" y="30"/>
                      <a:pt x="202" y="28"/>
                    </a:cubicBezTo>
                    <a:cubicBezTo>
                      <a:pt x="202" y="28"/>
                      <a:pt x="201" y="28"/>
                      <a:pt x="201" y="29"/>
                    </a:cubicBezTo>
                    <a:cubicBezTo>
                      <a:pt x="201" y="29"/>
                      <a:pt x="201" y="30"/>
                      <a:pt x="202" y="31"/>
                    </a:cubicBezTo>
                    <a:cubicBezTo>
                      <a:pt x="202" y="32"/>
                      <a:pt x="202" y="34"/>
                      <a:pt x="200" y="35"/>
                    </a:cubicBezTo>
                    <a:cubicBezTo>
                      <a:pt x="199" y="33"/>
                      <a:pt x="198" y="34"/>
                      <a:pt x="197" y="35"/>
                    </a:cubicBezTo>
                    <a:cubicBezTo>
                      <a:pt x="196" y="35"/>
                      <a:pt x="196" y="36"/>
                      <a:pt x="195" y="36"/>
                    </a:cubicBezTo>
                    <a:cubicBezTo>
                      <a:pt x="195" y="36"/>
                      <a:pt x="195" y="37"/>
                      <a:pt x="194" y="37"/>
                    </a:cubicBezTo>
                    <a:cubicBezTo>
                      <a:pt x="194" y="37"/>
                      <a:pt x="193" y="37"/>
                      <a:pt x="192" y="37"/>
                    </a:cubicBezTo>
                    <a:cubicBezTo>
                      <a:pt x="192" y="38"/>
                      <a:pt x="193" y="39"/>
                      <a:pt x="193" y="39"/>
                    </a:cubicBezTo>
                    <a:cubicBezTo>
                      <a:pt x="194" y="39"/>
                      <a:pt x="194" y="39"/>
                      <a:pt x="195" y="39"/>
                    </a:cubicBezTo>
                    <a:cubicBezTo>
                      <a:pt x="195" y="39"/>
                      <a:pt x="195" y="39"/>
                      <a:pt x="195" y="38"/>
                    </a:cubicBezTo>
                    <a:cubicBezTo>
                      <a:pt x="197" y="38"/>
                      <a:pt x="199" y="37"/>
                      <a:pt x="200" y="37"/>
                    </a:cubicBezTo>
                    <a:cubicBezTo>
                      <a:pt x="201" y="37"/>
                      <a:pt x="201" y="37"/>
                      <a:pt x="202" y="37"/>
                    </a:cubicBezTo>
                    <a:cubicBezTo>
                      <a:pt x="203" y="39"/>
                      <a:pt x="203" y="40"/>
                      <a:pt x="202" y="42"/>
                    </a:cubicBezTo>
                    <a:cubicBezTo>
                      <a:pt x="204" y="43"/>
                      <a:pt x="203" y="45"/>
                      <a:pt x="202" y="47"/>
                    </a:cubicBezTo>
                    <a:cubicBezTo>
                      <a:pt x="203" y="47"/>
                      <a:pt x="204" y="47"/>
                      <a:pt x="204" y="47"/>
                    </a:cubicBezTo>
                    <a:close/>
                    <a:moveTo>
                      <a:pt x="38" y="115"/>
                    </a:moveTo>
                    <a:cubicBezTo>
                      <a:pt x="37" y="116"/>
                      <a:pt x="36" y="116"/>
                      <a:pt x="36" y="117"/>
                    </a:cubicBezTo>
                    <a:cubicBezTo>
                      <a:pt x="33" y="118"/>
                      <a:pt x="30" y="120"/>
                      <a:pt x="27" y="121"/>
                    </a:cubicBezTo>
                    <a:cubicBezTo>
                      <a:pt x="25" y="122"/>
                      <a:pt x="24" y="124"/>
                      <a:pt x="22" y="125"/>
                    </a:cubicBezTo>
                    <a:cubicBezTo>
                      <a:pt x="21" y="126"/>
                      <a:pt x="19" y="127"/>
                      <a:pt x="17" y="128"/>
                    </a:cubicBezTo>
                    <a:cubicBezTo>
                      <a:pt x="17" y="129"/>
                      <a:pt x="16" y="130"/>
                      <a:pt x="15" y="130"/>
                    </a:cubicBezTo>
                    <a:cubicBezTo>
                      <a:pt x="12" y="131"/>
                      <a:pt x="10" y="132"/>
                      <a:pt x="9" y="135"/>
                    </a:cubicBezTo>
                    <a:cubicBezTo>
                      <a:pt x="9" y="138"/>
                      <a:pt x="9" y="140"/>
                      <a:pt x="9" y="142"/>
                    </a:cubicBezTo>
                    <a:cubicBezTo>
                      <a:pt x="9" y="144"/>
                      <a:pt x="10" y="145"/>
                      <a:pt x="12" y="145"/>
                    </a:cubicBezTo>
                    <a:cubicBezTo>
                      <a:pt x="14" y="145"/>
                      <a:pt x="16" y="145"/>
                      <a:pt x="17" y="144"/>
                    </a:cubicBezTo>
                    <a:cubicBezTo>
                      <a:pt x="19" y="144"/>
                      <a:pt x="20" y="143"/>
                      <a:pt x="21" y="142"/>
                    </a:cubicBezTo>
                    <a:cubicBezTo>
                      <a:pt x="23" y="141"/>
                      <a:pt x="24" y="141"/>
                      <a:pt x="25" y="140"/>
                    </a:cubicBezTo>
                    <a:cubicBezTo>
                      <a:pt x="28" y="138"/>
                      <a:pt x="31" y="137"/>
                      <a:pt x="34" y="135"/>
                    </a:cubicBezTo>
                    <a:cubicBezTo>
                      <a:pt x="34" y="135"/>
                      <a:pt x="35" y="135"/>
                      <a:pt x="36" y="134"/>
                    </a:cubicBezTo>
                    <a:cubicBezTo>
                      <a:pt x="37" y="133"/>
                      <a:pt x="40" y="133"/>
                      <a:pt x="40" y="130"/>
                    </a:cubicBezTo>
                    <a:cubicBezTo>
                      <a:pt x="40" y="130"/>
                      <a:pt x="41" y="130"/>
                      <a:pt x="41" y="130"/>
                    </a:cubicBezTo>
                    <a:cubicBezTo>
                      <a:pt x="42" y="130"/>
                      <a:pt x="42" y="129"/>
                      <a:pt x="42" y="128"/>
                    </a:cubicBezTo>
                    <a:cubicBezTo>
                      <a:pt x="41" y="126"/>
                      <a:pt x="40" y="124"/>
                      <a:pt x="39" y="123"/>
                    </a:cubicBezTo>
                    <a:cubicBezTo>
                      <a:pt x="39" y="122"/>
                      <a:pt x="39" y="122"/>
                      <a:pt x="39" y="122"/>
                    </a:cubicBezTo>
                    <a:cubicBezTo>
                      <a:pt x="37" y="123"/>
                      <a:pt x="35" y="124"/>
                      <a:pt x="34" y="125"/>
                    </a:cubicBezTo>
                    <a:cubicBezTo>
                      <a:pt x="31" y="127"/>
                      <a:pt x="28" y="129"/>
                      <a:pt x="25" y="131"/>
                    </a:cubicBezTo>
                    <a:cubicBezTo>
                      <a:pt x="21" y="134"/>
                      <a:pt x="17" y="136"/>
                      <a:pt x="14" y="138"/>
                    </a:cubicBezTo>
                    <a:cubicBezTo>
                      <a:pt x="13" y="138"/>
                      <a:pt x="12" y="138"/>
                      <a:pt x="11" y="137"/>
                    </a:cubicBezTo>
                    <a:cubicBezTo>
                      <a:pt x="10" y="137"/>
                      <a:pt x="10" y="136"/>
                      <a:pt x="11" y="135"/>
                    </a:cubicBezTo>
                    <a:cubicBezTo>
                      <a:pt x="12" y="135"/>
                      <a:pt x="12" y="134"/>
                      <a:pt x="13" y="134"/>
                    </a:cubicBezTo>
                    <a:cubicBezTo>
                      <a:pt x="14" y="133"/>
                      <a:pt x="16" y="132"/>
                      <a:pt x="17" y="131"/>
                    </a:cubicBezTo>
                    <a:cubicBezTo>
                      <a:pt x="19" y="130"/>
                      <a:pt x="21" y="129"/>
                      <a:pt x="23" y="127"/>
                    </a:cubicBezTo>
                    <a:cubicBezTo>
                      <a:pt x="23" y="127"/>
                      <a:pt x="24" y="127"/>
                      <a:pt x="24" y="127"/>
                    </a:cubicBezTo>
                    <a:cubicBezTo>
                      <a:pt x="26" y="126"/>
                      <a:pt x="28" y="125"/>
                      <a:pt x="30" y="124"/>
                    </a:cubicBezTo>
                    <a:cubicBezTo>
                      <a:pt x="31" y="123"/>
                      <a:pt x="32" y="123"/>
                      <a:pt x="33" y="122"/>
                    </a:cubicBezTo>
                    <a:cubicBezTo>
                      <a:pt x="34" y="122"/>
                      <a:pt x="35" y="121"/>
                      <a:pt x="37" y="120"/>
                    </a:cubicBezTo>
                    <a:cubicBezTo>
                      <a:pt x="37" y="120"/>
                      <a:pt x="38" y="119"/>
                      <a:pt x="38" y="119"/>
                    </a:cubicBezTo>
                    <a:cubicBezTo>
                      <a:pt x="39" y="118"/>
                      <a:pt x="38" y="117"/>
                      <a:pt x="38" y="115"/>
                    </a:cubicBezTo>
                    <a:close/>
                    <a:moveTo>
                      <a:pt x="67" y="135"/>
                    </a:moveTo>
                    <a:cubicBezTo>
                      <a:pt x="66" y="136"/>
                      <a:pt x="64" y="137"/>
                      <a:pt x="63" y="138"/>
                    </a:cubicBezTo>
                    <a:cubicBezTo>
                      <a:pt x="62" y="138"/>
                      <a:pt x="62" y="139"/>
                      <a:pt x="63" y="140"/>
                    </a:cubicBezTo>
                    <a:cubicBezTo>
                      <a:pt x="63" y="140"/>
                      <a:pt x="64" y="141"/>
                      <a:pt x="64" y="141"/>
                    </a:cubicBezTo>
                    <a:cubicBezTo>
                      <a:pt x="65" y="144"/>
                      <a:pt x="67" y="145"/>
                      <a:pt x="69" y="146"/>
                    </a:cubicBezTo>
                    <a:cubicBezTo>
                      <a:pt x="71" y="147"/>
                      <a:pt x="73" y="147"/>
                      <a:pt x="75" y="147"/>
                    </a:cubicBezTo>
                    <a:cubicBezTo>
                      <a:pt x="76" y="147"/>
                      <a:pt x="77" y="147"/>
                      <a:pt x="78" y="148"/>
                    </a:cubicBezTo>
                    <a:cubicBezTo>
                      <a:pt x="78" y="149"/>
                      <a:pt x="79" y="148"/>
                      <a:pt x="80" y="148"/>
                    </a:cubicBezTo>
                    <a:cubicBezTo>
                      <a:pt x="80" y="148"/>
                      <a:pt x="81" y="147"/>
                      <a:pt x="81" y="147"/>
                    </a:cubicBezTo>
                    <a:cubicBezTo>
                      <a:pt x="83" y="146"/>
                      <a:pt x="85" y="145"/>
                      <a:pt x="86" y="142"/>
                    </a:cubicBezTo>
                    <a:cubicBezTo>
                      <a:pt x="86" y="142"/>
                      <a:pt x="86" y="142"/>
                      <a:pt x="86" y="142"/>
                    </a:cubicBezTo>
                    <a:cubicBezTo>
                      <a:pt x="86" y="141"/>
                      <a:pt x="87" y="141"/>
                      <a:pt x="87" y="141"/>
                    </a:cubicBezTo>
                    <a:cubicBezTo>
                      <a:pt x="87" y="139"/>
                      <a:pt x="88" y="137"/>
                      <a:pt x="88" y="135"/>
                    </a:cubicBezTo>
                    <a:cubicBezTo>
                      <a:pt x="88" y="134"/>
                      <a:pt x="88" y="133"/>
                      <a:pt x="87" y="132"/>
                    </a:cubicBezTo>
                    <a:cubicBezTo>
                      <a:pt x="85" y="131"/>
                      <a:pt x="85" y="131"/>
                      <a:pt x="86" y="129"/>
                    </a:cubicBezTo>
                    <a:cubicBezTo>
                      <a:pt x="86" y="128"/>
                      <a:pt x="86" y="128"/>
                      <a:pt x="86" y="128"/>
                    </a:cubicBezTo>
                    <a:cubicBezTo>
                      <a:pt x="88" y="128"/>
                      <a:pt x="89" y="128"/>
                      <a:pt x="90" y="128"/>
                    </a:cubicBezTo>
                    <a:cubicBezTo>
                      <a:pt x="90" y="128"/>
                      <a:pt x="91" y="128"/>
                      <a:pt x="91" y="128"/>
                    </a:cubicBezTo>
                    <a:cubicBezTo>
                      <a:pt x="91" y="127"/>
                      <a:pt x="91" y="125"/>
                      <a:pt x="90" y="124"/>
                    </a:cubicBezTo>
                    <a:cubicBezTo>
                      <a:pt x="87" y="126"/>
                      <a:pt x="83" y="127"/>
                      <a:pt x="80" y="129"/>
                    </a:cubicBezTo>
                    <a:cubicBezTo>
                      <a:pt x="81" y="130"/>
                      <a:pt x="81" y="131"/>
                      <a:pt x="80" y="132"/>
                    </a:cubicBezTo>
                    <a:cubicBezTo>
                      <a:pt x="80" y="132"/>
                      <a:pt x="80" y="133"/>
                      <a:pt x="80" y="133"/>
                    </a:cubicBezTo>
                    <a:cubicBezTo>
                      <a:pt x="80" y="134"/>
                      <a:pt x="80" y="135"/>
                      <a:pt x="79" y="136"/>
                    </a:cubicBezTo>
                    <a:cubicBezTo>
                      <a:pt x="79" y="138"/>
                      <a:pt x="77" y="140"/>
                      <a:pt x="75" y="141"/>
                    </a:cubicBezTo>
                    <a:cubicBezTo>
                      <a:pt x="74" y="141"/>
                      <a:pt x="73" y="142"/>
                      <a:pt x="72" y="141"/>
                    </a:cubicBezTo>
                    <a:cubicBezTo>
                      <a:pt x="71" y="141"/>
                      <a:pt x="70" y="141"/>
                      <a:pt x="69" y="140"/>
                    </a:cubicBezTo>
                    <a:cubicBezTo>
                      <a:pt x="68" y="138"/>
                      <a:pt x="68" y="137"/>
                      <a:pt x="67" y="135"/>
                    </a:cubicBezTo>
                    <a:close/>
                    <a:moveTo>
                      <a:pt x="74" y="154"/>
                    </a:moveTo>
                    <a:cubicBezTo>
                      <a:pt x="74" y="154"/>
                      <a:pt x="74" y="155"/>
                      <a:pt x="74" y="155"/>
                    </a:cubicBezTo>
                    <a:cubicBezTo>
                      <a:pt x="74" y="158"/>
                      <a:pt x="74" y="162"/>
                      <a:pt x="75" y="165"/>
                    </a:cubicBezTo>
                    <a:cubicBezTo>
                      <a:pt x="76" y="172"/>
                      <a:pt x="76" y="178"/>
                      <a:pt x="77" y="185"/>
                    </a:cubicBezTo>
                    <a:cubicBezTo>
                      <a:pt x="77" y="185"/>
                      <a:pt x="78" y="186"/>
                      <a:pt x="78" y="186"/>
                    </a:cubicBezTo>
                    <a:cubicBezTo>
                      <a:pt x="79" y="186"/>
                      <a:pt x="79" y="187"/>
                      <a:pt x="79" y="188"/>
                    </a:cubicBezTo>
                    <a:cubicBezTo>
                      <a:pt x="79" y="190"/>
                      <a:pt x="80" y="190"/>
                      <a:pt x="81" y="189"/>
                    </a:cubicBezTo>
                    <a:cubicBezTo>
                      <a:pt x="82" y="189"/>
                      <a:pt x="84" y="188"/>
                      <a:pt x="86" y="188"/>
                    </a:cubicBezTo>
                    <a:cubicBezTo>
                      <a:pt x="86" y="188"/>
                      <a:pt x="86" y="187"/>
                      <a:pt x="86" y="187"/>
                    </a:cubicBezTo>
                    <a:cubicBezTo>
                      <a:pt x="86" y="186"/>
                      <a:pt x="86" y="185"/>
                      <a:pt x="86" y="184"/>
                    </a:cubicBezTo>
                    <a:cubicBezTo>
                      <a:pt x="85" y="179"/>
                      <a:pt x="83" y="175"/>
                      <a:pt x="82" y="170"/>
                    </a:cubicBezTo>
                    <a:cubicBezTo>
                      <a:pt x="82" y="168"/>
                      <a:pt x="81" y="165"/>
                      <a:pt x="80" y="162"/>
                    </a:cubicBezTo>
                    <a:cubicBezTo>
                      <a:pt x="80" y="159"/>
                      <a:pt x="79" y="156"/>
                      <a:pt x="79" y="153"/>
                    </a:cubicBezTo>
                    <a:cubicBezTo>
                      <a:pt x="77" y="153"/>
                      <a:pt x="76" y="154"/>
                      <a:pt x="74" y="154"/>
                    </a:cubicBezTo>
                    <a:close/>
                    <a:moveTo>
                      <a:pt x="88" y="152"/>
                    </a:moveTo>
                    <a:cubicBezTo>
                      <a:pt x="88" y="152"/>
                      <a:pt x="88" y="152"/>
                      <a:pt x="87" y="152"/>
                    </a:cubicBezTo>
                    <a:cubicBezTo>
                      <a:pt x="88" y="153"/>
                      <a:pt x="89" y="153"/>
                      <a:pt x="90" y="154"/>
                    </a:cubicBezTo>
                    <a:cubicBezTo>
                      <a:pt x="93" y="157"/>
                      <a:pt x="95" y="160"/>
                      <a:pt x="98" y="162"/>
                    </a:cubicBezTo>
                    <a:cubicBezTo>
                      <a:pt x="101" y="165"/>
                      <a:pt x="103" y="167"/>
                      <a:pt x="106" y="169"/>
                    </a:cubicBezTo>
                    <a:cubicBezTo>
                      <a:pt x="108" y="171"/>
                      <a:pt x="111" y="173"/>
                      <a:pt x="114" y="175"/>
                    </a:cubicBezTo>
                    <a:cubicBezTo>
                      <a:pt x="114" y="175"/>
                      <a:pt x="114" y="175"/>
                      <a:pt x="115" y="176"/>
                    </a:cubicBezTo>
                    <a:cubicBezTo>
                      <a:pt x="116" y="177"/>
                      <a:pt x="117" y="179"/>
                      <a:pt x="119" y="180"/>
                    </a:cubicBezTo>
                    <a:cubicBezTo>
                      <a:pt x="119" y="180"/>
                      <a:pt x="120" y="180"/>
                      <a:pt x="121" y="180"/>
                    </a:cubicBezTo>
                    <a:cubicBezTo>
                      <a:pt x="122" y="180"/>
                      <a:pt x="124" y="179"/>
                      <a:pt x="125" y="178"/>
                    </a:cubicBezTo>
                    <a:cubicBezTo>
                      <a:pt x="125" y="178"/>
                      <a:pt x="126" y="177"/>
                      <a:pt x="126" y="177"/>
                    </a:cubicBezTo>
                    <a:cubicBezTo>
                      <a:pt x="125" y="176"/>
                      <a:pt x="125" y="175"/>
                      <a:pt x="124" y="175"/>
                    </a:cubicBezTo>
                    <a:cubicBezTo>
                      <a:pt x="122" y="174"/>
                      <a:pt x="120" y="173"/>
                      <a:pt x="119" y="171"/>
                    </a:cubicBezTo>
                    <a:cubicBezTo>
                      <a:pt x="115" y="169"/>
                      <a:pt x="112" y="167"/>
                      <a:pt x="109" y="165"/>
                    </a:cubicBezTo>
                    <a:cubicBezTo>
                      <a:pt x="106" y="163"/>
                      <a:pt x="102" y="160"/>
                      <a:pt x="99" y="158"/>
                    </a:cubicBezTo>
                    <a:cubicBezTo>
                      <a:pt x="97" y="157"/>
                      <a:pt x="95" y="156"/>
                      <a:pt x="93" y="154"/>
                    </a:cubicBezTo>
                    <a:cubicBezTo>
                      <a:pt x="91" y="153"/>
                      <a:pt x="90" y="153"/>
                      <a:pt x="88" y="152"/>
                    </a:cubicBezTo>
                    <a:close/>
                    <a:moveTo>
                      <a:pt x="70" y="154"/>
                    </a:moveTo>
                    <a:cubicBezTo>
                      <a:pt x="69" y="154"/>
                      <a:pt x="68" y="154"/>
                      <a:pt x="67" y="154"/>
                    </a:cubicBezTo>
                    <a:cubicBezTo>
                      <a:pt x="65" y="154"/>
                      <a:pt x="65" y="154"/>
                      <a:pt x="64" y="155"/>
                    </a:cubicBezTo>
                    <a:cubicBezTo>
                      <a:pt x="64" y="156"/>
                      <a:pt x="64" y="156"/>
                      <a:pt x="64" y="156"/>
                    </a:cubicBezTo>
                    <a:cubicBezTo>
                      <a:pt x="63" y="157"/>
                      <a:pt x="62" y="158"/>
                      <a:pt x="62" y="158"/>
                    </a:cubicBezTo>
                    <a:cubicBezTo>
                      <a:pt x="60" y="162"/>
                      <a:pt x="58" y="164"/>
                      <a:pt x="55" y="166"/>
                    </a:cubicBezTo>
                    <a:cubicBezTo>
                      <a:pt x="53" y="169"/>
                      <a:pt x="50" y="171"/>
                      <a:pt x="48" y="173"/>
                    </a:cubicBezTo>
                    <a:cubicBezTo>
                      <a:pt x="45" y="176"/>
                      <a:pt x="43" y="178"/>
                      <a:pt x="41" y="180"/>
                    </a:cubicBezTo>
                    <a:cubicBezTo>
                      <a:pt x="40" y="180"/>
                      <a:pt x="40" y="181"/>
                      <a:pt x="40" y="181"/>
                    </a:cubicBezTo>
                    <a:cubicBezTo>
                      <a:pt x="41" y="181"/>
                      <a:pt x="41" y="181"/>
                      <a:pt x="41" y="181"/>
                    </a:cubicBezTo>
                    <a:cubicBezTo>
                      <a:pt x="42" y="181"/>
                      <a:pt x="42" y="181"/>
                      <a:pt x="43" y="181"/>
                    </a:cubicBezTo>
                    <a:cubicBezTo>
                      <a:pt x="44" y="181"/>
                      <a:pt x="45" y="181"/>
                      <a:pt x="46" y="181"/>
                    </a:cubicBezTo>
                    <a:cubicBezTo>
                      <a:pt x="46" y="181"/>
                      <a:pt x="47" y="181"/>
                      <a:pt x="47" y="180"/>
                    </a:cubicBezTo>
                    <a:cubicBezTo>
                      <a:pt x="49" y="179"/>
                      <a:pt x="50" y="177"/>
                      <a:pt x="52" y="175"/>
                    </a:cubicBezTo>
                    <a:cubicBezTo>
                      <a:pt x="54" y="173"/>
                      <a:pt x="56" y="171"/>
                      <a:pt x="58" y="169"/>
                    </a:cubicBezTo>
                    <a:cubicBezTo>
                      <a:pt x="59" y="168"/>
                      <a:pt x="60" y="167"/>
                      <a:pt x="61" y="166"/>
                    </a:cubicBezTo>
                    <a:cubicBezTo>
                      <a:pt x="62" y="165"/>
                      <a:pt x="63" y="163"/>
                      <a:pt x="65" y="161"/>
                    </a:cubicBezTo>
                    <a:cubicBezTo>
                      <a:pt x="66" y="159"/>
                      <a:pt x="68" y="157"/>
                      <a:pt x="70" y="154"/>
                    </a:cubicBezTo>
                    <a:close/>
                    <a:moveTo>
                      <a:pt x="218" y="15"/>
                    </a:moveTo>
                    <a:cubicBezTo>
                      <a:pt x="217" y="15"/>
                      <a:pt x="216" y="15"/>
                      <a:pt x="215" y="15"/>
                    </a:cubicBezTo>
                    <a:cubicBezTo>
                      <a:pt x="214" y="15"/>
                      <a:pt x="214" y="16"/>
                      <a:pt x="213" y="17"/>
                    </a:cubicBezTo>
                    <a:cubicBezTo>
                      <a:pt x="213" y="18"/>
                      <a:pt x="213" y="20"/>
                      <a:pt x="213" y="21"/>
                    </a:cubicBezTo>
                    <a:cubicBezTo>
                      <a:pt x="213" y="21"/>
                      <a:pt x="213" y="22"/>
                      <a:pt x="213" y="22"/>
                    </a:cubicBezTo>
                    <a:cubicBezTo>
                      <a:pt x="215" y="22"/>
                      <a:pt x="216" y="21"/>
                      <a:pt x="216" y="20"/>
                    </a:cubicBezTo>
                    <a:cubicBezTo>
                      <a:pt x="217" y="19"/>
                      <a:pt x="217" y="18"/>
                      <a:pt x="217" y="17"/>
                    </a:cubicBezTo>
                    <a:cubicBezTo>
                      <a:pt x="218" y="16"/>
                      <a:pt x="218" y="16"/>
                      <a:pt x="218" y="15"/>
                    </a:cubicBezTo>
                    <a:close/>
                    <a:moveTo>
                      <a:pt x="11" y="129"/>
                    </a:moveTo>
                    <a:cubicBezTo>
                      <a:pt x="10" y="128"/>
                      <a:pt x="9" y="128"/>
                      <a:pt x="8" y="128"/>
                    </a:cubicBezTo>
                    <a:cubicBezTo>
                      <a:pt x="7" y="128"/>
                      <a:pt x="6" y="129"/>
                      <a:pt x="5" y="129"/>
                    </a:cubicBezTo>
                    <a:cubicBezTo>
                      <a:pt x="4" y="131"/>
                      <a:pt x="4" y="134"/>
                      <a:pt x="5" y="137"/>
                    </a:cubicBezTo>
                    <a:cubicBezTo>
                      <a:pt x="6" y="133"/>
                      <a:pt x="7" y="130"/>
                      <a:pt x="11" y="129"/>
                    </a:cubicBezTo>
                    <a:close/>
                    <a:moveTo>
                      <a:pt x="70" y="134"/>
                    </a:moveTo>
                    <a:cubicBezTo>
                      <a:pt x="70" y="134"/>
                      <a:pt x="70" y="134"/>
                      <a:pt x="70" y="135"/>
                    </a:cubicBezTo>
                    <a:cubicBezTo>
                      <a:pt x="71" y="135"/>
                      <a:pt x="72" y="135"/>
                      <a:pt x="72" y="136"/>
                    </a:cubicBezTo>
                    <a:cubicBezTo>
                      <a:pt x="72" y="136"/>
                      <a:pt x="72" y="137"/>
                      <a:pt x="73" y="137"/>
                    </a:cubicBezTo>
                    <a:cubicBezTo>
                      <a:pt x="74" y="137"/>
                      <a:pt x="76" y="135"/>
                      <a:pt x="76" y="134"/>
                    </a:cubicBezTo>
                    <a:cubicBezTo>
                      <a:pt x="76" y="133"/>
                      <a:pt x="75" y="132"/>
                      <a:pt x="74" y="132"/>
                    </a:cubicBezTo>
                    <a:cubicBezTo>
                      <a:pt x="74" y="132"/>
                      <a:pt x="74" y="132"/>
                      <a:pt x="73" y="132"/>
                    </a:cubicBezTo>
                    <a:cubicBezTo>
                      <a:pt x="72" y="133"/>
                      <a:pt x="71" y="133"/>
                      <a:pt x="70" y="134"/>
                    </a:cubicBezTo>
                    <a:close/>
                    <a:moveTo>
                      <a:pt x="83" y="196"/>
                    </a:moveTo>
                    <a:cubicBezTo>
                      <a:pt x="82" y="196"/>
                      <a:pt x="80" y="197"/>
                      <a:pt x="79" y="197"/>
                    </a:cubicBezTo>
                    <a:cubicBezTo>
                      <a:pt x="79" y="197"/>
                      <a:pt x="79" y="197"/>
                      <a:pt x="79" y="198"/>
                    </a:cubicBezTo>
                    <a:cubicBezTo>
                      <a:pt x="79" y="199"/>
                      <a:pt x="79" y="200"/>
                      <a:pt x="80" y="201"/>
                    </a:cubicBezTo>
                    <a:cubicBezTo>
                      <a:pt x="80" y="201"/>
                      <a:pt x="80" y="201"/>
                      <a:pt x="80" y="201"/>
                    </a:cubicBezTo>
                    <a:cubicBezTo>
                      <a:pt x="81" y="200"/>
                      <a:pt x="82" y="198"/>
                      <a:pt x="83" y="196"/>
                    </a:cubicBezTo>
                    <a:close/>
                    <a:moveTo>
                      <a:pt x="194" y="44"/>
                    </a:moveTo>
                    <a:cubicBezTo>
                      <a:pt x="194" y="46"/>
                      <a:pt x="194" y="46"/>
                      <a:pt x="196" y="45"/>
                    </a:cubicBezTo>
                    <a:cubicBezTo>
                      <a:pt x="197" y="44"/>
                      <a:pt x="198" y="44"/>
                      <a:pt x="199" y="43"/>
                    </a:cubicBezTo>
                    <a:cubicBezTo>
                      <a:pt x="200" y="43"/>
                      <a:pt x="200" y="42"/>
                      <a:pt x="200" y="42"/>
                    </a:cubicBezTo>
                    <a:cubicBezTo>
                      <a:pt x="200" y="42"/>
                      <a:pt x="199" y="41"/>
                      <a:pt x="199" y="42"/>
                    </a:cubicBezTo>
                    <a:cubicBezTo>
                      <a:pt x="197" y="42"/>
                      <a:pt x="196" y="43"/>
                      <a:pt x="194" y="44"/>
                    </a:cubicBezTo>
                    <a:close/>
                    <a:moveTo>
                      <a:pt x="14" y="151"/>
                    </a:moveTo>
                    <a:cubicBezTo>
                      <a:pt x="14" y="150"/>
                      <a:pt x="13" y="150"/>
                      <a:pt x="12" y="150"/>
                    </a:cubicBezTo>
                    <a:cubicBezTo>
                      <a:pt x="12" y="150"/>
                      <a:pt x="11" y="150"/>
                      <a:pt x="11" y="150"/>
                    </a:cubicBezTo>
                    <a:cubicBezTo>
                      <a:pt x="10" y="149"/>
                      <a:pt x="9" y="149"/>
                      <a:pt x="8" y="149"/>
                    </a:cubicBezTo>
                    <a:cubicBezTo>
                      <a:pt x="9" y="151"/>
                      <a:pt x="12" y="152"/>
                      <a:pt x="14" y="151"/>
                    </a:cubicBezTo>
                    <a:close/>
                    <a:moveTo>
                      <a:pt x="203" y="19"/>
                    </a:moveTo>
                    <a:cubicBezTo>
                      <a:pt x="203" y="18"/>
                      <a:pt x="203" y="17"/>
                      <a:pt x="202" y="16"/>
                    </a:cubicBezTo>
                    <a:cubicBezTo>
                      <a:pt x="202" y="17"/>
                      <a:pt x="202" y="17"/>
                      <a:pt x="201" y="17"/>
                    </a:cubicBezTo>
                    <a:cubicBezTo>
                      <a:pt x="201" y="18"/>
                      <a:pt x="200" y="18"/>
                      <a:pt x="200" y="19"/>
                    </a:cubicBezTo>
                    <a:cubicBezTo>
                      <a:pt x="201" y="19"/>
                      <a:pt x="202" y="19"/>
                      <a:pt x="203" y="19"/>
                    </a:cubicBezTo>
                    <a:close/>
                    <a:moveTo>
                      <a:pt x="87" y="152"/>
                    </a:moveTo>
                    <a:cubicBezTo>
                      <a:pt x="87" y="151"/>
                      <a:pt x="87" y="149"/>
                      <a:pt x="87" y="148"/>
                    </a:cubicBezTo>
                    <a:cubicBezTo>
                      <a:pt x="86" y="149"/>
                      <a:pt x="86" y="149"/>
                      <a:pt x="85" y="150"/>
                    </a:cubicBezTo>
                    <a:cubicBezTo>
                      <a:pt x="86" y="151"/>
                      <a:pt x="86" y="151"/>
                      <a:pt x="87" y="152"/>
                    </a:cubicBezTo>
                    <a:close/>
                    <a:moveTo>
                      <a:pt x="123" y="184"/>
                    </a:moveTo>
                    <a:cubicBezTo>
                      <a:pt x="123" y="184"/>
                      <a:pt x="124" y="185"/>
                      <a:pt x="124" y="185"/>
                    </a:cubicBezTo>
                    <a:cubicBezTo>
                      <a:pt x="125" y="184"/>
                      <a:pt x="125" y="183"/>
                      <a:pt x="126" y="182"/>
                    </a:cubicBezTo>
                    <a:cubicBezTo>
                      <a:pt x="125" y="182"/>
                      <a:pt x="125" y="182"/>
                      <a:pt x="125" y="182"/>
                    </a:cubicBezTo>
                    <a:cubicBezTo>
                      <a:pt x="125" y="183"/>
                      <a:pt x="124" y="183"/>
                      <a:pt x="123" y="184"/>
                    </a:cubicBezTo>
                    <a:close/>
                    <a:moveTo>
                      <a:pt x="32" y="188"/>
                    </a:moveTo>
                    <a:cubicBezTo>
                      <a:pt x="33" y="189"/>
                      <a:pt x="34" y="189"/>
                      <a:pt x="34" y="190"/>
                    </a:cubicBezTo>
                    <a:cubicBezTo>
                      <a:pt x="35" y="189"/>
                      <a:pt x="35" y="188"/>
                      <a:pt x="34" y="187"/>
                    </a:cubicBezTo>
                    <a:cubicBezTo>
                      <a:pt x="34" y="187"/>
                      <a:pt x="33" y="188"/>
                      <a:pt x="32" y="188"/>
                    </a:cubicBezTo>
                    <a:close/>
                    <a:moveTo>
                      <a:pt x="191" y="22"/>
                    </a:moveTo>
                    <a:cubicBezTo>
                      <a:pt x="192" y="22"/>
                      <a:pt x="192" y="22"/>
                      <a:pt x="192" y="22"/>
                    </a:cubicBezTo>
                    <a:cubicBezTo>
                      <a:pt x="192" y="22"/>
                      <a:pt x="193" y="21"/>
                      <a:pt x="193" y="21"/>
                    </a:cubicBezTo>
                    <a:cubicBezTo>
                      <a:pt x="193" y="20"/>
                      <a:pt x="192" y="20"/>
                      <a:pt x="192" y="20"/>
                    </a:cubicBezTo>
                    <a:cubicBezTo>
                      <a:pt x="192" y="21"/>
                      <a:pt x="192" y="21"/>
                      <a:pt x="191" y="22"/>
                    </a:cubicBezTo>
                    <a:close/>
                    <a:moveTo>
                      <a:pt x="201" y="47"/>
                    </a:moveTo>
                    <a:cubicBezTo>
                      <a:pt x="201" y="47"/>
                      <a:pt x="201" y="47"/>
                      <a:pt x="201" y="47"/>
                    </a:cubicBezTo>
                    <a:cubicBezTo>
                      <a:pt x="201" y="47"/>
                      <a:pt x="200" y="47"/>
                      <a:pt x="200" y="47"/>
                    </a:cubicBezTo>
                    <a:cubicBezTo>
                      <a:pt x="199" y="47"/>
                      <a:pt x="200" y="48"/>
                      <a:pt x="200" y="48"/>
                    </a:cubicBezTo>
                    <a:cubicBezTo>
                      <a:pt x="200" y="48"/>
                      <a:pt x="201" y="47"/>
                      <a:pt x="201"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86" name="Freeform 127"/>
              <p:cNvSpPr>
                <a:spLocks/>
              </p:cNvSpPr>
              <p:nvPr/>
            </p:nvSpPr>
            <p:spPr bwMode="auto">
              <a:xfrm>
                <a:off x="4541838" y="5848351"/>
                <a:ext cx="252413" cy="144463"/>
              </a:xfrm>
              <a:custGeom>
                <a:avLst/>
                <a:gdLst>
                  <a:gd name="T0" fmla="*/ 60 w 64"/>
                  <a:gd name="T1" fmla="*/ 1 h 37"/>
                  <a:gd name="T2" fmla="*/ 59 w 64"/>
                  <a:gd name="T3" fmla="*/ 4 h 37"/>
                  <a:gd name="T4" fmla="*/ 61 w 64"/>
                  <a:gd name="T5" fmla="*/ 4 h 37"/>
                  <a:gd name="T6" fmla="*/ 63 w 64"/>
                  <a:gd name="T7" fmla="*/ 4 h 37"/>
                  <a:gd name="T8" fmla="*/ 63 w 64"/>
                  <a:gd name="T9" fmla="*/ 7 h 37"/>
                  <a:gd name="T10" fmla="*/ 62 w 64"/>
                  <a:gd name="T11" fmla="*/ 8 h 37"/>
                  <a:gd name="T12" fmla="*/ 58 w 64"/>
                  <a:gd name="T13" fmla="*/ 9 h 37"/>
                  <a:gd name="T14" fmla="*/ 50 w 64"/>
                  <a:gd name="T15" fmla="*/ 12 h 37"/>
                  <a:gd name="T16" fmla="*/ 42 w 64"/>
                  <a:gd name="T17" fmla="*/ 15 h 37"/>
                  <a:gd name="T18" fmla="*/ 37 w 64"/>
                  <a:gd name="T19" fmla="*/ 17 h 37"/>
                  <a:gd name="T20" fmla="*/ 27 w 64"/>
                  <a:gd name="T21" fmla="*/ 23 h 37"/>
                  <a:gd name="T22" fmla="*/ 22 w 64"/>
                  <a:gd name="T23" fmla="*/ 25 h 37"/>
                  <a:gd name="T24" fmla="*/ 17 w 64"/>
                  <a:gd name="T25" fmla="*/ 27 h 37"/>
                  <a:gd name="T26" fmla="*/ 9 w 64"/>
                  <a:gd name="T27" fmla="*/ 32 h 37"/>
                  <a:gd name="T28" fmla="*/ 2 w 64"/>
                  <a:gd name="T29" fmla="*/ 36 h 37"/>
                  <a:gd name="T30" fmla="*/ 0 w 64"/>
                  <a:gd name="T31" fmla="*/ 35 h 37"/>
                  <a:gd name="T32" fmla="*/ 2 w 64"/>
                  <a:gd name="T33" fmla="*/ 32 h 37"/>
                  <a:gd name="T34" fmla="*/ 12 w 64"/>
                  <a:gd name="T35" fmla="*/ 27 h 37"/>
                  <a:gd name="T36" fmla="*/ 17 w 64"/>
                  <a:gd name="T37" fmla="*/ 24 h 37"/>
                  <a:gd name="T38" fmla="*/ 21 w 64"/>
                  <a:gd name="T39" fmla="*/ 22 h 37"/>
                  <a:gd name="T40" fmla="*/ 29 w 64"/>
                  <a:gd name="T41" fmla="*/ 18 h 37"/>
                  <a:gd name="T42" fmla="*/ 42 w 64"/>
                  <a:gd name="T43" fmla="*/ 12 h 37"/>
                  <a:gd name="T44" fmla="*/ 55 w 64"/>
                  <a:gd name="T45" fmla="*/ 6 h 37"/>
                  <a:gd name="T46" fmla="*/ 58 w 64"/>
                  <a:gd name="T47" fmla="*/ 6 h 37"/>
                  <a:gd name="T48" fmla="*/ 53 w 64"/>
                  <a:gd name="T49" fmla="*/ 5 h 37"/>
                  <a:gd name="T50" fmla="*/ 46 w 64"/>
                  <a:gd name="T51" fmla="*/ 8 h 37"/>
                  <a:gd name="T52" fmla="*/ 43 w 64"/>
                  <a:gd name="T53" fmla="*/ 9 h 37"/>
                  <a:gd name="T54" fmla="*/ 37 w 64"/>
                  <a:gd name="T55" fmla="*/ 12 h 37"/>
                  <a:gd name="T56" fmla="*/ 26 w 64"/>
                  <a:gd name="T57" fmla="*/ 17 h 37"/>
                  <a:gd name="T58" fmla="*/ 20 w 64"/>
                  <a:gd name="T59" fmla="*/ 20 h 37"/>
                  <a:gd name="T60" fmla="*/ 15 w 64"/>
                  <a:gd name="T61" fmla="*/ 23 h 37"/>
                  <a:gd name="T62" fmla="*/ 10 w 64"/>
                  <a:gd name="T63" fmla="*/ 25 h 37"/>
                  <a:gd name="T64" fmla="*/ 5 w 64"/>
                  <a:gd name="T65" fmla="*/ 27 h 37"/>
                  <a:gd name="T66" fmla="*/ 3 w 64"/>
                  <a:gd name="T67" fmla="*/ 28 h 37"/>
                  <a:gd name="T68" fmla="*/ 4 w 64"/>
                  <a:gd name="T69" fmla="*/ 25 h 37"/>
                  <a:gd name="T70" fmla="*/ 10 w 64"/>
                  <a:gd name="T71" fmla="*/ 22 h 37"/>
                  <a:gd name="T72" fmla="*/ 15 w 64"/>
                  <a:gd name="T73" fmla="*/ 19 h 37"/>
                  <a:gd name="T74" fmla="*/ 23 w 64"/>
                  <a:gd name="T75" fmla="*/ 16 h 37"/>
                  <a:gd name="T76" fmla="*/ 33 w 64"/>
                  <a:gd name="T77" fmla="*/ 11 h 37"/>
                  <a:gd name="T78" fmla="*/ 40 w 64"/>
                  <a:gd name="T79" fmla="*/ 8 h 37"/>
                  <a:gd name="T80" fmla="*/ 51 w 64"/>
                  <a:gd name="T81" fmla="*/ 2 h 37"/>
                  <a:gd name="T82" fmla="*/ 56 w 64"/>
                  <a:gd name="T83" fmla="*/ 1 h 37"/>
                  <a:gd name="T84" fmla="*/ 60 w 64"/>
                  <a:gd name="T8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37">
                    <a:moveTo>
                      <a:pt x="60" y="1"/>
                    </a:moveTo>
                    <a:cubicBezTo>
                      <a:pt x="60" y="2"/>
                      <a:pt x="59" y="3"/>
                      <a:pt x="59" y="4"/>
                    </a:cubicBezTo>
                    <a:cubicBezTo>
                      <a:pt x="60" y="4"/>
                      <a:pt x="60" y="4"/>
                      <a:pt x="61" y="4"/>
                    </a:cubicBezTo>
                    <a:cubicBezTo>
                      <a:pt x="62" y="4"/>
                      <a:pt x="63" y="4"/>
                      <a:pt x="63" y="4"/>
                    </a:cubicBezTo>
                    <a:cubicBezTo>
                      <a:pt x="64" y="5"/>
                      <a:pt x="63" y="6"/>
                      <a:pt x="63" y="7"/>
                    </a:cubicBezTo>
                    <a:cubicBezTo>
                      <a:pt x="63" y="8"/>
                      <a:pt x="62" y="8"/>
                      <a:pt x="62" y="8"/>
                    </a:cubicBezTo>
                    <a:cubicBezTo>
                      <a:pt x="60" y="8"/>
                      <a:pt x="59" y="8"/>
                      <a:pt x="58" y="9"/>
                    </a:cubicBezTo>
                    <a:cubicBezTo>
                      <a:pt x="55" y="10"/>
                      <a:pt x="52" y="11"/>
                      <a:pt x="50" y="12"/>
                    </a:cubicBezTo>
                    <a:cubicBezTo>
                      <a:pt x="47" y="13"/>
                      <a:pt x="45" y="14"/>
                      <a:pt x="42" y="15"/>
                    </a:cubicBezTo>
                    <a:cubicBezTo>
                      <a:pt x="41" y="16"/>
                      <a:pt x="39" y="17"/>
                      <a:pt x="37" y="17"/>
                    </a:cubicBezTo>
                    <a:cubicBezTo>
                      <a:pt x="34" y="19"/>
                      <a:pt x="30" y="21"/>
                      <a:pt x="27" y="23"/>
                    </a:cubicBezTo>
                    <a:cubicBezTo>
                      <a:pt x="25" y="24"/>
                      <a:pt x="23" y="25"/>
                      <a:pt x="22" y="25"/>
                    </a:cubicBezTo>
                    <a:cubicBezTo>
                      <a:pt x="20" y="26"/>
                      <a:pt x="19" y="27"/>
                      <a:pt x="17" y="27"/>
                    </a:cubicBezTo>
                    <a:cubicBezTo>
                      <a:pt x="14" y="29"/>
                      <a:pt x="12" y="31"/>
                      <a:pt x="9" y="32"/>
                    </a:cubicBezTo>
                    <a:cubicBezTo>
                      <a:pt x="7" y="34"/>
                      <a:pt x="4" y="35"/>
                      <a:pt x="2" y="36"/>
                    </a:cubicBezTo>
                    <a:cubicBezTo>
                      <a:pt x="1" y="37"/>
                      <a:pt x="0" y="36"/>
                      <a:pt x="0" y="35"/>
                    </a:cubicBezTo>
                    <a:cubicBezTo>
                      <a:pt x="0" y="34"/>
                      <a:pt x="0" y="33"/>
                      <a:pt x="2" y="32"/>
                    </a:cubicBezTo>
                    <a:cubicBezTo>
                      <a:pt x="5" y="30"/>
                      <a:pt x="8" y="28"/>
                      <a:pt x="12" y="27"/>
                    </a:cubicBezTo>
                    <a:cubicBezTo>
                      <a:pt x="14" y="26"/>
                      <a:pt x="15" y="25"/>
                      <a:pt x="17" y="24"/>
                    </a:cubicBezTo>
                    <a:cubicBezTo>
                      <a:pt x="18" y="23"/>
                      <a:pt x="20" y="23"/>
                      <a:pt x="21" y="22"/>
                    </a:cubicBezTo>
                    <a:cubicBezTo>
                      <a:pt x="24" y="21"/>
                      <a:pt x="27" y="19"/>
                      <a:pt x="29" y="18"/>
                    </a:cubicBezTo>
                    <a:cubicBezTo>
                      <a:pt x="34" y="16"/>
                      <a:pt x="38" y="14"/>
                      <a:pt x="42" y="12"/>
                    </a:cubicBezTo>
                    <a:cubicBezTo>
                      <a:pt x="46" y="10"/>
                      <a:pt x="51" y="8"/>
                      <a:pt x="55" y="6"/>
                    </a:cubicBezTo>
                    <a:cubicBezTo>
                      <a:pt x="56" y="6"/>
                      <a:pt x="57" y="6"/>
                      <a:pt x="58" y="6"/>
                    </a:cubicBezTo>
                    <a:cubicBezTo>
                      <a:pt x="56" y="4"/>
                      <a:pt x="55" y="4"/>
                      <a:pt x="53" y="5"/>
                    </a:cubicBezTo>
                    <a:cubicBezTo>
                      <a:pt x="51" y="6"/>
                      <a:pt x="49" y="7"/>
                      <a:pt x="46" y="8"/>
                    </a:cubicBezTo>
                    <a:cubicBezTo>
                      <a:pt x="45" y="8"/>
                      <a:pt x="44" y="8"/>
                      <a:pt x="43" y="9"/>
                    </a:cubicBezTo>
                    <a:cubicBezTo>
                      <a:pt x="41" y="10"/>
                      <a:pt x="39" y="11"/>
                      <a:pt x="37" y="12"/>
                    </a:cubicBezTo>
                    <a:cubicBezTo>
                      <a:pt x="34" y="14"/>
                      <a:pt x="30" y="15"/>
                      <a:pt x="26" y="17"/>
                    </a:cubicBezTo>
                    <a:cubicBezTo>
                      <a:pt x="24" y="18"/>
                      <a:pt x="22" y="19"/>
                      <a:pt x="20" y="20"/>
                    </a:cubicBezTo>
                    <a:cubicBezTo>
                      <a:pt x="19" y="21"/>
                      <a:pt x="17" y="22"/>
                      <a:pt x="15" y="23"/>
                    </a:cubicBezTo>
                    <a:cubicBezTo>
                      <a:pt x="13" y="24"/>
                      <a:pt x="11" y="25"/>
                      <a:pt x="10" y="25"/>
                    </a:cubicBezTo>
                    <a:cubicBezTo>
                      <a:pt x="8" y="26"/>
                      <a:pt x="7" y="27"/>
                      <a:pt x="5" y="27"/>
                    </a:cubicBezTo>
                    <a:cubicBezTo>
                      <a:pt x="4" y="27"/>
                      <a:pt x="4" y="28"/>
                      <a:pt x="3" y="28"/>
                    </a:cubicBezTo>
                    <a:cubicBezTo>
                      <a:pt x="2" y="26"/>
                      <a:pt x="2" y="26"/>
                      <a:pt x="4" y="25"/>
                    </a:cubicBezTo>
                    <a:cubicBezTo>
                      <a:pt x="6" y="24"/>
                      <a:pt x="8" y="23"/>
                      <a:pt x="10" y="22"/>
                    </a:cubicBezTo>
                    <a:cubicBezTo>
                      <a:pt x="11" y="21"/>
                      <a:pt x="13" y="20"/>
                      <a:pt x="15" y="19"/>
                    </a:cubicBezTo>
                    <a:cubicBezTo>
                      <a:pt x="17" y="18"/>
                      <a:pt x="20" y="17"/>
                      <a:pt x="23" y="16"/>
                    </a:cubicBezTo>
                    <a:cubicBezTo>
                      <a:pt x="26" y="14"/>
                      <a:pt x="30" y="12"/>
                      <a:pt x="33" y="11"/>
                    </a:cubicBezTo>
                    <a:cubicBezTo>
                      <a:pt x="35" y="10"/>
                      <a:pt x="38" y="9"/>
                      <a:pt x="40" y="8"/>
                    </a:cubicBezTo>
                    <a:cubicBezTo>
                      <a:pt x="43" y="6"/>
                      <a:pt x="47" y="4"/>
                      <a:pt x="51" y="2"/>
                    </a:cubicBezTo>
                    <a:cubicBezTo>
                      <a:pt x="52" y="2"/>
                      <a:pt x="54" y="1"/>
                      <a:pt x="56" y="1"/>
                    </a:cubicBezTo>
                    <a:cubicBezTo>
                      <a:pt x="57" y="1"/>
                      <a:pt x="58" y="0"/>
                      <a:pt x="6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87" name="Freeform 136"/>
              <p:cNvSpPr>
                <a:spLocks/>
              </p:cNvSpPr>
              <p:nvPr/>
            </p:nvSpPr>
            <p:spPr bwMode="auto">
              <a:xfrm>
                <a:off x="4962525" y="5745163"/>
                <a:ext cx="20638" cy="28575"/>
              </a:xfrm>
              <a:custGeom>
                <a:avLst/>
                <a:gdLst>
                  <a:gd name="T0" fmla="*/ 5 w 5"/>
                  <a:gd name="T1" fmla="*/ 0 h 7"/>
                  <a:gd name="T2" fmla="*/ 4 w 5"/>
                  <a:gd name="T3" fmla="*/ 2 h 7"/>
                  <a:gd name="T4" fmla="*/ 3 w 5"/>
                  <a:gd name="T5" fmla="*/ 5 h 7"/>
                  <a:gd name="T6" fmla="*/ 0 w 5"/>
                  <a:gd name="T7" fmla="*/ 7 h 7"/>
                  <a:gd name="T8" fmla="*/ 0 w 5"/>
                  <a:gd name="T9" fmla="*/ 6 h 7"/>
                  <a:gd name="T10" fmla="*/ 0 w 5"/>
                  <a:gd name="T11" fmla="*/ 2 h 7"/>
                  <a:gd name="T12" fmla="*/ 2 w 5"/>
                  <a:gd name="T13" fmla="*/ 0 h 7"/>
                  <a:gd name="T14" fmla="*/ 5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0"/>
                    </a:moveTo>
                    <a:cubicBezTo>
                      <a:pt x="5" y="1"/>
                      <a:pt x="5" y="1"/>
                      <a:pt x="4" y="2"/>
                    </a:cubicBezTo>
                    <a:cubicBezTo>
                      <a:pt x="4" y="3"/>
                      <a:pt x="4" y="4"/>
                      <a:pt x="3" y="5"/>
                    </a:cubicBezTo>
                    <a:cubicBezTo>
                      <a:pt x="3" y="6"/>
                      <a:pt x="2" y="7"/>
                      <a:pt x="0" y="7"/>
                    </a:cubicBezTo>
                    <a:cubicBezTo>
                      <a:pt x="0" y="7"/>
                      <a:pt x="0" y="6"/>
                      <a:pt x="0" y="6"/>
                    </a:cubicBezTo>
                    <a:cubicBezTo>
                      <a:pt x="0" y="5"/>
                      <a:pt x="0" y="3"/>
                      <a:pt x="0" y="2"/>
                    </a:cubicBezTo>
                    <a:cubicBezTo>
                      <a:pt x="1" y="1"/>
                      <a:pt x="1" y="0"/>
                      <a:pt x="2" y="0"/>
                    </a:cubicBezTo>
                    <a:cubicBezTo>
                      <a:pt x="3" y="0"/>
                      <a:pt x="4" y="0"/>
                      <a:pt x="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88" name="Freeform 137"/>
              <p:cNvSpPr>
                <a:spLocks/>
              </p:cNvSpPr>
              <p:nvPr/>
            </p:nvSpPr>
            <p:spPr bwMode="auto">
              <a:xfrm>
                <a:off x="4141788" y="6189663"/>
                <a:ext cx="26988" cy="34925"/>
              </a:xfrm>
              <a:custGeom>
                <a:avLst/>
                <a:gdLst>
                  <a:gd name="T0" fmla="*/ 7 w 7"/>
                  <a:gd name="T1" fmla="*/ 1 h 9"/>
                  <a:gd name="T2" fmla="*/ 1 w 7"/>
                  <a:gd name="T3" fmla="*/ 9 h 9"/>
                  <a:gd name="T4" fmla="*/ 1 w 7"/>
                  <a:gd name="T5" fmla="*/ 1 h 9"/>
                  <a:gd name="T6" fmla="*/ 4 w 7"/>
                  <a:gd name="T7" fmla="*/ 0 h 9"/>
                  <a:gd name="T8" fmla="*/ 7 w 7"/>
                  <a:gd name="T9" fmla="*/ 1 h 9"/>
                </a:gdLst>
                <a:ahLst/>
                <a:cxnLst>
                  <a:cxn ang="0">
                    <a:pos x="T0" y="T1"/>
                  </a:cxn>
                  <a:cxn ang="0">
                    <a:pos x="T2" y="T3"/>
                  </a:cxn>
                  <a:cxn ang="0">
                    <a:pos x="T4" y="T5"/>
                  </a:cxn>
                  <a:cxn ang="0">
                    <a:pos x="T6" y="T7"/>
                  </a:cxn>
                  <a:cxn ang="0">
                    <a:pos x="T8" y="T9"/>
                  </a:cxn>
                </a:cxnLst>
                <a:rect l="0" t="0" r="r" b="b"/>
                <a:pathLst>
                  <a:path w="7" h="9">
                    <a:moveTo>
                      <a:pt x="7" y="1"/>
                    </a:moveTo>
                    <a:cubicBezTo>
                      <a:pt x="3" y="2"/>
                      <a:pt x="2" y="5"/>
                      <a:pt x="1" y="9"/>
                    </a:cubicBezTo>
                    <a:cubicBezTo>
                      <a:pt x="0" y="6"/>
                      <a:pt x="0" y="3"/>
                      <a:pt x="1" y="1"/>
                    </a:cubicBezTo>
                    <a:cubicBezTo>
                      <a:pt x="2" y="1"/>
                      <a:pt x="3" y="0"/>
                      <a:pt x="4" y="0"/>
                    </a:cubicBezTo>
                    <a:cubicBezTo>
                      <a:pt x="5" y="0"/>
                      <a:pt x="6" y="0"/>
                      <a:pt x="7"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89" name="Freeform 138"/>
              <p:cNvSpPr>
                <a:spLocks/>
              </p:cNvSpPr>
              <p:nvPr/>
            </p:nvSpPr>
            <p:spPr bwMode="auto">
              <a:xfrm>
                <a:off x="4400550" y="6205538"/>
                <a:ext cx="23813" cy="19050"/>
              </a:xfrm>
              <a:custGeom>
                <a:avLst/>
                <a:gdLst>
                  <a:gd name="T0" fmla="*/ 0 w 6"/>
                  <a:gd name="T1" fmla="*/ 2 h 5"/>
                  <a:gd name="T2" fmla="*/ 3 w 6"/>
                  <a:gd name="T3" fmla="*/ 0 h 5"/>
                  <a:gd name="T4" fmla="*/ 4 w 6"/>
                  <a:gd name="T5" fmla="*/ 0 h 5"/>
                  <a:gd name="T6" fmla="*/ 6 w 6"/>
                  <a:gd name="T7" fmla="*/ 2 h 5"/>
                  <a:gd name="T8" fmla="*/ 3 w 6"/>
                  <a:gd name="T9" fmla="*/ 5 h 5"/>
                  <a:gd name="T10" fmla="*/ 2 w 6"/>
                  <a:gd name="T11" fmla="*/ 4 h 5"/>
                  <a:gd name="T12" fmla="*/ 0 w 6"/>
                  <a:gd name="T13" fmla="*/ 3 h 5"/>
                  <a:gd name="T14" fmla="*/ 0 w 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2"/>
                    </a:moveTo>
                    <a:cubicBezTo>
                      <a:pt x="1" y="1"/>
                      <a:pt x="2" y="1"/>
                      <a:pt x="3" y="0"/>
                    </a:cubicBezTo>
                    <a:cubicBezTo>
                      <a:pt x="4" y="0"/>
                      <a:pt x="4" y="0"/>
                      <a:pt x="4" y="0"/>
                    </a:cubicBezTo>
                    <a:cubicBezTo>
                      <a:pt x="5" y="0"/>
                      <a:pt x="6" y="1"/>
                      <a:pt x="6" y="2"/>
                    </a:cubicBezTo>
                    <a:cubicBezTo>
                      <a:pt x="6" y="3"/>
                      <a:pt x="4" y="5"/>
                      <a:pt x="3" y="5"/>
                    </a:cubicBezTo>
                    <a:cubicBezTo>
                      <a:pt x="2" y="5"/>
                      <a:pt x="2" y="4"/>
                      <a:pt x="2" y="4"/>
                    </a:cubicBezTo>
                    <a:cubicBezTo>
                      <a:pt x="2" y="3"/>
                      <a:pt x="1" y="3"/>
                      <a:pt x="0" y="3"/>
                    </a:cubicBezTo>
                    <a:cubicBezTo>
                      <a:pt x="0" y="2"/>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0" name="Freeform 139"/>
              <p:cNvSpPr>
                <a:spLocks/>
              </p:cNvSpPr>
              <p:nvPr/>
            </p:nvSpPr>
            <p:spPr bwMode="auto">
              <a:xfrm>
                <a:off x="4437063" y="6457951"/>
                <a:ext cx="14288" cy="19050"/>
              </a:xfrm>
              <a:custGeom>
                <a:avLst/>
                <a:gdLst>
                  <a:gd name="T0" fmla="*/ 4 w 4"/>
                  <a:gd name="T1" fmla="*/ 0 h 5"/>
                  <a:gd name="T2" fmla="*/ 1 w 4"/>
                  <a:gd name="T3" fmla="*/ 5 h 5"/>
                  <a:gd name="T4" fmla="*/ 1 w 4"/>
                  <a:gd name="T5" fmla="*/ 5 h 5"/>
                  <a:gd name="T6" fmla="*/ 0 w 4"/>
                  <a:gd name="T7" fmla="*/ 2 h 5"/>
                  <a:gd name="T8" fmla="*/ 0 w 4"/>
                  <a:gd name="T9" fmla="*/ 1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cubicBezTo>
                      <a:pt x="3" y="2"/>
                      <a:pt x="2" y="4"/>
                      <a:pt x="1" y="5"/>
                    </a:cubicBezTo>
                    <a:cubicBezTo>
                      <a:pt x="1" y="5"/>
                      <a:pt x="1" y="5"/>
                      <a:pt x="1" y="5"/>
                    </a:cubicBezTo>
                    <a:cubicBezTo>
                      <a:pt x="0" y="4"/>
                      <a:pt x="0" y="3"/>
                      <a:pt x="0" y="2"/>
                    </a:cubicBezTo>
                    <a:cubicBezTo>
                      <a:pt x="0" y="1"/>
                      <a:pt x="0" y="1"/>
                      <a:pt x="0" y="1"/>
                    </a:cubicBezTo>
                    <a:cubicBezTo>
                      <a:pt x="1" y="1"/>
                      <a:pt x="3" y="0"/>
                      <a:pt x="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1" name="Freeform 140"/>
              <p:cNvSpPr>
                <a:spLocks/>
              </p:cNvSpPr>
              <p:nvPr/>
            </p:nvSpPr>
            <p:spPr bwMode="auto">
              <a:xfrm>
                <a:off x="4887913" y="5848351"/>
                <a:ext cx="23813" cy="19050"/>
              </a:xfrm>
              <a:custGeom>
                <a:avLst/>
                <a:gdLst>
                  <a:gd name="T0" fmla="*/ 0 w 6"/>
                  <a:gd name="T1" fmla="*/ 3 h 5"/>
                  <a:gd name="T2" fmla="*/ 5 w 6"/>
                  <a:gd name="T3" fmla="*/ 1 h 5"/>
                  <a:gd name="T4" fmla="*/ 6 w 6"/>
                  <a:gd name="T5" fmla="*/ 1 h 5"/>
                  <a:gd name="T6" fmla="*/ 5 w 6"/>
                  <a:gd name="T7" fmla="*/ 2 h 5"/>
                  <a:gd name="T8" fmla="*/ 2 w 6"/>
                  <a:gd name="T9" fmla="*/ 4 h 5"/>
                  <a:gd name="T10" fmla="*/ 0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0" y="3"/>
                    </a:moveTo>
                    <a:cubicBezTo>
                      <a:pt x="2" y="2"/>
                      <a:pt x="3" y="1"/>
                      <a:pt x="5" y="1"/>
                    </a:cubicBezTo>
                    <a:cubicBezTo>
                      <a:pt x="5" y="0"/>
                      <a:pt x="6" y="1"/>
                      <a:pt x="6" y="1"/>
                    </a:cubicBezTo>
                    <a:cubicBezTo>
                      <a:pt x="6" y="1"/>
                      <a:pt x="6" y="2"/>
                      <a:pt x="5" y="2"/>
                    </a:cubicBezTo>
                    <a:cubicBezTo>
                      <a:pt x="4" y="3"/>
                      <a:pt x="3" y="3"/>
                      <a:pt x="2" y="4"/>
                    </a:cubicBezTo>
                    <a:cubicBezTo>
                      <a:pt x="0" y="5"/>
                      <a:pt x="0" y="5"/>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2" name="Freeform 141"/>
              <p:cNvSpPr>
                <a:spLocks/>
              </p:cNvSpPr>
              <p:nvPr/>
            </p:nvSpPr>
            <p:spPr bwMode="auto">
              <a:xfrm>
                <a:off x="4157663" y="6272213"/>
                <a:ext cx="22225" cy="12700"/>
              </a:xfrm>
              <a:custGeom>
                <a:avLst/>
                <a:gdLst>
                  <a:gd name="T0" fmla="*/ 6 w 6"/>
                  <a:gd name="T1" fmla="*/ 2 h 3"/>
                  <a:gd name="T2" fmla="*/ 0 w 6"/>
                  <a:gd name="T3" fmla="*/ 0 h 3"/>
                  <a:gd name="T4" fmla="*/ 3 w 6"/>
                  <a:gd name="T5" fmla="*/ 1 h 3"/>
                  <a:gd name="T6" fmla="*/ 4 w 6"/>
                  <a:gd name="T7" fmla="*/ 1 h 3"/>
                  <a:gd name="T8" fmla="*/ 6 w 6"/>
                  <a:gd name="T9" fmla="*/ 2 h 3"/>
                </a:gdLst>
                <a:ahLst/>
                <a:cxnLst>
                  <a:cxn ang="0">
                    <a:pos x="T0" y="T1"/>
                  </a:cxn>
                  <a:cxn ang="0">
                    <a:pos x="T2" y="T3"/>
                  </a:cxn>
                  <a:cxn ang="0">
                    <a:pos x="T4" y="T5"/>
                  </a:cxn>
                  <a:cxn ang="0">
                    <a:pos x="T6" y="T7"/>
                  </a:cxn>
                  <a:cxn ang="0">
                    <a:pos x="T8" y="T9"/>
                  </a:cxn>
                </a:cxnLst>
                <a:rect l="0" t="0" r="r" b="b"/>
                <a:pathLst>
                  <a:path w="6" h="3">
                    <a:moveTo>
                      <a:pt x="6" y="2"/>
                    </a:moveTo>
                    <a:cubicBezTo>
                      <a:pt x="4" y="3"/>
                      <a:pt x="1" y="2"/>
                      <a:pt x="0" y="0"/>
                    </a:cubicBezTo>
                    <a:cubicBezTo>
                      <a:pt x="1" y="0"/>
                      <a:pt x="2" y="0"/>
                      <a:pt x="3" y="1"/>
                    </a:cubicBezTo>
                    <a:cubicBezTo>
                      <a:pt x="3" y="1"/>
                      <a:pt x="4" y="1"/>
                      <a:pt x="4" y="1"/>
                    </a:cubicBezTo>
                    <a:cubicBezTo>
                      <a:pt x="5" y="1"/>
                      <a:pt x="6" y="1"/>
                      <a:pt x="6"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3" name="Freeform 142"/>
              <p:cNvSpPr>
                <a:spLocks/>
              </p:cNvSpPr>
              <p:nvPr/>
            </p:nvSpPr>
            <p:spPr bwMode="auto">
              <a:xfrm>
                <a:off x="4911725" y="5749926"/>
                <a:ext cx="12700" cy="11113"/>
              </a:xfrm>
              <a:custGeom>
                <a:avLst/>
                <a:gdLst>
                  <a:gd name="T0" fmla="*/ 3 w 3"/>
                  <a:gd name="T1" fmla="*/ 3 h 3"/>
                  <a:gd name="T2" fmla="*/ 0 w 3"/>
                  <a:gd name="T3" fmla="*/ 3 h 3"/>
                  <a:gd name="T4" fmla="*/ 1 w 3"/>
                  <a:gd name="T5" fmla="*/ 1 h 3"/>
                  <a:gd name="T6" fmla="*/ 2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2" y="3"/>
                      <a:pt x="1" y="3"/>
                      <a:pt x="0" y="3"/>
                    </a:cubicBezTo>
                    <a:cubicBezTo>
                      <a:pt x="0" y="2"/>
                      <a:pt x="1" y="2"/>
                      <a:pt x="1" y="1"/>
                    </a:cubicBezTo>
                    <a:cubicBezTo>
                      <a:pt x="2" y="1"/>
                      <a:pt x="2" y="1"/>
                      <a:pt x="2" y="0"/>
                    </a:cubicBezTo>
                    <a:cubicBezTo>
                      <a:pt x="3" y="1"/>
                      <a:pt x="3" y="2"/>
                      <a:pt x="3"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4" name="Freeform 143"/>
              <p:cNvSpPr>
                <a:spLocks/>
              </p:cNvSpPr>
              <p:nvPr/>
            </p:nvSpPr>
            <p:spPr bwMode="auto">
              <a:xfrm>
                <a:off x="4459288" y="6269038"/>
                <a:ext cx="7938" cy="15875"/>
              </a:xfrm>
              <a:custGeom>
                <a:avLst/>
                <a:gdLst>
                  <a:gd name="T0" fmla="*/ 2 w 2"/>
                  <a:gd name="T1" fmla="*/ 4 h 4"/>
                  <a:gd name="T2" fmla="*/ 0 w 2"/>
                  <a:gd name="T3" fmla="*/ 2 h 4"/>
                  <a:gd name="T4" fmla="*/ 2 w 2"/>
                  <a:gd name="T5" fmla="*/ 0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3"/>
                      <a:pt x="0" y="2"/>
                    </a:cubicBezTo>
                    <a:cubicBezTo>
                      <a:pt x="1" y="1"/>
                      <a:pt x="1" y="1"/>
                      <a:pt x="2" y="0"/>
                    </a:cubicBezTo>
                    <a:cubicBezTo>
                      <a:pt x="2" y="1"/>
                      <a:pt x="2"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5" name="Freeform 144"/>
              <p:cNvSpPr>
                <a:spLocks/>
              </p:cNvSpPr>
              <p:nvPr/>
            </p:nvSpPr>
            <p:spPr bwMode="auto">
              <a:xfrm>
                <a:off x="4610100" y="6402388"/>
                <a:ext cx="11113" cy="11113"/>
              </a:xfrm>
              <a:custGeom>
                <a:avLst/>
                <a:gdLst>
                  <a:gd name="T0" fmla="*/ 0 w 3"/>
                  <a:gd name="T1" fmla="*/ 2 h 3"/>
                  <a:gd name="T2" fmla="*/ 2 w 3"/>
                  <a:gd name="T3" fmla="*/ 0 h 3"/>
                  <a:gd name="T4" fmla="*/ 3 w 3"/>
                  <a:gd name="T5" fmla="*/ 0 h 3"/>
                  <a:gd name="T6" fmla="*/ 1 w 3"/>
                  <a:gd name="T7" fmla="*/ 3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1"/>
                      <a:pt x="2" y="1"/>
                      <a:pt x="2" y="0"/>
                    </a:cubicBezTo>
                    <a:cubicBezTo>
                      <a:pt x="2" y="0"/>
                      <a:pt x="2" y="0"/>
                      <a:pt x="3" y="0"/>
                    </a:cubicBezTo>
                    <a:cubicBezTo>
                      <a:pt x="2" y="1"/>
                      <a:pt x="2" y="2"/>
                      <a:pt x="1" y="3"/>
                    </a:cubicBezTo>
                    <a:cubicBezTo>
                      <a:pt x="1" y="3"/>
                      <a:pt x="0"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6" name="Freeform 145"/>
              <p:cNvSpPr>
                <a:spLocks/>
              </p:cNvSpPr>
              <p:nvPr/>
            </p:nvSpPr>
            <p:spPr bwMode="auto">
              <a:xfrm>
                <a:off x="4251325" y="6421438"/>
                <a:ext cx="12700" cy="12700"/>
              </a:xfrm>
              <a:custGeom>
                <a:avLst/>
                <a:gdLst>
                  <a:gd name="T0" fmla="*/ 0 w 3"/>
                  <a:gd name="T1" fmla="*/ 1 h 3"/>
                  <a:gd name="T2" fmla="*/ 2 w 3"/>
                  <a:gd name="T3" fmla="*/ 0 h 3"/>
                  <a:gd name="T4" fmla="*/ 2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1"/>
                      <a:pt x="2" y="0"/>
                      <a:pt x="2" y="0"/>
                    </a:cubicBezTo>
                    <a:cubicBezTo>
                      <a:pt x="3" y="1"/>
                      <a:pt x="3" y="2"/>
                      <a:pt x="2" y="3"/>
                    </a:cubicBezTo>
                    <a:cubicBezTo>
                      <a:pt x="2" y="2"/>
                      <a:pt x="1" y="2"/>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7" name="Freeform 146"/>
              <p:cNvSpPr>
                <a:spLocks/>
              </p:cNvSpPr>
              <p:nvPr/>
            </p:nvSpPr>
            <p:spPr bwMode="auto">
              <a:xfrm>
                <a:off x="4876800" y="5765801"/>
                <a:ext cx="7938" cy="7938"/>
              </a:xfrm>
              <a:custGeom>
                <a:avLst/>
                <a:gdLst>
                  <a:gd name="T0" fmla="*/ 0 w 2"/>
                  <a:gd name="T1" fmla="*/ 2 h 2"/>
                  <a:gd name="T2" fmla="*/ 1 w 2"/>
                  <a:gd name="T3" fmla="*/ 0 h 2"/>
                  <a:gd name="T4" fmla="*/ 2 w 2"/>
                  <a:gd name="T5" fmla="*/ 1 h 2"/>
                  <a:gd name="T6" fmla="*/ 1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1" y="1"/>
                      <a:pt x="1" y="1"/>
                      <a:pt x="1" y="0"/>
                    </a:cubicBezTo>
                    <a:cubicBezTo>
                      <a:pt x="1" y="0"/>
                      <a:pt x="2" y="0"/>
                      <a:pt x="2" y="1"/>
                    </a:cubicBezTo>
                    <a:cubicBezTo>
                      <a:pt x="2" y="1"/>
                      <a:pt x="1" y="2"/>
                      <a:pt x="1" y="2"/>
                    </a:cubicBezTo>
                    <a:cubicBezTo>
                      <a:pt x="1" y="2"/>
                      <a:pt x="1" y="2"/>
                      <a:pt x="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8" name="Freeform 147"/>
              <p:cNvSpPr>
                <a:spLocks/>
              </p:cNvSpPr>
              <p:nvPr/>
            </p:nvSpPr>
            <p:spPr bwMode="auto">
              <a:xfrm>
                <a:off x="4908550" y="5870576"/>
                <a:ext cx="7938" cy="4763"/>
              </a:xfrm>
              <a:custGeom>
                <a:avLst/>
                <a:gdLst>
                  <a:gd name="T0" fmla="*/ 2 w 2"/>
                  <a:gd name="T1" fmla="*/ 0 h 1"/>
                  <a:gd name="T2" fmla="*/ 1 w 2"/>
                  <a:gd name="T3" fmla="*/ 1 h 1"/>
                  <a:gd name="T4" fmla="*/ 1 w 2"/>
                  <a:gd name="T5" fmla="*/ 0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1" y="1"/>
                      <a:pt x="1" y="1"/>
                    </a:cubicBezTo>
                    <a:cubicBezTo>
                      <a:pt x="1" y="1"/>
                      <a:pt x="0" y="0"/>
                      <a:pt x="1" y="0"/>
                    </a:cubicBezTo>
                    <a:cubicBezTo>
                      <a:pt x="1" y="0"/>
                      <a:pt x="2" y="0"/>
                      <a:pt x="2" y="0"/>
                    </a:cubicBezTo>
                    <a:cubicBezTo>
                      <a:pt x="2" y="0"/>
                      <a:pt x="2"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sp>
            <p:nvSpPr>
              <p:cNvPr id="399" name="Freeform 148"/>
              <p:cNvSpPr>
                <a:spLocks/>
              </p:cNvSpPr>
              <p:nvPr/>
            </p:nvSpPr>
            <p:spPr bwMode="auto">
              <a:xfrm>
                <a:off x="4306888" y="6021388"/>
                <a:ext cx="173038" cy="101600"/>
              </a:xfrm>
              <a:custGeom>
                <a:avLst/>
                <a:gdLst>
                  <a:gd name="T0" fmla="*/ 44 w 44"/>
                  <a:gd name="T1" fmla="*/ 4 h 26"/>
                  <a:gd name="T2" fmla="*/ 41 w 44"/>
                  <a:gd name="T3" fmla="*/ 7 h 26"/>
                  <a:gd name="T4" fmla="*/ 36 w 44"/>
                  <a:gd name="T5" fmla="*/ 9 h 26"/>
                  <a:gd name="T6" fmla="*/ 28 w 44"/>
                  <a:gd name="T7" fmla="*/ 12 h 26"/>
                  <a:gd name="T8" fmla="*/ 22 w 44"/>
                  <a:gd name="T9" fmla="*/ 15 h 26"/>
                  <a:gd name="T10" fmla="*/ 12 w 44"/>
                  <a:gd name="T11" fmla="*/ 20 h 26"/>
                  <a:gd name="T12" fmla="*/ 4 w 44"/>
                  <a:gd name="T13" fmla="*/ 24 h 26"/>
                  <a:gd name="T14" fmla="*/ 1 w 44"/>
                  <a:gd name="T15" fmla="*/ 25 h 26"/>
                  <a:gd name="T16" fmla="*/ 0 w 44"/>
                  <a:gd name="T17" fmla="*/ 25 h 26"/>
                  <a:gd name="T18" fmla="*/ 0 w 44"/>
                  <a:gd name="T19" fmla="*/ 24 h 26"/>
                  <a:gd name="T20" fmla="*/ 1 w 44"/>
                  <a:gd name="T21" fmla="*/ 22 h 26"/>
                  <a:gd name="T22" fmla="*/ 2 w 44"/>
                  <a:gd name="T23" fmla="*/ 19 h 26"/>
                  <a:gd name="T24" fmla="*/ 11 w 44"/>
                  <a:gd name="T25" fmla="*/ 15 h 26"/>
                  <a:gd name="T26" fmla="*/ 21 w 44"/>
                  <a:gd name="T27" fmla="*/ 10 h 26"/>
                  <a:gd name="T28" fmla="*/ 29 w 44"/>
                  <a:gd name="T29" fmla="*/ 6 h 26"/>
                  <a:gd name="T30" fmla="*/ 33 w 44"/>
                  <a:gd name="T31" fmla="*/ 4 h 26"/>
                  <a:gd name="T32" fmla="*/ 36 w 44"/>
                  <a:gd name="T33" fmla="*/ 3 h 26"/>
                  <a:gd name="T34" fmla="*/ 39 w 44"/>
                  <a:gd name="T35" fmla="*/ 1 h 26"/>
                  <a:gd name="T36" fmla="*/ 42 w 44"/>
                  <a:gd name="T37" fmla="*/ 2 h 26"/>
                  <a:gd name="T38" fmla="*/ 44 w 44"/>
                  <a:gd name="T39"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4" y="4"/>
                    </a:moveTo>
                    <a:cubicBezTo>
                      <a:pt x="44" y="5"/>
                      <a:pt x="42" y="7"/>
                      <a:pt x="41" y="7"/>
                    </a:cubicBezTo>
                    <a:cubicBezTo>
                      <a:pt x="39" y="8"/>
                      <a:pt x="38" y="8"/>
                      <a:pt x="36" y="9"/>
                    </a:cubicBezTo>
                    <a:cubicBezTo>
                      <a:pt x="34" y="10"/>
                      <a:pt x="31" y="11"/>
                      <a:pt x="28" y="12"/>
                    </a:cubicBezTo>
                    <a:cubicBezTo>
                      <a:pt x="26" y="13"/>
                      <a:pt x="24" y="14"/>
                      <a:pt x="22" y="15"/>
                    </a:cubicBezTo>
                    <a:cubicBezTo>
                      <a:pt x="19" y="16"/>
                      <a:pt x="16" y="18"/>
                      <a:pt x="12" y="20"/>
                    </a:cubicBezTo>
                    <a:cubicBezTo>
                      <a:pt x="10" y="21"/>
                      <a:pt x="7" y="23"/>
                      <a:pt x="4" y="24"/>
                    </a:cubicBezTo>
                    <a:cubicBezTo>
                      <a:pt x="3" y="25"/>
                      <a:pt x="2" y="25"/>
                      <a:pt x="1" y="25"/>
                    </a:cubicBezTo>
                    <a:cubicBezTo>
                      <a:pt x="0" y="26"/>
                      <a:pt x="0" y="25"/>
                      <a:pt x="0" y="25"/>
                    </a:cubicBezTo>
                    <a:cubicBezTo>
                      <a:pt x="0" y="25"/>
                      <a:pt x="0" y="25"/>
                      <a:pt x="0" y="24"/>
                    </a:cubicBezTo>
                    <a:cubicBezTo>
                      <a:pt x="0" y="23"/>
                      <a:pt x="1" y="23"/>
                      <a:pt x="1" y="22"/>
                    </a:cubicBezTo>
                    <a:cubicBezTo>
                      <a:pt x="0" y="20"/>
                      <a:pt x="1" y="20"/>
                      <a:pt x="2" y="19"/>
                    </a:cubicBezTo>
                    <a:cubicBezTo>
                      <a:pt x="5" y="18"/>
                      <a:pt x="8" y="16"/>
                      <a:pt x="11" y="15"/>
                    </a:cubicBezTo>
                    <a:cubicBezTo>
                      <a:pt x="14" y="13"/>
                      <a:pt x="17" y="12"/>
                      <a:pt x="21" y="10"/>
                    </a:cubicBezTo>
                    <a:cubicBezTo>
                      <a:pt x="23" y="9"/>
                      <a:pt x="26" y="7"/>
                      <a:pt x="29" y="6"/>
                    </a:cubicBezTo>
                    <a:cubicBezTo>
                      <a:pt x="30" y="5"/>
                      <a:pt x="32" y="4"/>
                      <a:pt x="33" y="4"/>
                    </a:cubicBezTo>
                    <a:cubicBezTo>
                      <a:pt x="34" y="3"/>
                      <a:pt x="35" y="3"/>
                      <a:pt x="36" y="3"/>
                    </a:cubicBezTo>
                    <a:cubicBezTo>
                      <a:pt x="37" y="2"/>
                      <a:pt x="38" y="1"/>
                      <a:pt x="39" y="1"/>
                    </a:cubicBezTo>
                    <a:cubicBezTo>
                      <a:pt x="41" y="0"/>
                      <a:pt x="41" y="0"/>
                      <a:pt x="42" y="2"/>
                    </a:cubicBezTo>
                    <a:cubicBezTo>
                      <a:pt x="43" y="3"/>
                      <a:pt x="44" y="3"/>
                      <a:pt x="4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p>
            </p:txBody>
          </p:sp>
        </p:grpSp>
        <p:sp>
          <p:nvSpPr>
            <p:cNvPr id="400" name="Freeform 26"/>
            <p:cNvSpPr>
              <a:spLocks noEditPoints="1"/>
            </p:cNvSpPr>
            <p:nvPr/>
          </p:nvSpPr>
          <p:spPr bwMode="auto">
            <a:xfrm>
              <a:off x="1342732" y="3699307"/>
              <a:ext cx="4924328" cy="115711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smtClean="0">
                  <a:latin typeface="Segoe Print" panose="02000600000000000000" pitchFamily="2" charset="0"/>
                </a:rPr>
                <a:t>   Challenge to set realistic and definitive key performance indicators</a:t>
              </a:r>
              <a:endParaRPr lang="en-ZA" sz="1500" dirty="0">
                <a:latin typeface="Segoe Print" panose="02000600000000000000" pitchFamily="2" charset="0"/>
              </a:endParaRPr>
            </a:p>
          </p:txBody>
        </p:sp>
        <p:sp>
          <p:nvSpPr>
            <p:cNvPr id="401" name="Freeform 35"/>
            <p:cNvSpPr>
              <a:spLocks noChangeAspect="1" noEditPoints="1"/>
            </p:cNvSpPr>
            <p:nvPr/>
          </p:nvSpPr>
          <p:spPr bwMode="auto">
            <a:xfrm>
              <a:off x="232013" y="4947669"/>
              <a:ext cx="897603" cy="766830"/>
            </a:xfrm>
            <a:custGeom>
              <a:avLst/>
              <a:gdLst>
                <a:gd name="T0" fmla="*/ 181 w 213"/>
                <a:gd name="T1" fmla="*/ 18 h 182"/>
                <a:gd name="T2" fmla="*/ 106 w 213"/>
                <a:gd name="T3" fmla="*/ 1 h 182"/>
                <a:gd name="T4" fmla="*/ 31 w 213"/>
                <a:gd name="T5" fmla="*/ 38 h 182"/>
                <a:gd name="T6" fmla="*/ 3 w 213"/>
                <a:gd name="T7" fmla="*/ 82 h 182"/>
                <a:gd name="T8" fmla="*/ 25 w 213"/>
                <a:gd name="T9" fmla="*/ 136 h 182"/>
                <a:gd name="T10" fmla="*/ 77 w 213"/>
                <a:gd name="T11" fmla="*/ 172 h 182"/>
                <a:gd name="T12" fmla="*/ 114 w 213"/>
                <a:gd name="T13" fmla="*/ 142 h 182"/>
                <a:gd name="T14" fmla="*/ 167 w 213"/>
                <a:gd name="T15" fmla="*/ 128 h 182"/>
                <a:gd name="T16" fmla="*/ 207 w 213"/>
                <a:gd name="T17" fmla="*/ 87 h 182"/>
                <a:gd name="T18" fmla="*/ 169 w 213"/>
                <a:gd name="T19" fmla="*/ 16 h 182"/>
                <a:gd name="T20" fmla="*/ 180 w 213"/>
                <a:gd name="T21" fmla="*/ 28 h 182"/>
                <a:gd name="T22" fmla="*/ 138 w 213"/>
                <a:gd name="T23" fmla="*/ 8 h 182"/>
                <a:gd name="T24" fmla="*/ 38 w 213"/>
                <a:gd name="T25" fmla="*/ 61 h 182"/>
                <a:gd name="T26" fmla="*/ 39 w 213"/>
                <a:gd name="T27" fmla="*/ 44 h 182"/>
                <a:gd name="T28" fmla="*/ 13 w 213"/>
                <a:gd name="T29" fmla="*/ 71 h 182"/>
                <a:gd name="T30" fmla="*/ 6 w 213"/>
                <a:gd name="T31" fmla="*/ 87 h 182"/>
                <a:gd name="T32" fmla="*/ 9 w 213"/>
                <a:gd name="T33" fmla="*/ 119 h 182"/>
                <a:gd name="T34" fmla="*/ 80 w 213"/>
                <a:gd name="T35" fmla="*/ 126 h 182"/>
                <a:gd name="T36" fmla="*/ 74 w 213"/>
                <a:gd name="T37" fmla="*/ 132 h 182"/>
                <a:gd name="T38" fmla="*/ 51 w 213"/>
                <a:gd name="T39" fmla="*/ 142 h 182"/>
                <a:gd name="T40" fmla="*/ 72 w 213"/>
                <a:gd name="T41" fmla="*/ 144 h 182"/>
                <a:gd name="T42" fmla="*/ 59 w 213"/>
                <a:gd name="T43" fmla="*/ 153 h 182"/>
                <a:gd name="T44" fmla="*/ 90 w 213"/>
                <a:gd name="T45" fmla="*/ 171 h 182"/>
                <a:gd name="T46" fmla="*/ 97 w 213"/>
                <a:gd name="T47" fmla="*/ 136 h 182"/>
                <a:gd name="T48" fmla="*/ 151 w 213"/>
                <a:gd name="T49" fmla="*/ 121 h 182"/>
                <a:gd name="T50" fmla="*/ 164 w 213"/>
                <a:gd name="T51" fmla="*/ 117 h 182"/>
                <a:gd name="T52" fmla="*/ 176 w 213"/>
                <a:gd name="T53" fmla="*/ 98 h 182"/>
                <a:gd name="T54" fmla="*/ 175 w 213"/>
                <a:gd name="T55" fmla="*/ 91 h 182"/>
                <a:gd name="T56" fmla="*/ 143 w 213"/>
                <a:gd name="T57" fmla="*/ 68 h 182"/>
                <a:gd name="T58" fmla="*/ 120 w 213"/>
                <a:gd name="T59" fmla="*/ 65 h 182"/>
                <a:gd name="T60" fmla="*/ 88 w 213"/>
                <a:gd name="T61" fmla="*/ 58 h 182"/>
                <a:gd name="T62" fmla="*/ 59 w 213"/>
                <a:gd name="T63" fmla="*/ 58 h 182"/>
                <a:gd name="T64" fmla="*/ 100 w 213"/>
                <a:gd name="T65" fmla="*/ 69 h 182"/>
                <a:gd name="T66" fmla="*/ 146 w 213"/>
                <a:gd name="T67" fmla="*/ 80 h 182"/>
                <a:gd name="T68" fmla="*/ 148 w 213"/>
                <a:gd name="T69" fmla="*/ 118 h 182"/>
                <a:gd name="T70" fmla="*/ 135 w 213"/>
                <a:gd name="T71" fmla="*/ 123 h 182"/>
                <a:gd name="T72" fmla="*/ 88 w 213"/>
                <a:gd name="T73" fmla="*/ 119 h 182"/>
                <a:gd name="T74" fmla="*/ 11 w 213"/>
                <a:gd name="T75" fmla="*/ 112 h 182"/>
                <a:gd name="T76" fmla="*/ 30 w 213"/>
                <a:gd name="T77" fmla="*/ 84 h 182"/>
                <a:gd name="T78" fmla="*/ 56 w 213"/>
                <a:gd name="T79" fmla="*/ 92 h 182"/>
                <a:gd name="T80" fmla="*/ 124 w 213"/>
                <a:gd name="T81" fmla="*/ 98 h 182"/>
                <a:gd name="T82" fmla="*/ 106 w 213"/>
                <a:gd name="T83" fmla="*/ 89 h 182"/>
                <a:gd name="T84" fmla="*/ 78 w 213"/>
                <a:gd name="T85" fmla="*/ 85 h 182"/>
                <a:gd name="T86" fmla="*/ 53 w 213"/>
                <a:gd name="T87" fmla="*/ 65 h 182"/>
                <a:gd name="T88" fmla="*/ 66 w 213"/>
                <a:gd name="T89" fmla="*/ 32 h 182"/>
                <a:gd name="T90" fmla="*/ 63 w 213"/>
                <a:gd name="T91" fmla="*/ 20 h 182"/>
                <a:gd name="T92" fmla="*/ 79 w 213"/>
                <a:gd name="T93" fmla="*/ 40 h 182"/>
                <a:gd name="T94" fmla="*/ 92 w 213"/>
                <a:gd name="T95" fmla="*/ 11 h 182"/>
                <a:gd name="T96" fmla="*/ 105 w 213"/>
                <a:gd name="T97" fmla="*/ 37 h 182"/>
                <a:gd name="T98" fmla="*/ 112 w 213"/>
                <a:gd name="T99" fmla="*/ 17 h 182"/>
                <a:gd name="T100" fmla="*/ 124 w 213"/>
                <a:gd name="T101" fmla="*/ 47 h 182"/>
                <a:gd name="T102" fmla="*/ 155 w 213"/>
                <a:gd name="T103" fmla="*/ 50 h 182"/>
                <a:gd name="T104" fmla="*/ 141 w 213"/>
                <a:gd name="T105" fmla="*/ 25 h 182"/>
                <a:gd name="T106" fmla="*/ 139 w 213"/>
                <a:gd name="T107" fmla="*/ 14 h 182"/>
                <a:gd name="T108" fmla="*/ 174 w 213"/>
                <a:gd name="T109" fmla="*/ 29 h 182"/>
                <a:gd name="T110" fmla="*/ 198 w 213"/>
                <a:gd name="T111" fmla="*/ 50 h 182"/>
                <a:gd name="T112" fmla="*/ 196 w 213"/>
                <a:gd name="T113" fmla="*/ 68 h 182"/>
                <a:gd name="T114" fmla="*/ 208 w 213"/>
                <a:gd name="T115" fmla="*/ 77 h 182"/>
                <a:gd name="T116" fmla="*/ 171 w 213"/>
                <a:gd name="T117" fmla="*/ 81 h 182"/>
                <a:gd name="T118" fmla="*/ 79 w 213"/>
                <a:gd name="T119" fmla="*/ 105 h 182"/>
                <a:gd name="T120" fmla="*/ 31 w 213"/>
                <a:gd name="T121" fmla="*/ 111 h 182"/>
                <a:gd name="T122" fmla="*/ 69 w 213"/>
                <a:gd name="T123" fmla="*/ 109 h 182"/>
                <a:gd name="T124" fmla="*/ 115 w 213"/>
                <a:gd name="T125" fmla="*/ 1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182">
                  <a:moveTo>
                    <a:pt x="213" y="61"/>
                  </a:moveTo>
                  <a:cubicBezTo>
                    <a:pt x="213" y="60"/>
                    <a:pt x="213" y="60"/>
                    <a:pt x="213" y="59"/>
                  </a:cubicBezTo>
                  <a:cubicBezTo>
                    <a:pt x="212" y="58"/>
                    <a:pt x="212" y="57"/>
                    <a:pt x="211" y="55"/>
                  </a:cubicBezTo>
                  <a:cubicBezTo>
                    <a:pt x="211" y="55"/>
                    <a:pt x="211" y="54"/>
                    <a:pt x="211" y="53"/>
                  </a:cubicBezTo>
                  <a:cubicBezTo>
                    <a:pt x="210" y="52"/>
                    <a:pt x="209" y="51"/>
                    <a:pt x="208" y="50"/>
                  </a:cubicBezTo>
                  <a:cubicBezTo>
                    <a:pt x="208" y="49"/>
                    <a:pt x="208" y="48"/>
                    <a:pt x="207" y="47"/>
                  </a:cubicBezTo>
                  <a:cubicBezTo>
                    <a:pt x="207" y="46"/>
                    <a:pt x="206" y="45"/>
                    <a:pt x="205" y="44"/>
                  </a:cubicBezTo>
                  <a:cubicBezTo>
                    <a:pt x="205" y="44"/>
                    <a:pt x="205" y="43"/>
                    <a:pt x="204" y="42"/>
                  </a:cubicBezTo>
                  <a:cubicBezTo>
                    <a:pt x="204" y="42"/>
                    <a:pt x="203" y="41"/>
                    <a:pt x="203" y="41"/>
                  </a:cubicBezTo>
                  <a:cubicBezTo>
                    <a:pt x="203" y="41"/>
                    <a:pt x="202" y="40"/>
                    <a:pt x="202" y="40"/>
                  </a:cubicBezTo>
                  <a:cubicBezTo>
                    <a:pt x="202" y="39"/>
                    <a:pt x="201" y="39"/>
                    <a:pt x="201" y="39"/>
                  </a:cubicBezTo>
                  <a:cubicBezTo>
                    <a:pt x="201" y="38"/>
                    <a:pt x="201" y="38"/>
                    <a:pt x="201" y="38"/>
                  </a:cubicBezTo>
                  <a:cubicBezTo>
                    <a:pt x="200" y="37"/>
                    <a:pt x="200" y="37"/>
                    <a:pt x="200" y="37"/>
                  </a:cubicBezTo>
                  <a:cubicBezTo>
                    <a:pt x="199" y="36"/>
                    <a:pt x="199" y="36"/>
                    <a:pt x="198" y="36"/>
                  </a:cubicBezTo>
                  <a:cubicBezTo>
                    <a:pt x="198" y="35"/>
                    <a:pt x="198" y="35"/>
                    <a:pt x="198" y="35"/>
                  </a:cubicBezTo>
                  <a:cubicBezTo>
                    <a:pt x="198" y="35"/>
                    <a:pt x="198" y="34"/>
                    <a:pt x="197" y="34"/>
                  </a:cubicBezTo>
                  <a:cubicBezTo>
                    <a:pt x="197" y="33"/>
                    <a:pt x="198" y="33"/>
                    <a:pt x="197" y="33"/>
                  </a:cubicBezTo>
                  <a:cubicBezTo>
                    <a:pt x="197" y="32"/>
                    <a:pt x="197" y="32"/>
                    <a:pt x="197" y="32"/>
                  </a:cubicBezTo>
                  <a:cubicBezTo>
                    <a:pt x="196" y="31"/>
                    <a:pt x="196" y="31"/>
                    <a:pt x="196" y="31"/>
                  </a:cubicBezTo>
                  <a:cubicBezTo>
                    <a:pt x="195" y="30"/>
                    <a:pt x="195" y="30"/>
                    <a:pt x="195" y="29"/>
                  </a:cubicBezTo>
                  <a:cubicBezTo>
                    <a:pt x="195" y="29"/>
                    <a:pt x="194" y="28"/>
                    <a:pt x="193" y="28"/>
                  </a:cubicBezTo>
                  <a:cubicBezTo>
                    <a:pt x="193" y="27"/>
                    <a:pt x="193" y="26"/>
                    <a:pt x="192" y="25"/>
                  </a:cubicBezTo>
                  <a:cubicBezTo>
                    <a:pt x="192" y="25"/>
                    <a:pt x="191" y="25"/>
                    <a:pt x="191" y="25"/>
                  </a:cubicBezTo>
                  <a:cubicBezTo>
                    <a:pt x="190" y="24"/>
                    <a:pt x="190" y="23"/>
                    <a:pt x="189" y="23"/>
                  </a:cubicBezTo>
                  <a:cubicBezTo>
                    <a:pt x="189" y="22"/>
                    <a:pt x="188" y="22"/>
                    <a:pt x="187" y="22"/>
                  </a:cubicBezTo>
                  <a:cubicBezTo>
                    <a:pt x="187" y="22"/>
                    <a:pt x="186" y="21"/>
                    <a:pt x="185" y="21"/>
                  </a:cubicBezTo>
                  <a:cubicBezTo>
                    <a:pt x="185" y="21"/>
                    <a:pt x="185" y="21"/>
                    <a:pt x="184" y="21"/>
                  </a:cubicBezTo>
                  <a:cubicBezTo>
                    <a:pt x="183" y="20"/>
                    <a:pt x="182" y="19"/>
                    <a:pt x="181" y="18"/>
                  </a:cubicBezTo>
                  <a:cubicBezTo>
                    <a:pt x="180" y="17"/>
                    <a:pt x="178" y="17"/>
                    <a:pt x="177" y="16"/>
                  </a:cubicBezTo>
                  <a:cubicBezTo>
                    <a:pt x="177" y="16"/>
                    <a:pt x="176" y="15"/>
                    <a:pt x="176" y="15"/>
                  </a:cubicBezTo>
                  <a:cubicBezTo>
                    <a:pt x="175" y="15"/>
                    <a:pt x="175" y="14"/>
                    <a:pt x="175" y="14"/>
                  </a:cubicBezTo>
                  <a:cubicBezTo>
                    <a:pt x="175" y="14"/>
                    <a:pt x="174" y="14"/>
                    <a:pt x="174" y="13"/>
                  </a:cubicBezTo>
                  <a:cubicBezTo>
                    <a:pt x="173" y="13"/>
                    <a:pt x="173" y="12"/>
                    <a:pt x="172" y="12"/>
                  </a:cubicBezTo>
                  <a:cubicBezTo>
                    <a:pt x="172" y="12"/>
                    <a:pt x="171" y="12"/>
                    <a:pt x="170" y="12"/>
                  </a:cubicBezTo>
                  <a:cubicBezTo>
                    <a:pt x="170" y="11"/>
                    <a:pt x="169" y="11"/>
                    <a:pt x="167" y="11"/>
                  </a:cubicBezTo>
                  <a:cubicBezTo>
                    <a:pt x="166" y="11"/>
                    <a:pt x="166" y="11"/>
                    <a:pt x="166" y="11"/>
                  </a:cubicBezTo>
                  <a:cubicBezTo>
                    <a:pt x="166" y="10"/>
                    <a:pt x="166" y="10"/>
                    <a:pt x="166" y="10"/>
                  </a:cubicBezTo>
                  <a:cubicBezTo>
                    <a:pt x="165" y="10"/>
                    <a:pt x="164" y="9"/>
                    <a:pt x="163" y="9"/>
                  </a:cubicBezTo>
                  <a:cubicBezTo>
                    <a:pt x="163" y="9"/>
                    <a:pt x="163" y="9"/>
                    <a:pt x="162" y="9"/>
                  </a:cubicBezTo>
                  <a:cubicBezTo>
                    <a:pt x="162" y="9"/>
                    <a:pt x="162" y="9"/>
                    <a:pt x="161" y="9"/>
                  </a:cubicBezTo>
                  <a:cubicBezTo>
                    <a:pt x="161" y="8"/>
                    <a:pt x="161" y="8"/>
                    <a:pt x="160" y="8"/>
                  </a:cubicBezTo>
                  <a:cubicBezTo>
                    <a:pt x="158" y="8"/>
                    <a:pt x="157" y="6"/>
                    <a:pt x="154" y="6"/>
                  </a:cubicBezTo>
                  <a:cubicBezTo>
                    <a:pt x="154" y="6"/>
                    <a:pt x="153" y="6"/>
                    <a:pt x="153" y="6"/>
                  </a:cubicBezTo>
                  <a:cubicBezTo>
                    <a:pt x="151" y="6"/>
                    <a:pt x="150" y="6"/>
                    <a:pt x="149" y="6"/>
                  </a:cubicBezTo>
                  <a:cubicBezTo>
                    <a:pt x="148" y="6"/>
                    <a:pt x="148" y="6"/>
                    <a:pt x="147" y="6"/>
                  </a:cubicBezTo>
                  <a:cubicBezTo>
                    <a:pt x="147" y="6"/>
                    <a:pt x="146" y="6"/>
                    <a:pt x="145" y="6"/>
                  </a:cubicBezTo>
                  <a:cubicBezTo>
                    <a:pt x="142" y="5"/>
                    <a:pt x="139" y="3"/>
                    <a:pt x="137" y="2"/>
                  </a:cubicBezTo>
                  <a:cubicBezTo>
                    <a:pt x="135" y="2"/>
                    <a:pt x="131" y="1"/>
                    <a:pt x="130" y="2"/>
                  </a:cubicBezTo>
                  <a:cubicBezTo>
                    <a:pt x="130" y="2"/>
                    <a:pt x="129" y="2"/>
                    <a:pt x="128" y="2"/>
                  </a:cubicBezTo>
                  <a:cubicBezTo>
                    <a:pt x="127" y="1"/>
                    <a:pt x="125" y="2"/>
                    <a:pt x="124" y="1"/>
                  </a:cubicBezTo>
                  <a:cubicBezTo>
                    <a:pt x="120" y="1"/>
                    <a:pt x="116" y="0"/>
                    <a:pt x="112" y="0"/>
                  </a:cubicBezTo>
                  <a:cubicBezTo>
                    <a:pt x="112" y="1"/>
                    <a:pt x="111" y="1"/>
                    <a:pt x="111" y="1"/>
                  </a:cubicBezTo>
                  <a:cubicBezTo>
                    <a:pt x="110" y="1"/>
                    <a:pt x="110" y="2"/>
                    <a:pt x="110" y="2"/>
                  </a:cubicBezTo>
                  <a:cubicBezTo>
                    <a:pt x="109" y="2"/>
                    <a:pt x="109" y="2"/>
                    <a:pt x="109" y="2"/>
                  </a:cubicBezTo>
                  <a:cubicBezTo>
                    <a:pt x="108" y="2"/>
                    <a:pt x="108" y="2"/>
                    <a:pt x="108" y="2"/>
                  </a:cubicBezTo>
                  <a:cubicBezTo>
                    <a:pt x="107" y="1"/>
                    <a:pt x="107" y="1"/>
                    <a:pt x="106" y="1"/>
                  </a:cubicBezTo>
                  <a:cubicBezTo>
                    <a:pt x="104" y="2"/>
                    <a:pt x="100" y="2"/>
                    <a:pt x="97" y="1"/>
                  </a:cubicBezTo>
                  <a:cubicBezTo>
                    <a:pt x="97" y="1"/>
                    <a:pt x="96" y="1"/>
                    <a:pt x="96" y="1"/>
                  </a:cubicBezTo>
                  <a:cubicBezTo>
                    <a:pt x="95" y="1"/>
                    <a:pt x="94" y="2"/>
                    <a:pt x="93" y="2"/>
                  </a:cubicBezTo>
                  <a:cubicBezTo>
                    <a:pt x="93" y="1"/>
                    <a:pt x="90" y="1"/>
                    <a:pt x="90" y="1"/>
                  </a:cubicBezTo>
                  <a:cubicBezTo>
                    <a:pt x="90" y="1"/>
                    <a:pt x="89" y="2"/>
                    <a:pt x="89" y="2"/>
                  </a:cubicBezTo>
                  <a:cubicBezTo>
                    <a:pt x="88" y="2"/>
                    <a:pt x="87" y="2"/>
                    <a:pt x="86" y="2"/>
                  </a:cubicBezTo>
                  <a:cubicBezTo>
                    <a:pt x="86" y="2"/>
                    <a:pt x="85" y="2"/>
                    <a:pt x="85" y="3"/>
                  </a:cubicBezTo>
                  <a:cubicBezTo>
                    <a:pt x="84" y="3"/>
                    <a:pt x="83" y="3"/>
                    <a:pt x="83" y="3"/>
                  </a:cubicBezTo>
                  <a:cubicBezTo>
                    <a:pt x="82" y="3"/>
                    <a:pt x="81" y="4"/>
                    <a:pt x="81" y="5"/>
                  </a:cubicBezTo>
                  <a:cubicBezTo>
                    <a:pt x="81" y="5"/>
                    <a:pt x="80" y="5"/>
                    <a:pt x="80" y="5"/>
                  </a:cubicBezTo>
                  <a:cubicBezTo>
                    <a:pt x="79" y="6"/>
                    <a:pt x="79" y="8"/>
                    <a:pt x="78" y="9"/>
                  </a:cubicBezTo>
                  <a:cubicBezTo>
                    <a:pt x="77" y="9"/>
                    <a:pt x="76" y="9"/>
                    <a:pt x="76" y="9"/>
                  </a:cubicBezTo>
                  <a:cubicBezTo>
                    <a:pt x="75" y="9"/>
                    <a:pt x="75" y="9"/>
                    <a:pt x="74" y="10"/>
                  </a:cubicBezTo>
                  <a:cubicBezTo>
                    <a:pt x="73" y="10"/>
                    <a:pt x="73" y="10"/>
                    <a:pt x="73" y="10"/>
                  </a:cubicBezTo>
                  <a:cubicBezTo>
                    <a:pt x="72" y="10"/>
                    <a:pt x="70" y="10"/>
                    <a:pt x="69" y="10"/>
                  </a:cubicBezTo>
                  <a:cubicBezTo>
                    <a:pt x="65" y="12"/>
                    <a:pt x="62" y="13"/>
                    <a:pt x="59" y="14"/>
                  </a:cubicBezTo>
                  <a:cubicBezTo>
                    <a:pt x="56" y="16"/>
                    <a:pt x="54" y="16"/>
                    <a:pt x="51" y="17"/>
                  </a:cubicBezTo>
                  <a:cubicBezTo>
                    <a:pt x="49" y="18"/>
                    <a:pt x="48" y="19"/>
                    <a:pt x="47" y="20"/>
                  </a:cubicBezTo>
                  <a:cubicBezTo>
                    <a:pt x="46" y="21"/>
                    <a:pt x="45" y="21"/>
                    <a:pt x="44" y="21"/>
                  </a:cubicBezTo>
                  <a:cubicBezTo>
                    <a:pt x="44" y="22"/>
                    <a:pt x="44" y="22"/>
                    <a:pt x="43" y="23"/>
                  </a:cubicBezTo>
                  <a:cubicBezTo>
                    <a:pt x="43" y="23"/>
                    <a:pt x="42" y="24"/>
                    <a:pt x="41" y="24"/>
                  </a:cubicBezTo>
                  <a:cubicBezTo>
                    <a:pt x="41" y="24"/>
                    <a:pt x="41" y="25"/>
                    <a:pt x="40" y="26"/>
                  </a:cubicBezTo>
                  <a:cubicBezTo>
                    <a:pt x="40" y="26"/>
                    <a:pt x="40" y="26"/>
                    <a:pt x="39" y="26"/>
                  </a:cubicBezTo>
                  <a:cubicBezTo>
                    <a:pt x="38" y="28"/>
                    <a:pt x="37" y="29"/>
                    <a:pt x="36" y="31"/>
                  </a:cubicBezTo>
                  <a:cubicBezTo>
                    <a:pt x="35" y="32"/>
                    <a:pt x="35" y="33"/>
                    <a:pt x="34" y="34"/>
                  </a:cubicBezTo>
                  <a:cubicBezTo>
                    <a:pt x="34" y="34"/>
                    <a:pt x="34" y="35"/>
                    <a:pt x="34" y="35"/>
                  </a:cubicBezTo>
                  <a:cubicBezTo>
                    <a:pt x="33" y="35"/>
                    <a:pt x="33" y="36"/>
                    <a:pt x="33" y="37"/>
                  </a:cubicBezTo>
                  <a:cubicBezTo>
                    <a:pt x="32" y="37"/>
                    <a:pt x="31" y="38"/>
                    <a:pt x="31" y="38"/>
                  </a:cubicBezTo>
                  <a:cubicBezTo>
                    <a:pt x="29" y="39"/>
                    <a:pt x="28" y="41"/>
                    <a:pt x="26" y="42"/>
                  </a:cubicBezTo>
                  <a:cubicBezTo>
                    <a:pt x="25" y="43"/>
                    <a:pt x="25" y="43"/>
                    <a:pt x="25" y="43"/>
                  </a:cubicBezTo>
                  <a:cubicBezTo>
                    <a:pt x="25" y="44"/>
                    <a:pt x="25" y="44"/>
                    <a:pt x="24" y="44"/>
                  </a:cubicBezTo>
                  <a:cubicBezTo>
                    <a:pt x="24" y="44"/>
                    <a:pt x="24" y="45"/>
                    <a:pt x="24" y="45"/>
                  </a:cubicBezTo>
                  <a:cubicBezTo>
                    <a:pt x="23" y="46"/>
                    <a:pt x="23" y="46"/>
                    <a:pt x="22" y="46"/>
                  </a:cubicBezTo>
                  <a:cubicBezTo>
                    <a:pt x="22" y="47"/>
                    <a:pt x="22" y="47"/>
                    <a:pt x="22" y="47"/>
                  </a:cubicBezTo>
                  <a:cubicBezTo>
                    <a:pt x="22" y="48"/>
                    <a:pt x="21" y="48"/>
                    <a:pt x="21" y="49"/>
                  </a:cubicBezTo>
                  <a:cubicBezTo>
                    <a:pt x="20" y="49"/>
                    <a:pt x="20" y="50"/>
                    <a:pt x="20" y="51"/>
                  </a:cubicBezTo>
                  <a:cubicBezTo>
                    <a:pt x="19" y="52"/>
                    <a:pt x="18" y="52"/>
                    <a:pt x="17" y="53"/>
                  </a:cubicBezTo>
                  <a:cubicBezTo>
                    <a:pt x="16" y="53"/>
                    <a:pt x="15" y="55"/>
                    <a:pt x="14" y="56"/>
                  </a:cubicBezTo>
                  <a:cubicBezTo>
                    <a:pt x="14" y="56"/>
                    <a:pt x="14" y="57"/>
                    <a:pt x="14" y="58"/>
                  </a:cubicBezTo>
                  <a:cubicBezTo>
                    <a:pt x="13" y="58"/>
                    <a:pt x="12" y="59"/>
                    <a:pt x="12" y="60"/>
                  </a:cubicBezTo>
                  <a:cubicBezTo>
                    <a:pt x="12" y="60"/>
                    <a:pt x="12" y="61"/>
                    <a:pt x="12" y="61"/>
                  </a:cubicBezTo>
                  <a:cubicBezTo>
                    <a:pt x="11" y="61"/>
                    <a:pt x="11" y="62"/>
                    <a:pt x="11" y="62"/>
                  </a:cubicBezTo>
                  <a:cubicBezTo>
                    <a:pt x="11" y="62"/>
                    <a:pt x="11" y="62"/>
                    <a:pt x="11" y="62"/>
                  </a:cubicBezTo>
                  <a:cubicBezTo>
                    <a:pt x="10" y="63"/>
                    <a:pt x="10" y="64"/>
                    <a:pt x="9" y="65"/>
                  </a:cubicBezTo>
                  <a:cubicBezTo>
                    <a:pt x="9" y="66"/>
                    <a:pt x="9" y="66"/>
                    <a:pt x="9" y="66"/>
                  </a:cubicBezTo>
                  <a:cubicBezTo>
                    <a:pt x="9" y="67"/>
                    <a:pt x="8" y="67"/>
                    <a:pt x="8" y="68"/>
                  </a:cubicBezTo>
                  <a:cubicBezTo>
                    <a:pt x="8" y="68"/>
                    <a:pt x="8" y="69"/>
                    <a:pt x="8" y="69"/>
                  </a:cubicBezTo>
                  <a:cubicBezTo>
                    <a:pt x="8" y="70"/>
                    <a:pt x="8" y="71"/>
                    <a:pt x="7" y="71"/>
                  </a:cubicBezTo>
                  <a:cubicBezTo>
                    <a:pt x="7" y="72"/>
                    <a:pt x="7" y="72"/>
                    <a:pt x="7" y="72"/>
                  </a:cubicBezTo>
                  <a:cubicBezTo>
                    <a:pt x="7" y="73"/>
                    <a:pt x="7" y="73"/>
                    <a:pt x="7" y="73"/>
                  </a:cubicBezTo>
                  <a:cubicBezTo>
                    <a:pt x="6" y="73"/>
                    <a:pt x="5" y="74"/>
                    <a:pt x="5" y="75"/>
                  </a:cubicBezTo>
                  <a:cubicBezTo>
                    <a:pt x="5" y="75"/>
                    <a:pt x="5" y="75"/>
                    <a:pt x="5" y="76"/>
                  </a:cubicBezTo>
                  <a:cubicBezTo>
                    <a:pt x="5" y="77"/>
                    <a:pt x="4" y="78"/>
                    <a:pt x="4" y="79"/>
                  </a:cubicBezTo>
                  <a:cubicBezTo>
                    <a:pt x="4" y="79"/>
                    <a:pt x="4" y="79"/>
                    <a:pt x="4" y="80"/>
                  </a:cubicBezTo>
                  <a:cubicBezTo>
                    <a:pt x="4" y="80"/>
                    <a:pt x="4" y="80"/>
                    <a:pt x="4" y="81"/>
                  </a:cubicBezTo>
                  <a:cubicBezTo>
                    <a:pt x="4" y="81"/>
                    <a:pt x="3" y="81"/>
                    <a:pt x="3" y="82"/>
                  </a:cubicBezTo>
                  <a:cubicBezTo>
                    <a:pt x="3" y="82"/>
                    <a:pt x="3" y="82"/>
                    <a:pt x="3" y="83"/>
                  </a:cubicBezTo>
                  <a:cubicBezTo>
                    <a:pt x="3" y="83"/>
                    <a:pt x="3" y="84"/>
                    <a:pt x="3" y="85"/>
                  </a:cubicBezTo>
                  <a:cubicBezTo>
                    <a:pt x="3" y="85"/>
                    <a:pt x="3" y="86"/>
                    <a:pt x="3" y="86"/>
                  </a:cubicBezTo>
                  <a:cubicBezTo>
                    <a:pt x="2" y="87"/>
                    <a:pt x="2" y="87"/>
                    <a:pt x="2" y="87"/>
                  </a:cubicBezTo>
                  <a:cubicBezTo>
                    <a:pt x="2" y="88"/>
                    <a:pt x="2" y="89"/>
                    <a:pt x="2" y="90"/>
                  </a:cubicBezTo>
                  <a:cubicBezTo>
                    <a:pt x="2" y="90"/>
                    <a:pt x="1" y="90"/>
                    <a:pt x="1" y="91"/>
                  </a:cubicBezTo>
                  <a:cubicBezTo>
                    <a:pt x="1" y="91"/>
                    <a:pt x="1" y="91"/>
                    <a:pt x="1" y="92"/>
                  </a:cubicBezTo>
                  <a:cubicBezTo>
                    <a:pt x="1" y="92"/>
                    <a:pt x="1" y="92"/>
                    <a:pt x="1" y="93"/>
                  </a:cubicBezTo>
                  <a:cubicBezTo>
                    <a:pt x="1" y="93"/>
                    <a:pt x="1" y="94"/>
                    <a:pt x="1" y="95"/>
                  </a:cubicBezTo>
                  <a:cubicBezTo>
                    <a:pt x="1" y="98"/>
                    <a:pt x="1" y="101"/>
                    <a:pt x="1" y="105"/>
                  </a:cubicBezTo>
                  <a:cubicBezTo>
                    <a:pt x="1" y="106"/>
                    <a:pt x="1" y="107"/>
                    <a:pt x="1" y="108"/>
                  </a:cubicBezTo>
                  <a:cubicBezTo>
                    <a:pt x="0" y="108"/>
                    <a:pt x="1" y="109"/>
                    <a:pt x="1" y="109"/>
                  </a:cubicBezTo>
                  <a:cubicBezTo>
                    <a:pt x="1" y="111"/>
                    <a:pt x="1" y="111"/>
                    <a:pt x="1" y="111"/>
                  </a:cubicBezTo>
                  <a:cubicBezTo>
                    <a:pt x="1" y="112"/>
                    <a:pt x="1" y="113"/>
                    <a:pt x="1" y="114"/>
                  </a:cubicBezTo>
                  <a:cubicBezTo>
                    <a:pt x="2" y="118"/>
                    <a:pt x="4" y="121"/>
                    <a:pt x="5" y="123"/>
                  </a:cubicBezTo>
                  <a:cubicBezTo>
                    <a:pt x="6" y="124"/>
                    <a:pt x="6" y="124"/>
                    <a:pt x="7" y="125"/>
                  </a:cubicBezTo>
                  <a:cubicBezTo>
                    <a:pt x="7" y="126"/>
                    <a:pt x="7" y="126"/>
                    <a:pt x="7" y="127"/>
                  </a:cubicBezTo>
                  <a:cubicBezTo>
                    <a:pt x="8" y="127"/>
                    <a:pt x="8" y="128"/>
                    <a:pt x="9" y="128"/>
                  </a:cubicBezTo>
                  <a:cubicBezTo>
                    <a:pt x="9" y="129"/>
                    <a:pt x="9" y="129"/>
                    <a:pt x="10" y="130"/>
                  </a:cubicBezTo>
                  <a:cubicBezTo>
                    <a:pt x="10" y="130"/>
                    <a:pt x="11" y="130"/>
                    <a:pt x="11" y="131"/>
                  </a:cubicBezTo>
                  <a:cubicBezTo>
                    <a:pt x="11" y="131"/>
                    <a:pt x="12" y="132"/>
                    <a:pt x="13" y="133"/>
                  </a:cubicBezTo>
                  <a:cubicBezTo>
                    <a:pt x="13" y="133"/>
                    <a:pt x="13" y="133"/>
                    <a:pt x="14" y="134"/>
                  </a:cubicBezTo>
                  <a:cubicBezTo>
                    <a:pt x="14" y="134"/>
                    <a:pt x="14" y="134"/>
                    <a:pt x="14" y="134"/>
                  </a:cubicBezTo>
                  <a:cubicBezTo>
                    <a:pt x="15" y="135"/>
                    <a:pt x="15" y="135"/>
                    <a:pt x="15" y="135"/>
                  </a:cubicBezTo>
                  <a:cubicBezTo>
                    <a:pt x="16" y="135"/>
                    <a:pt x="17" y="136"/>
                    <a:pt x="17" y="137"/>
                  </a:cubicBezTo>
                  <a:cubicBezTo>
                    <a:pt x="18" y="137"/>
                    <a:pt x="21" y="137"/>
                    <a:pt x="21" y="137"/>
                  </a:cubicBezTo>
                  <a:cubicBezTo>
                    <a:pt x="22" y="137"/>
                    <a:pt x="23" y="137"/>
                    <a:pt x="24" y="137"/>
                  </a:cubicBezTo>
                  <a:cubicBezTo>
                    <a:pt x="24" y="136"/>
                    <a:pt x="24" y="136"/>
                    <a:pt x="25" y="136"/>
                  </a:cubicBezTo>
                  <a:cubicBezTo>
                    <a:pt x="25" y="136"/>
                    <a:pt x="25" y="136"/>
                    <a:pt x="25" y="136"/>
                  </a:cubicBezTo>
                  <a:cubicBezTo>
                    <a:pt x="26" y="137"/>
                    <a:pt x="26" y="138"/>
                    <a:pt x="26" y="139"/>
                  </a:cubicBezTo>
                  <a:cubicBezTo>
                    <a:pt x="26" y="140"/>
                    <a:pt x="27" y="141"/>
                    <a:pt x="27" y="142"/>
                  </a:cubicBezTo>
                  <a:cubicBezTo>
                    <a:pt x="27" y="143"/>
                    <a:pt x="27" y="143"/>
                    <a:pt x="27" y="143"/>
                  </a:cubicBezTo>
                  <a:cubicBezTo>
                    <a:pt x="27" y="143"/>
                    <a:pt x="27" y="144"/>
                    <a:pt x="27" y="144"/>
                  </a:cubicBezTo>
                  <a:cubicBezTo>
                    <a:pt x="27" y="144"/>
                    <a:pt x="28" y="145"/>
                    <a:pt x="28" y="145"/>
                  </a:cubicBezTo>
                  <a:cubicBezTo>
                    <a:pt x="28" y="145"/>
                    <a:pt x="28" y="145"/>
                    <a:pt x="28" y="146"/>
                  </a:cubicBezTo>
                  <a:cubicBezTo>
                    <a:pt x="28" y="146"/>
                    <a:pt x="29" y="146"/>
                    <a:pt x="29" y="147"/>
                  </a:cubicBezTo>
                  <a:cubicBezTo>
                    <a:pt x="29" y="147"/>
                    <a:pt x="30" y="147"/>
                    <a:pt x="30" y="148"/>
                  </a:cubicBezTo>
                  <a:cubicBezTo>
                    <a:pt x="31" y="149"/>
                    <a:pt x="32" y="150"/>
                    <a:pt x="33" y="152"/>
                  </a:cubicBezTo>
                  <a:cubicBezTo>
                    <a:pt x="33" y="152"/>
                    <a:pt x="35" y="153"/>
                    <a:pt x="35" y="153"/>
                  </a:cubicBezTo>
                  <a:cubicBezTo>
                    <a:pt x="36" y="154"/>
                    <a:pt x="36" y="154"/>
                    <a:pt x="36" y="155"/>
                  </a:cubicBezTo>
                  <a:cubicBezTo>
                    <a:pt x="37" y="155"/>
                    <a:pt x="37" y="155"/>
                    <a:pt x="38" y="155"/>
                  </a:cubicBezTo>
                  <a:cubicBezTo>
                    <a:pt x="39" y="156"/>
                    <a:pt x="40" y="157"/>
                    <a:pt x="41" y="158"/>
                  </a:cubicBezTo>
                  <a:cubicBezTo>
                    <a:pt x="45" y="159"/>
                    <a:pt x="49" y="160"/>
                    <a:pt x="53" y="161"/>
                  </a:cubicBezTo>
                  <a:cubicBezTo>
                    <a:pt x="55" y="161"/>
                    <a:pt x="55" y="161"/>
                    <a:pt x="55" y="161"/>
                  </a:cubicBezTo>
                  <a:cubicBezTo>
                    <a:pt x="57" y="162"/>
                    <a:pt x="61" y="162"/>
                    <a:pt x="64" y="161"/>
                  </a:cubicBezTo>
                  <a:cubicBezTo>
                    <a:pt x="64" y="161"/>
                    <a:pt x="65" y="161"/>
                    <a:pt x="65" y="161"/>
                  </a:cubicBezTo>
                  <a:cubicBezTo>
                    <a:pt x="66" y="161"/>
                    <a:pt x="66" y="161"/>
                    <a:pt x="67" y="160"/>
                  </a:cubicBezTo>
                  <a:cubicBezTo>
                    <a:pt x="68" y="160"/>
                    <a:pt x="69" y="160"/>
                    <a:pt x="70" y="160"/>
                  </a:cubicBezTo>
                  <a:cubicBezTo>
                    <a:pt x="71" y="160"/>
                    <a:pt x="72" y="159"/>
                    <a:pt x="73" y="159"/>
                  </a:cubicBezTo>
                  <a:cubicBezTo>
                    <a:pt x="74" y="159"/>
                    <a:pt x="77" y="158"/>
                    <a:pt x="78" y="157"/>
                  </a:cubicBezTo>
                  <a:cubicBezTo>
                    <a:pt x="78" y="157"/>
                    <a:pt x="79" y="157"/>
                    <a:pt x="79" y="157"/>
                  </a:cubicBezTo>
                  <a:cubicBezTo>
                    <a:pt x="80" y="157"/>
                    <a:pt x="78" y="161"/>
                    <a:pt x="78" y="162"/>
                  </a:cubicBezTo>
                  <a:cubicBezTo>
                    <a:pt x="78" y="162"/>
                    <a:pt x="78" y="163"/>
                    <a:pt x="78" y="163"/>
                  </a:cubicBezTo>
                  <a:cubicBezTo>
                    <a:pt x="78" y="164"/>
                    <a:pt x="77" y="165"/>
                    <a:pt x="77" y="166"/>
                  </a:cubicBezTo>
                  <a:cubicBezTo>
                    <a:pt x="77" y="166"/>
                    <a:pt x="77" y="167"/>
                    <a:pt x="77" y="167"/>
                  </a:cubicBezTo>
                  <a:cubicBezTo>
                    <a:pt x="77" y="168"/>
                    <a:pt x="77" y="171"/>
                    <a:pt x="77" y="172"/>
                  </a:cubicBezTo>
                  <a:cubicBezTo>
                    <a:pt x="77" y="173"/>
                    <a:pt x="77" y="174"/>
                    <a:pt x="77" y="176"/>
                  </a:cubicBezTo>
                  <a:cubicBezTo>
                    <a:pt x="77" y="177"/>
                    <a:pt x="78" y="179"/>
                    <a:pt x="78" y="179"/>
                  </a:cubicBezTo>
                  <a:cubicBezTo>
                    <a:pt x="79" y="179"/>
                    <a:pt x="79" y="180"/>
                    <a:pt x="79" y="180"/>
                  </a:cubicBezTo>
                  <a:cubicBezTo>
                    <a:pt x="80" y="180"/>
                    <a:pt x="80" y="180"/>
                    <a:pt x="80" y="180"/>
                  </a:cubicBezTo>
                  <a:cubicBezTo>
                    <a:pt x="80" y="181"/>
                    <a:pt x="81" y="181"/>
                    <a:pt x="81" y="181"/>
                  </a:cubicBezTo>
                  <a:cubicBezTo>
                    <a:pt x="82" y="181"/>
                    <a:pt x="83" y="182"/>
                    <a:pt x="84" y="182"/>
                  </a:cubicBezTo>
                  <a:cubicBezTo>
                    <a:pt x="85" y="181"/>
                    <a:pt x="85" y="181"/>
                    <a:pt x="86" y="181"/>
                  </a:cubicBezTo>
                  <a:cubicBezTo>
                    <a:pt x="87" y="181"/>
                    <a:pt x="87" y="181"/>
                    <a:pt x="88" y="181"/>
                  </a:cubicBezTo>
                  <a:cubicBezTo>
                    <a:pt x="88" y="181"/>
                    <a:pt x="89" y="182"/>
                    <a:pt x="90" y="181"/>
                  </a:cubicBezTo>
                  <a:cubicBezTo>
                    <a:pt x="91" y="181"/>
                    <a:pt x="92" y="181"/>
                    <a:pt x="93" y="180"/>
                  </a:cubicBezTo>
                  <a:cubicBezTo>
                    <a:pt x="94" y="180"/>
                    <a:pt x="94" y="178"/>
                    <a:pt x="94" y="176"/>
                  </a:cubicBezTo>
                  <a:cubicBezTo>
                    <a:pt x="95" y="174"/>
                    <a:pt x="95" y="173"/>
                    <a:pt x="95" y="171"/>
                  </a:cubicBezTo>
                  <a:cubicBezTo>
                    <a:pt x="95" y="170"/>
                    <a:pt x="96" y="170"/>
                    <a:pt x="96" y="169"/>
                  </a:cubicBezTo>
                  <a:cubicBezTo>
                    <a:pt x="96" y="169"/>
                    <a:pt x="96" y="168"/>
                    <a:pt x="97" y="167"/>
                  </a:cubicBezTo>
                  <a:cubicBezTo>
                    <a:pt x="97" y="167"/>
                    <a:pt x="98" y="166"/>
                    <a:pt x="98" y="166"/>
                  </a:cubicBezTo>
                  <a:cubicBezTo>
                    <a:pt x="98" y="165"/>
                    <a:pt x="98" y="165"/>
                    <a:pt x="98" y="165"/>
                  </a:cubicBezTo>
                  <a:cubicBezTo>
                    <a:pt x="99" y="164"/>
                    <a:pt x="99" y="163"/>
                    <a:pt x="99" y="163"/>
                  </a:cubicBezTo>
                  <a:cubicBezTo>
                    <a:pt x="100" y="163"/>
                    <a:pt x="100" y="162"/>
                    <a:pt x="100" y="162"/>
                  </a:cubicBezTo>
                  <a:cubicBezTo>
                    <a:pt x="101" y="162"/>
                    <a:pt x="101" y="161"/>
                    <a:pt x="101" y="161"/>
                  </a:cubicBezTo>
                  <a:cubicBezTo>
                    <a:pt x="101" y="161"/>
                    <a:pt x="101" y="161"/>
                    <a:pt x="102" y="161"/>
                  </a:cubicBezTo>
                  <a:cubicBezTo>
                    <a:pt x="102" y="160"/>
                    <a:pt x="102" y="160"/>
                    <a:pt x="102" y="160"/>
                  </a:cubicBezTo>
                  <a:cubicBezTo>
                    <a:pt x="103" y="159"/>
                    <a:pt x="103" y="159"/>
                    <a:pt x="104" y="158"/>
                  </a:cubicBezTo>
                  <a:cubicBezTo>
                    <a:pt x="104" y="158"/>
                    <a:pt x="105" y="157"/>
                    <a:pt x="106" y="156"/>
                  </a:cubicBezTo>
                  <a:cubicBezTo>
                    <a:pt x="106" y="155"/>
                    <a:pt x="106" y="155"/>
                    <a:pt x="106" y="154"/>
                  </a:cubicBezTo>
                  <a:cubicBezTo>
                    <a:pt x="107" y="152"/>
                    <a:pt x="107" y="149"/>
                    <a:pt x="108" y="147"/>
                  </a:cubicBezTo>
                  <a:cubicBezTo>
                    <a:pt x="109" y="146"/>
                    <a:pt x="110" y="146"/>
                    <a:pt x="110" y="145"/>
                  </a:cubicBezTo>
                  <a:cubicBezTo>
                    <a:pt x="111" y="145"/>
                    <a:pt x="112" y="144"/>
                    <a:pt x="112" y="143"/>
                  </a:cubicBezTo>
                  <a:cubicBezTo>
                    <a:pt x="113" y="143"/>
                    <a:pt x="114" y="143"/>
                    <a:pt x="114" y="142"/>
                  </a:cubicBezTo>
                  <a:cubicBezTo>
                    <a:pt x="114" y="142"/>
                    <a:pt x="114" y="142"/>
                    <a:pt x="114" y="141"/>
                  </a:cubicBezTo>
                  <a:cubicBezTo>
                    <a:pt x="115" y="141"/>
                    <a:pt x="115" y="141"/>
                    <a:pt x="116" y="140"/>
                  </a:cubicBezTo>
                  <a:cubicBezTo>
                    <a:pt x="116" y="140"/>
                    <a:pt x="116" y="140"/>
                    <a:pt x="116" y="139"/>
                  </a:cubicBezTo>
                  <a:cubicBezTo>
                    <a:pt x="116" y="139"/>
                    <a:pt x="116" y="139"/>
                    <a:pt x="117" y="138"/>
                  </a:cubicBezTo>
                  <a:cubicBezTo>
                    <a:pt x="117" y="137"/>
                    <a:pt x="117" y="137"/>
                    <a:pt x="118" y="136"/>
                  </a:cubicBezTo>
                  <a:cubicBezTo>
                    <a:pt x="118" y="135"/>
                    <a:pt x="118" y="135"/>
                    <a:pt x="119" y="135"/>
                  </a:cubicBezTo>
                  <a:cubicBezTo>
                    <a:pt x="119" y="134"/>
                    <a:pt x="119" y="134"/>
                    <a:pt x="119" y="133"/>
                  </a:cubicBezTo>
                  <a:cubicBezTo>
                    <a:pt x="119" y="133"/>
                    <a:pt x="119" y="133"/>
                    <a:pt x="119" y="132"/>
                  </a:cubicBezTo>
                  <a:cubicBezTo>
                    <a:pt x="120" y="132"/>
                    <a:pt x="122" y="133"/>
                    <a:pt x="123" y="133"/>
                  </a:cubicBezTo>
                  <a:cubicBezTo>
                    <a:pt x="124" y="133"/>
                    <a:pt x="124" y="133"/>
                    <a:pt x="125" y="133"/>
                  </a:cubicBezTo>
                  <a:cubicBezTo>
                    <a:pt x="125" y="133"/>
                    <a:pt x="126" y="133"/>
                    <a:pt x="126" y="133"/>
                  </a:cubicBezTo>
                  <a:cubicBezTo>
                    <a:pt x="127" y="133"/>
                    <a:pt x="128" y="133"/>
                    <a:pt x="129" y="134"/>
                  </a:cubicBezTo>
                  <a:cubicBezTo>
                    <a:pt x="129" y="134"/>
                    <a:pt x="132" y="134"/>
                    <a:pt x="133" y="134"/>
                  </a:cubicBezTo>
                  <a:cubicBezTo>
                    <a:pt x="133" y="134"/>
                    <a:pt x="135" y="134"/>
                    <a:pt x="136" y="134"/>
                  </a:cubicBezTo>
                  <a:cubicBezTo>
                    <a:pt x="137" y="134"/>
                    <a:pt x="138" y="134"/>
                    <a:pt x="138" y="134"/>
                  </a:cubicBezTo>
                  <a:cubicBezTo>
                    <a:pt x="140" y="134"/>
                    <a:pt x="141" y="134"/>
                    <a:pt x="142" y="134"/>
                  </a:cubicBezTo>
                  <a:cubicBezTo>
                    <a:pt x="143" y="134"/>
                    <a:pt x="144" y="134"/>
                    <a:pt x="145" y="134"/>
                  </a:cubicBezTo>
                  <a:cubicBezTo>
                    <a:pt x="145" y="134"/>
                    <a:pt x="146" y="134"/>
                    <a:pt x="147" y="134"/>
                  </a:cubicBezTo>
                  <a:cubicBezTo>
                    <a:pt x="147" y="134"/>
                    <a:pt x="147" y="134"/>
                    <a:pt x="148" y="134"/>
                  </a:cubicBezTo>
                  <a:cubicBezTo>
                    <a:pt x="148" y="134"/>
                    <a:pt x="149" y="134"/>
                    <a:pt x="150" y="134"/>
                  </a:cubicBezTo>
                  <a:cubicBezTo>
                    <a:pt x="151" y="134"/>
                    <a:pt x="152" y="134"/>
                    <a:pt x="153" y="134"/>
                  </a:cubicBezTo>
                  <a:cubicBezTo>
                    <a:pt x="154" y="134"/>
                    <a:pt x="155" y="133"/>
                    <a:pt x="155" y="133"/>
                  </a:cubicBezTo>
                  <a:cubicBezTo>
                    <a:pt x="156" y="133"/>
                    <a:pt x="156" y="133"/>
                    <a:pt x="156" y="133"/>
                  </a:cubicBezTo>
                  <a:cubicBezTo>
                    <a:pt x="157" y="133"/>
                    <a:pt x="158" y="133"/>
                    <a:pt x="158" y="133"/>
                  </a:cubicBezTo>
                  <a:cubicBezTo>
                    <a:pt x="160" y="132"/>
                    <a:pt x="162" y="131"/>
                    <a:pt x="163" y="130"/>
                  </a:cubicBezTo>
                  <a:cubicBezTo>
                    <a:pt x="164" y="130"/>
                    <a:pt x="164" y="130"/>
                    <a:pt x="165" y="130"/>
                  </a:cubicBezTo>
                  <a:cubicBezTo>
                    <a:pt x="165" y="129"/>
                    <a:pt x="165" y="129"/>
                    <a:pt x="166" y="128"/>
                  </a:cubicBezTo>
                  <a:cubicBezTo>
                    <a:pt x="166" y="128"/>
                    <a:pt x="166" y="128"/>
                    <a:pt x="167" y="128"/>
                  </a:cubicBezTo>
                  <a:cubicBezTo>
                    <a:pt x="167" y="127"/>
                    <a:pt x="168" y="126"/>
                    <a:pt x="168" y="125"/>
                  </a:cubicBezTo>
                  <a:cubicBezTo>
                    <a:pt x="169" y="125"/>
                    <a:pt x="169" y="125"/>
                    <a:pt x="170" y="124"/>
                  </a:cubicBezTo>
                  <a:cubicBezTo>
                    <a:pt x="170" y="123"/>
                    <a:pt x="171" y="122"/>
                    <a:pt x="172" y="121"/>
                  </a:cubicBezTo>
                  <a:cubicBezTo>
                    <a:pt x="172" y="120"/>
                    <a:pt x="173" y="119"/>
                    <a:pt x="173" y="118"/>
                  </a:cubicBezTo>
                  <a:cubicBezTo>
                    <a:pt x="173" y="118"/>
                    <a:pt x="174" y="117"/>
                    <a:pt x="174" y="116"/>
                  </a:cubicBezTo>
                  <a:cubicBezTo>
                    <a:pt x="174" y="115"/>
                    <a:pt x="175" y="114"/>
                    <a:pt x="175" y="113"/>
                  </a:cubicBezTo>
                  <a:cubicBezTo>
                    <a:pt x="175" y="113"/>
                    <a:pt x="175" y="112"/>
                    <a:pt x="175" y="112"/>
                  </a:cubicBezTo>
                  <a:cubicBezTo>
                    <a:pt x="175" y="111"/>
                    <a:pt x="175" y="111"/>
                    <a:pt x="175" y="110"/>
                  </a:cubicBezTo>
                  <a:cubicBezTo>
                    <a:pt x="175" y="109"/>
                    <a:pt x="175" y="109"/>
                    <a:pt x="175" y="108"/>
                  </a:cubicBezTo>
                  <a:cubicBezTo>
                    <a:pt x="175" y="108"/>
                    <a:pt x="176" y="108"/>
                    <a:pt x="176" y="108"/>
                  </a:cubicBezTo>
                  <a:cubicBezTo>
                    <a:pt x="178" y="108"/>
                    <a:pt x="178" y="108"/>
                    <a:pt x="178" y="108"/>
                  </a:cubicBezTo>
                  <a:cubicBezTo>
                    <a:pt x="180" y="107"/>
                    <a:pt x="183" y="107"/>
                    <a:pt x="185" y="106"/>
                  </a:cubicBezTo>
                  <a:cubicBezTo>
                    <a:pt x="186" y="106"/>
                    <a:pt x="187" y="105"/>
                    <a:pt x="188" y="105"/>
                  </a:cubicBezTo>
                  <a:cubicBezTo>
                    <a:pt x="189" y="105"/>
                    <a:pt x="189" y="104"/>
                    <a:pt x="189" y="104"/>
                  </a:cubicBezTo>
                  <a:cubicBezTo>
                    <a:pt x="190" y="104"/>
                    <a:pt x="191" y="104"/>
                    <a:pt x="191" y="103"/>
                  </a:cubicBezTo>
                  <a:cubicBezTo>
                    <a:pt x="192" y="103"/>
                    <a:pt x="192" y="103"/>
                    <a:pt x="192" y="103"/>
                  </a:cubicBezTo>
                  <a:cubicBezTo>
                    <a:pt x="193" y="103"/>
                    <a:pt x="193" y="102"/>
                    <a:pt x="193" y="102"/>
                  </a:cubicBezTo>
                  <a:cubicBezTo>
                    <a:pt x="194" y="102"/>
                    <a:pt x="194" y="101"/>
                    <a:pt x="194" y="101"/>
                  </a:cubicBezTo>
                  <a:cubicBezTo>
                    <a:pt x="195" y="101"/>
                    <a:pt x="195" y="100"/>
                    <a:pt x="195" y="100"/>
                  </a:cubicBezTo>
                  <a:cubicBezTo>
                    <a:pt x="196" y="100"/>
                    <a:pt x="197" y="99"/>
                    <a:pt x="197" y="99"/>
                  </a:cubicBezTo>
                  <a:cubicBezTo>
                    <a:pt x="198" y="98"/>
                    <a:pt x="198" y="97"/>
                    <a:pt x="199" y="96"/>
                  </a:cubicBezTo>
                  <a:cubicBezTo>
                    <a:pt x="200" y="95"/>
                    <a:pt x="200" y="95"/>
                    <a:pt x="201" y="95"/>
                  </a:cubicBezTo>
                  <a:cubicBezTo>
                    <a:pt x="202" y="94"/>
                    <a:pt x="202" y="93"/>
                    <a:pt x="202" y="93"/>
                  </a:cubicBezTo>
                  <a:cubicBezTo>
                    <a:pt x="203" y="93"/>
                    <a:pt x="203" y="92"/>
                    <a:pt x="203" y="92"/>
                  </a:cubicBezTo>
                  <a:cubicBezTo>
                    <a:pt x="204" y="92"/>
                    <a:pt x="204" y="91"/>
                    <a:pt x="204" y="91"/>
                  </a:cubicBezTo>
                  <a:cubicBezTo>
                    <a:pt x="204" y="90"/>
                    <a:pt x="205" y="90"/>
                    <a:pt x="205" y="89"/>
                  </a:cubicBezTo>
                  <a:cubicBezTo>
                    <a:pt x="205" y="89"/>
                    <a:pt x="205" y="88"/>
                    <a:pt x="205" y="88"/>
                  </a:cubicBezTo>
                  <a:cubicBezTo>
                    <a:pt x="206" y="87"/>
                    <a:pt x="206" y="88"/>
                    <a:pt x="207" y="87"/>
                  </a:cubicBezTo>
                  <a:cubicBezTo>
                    <a:pt x="207" y="87"/>
                    <a:pt x="208" y="86"/>
                    <a:pt x="209" y="86"/>
                  </a:cubicBezTo>
                  <a:cubicBezTo>
                    <a:pt x="210" y="84"/>
                    <a:pt x="211" y="82"/>
                    <a:pt x="211" y="80"/>
                  </a:cubicBezTo>
                  <a:cubicBezTo>
                    <a:pt x="211" y="80"/>
                    <a:pt x="211" y="80"/>
                    <a:pt x="211" y="79"/>
                  </a:cubicBezTo>
                  <a:cubicBezTo>
                    <a:pt x="212" y="78"/>
                    <a:pt x="212" y="77"/>
                    <a:pt x="213" y="76"/>
                  </a:cubicBezTo>
                  <a:cubicBezTo>
                    <a:pt x="213" y="76"/>
                    <a:pt x="213" y="75"/>
                    <a:pt x="213" y="74"/>
                  </a:cubicBezTo>
                  <a:cubicBezTo>
                    <a:pt x="213" y="74"/>
                    <a:pt x="213" y="72"/>
                    <a:pt x="213" y="70"/>
                  </a:cubicBezTo>
                  <a:cubicBezTo>
                    <a:pt x="213" y="70"/>
                    <a:pt x="212" y="70"/>
                    <a:pt x="212" y="69"/>
                  </a:cubicBezTo>
                  <a:cubicBezTo>
                    <a:pt x="212" y="69"/>
                    <a:pt x="212" y="68"/>
                    <a:pt x="212" y="68"/>
                  </a:cubicBezTo>
                  <a:cubicBezTo>
                    <a:pt x="212" y="68"/>
                    <a:pt x="211" y="67"/>
                    <a:pt x="211" y="66"/>
                  </a:cubicBezTo>
                  <a:cubicBezTo>
                    <a:pt x="211" y="66"/>
                    <a:pt x="212" y="66"/>
                    <a:pt x="212" y="65"/>
                  </a:cubicBezTo>
                  <a:cubicBezTo>
                    <a:pt x="212" y="65"/>
                    <a:pt x="212" y="64"/>
                    <a:pt x="212" y="64"/>
                  </a:cubicBezTo>
                  <a:cubicBezTo>
                    <a:pt x="212" y="64"/>
                    <a:pt x="213" y="64"/>
                    <a:pt x="213" y="64"/>
                  </a:cubicBezTo>
                  <a:cubicBezTo>
                    <a:pt x="213" y="63"/>
                    <a:pt x="213" y="62"/>
                    <a:pt x="213" y="62"/>
                  </a:cubicBezTo>
                  <a:cubicBezTo>
                    <a:pt x="213" y="62"/>
                    <a:pt x="213" y="61"/>
                    <a:pt x="213" y="61"/>
                  </a:cubicBezTo>
                  <a:close/>
                  <a:moveTo>
                    <a:pt x="152" y="9"/>
                  </a:moveTo>
                  <a:cubicBezTo>
                    <a:pt x="152" y="9"/>
                    <a:pt x="152" y="9"/>
                    <a:pt x="152" y="9"/>
                  </a:cubicBezTo>
                  <a:cubicBezTo>
                    <a:pt x="152" y="9"/>
                    <a:pt x="152" y="9"/>
                    <a:pt x="153" y="10"/>
                  </a:cubicBezTo>
                  <a:cubicBezTo>
                    <a:pt x="154" y="10"/>
                    <a:pt x="154" y="10"/>
                    <a:pt x="155" y="10"/>
                  </a:cubicBezTo>
                  <a:cubicBezTo>
                    <a:pt x="157" y="10"/>
                    <a:pt x="158" y="11"/>
                    <a:pt x="160" y="12"/>
                  </a:cubicBezTo>
                  <a:cubicBezTo>
                    <a:pt x="161" y="12"/>
                    <a:pt x="162" y="12"/>
                    <a:pt x="162" y="12"/>
                  </a:cubicBezTo>
                  <a:cubicBezTo>
                    <a:pt x="163" y="13"/>
                    <a:pt x="163" y="13"/>
                    <a:pt x="163" y="13"/>
                  </a:cubicBezTo>
                  <a:cubicBezTo>
                    <a:pt x="163" y="13"/>
                    <a:pt x="163" y="14"/>
                    <a:pt x="164" y="14"/>
                  </a:cubicBezTo>
                  <a:cubicBezTo>
                    <a:pt x="164" y="14"/>
                    <a:pt x="164" y="14"/>
                    <a:pt x="164" y="14"/>
                  </a:cubicBezTo>
                  <a:cubicBezTo>
                    <a:pt x="165" y="14"/>
                    <a:pt x="165" y="15"/>
                    <a:pt x="165" y="15"/>
                  </a:cubicBezTo>
                  <a:cubicBezTo>
                    <a:pt x="165" y="15"/>
                    <a:pt x="166" y="15"/>
                    <a:pt x="166" y="15"/>
                  </a:cubicBezTo>
                  <a:cubicBezTo>
                    <a:pt x="166" y="15"/>
                    <a:pt x="166" y="15"/>
                    <a:pt x="166" y="15"/>
                  </a:cubicBezTo>
                  <a:cubicBezTo>
                    <a:pt x="167" y="16"/>
                    <a:pt x="168" y="15"/>
                    <a:pt x="168" y="15"/>
                  </a:cubicBezTo>
                  <a:cubicBezTo>
                    <a:pt x="168" y="15"/>
                    <a:pt x="169" y="16"/>
                    <a:pt x="169" y="16"/>
                  </a:cubicBezTo>
                  <a:cubicBezTo>
                    <a:pt x="169" y="16"/>
                    <a:pt x="169" y="15"/>
                    <a:pt x="170" y="15"/>
                  </a:cubicBezTo>
                  <a:cubicBezTo>
                    <a:pt x="170" y="16"/>
                    <a:pt x="170" y="16"/>
                    <a:pt x="170" y="16"/>
                  </a:cubicBezTo>
                  <a:cubicBezTo>
                    <a:pt x="171" y="16"/>
                    <a:pt x="172" y="16"/>
                    <a:pt x="173" y="17"/>
                  </a:cubicBezTo>
                  <a:cubicBezTo>
                    <a:pt x="174" y="17"/>
                    <a:pt x="174" y="18"/>
                    <a:pt x="175" y="18"/>
                  </a:cubicBezTo>
                  <a:cubicBezTo>
                    <a:pt x="175" y="18"/>
                    <a:pt x="176" y="19"/>
                    <a:pt x="176" y="19"/>
                  </a:cubicBezTo>
                  <a:cubicBezTo>
                    <a:pt x="176" y="19"/>
                    <a:pt x="176" y="20"/>
                    <a:pt x="176" y="20"/>
                  </a:cubicBezTo>
                  <a:cubicBezTo>
                    <a:pt x="177" y="20"/>
                    <a:pt x="177" y="20"/>
                    <a:pt x="177" y="20"/>
                  </a:cubicBezTo>
                  <a:cubicBezTo>
                    <a:pt x="177" y="21"/>
                    <a:pt x="177" y="21"/>
                    <a:pt x="177" y="21"/>
                  </a:cubicBezTo>
                  <a:cubicBezTo>
                    <a:pt x="178" y="21"/>
                    <a:pt x="178" y="21"/>
                    <a:pt x="178" y="22"/>
                  </a:cubicBezTo>
                  <a:cubicBezTo>
                    <a:pt x="179" y="22"/>
                    <a:pt x="179" y="22"/>
                    <a:pt x="179" y="23"/>
                  </a:cubicBezTo>
                  <a:cubicBezTo>
                    <a:pt x="179" y="23"/>
                    <a:pt x="180" y="23"/>
                    <a:pt x="180" y="23"/>
                  </a:cubicBezTo>
                  <a:cubicBezTo>
                    <a:pt x="181" y="24"/>
                    <a:pt x="181" y="25"/>
                    <a:pt x="181" y="25"/>
                  </a:cubicBezTo>
                  <a:cubicBezTo>
                    <a:pt x="182" y="26"/>
                    <a:pt x="180" y="28"/>
                    <a:pt x="181" y="29"/>
                  </a:cubicBezTo>
                  <a:cubicBezTo>
                    <a:pt x="181" y="29"/>
                    <a:pt x="182" y="30"/>
                    <a:pt x="183" y="30"/>
                  </a:cubicBezTo>
                  <a:cubicBezTo>
                    <a:pt x="184" y="29"/>
                    <a:pt x="184" y="27"/>
                    <a:pt x="185" y="26"/>
                  </a:cubicBezTo>
                  <a:cubicBezTo>
                    <a:pt x="187" y="27"/>
                    <a:pt x="188" y="28"/>
                    <a:pt x="188" y="29"/>
                  </a:cubicBezTo>
                  <a:cubicBezTo>
                    <a:pt x="189" y="29"/>
                    <a:pt x="190" y="30"/>
                    <a:pt x="190" y="30"/>
                  </a:cubicBezTo>
                  <a:cubicBezTo>
                    <a:pt x="191" y="31"/>
                    <a:pt x="191" y="31"/>
                    <a:pt x="191" y="31"/>
                  </a:cubicBezTo>
                  <a:cubicBezTo>
                    <a:pt x="191" y="32"/>
                    <a:pt x="190" y="33"/>
                    <a:pt x="190" y="34"/>
                  </a:cubicBezTo>
                  <a:cubicBezTo>
                    <a:pt x="190" y="34"/>
                    <a:pt x="189" y="33"/>
                    <a:pt x="188" y="33"/>
                  </a:cubicBezTo>
                  <a:cubicBezTo>
                    <a:pt x="188" y="33"/>
                    <a:pt x="188" y="34"/>
                    <a:pt x="188" y="34"/>
                  </a:cubicBezTo>
                  <a:cubicBezTo>
                    <a:pt x="187" y="34"/>
                    <a:pt x="187" y="33"/>
                    <a:pt x="187" y="33"/>
                  </a:cubicBezTo>
                  <a:cubicBezTo>
                    <a:pt x="186" y="33"/>
                    <a:pt x="186" y="33"/>
                    <a:pt x="185" y="33"/>
                  </a:cubicBezTo>
                  <a:cubicBezTo>
                    <a:pt x="185" y="33"/>
                    <a:pt x="185" y="33"/>
                    <a:pt x="184" y="33"/>
                  </a:cubicBezTo>
                  <a:cubicBezTo>
                    <a:pt x="184" y="33"/>
                    <a:pt x="183" y="33"/>
                    <a:pt x="183" y="33"/>
                  </a:cubicBezTo>
                  <a:cubicBezTo>
                    <a:pt x="182" y="32"/>
                    <a:pt x="182" y="31"/>
                    <a:pt x="181" y="31"/>
                  </a:cubicBezTo>
                  <a:cubicBezTo>
                    <a:pt x="181" y="30"/>
                    <a:pt x="181" y="29"/>
                    <a:pt x="180" y="29"/>
                  </a:cubicBezTo>
                  <a:cubicBezTo>
                    <a:pt x="180" y="29"/>
                    <a:pt x="180" y="28"/>
                    <a:pt x="180" y="28"/>
                  </a:cubicBezTo>
                  <a:cubicBezTo>
                    <a:pt x="179" y="27"/>
                    <a:pt x="179" y="27"/>
                    <a:pt x="178" y="26"/>
                  </a:cubicBezTo>
                  <a:cubicBezTo>
                    <a:pt x="178" y="25"/>
                    <a:pt x="177" y="25"/>
                    <a:pt x="176" y="24"/>
                  </a:cubicBezTo>
                  <a:cubicBezTo>
                    <a:pt x="176" y="23"/>
                    <a:pt x="176" y="21"/>
                    <a:pt x="176" y="21"/>
                  </a:cubicBezTo>
                  <a:cubicBezTo>
                    <a:pt x="175" y="20"/>
                    <a:pt x="175" y="20"/>
                    <a:pt x="174" y="20"/>
                  </a:cubicBezTo>
                  <a:cubicBezTo>
                    <a:pt x="174" y="20"/>
                    <a:pt x="174" y="19"/>
                    <a:pt x="174" y="19"/>
                  </a:cubicBezTo>
                  <a:cubicBezTo>
                    <a:pt x="174" y="19"/>
                    <a:pt x="173" y="19"/>
                    <a:pt x="173" y="19"/>
                  </a:cubicBezTo>
                  <a:cubicBezTo>
                    <a:pt x="171" y="18"/>
                    <a:pt x="170" y="18"/>
                    <a:pt x="168" y="17"/>
                  </a:cubicBezTo>
                  <a:cubicBezTo>
                    <a:pt x="166" y="17"/>
                    <a:pt x="166" y="17"/>
                    <a:pt x="166" y="17"/>
                  </a:cubicBezTo>
                  <a:cubicBezTo>
                    <a:pt x="165" y="17"/>
                    <a:pt x="164" y="17"/>
                    <a:pt x="163" y="17"/>
                  </a:cubicBezTo>
                  <a:cubicBezTo>
                    <a:pt x="163" y="17"/>
                    <a:pt x="162" y="17"/>
                    <a:pt x="162" y="17"/>
                  </a:cubicBezTo>
                  <a:cubicBezTo>
                    <a:pt x="161" y="17"/>
                    <a:pt x="160" y="16"/>
                    <a:pt x="159" y="15"/>
                  </a:cubicBezTo>
                  <a:cubicBezTo>
                    <a:pt x="159" y="15"/>
                    <a:pt x="158" y="15"/>
                    <a:pt x="158" y="15"/>
                  </a:cubicBezTo>
                  <a:cubicBezTo>
                    <a:pt x="157" y="14"/>
                    <a:pt x="157" y="14"/>
                    <a:pt x="156" y="14"/>
                  </a:cubicBezTo>
                  <a:cubicBezTo>
                    <a:pt x="156" y="13"/>
                    <a:pt x="156" y="14"/>
                    <a:pt x="156" y="13"/>
                  </a:cubicBezTo>
                  <a:cubicBezTo>
                    <a:pt x="155" y="13"/>
                    <a:pt x="155" y="12"/>
                    <a:pt x="155" y="12"/>
                  </a:cubicBezTo>
                  <a:cubicBezTo>
                    <a:pt x="154" y="11"/>
                    <a:pt x="153" y="11"/>
                    <a:pt x="153" y="10"/>
                  </a:cubicBezTo>
                  <a:cubicBezTo>
                    <a:pt x="152" y="10"/>
                    <a:pt x="152" y="10"/>
                    <a:pt x="151" y="10"/>
                  </a:cubicBezTo>
                  <a:cubicBezTo>
                    <a:pt x="151" y="9"/>
                    <a:pt x="152" y="9"/>
                    <a:pt x="152" y="9"/>
                  </a:cubicBezTo>
                  <a:close/>
                  <a:moveTo>
                    <a:pt x="150" y="9"/>
                  </a:moveTo>
                  <a:cubicBezTo>
                    <a:pt x="150" y="9"/>
                    <a:pt x="150" y="9"/>
                    <a:pt x="150" y="9"/>
                  </a:cubicBezTo>
                  <a:cubicBezTo>
                    <a:pt x="150" y="9"/>
                    <a:pt x="150" y="9"/>
                    <a:pt x="150" y="9"/>
                  </a:cubicBezTo>
                  <a:cubicBezTo>
                    <a:pt x="150" y="9"/>
                    <a:pt x="150" y="9"/>
                    <a:pt x="150" y="9"/>
                  </a:cubicBezTo>
                  <a:cubicBezTo>
                    <a:pt x="150" y="9"/>
                    <a:pt x="150" y="9"/>
                    <a:pt x="150" y="9"/>
                  </a:cubicBezTo>
                  <a:close/>
                  <a:moveTo>
                    <a:pt x="128" y="6"/>
                  </a:moveTo>
                  <a:cubicBezTo>
                    <a:pt x="128" y="6"/>
                    <a:pt x="128" y="6"/>
                    <a:pt x="128" y="6"/>
                  </a:cubicBezTo>
                  <a:cubicBezTo>
                    <a:pt x="129" y="6"/>
                    <a:pt x="130" y="6"/>
                    <a:pt x="131" y="6"/>
                  </a:cubicBezTo>
                  <a:cubicBezTo>
                    <a:pt x="132" y="6"/>
                    <a:pt x="132" y="6"/>
                    <a:pt x="133" y="6"/>
                  </a:cubicBezTo>
                  <a:cubicBezTo>
                    <a:pt x="135" y="6"/>
                    <a:pt x="136" y="7"/>
                    <a:pt x="138" y="8"/>
                  </a:cubicBezTo>
                  <a:cubicBezTo>
                    <a:pt x="139" y="8"/>
                    <a:pt x="139" y="8"/>
                    <a:pt x="140" y="8"/>
                  </a:cubicBezTo>
                  <a:cubicBezTo>
                    <a:pt x="141" y="9"/>
                    <a:pt x="141" y="9"/>
                    <a:pt x="141" y="9"/>
                  </a:cubicBezTo>
                  <a:cubicBezTo>
                    <a:pt x="142" y="9"/>
                    <a:pt x="142" y="9"/>
                    <a:pt x="142" y="9"/>
                  </a:cubicBezTo>
                  <a:cubicBezTo>
                    <a:pt x="142" y="9"/>
                    <a:pt x="143" y="10"/>
                    <a:pt x="143" y="10"/>
                  </a:cubicBezTo>
                  <a:cubicBezTo>
                    <a:pt x="143" y="10"/>
                    <a:pt x="144" y="10"/>
                    <a:pt x="144" y="10"/>
                  </a:cubicBezTo>
                  <a:cubicBezTo>
                    <a:pt x="145" y="11"/>
                    <a:pt x="145" y="11"/>
                    <a:pt x="146" y="11"/>
                  </a:cubicBezTo>
                  <a:cubicBezTo>
                    <a:pt x="146" y="12"/>
                    <a:pt x="146" y="12"/>
                    <a:pt x="145" y="12"/>
                  </a:cubicBezTo>
                  <a:cubicBezTo>
                    <a:pt x="145" y="12"/>
                    <a:pt x="144" y="11"/>
                    <a:pt x="143" y="12"/>
                  </a:cubicBezTo>
                  <a:cubicBezTo>
                    <a:pt x="142" y="12"/>
                    <a:pt x="141" y="12"/>
                    <a:pt x="141" y="12"/>
                  </a:cubicBezTo>
                  <a:cubicBezTo>
                    <a:pt x="141" y="12"/>
                    <a:pt x="140" y="11"/>
                    <a:pt x="140" y="11"/>
                  </a:cubicBezTo>
                  <a:cubicBezTo>
                    <a:pt x="140" y="11"/>
                    <a:pt x="139" y="11"/>
                    <a:pt x="139" y="11"/>
                  </a:cubicBezTo>
                  <a:cubicBezTo>
                    <a:pt x="137" y="11"/>
                    <a:pt x="136" y="10"/>
                    <a:pt x="135" y="10"/>
                  </a:cubicBezTo>
                  <a:cubicBezTo>
                    <a:pt x="134" y="10"/>
                    <a:pt x="133" y="10"/>
                    <a:pt x="133" y="10"/>
                  </a:cubicBezTo>
                  <a:cubicBezTo>
                    <a:pt x="132" y="10"/>
                    <a:pt x="131" y="10"/>
                    <a:pt x="131" y="10"/>
                  </a:cubicBezTo>
                  <a:cubicBezTo>
                    <a:pt x="130" y="10"/>
                    <a:pt x="130" y="10"/>
                    <a:pt x="130" y="10"/>
                  </a:cubicBezTo>
                  <a:cubicBezTo>
                    <a:pt x="129" y="10"/>
                    <a:pt x="129" y="10"/>
                    <a:pt x="128" y="9"/>
                  </a:cubicBezTo>
                  <a:cubicBezTo>
                    <a:pt x="128" y="9"/>
                    <a:pt x="127" y="10"/>
                    <a:pt x="127" y="9"/>
                  </a:cubicBezTo>
                  <a:cubicBezTo>
                    <a:pt x="127" y="9"/>
                    <a:pt x="127" y="8"/>
                    <a:pt x="127" y="8"/>
                  </a:cubicBezTo>
                  <a:cubicBezTo>
                    <a:pt x="127" y="7"/>
                    <a:pt x="127" y="7"/>
                    <a:pt x="127" y="7"/>
                  </a:cubicBezTo>
                  <a:cubicBezTo>
                    <a:pt x="127" y="6"/>
                    <a:pt x="127" y="6"/>
                    <a:pt x="128" y="6"/>
                  </a:cubicBezTo>
                  <a:close/>
                  <a:moveTo>
                    <a:pt x="43" y="56"/>
                  </a:moveTo>
                  <a:cubicBezTo>
                    <a:pt x="43" y="56"/>
                    <a:pt x="43" y="56"/>
                    <a:pt x="43" y="57"/>
                  </a:cubicBezTo>
                  <a:cubicBezTo>
                    <a:pt x="43" y="58"/>
                    <a:pt x="44" y="59"/>
                    <a:pt x="45" y="60"/>
                  </a:cubicBezTo>
                  <a:cubicBezTo>
                    <a:pt x="45" y="60"/>
                    <a:pt x="45" y="60"/>
                    <a:pt x="44" y="60"/>
                  </a:cubicBezTo>
                  <a:cubicBezTo>
                    <a:pt x="44" y="60"/>
                    <a:pt x="44" y="60"/>
                    <a:pt x="43" y="60"/>
                  </a:cubicBezTo>
                  <a:cubicBezTo>
                    <a:pt x="43" y="60"/>
                    <a:pt x="42" y="60"/>
                    <a:pt x="42" y="60"/>
                  </a:cubicBezTo>
                  <a:cubicBezTo>
                    <a:pt x="40" y="60"/>
                    <a:pt x="40" y="60"/>
                    <a:pt x="40" y="60"/>
                  </a:cubicBezTo>
                  <a:cubicBezTo>
                    <a:pt x="40" y="61"/>
                    <a:pt x="39" y="61"/>
                    <a:pt x="38" y="61"/>
                  </a:cubicBezTo>
                  <a:cubicBezTo>
                    <a:pt x="38" y="62"/>
                    <a:pt x="37" y="62"/>
                    <a:pt x="37" y="62"/>
                  </a:cubicBezTo>
                  <a:cubicBezTo>
                    <a:pt x="36" y="62"/>
                    <a:pt x="35" y="63"/>
                    <a:pt x="34" y="63"/>
                  </a:cubicBezTo>
                  <a:cubicBezTo>
                    <a:pt x="34" y="63"/>
                    <a:pt x="34" y="63"/>
                    <a:pt x="34" y="63"/>
                  </a:cubicBezTo>
                  <a:cubicBezTo>
                    <a:pt x="33" y="62"/>
                    <a:pt x="34" y="60"/>
                    <a:pt x="33" y="58"/>
                  </a:cubicBezTo>
                  <a:cubicBezTo>
                    <a:pt x="33" y="57"/>
                    <a:pt x="34" y="57"/>
                    <a:pt x="35" y="57"/>
                  </a:cubicBezTo>
                  <a:cubicBezTo>
                    <a:pt x="36" y="56"/>
                    <a:pt x="38" y="55"/>
                    <a:pt x="39" y="54"/>
                  </a:cubicBezTo>
                  <a:cubicBezTo>
                    <a:pt x="39" y="54"/>
                    <a:pt x="39" y="53"/>
                    <a:pt x="39" y="53"/>
                  </a:cubicBezTo>
                  <a:cubicBezTo>
                    <a:pt x="40" y="53"/>
                    <a:pt x="40" y="53"/>
                    <a:pt x="40" y="52"/>
                  </a:cubicBezTo>
                  <a:cubicBezTo>
                    <a:pt x="41" y="52"/>
                    <a:pt x="41" y="52"/>
                    <a:pt x="41" y="52"/>
                  </a:cubicBezTo>
                  <a:cubicBezTo>
                    <a:pt x="42" y="53"/>
                    <a:pt x="42" y="54"/>
                    <a:pt x="43" y="56"/>
                  </a:cubicBezTo>
                  <a:close/>
                  <a:moveTo>
                    <a:pt x="21" y="63"/>
                  </a:moveTo>
                  <a:cubicBezTo>
                    <a:pt x="21" y="62"/>
                    <a:pt x="21" y="62"/>
                    <a:pt x="21" y="61"/>
                  </a:cubicBezTo>
                  <a:cubicBezTo>
                    <a:pt x="21" y="61"/>
                    <a:pt x="21" y="60"/>
                    <a:pt x="21" y="60"/>
                  </a:cubicBezTo>
                  <a:cubicBezTo>
                    <a:pt x="22" y="60"/>
                    <a:pt x="22" y="59"/>
                    <a:pt x="22" y="59"/>
                  </a:cubicBezTo>
                  <a:cubicBezTo>
                    <a:pt x="22" y="58"/>
                    <a:pt x="22" y="58"/>
                    <a:pt x="23" y="57"/>
                  </a:cubicBezTo>
                  <a:cubicBezTo>
                    <a:pt x="23" y="56"/>
                    <a:pt x="24" y="54"/>
                    <a:pt x="24" y="53"/>
                  </a:cubicBezTo>
                  <a:cubicBezTo>
                    <a:pt x="25" y="52"/>
                    <a:pt x="26" y="51"/>
                    <a:pt x="27" y="49"/>
                  </a:cubicBezTo>
                  <a:cubicBezTo>
                    <a:pt x="27" y="49"/>
                    <a:pt x="28" y="48"/>
                    <a:pt x="28" y="48"/>
                  </a:cubicBezTo>
                  <a:cubicBezTo>
                    <a:pt x="29" y="47"/>
                    <a:pt x="29" y="47"/>
                    <a:pt x="29" y="47"/>
                  </a:cubicBezTo>
                  <a:cubicBezTo>
                    <a:pt x="29" y="46"/>
                    <a:pt x="30" y="46"/>
                    <a:pt x="30" y="46"/>
                  </a:cubicBezTo>
                  <a:cubicBezTo>
                    <a:pt x="30" y="45"/>
                    <a:pt x="30" y="45"/>
                    <a:pt x="31" y="45"/>
                  </a:cubicBezTo>
                  <a:cubicBezTo>
                    <a:pt x="31" y="45"/>
                    <a:pt x="31" y="44"/>
                    <a:pt x="32" y="44"/>
                  </a:cubicBezTo>
                  <a:cubicBezTo>
                    <a:pt x="33" y="43"/>
                    <a:pt x="34" y="42"/>
                    <a:pt x="35" y="41"/>
                  </a:cubicBezTo>
                  <a:cubicBezTo>
                    <a:pt x="35" y="41"/>
                    <a:pt x="36" y="42"/>
                    <a:pt x="37" y="42"/>
                  </a:cubicBezTo>
                  <a:cubicBezTo>
                    <a:pt x="38" y="42"/>
                    <a:pt x="39" y="42"/>
                    <a:pt x="39" y="41"/>
                  </a:cubicBezTo>
                  <a:cubicBezTo>
                    <a:pt x="40" y="41"/>
                    <a:pt x="40" y="41"/>
                    <a:pt x="41" y="42"/>
                  </a:cubicBezTo>
                  <a:cubicBezTo>
                    <a:pt x="41" y="42"/>
                    <a:pt x="41" y="42"/>
                    <a:pt x="41" y="42"/>
                  </a:cubicBezTo>
                  <a:cubicBezTo>
                    <a:pt x="40" y="43"/>
                    <a:pt x="39" y="43"/>
                    <a:pt x="39" y="44"/>
                  </a:cubicBezTo>
                  <a:cubicBezTo>
                    <a:pt x="38" y="44"/>
                    <a:pt x="38" y="45"/>
                    <a:pt x="38" y="45"/>
                  </a:cubicBezTo>
                  <a:cubicBezTo>
                    <a:pt x="38" y="46"/>
                    <a:pt x="38" y="46"/>
                    <a:pt x="37" y="46"/>
                  </a:cubicBezTo>
                  <a:cubicBezTo>
                    <a:pt x="37" y="47"/>
                    <a:pt x="37" y="47"/>
                    <a:pt x="37" y="48"/>
                  </a:cubicBezTo>
                  <a:cubicBezTo>
                    <a:pt x="37" y="48"/>
                    <a:pt x="37" y="48"/>
                    <a:pt x="37" y="49"/>
                  </a:cubicBezTo>
                  <a:cubicBezTo>
                    <a:pt x="37" y="49"/>
                    <a:pt x="36" y="49"/>
                    <a:pt x="36" y="50"/>
                  </a:cubicBezTo>
                  <a:cubicBezTo>
                    <a:pt x="36" y="50"/>
                    <a:pt x="36" y="51"/>
                    <a:pt x="35" y="51"/>
                  </a:cubicBezTo>
                  <a:cubicBezTo>
                    <a:pt x="34" y="51"/>
                    <a:pt x="33" y="52"/>
                    <a:pt x="32" y="53"/>
                  </a:cubicBezTo>
                  <a:cubicBezTo>
                    <a:pt x="32" y="53"/>
                    <a:pt x="32" y="53"/>
                    <a:pt x="31" y="53"/>
                  </a:cubicBezTo>
                  <a:cubicBezTo>
                    <a:pt x="30" y="53"/>
                    <a:pt x="30" y="53"/>
                    <a:pt x="30" y="53"/>
                  </a:cubicBezTo>
                  <a:cubicBezTo>
                    <a:pt x="29" y="53"/>
                    <a:pt x="29" y="53"/>
                    <a:pt x="29" y="53"/>
                  </a:cubicBezTo>
                  <a:cubicBezTo>
                    <a:pt x="29" y="54"/>
                    <a:pt x="29" y="56"/>
                    <a:pt x="29" y="57"/>
                  </a:cubicBezTo>
                  <a:cubicBezTo>
                    <a:pt x="30" y="58"/>
                    <a:pt x="30" y="58"/>
                    <a:pt x="31" y="59"/>
                  </a:cubicBezTo>
                  <a:cubicBezTo>
                    <a:pt x="31" y="60"/>
                    <a:pt x="30" y="60"/>
                    <a:pt x="30" y="61"/>
                  </a:cubicBezTo>
                  <a:cubicBezTo>
                    <a:pt x="30" y="62"/>
                    <a:pt x="30" y="62"/>
                    <a:pt x="29" y="63"/>
                  </a:cubicBezTo>
                  <a:cubicBezTo>
                    <a:pt x="28" y="64"/>
                    <a:pt x="27" y="65"/>
                    <a:pt x="27" y="66"/>
                  </a:cubicBezTo>
                  <a:cubicBezTo>
                    <a:pt x="25" y="67"/>
                    <a:pt x="22" y="67"/>
                    <a:pt x="21" y="66"/>
                  </a:cubicBezTo>
                  <a:cubicBezTo>
                    <a:pt x="20" y="65"/>
                    <a:pt x="20" y="64"/>
                    <a:pt x="21" y="63"/>
                  </a:cubicBezTo>
                  <a:close/>
                  <a:moveTo>
                    <a:pt x="13" y="71"/>
                  </a:moveTo>
                  <a:cubicBezTo>
                    <a:pt x="13" y="70"/>
                    <a:pt x="13" y="69"/>
                    <a:pt x="13" y="69"/>
                  </a:cubicBezTo>
                  <a:cubicBezTo>
                    <a:pt x="13" y="67"/>
                    <a:pt x="14" y="66"/>
                    <a:pt x="15" y="65"/>
                  </a:cubicBezTo>
                  <a:cubicBezTo>
                    <a:pt x="15" y="65"/>
                    <a:pt x="15" y="65"/>
                    <a:pt x="15" y="65"/>
                  </a:cubicBezTo>
                  <a:cubicBezTo>
                    <a:pt x="16" y="65"/>
                    <a:pt x="16" y="65"/>
                    <a:pt x="16" y="65"/>
                  </a:cubicBezTo>
                  <a:cubicBezTo>
                    <a:pt x="16" y="66"/>
                    <a:pt x="15" y="66"/>
                    <a:pt x="15" y="67"/>
                  </a:cubicBezTo>
                  <a:cubicBezTo>
                    <a:pt x="16" y="68"/>
                    <a:pt x="16" y="71"/>
                    <a:pt x="15" y="72"/>
                  </a:cubicBezTo>
                  <a:cubicBezTo>
                    <a:pt x="15" y="73"/>
                    <a:pt x="15" y="74"/>
                    <a:pt x="15" y="75"/>
                  </a:cubicBezTo>
                  <a:cubicBezTo>
                    <a:pt x="15" y="75"/>
                    <a:pt x="13" y="75"/>
                    <a:pt x="13" y="76"/>
                  </a:cubicBezTo>
                  <a:cubicBezTo>
                    <a:pt x="12" y="76"/>
                    <a:pt x="12" y="76"/>
                    <a:pt x="12" y="76"/>
                  </a:cubicBezTo>
                  <a:cubicBezTo>
                    <a:pt x="12" y="74"/>
                    <a:pt x="12" y="72"/>
                    <a:pt x="13" y="71"/>
                  </a:cubicBezTo>
                  <a:close/>
                  <a:moveTo>
                    <a:pt x="11" y="86"/>
                  </a:moveTo>
                  <a:cubicBezTo>
                    <a:pt x="11" y="85"/>
                    <a:pt x="12" y="85"/>
                    <a:pt x="12" y="84"/>
                  </a:cubicBezTo>
                  <a:cubicBezTo>
                    <a:pt x="12" y="83"/>
                    <a:pt x="13" y="83"/>
                    <a:pt x="13" y="83"/>
                  </a:cubicBezTo>
                  <a:cubicBezTo>
                    <a:pt x="13" y="82"/>
                    <a:pt x="13" y="82"/>
                    <a:pt x="13" y="81"/>
                  </a:cubicBezTo>
                  <a:cubicBezTo>
                    <a:pt x="14" y="81"/>
                    <a:pt x="15" y="81"/>
                    <a:pt x="16" y="80"/>
                  </a:cubicBezTo>
                  <a:cubicBezTo>
                    <a:pt x="18" y="80"/>
                    <a:pt x="18" y="81"/>
                    <a:pt x="19" y="82"/>
                  </a:cubicBezTo>
                  <a:cubicBezTo>
                    <a:pt x="19" y="82"/>
                    <a:pt x="20" y="82"/>
                    <a:pt x="20" y="82"/>
                  </a:cubicBezTo>
                  <a:cubicBezTo>
                    <a:pt x="21" y="82"/>
                    <a:pt x="21" y="83"/>
                    <a:pt x="22" y="83"/>
                  </a:cubicBezTo>
                  <a:cubicBezTo>
                    <a:pt x="22" y="83"/>
                    <a:pt x="22" y="83"/>
                    <a:pt x="22" y="83"/>
                  </a:cubicBezTo>
                  <a:cubicBezTo>
                    <a:pt x="21" y="84"/>
                    <a:pt x="21" y="84"/>
                    <a:pt x="20" y="85"/>
                  </a:cubicBezTo>
                  <a:cubicBezTo>
                    <a:pt x="20" y="85"/>
                    <a:pt x="20" y="86"/>
                    <a:pt x="19" y="87"/>
                  </a:cubicBezTo>
                  <a:cubicBezTo>
                    <a:pt x="19" y="88"/>
                    <a:pt x="18" y="88"/>
                    <a:pt x="17" y="89"/>
                  </a:cubicBezTo>
                  <a:cubicBezTo>
                    <a:pt x="17" y="89"/>
                    <a:pt x="17" y="90"/>
                    <a:pt x="17" y="90"/>
                  </a:cubicBezTo>
                  <a:cubicBezTo>
                    <a:pt x="17" y="90"/>
                    <a:pt x="17" y="90"/>
                    <a:pt x="17" y="91"/>
                  </a:cubicBezTo>
                  <a:cubicBezTo>
                    <a:pt x="16" y="91"/>
                    <a:pt x="16" y="91"/>
                    <a:pt x="16" y="92"/>
                  </a:cubicBezTo>
                  <a:cubicBezTo>
                    <a:pt x="16" y="92"/>
                    <a:pt x="16" y="93"/>
                    <a:pt x="16" y="93"/>
                  </a:cubicBezTo>
                  <a:cubicBezTo>
                    <a:pt x="15" y="94"/>
                    <a:pt x="13" y="95"/>
                    <a:pt x="12" y="94"/>
                  </a:cubicBezTo>
                  <a:cubicBezTo>
                    <a:pt x="12" y="93"/>
                    <a:pt x="11" y="91"/>
                    <a:pt x="11" y="90"/>
                  </a:cubicBezTo>
                  <a:cubicBezTo>
                    <a:pt x="11" y="89"/>
                    <a:pt x="11" y="89"/>
                    <a:pt x="11" y="89"/>
                  </a:cubicBezTo>
                  <a:cubicBezTo>
                    <a:pt x="11" y="88"/>
                    <a:pt x="11" y="87"/>
                    <a:pt x="11" y="86"/>
                  </a:cubicBezTo>
                  <a:close/>
                  <a:moveTo>
                    <a:pt x="5" y="100"/>
                  </a:moveTo>
                  <a:cubicBezTo>
                    <a:pt x="5" y="99"/>
                    <a:pt x="6" y="97"/>
                    <a:pt x="6" y="97"/>
                  </a:cubicBezTo>
                  <a:cubicBezTo>
                    <a:pt x="5" y="96"/>
                    <a:pt x="6" y="95"/>
                    <a:pt x="6" y="95"/>
                  </a:cubicBezTo>
                  <a:cubicBezTo>
                    <a:pt x="5" y="93"/>
                    <a:pt x="5" y="93"/>
                    <a:pt x="6" y="91"/>
                  </a:cubicBezTo>
                  <a:cubicBezTo>
                    <a:pt x="6" y="91"/>
                    <a:pt x="6" y="91"/>
                    <a:pt x="6" y="90"/>
                  </a:cubicBezTo>
                  <a:cubicBezTo>
                    <a:pt x="6" y="90"/>
                    <a:pt x="6" y="90"/>
                    <a:pt x="6" y="90"/>
                  </a:cubicBezTo>
                  <a:cubicBezTo>
                    <a:pt x="6" y="90"/>
                    <a:pt x="6" y="89"/>
                    <a:pt x="6" y="89"/>
                  </a:cubicBezTo>
                  <a:cubicBezTo>
                    <a:pt x="6" y="89"/>
                    <a:pt x="6" y="88"/>
                    <a:pt x="6" y="87"/>
                  </a:cubicBezTo>
                  <a:cubicBezTo>
                    <a:pt x="6" y="87"/>
                    <a:pt x="6" y="87"/>
                    <a:pt x="6" y="86"/>
                  </a:cubicBezTo>
                  <a:cubicBezTo>
                    <a:pt x="6" y="86"/>
                    <a:pt x="7" y="85"/>
                    <a:pt x="7" y="84"/>
                  </a:cubicBezTo>
                  <a:cubicBezTo>
                    <a:pt x="7" y="84"/>
                    <a:pt x="7" y="84"/>
                    <a:pt x="7" y="84"/>
                  </a:cubicBezTo>
                  <a:cubicBezTo>
                    <a:pt x="7" y="83"/>
                    <a:pt x="7" y="81"/>
                    <a:pt x="8" y="80"/>
                  </a:cubicBezTo>
                  <a:cubicBezTo>
                    <a:pt x="8" y="79"/>
                    <a:pt x="7" y="79"/>
                    <a:pt x="8" y="78"/>
                  </a:cubicBezTo>
                  <a:cubicBezTo>
                    <a:pt x="9" y="78"/>
                    <a:pt x="9" y="78"/>
                    <a:pt x="9" y="78"/>
                  </a:cubicBezTo>
                  <a:cubicBezTo>
                    <a:pt x="9" y="78"/>
                    <a:pt x="9" y="78"/>
                    <a:pt x="9" y="78"/>
                  </a:cubicBezTo>
                  <a:cubicBezTo>
                    <a:pt x="9" y="79"/>
                    <a:pt x="9" y="80"/>
                    <a:pt x="9" y="80"/>
                  </a:cubicBezTo>
                  <a:cubicBezTo>
                    <a:pt x="8" y="81"/>
                    <a:pt x="8" y="82"/>
                    <a:pt x="8" y="82"/>
                  </a:cubicBezTo>
                  <a:cubicBezTo>
                    <a:pt x="8" y="83"/>
                    <a:pt x="8" y="83"/>
                    <a:pt x="8" y="84"/>
                  </a:cubicBezTo>
                  <a:cubicBezTo>
                    <a:pt x="8" y="85"/>
                    <a:pt x="8" y="85"/>
                    <a:pt x="8" y="86"/>
                  </a:cubicBezTo>
                  <a:cubicBezTo>
                    <a:pt x="8" y="86"/>
                    <a:pt x="8" y="88"/>
                    <a:pt x="8" y="89"/>
                  </a:cubicBezTo>
                  <a:cubicBezTo>
                    <a:pt x="8" y="89"/>
                    <a:pt x="7" y="90"/>
                    <a:pt x="7" y="91"/>
                  </a:cubicBezTo>
                  <a:cubicBezTo>
                    <a:pt x="8" y="92"/>
                    <a:pt x="8" y="93"/>
                    <a:pt x="8" y="94"/>
                  </a:cubicBezTo>
                  <a:cubicBezTo>
                    <a:pt x="8" y="95"/>
                    <a:pt x="7" y="96"/>
                    <a:pt x="7" y="97"/>
                  </a:cubicBezTo>
                  <a:cubicBezTo>
                    <a:pt x="7" y="98"/>
                    <a:pt x="7" y="98"/>
                    <a:pt x="7" y="98"/>
                  </a:cubicBezTo>
                  <a:cubicBezTo>
                    <a:pt x="7" y="98"/>
                    <a:pt x="7" y="99"/>
                    <a:pt x="7" y="99"/>
                  </a:cubicBezTo>
                  <a:cubicBezTo>
                    <a:pt x="7" y="100"/>
                    <a:pt x="7" y="100"/>
                    <a:pt x="7" y="101"/>
                  </a:cubicBezTo>
                  <a:cubicBezTo>
                    <a:pt x="7" y="101"/>
                    <a:pt x="7" y="102"/>
                    <a:pt x="7" y="103"/>
                  </a:cubicBezTo>
                  <a:cubicBezTo>
                    <a:pt x="7" y="104"/>
                    <a:pt x="8" y="105"/>
                    <a:pt x="7" y="105"/>
                  </a:cubicBezTo>
                  <a:cubicBezTo>
                    <a:pt x="7" y="105"/>
                    <a:pt x="7" y="105"/>
                    <a:pt x="7" y="105"/>
                  </a:cubicBezTo>
                  <a:cubicBezTo>
                    <a:pt x="6" y="104"/>
                    <a:pt x="6" y="103"/>
                    <a:pt x="5" y="102"/>
                  </a:cubicBezTo>
                  <a:cubicBezTo>
                    <a:pt x="5" y="101"/>
                    <a:pt x="5" y="101"/>
                    <a:pt x="5" y="100"/>
                  </a:cubicBezTo>
                  <a:close/>
                  <a:moveTo>
                    <a:pt x="12" y="123"/>
                  </a:moveTo>
                  <a:cubicBezTo>
                    <a:pt x="12" y="124"/>
                    <a:pt x="12" y="124"/>
                    <a:pt x="12" y="124"/>
                  </a:cubicBezTo>
                  <a:cubicBezTo>
                    <a:pt x="12" y="124"/>
                    <a:pt x="12" y="124"/>
                    <a:pt x="12" y="124"/>
                  </a:cubicBezTo>
                  <a:cubicBezTo>
                    <a:pt x="11" y="123"/>
                    <a:pt x="11" y="122"/>
                    <a:pt x="10" y="121"/>
                  </a:cubicBezTo>
                  <a:cubicBezTo>
                    <a:pt x="10" y="121"/>
                    <a:pt x="9" y="120"/>
                    <a:pt x="9" y="119"/>
                  </a:cubicBezTo>
                  <a:cubicBezTo>
                    <a:pt x="8" y="119"/>
                    <a:pt x="8" y="119"/>
                    <a:pt x="8" y="118"/>
                  </a:cubicBezTo>
                  <a:cubicBezTo>
                    <a:pt x="7" y="117"/>
                    <a:pt x="6" y="116"/>
                    <a:pt x="6" y="114"/>
                  </a:cubicBezTo>
                  <a:cubicBezTo>
                    <a:pt x="7" y="114"/>
                    <a:pt x="7" y="115"/>
                    <a:pt x="7" y="115"/>
                  </a:cubicBezTo>
                  <a:cubicBezTo>
                    <a:pt x="8" y="116"/>
                    <a:pt x="8" y="117"/>
                    <a:pt x="9" y="117"/>
                  </a:cubicBezTo>
                  <a:cubicBezTo>
                    <a:pt x="9" y="117"/>
                    <a:pt x="10" y="117"/>
                    <a:pt x="10" y="118"/>
                  </a:cubicBezTo>
                  <a:cubicBezTo>
                    <a:pt x="11" y="119"/>
                    <a:pt x="11" y="120"/>
                    <a:pt x="12" y="121"/>
                  </a:cubicBezTo>
                  <a:cubicBezTo>
                    <a:pt x="12" y="121"/>
                    <a:pt x="13" y="123"/>
                    <a:pt x="12" y="123"/>
                  </a:cubicBezTo>
                  <a:close/>
                  <a:moveTo>
                    <a:pt x="31" y="138"/>
                  </a:moveTo>
                  <a:cubicBezTo>
                    <a:pt x="31" y="138"/>
                    <a:pt x="31" y="138"/>
                    <a:pt x="31" y="139"/>
                  </a:cubicBezTo>
                  <a:cubicBezTo>
                    <a:pt x="30" y="138"/>
                    <a:pt x="30" y="138"/>
                    <a:pt x="30" y="138"/>
                  </a:cubicBezTo>
                  <a:cubicBezTo>
                    <a:pt x="30" y="138"/>
                    <a:pt x="30" y="138"/>
                    <a:pt x="30" y="138"/>
                  </a:cubicBezTo>
                  <a:cubicBezTo>
                    <a:pt x="31" y="137"/>
                    <a:pt x="31" y="137"/>
                    <a:pt x="31" y="137"/>
                  </a:cubicBezTo>
                  <a:cubicBezTo>
                    <a:pt x="31" y="137"/>
                    <a:pt x="31" y="137"/>
                    <a:pt x="31" y="137"/>
                  </a:cubicBezTo>
                  <a:cubicBezTo>
                    <a:pt x="31" y="138"/>
                    <a:pt x="31" y="138"/>
                    <a:pt x="31" y="138"/>
                  </a:cubicBezTo>
                  <a:cubicBezTo>
                    <a:pt x="31" y="138"/>
                    <a:pt x="31" y="138"/>
                    <a:pt x="31" y="138"/>
                  </a:cubicBezTo>
                  <a:close/>
                  <a:moveTo>
                    <a:pt x="33" y="132"/>
                  </a:moveTo>
                  <a:cubicBezTo>
                    <a:pt x="32" y="132"/>
                    <a:pt x="32" y="132"/>
                    <a:pt x="32" y="132"/>
                  </a:cubicBezTo>
                  <a:cubicBezTo>
                    <a:pt x="32" y="132"/>
                    <a:pt x="32" y="132"/>
                    <a:pt x="32" y="132"/>
                  </a:cubicBezTo>
                  <a:cubicBezTo>
                    <a:pt x="32" y="131"/>
                    <a:pt x="33" y="131"/>
                    <a:pt x="33" y="131"/>
                  </a:cubicBezTo>
                  <a:cubicBezTo>
                    <a:pt x="35" y="130"/>
                    <a:pt x="37" y="130"/>
                    <a:pt x="38" y="129"/>
                  </a:cubicBezTo>
                  <a:cubicBezTo>
                    <a:pt x="38" y="129"/>
                    <a:pt x="38" y="129"/>
                    <a:pt x="38" y="129"/>
                  </a:cubicBezTo>
                  <a:cubicBezTo>
                    <a:pt x="38" y="129"/>
                    <a:pt x="38" y="129"/>
                    <a:pt x="38" y="129"/>
                  </a:cubicBezTo>
                  <a:cubicBezTo>
                    <a:pt x="38" y="129"/>
                    <a:pt x="38" y="129"/>
                    <a:pt x="38" y="130"/>
                  </a:cubicBezTo>
                  <a:cubicBezTo>
                    <a:pt x="38" y="130"/>
                    <a:pt x="37" y="130"/>
                    <a:pt x="36" y="130"/>
                  </a:cubicBezTo>
                  <a:cubicBezTo>
                    <a:pt x="36" y="131"/>
                    <a:pt x="35" y="131"/>
                    <a:pt x="35" y="131"/>
                  </a:cubicBezTo>
                  <a:cubicBezTo>
                    <a:pt x="34" y="131"/>
                    <a:pt x="33" y="132"/>
                    <a:pt x="33" y="132"/>
                  </a:cubicBezTo>
                  <a:close/>
                  <a:moveTo>
                    <a:pt x="87" y="125"/>
                  </a:moveTo>
                  <a:cubicBezTo>
                    <a:pt x="85" y="126"/>
                    <a:pt x="82" y="126"/>
                    <a:pt x="80" y="126"/>
                  </a:cubicBezTo>
                  <a:cubicBezTo>
                    <a:pt x="79" y="126"/>
                    <a:pt x="78" y="126"/>
                    <a:pt x="77" y="126"/>
                  </a:cubicBezTo>
                  <a:cubicBezTo>
                    <a:pt x="76" y="126"/>
                    <a:pt x="75" y="126"/>
                    <a:pt x="74" y="126"/>
                  </a:cubicBezTo>
                  <a:cubicBezTo>
                    <a:pt x="73" y="126"/>
                    <a:pt x="73" y="126"/>
                    <a:pt x="73" y="126"/>
                  </a:cubicBezTo>
                  <a:cubicBezTo>
                    <a:pt x="72" y="126"/>
                    <a:pt x="71" y="126"/>
                    <a:pt x="70" y="126"/>
                  </a:cubicBezTo>
                  <a:cubicBezTo>
                    <a:pt x="68" y="126"/>
                    <a:pt x="68" y="126"/>
                    <a:pt x="68" y="126"/>
                  </a:cubicBezTo>
                  <a:cubicBezTo>
                    <a:pt x="67" y="127"/>
                    <a:pt x="66" y="127"/>
                    <a:pt x="66" y="127"/>
                  </a:cubicBezTo>
                  <a:cubicBezTo>
                    <a:pt x="65" y="126"/>
                    <a:pt x="64" y="126"/>
                    <a:pt x="63" y="126"/>
                  </a:cubicBezTo>
                  <a:cubicBezTo>
                    <a:pt x="62" y="126"/>
                    <a:pt x="62" y="126"/>
                    <a:pt x="61" y="127"/>
                  </a:cubicBezTo>
                  <a:cubicBezTo>
                    <a:pt x="60" y="127"/>
                    <a:pt x="60" y="126"/>
                    <a:pt x="59" y="126"/>
                  </a:cubicBezTo>
                  <a:cubicBezTo>
                    <a:pt x="59" y="126"/>
                    <a:pt x="59" y="126"/>
                    <a:pt x="59" y="126"/>
                  </a:cubicBezTo>
                  <a:cubicBezTo>
                    <a:pt x="59" y="126"/>
                    <a:pt x="59" y="125"/>
                    <a:pt x="59" y="125"/>
                  </a:cubicBezTo>
                  <a:cubicBezTo>
                    <a:pt x="61" y="125"/>
                    <a:pt x="64" y="125"/>
                    <a:pt x="67" y="125"/>
                  </a:cubicBezTo>
                  <a:cubicBezTo>
                    <a:pt x="68" y="124"/>
                    <a:pt x="70" y="125"/>
                    <a:pt x="70" y="124"/>
                  </a:cubicBezTo>
                  <a:cubicBezTo>
                    <a:pt x="76" y="124"/>
                    <a:pt x="81" y="125"/>
                    <a:pt x="87" y="125"/>
                  </a:cubicBezTo>
                  <a:cubicBezTo>
                    <a:pt x="87" y="125"/>
                    <a:pt x="87" y="125"/>
                    <a:pt x="87" y="125"/>
                  </a:cubicBezTo>
                  <a:close/>
                  <a:moveTo>
                    <a:pt x="87" y="130"/>
                  </a:moveTo>
                  <a:cubicBezTo>
                    <a:pt x="87" y="130"/>
                    <a:pt x="87" y="130"/>
                    <a:pt x="87" y="130"/>
                  </a:cubicBezTo>
                  <a:cubicBezTo>
                    <a:pt x="87" y="130"/>
                    <a:pt x="85" y="130"/>
                    <a:pt x="85" y="130"/>
                  </a:cubicBezTo>
                  <a:cubicBezTo>
                    <a:pt x="85" y="130"/>
                    <a:pt x="85" y="130"/>
                    <a:pt x="85" y="130"/>
                  </a:cubicBezTo>
                  <a:cubicBezTo>
                    <a:pt x="86" y="130"/>
                    <a:pt x="86" y="130"/>
                    <a:pt x="87" y="130"/>
                  </a:cubicBezTo>
                  <a:cubicBezTo>
                    <a:pt x="87" y="130"/>
                    <a:pt x="87" y="130"/>
                    <a:pt x="87" y="130"/>
                  </a:cubicBezTo>
                  <a:close/>
                  <a:moveTo>
                    <a:pt x="61" y="132"/>
                  </a:moveTo>
                  <a:cubicBezTo>
                    <a:pt x="63" y="132"/>
                    <a:pt x="64" y="132"/>
                    <a:pt x="65" y="132"/>
                  </a:cubicBezTo>
                  <a:cubicBezTo>
                    <a:pt x="65" y="132"/>
                    <a:pt x="66" y="132"/>
                    <a:pt x="66" y="131"/>
                  </a:cubicBezTo>
                  <a:cubicBezTo>
                    <a:pt x="66" y="131"/>
                    <a:pt x="67" y="131"/>
                    <a:pt x="67" y="131"/>
                  </a:cubicBezTo>
                  <a:cubicBezTo>
                    <a:pt x="68" y="131"/>
                    <a:pt x="72" y="131"/>
                    <a:pt x="72" y="131"/>
                  </a:cubicBezTo>
                  <a:cubicBezTo>
                    <a:pt x="73" y="132"/>
                    <a:pt x="73" y="132"/>
                    <a:pt x="74" y="132"/>
                  </a:cubicBezTo>
                  <a:cubicBezTo>
                    <a:pt x="74" y="132"/>
                    <a:pt x="74" y="132"/>
                    <a:pt x="74" y="132"/>
                  </a:cubicBezTo>
                  <a:cubicBezTo>
                    <a:pt x="70" y="133"/>
                    <a:pt x="66" y="132"/>
                    <a:pt x="63" y="133"/>
                  </a:cubicBezTo>
                  <a:cubicBezTo>
                    <a:pt x="62" y="133"/>
                    <a:pt x="62" y="132"/>
                    <a:pt x="61" y="133"/>
                  </a:cubicBezTo>
                  <a:cubicBezTo>
                    <a:pt x="60" y="133"/>
                    <a:pt x="60" y="133"/>
                    <a:pt x="59" y="133"/>
                  </a:cubicBezTo>
                  <a:cubicBezTo>
                    <a:pt x="58" y="134"/>
                    <a:pt x="57" y="133"/>
                    <a:pt x="55" y="134"/>
                  </a:cubicBezTo>
                  <a:cubicBezTo>
                    <a:pt x="54" y="134"/>
                    <a:pt x="53" y="135"/>
                    <a:pt x="52" y="135"/>
                  </a:cubicBezTo>
                  <a:cubicBezTo>
                    <a:pt x="51" y="135"/>
                    <a:pt x="51" y="135"/>
                    <a:pt x="51" y="135"/>
                  </a:cubicBezTo>
                  <a:cubicBezTo>
                    <a:pt x="50" y="135"/>
                    <a:pt x="50" y="135"/>
                    <a:pt x="49" y="136"/>
                  </a:cubicBezTo>
                  <a:cubicBezTo>
                    <a:pt x="47" y="136"/>
                    <a:pt x="45" y="137"/>
                    <a:pt x="43" y="138"/>
                  </a:cubicBezTo>
                  <a:cubicBezTo>
                    <a:pt x="42" y="138"/>
                    <a:pt x="41" y="139"/>
                    <a:pt x="40" y="139"/>
                  </a:cubicBezTo>
                  <a:cubicBezTo>
                    <a:pt x="39" y="139"/>
                    <a:pt x="39" y="140"/>
                    <a:pt x="38" y="140"/>
                  </a:cubicBezTo>
                  <a:cubicBezTo>
                    <a:pt x="38" y="140"/>
                    <a:pt x="37" y="140"/>
                    <a:pt x="36" y="141"/>
                  </a:cubicBezTo>
                  <a:cubicBezTo>
                    <a:pt x="36" y="141"/>
                    <a:pt x="36" y="141"/>
                    <a:pt x="36" y="141"/>
                  </a:cubicBezTo>
                  <a:cubicBezTo>
                    <a:pt x="36" y="140"/>
                    <a:pt x="37" y="139"/>
                    <a:pt x="37" y="139"/>
                  </a:cubicBezTo>
                  <a:cubicBezTo>
                    <a:pt x="38" y="139"/>
                    <a:pt x="38" y="138"/>
                    <a:pt x="39" y="138"/>
                  </a:cubicBezTo>
                  <a:cubicBezTo>
                    <a:pt x="39" y="137"/>
                    <a:pt x="40" y="137"/>
                    <a:pt x="40" y="137"/>
                  </a:cubicBezTo>
                  <a:cubicBezTo>
                    <a:pt x="40" y="137"/>
                    <a:pt x="41" y="136"/>
                    <a:pt x="42" y="136"/>
                  </a:cubicBezTo>
                  <a:cubicBezTo>
                    <a:pt x="42" y="136"/>
                    <a:pt x="42" y="136"/>
                    <a:pt x="43" y="135"/>
                  </a:cubicBezTo>
                  <a:cubicBezTo>
                    <a:pt x="44" y="134"/>
                    <a:pt x="46" y="134"/>
                    <a:pt x="48" y="133"/>
                  </a:cubicBezTo>
                  <a:cubicBezTo>
                    <a:pt x="48" y="133"/>
                    <a:pt x="49" y="133"/>
                    <a:pt x="49" y="133"/>
                  </a:cubicBezTo>
                  <a:cubicBezTo>
                    <a:pt x="51" y="133"/>
                    <a:pt x="53" y="132"/>
                    <a:pt x="55" y="132"/>
                  </a:cubicBezTo>
                  <a:cubicBezTo>
                    <a:pt x="56" y="132"/>
                    <a:pt x="56" y="132"/>
                    <a:pt x="57" y="132"/>
                  </a:cubicBezTo>
                  <a:cubicBezTo>
                    <a:pt x="57" y="132"/>
                    <a:pt x="58" y="132"/>
                    <a:pt x="59" y="132"/>
                  </a:cubicBezTo>
                  <a:cubicBezTo>
                    <a:pt x="59" y="132"/>
                    <a:pt x="61" y="132"/>
                    <a:pt x="61" y="132"/>
                  </a:cubicBezTo>
                  <a:close/>
                  <a:moveTo>
                    <a:pt x="65" y="138"/>
                  </a:moveTo>
                  <a:cubicBezTo>
                    <a:pt x="65" y="139"/>
                    <a:pt x="63" y="139"/>
                    <a:pt x="62" y="140"/>
                  </a:cubicBezTo>
                  <a:cubicBezTo>
                    <a:pt x="60" y="140"/>
                    <a:pt x="58" y="141"/>
                    <a:pt x="56" y="142"/>
                  </a:cubicBezTo>
                  <a:cubicBezTo>
                    <a:pt x="54" y="142"/>
                    <a:pt x="53" y="142"/>
                    <a:pt x="51" y="142"/>
                  </a:cubicBezTo>
                  <a:cubicBezTo>
                    <a:pt x="51" y="142"/>
                    <a:pt x="51" y="142"/>
                    <a:pt x="51" y="142"/>
                  </a:cubicBezTo>
                  <a:cubicBezTo>
                    <a:pt x="50" y="142"/>
                    <a:pt x="50" y="142"/>
                    <a:pt x="50" y="142"/>
                  </a:cubicBezTo>
                  <a:cubicBezTo>
                    <a:pt x="54" y="139"/>
                    <a:pt x="59" y="138"/>
                    <a:pt x="65" y="138"/>
                  </a:cubicBezTo>
                  <a:close/>
                  <a:moveTo>
                    <a:pt x="39" y="147"/>
                  </a:moveTo>
                  <a:cubicBezTo>
                    <a:pt x="38" y="148"/>
                    <a:pt x="37" y="148"/>
                    <a:pt x="36" y="149"/>
                  </a:cubicBezTo>
                  <a:cubicBezTo>
                    <a:pt x="35" y="149"/>
                    <a:pt x="35" y="148"/>
                    <a:pt x="34" y="148"/>
                  </a:cubicBezTo>
                  <a:cubicBezTo>
                    <a:pt x="35" y="146"/>
                    <a:pt x="40" y="145"/>
                    <a:pt x="41" y="144"/>
                  </a:cubicBezTo>
                  <a:cubicBezTo>
                    <a:pt x="42" y="144"/>
                    <a:pt x="42" y="144"/>
                    <a:pt x="42" y="144"/>
                  </a:cubicBezTo>
                  <a:cubicBezTo>
                    <a:pt x="42" y="144"/>
                    <a:pt x="42" y="144"/>
                    <a:pt x="42" y="144"/>
                  </a:cubicBezTo>
                  <a:cubicBezTo>
                    <a:pt x="41" y="145"/>
                    <a:pt x="40" y="146"/>
                    <a:pt x="39" y="147"/>
                  </a:cubicBezTo>
                  <a:close/>
                  <a:moveTo>
                    <a:pt x="44" y="151"/>
                  </a:moveTo>
                  <a:cubicBezTo>
                    <a:pt x="44" y="150"/>
                    <a:pt x="43" y="150"/>
                    <a:pt x="42" y="150"/>
                  </a:cubicBezTo>
                  <a:cubicBezTo>
                    <a:pt x="42" y="150"/>
                    <a:pt x="42" y="150"/>
                    <a:pt x="42" y="149"/>
                  </a:cubicBezTo>
                  <a:cubicBezTo>
                    <a:pt x="42" y="149"/>
                    <a:pt x="43" y="148"/>
                    <a:pt x="43" y="148"/>
                  </a:cubicBezTo>
                  <a:cubicBezTo>
                    <a:pt x="44" y="148"/>
                    <a:pt x="44" y="149"/>
                    <a:pt x="44" y="149"/>
                  </a:cubicBezTo>
                  <a:cubicBezTo>
                    <a:pt x="45" y="148"/>
                    <a:pt x="46" y="148"/>
                    <a:pt x="47" y="148"/>
                  </a:cubicBezTo>
                  <a:cubicBezTo>
                    <a:pt x="47" y="148"/>
                    <a:pt x="48" y="148"/>
                    <a:pt x="48" y="148"/>
                  </a:cubicBezTo>
                  <a:cubicBezTo>
                    <a:pt x="49" y="148"/>
                    <a:pt x="50" y="148"/>
                    <a:pt x="51" y="148"/>
                  </a:cubicBezTo>
                  <a:cubicBezTo>
                    <a:pt x="53" y="147"/>
                    <a:pt x="55" y="147"/>
                    <a:pt x="58" y="146"/>
                  </a:cubicBezTo>
                  <a:cubicBezTo>
                    <a:pt x="59" y="146"/>
                    <a:pt x="60" y="145"/>
                    <a:pt x="61" y="145"/>
                  </a:cubicBezTo>
                  <a:cubicBezTo>
                    <a:pt x="61" y="145"/>
                    <a:pt x="61" y="145"/>
                    <a:pt x="62" y="145"/>
                  </a:cubicBezTo>
                  <a:cubicBezTo>
                    <a:pt x="63" y="145"/>
                    <a:pt x="63" y="144"/>
                    <a:pt x="64" y="144"/>
                  </a:cubicBezTo>
                  <a:cubicBezTo>
                    <a:pt x="65" y="144"/>
                    <a:pt x="66" y="144"/>
                    <a:pt x="66" y="144"/>
                  </a:cubicBezTo>
                  <a:cubicBezTo>
                    <a:pt x="67" y="143"/>
                    <a:pt x="69" y="143"/>
                    <a:pt x="70" y="142"/>
                  </a:cubicBezTo>
                  <a:cubicBezTo>
                    <a:pt x="72" y="142"/>
                    <a:pt x="73" y="142"/>
                    <a:pt x="74" y="142"/>
                  </a:cubicBezTo>
                  <a:cubicBezTo>
                    <a:pt x="75" y="142"/>
                    <a:pt x="76" y="141"/>
                    <a:pt x="77" y="141"/>
                  </a:cubicBezTo>
                  <a:cubicBezTo>
                    <a:pt x="77" y="141"/>
                    <a:pt x="77" y="141"/>
                    <a:pt x="77" y="141"/>
                  </a:cubicBezTo>
                  <a:cubicBezTo>
                    <a:pt x="77" y="141"/>
                    <a:pt x="76" y="142"/>
                    <a:pt x="76" y="142"/>
                  </a:cubicBezTo>
                  <a:cubicBezTo>
                    <a:pt x="75" y="143"/>
                    <a:pt x="73" y="143"/>
                    <a:pt x="72" y="144"/>
                  </a:cubicBezTo>
                  <a:cubicBezTo>
                    <a:pt x="71" y="144"/>
                    <a:pt x="71" y="145"/>
                    <a:pt x="71" y="145"/>
                  </a:cubicBezTo>
                  <a:cubicBezTo>
                    <a:pt x="70" y="145"/>
                    <a:pt x="69" y="145"/>
                    <a:pt x="68" y="146"/>
                  </a:cubicBezTo>
                  <a:cubicBezTo>
                    <a:pt x="64" y="147"/>
                    <a:pt x="60" y="149"/>
                    <a:pt x="55" y="150"/>
                  </a:cubicBezTo>
                  <a:cubicBezTo>
                    <a:pt x="54" y="150"/>
                    <a:pt x="52" y="150"/>
                    <a:pt x="51" y="150"/>
                  </a:cubicBezTo>
                  <a:cubicBezTo>
                    <a:pt x="50" y="151"/>
                    <a:pt x="49" y="150"/>
                    <a:pt x="49" y="150"/>
                  </a:cubicBezTo>
                  <a:cubicBezTo>
                    <a:pt x="48" y="151"/>
                    <a:pt x="46" y="151"/>
                    <a:pt x="46" y="151"/>
                  </a:cubicBezTo>
                  <a:cubicBezTo>
                    <a:pt x="45" y="151"/>
                    <a:pt x="45" y="151"/>
                    <a:pt x="44" y="151"/>
                  </a:cubicBezTo>
                  <a:close/>
                  <a:moveTo>
                    <a:pt x="46" y="154"/>
                  </a:moveTo>
                  <a:cubicBezTo>
                    <a:pt x="46" y="154"/>
                    <a:pt x="46" y="154"/>
                    <a:pt x="46" y="154"/>
                  </a:cubicBezTo>
                  <a:cubicBezTo>
                    <a:pt x="46" y="154"/>
                    <a:pt x="46" y="154"/>
                    <a:pt x="46" y="154"/>
                  </a:cubicBezTo>
                  <a:cubicBezTo>
                    <a:pt x="46" y="155"/>
                    <a:pt x="46" y="154"/>
                    <a:pt x="46" y="154"/>
                  </a:cubicBezTo>
                  <a:close/>
                  <a:moveTo>
                    <a:pt x="79" y="147"/>
                  </a:moveTo>
                  <a:cubicBezTo>
                    <a:pt x="77" y="148"/>
                    <a:pt x="76" y="149"/>
                    <a:pt x="74" y="150"/>
                  </a:cubicBezTo>
                  <a:cubicBezTo>
                    <a:pt x="73" y="150"/>
                    <a:pt x="73" y="150"/>
                    <a:pt x="72" y="150"/>
                  </a:cubicBezTo>
                  <a:cubicBezTo>
                    <a:pt x="72" y="150"/>
                    <a:pt x="71" y="151"/>
                    <a:pt x="70" y="151"/>
                  </a:cubicBezTo>
                  <a:cubicBezTo>
                    <a:pt x="69" y="151"/>
                    <a:pt x="69" y="152"/>
                    <a:pt x="68" y="152"/>
                  </a:cubicBezTo>
                  <a:cubicBezTo>
                    <a:pt x="67" y="152"/>
                    <a:pt x="66" y="153"/>
                    <a:pt x="65" y="153"/>
                  </a:cubicBezTo>
                  <a:cubicBezTo>
                    <a:pt x="62" y="154"/>
                    <a:pt x="60" y="154"/>
                    <a:pt x="58" y="154"/>
                  </a:cubicBezTo>
                  <a:cubicBezTo>
                    <a:pt x="57" y="155"/>
                    <a:pt x="56" y="155"/>
                    <a:pt x="55" y="155"/>
                  </a:cubicBezTo>
                  <a:cubicBezTo>
                    <a:pt x="54" y="156"/>
                    <a:pt x="54" y="155"/>
                    <a:pt x="53" y="155"/>
                  </a:cubicBezTo>
                  <a:cubicBezTo>
                    <a:pt x="53" y="156"/>
                    <a:pt x="53" y="156"/>
                    <a:pt x="52" y="156"/>
                  </a:cubicBezTo>
                  <a:cubicBezTo>
                    <a:pt x="52" y="156"/>
                    <a:pt x="52" y="155"/>
                    <a:pt x="51" y="155"/>
                  </a:cubicBezTo>
                  <a:cubicBezTo>
                    <a:pt x="50" y="155"/>
                    <a:pt x="50" y="155"/>
                    <a:pt x="50" y="155"/>
                  </a:cubicBezTo>
                  <a:cubicBezTo>
                    <a:pt x="49" y="155"/>
                    <a:pt x="48" y="155"/>
                    <a:pt x="47" y="155"/>
                  </a:cubicBezTo>
                  <a:cubicBezTo>
                    <a:pt x="47" y="155"/>
                    <a:pt x="47" y="155"/>
                    <a:pt x="47" y="154"/>
                  </a:cubicBezTo>
                  <a:cubicBezTo>
                    <a:pt x="48" y="154"/>
                    <a:pt x="49" y="154"/>
                    <a:pt x="51" y="154"/>
                  </a:cubicBezTo>
                  <a:cubicBezTo>
                    <a:pt x="52" y="154"/>
                    <a:pt x="55" y="154"/>
                    <a:pt x="56" y="153"/>
                  </a:cubicBezTo>
                  <a:cubicBezTo>
                    <a:pt x="57" y="153"/>
                    <a:pt x="58" y="153"/>
                    <a:pt x="59" y="153"/>
                  </a:cubicBezTo>
                  <a:cubicBezTo>
                    <a:pt x="63" y="152"/>
                    <a:pt x="66" y="151"/>
                    <a:pt x="70" y="150"/>
                  </a:cubicBezTo>
                  <a:cubicBezTo>
                    <a:pt x="71" y="149"/>
                    <a:pt x="71" y="149"/>
                    <a:pt x="72" y="149"/>
                  </a:cubicBezTo>
                  <a:cubicBezTo>
                    <a:pt x="76" y="147"/>
                    <a:pt x="79" y="145"/>
                    <a:pt x="83" y="144"/>
                  </a:cubicBezTo>
                  <a:cubicBezTo>
                    <a:pt x="84" y="143"/>
                    <a:pt x="85" y="142"/>
                    <a:pt x="86" y="141"/>
                  </a:cubicBezTo>
                  <a:cubicBezTo>
                    <a:pt x="86" y="142"/>
                    <a:pt x="86" y="142"/>
                    <a:pt x="86" y="142"/>
                  </a:cubicBezTo>
                  <a:cubicBezTo>
                    <a:pt x="86" y="142"/>
                    <a:pt x="86" y="142"/>
                    <a:pt x="86" y="142"/>
                  </a:cubicBezTo>
                  <a:cubicBezTo>
                    <a:pt x="86" y="142"/>
                    <a:pt x="85" y="143"/>
                    <a:pt x="85" y="143"/>
                  </a:cubicBezTo>
                  <a:cubicBezTo>
                    <a:pt x="84" y="144"/>
                    <a:pt x="84" y="144"/>
                    <a:pt x="83" y="144"/>
                  </a:cubicBezTo>
                  <a:cubicBezTo>
                    <a:pt x="82" y="145"/>
                    <a:pt x="80" y="146"/>
                    <a:pt x="79" y="147"/>
                  </a:cubicBezTo>
                  <a:close/>
                  <a:moveTo>
                    <a:pt x="113" y="135"/>
                  </a:moveTo>
                  <a:cubicBezTo>
                    <a:pt x="112" y="135"/>
                    <a:pt x="112" y="136"/>
                    <a:pt x="112" y="136"/>
                  </a:cubicBezTo>
                  <a:cubicBezTo>
                    <a:pt x="112" y="137"/>
                    <a:pt x="111" y="137"/>
                    <a:pt x="111" y="137"/>
                  </a:cubicBezTo>
                  <a:cubicBezTo>
                    <a:pt x="111" y="137"/>
                    <a:pt x="111" y="138"/>
                    <a:pt x="111" y="138"/>
                  </a:cubicBezTo>
                  <a:cubicBezTo>
                    <a:pt x="110" y="139"/>
                    <a:pt x="110" y="139"/>
                    <a:pt x="109" y="139"/>
                  </a:cubicBezTo>
                  <a:cubicBezTo>
                    <a:pt x="109" y="140"/>
                    <a:pt x="108" y="141"/>
                    <a:pt x="107" y="142"/>
                  </a:cubicBezTo>
                  <a:cubicBezTo>
                    <a:pt x="107" y="142"/>
                    <a:pt x="107" y="142"/>
                    <a:pt x="106" y="142"/>
                  </a:cubicBezTo>
                  <a:cubicBezTo>
                    <a:pt x="106" y="143"/>
                    <a:pt x="105" y="143"/>
                    <a:pt x="105" y="144"/>
                  </a:cubicBezTo>
                  <a:cubicBezTo>
                    <a:pt x="104" y="144"/>
                    <a:pt x="104" y="144"/>
                    <a:pt x="104" y="144"/>
                  </a:cubicBezTo>
                  <a:cubicBezTo>
                    <a:pt x="103" y="145"/>
                    <a:pt x="102" y="147"/>
                    <a:pt x="102" y="149"/>
                  </a:cubicBezTo>
                  <a:cubicBezTo>
                    <a:pt x="102" y="150"/>
                    <a:pt x="102" y="150"/>
                    <a:pt x="102" y="151"/>
                  </a:cubicBezTo>
                  <a:cubicBezTo>
                    <a:pt x="101" y="152"/>
                    <a:pt x="101" y="153"/>
                    <a:pt x="101" y="154"/>
                  </a:cubicBezTo>
                  <a:cubicBezTo>
                    <a:pt x="100" y="154"/>
                    <a:pt x="100" y="154"/>
                    <a:pt x="100" y="155"/>
                  </a:cubicBezTo>
                  <a:cubicBezTo>
                    <a:pt x="99" y="156"/>
                    <a:pt x="99" y="156"/>
                    <a:pt x="98" y="157"/>
                  </a:cubicBezTo>
                  <a:cubicBezTo>
                    <a:pt x="98" y="157"/>
                    <a:pt x="97" y="157"/>
                    <a:pt x="96" y="158"/>
                  </a:cubicBezTo>
                  <a:cubicBezTo>
                    <a:pt x="96" y="158"/>
                    <a:pt x="96" y="159"/>
                    <a:pt x="95" y="160"/>
                  </a:cubicBezTo>
                  <a:cubicBezTo>
                    <a:pt x="94" y="161"/>
                    <a:pt x="94" y="162"/>
                    <a:pt x="93" y="163"/>
                  </a:cubicBezTo>
                  <a:cubicBezTo>
                    <a:pt x="93" y="164"/>
                    <a:pt x="92" y="165"/>
                    <a:pt x="92" y="165"/>
                  </a:cubicBezTo>
                  <a:cubicBezTo>
                    <a:pt x="91" y="167"/>
                    <a:pt x="90" y="169"/>
                    <a:pt x="90" y="171"/>
                  </a:cubicBezTo>
                  <a:cubicBezTo>
                    <a:pt x="89" y="173"/>
                    <a:pt x="90" y="175"/>
                    <a:pt x="89" y="176"/>
                  </a:cubicBezTo>
                  <a:cubicBezTo>
                    <a:pt x="88" y="177"/>
                    <a:pt x="88" y="176"/>
                    <a:pt x="87" y="176"/>
                  </a:cubicBezTo>
                  <a:cubicBezTo>
                    <a:pt x="86" y="177"/>
                    <a:pt x="85" y="177"/>
                    <a:pt x="84" y="177"/>
                  </a:cubicBezTo>
                  <a:cubicBezTo>
                    <a:pt x="84" y="177"/>
                    <a:pt x="84" y="177"/>
                    <a:pt x="84" y="177"/>
                  </a:cubicBezTo>
                  <a:cubicBezTo>
                    <a:pt x="83" y="175"/>
                    <a:pt x="84" y="173"/>
                    <a:pt x="84" y="171"/>
                  </a:cubicBezTo>
                  <a:cubicBezTo>
                    <a:pt x="84" y="171"/>
                    <a:pt x="84" y="170"/>
                    <a:pt x="84" y="169"/>
                  </a:cubicBezTo>
                  <a:cubicBezTo>
                    <a:pt x="84" y="169"/>
                    <a:pt x="84" y="169"/>
                    <a:pt x="84" y="168"/>
                  </a:cubicBezTo>
                  <a:cubicBezTo>
                    <a:pt x="84" y="168"/>
                    <a:pt x="84" y="167"/>
                    <a:pt x="85" y="167"/>
                  </a:cubicBezTo>
                  <a:cubicBezTo>
                    <a:pt x="85" y="166"/>
                    <a:pt x="84" y="166"/>
                    <a:pt x="85" y="165"/>
                  </a:cubicBezTo>
                  <a:cubicBezTo>
                    <a:pt x="85" y="164"/>
                    <a:pt x="85" y="163"/>
                    <a:pt x="86" y="162"/>
                  </a:cubicBezTo>
                  <a:cubicBezTo>
                    <a:pt x="86" y="161"/>
                    <a:pt x="86" y="161"/>
                    <a:pt x="86" y="160"/>
                  </a:cubicBezTo>
                  <a:cubicBezTo>
                    <a:pt x="86" y="159"/>
                    <a:pt x="86" y="158"/>
                    <a:pt x="87" y="158"/>
                  </a:cubicBezTo>
                  <a:cubicBezTo>
                    <a:pt x="87" y="157"/>
                    <a:pt x="87" y="157"/>
                    <a:pt x="87" y="157"/>
                  </a:cubicBezTo>
                  <a:cubicBezTo>
                    <a:pt x="87" y="155"/>
                    <a:pt x="88" y="154"/>
                    <a:pt x="88" y="153"/>
                  </a:cubicBezTo>
                  <a:cubicBezTo>
                    <a:pt x="89" y="153"/>
                    <a:pt x="89" y="152"/>
                    <a:pt x="89" y="152"/>
                  </a:cubicBezTo>
                  <a:cubicBezTo>
                    <a:pt x="89" y="152"/>
                    <a:pt x="90" y="151"/>
                    <a:pt x="90" y="151"/>
                  </a:cubicBezTo>
                  <a:cubicBezTo>
                    <a:pt x="90" y="150"/>
                    <a:pt x="90" y="149"/>
                    <a:pt x="90" y="149"/>
                  </a:cubicBezTo>
                  <a:cubicBezTo>
                    <a:pt x="90" y="148"/>
                    <a:pt x="92" y="147"/>
                    <a:pt x="92" y="147"/>
                  </a:cubicBezTo>
                  <a:cubicBezTo>
                    <a:pt x="93" y="146"/>
                    <a:pt x="95" y="145"/>
                    <a:pt x="97" y="145"/>
                  </a:cubicBezTo>
                  <a:cubicBezTo>
                    <a:pt x="99" y="144"/>
                    <a:pt x="99" y="147"/>
                    <a:pt x="101" y="146"/>
                  </a:cubicBezTo>
                  <a:cubicBezTo>
                    <a:pt x="102" y="146"/>
                    <a:pt x="102" y="145"/>
                    <a:pt x="102" y="145"/>
                  </a:cubicBezTo>
                  <a:cubicBezTo>
                    <a:pt x="102" y="144"/>
                    <a:pt x="101" y="142"/>
                    <a:pt x="100" y="141"/>
                  </a:cubicBezTo>
                  <a:cubicBezTo>
                    <a:pt x="99" y="141"/>
                    <a:pt x="98" y="141"/>
                    <a:pt x="97" y="141"/>
                  </a:cubicBezTo>
                  <a:cubicBezTo>
                    <a:pt x="97" y="140"/>
                    <a:pt x="97" y="140"/>
                    <a:pt x="97" y="140"/>
                  </a:cubicBezTo>
                  <a:cubicBezTo>
                    <a:pt x="96" y="140"/>
                    <a:pt x="94" y="140"/>
                    <a:pt x="94" y="141"/>
                  </a:cubicBezTo>
                  <a:cubicBezTo>
                    <a:pt x="94" y="141"/>
                    <a:pt x="94" y="141"/>
                    <a:pt x="94" y="141"/>
                  </a:cubicBezTo>
                  <a:cubicBezTo>
                    <a:pt x="94" y="139"/>
                    <a:pt x="95" y="138"/>
                    <a:pt x="96" y="137"/>
                  </a:cubicBezTo>
                  <a:cubicBezTo>
                    <a:pt x="96" y="137"/>
                    <a:pt x="96" y="136"/>
                    <a:pt x="97" y="136"/>
                  </a:cubicBezTo>
                  <a:cubicBezTo>
                    <a:pt x="97" y="136"/>
                    <a:pt x="96" y="135"/>
                    <a:pt x="97" y="135"/>
                  </a:cubicBezTo>
                  <a:cubicBezTo>
                    <a:pt x="97" y="134"/>
                    <a:pt x="98" y="133"/>
                    <a:pt x="98" y="132"/>
                  </a:cubicBezTo>
                  <a:cubicBezTo>
                    <a:pt x="98" y="132"/>
                    <a:pt x="98" y="132"/>
                    <a:pt x="98" y="131"/>
                  </a:cubicBezTo>
                  <a:cubicBezTo>
                    <a:pt x="98" y="131"/>
                    <a:pt x="99" y="130"/>
                    <a:pt x="99" y="130"/>
                  </a:cubicBezTo>
                  <a:cubicBezTo>
                    <a:pt x="100" y="128"/>
                    <a:pt x="98" y="128"/>
                    <a:pt x="98" y="127"/>
                  </a:cubicBezTo>
                  <a:cubicBezTo>
                    <a:pt x="99" y="127"/>
                    <a:pt x="100" y="127"/>
                    <a:pt x="100" y="127"/>
                  </a:cubicBezTo>
                  <a:cubicBezTo>
                    <a:pt x="101" y="127"/>
                    <a:pt x="102" y="127"/>
                    <a:pt x="102" y="127"/>
                  </a:cubicBezTo>
                  <a:cubicBezTo>
                    <a:pt x="103" y="127"/>
                    <a:pt x="103" y="128"/>
                    <a:pt x="104" y="128"/>
                  </a:cubicBezTo>
                  <a:cubicBezTo>
                    <a:pt x="104" y="128"/>
                    <a:pt x="105" y="128"/>
                    <a:pt x="105" y="128"/>
                  </a:cubicBezTo>
                  <a:cubicBezTo>
                    <a:pt x="106" y="128"/>
                    <a:pt x="106" y="128"/>
                    <a:pt x="107" y="128"/>
                  </a:cubicBezTo>
                  <a:cubicBezTo>
                    <a:pt x="107" y="128"/>
                    <a:pt x="108" y="128"/>
                    <a:pt x="108" y="128"/>
                  </a:cubicBezTo>
                  <a:cubicBezTo>
                    <a:pt x="109" y="129"/>
                    <a:pt x="109" y="129"/>
                    <a:pt x="110" y="129"/>
                  </a:cubicBezTo>
                  <a:cubicBezTo>
                    <a:pt x="110" y="129"/>
                    <a:pt x="111" y="129"/>
                    <a:pt x="111" y="129"/>
                  </a:cubicBezTo>
                  <a:cubicBezTo>
                    <a:pt x="112" y="129"/>
                    <a:pt x="114" y="131"/>
                    <a:pt x="114" y="131"/>
                  </a:cubicBezTo>
                  <a:cubicBezTo>
                    <a:pt x="114" y="133"/>
                    <a:pt x="113" y="134"/>
                    <a:pt x="113" y="135"/>
                  </a:cubicBezTo>
                  <a:close/>
                  <a:moveTo>
                    <a:pt x="88" y="130"/>
                  </a:moveTo>
                  <a:cubicBezTo>
                    <a:pt x="88" y="130"/>
                    <a:pt x="88" y="130"/>
                    <a:pt x="88" y="130"/>
                  </a:cubicBezTo>
                  <a:cubicBezTo>
                    <a:pt x="88" y="130"/>
                    <a:pt x="89" y="130"/>
                    <a:pt x="89" y="129"/>
                  </a:cubicBezTo>
                  <a:cubicBezTo>
                    <a:pt x="90" y="129"/>
                    <a:pt x="90" y="129"/>
                    <a:pt x="90" y="129"/>
                  </a:cubicBezTo>
                  <a:cubicBezTo>
                    <a:pt x="90" y="130"/>
                    <a:pt x="90" y="130"/>
                    <a:pt x="90" y="130"/>
                  </a:cubicBezTo>
                  <a:cubicBezTo>
                    <a:pt x="90" y="130"/>
                    <a:pt x="90" y="130"/>
                    <a:pt x="90" y="130"/>
                  </a:cubicBezTo>
                  <a:cubicBezTo>
                    <a:pt x="90" y="130"/>
                    <a:pt x="88" y="131"/>
                    <a:pt x="88" y="130"/>
                  </a:cubicBezTo>
                  <a:close/>
                  <a:moveTo>
                    <a:pt x="153" y="121"/>
                  </a:moveTo>
                  <a:cubicBezTo>
                    <a:pt x="153" y="122"/>
                    <a:pt x="151" y="122"/>
                    <a:pt x="150" y="122"/>
                  </a:cubicBezTo>
                  <a:cubicBezTo>
                    <a:pt x="150" y="122"/>
                    <a:pt x="150" y="122"/>
                    <a:pt x="150" y="122"/>
                  </a:cubicBezTo>
                  <a:cubicBezTo>
                    <a:pt x="150" y="122"/>
                    <a:pt x="150" y="122"/>
                    <a:pt x="150" y="122"/>
                  </a:cubicBezTo>
                  <a:cubicBezTo>
                    <a:pt x="150" y="122"/>
                    <a:pt x="150" y="122"/>
                    <a:pt x="151" y="122"/>
                  </a:cubicBezTo>
                  <a:cubicBezTo>
                    <a:pt x="151" y="122"/>
                    <a:pt x="151" y="122"/>
                    <a:pt x="151" y="121"/>
                  </a:cubicBezTo>
                  <a:cubicBezTo>
                    <a:pt x="152" y="121"/>
                    <a:pt x="152" y="121"/>
                    <a:pt x="153" y="121"/>
                  </a:cubicBezTo>
                  <a:cubicBezTo>
                    <a:pt x="153" y="121"/>
                    <a:pt x="153" y="121"/>
                    <a:pt x="153" y="121"/>
                  </a:cubicBezTo>
                  <a:close/>
                  <a:moveTo>
                    <a:pt x="162" y="126"/>
                  </a:moveTo>
                  <a:cubicBezTo>
                    <a:pt x="161" y="127"/>
                    <a:pt x="160" y="127"/>
                    <a:pt x="160" y="127"/>
                  </a:cubicBezTo>
                  <a:cubicBezTo>
                    <a:pt x="159" y="127"/>
                    <a:pt x="157" y="128"/>
                    <a:pt x="156" y="128"/>
                  </a:cubicBezTo>
                  <a:cubicBezTo>
                    <a:pt x="156" y="128"/>
                    <a:pt x="155" y="128"/>
                    <a:pt x="154" y="128"/>
                  </a:cubicBezTo>
                  <a:cubicBezTo>
                    <a:pt x="154" y="128"/>
                    <a:pt x="154" y="128"/>
                    <a:pt x="154" y="128"/>
                  </a:cubicBezTo>
                  <a:cubicBezTo>
                    <a:pt x="154" y="128"/>
                    <a:pt x="154" y="128"/>
                    <a:pt x="154" y="128"/>
                  </a:cubicBezTo>
                  <a:cubicBezTo>
                    <a:pt x="155" y="128"/>
                    <a:pt x="156" y="127"/>
                    <a:pt x="157" y="127"/>
                  </a:cubicBezTo>
                  <a:cubicBezTo>
                    <a:pt x="159" y="126"/>
                    <a:pt x="160" y="126"/>
                    <a:pt x="161" y="126"/>
                  </a:cubicBezTo>
                  <a:cubicBezTo>
                    <a:pt x="161" y="126"/>
                    <a:pt x="161" y="126"/>
                    <a:pt x="161" y="126"/>
                  </a:cubicBezTo>
                  <a:cubicBezTo>
                    <a:pt x="162" y="126"/>
                    <a:pt x="162" y="126"/>
                    <a:pt x="162" y="126"/>
                  </a:cubicBezTo>
                  <a:close/>
                  <a:moveTo>
                    <a:pt x="170" y="110"/>
                  </a:moveTo>
                  <a:cubicBezTo>
                    <a:pt x="170" y="111"/>
                    <a:pt x="170" y="111"/>
                    <a:pt x="169" y="112"/>
                  </a:cubicBezTo>
                  <a:cubicBezTo>
                    <a:pt x="169" y="112"/>
                    <a:pt x="169" y="113"/>
                    <a:pt x="169" y="113"/>
                  </a:cubicBezTo>
                  <a:cubicBezTo>
                    <a:pt x="169" y="113"/>
                    <a:pt x="168" y="114"/>
                    <a:pt x="168" y="114"/>
                  </a:cubicBezTo>
                  <a:cubicBezTo>
                    <a:pt x="168" y="114"/>
                    <a:pt x="168" y="114"/>
                    <a:pt x="168" y="115"/>
                  </a:cubicBezTo>
                  <a:cubicBezTo>
                    <a:pt x="168" y="115"/>
                    <a:pt x="168" y="116"/>
                    <a:pt x="168" y="116"/>
                  </a:cubicBezTo>
                  <a:cubicBezTo>
                    <a:pt x="167" y="117"/>
                    <a:pt x="167" y="117"/>
                    <a:pt x="166" y="118"/>
                  </a:cubicBezTo>
                  <a:cubicBezTo>
                    <a:pt x="166" y="118"/>
                    <a:pt x="166" y="118"/>
                    <a:pt x="166" y="118"/>
                  </a:cubicBezTo>
                  <a:cubicBezTo>
                    <a:pt x="166" y="118"/>
                    <a:pt x="166" y="119"/>
                    <a:pt x="165" y="119"/>
                  </a:cubicBezTo>
                  <a:cubicBezTo>
                    <a:pt x="165" y="119"/>
                    <a:pt x="164" y="119"/>
                    <a:pt x="164" y="120"/>
                  </a:cubicBezTo>
                  <a:cubicBezTo>
                    <a:pt x="164" y="120"/>
                    <a:pt x="163" y="120"/>
                    <a:pt x="163" y="120"/>
                  </a:cubicBezTo>
                  <a:cubicBezTo>
                    <a:pt x="162" y="120"/>
                    <a:pt x="162" y="121"/>
                    <a:pt x="161" y="121"/>
                  </a:cubicBezTo>
                  <a:cubicBezTo>
                    <a:pt x="161" y="121"/>
                    <a:pt x="161" y="121"/>
                    <a:pt x="161" y="121"/>
                  </a:cubicBezTo>
                  <a:cubicBezTo>
                    <a:pt x="161" y="120"/>
                    <a:pt x="161" y="120"/>
                    <a:pt x="162" y="120"/>
                  </a:cubicBezTo>
                  <a:cubicBezTo>
                    <a:pt x="162" y="120"/>
                    <a:pt x="163" y="119"/>
                    <a:pt x="163" y="119"/>
                  </a:cubicBezTo>
                  <a:cubicBezTo>
                    <a:pt x="163" y="118"/>
                    <a:pt x="163" y="118"/>
                    <a:pt x="164" y="117"/>
                  </a:cubicBezTo>
                  <a:cubicBezTo>
                    <a:pt x="164" y="117"/>
                    <a:pt x="164" y="116"/>
                    <a:pt x="164" y="116"/>
                  </a:cubicBezTo>
                  <a:cubicBezTo>
                    <a:pt x="164" y="116"/>
                    <a:pt x="164" y="115"/>
                    <a:pt x="164" y="115"/>
                  </a:cubicBezTo>
                  <a:cubicBezTo>
                    <a:pt x="164" y="114"/>
                    <a:pt x="164" y="114"/>
                    <a:pt x="165" y="114"/>
                  </a:cubicBezTo>
                  <a:cubicBezTo>
                    <a:pt x="165" y="113"/>
                    <a:pt x="165" y="113"/>
                    <a:pt x="165" y="113"/>
                  </a:cubicBezTo>
                  <a:cubicBezTo>
                    <a:pt x="165" y="113"/>
                    <a:pt x="165" y="113"/>
                    <a:pt x="165" y="112"/>
                  </a:cubicBezTo>
                  <a:cubicBezTo>
                    <a:pt x="165" y="112"/>
                    <a:pt x="165" y="110"/>
                    <a:pt x="165" y="109"/>
                  </a:cubicBezTo>
                  <a:cubicBezTo>
                    <a:pt x="165" y="109"/>
                    <a:pt x="165" y="109"/>
                    <a:pt x="165" y="109"/>
                  </a:cubicBezTo>
                  <a:cubicBezTo>
                    <a:pt x="165" y="109"/>
                    <a:pt x="166" y="109"/>
                    <a:pt x="166" y="109"/>
                  </a:cubicBezTo>
                  <a:cubicBezTo>
                    <a:pt x="167" y="109"/>
                    <a:pt x="168" y="109"/>
                    <a:pt x="168" y="109"/>
                  </a:cubicBezTo>
                  <a:cubicBezTo>
                    <a:pt x="169" y="109"/>
                    <a:pt x="169" y="109"/>
                    <a:pt x="170" y="109"/>
                  </a:cubicBezTo>
                  <a:cubicBezTo>
                    <a:pt x="170" y="109"/>
                    <a:pt x="170" y="109"/>
                    <a:pt x="170" y="109"/>
                  </a:cubicBezTo>
                  <a:cubicBezTo>
                    <a:pt x="171" y="109"/>
                    <a:pt x="170" y="110"/>
                    <a:pt x="170" y="110"/>
                  </a:cubicBezTo>
                  <a:close/>
                  <a:moveTo>
                    <a:pt x="180" y="102"/>
                  </a:moveTo>
                  <a:cubicBezTo>
                    <a:pt x="179" y="102"/>
                    <a:pt x="179" y="102"/>
                    <a:pt x="179" y="103"/>
                  </a:cubicBezTo>
                  <a:cubicBezTo>
                    <a:pt x="178" y="103"/>
                    <a:pt x="177" y="102"/>
                    <a:pt x="176" y="103"/>
                  </a:cubicBezTo>
                  <a:cubicBezTo>
                    <a:pt x="175" y="103"/>
                    <a:pt x="175" y="103"/>
                    <a:pt x="174" y="103"/>
                  </a:cubicBezTo>
                  <a:cubicBezTo>
                    <a:pt x="173" y="103"/>
                    <a:pt x="173" y="103"/>
                    <a:pt x="172" y="103"/>
                  </a:cubicBezTo>
                  <a:cubicBezTo>
                    <a:pt x="172" y="103"/>
                    <a:pt x="171" y="104"/>
                    <a:pt x="171" y="104"/>
                  </a:cubicBezTo>
                  <a:cubicBezTo>
                    <a:pt x="170" y="104"/>
                    <a:pt x="167" y="104"/>
                    <a:pt x="166" y="104"/>
                  </a:cubicBezTo>
                  <a:cubicBezTo>
                    <a:pt x="166" y="104"/>
                    <a:pt x="166" y="104"/>
                    <a:pt x="166" y="104"/>
                  </a:cubicBezTo>
                  <a:cubicBezTo>
                    <a:pt x="166" y="103"/>
                    <a:pt x="166" y="102"/>
                    <a:pt x="167" y="102"/>
                  </a:cubicBezTo>
                  <a:cubicBezTo>
                    <a:pt x="167" y="101"/>
                    <a:pt x="166" y="101"/>
                    <a:pt x="166" y="100"/>
                  </a:cubicBezTo>
                  <a:cubicBezTo>
                    <a:pt x="167" y="100"/>
                    <a:pt x="167" y="100"/>
                    <a:pt x="167" y="99"/>
                  </a:cubicBezTo>
                  <a:cubicBezTo>
                    <a:pt x="167" y="99"/>
                    <a:pt x="166" y="98"/>
                    <a:pt x="167" y="98"/>
                  </a:cubicBezTo>
                  <a:cubicBezTo>
                    <a:pt x="167" y="97"/>
                    <a:pt x="168" y="97"/>
                    <a:pt x="169" y="97"/>
                  </a:cubicBezTo>
                  <a:cubicBezTo>
                    <a:pt x="169" y="97"/>
                    <a:pt x="169" y="96"/>
                    <a:pt x="170" y="96"/>
                  </a:cubicBezTo>
                  <a:cubicBezTo>
                    <a:pt x="171" y="96"/>
                    <a:pt x="172" y="96"/>
                    <a:pt x="173" y="95"/>
                  </a:cubicBezTo>
                  <a:cubicBezTo>
                    <a:pt x="174" y="95"/>
                    <a:pt x="175" y="97"/>
                    <a:pt x="176" y="98"/>
                  </a:cubicBezTo>
                  <a:cubicBezTo>
                    <a:pt x="176" y="98"/>
                    <a:pt x="176" y="98"/>
                    <a:pt x="176" y="98"/>
                  </a:cubicBezTo>
                  <a:cubicBezTo>
                    <a:pt x="178" y="99"/>
                    <a:pt x="180" y="100"/>
                    <a:pt x="182" y="101"/>
                  </a:cubicBezTo>
                  <a:cubicBezTo>
                    <a:pt x="182" y="101"/>
                    <a:pt x="182" y="101"/>
                    <a:pt x="182" y="101"/>
                  </a:cubicBezTo>
                  <a:cubicBezTo>
                    <a:pt x="182" y="102"/>
                    <a:pt x="180" y="102"/>
                    <a:pt x="180" y="102"/>
                  </a:cubicBezTo>
                  <a:close/>
                  <a:moveTo>
                    <a:pt x="203" y="79"/>
                  </a:moveTo>
                  <a:cubicBezTo>
                    <a:pt x="203" y="79"/>
                    <a:pt x="203" y="79"/>
                    <a:pt x="203" y="79"/>
                  </a:cubicBezTo>
                  <a:cubicBezTo>
                    <a:pt x="203" y="79"/>
                    <a:pt x="203" y="79"/>
                    <a:pt x="203" y="79"/>
                  </a:cubicBezTo>
                  <a:cubicBezTo>
                    <a:pt x="203" y="78"/>
                    <a:pt x="203" y="77"/>
                    <a:pt x="203" y="76"/>
                  </a:cubicBezTo>
                  <a:cubicBezTo>
                    <a:pt x="203" y="75"/>
                    <a:pt x="203" y="75"/>
                    <a:pt x="203" y="75"/>
                  </a:cubicBezTo>
                  <a:cubicBezTo>
                    <a:pt x="203" y="75"/>
                    <a:pt x="203" y="74"/>
                    <a:pt x="203" y="74"/>
                  </a:cubicBezTo>
                  <a:cubicBezTo>
                    <a:pt x="203" y="73"/>
                    <a:pt x="203" y="73"/>
                    <a:pt x="202" y="73"/>
                  </a:cubicBezTo>
                  <a:cubicBezTo>
                    <a:pt x="200" y="73"/>
                    <a:pt x="201" y="75"/>
                    <a:pt x="200" y="76"/>
                  </a:cubicBezTo>
                  <a:cubicBezTo>
                    <a:pt x="200" y="77"/>
                    <a:pt x="199" y="79"/>
                    <a:pt x="200" y="80"/>
                  </a:cubicBezTo>
                  <a:cubicBezTo>
                    <a:pt x="200" y="81"/>
                    <a:pt x="200" y="82"/>
                    <a:pt x="200" y="82"/>
                  </a:cubicBezTo>
                  <a:cubicBezTo>
                    <a:pt x="200" y="84"/>
                    <a:pt x="201" y="84"/>
                    <a:pt x="201" y="86"/>
                  </a:cubicBezTo>
                  <a:cubicBezTo>
                    <a:pt x="201" y="87"/>
                    <a:pt x="201" y="88"/>
                    <a:pt x="200" y="89"/>
                  </a:cubicBezTo>
                  <a:cubicBezTo>
                    <a:pt x="200" y="90"/>
                    <a:pt x="199" y="90"/>
                    <a:pt x="199" y="91"/>
                  </a:cubicBezTo>
                  <a:cubicBezTo>
                    <a:pt x="198" y="91"/>
                    <a:pt x="198" y="92"/>
                    <a:pt x="197" y="92"/>
                  </a:cubicBezTo>
                  <a:cubicBezTo>
                    <a:pt x="197" y="93"/>
                    <a:pt x="196" y="93"/>
                    <a:pt x="196" y="93"/>
                  </a:cubicBezTo>
                  <a:cubicBezTo>
                    <a:pt x="195" y="94"/>
                    <a:pt x="195" y="95"/>
                    <a:pt x="194" y="96"/>
                  </a:cubicBezTo>
                  <a:cubicBezTo>
                    <a:pt x="193" y="97"/>
                    <a:pt x="191" y="98"/>
                    <a:pt x="190" y="98"/>
                  </a:cubicBezTo>
                  <a:cubicBezTo>
                    <a:pt x="189" y="99"/>
                    <a:pt x="188" y="98"/>
                    <a:pt x="187" y="98"/>
                  </a:cubicBezTo>
                  <a:cubicBezTo>
                    <a:pt x="185" y="98"/>
                    <a:pt x="184" y="98"/>
                    <a:pt x="183" y="97"/>
                  </a:cubicBezTo>
                  <a:cubicBezTo>
                    <a:pt x="182" y="97"/>
                    <a:pt x="181" y="96"/>
                    <a:pt x="180" y="96"/>
                  </a:cubicBezTo>
                  <a:cubicBezTo>
                    <a:pt x="179" y="95"/>
                    <a:pt x="178" y="94"/>
                    <a:pt x="177" y="93"/>
                  </a:cubicBezTo>
                  <a:cubicBezTo>
                    <a:pt x="177" y="93"/>
                    <a:pt x="177" y="92"/>
                    <a:pt x="177" y="92"/>
                  </a:cubicBezTo>
                  <a:cubicBezTo>
                    <a:pt x="176" y="92"/>
                    <a:pt x="176" y="92"/>
                    <a:pt x="176" y="91"/>
                  </a:cubicBezTo>
                  <a:cubicBezTo>
                    <a:pt x="176" y="91"/>
                    <a:pt x="176" y="91"/>
                    <a:pt x="175" y="91"/>
                  </a:cubicBezTo>
                  <a:cubicBezTo>
                    <a:pt x="175" y="90"/>
                    <a:pt x="174" y="90"/>
                    <a:pt x="174" y="90"/>
                  </a:cubicBezTo>
                  <a:cubicBezTo>
                    <a:pt x="174" y="90"/>
                    <a:pt x="173" y="89"/>
                    <a:pt x="173" y="89"/>
                  </a:cubicBezTo>
                  <a:cubicBezTo>
                    <a:pt x="172" y="89"/>
                    <a:pt x="171" y="89"/>
                    <a:pt x="170" y="89"/>
                  </a:cubicBezTo>
                  <a:cubicBezTo>
                    <a:pt x="170" y="89"/>
                    <a:pt x="169" y="89"/>
                    <a:pt x="169" y="89"/>
                  </a:cubicBezTo>
                  <a:cubicBezTo>
                    <a:pt x="169" y="89"/>
                    <a:pt x="169" y="89"/>
                    <a:pt x="169" y="89"/>
                  </a:cubicBezTo>
                  <a:cubicBezTo>
                    <a:pt x="168" y="89"/>
                    <a:pt x="168" y="89"/>
                    <a:pt x="168" y="89"/>
                  </a:cubicBezTo>
                  <a:cubicBezTo>
                    <a:pt x="166" y="88"/>
                    <a:pt x="165" y="87"/>
                    <a:pt x="164" y="86"/>
                  </a:cubicBezTo>
                  <a:cubicBezTo>
                    <a:pt x="164" y="86"/>
                    <a:pt x="163" y="86"/>
                    <a:pt x="163" y="86"/>
                  </a:cubicBezTo>
                  <a:cubicBezTo>
                    <a:pt x="161" y="86"/>
                    <a:pt x="160" y="84"/>
                    <a:pt x="159" y="83"/>
                  </a:cubicBezTo>
                  <a:cubicBezTo>
                    <a:pt x="158" y="82"/>
                    <a:pt x="157" y="82"/>
                    <a:pt x="157" y="81"/>
                  </a:cubicBezTo>
                  <a:cubicBezTo>
                    <a:pt x="156" y="80"/>
                    <a:pt x="156" y="80"/>
                    <a:pt x="156" y="79"/>
                  </a:cubicBezTo>
                  <a:cubicBezTo>
                    <a:pt x="155" y="78"/>
                    <a:pt x="155" y="78"/>
                    <a:pt x="154" y="77"/>
                  </a:cubicBezTo>
                  <a:cubicBezTo>
                    <a:pt x="154" y="77"/>
                    <a:pt x="155" y="76"/>
                    <a:pt x="155" y="76"/>
                  </a:cubicBezTo>
                  <a:cubicBezTo>
                    <a:pt x="154" y="74"/>
                    <a:pt x="154" y="73"/>
                    <a:pt x="155" y="71"/>
                  </a:cubicBezTo>
                  <a:cubicBezTo>
                    <a:pt x="155" y="71"/>
                    <a:pt x="157" y="69"/>
                    <a:pt x="157" y="68"/>
                  </a:cubicBezTo>
                  <a:cubicBezTo>
                    <a:pt x="158" y="68"/>
                    <a:pt x="158" y="68"/>
                    <a:pt x="158" y="67"/>
                  </a:cubicBezTo>
                  <a:cubicBezTo>
                    <a:pt x="159" y="66"/>
                    <a:pt x="161" y="65"/>
                    <a:pt x="162" y="64"/>
                  </a:cubicBezTo>
                  <a:cubicBezTo>
                    <a:pt x="162" y="63"/>
                    <a:pt x="163" y="63"/>
                    <a:pt x="163" y="63"/>
                  </a:cubicBezTo>
                  <a:cubicBezTo>
                    <a:pt x="163" y="62"/>
                    <a:pt x="164" y="62"/>
                    <a:pt x="164" y="62"/>
                  </a:cubicBezTo>
                  <a:cubicBezTo>
                    <a:pt x="165" y="62"/>
                    <a:pt x="166" y="61"/>
                    <a:pt x="166" y="60"/>
                  </a:cubicBezTo>
                  <a:cubicBezTo>
                    <a:pt x="166" y="60"/>
                    <a:pt x="166" y="59"/>
                    <a:pt x="166" y="59"/>
                  </a:cubicBezTo>
                  <a:cubicBezTo>
                    <a:pt x="166" y="59"/>
                    <a:pt x="166" y="58"/>
                    <a:pt x="166" y="58"/>
                  </a:cubicBezTo>
                  <a:cubicBezTo>
                    <a:pt x="161" y="59"/>
                    <a:pt x="157" y="62"/>
                    <a:pt x="154" y="65"/>
                  </a:cubicBezTo>
                  <a:cubicBezTo>
                    <a:pt x="154" y="65"/>
                    <a:pt x="153" y="66"/>
                    <a:pt x="152" y="67"/>
                  </a:cubicBezTo>
                  <a:cubicBezTo>
                    <a:pt x="152" y="67"/>
                    <a:pt x="151" y="67"/>
                    <a:pt x="150" y="67"/>
                  </a:cubicBezTo>
                  <a:cubicBezTo>
                    <a:pt x="149" y="68"/>
                    <a:pt x="148" y="68"/>
                    <a:pt x="147" y="69"/>
                  </a:cubicBezTo>
                  <a:cubicBezTo>
                    <a:pt x="146" y="69"/>
                    <a:pt x="146" y="68"/>
                    <a:pt x="145" y="68"/>
                  </a:cubicBezTo>
                  <a:cubicBezTo>
                    <a:pt x="145" y="68"/>
                    <a:pt x="144" y="69"/>
                    <a:pt x="143" y="68"/>
                  </a:cubicBezTo>
                  <a:cubicBezTo>
                    <a:pt x="143" y="68"/>
                    <a:pt x="143" y="68"/>
                    <a:pt x="142" y="68"/>
                  </a:cubicBezTo>
                  <a:cubicBezTo>
                    <a:pt x="142" y="68"/>
                    <a:pt x="141" y="68"/>
                    <a:pt x="141" y="68"/>
                  </a:cubicBezTo>
                  <a:cubicBezTo>
                    <a:pt x="140" y="67"/>
                    <a:pt x="138" y="66"/>
                    <a:pt x="138" y="65"/>
                  </a:cubicBezTo>
                  <a:cubicBezTo>
                    <a:pt x="138" y="65"/>
                    <a:pt x="138" y="64"/>
                    <a:pt x="138" y="64"/>
                  </a:cubicBezTo>
                  <a:cubicBezTo>
                    <a:pt x="137" y="63"/>
                    <a:pt x="137" y="61"/>
                    <a:pt x="137" y="60"/>
                  </a:cubicBezTo>
                  <a:cubicBezTo>
                    <a:pt x="137" y="59"/>
                    <a:pt x="137" y="59"/>
                    <a:pt x="137" y="58"/>
                  </a:cubicBezTo>
                  <a:cubicBezTo>
                    <a:pt x="137" y="58"/>
                    <a:pt x="137" y="57"/>
                    <a:pt x="137" y="57"/>
                  </a:cubicBezTo>
                  <a:cubicBezTo>
                    <a:pt x="137" y="56"/>
                    <a:pt x="138" y="55"/>
                    <a:pt x="138" y="53"/>
                  </a:cubicBezTo>
                  <a:cubicBezTo>
                    <a:pt x="138" y="52"/>
                    <a:pt x="138" y="52"/>
                    <a:pt x="138" y="51"/>
                  </a:cubicBezTo>
                  <a:cubicBezTo>
                    <a:pt x="137" y="50"/>
                    <a:pt x="137" y="46"/>
                    <a:pt x="137" y="45"/>
                  </a:cubicBezTo>
                  <a:cubicBezTo>
                    <a:pt x="138" y="43"/>
                    <a:pt x="139" y="42"/>
                    <a:pt x="140" y="41"/>
                  </a:cubicBezTo>
                  <a:cubicBezTo>
                    <a:pt x="140" y="41"/>
                    <a:pt x="141" y="41"/>
                    <a:pt x="141" y="40"/>
                  </a:cubicBezTo>
                  <a:cubicBezTo>
                    <a:pt x="142" y="40"/>
                    <a:pt x="142" y="40"/>
                    <a:pt x="142" y="39"/>
                  </a:cubicBezTo>
                  <a:cubicBezTo>
                    <a:pt x="142" y="38"/>
                    <a:pt x="141" y="37"/>
                    <a:pt x="140" y="38"/>
                  </a:cubicBezTo>
                  <a:cubicBezTo>
                    <a:pt x="140" y="38"/>
                    <a:pt x="140" y="38"/>
                    <a:pt x="139" y="38"/>
                  </a:cubicBezTo>
                  <a:cubicBezTo>
                    <a:pt x="138" y="39"/>
                    <a:pt x="137" y="40"/>
                    <a:pt x="136" y="41"/>
                  </a:cubicBezTo>
                  <a:cubicBezTo>
                    <a:pt x="135" y="41"/>
                    <a:pt x="135" y="42"/>
                    <a:pt x="134" y="42"/>
                  </a:cubicBezTo>
                  <a:cubicBezTo>
                    <a:pt x="134" y="43"/>
                    <a:pt x="133" y="43"/>
                    <a:pt x="133" y="43"/>
                  </a:cubicBezTo>
                  <a:cubicBezTo>
                    <a:pt x="132" y="44"/>
                    <a:pt x="132" y="45"/>
                    <a:pt x="132" y="46"/>
                  </a:cubicBezTo>
                  <a:cubicBezTo>
                    <a:pt x="132" y="47"/>
                    <a:pt x="132" y="47"/>
                    <a:pt x="132" y="47"/>
                  </a:cubicBezTo>
                  <a:cubicBezTo>
                    <a:pt x="132" y="47"/>
                    <a:pt x="131" y="48"/>
                    <a:pt x="131" y="49"/>
                  </a:cubicBezTo>
                  <a:cubicBezTo>
                    <a:pt x="131" y="51"/>
                    <a:pt x="131" y="52"/>
                    <a:pt x="131" y="54"/>
                  </a:cubicBezTo>
                  <a:cubicBezTo>
                    <a:pt x="131" y="54"/>
                    <a:pt x="130" y="55"/>
                    <a:pt x="130" y="56"/>
                  </a:cubicBezTo>
                  <a:cubicBezTo>
                    <a:pt x="130" y="57"/>
                    <a:pt x="130" y="57"/>
                    <a:pt x="130" y="58"/>
                  </a:cubicBezTo>
                  <a:cubicBezTo>
                    <a:pt x="130" y="60"/>
                    <a:pt x="128" y="63"/>
                    <a:pt x="126" y="63"/>
                  </a:cubicBezTo>
                  <a:cubicBezTo>
                    <a:pt x="125" y="64"/>
                    <a:pt x="125" y="64"/>
                    <a:pt x="125" y="64"/>
                  </a:cubicBezTo>
                  <a:cubicBezTo>
                    <a:pt x="123" y="64"/>
                    <a:pt x="122" y="64"/>
                    <a:pt x="121" y="65"/>
                  </a:cubicBezTo>
                  <a:cubicBezTo>
                    <a:pt x="121" y="65"/>
                    <a:pt x="120" y="65"/>
                    <a:pt x="120" y="65"/>
                  </a:cubicBezTo>
                  <a:cubicBezTo>
                    <a:pt x="119" y="65"/>
                    <a:pt x="119" y="65"/>
                    <a:pt x="118" y="65"/>
                  </a:cubicBezTo>
                  <a:cubicBezTo>
                    <a:pt x="118" y="65"/>
                    <a:pt x="117" y="65"/>
                    <a:pt x="117" y="65"/>
                  </a:cubicBezTo>
                  <a:cubicBezTo>
                    <a:pt x="117" y="65"/>
                    <a:pt x="117" y="65"/>
                    <a:pt x="116" y="65"/>
                  </a:cubicBezTo>
                  <a:cubicBezTo>
                    <a:pt x="116" y="64"/>
                    <a:pt x="115" y="65"/>
                    <a:pt x="115" y="65"/>
                  </a:cubicBezTo>
                  <a:cubicBezTo>
                    <a:pt x="115" y="65"/>
                    <a:pt x="114" y="64"/>
                    <a:pt x="114" y="64"/>
                  </a:cubicBezTo>
                  <a:cubicBezTo>
                    <a:pt x="114" y="64"/>
                    <a:pt x="114" y="64"/>
                    <a:pt x="113" y="64"/>
                  </a:cubicBezTo>
                  <a:cubicBezTo>
                    <a:pt x="113" y="64"/>
                    <a:pt x="113" y="64"/>
                    <a:pt x="113" y="63"/>
                  </a:cubicBezTo>
                  <a:cubicBezTo>
                    <a:pt x="113" y="63"/>
                    <a:pt x="112" y="63"/>
                    <a:pt x="112" y="63"/>
                  </a:cubicBezTo>
                  <a:cubicBezTo>
                    <a:pt x="112" y="63"/>
                    <a:pt x="111" y="62"/>
                    <a:pt x="111" y="62"/>
                  </a:cubicBezTo>
                  <a:cubicBezTo>
                    <a:pt x="111" y="61"/>
                    <a:pt x="110" y="61"/>
                    <a:pt x="110" y="61"/>
                  </a:cubicBezTo>
                  <a:cubicBezTo>
                    <a:pt x="110" y="61"/>
                    <a:pt x="110" y="60"/>
                    <a:pt x="110" y="60"/>
                  </a:cubicBezTo>
                  <a:cubicBezTo>
                    <a:pt x="110" y="59"/>
                    <a:pt x="110" y="59"/>
                    <a:pt x="109" y="58"/>
                  </a:cubicBezTo>
                  <a:cubicBezTo>
                    <a:pt x="109" y="58"/>
                    <a:pt x="109" y="58"/>
                    <a:pt x="109" y="57"/>
                  </a:cubicBezTo>
                  <a:cubicBezTo>
                    <a:pt x="109" y="57"/>
                    <a:pt x="109" y="57"/>
                    <a:pt x="109" y="56"/>
                  </a:cubicBezTo>
                  <a:cubicBezTo>
                    <a:pt x="109" y="56"/>
                    <a:pt x="109" y="55"/>
                    <a:pt x="109" y="55"/>
                  </a:cubicBezTo>
                  <a:cubicBezTo>
                    <a:pt x="109" y="55"/>
                    <a:pt x="109" y="55"/>
                    <a:pt x="109" y="54"/>
                  </a:cubicBezTo>
                  <a:cubicBezTo>
                    <a:pt x="109" y="53"/>
                    <a:pt x="109" y="53"/>
                    <a:pt x="109" y="52"/>
                  </a:cubicBezTo>
                  <a:cubicBezTo>
                    <a:pt x="108" y="51"/>
                    <a:pt x="108" y="50"/>
                    <a:pt x="107" y="50"/>
                  </a:cubicBezTo>
                  <a:cubicBezTo>
                    <a:pt x="106" y="50"/>
                    <a:pt x="105" y="52"/>
                    <a:pt x="105" y="53"/>
                  </a:cubicBezTo>
                  <a:cubicBezTo>
                    <a:pt x="104" y="53"/>
                    <a:pt x="104" y="54"/>
                    <a:pt x="103" y="54"/>
                  </a:cubicBezTo>
                  <a:cubicBezTo>
                    <a:pt x="103" y="55"/>
                    <a:pt x="103" y="55"/>
                    <a:pt x="103" y="55"/>
                  </a:cubicBezTo>
                  <a:cubicBezTo>
                    <a:pt x="102" y="56"/>
                    <a:pt x="102" y="56"/>
                    <a:pt x="101" y="56"/>
                  </a:cubicBezTo>
                  <a:cubicBezTo>
                    <a:pt x="101" y="57"/>
                    <a:pt x="101" y="57"/>
                    <a:pt x="101" y="57"/>
                  </a:cubicBezTo>
                  <a:cubicBezTo>
                    <a:pt x="101" y="58"/>
                    <a:pt x="100" y="58"/>
                    <a:pt x="100" y="58"/>
                  </a:cubicBezTo>
                  <a:cubicBezTo>
                    <a:pt x="100" y="59"/>
                    <a:pt x="99" y="59"/>
                    <a:pt x="98" y="60"/>
                  </a:cubicBezTo>
                  <a:cubicBezTo>
                    <a:pt x="97" y="60"/>
                    <a:pt x="96" y="59"/>
                    <a:pt x="94" y="59"/>
                  </a:cubicBezTo>
                  <a:cubicBezTo>
                    <a:pt x="94" y="58"/>
                    <a:pt x="93" y="59"/>
                    <a:pt x="93" y="59"/>
                  </a:cubicBezTo>
                  <a:cubicBezTo>
                    <a:pt x="92" y="59"/>
                    <a:pt x="89" y="58"/>
                    <a:pt x="88" y="58"/>
                  </a:cubicBezTo>
                  <a:cubicBezTo>
                    <a:pt x="88" y="57"/>
                    <a:pt x="88" y="56"/>
                    <a:pt x="87" y="55"/>
                  </a:cubicBezTo>
                  <a:cubicBezTo>
                    <a:pt x="87" y="54"/>
                    <a:pt x="87" y="54"/>
                    <a:pt x="86" y="53"/>
                  </a:cubicBezTo>
                  <a:cubicBezTo>
                    <a:pt x="86" y="53"/>
                    <a:pt x="86" y="53"/>
                    <a:pt x="85" y="53"/>
                  </a:cubicBezTo>
                  <a:cubicBezTo>
                    <a:pt x="85" y="52"/>
                    <a:pt x="85" y="52"/>
                    <a:pt x="84" y="51"/>
                  </a:cubicBezTo>
                  <a:cubicBezTo>
                    <a:pt x="84" y="50"/>
                    <a:pt x="84" y="50"/>
                    <a:pt x="83" y="50"/>
                  </a:cubicBezTo>
                  <a:cubicBezTo>
                    <a:pt x="83" y="50"/>
                    <a:pt x="83" y="50"/>
                    <a:pt x="83" y="50"/>
                  </a:cubicBezTo>
                  <a:cubicBezTo>
                    <a:pt x="82" y="50"/>
                    <a:pt x="82" y="52"/>
                    <a:pt x="82" y="54"/>
                  </a:cubicBezTo>
                  <a:cubicBezTo>
                    <a:pt x="82" y="54"/>
                    <a:pt x="83" y="55"/>
                    <a:pt x="83" y="55"/>
                  </a:cubicBezTo>
                  <a:cubicBezTo>
                    <a:pt x="82" y="56"/>
                    <a:pt x="81" y="56"/>
                    <a:pt x="81" y="56"/>
                  </a:cubicBezTo>
                  <a:cubicBezTo>
                    <a:pt x="80" y="56"/>
                    <a:pt x="80" y="57"/>
                    <a:pt x="80" y="57"/>
                  </a:cubicBezTo>
                  <a:cubicBezTo>
                    <a:pt x="80" y="57"/>
                    <a:pt x="79" y="57"/>
                    <a:pt x="79" y="57"/>
                  </a:cubicBezTo>
                  <a:cubicBezTo>
                    <a:pt x="79" y="57"/>
                    <a:pt x="78" y="57"/>
                    <a:pt x="78" y="57"/>
                  </a:cubicBezTo>
                  <a:cubicBezTo>
                    <a:pt x="77" y="56"/>
                    <a:pt x="77" y="56"/>
                    <a:pt x="76" y="56"/>
                  </a:cubicBezTo>
                  <a:cubicBezTo>
                    <a:pt x="75" y="56"/>
                    <a:pt x="75" y="56"/>
                    <a:pt x="74" y="56"/>
                  </a:cubicBezTo>
                  <a:cubicBezTo>
                    <a:pt x="73" y="56"/>
                    <a:pt x="73" y="55"/>
                    <a:pt x="73" y="55"/>
                  </a:cubicBezTo>
                  <a:cubicBezTo>
                    <a:pt x="72" y="55"/>
                    <a:pt x="71" y="55"/>
                    <a:pt x="71" y="55"/>
                  </a:cubicBezTo>
                  <a:cubicBezTo>
                    <a:pt x="70" y="55"/>
                    <a:pt x="70" y="54"/>
                    <a:pt x="69" y="54"/>
                  </a:cubicBezTo>
                  <a:cubicBezTo>
                    <a:pt x="68" y="54"/>
                    <a:pt x="67" y="54"/>
                    <a:pt x="66" y="54"/>
                  </a:cubicBezTo>
                  <a:cubicBezTo>
                    <a:pt x="64" y="53"/>
                    <a:pt x="62" y="52"/>
                    <a:pt x="60" y="50"/>
                  </a:cubicBezTo>
                  <a:cubicBezTo>
                    <a:pt x="59" y="50"/>
                    <a:pt x="58" y="50"/>
                    <a:pt x="58" y="50"/>
                  </a:cubicBezTo>
                  <a:cubicBezTo>
                    <a:pt x="57" y="49"/>
                    <a:pt x="57" y="49"/>
                    <a:pt x="57" y="49"/>
                  </a:cubicBezTo>
                  <a:cubicBezTo>
                    <a:pt x="57" y="49"/>
                    <a:pt x="56" y="49"/>
                    <a:pt x="56" y="49"/>
                  </a:cubicBezTo>
                  <a:cubicBezTo>
                    <a:pt x="56" y="48"/>
                    <a:pt x="56" y="48"/>
                    <a:pt x="55" y="48"/>
                  </a:cubicBezTo>
                  <a:cubicBezTo>
                    <a:pt x="55" y="47"/>
                    <a:pt x="55" y="47"/>
                    <a:pt x="54" y="47"/>
                  </a:cubicBezTo>
                  <a:cubicBezTo>
                    <a:pt x="54" y="47"/>
                    <a:pt x="53" y="47"/>
                    <a:pt x="53" y="48"/>
                  </a:cubicBezTo>
                  <a:cubicBezTo>
                    <a:pt x="53" y="49"/>
                    <a:pt x="53" y="50"/>
                    <a:pt x="54" y="51"/>
                  </a:cubicBezTo>
                  <a:cubicBezTo>
                    <a:pt x="55" y="53"/>
                    <a:pt x="57" y="55"/>
                    <a:pt x="59" y="57"/>
                  </a:cubicBezTo>
                  <a:cubicBezTo>
                    <a:pt x="59" y="57"/>
                    <a:pt x="59" y="58"/>
                    <a:pt x="59" y="58"/>
                  </a:cubicBezTo>
                  <a:cubicBezTo>
                    <a:pt x="59" y="59"/>
                    <a:pt x="60" y="59"/>
                    <a:pt x="60" y="60"/>
                  </a:cubicBezTo>
                  <a:cubicBezTo>
                    <a:pt x="60" y="61"/>
                    <a:pt x="60" y="61"/>
                    <a:pt x="60" y="61"/>
                  </a:cubicBezTo>
                  <a:cubicBezTo>
                    <a:pt x="60" y="61"/>
                    <a:pt x="60" y="61"/>
                    <a:pt x="60" y="61"/>
                  </a:cubicBezTo>
                  <a:cubicBezTo>
                    <a:pt x="60" y="61"/>
                    <a:pt x="60" y="62"/>
                    <a:pt x="60" y="62"/>
                  </a:cubicBezTo>
                  <a:cubicBezTo>
                    <a:pt x="60" y="62"/>
                    <a:pt x="60" y="63"/>
                    <a:pt x="60" y="63"/>
                  </a:cubicBezTo>
                  <a:cubicBezTo>
                    <a:pt x="60" y="64"/>
                    <a:pt x="60" y="65"/>
                    <a:pt x="60" y="65"/>
                  </a:cubicBezTo>
                  <a:cubicBezTo>
                    <a:pt x="60" y="65"/>
                    <a:pt x="59" y="66"/>
                    <a:pt x="59" y="66"/>
                  </a:cubicBezTo>
                  <a:cubicBezTo>
                    <a:pt x="60" y="67"/>
                    <a:pt x="60" y="67"/>
                    <a:pt x="60" y="68"/>
                  </a:cubicBezTo>
                  <a:cubicBezTo>
                    <a:pt x="60" y="68"/>
                    <a:pt x="61" y="68"/>
                    <a:pt x="61" y="69"/>
                  </a:cubicBezTo>
                  <a:cubicBezTo>
                    <a:pt x="62" y="69"/>
                    <a:pt x="64" y="67"/>
                    <a:pt x="65" y="67"/>
                  </a:cubicBezTo>
                  <a:cubicBezTo>
                    <a:pt x="65" y="67"/>
                    <a:pt x="65" y="66"/>
                    <a:pt x="66" y="66"/>
                  </a:cubicBezTo>
                  <a:cubicBezTo>
                    <a:pt x="66" y="66"/>
                    <a:pt x="68" y="66"/>
                    <a:pt x="68" y="66"/>
                  </a:cubicBezTo>
                  <a:cubicBezTo>
                    <a:pt x="70" y="65"/>
                    <a:pt x="72" y="64"/>
                    <a:pt x="74" y="63"/>
                  </a:cubicBezTo>
                  <a:cubicBezTo>
                    <a:pt x="74" y="63"/>
                    <a:pt x="77" y="63"/>
                    <a:pt x="78" y="64"/>
                  </a:cubicBezTo>
                  <a:cubicBezTo>
                    <a:pt x="78" y="64"/>
                    <a:pt x="79" y="63"/>
                    <a:pt x="80" y="64"/>
                  </a:cubicBezTo>
                  <a:cubicBezTo>
                    <a:pt x="80" y="64"/>
                    <a:pt x="81" y="64"/>
                    <a:pt x="81" y="64"/>
                  </a:cubicBezTo>
                  <a:cubicBezTo>
                    <a:pt x="82" y="64"/>
                    <a:pt x="83" y="64"/>
                    <a:pt x="84" y="64"/>
                  </a:cubicBezTo>
                  <a:cubicBezTo>
                    <a:pt x="85" y="64"/>
                    <a:pt x="86" y="65"/>
                    <a:pt x="87" y="65"/>
                  </a:cubicBezTo>
                  <a:cubicBezTo>
                    <a:pt x="87" y="65"/>
                    <a:pt x="88" y="65"/>
                    <a:pt x="88" y="65"/>
                  </a:cubicBezTo>
                  <a:cubicBezTo>
                    <a:pt x="89" y="65"/>
                    <a:pt x="89" y="66"/>
                    <a:pt x="90" y="66"/>
                  </a:cubicBezTo>
                  <a:cubicBezTo>
                    <a:pt x="91" y="66"/>
                    <a:pt x="91" y="66"/>
                    <a:pt x="91" y="66"/>
                  </a:cubicBezTo>
                  <a:cubicBezTo>
                    <a:pt x="92" y="66"/>
                    <a:pt x="93" y="66"/>
                    <a:pt x="94" y="67"/>
                  </a:cubicBezTo>
                  <a:cubicBezTo>
                    <a:pt x="94" y="67"/>
                    <a:pt x="95" y="67"/>
                    <a:pt x="95" y="67"/>
                  </a:cubicBezTo>
                  <a:cubicBezTo>
                    <a:pt x="95" y="67"/>
                    <a:pt x="96" y="67"/>
                    <a:pt x="96" y="67"/>
                  </a:cubicBezTo>
                  <a:cubicBezTo>
                    <a:pt x="96" y="68"/>
                    <a:pt x="96" y="68"/>
                    <a:pt x="97" y="68"/>
                  </a:cubicBezTo>
                  <a:cubicBezTo>
                    <a:pt x="97" y="68"/>
                    <a:pt x="97" y="68"/>
                    <a:pt x="97" y="68"/>
                  </a:cubicBezTo>
                  <a:cubicBezTo>
                    <a:pt x="98" y="68"/>
                    <a:pt x="98" y="68"/>
                    <a:pt x="99" y="69"/>
                  </a:cubicBezTo>
                  <a:cubicBezTo>
                    <a:pt x="99" y="69"/>
                    <a:pt x="100" y="69"/>
                    <a:pt x="100" y="69"/>
                  </a:cubicBezTo>
                  <a:cubicBezTo>
                    <a:pt x="100" y="69"/>
                    <a:pt x="101" y="69"/>
                    <a:pt x="101" y="70"/>
                  </a:cubicBezTo>
                  <a:cubicBezTo>
                    <a:pt x="101" y="70"/>
                    <a:pt x="102" y="70"/>
                    <a:pt x="102" y="70"/>
                  </a:cubicBezTo>
                  <a:cubicBezTo>
                    <a:pt x="103" y="70"/>
                    <a:pt x="103" y="70"/>
                    <a:pt x="104" y="71"/>
                  </a:cubicBezTo>
                  <a:cubicBezTo>
                    <a:pt x="104" y="71"/>
                    <a:pt x="104" y="71"/>
                    <a:pt x="105" y="71"/>
                  </a:cubicBezTo>
                  <a:cubicBezTo>
                    <a:pt x="105" y="72"/>
                    <a:pt x="106" y="72"/>
                    <a:pt x="106" y="72"/>
                  </a:cubicBezTo>
                  <a:cubicBezTo>
                    <a:pt x="106" y="72"/>
                    <a:pt x="107" y="72"/>
                    <a:pt x="107" y="72"/>
                  </a:cubicBezTo>
                  <a:cubicBezTo>
                    <a:pt x="108" y="73"/>
                    <a:pt x="109" y="72"/>
                    <a:pt x="110" y="72"/>
                  </a:cubicBezTo>
                  <a:cubicBezTo>
                    <a:pt x="111" y="72"/>
                    <a:pt x="111" y="72"/>
                    <a:pt x="112" y="72"/>
                  </a:cubicBezTo>
                  <a:cubicBezTo>
                    <a:pt x="113" y="72"/>
                    <a:pt x="114" y="72"/>
                    <a:pt x="114" y="72"/>
                  </a:cubicBezTo>
                  <a:cubicBezTo>
                    <a:pt x="115" y="71"/>
                    <a:pt x="116" y="72"/>
                    <a:pt x="117" y="72"/>
                  </a:cubicBezTo>
                  <a:cubicBezTo>
                    <a:pt x="118" y="71"/>
                    <a:pt x="118" y="71"/>
                    <a:pt x="119" y="71"/>
                  </a:cubicBezTo>
                  <a:cubicBezTo>
                    <a:pt x="119" y="71"/>
                    <a:pt x="121" y="71"/>
                    <a:pt x="122" y="71"/>
                  </a:cubicBezTo>
                  <a:cubicBezTo>
                    <a:pt x="122" y="71"/>
                    <a:pt x="123" y="71"/>
                    <a:pt x="123" y="71"/>
                  </a:cubicBezTo>
                  <a:cubicBezTo>
                    <a:pt x="124" y="71"/>
                    <a:pt x="125" y="71"/>
                    <a:pt x="126" y="72"/>
                  </a:cubicBezTo>
                  <a:cubicBezTo>
                    <a:pt x="126" y="71"/>
                    <a:pt x="128" y="71"/>
                    <a:pt x="129" y="72"/>
                  </a:cubicBezTo>
                  <a:cubicBezTo>
                    <a:pt x="130" y="72"/>
                    <a:pt x="130" y="72"/>
                    <a:pt x="131" y="72"/>
                  </a:cubicBezTo>
                  <a:cubicBezTo>
                    <a:pt x="131" y="72"/>
                    <a:pt x="132" y="72"/>
                    <a:pt x="132" y="72"/>
                  </a:cubicBezTo>
                  <a:cubicBezTo>
                    <a:pt x="132" y="72"/>
                    <a:pt x="132" y="73"/>
                    <a:pt x="133" y="73"/>
                  </a:cubicBezTo>
                  <a:cubicBezTo>
                    <a:pt x="133" y="73"/>
                    <a:pt x="133" y="73"/>
                    <a:pt x="134" y="73"/>
                  </a:cubicBezTo>
                  <a:cubicBezTo>
                    <a:pt x="134" y="73"/>
                    <a:pt x="135" y="74"/>
                    <a:pt x="136" y="74"/>
                  </a:cubicBezTo>
                  <a:cubicBezTo>
                    <a:pt x="136" y="74"/>
                    <a:pt x="137" y="74"/>
                    <a:pt x="137" y="74"/>
                  </a:cubicBezTo>
                  <a:cubicBezTo>
                    <a:pt x="137" y="75"/>
                    <a:pt x="138" y="75"/>
                    <a:pt x="138" y="75"/>
                  </a:cubicBezTo>
                  <a:cubicBezTo>
                    <a:pt x="139" y="76"/>
                    <a:pt x="139" y="76"/>
                    <a:pt x="140" y="76"/>
                  </a:cubicBezTo>
                  <a:cubicBezTo>
                    <a:pt x="140" y="77"/>
                    <a:pt x="141" y="77"/>
                    <a:pt x="141" y="77"/>
                  </a:cubicBezTo>
                  <a:cubicBezTo>
                    <a:pt x="142" y="78"/>
                    <a:pt x="142" y="78"/>
                    <a:pt x="143" y="78"/>
                  </a:cubicBezTo>
                  <a:cubicBezTo>
                    <a:pt x="143" y="78"/>
                    <a:pt x="143" y="79"/>
                    <a:pt x="144" y="79"/>
                  </a:cubicBezTo>
                  <a:cubicBezTo>
                    <a:pt x="144" y="79"/>
                    <a:pt x="144" y="79"/>
                    <a:pt x="145" y="79"/>
                  </a:cubicBezTo>
                  <a:cubicBezTo>
                    <a:pt x="145" y="79"/>
                    <a:pt x="145" y="80"/>
                    <a:pt x="146" y="80"/>
                  </a:cubicBezTo>
                  <a:cubicBezTo>
                    <a:pt x="146" y="80"/>
                    <a:pt x="146" y="80"/>
                    <a:pt x="146" y="80"/>
                  </a:cubicBezTo>
                  <a:cubicBezTo>
                    <a:pt x="147" y="80"/>
                    <a:pt x="147" y="81"/>
                    <a:pt x="147" y="81"/>
                  </a:cubicBezTo>
                  <a:cubicBezTo>
                    <a:pt x="147" y="81"/>
                    <a:pt x="148" y="81"/>
                    <a:pt x="148" y="82"/>
                  </a:cubicBezTo>
                  <a:cubicBezTo>
                    <a:pt x="149" y="82"/>
                    <a:pt x="150" y="83"/>
                    <a:pt x="151" y="84"/>
                  </a:cubicBezTo>
                  <a:cubicBezTo>
                    <a:pt x="152" y="84"/>
                    <a:pt x="154" y="85"/>
                    <a:pt x="155" y="86"/>
                  </a:cubicBezTo>
                  <a:cubicBezTo>
                    <a:pt x="155" y="86"/>
                    <a:pt x="156" y="87"/>
                    <a:pt x="157" y="88"/>
                  </a:cubicBezTo>
                  <a:cubicBezTo>
                    <a:pt x="157" y="88"/>
                    <a:pt x="158" y="88"/>
                    <a:pt x="158" y="89"/>
                  </a:cubicBezTo>
                  <a:cubicBezTo>
                    <a:pt x="159" y="89"/>
                    <a:pt x="159" y="90"/>
                    <a:pt x="159" y="91"/>
                  </a:cubicBezTo>
                  <a:cubicBezTo>
                    <a:pt x="159" y="91"/>
                    <a:pt x="159" y="91"/>
                    <a:pt x="160" y="92"/>
                  </a:cubicBezTo>
                  <a:cubicBezTo>
                    <a:pt x="160" y="93"/>
                    <a:pt x="161" y="94"/>
                    <a:pt x="161" y="95"/>
                  </a:cubicBezTo>
                  <a:cubicBezTo>
                    <a:pt x="161" y="95"/>
                    <a:pt x="162" y="96"/>
                    <a:pt x="162" y="96"/>
                  </a:cubicBezTo>
                  <a:cubicBezTo>
                    <a:pt x="162" y="97"/>
                    <a:pt x="162" y="100"/>
                    <a:pt x="162" y="101"/>
                  </a:cubicBezTo>
                  <a:cubicBezTo>
                    <a:pt x="162" y="102"/>
                    <a:pt x="162" y="102"/>
                    <a:pt x="162" y="102"/>
                  </a:cubicBezTo>
                  <a:cubicBezTo>
                    <a:pt x="162" y="102"/>
                    <a:pt x="161" y="104"/>
                    <a:pt x="161" y="104"/>
                  </a:cubicBezTo>
                  <a:cubicBezTo>
                    <a:pt x="161" y="104"/>
                    <a:pt x="160" y="104"/>
                    <a:pt x="160" y="104"/>
                  </a:cubicBezTo>
                  <a:cubicBezTo>
                    <a:pt x="160" y="105"/>
                    <a:pt x="160" y="105"/>
                    <a:pt x="160" y="105"/>
                  </a:cubicBezTo>
                  <a:cubicBezTo>
                    <a:pt x="160" y="106"/>
                    <a:pt x="159" y="106"/>
                    <a:pt x="159" y="107"/>
                  </a:cubicBezTo>
                  <a:cubicBezTo>
                    <a:pt x="159" y="109"/>
                    <a:pt x="160" y="110"/>
                    <a:pt x="160" y="112"/>
                  </a:cubicBezTo>
                  <a:cubicBezTo>
                    <a:pt x="160" y="112"/>
                    <a:pt x="159" y="112"/>
                    <a:pt x="159" y="113"/>
                  </a:cubicBezTo>
                  <a:cubicBezTo>
                    <a:pt x="159" y="113"/>
                    <a:pt x="159" y="114"/>
                    <a:pt x="159" y="114"/>
                  </a:cubicBezTo>
                  <a:cubicBezTo>
                    <a:pt x="159" y="115"/>
                    <a:pt x="159" y="115"/>
                    <a:pt x="158" y="115"/>
                  </a:cubicBezTo>
                  <a:cubicBezTo>
                    <a:pt x="158" y="116"/>
                    <a:pt x="158" y="117"/>
                    <a:pt x="158" y="117"/>
                  </a:cubicBezTo>
                  <a:cubicBezTo>
                    <a:pt x="157" y="118"/>
                    <a:pt x="156" y="118"/>
                    <a:pt x="156" y="119"/>
                  </a:cubicBezTo>
                  <a:cubicBezTo>
                    <a:pt x="155" y="119"/>
                    <a:pt x="155" y="120"/>
                    <a:pt x="154" y="120"/>
                  </a:cubicBezTo>
                  <a:cubicBezTo>
                    <a:pt x="154" y="119"/>
                    <a:pt x="155" y="119"/>
                    <a:pt x="155" y="118"/>
                  </a:cubicBezTo>
                  <a:cubicBezTo>
                    <a:pt x="155" y="117"/>
                    <a:pt x="154" y="116"/>
                    <a:pt x="153" y="116"/>
                  </a:cubicBezTo>
                  <a:cubicBezTo>
                    <a:pt x="153" y="116"/>
                    <a:pt x="152" y="116"/>
                    <a:pt x="152" y="116"/>
                  </a:cubicBezTo>
                  <a:cubicBezTo>
                    <a:pt x="150" y="117"/>
                    <a:pt x="149" y="117"/>
                    <a:pt x="148" y="118"/>
                  </a:cubicBezTo>
                  <a:cubicBezTo>
                    <a:pt x="147" y="118"/>
                    <a:pt x="147" y="118"/>
                    <a:pt x="146" y="118"/>
                  </a:cubicBezTo>
                  <a:cubicBezTo>
                    <a:pt x="146" y="118"/>
                    <a:pt x="145" y="118"/>
                    <a:pt x="144" y="119"/>
                  </a:cubicBezTo>
                  <a:cubicBezTo>
                    <a:pt x="144" y="119"/>
                    <a:pt x="143" y="119"/>
                    <a:pt x="143" y="119"/>
                  </a:cubicBezTo>
                  <a:cubicBezTo>
                    <a:pt x="142" y="119"/>
                    <a:pt x="140" y="119"/>
                    <a:pt x="139" y="119"/>
                  </a:cubicBezTo>
                  <a:cubicBezTo>
                    <a:pt x="139" y="119"/>
                    <a:pt x="139" y="119"/>
                    <a:pt x="138" y="119"/>
                  </a:cubicBezTo>
                  <a:cubicBezTo>
                    <a:pt x="137" y="119"/>
                    <a:pt x="136" y="119"/>
                    <a:pt x="135" y="119"/>
                  </a:cubicBezTo>
                  <a:cubicBezTo>
                    <a:pt x="135" y="118"/>
                    <a:pt x="135" y="118"/>
                    <a:pt x="135" y="117"/>
                  </a:cubicBezTo>
                  <a:cubicBezTo>
                    <a:pt x="135" y="117"/>
                    <a:pt x="134" y="116"/>
                    <a:pt x="134" y="116"/>
                  </a:cubicBezTo>
                  <a:cubicBezTo>
                    <a:pt x="131" y="116"/>
                    <a:pt x="131" y="116"/>
                    <a:pt x="131" y="116"/>
                  </a:cubicBezTo>
                  <a:cubicBezTo>
                    <a:pt x="130" y="116"/>
                    <a:pt x="130" y="116"/>
                    <a:pt x="130" y="116"/>
                  </a:cubicBezTo>
                  <a:cubicBezTo>
                    <a:pt x="130" y="117"/>
                    <a:pt x="129" y="117"/>
                    <a:pt x="129" y="117"/>
                  </a:cubicBezTo>
                  <a:cubicBezTo>
                    <a:pt x="129" y="117"/>
                    <a:pt x="128" y="117"/>
                    <a:pt x="128" y="118"/>
                  </a:cubicBezTo>
                  <a:cubicBezTo>
                    <a:pt x="128" y="118"/>
                    <a:pt x="127" y="118"/>
                    <a:pt x="127" y="118"/>
                  </a:cubicBezTo>
                  <a:cubicBezTo>
                    <a:pt x="126" y="118"/>
                    <a:pt x="126" y="119"/>
                    <a:pt x="125" y="120"/>
                  </a:cubicBezTo>
                  <a:cubicBezTo>
                    <a:pt x="124" y="120"/>
                    <a:pt x="124" y="120"/>
                    <a:pt x="123" y="120"/>
                  </a:cubicBezTo>
                  <a:cubicBezTo>
                    <a:pt x="123" y="121"/>
                    <a:pt x="122" y="121"/>
                    <a:pt x="122" y="122"/>
                  </a:cubicBezTo>
                  <a:cubicBezTo>
                    <a:pt x="122" y="122"/>
                    <a:pt x="121" y="123"/>
                    <a:pt x="121" y="123"/>
                  </a:cubicBezTo>
                  <a:cubicBezTo>
                    <a:pt x="120" y="123"/>
                    <a:pt x="120" y="123"/>
                    <a:pt x="119" y="124"/>
                  </a:cubicBezTo>
                  <a:cubicBezTo>
                    <a:pt x="118" y="125"/>
                    <a:pt x="122" y="126"/>
                    <a:pt x="123" y="125"/>
                  </a:cubicBezTo>
                  <a:cubicBezTo>
                    <a:pt x="124" y="125"/>
                    <a:pt x="124" y="125"/>
                    <a:pt x="125" y="125"/>
                  </a:cubicBezTo>
                  <a:cubicBezTo>
                    <a:pt x="125" y="124"/>
                    <a:pt x="126" y="124"/>
                    <a:pt x="126" y="124"/>
                  </a:cubicBezTo>
                  <a:cubicBezTo>
                    <a:pt x="127" y="124"/>
                    <a:pt x="127" y="123"/>
                    <a:pt x="128" y="123"/>
                  </a:cubicBezTo>
                  <a:cubicBezTo>
                    <a:pt x="128" y="122"/>
                    <a:pt x="129" y="122"/>
                    <a:pt x="129" y="122"/>
                  </a:cubicBezTo>
                  <a:cubicBezTo>
                    <a:pt x="129" y="122"/>
                    <a:pt x="130" y="122"/>
                    <a:pt x="131" y="121"/>
                  </a:cubicBezTo>
                  <a:cubicBezTo>
                    <a:pt x="131" y="121"/>
                    <a:pt x="131" y="122"/>
                    <a:pt x="132" y="122"/>
                  </a:cubicBezTo>
                  <a:cubicBezTo>
                    <a:pt x="132" y="122"/>
                    <a:pt x="132" y="122"/>
                    <a:pt x="133" y="122"/>
                  </a:cubicBezTo>
                  <a:cubicBezTo>
                    <a:pt x="133" y="122"/>
                    <a:pt x="133" y="122"/>
                    <a:pt x="133" y="123"/>
                  </a:cubicBezTo>
                  <a:cubicBezTo>
                    <a:pt x="134" y="123"/>
                    <a:pt x="135" y="123"/>
                    <a:pt x="135" y="123"/>
                  </a:cubicBezTo>
                  <a:cubicBezTo>
                    <a:pt x="135" y="123"/>
                    <a:pt x="136" y="123"/>
                    <a:pt x="136" y="123"/>
                  </a:cubicBezTo>
                  <a:cubicBezTo>
                    <a:pt x="138" y="124"/>
                    <a:pt x="140" y="124"/>
                    <a:pt x="142" y="124"/>
                  </a:cubicBezTo>
                  <a:cubicBezTo>
                    <a:pt x="143" y="124"/>
                    <a:pt x="145" y="124"/>
                    <a:pt x="146" y="123"/>
                  </a:cubicBezTo>
                  <a:cubicBezTo>
                    <a:pt x="146" y="123"/>
                    <a:pt x="147" y="123"/>
                    <a:pt x="147" y="123"/>
                  </a:cubicBezTo>
                  <a:cubicBezTo>
                    <a:pt x="148" y="123"/>
                    <a:pt x="148" y="123"/>
                    <a:pt x="148" y="123"/>
                  </a:cubicBezTo>
                  <a:cubicBezTo>
                    <a:pt x="147" y="124"/>
                    <a:pt x="147" y="124"/>
                    <a:pt x="146" y="124"/>
                  </a:cubicBezTo>
                  <a:cubicBezTo>
                    <a:pt x="146" y="125"/>
                    <a:pt x="145" y="125"/>
                    <a:pt x="145" y="125"/>
                  </a:cubicBezTo>
                  <a:cubicBezTo>
                    <a:pt x="145" y="125"/>
                    <a:pt x="144" y="125"/>
                    <a:pt x="144" y="125"/>
                  </a:cubicBezTo>
                  <a:cubicBezTo>
                    <a:pt x="144" y="125"/>
                    <a:pt x="144" y="125"/>
                    <a:pt x="143" y="126"/>
                  </a:cubicBezTo>
                  <a:cubicBezTo>
                    <a:pt x="143" y="126"/>
                    <a:pt x="142" y="126"/>
                    <a:pt x="142" y="127"/>
                  </a:cubicBezTo>
                  <a:cubicBezTo>
                    <a:pt x="141" y="127"/>
                    <a:pt x="140" y="127"/>
                    <a:pt x="140" y="127"/>
                  </a:cubicBezTo>
                  <a:cubicBezTo>
                    <a:pt x="138" y="128"/>
                    <a:pt x="136" y="128"/>
                    <a:pt x="135" y="129"/>
                  </a:cubicBezTo>
                  <a:cubicBezTo>
                    <a:pt x="133" y="129"/>
                    <a:pt x="131" y="128"/>
                    <a:pt x="130" y="128"/>
                  </a:cubicBezTo>
                  <a:cubicBezTo>
                    <a:pt x="130" y="128"/>
                    <a:pt x="129" y="128"/>
                    <a:pt x="128" y="128"/>
                  </a:cubicBezTo>
                  <a:cubicBezTo>
                    <a:pt x="127" y="127"/>
                    <a:pt x="126" y="127"/>
                    <a:pt x="125" y="127"/>
                  </a:cubicBezTo>
                  <a:cubicBezTo>
                    <a:pt x="125" y="127"/>
                    <a:pt x="124" y="127"/>
                    <a:pt x="124" y="127"/>
                  </a:cubicBezTo>
                  <a:cubicBezTo>
                    <a:pt x="123" y="127"/>
                    <a:pt x="122" y="127"/>
                    <a:pt x="121" y="126"/>
                  </a:cubicBezTo>
                  <a:cubicBezTo>
                    <a:pt x="121" y="126"/>
                    <a:pt x="121" y="126"/>
                    <a:pt x="120" y="126"/>
                  </a:cubicBezTo>
                  <a:cubicBezTo>
                    <a:pt x="119" y="126"/>
                    <a:pt x="118" y="125"/>
                    <a:pt x="116" y="124"/>
                  </a:cubicBezTo>
                  <a:cubicBezTo>
                    <a:pt x="116" y="124"/>
                    <a:pt x="116" y="124"/>
                    <a:pt x="115" y="124"/>
                  </a:cubicBezTo>
                  <a:cubicBezTo>
                    <a:pt x="114" y="124"/>
                    <a:pt x="112" y="124"/>
                    <a:pt x="111" y="123"/>
                  </a:cubicBezTo>
                  <a:cubicBezTo>
                    <a:pt x="111" y="123"/>
                    <a:pt x="110" y="123"/>
                    <a:pt x="110" y="123"/>
                  </a:cubicBezTo>
                  <a:cubicBezTo>
                    <a:pt x="109" y="123"/>
                    <a:pt x="108" y="122"/>
                    <a:pt x="108" y="122"/>
                  </a:cubicBezTo>
                  <a:cubicBezTo>
                    <a:pt x="107" y="122"/>
                    <a:pt x="106" y="122"/>
                    <a:pt x="105" y="122"/>
                  </a:cubicBezTo>
                  <a:cubicBezTo>
                    <a:pt x="102" y="121"/>
                    <a:pt x="98" y="120"/>
                    <a:pt x="94" y="119"/>
                  </a:cubicBezTo>
                  <a:cubicBezTo>
                    <a:pt x="93" y="119"/>
                    <a:pt x="93" y="119"/>
                    <a:pt x="93" y="119"/>
                  </a:cubicBezTo>
                  <a:cubicBezTo>
                    <a:pt x="92" y="119"/>
                    <a:pt x="91" y="119"/>
                    <a:pt x="90" y="119"/>
                  </a:cubicBezTo>
                  <a:cubicBezTo>
                    <a:pt x="88" y="119"/>
                    <a:pt x="88" y="119"/>
                    <a:pt x="88" y="119"/>
                  </a:cubicBezTo>
                  <a:cubicBezTo>
                    <a:pt x="88" y="119"/>
                    <a:pt x="86" y="118"/>
                    <a:pt x="86" y="119"/>
                  </a:cubicBezTo>
                  <a:cubicBezTo>
                    <a:pt x="85" y="119"/>
                    <a:pt x="83" y="119"/>
                    <a:pt x="82" y="119"/>
                  </a:cubicBezTo>
                  <a:cubicBezTo>
                    <a:pt x="79" y="119"/>
                    <a:pt x="79" y="119"/>
                    <a:pt x="79" y="119"/>
                  </a:cubicBezTo>
                  <a:cubicBezTo>
                    <a:pt x="77" y="118"/>
                    <a:pt x="75" y="119"/>
                    <a:pt x="73" y="118"/>
                  </a:cubicBezTo>
                  <a:cubicBezTo>
                    <a:pt x="72" y="118"/>
                    <a:pt x="72" y="118"/>
                    <a:pt x="71" y="118"/>
                  </a:cubicBezTo>
                  <a:cubicBezTo>
                    <a:pt x="71" y="118"/>
                    <a:pt x="71" y="118"/>
                    <a:pt x="70" y="118"/>
                  </a:cubicBezTo>
                  <a:cubicBezTo>
                    <a:pt x="68" y="118"/>
                    <a:pt x="66" y="118"/>
                    <a:pt x="64" y="119"/>
                  </a:cubicBezTo>
                  <a:cubicBezTo>
                    <a:pt x="62" y="119"/>
                    <a:pt x="61" y="119"/>
                    <a:pt x="60" y="119"/>
                  </a:cubicBezTo>
                  <a:cubicBezTo>
                    <a:pt x="59" y="119"/>
                    <a:pt x="57" y="119"/>
                    <a:pt x="56" y="119"/>
                  </a:cubicBezTo>
                  <a:cubicBezTo>
                    <a:pt x="54" y="120"/>
                    <a:pt x="51" y="120"/>
                    <a:pt x="48" y="121"/>
                  </a:cubicBezTo>
                  <a:cubicBezTo>
                    <a:pt x="47" y="121"/>
                    <a:pt x="46" y="121"/>
                    <a:pt x="45" y="121"/>
                  </a:cubicBezTo>
                  <a:cubicBezTo>
                    <a:pt x="42" y="122"/>
                    <a:pt x="39" y="122"/>
                    <a:pt x="36" y="123"/>
                  </a:cubicBezTo>
                  <a:cubicBezTo>
                    <a:pt x="36" y="123"/>
                    <a:pt x="35" y="123"/>
                    <a:pt x="35" y="123"/>
                  </a:cubicBezTo>
                  <a:cubicBezTo>
                    <a:pt x="34" y="124"/>
                    <a:pt x="32" y="124"/>
                    <a:pt x="31" y="125"/>
                  </a:cubicBezTo>
                  <a:cubicBezTo>
                    <a:pt x="31" y="125"/>
                    <a:pt x="30" y="125"/>
                    <a:pt x="30" y="125"/>
                  </a:cubicBezTo>
                  <a:cubicBezTo>
                    <a:pt x="29" y="126"/>
                    <a:pt x="28" y="127"/>
                    <a:pt x="27" y="127"/>
                  </a:cubicBezTo>
                  <a:cubicBezTo>
                    <a:pt x="27" y="127"/>
                    <a:pt x="26" y="127"/>
                    <a:pt x="26" y="127"/>
                  </a:cubicBezTo>
                  <a:cubicBezTo>
                    <a:pt x="26" y="128"/>
                    <a:pt x="26" y="128"/>
                    <a:pt x="25" y="128"/>
                  </a:cubicBezTo>
                  <a:cubicBezTo>
                    <a:pt x="24" y="129"/>
                    <a:pt x="22" y="129"/>
                    <a:pt x="20" y="131"/>
                  </a:cubicBezTo>
                  <a:cubicBezTo>
                    <a:pt x="20" y="131"/>
                    <a:pt x="20" y="130"/>
                    <a:pt x="19" y="129"/>
                  </a:cubicBezTo>
                  <a:cubicBezTo>
                    <a:pt x="19" y="129"/>
                    <a:pt x="19" y="129"/>
                    <a:pt x="19" y="128"/>
                  </a:cubicBezTo>
                  <a:cubicBezTo>
                    <a:pt x="18" y="127"/>
                    <a:pt x="17" y="127"/>
                    <a:pt x="17" y="125"/>
                  </a:cubicBezTo>
                  <a:cubicBezTo>
                    <a:pt x="17" y="124"/>
                    <a:pt x="16" y="123"/>
                    <a:pt x="16" y="122"/>
                  </a:cubicBezTo>
                  <a:cubicBezTo>
                    <a:pt x="16" y="121"/>
                    <a:pt x="16" y="119"/>
                    <a:pt x="16" y="117"/>
                  </a:cubicBezTo>
                  <a:cubicBezTo>
                    <a:pt x="16" y="117"/>
                    <a:pt x="15" y="116"/>
                    <a:pt x="15" y="116"/>
                  </a:cubicBezTo>
                  <a:cubicBezTo>
                    <a:pt x="14" y="115"/>
                    <a:pt x="14" y="114"/>
                    <a:pt x="13" y="113"/>
                  </a:cubicBezTo>
                  <a:cubicBezTo>
                    <a:pt x="13" y="113"/>
                    <a:pt x="12" y="113"/>
                    <a:pt x="12" y="112"/>
                  </a:cubicBezTo>
                  <a:cubicBezTo>
                    <a:pt x="12" y="112"/>
                    <a:pt x="12" y="112"/>
                    <a:pt x="11" y="112"/>
                  </a:cubicBezTo>
                  <a:cubicBezTo>
                    <a:pt x="11" y="111"/>
                    <a:pt x="11" y="111"/>
                    <a:pt x="10" y="111"/>
                  </a:cubicBezTo>
                  <a:cubicBezTo>
                    <a:pt x="10" y="110"/>
                    <a:pt x="11" y="109"/>
                    <a:pt x="11" y="108"/>
                  </a:cubicBezTo>
                  <a:cubicBezTo>
                    <a:pt x="12" y="107"/>
                    <a:pt x="11" y="106"/>
                    <a:pt x="11" y="105"/>
                  </a:cubicBezTo>
                  <a:cubicBezTo>
                    <a:pt x="12" y="102"/>
                    <a:pt x="13" y="101"/>
                    <a:pt x="16" y="101"/>
                  </a:cubicBezTo>
                  <a:cubicBezTo>
                    <a:pt x="17" y="102"/>
                    <a:pt x="17" y="103"/>
                    <a:pt x="18" y="104"/>
                  </a:cubicBezTo>
                  <a:cubicBezTo>
                    <a:pt x="19" y="105"/>
                    <a:pt x="19" y="105"/>
                    <a:pt x="20" y="106"/>
                  </a:cubicBezTo>
                  <a:cubicBezTo>
                    <a:pt x="21" y="106"/>
                    <a:pt x="21" y="105"/>
                    <a:pt x="21" y="105"/>
                  </a:cubicBezTo>
                  <a:cubicBezTo>
                    <a:pt x="22" y="104"/>
                    <a:pt x="22" y="103"/>
                    <a:pt x="21" y="101"/>
                  </a:cubicBezTo>
                  <a:cubicBezTo>
                    <a:pt x="21" y="100"/>
                    <a:pt x="20" y="99"/>
                    <a:pt x="20" y="97"/>
                  </a:cubicBezTo>
                  <a:cubicBezTo>
                    <a:pt x="20" y="96"/>
                    <a:pt x="21" y="95"/>
                    <a:pt x="21" y="94"/>
                  </a:cubicBezTo>
                  <a:cubicBezTo>
                    <a:pt x="21" y="93"/>
                    <a:pt x="21" y="93"/>
                    <a:pt x="21" y="92"/>
                  </a:cubicBezTo>
                  <a:cubicBezTo>
                    <a:pt x="21" y="91"/>
                    <a:pt x="21" y="91"/>
                    <a:pt x="22" y="90"/>
                  </a:cubicBezTo>
                  <a:cubicBezTo>
                    <a:pt x="22" y="90"/>
                    <a:pt x="23" y="89"/>
                    <a:pt x="23" y="88"/>
                  </a:cubicBezTo>
                  <a:cubicBezTo>
                    <a:pt x="25" y="88"/>
                    <a:pt x="26" y="89"/>
                    <a:pt x="27" y="89"/>
                  </a:cubicBezTo>
                  <a:cubicBezTo>
                    <a:pt x="27" y="89"/>
                    <a:pt x="28" y="89"/>
                    <a:pt x="28" y="89"/>
                  </a:cubicBezTo>
                  <a:cubicBezTo>
                    <a:pt x="28" y="90"/>
                    <a:pt x="29" y="90"/>
                    <a:pt x="29" y="91"/>
                  </a:cubicBezTo>
                  <a:cubicBezTo>
                    <a:pt x="30" y="91"/>
                    <a:pt x="30" y="92"/>
                    <a:pt x="30" y="93"/>
                  </a:cubicBezTo>
                  <a:cubicBezTo>
                    <a:pt x="30" y="93"/>
                    <a:pt x="31" y="93"/>
                    <a:pt x="31" y="94"/>
                  </a:cubicBezTo>
                  <a:cubicBezTo>
                    <a:pt x="31" y="94"/>
                    <a:pt x="31" y="94"/>
                    <a:pt x="31" y="95"/>
                  </a:cubicBezTo>
                  <a:cubicBezTo>
                    <a:pt x="31" y="95"/>
                    <a:pt x="33" y="96"/>
                    <a:pt x="33" y="97"/>
                  </a:cubicBezTo>
                  <a:cubicBezTo>
                    <a:pt x="34" y="98"/>
                    <a:pt x="34" y="99"/>
                    <a:pt x="35" y="99"/>
                  </a:cubicBezTo>
                  <a:cubicBezTo>
                    <a:pt x="35" y="99"/>
                    <a:pt x="36" y="99"/>
                    <a:pt x="37" y="99"/>
                  </a:cubicBezTo>
                  <a:cubicBezTo>
                    <a:pt x="37" y="99"/>
                    <a:pt x="38" y="97"/>
                    <a:pt x="38" y="97"/>
                  </a:cubicBezTo>
                  <a:cubicBezTo>
                    <a:pt x="37" y="95"/>
                    <a:pt x="36" y="94"/>
                    <a:pt x="35" y="92"/>
                  </a:cubicBezTo>
                  <a:cubicBezTo>
                    <a:pt x="34" y="91"/>
                    <a:pt x="33" y="89"/>
                    <a:pt x="32" y="88"/>
                  </a:cubicBezTo>
                  <a:cubicBezTo>
                    <a:pt x="32" y="87"/>
                    <a:pt x="32" y="86"/>
                    <a:pt x="31" y="86"/>
                  </a:cubicBezTo>
                  <a:cubicBezTo>
                    <a:pt x="31" y="85"/>
                    <a:pt x="31" y="85"/>
                    <a:pt x="31" y="85"/>
                  </a:cubicBezTo>
                  <a:cubicBezTo>
                    <a:pt x="30" y="84"/>
                    <a:pt x="30" y="84"/>
                    <a:pt x="30" y="84"/>
                  </a:cubicBezTo>
                  <a:cubicBezTo>
                    <a:pt x="30" y="83"/>
                    <a:pt x="30" y="83"/>
                    <a:pt x="29" y="83"/>
                  </a:cubicBezTo>
                  <a:cubicBezTo>
                    <a:pt x="29" y="83"/>
                    <a:pt x="29" y="82"/>
                    <a:pt x="29" y="82"/>
                  </a:cubicBezTo>
                  <a:cubicBezTo>
                    <a:pt x="29" y="82"/>
                    <a:pt x="28" y="82"/>
                    <a:pt x="28" y="82"/>
                  </a:cubicBezTo>
                  <a:cubicBezTo>
                    <a:pt x="28" y="81"/>
                    <a:pt x="27" y="81"/>
                    <a:pt x="27" y="80"/>
                  </a:cubicBezTo>
                  <a:cubicBezTo>
                    <a:pt x="27" y="80"/>
                    <a:pt x="26" y="80"/>
                    <a:pt x="26" y="80"/>
                  </a:cubicBezTo>
                  <a:cubicBezTo>
                    <a:pt x="25" y="79"/>
                    <a:pt x="25" y="78"/>
                    <a:pt x="24" y="78"/>
                  </a:cubicBezTo>
                  <a:cubicBezTo>
                    <a:pt x="24" y="78"/>
                    <a:pt x="23" y="78"/>
                    <a:pt x="23" y="78"/>
                  </a:cubicBezTo>
                  <a:cubicBezTo>
                    <a:pt x="22" y="78"/>
                    <a:pt x="20" y="77"/>
                    <a:pt x="19" y="76"/>
                  </a:cubicBezTo>
                  <a:cubicBezTo>
                    <a:pt x="20" y="76"/>
                    <a:pt x="20" y="76"/>
                    <a:pt x="21" y="75"/>
                  </a:cubicBezTo>
                  <a:cubicBezTo>
                    <a:pt x="21" y="74"/>
                    <a:pt x="21" y="74"/>
                    <a:pt x="20" y="73"/>
                  </a:cubicBezTo>
                  <a:cubicBezTo>
                    <a:pt x="20" y="72"/>
                    <a:pt x="20" y="70"/>
                    <a:pt x="21" y="69"/>
                  </a:cubicBezTo>
                  <a:cubicBezTo>
                    <a:pt x="21" y="69"/>
                    <a:pt x="21" y="69"/>
                    <a:pt x="21" y="69"/>
                  </a:cubicBezTo>
                  <a:cubicBezTo>
                    <a:pt x="21" y="69"/>
                    <a:pt x="22" y="70"/>
                    <a:pt x="22" y="70"/>
                  </a:cubicBezTo>
                  <a:cubicBezTo>
                    <a:pt x="23" y="70"/>
                    <a:pt x="24" y="70"/>
                    <a:pt x="25" y="71"/>
                  </a:cubicBezTo>
                  <a:cubicBezTo>
                    <a:pt x="26" y="71"/>
                    <a:pt x="27" y="70"/>
                    <a:pt x="27" y="71"/>
                  </a:cubicBezTo>
                  <a:cubicBezTo>
                    <a:pt x="28" y="71"/>
                    <a:pt x="28" y="71"/>
                    <a:pt x="28" y="71"/>
                  </a:cubicBezTo>
                  <a:cubicBezTo>
                    <a:pt x="29" y="71"/>
                    <a:pt x="29" y="70"/>
                    <a:pt x="30" y="70"/>
                  </a:cubicBezTo>
                  <a:cubicBezTo>
                    <a:pt x="30" y="70"/>
                    <a:pt x="31" y="70"/>
                    <a:pt x="31" y="70"/>
                  </a:cubicBezTo>
                  <a:cubicBezTo>
                    <a:pt x="32" y="70"/>
                    <a:pt x="32" y="69"/>
                    <a:pt x="33" y="69"/>
                  </a:cubicBezTo>
                  <a:cubicBezTo>
                    <a:pt x="33" y="70"/>
                    <a:pt x="34" y="72"/>
                    <a:pt x="34" y="73"/>
                  </a:cubicBezTo>
                  <a:cubicBezTo>
                    <a:pt x="35" y="75"/>
                    <a:pt x="37" y="76"/>
                    <a:pt x="38" y="78"/>
                  </a:cubicBezTo>
                  <a:cubicBezTo>
                    <a:pt x="38" y="78"/>
                    <a:pt x="38" y="79"/>
                    <a:pt x="38" y="79"/>
                  </a:cubicBezTo>
                  <a:cubicBezTo>
                    <a:pt x="39" y="79"/>
                    <a:pt x="39" y="80"/>
                    <a:pt x="39" y="80"/>
                  </a:cubicBezTo>
                  <a:cubicBezTo>
                    <a:pt x="40" y="81"/>
                    <a:pt x="40" y="81"/>
                    <a:pt x="41" y="82"/>
                  </a:cubicBezTo>
                  <a:cubicBezTo>
                    <a:pt x="41" y="82"/>
                    <a:pt x="42" y="83"/>
                    <a:pt x="42" y="83"/>
                  </a:cubicBezTo>
                  <a:cubicBezTo>
                    <a:pt x="44" y="85"/>
                    <a:pt x="46" y="87"/>
                    <a:pt x="48" y="88"/>
                  </a:cubicBezTo>
                  <a:cubicBezTo>
                    <a:pt x="49" y="89"/>
                    <a:pt x="51" y="90"/>
                    <a:pt x="52" y="91"/>
                  </a:cubicBezTo>
                  <a:cubicBezTo>
                    <a:pt x="53" y="92"/>
                    <a:pt x="55" y="92"/>
                    <a:pt x="56" y="92"/>
                  </a:cubicBezTo>
                  <a:cubicBezTo>
                    <a:pt x="57" y="92"/>
                    <a:pt x="58" y="93"/>
                    <a:pt x="58" y="93"/>
                  </a:cubicBezTo>
                  <a:cubicBezTo>
                    <a:pt x="60" y="93"/>
                    <a:pt x="61" y="93"/>
                    <a:pt x="63" y="93"/>
                  </a:cubicBezTo>
                  <a:cubicBezTo>
                    <a:pt x="63" y="93"/>
                    <a:pt x="63" y="93"/>
                    <a:pt x="64" y="93"/>
                  </a:cubicBezTo>
                  <a:cubicBezTo>
                    <a:pt x="64" y="93"/>
                    <a:pt x="65" y="93"/>
                    <a:pt x="65" y="93"/>
                  </a:cubicBezTo>
                  <a:cubicBezTo>
                    <a:pt x="66" y="93"/>
                    <a:pt x="67" y="93"/>
                    <a:pt x="67" y="93"/>
                  </a:cubicBezTo>
                  <a:cubicBezTo>
                    <a:pt x="69" y="92"/>
                    <a:pt x="71" y="92"/>
                    <a:pt x="72" y="92"/>
                  </a:cubicBezTo>
                  <a:cubicBezTo>
                    <a:pt x="74" y="91"/>
                    <a:pt x="76" y="92"/>
                    <a:pt x="78" y="91"/>
                  </a:cubicBezTo>
                  <a:cubicBezTo>
                    <a:pt x="78" y="91"/>
                    <a:pt x="79" y="91"/>
                    <a:pt x="79" y="91"/>
                  </a:cubicBezTo>
                  <a:cubicBezTo>
                    <a:pt x="80" y="91"/>
                    <a:pt x="82" y="91"/>
                    <a:pt x="84" y="91"/>
                  </a:cubicBezTo>
                  <a:cubicBezTo>
                    <a:pt x="85" y="91"/>
                    <a:pt x="87" y="91"/>
                    <a:pt x="89" y="91"/>
                  </a:cubicBezTo>
                  <a:cubicBezTo>
                    <a:pt x="89" y="91"/>
                    <a:pt x="90" y="91"/>
                    <a:pt x="90" y="91"/>
                  </a:cubicBezTo>
                  <a:cubicBezTo>
                    <a:pt x="91" y="91"/>
                    <a:pt x="91" y="92"/>
                    <a:pt x="92" y="92"/>
                  </a:cubicBezTo>
                  <a:cubicBezTo>
                    <a:pt x="92" y="92"/>
                    <a:pt x="92" y="92"/>
                    <a:pt x="93" y="92"/>
                  </a:cubicBezTo>
                  <a:cubicBezTo>
                    <a:pt x="93" y="92"/>
                    <a:pt x="94" y="92"/>
                    <a:pt x="94" y="92"/>
                  </a:cubicBezTo>
                  <a:cubicBezTo>
                    <a:pt x="95" y="92"/>
                    <a:pt x="95" y="92"/>
                    <a:pt x="95" y="92"/>
                  </a:cubicBezTo>
                  <a:cubicBezTo>
                    <a:pt x="97" y="92"/>
                    <a:pt x="98" y="93"/>
                    <a:pt x="99" y="93"/>
                  </a:cubicBezTo>
                  <a:cubicBezTo>
                    <a:pt x="100" y="93"/>
                    <a:pt x="100" y="93"/>
                    <a:pt x="101" y="94"/>
                  </a:cubicBezTo>
                  <a:cubicBezTo>
                    <a:pt x="101" y="94"/>
                    <a:pt x="101" y="93"/>
                    <a:pt x="102" y="93"/>
                  </a:cubicBezTo>
                  <a:cubicBezTo>
                    <a:pt x="102" y="93"/>
                    <a:pt x="102" y="94"/>
                    <a:pt x="103" y="94"/>
                  </a:cubicBezTo>
                  <a:cubicBezTo>
                    <a:pt x="103" y="94"/>
                    <a:pt x="103" y="94"/>
                    <a:pt x="104" y="94"/>
                  </a:cubicBezTo>
                  <a:cubicBezTo>
                    <a:pt x="105" y="94"/>
                    <a:pt x="105" y="95"/>
                    <a:pt x="106" y="96"/>
                  </a:cubicBezTo>
                  <a:cubicBezTo>
                    <a:pt x="106" y="96"/>
                    <a:pt x="106" y="96"/>
                    <a:pt x="107" y="96"/>
                  </a:cubicBezTo>
                  <a:cubicBezTo>
                    <a:pt x="107" y="96"/>
                    <a:pt x="107" y="96"/>
                    <a:pt x="107" y="96"/>
                  </a:cubicBezTo>
                  <a:cubicBezTo>
                    <a:pt x="108" y="97"/>
                    <a:pt x="109" y="97"/>
                    <a:pt x="110" y="97"/>
                  </a:cubicBezTo>
                  <a:cubicBezTo>
                    <a:pt x="111" y="97"/>
                    <a:pt x="111" y="97"/>
                    <a:pt x="112" y="97"/>
                  </a:cubicBezTo>
                  <a:cubicBezTo>
                    <a:pt x="112" y="97"/>
                    <a:pt x="113" y="97"/>
                    <a:pt x="114" y="97"/>
                  </a:cubicBezTo>
                  <a:cubicBezTo>
                    <a:pt x="117" y="98"/>
                    <a:pt x="120" y="98"/>
                    <a:pt x="122" y="99"/>
                  </a:cubicBezTo>
                  <a:cubicBezTo>
                    <a:pt x="123" y="99"/>
                    <a:pt x="123" y="99"/>
                    <a:pt x="124" y="98"/>
                  </a:cubicBezTo>
                  <a:cubicBezTo>
                    <a:pt x="125" y="98"/>
                    <a:pt x="126" y="99"/>
                    <a:pt x="126" y="99"/>
                  </a:cubicBezTo>
                  <a:cubicBezTo>
                    <a:pt x="127" y="99"/>
                    <a:pt x="127" y="99"/>
                    <a:pt x="128" y="99"/>
                  </a:cubicBezTo>
                  <a:cubicBezTo>
                    <a:pt x="129" y="99"/>
                    <a:pt x="129" y="99"/>
                    <a:pt x="130" y="99"/>
                  </a:cubicBezTo>
                  <a:cubicBezTo>
                    <a:pt x="131" y="99"/>
                    <a:pt x="132" y="99"/>
                    <a:pt x="132" y="99"/>
                  </a:cubicBezTo>
                  <a:cubicBezTo>
                    <a:pt x="133" y="99"/>
                    <a:pt x="133" y="100"/>
                    <a:pt x="133" y="101"/>
                  </a:cubicBezTo>
                  <a:cubicBezTo>
                    <a:pt x="134" y="102"/>
                    <a:pt x="135" y="103"/>
                    <a:pt x="136" y="103"/>
                  </a:cubicBezTo>
                  <a:cubicBezTo>
                    <a:pt x="137" y="104"/>
                    <a:pt x="138" y="104"/>
                    <a:pt x="138" y="104"/>
                  </a:cubicBezTo>
                  <a:cubicBezTo>
                    <a:pt x="139" y="104"/>
                    <a:pt x="139" y="104"/>
                    <a:pt x="139" y="103"/>
                  </a:cubicBezTo>
                  <a:cubicBezTo>
                    <a:pt x="139" y="103"/>
                    <a:pt x="140" y="103"/>
                    <a:pt x="140" y="103"/>
                  </a:cubicBezTo>
                  <a:cubicBezTo>
                    <a:pt x="140" y="103"/>
                    <a:pt x="140" y="102"/>
                    <a:pt x="140" y="102"/>
                  </a:cubicBezTo>
                  <a:cubicBezTo>
                    <a:pt x="140" y="101"/>
                    <a:pt x="140" y="101"/>
                    <a:pt x="139" y="100"/>
                  </a:cubicBezTo>
                  <a:cubicBezTo>
                    <a:pt x="139" y="100"/>
                    <a:pt x="138" y="99"/>
                    <a:pt x="137" y="99"/>
                  </a:cubicBezTo>
                  <a:cubicBezTo>
                    <a:pt x="137" y="99"/>
                    <a:pt x="137" y="99"/>
                    <a:pt x="137" y="99"/>
                  </a:cubicBezTo>
                  <a:cubicBezTo>
                    <a:pt x="139" y="97"/>
                    <a:pt x="141" y="97"/>
                    <a:pt x="140" y="94"/>
                  </a:cubicBezTo>
                  <a:cubicBezTo>
                    <a:pt x="140" y="93"/>
                    <a:pt x="140" y="93"/>
                    <a:pt x="140" y="92"/>
                  </a:cubicBezTo>
                  <a:cubicBezTo>
                    <a:pt x="140" y="92"/>
                    <a:pt x="140" y="92"/>
                    <a:pt x="140" y="92"/>
                  </a:cubicBezTo>
                  <a:cubicBezTo>
                    <a:pt x="138" y="92"/>
                    <a:pt x="136" y="93"/>
                    <a:pt x="135" y="93"/>
                  </a:cubicBezTo>
                  <a:cubicBezTo>
                    <a:pt x="133" y="93"/>
                    <a:pt x="133" y="93"/>
                    <a:pt x="133" y="93"/>
                  </a:cubicBezTo>
                  <a:cubicBezTo>
                    <a:pt x="130" y="94"/>
                    <a:pt x="127" y="93"/>
                    <a:pt x="124" y="93"/>
                  </a:cubicBezTo>
                  <a:cubicBezTo>
                    <a:pt x="122" y="93"/>
                    <a:pt x="122" y="93"/>
                    <a:pt x="122" y="93"/>
                  </a:cubicBezTo>
                  <a:cubicBezTo>
                    <a:pt x="121" y="93"/>
                    <a:pt x="120" y="92"/>
                    <a:pt x="120" y="92"/>
                  </a:cubicBezTo>
                  <a:cubicBezTo>
                    <a:pt x="119" y="92"/>
                    <a:pt x="119" y="91"/>
                    <a:pt x="119" y="90"/>
                  </a:cubicBezTo>
                  <a:cubicBezTo>
                    <a:pt x="119" y="90"/>
                    <a:pt x="119" y="89"/>
                    <a:pt x="119" y="89"/>
                  </a:cubicBezTo>
                  <a:cubicBezTo>
                    <a:pt x="119" y="88"/>
                    <a:pt x="118" y="87"/>
                    <a:pt x="118" y="87"/>
                  </a:cubicBezTo>
                  <a:cubicBezTo>
                    <a:pt x="116" y="86"/>
                    <a:pt x="116" y="87"/>
                    <a:pt x="115" y="88"/>
                  </a:cubicBezTo>
                  <a:cubicBezTo>
                    <a:pt x="114" y="89"/>
                    <a:pt x="113" y="89"/>
                    <a:pt x="112" y="90"/>
                  </a:cubicBezTo>
                  <a:cubicBezTo>
                    <a:pt x="111" y="90"/>
                    <a:pt x="110" y="90"/>
                    <a:pt x="109" y="90"/>
                  </a:cubicBezTo>
                  <a:cubicBezTo>
                    <a:pt x="108" y="89"/>
                    <a:pt x="107" y="89"/>
                    <a:pt x="106" y="89"/>
                  </a:cubicBezTo>
                  <a:cubicBezTo>
                    <a:pt x="105" y="89"/>
                    <a:pt x="104" y="89"/>
                    <a:pt x="103" y="88"/>
                  </a:cubicBezTo>
                  <a:cubicBezTo>
                    <a:pt x="102" y="88"/>
                    <a:pt x="101" y="88"/>
                    <a:pt x="100" y="88"/>
                  </a:cubicBezTo>
                  <a:cubicBezTo>
                    <a:pt x="99" y="88"/>
                    <a:pt x="99" y="87"/>
                    <a:pt x="98" y="87"/>
                  </a:cubicBezTo>
                  <a:cubicBezTo>
                    <a:pt x="97" y="87"/>
                    <a:pt x="97" y="87"/>
                    <a:pt x="96" y="87"/>
                  </a:cubicBezTo>
                  <a:cubicBezTo>
                    <a:pt x="96" y="87"/>
                    <a:pt x="96" y="86"/>
                    <a:pt x="95" y="86"/>
                  </a:cubicBezTo>
                  <a:cubicBezTo>
                    <a:pt x="94" y="86"/>
                    <a:pt x="92" y="86"/>
                    <a:pt x="91" y="85"/>
                  </a:cubicBezTo>
                  <a:cubicBezTo>
                    <a:pt x="90" y="85"/>
                    <a:pt x="90" y="84"/>
                    <a:pt x="90" y="83"/>
                  </a:cubicBezTo>
                  <a:cubicBezTo>
                    <a:pt x="89" y="83"/>
                    <a:pt x="89" y="83"/>
                    <a:pt x="89" y="83"/>
                  </a:cubicBezTo>
                  <a:cubicBezTo>
                    <a:pt x="89" y="82"/>
                    <a:pt x="89" y="82"/>
                    <a:pt x="89" y="82"/>
                  </a:cubicBezTo>
                  <a:cubicBezTo>
                    <a:pt x="89" y="82"/>
                    <a:pt x="88" y="81"/>
                    <a:pt x="88" y="81"/>
                  </a:cubicBezTo>
                  <a:cubicBezTo>
                    <a:pt x="88" y="80"/>
                    <a:pt x="88" y="80"/>
                    <a:pt x="88" y="79"/>
                  </a:cubicBezTo>
                  <a:cubicBezTo>
                    <a:pt x="87" y="78"/>
                    <a:pt x="86" y="78"/>
                    <a:pt x="86" y="77"/>
                  </a:cubicBezTo>
                  <a:cubicBezTo>
                    <a:pt x="86" y="77"/>
                    <a:pt x="85" y="77"/>
                    <a:pt x="85" y="77"/>
                  </a:cubicBezTo>
                  <a:cubicBezTo>
                    <a:pt x="85" y="76"/>
                    <a:pt x="85" y="76"/>
                    <a:pt x="85" y="75"/>
                  </a:cubicBezTo>
                  <a:cubicBezTo>
                    <a:pt x="84" y="75"/>
                    <a:pt x="84" y="75"/>
                    <a:pt x="84" y="74"/>
                  </a:cubicBezTo>
                  <a:cubicBezTo>
                    <a:pt x="83" y="73"/>
                    <a:pt x="83" y="73"/>
                    <a:pt x="83" y="72"/>
                  </a:cubicBezTo>
                  <a:cubicBezTo>
                    <a:pt x="83" y="71"/>
                    <a:pt x="82" y="71"/>
                    <a:pt x="82" y="70"/>
                  </a:cubicBezTo>
                  <a:cubicBezTo>
                    <a:pt x="81" y="70"/>
                    <a:pt x="80" y="71"/>
                    <a:pt x="80" y="72"/>
                  </a:cubicBezTo>
                  <a:cubicBezTo>
                    <a:pt x="79" y="72"/>
                    <a:pt x="77" y="71"/>
                    <a:pt x="76" y="71"/>
                  </a:cubicBezTo>
                  <a:cubicBezTo>
                    <a:pt x="76" y="71"/>
                    <a:pt x="76" y="72"/>
                    <a:pt x="75" y="72"/>
                  </a:cubicBezTo>
                  <a:cubicBezTo>
                    <a:pt x="75" y="74"/>
                    <a:pt x="76" y="75"/>
                    <a:pt x="77" y="76"/>
                  </a:cubicBezTo>
                  <a:cubicBezTo>
                    <a:pt x="78" y="76"/>
                    <a:pt x="79" y="76"/>
                    <a:pt x="80" y="77"/>
                  </a:cubicBezTo>
                  <a:cubicBezTo>
                    <a:pt x="82" y="77"/>
                    <a:pt x="82" y="79"/>
                    <a:pt x="83" y="80"/>
                  </a:cubicBezTo>
                  <a:cubicBezTo>
                    <a:pt x="84" y="81"/>
                    <a:pt x="85" y="83"/>
                    <a:pt x="85" y="84"/>
                  </a:cubicBezTo>
                  <a:cubicBezTo>
                    <a:pt x="85" y="84"/>
                    <a:pt x="84" y="84"/>
                    <a:pt x="84" y="84"/>
                  </a:cubicBezTo>
                  <a:cubicBezTo>
                    <a:pt x="83" y="85"/>
                    <a:pt x="82" y="85"/>
                    <a:pt x="81" y="85"/>
                  </a:cubicBezTo>
                  <a:cubicBezTo>
                    <a:pt x="80" y="85"/>
                    <a:pt x="80" y="85"/>
                    <a:pt x="80" y="85"/>
                  </a:cubicBezTo>
                  <a:cubicBezTo>
                    <a:pt x="79" y="85"/>
                    <a:pt x="79" y="85"/>
                    <a:pt x="78" y="85"/>
                  </a:cubicBezTo>
                  <a:cubicBezTo>
                    <a:pt x="76" y="86"/>
                    <a:pt x="73" y="84"/>
                    <a:pt x="71" y="83"/>
                  </a:cubicBezTo>
                  <a:cubicBezTo>
                    <a:pt x="70" y="83"/>
                    <a:pt x="70" y="83"/>
                    <a:pt x="70" y="83"/>
                  </a:cubicBezTo>
                  <a:cubicBezTo>
                    <a:pt x="69" y="83"/>
                    <a:pt x="68" y="82"/>
                    <a:pt x="66" y="82"/>
                  </a:cubicBezTo>
                  <a:cubicBezTo>
                    <a:pt x="66" y="82"/>
                    <a:pt x="66" y="82"/>
                    <a:pt x="66" y="82"/>
                  </a:cubicBezTo>
                  <a:cubicBezTo>
                    <a:pt x="65" y="84"/>
                    <a:pt x="66" y="84"/>
                    <a:pt x="66" y="85"/>
                  </a:cubicBezTo>
                  <a:cubicBezTo>
                    <a:pt x="66" y="86"/>
                    <a:pt x="66" y="86"/>
                    <a:pt x="66" y="86"/>
                  </a:cubicBezTo>
                  <a:cubicBezTo>
                    <a:pt x="65" y="86"/>
                    <a:pt x="64" y="86"/>
                    <a:pt x="63" y="86"/>
                  </a:cubicBezTo>
                  <a:cubicBezTo>
                    <a:pt x="62" y="86"/>
                    <a:pt x="61" y="86"/>
                    <a:pt x="60" y="86"/>
                  </a:cubicBezTo>
                  <a:cubicBezTo>
                    <a:pt x="60" y="86"/>
                    <a:pt x="59" y="87"/>
                    <a:pt x="59" y="87"/>
                  </a:cubicBezTo>
                  <a:cubicBezTo>
                    <a:pt x="58" y="86"/>
                    <a:pt x="57" y="87"/>
                    <a:pt x="56" y="87"/>
                  </a:cubicBezTo>
                  <a:cubicBezTo>
                    <a:pt x="55" y="86"/>
                    <a:pt x="55" y="86"/>
                    <a:pt x="54" y="85"/>
                  </a:cubicBezTo>
                  <a:cubicBezTo>
                    <a:pt x="53" y="85"/>
                    <a:pt x="52" y="85"/>
                    <a:pt x="52" y="85"/>
                  </a:cubicBezTo>
                  <a:cubicBezTo>
                    <a:pt x="51" y="84"/>
                    <a:pt x="51" y="83"/>
                    <a:pt x="51" y="83"/>
                  </a:cubicBezTo>
                  <a:cubicBezTo>
                    <a:pt x="50" y="83"/>
                    <a:pt x="50" y="83"/>
                    <a:pt x="50" y="83"/>
                  </a:cubicBezTo>
                  <a:cubicBezTo>
                    <a:pt x="49" y="83"/>
                    <a:pt x="49" y="82"/>
                    <a:pt x="48" y="82"/>
                  </a:cubicBezTo>
                  <a:cubicBezTo>
                    <a:pt x="48" y="82"/>
                    <a:pt x="48" y="81"/>
                    <a:pt x="48" y="81"/>
                  </a:cubicBezTo>
                  <a:cubicBezTo>
                    <a:pt x="48" y="81"/>
                    <a:pt x="48" y="81"/>
                    <a:pt x="47" y="81"/>
                  </a:cubicBezTo>
                  <a:cubicBezTo>
                    <a:pt x="47" y="80"/>
                    <a:pt x="47" y="80"/>
                    <a:pt x="46" y="79"/>
                  </a:cubicBezTo>
                  <a:cubicBezTo>
                    <a:pt x="46" y="79"/>
                    <a:pt x="46" y="79"/>
                    <a:pt x="46" y="79"/>
                  </a:cubicBezTo>
                  <a:cubicBezTo>
                    <a:pt x="45" y="78"/>
                    <a:pt x="45" y="78"/>
                    <a:pt x="45" y="78"/>
                  </a:cubicBezTo>
                  <a:cubicBezTo>
                    <a:pt x="44" y="77"/>
                    <a:pt x="43" y="76"/>
                    <a:pt x="43" y="75"/>
                  </a:cubicBezTo>
                  <a:cubicBezTo>
                    <a:pt x="43" y="74"/>
                    <a:pt x="43" y="73"/>
                    <a:pt x="43" y="73"/>
                  </a:cubicBezTo>
                  <a:cubicBezTo>
                    <a:pt x="43" y="72"/>
                    <a:pt x="43" y="72"/>
                    <a:pt x="43" y="71"/>
                  </a:cubicBezTo>
                  <a:cubicBezTo>
                    <a:pt x="43" y="70"/>
                    <a:pt x="44" y="69"/>
                    <a:pt x="45" y="69"/>
                  </a:cubicBezTo>
                  <a:cubicBezTo>
                    <a:pt x="45" y="68"/>
                    <a:pt x="46" y="68"/>
                    <a:pt x="46" y="67"/>
                  </a:cubicBezTo>
                  <a:cubicBezTo>
                    <a:pt x="47" y="67"/>
                    <a:pt x="49" y="67"/>
                    <a:pt x="50" y="67"/>
                  </a:cubicBezTo>
                  <a:cubicBezTo>
                    <a:pt x="51" y="66"/>
                    <a:pt x="51" y="67"/>
                    <a:pt x="52" y="66"/>
                  </a:cubicBezTo>
                  <a:cubicBezTo>
                    <a:pt x="52" y="66"/>
                    <a:pt x="53" y="66"/>
                    <a:pt x="53" y="65"/>
                  </a:cubicBezTo>
                  <a:cubicBezTo>
                    <a:pt x="53" y="64"/>
                    <a:pt x="52" y="62"/>
                    <a:pt x="52" y="62"/>
                  </a:cubicBezTo>
                  <a:cubicBezTo>
                    <a:pt x="51" y="62"/>
                    <a:pt x="51" y="62"/>
                    <a:pt x="51" y="62"/>
                  </a:cubicBezTo>
                  <a:cubicBezTo>
                    <a:pt x="50" y="61"/>
                    <a:pt x="50" y="61"/>
                    <a:pt x="50" y="60"/>
                  </a:cubicBezTo>
                  <a:cubicBezTo>
                    <a:pt x="50" y="60"/>
                    <a:pt x="49" y="60"/>
                    <a:pt x="49" y="59"/>
                  </a:cubicBezTo>
                  <a:cubicBezTo>
                    <a:pt x="49" y="59"/>
                    <a:pt x="49" y="58"/>
                    <a:pt x="49" y="57"/>
                  </a:cubicBezTo>
                  <a:cubicBezTo>
                    <a:pt x="49" y="57"/>
                    <a:pt x="48" y="57"/>
                    <a:pt x="48" y="57"/>
                  </a:cubicBezTo>
                  <a:cubicBezTo>
                    <a:pt x="48" y="56"/>
                    <a:pt x="48" y="56"/>
                    <a:pt x="48" y="55"/>
                  </a:cubicBezTo>
                  <a:cubicBezTo>
                    <a:pt x="47" y="54"/>
                    <a:pt x="46" y="52"/>
                    <a:pt x="45" y="50"/>
                  </a:cubicBezTo>
                  <a:cubicBezTo>
                    <a:pt x="45" y="49"/>
                    <a:pt x="45" y="49"/>
                    <a:pt x="45" y="49"/>
                  </a:cubicBezTo>
                  <a:cubicBezTo>
                    <a:pt x="45" y="47"/>
                    <a:pt x="46" y="45"/>
                    <a:pt x="47" y="44"/>
                  </a:cubicBezTo>
                  <a:cubicBezTo>
                    <a:pt x="47" y="44"/>
                    <a:pt x="47" y="43"/>
                    <a:pt x="48" y="42"/>
                  </a:cubicBezTo>
                  <a:cubicBezTo>
                    <a:pt x="48" y="42"/>
                    <a:pt x="51" y="40"/>
                    <a:pt x="51" y="40"/>
                  </a:cubicBezTo>
                  <a:cubicBezTo>
                    <a:pt x="51" y="40"/>
                    <a:pt x="53" y="40"/>
                    <a:pt x="53" y="40"/>
                  </a:cubicBezTo>
                  <a:cubicBezTo>
                    <a:pt x="54" y="40"/>
                    <a:pt x="55" y="40"/>
                    <a:pt x="55" y="40"/>
                  </a:cubicBezTo>
                  <a:cubicBezTo>
                    <a:pt x="56" y="39"/>
                    <a:pt x="57" y="39"/>
                    <a:pt x="57" y="39"/>
                  </a:cubicBezTo>
                  <a:cubicBezTo>
                    <a:pt x="58" y="39"/>
                    <a:pt x="59" y="38"/>
                    <a:pt x="60" y="38"/>
                  </a:cubicBezTo>
                  <a:cubicBezTo>
                    <a:pt x="61" y="38"/>
                    <a:pt x="62" y="38"/>
                    <a:pt x="63" y="38"/>
                  </a:cubicBezTo>
                  <a:cubicBezTo>
                    <a:pt x="63" y="38"/>
                    <a:pt x="64" y="39"/>
                    <a:pt x="64" y="40"/>
                  </a:cubicBezTo>
                  <a:cubicBezTo>
                    <a:pt x="65" y="41"/>
                    <a:pt x="66" y="42"/>
                    <a:pt x="67" y="44"/>
                  </a:cubicBezTo>
                  <a:cubicBezTo>
                    <a:pt x="67" y="44"/>
                    <a:pt x="67" y="44"/>
                    <a:pt x="68" y="44"/>
                  </a:cubicBezTo>
                  <a:cubicBezTo>
                    <a:pt x="68" y="45"/>
                    <a:pt x="69" y="46"/>
                    <a:pt x="69" y="46"/>
                  </a:cubicBezTo>
                  <a:cubicBezTo>
                    <a:pt x="70" y="46"/>
                    <a:pt x="71" y="46"/>
                    <a:pt x="72" y="46"/>
                  </a:cubicBezTo>
                  <a:cubicBezTo>
                    <a:pt x="72" y="45"/>
                    <a:pt x="72" y="45"/>
                    <a:pt x="72" y="45"/>
                  </a:cubicBezTo>
                  <a:cubicBezTo>
                    <a:pt x="72" y="43"/>
                    <a:pt x="71" y="43"/>
                    <a:pt x="70" y="42"/>
                  </a:cubicBezTo>
                  <a:cubicBezTo>
                    <a:pt x="70" y="42"/>
                    <a:pt x="70" y="41"/>
                    <a:pt x="69" y="41"/>
                  </a:cubicBezTo>
                  <a:cubicBezTo>
                    <a:pt x="69" y="41"/>
                    <a:pt x="68" y="40"/>
                    <a:pt x="68" y="40"/>
                  </a:cubicBezTo>
                  <a:cubicBezTo>
                    <a:pt x="67" y="38"/>
                    <a:pt x="67" y="37"/>
                    <a:pt x="67" y="36"/>
                  </a:cubicBezTo>
                  <a:cubicBezTo>
                    <a:pt x="67" y="35"/>
                    <a:pt x="66" y="33"/>
                    <a:pt x="66" y="32"/>
                  </a:cubicBezTo>
                  <a:cubicBezTo>
                    <a:pt x="66" y="32"/>
                    <a:pt x="69" y="30"/>
                    <a:pt x="70" y="29"/>
                  </a:cubicBezTo>
                  <a:cubicBezTo>
                    <a:pt x="70" y="29"/>
                    <a:pt x="70" y="29"/>
                    <a:pt x="71" y="29"/>
                  </a:cubicBezTo>
                  <a:cubicBezTo>
                    <a:pt x="71" y="29"/>
                    <a:pt x="71" y="29"/>
                    <a:pt x="71" y="29"/>
                  </a:cubicBezTo>
                  <a:cubicBezTo>
                    <a:pt x="71" y="29"/>
                    <a:pt x="71" y="28"/>
                    <a:pt x="71" y="28"/>
                  </a:cubicBezTo>
                  <a:cubicBezTo>
                    <a:pt x="71" y="27"/>
                    <a:pt x="68" y="25"/>
                    <a:pt x="67" y="25"/>
                  </a:cubicBezTo>
                  <a:cubicBezTo>
                    <a:pt x="66" y="26"/>
                    <a:pt x="66" y="26"/>
                    <a:pt x="65" y="27"/>
                  </a:cubicBezTo>
                  <a:cubicBezTo>
                    <a:pt x="64" y="27"/>
                    <a:pt x="63" y="27"/>
                    <a:pt x="63" y="27"/>
                  </a:cubicBezTo>
                  <a:cubicBezTo>
                    <a:pt x="62" y="27"/>
                    <a:pt x="62" y="28"/>
                    <a:pt x="62" y="28"/>
                  </a:cubicBezTo>
                  <a:cubicBezTo>
                    <a:pt x="62" y="29"/>
                    <a:pt x="61" y="32"/>
                    <a:pt x="62" y="33"/>
                  </a:cubicBezTo>
                  <a:cubicBezTo>
                    <a:pt x="62" y="33"/>
                    <a:pt x="62" y="34"/>
                    <a:pt x="61" y="34"/>
                  </a:cubicBezTo>
                  <a:cubicBezTo>
                    <a:pt x="60" y="34"/>
                    <a:pt x="59" y="33"/>
                    <a:pt x="58" y="34"/>
                  </a:cubicBezTo>
                  <a:cubicBezTo>
                    <a:pt x="58" y="34"/>
                    <a:pt x="57" y="35"/>
                    <a:pt x="56" y="34"/>
                  </a:cubicBezTo>
                  <a:cubicBezTo>
                    <a:pt x="56" y="34"/>
                    <a:pt x="55" y="34"/>
                    <a:pt x="55" y="34"/>
                  </a:cubicBezTo>
                  <a:cubicBezTo>
                    <a:pt x="55" y="34"/>
                    <a:pt x="53" y="34"/>
                    <a:pt x="53" y="34"/>
                  </a:cubicBezTo>
                  <a:cubicBezTo>
                    <a:pt x="51" y="34"/>
                    <a:pt x="50" y="36"/>
                    <a:pt x="48" y="35"/>
                  </a:cubicBezTo>
                  <a:cubicBezTo>
                    <a:pt x="47" y="35"/>
                    <a:pt x="47" y="36"/>
                    <a:pt x="46" y="36"/>
                  </a:cubicBezTo>
                  <a:cubicBezTo>
                    <a:pt x="45" y="37"/>
                    <a:pt x="44" y="36"/>
                    <a:pt x="44" y="36"/>
                  </a:cubicBezTo>
                  <a:cubicBezTo>
                    <a:pt x="43" y="35"/>
                    <a:pt x="44" y="35"/>
                    <a:pt x="44" y="34"/>
                  </a:cubicBezTo>
                  <a:cubicBezTo>
                    <a:pt x="45" y="33"/>
                    <a:pt x="46" y="31"/>
                    <a:pt x="47" y="30"/>
                  </a:cubicBezTo>
                  <a:cubicBezTo>
                    <a:pt x="48" y="30"/>
                    <a:pt x="48" y="30"/>
                    <a:pt x="48" y="29"/>
                  </a:cubicBezTo>
                  <a:cubicBezTo>
                    <a:pt x="49" y="28"/>
                    <a:pt x="51" y="27"/>
                    <a:pt x="52" y="26"/>
                  </a:cubicBezTo>
                  <a:cubicBezTo>
                    <a:pt x="52" y="26"/>
                    <a:pt x="53" y="26"/>
                    <a:pt x="53" y="26"/>
                  </a:cubicBezTo>
                  <a:cubicBezTo>
                    <a:pt x="54" y="25"/>
                    <a:pt x="55" y="24"/>
                    <a:pt x="55" y="24"/>
                  </a:cubicBezTo>
                  <a:cubicBezTo>
                    <a:pt x="56" y="24"/>
                    <a:pt x="56" y="24"/>
                    <a:pt x="56" y="24"/>
                  </a:cubicBezTo>
                  <a:cubicBezTo>
                    <a:pt x="57" y="23"/>
                    <a:pt x="57" y="23"/>
                    <a:pt x="57" y="23"/>
                  </a:cubicBezTo>
                  <a:cubicBezTo>
                    <a:pt x="59" y="22"/>
                    <a:pt x="60" y="22"/>
                    <a:pt x="61" y="21"/>
                  </a:cubicBezTo>
                  <a:cubicBezTo>
                    <a:pt x="61" y="21"/>
                    <a:pt x="62" y="21"/>
                    <a:pt x="62" y="21"/>
                  </a:cubicBezTo>
                  <a:cubicBezTo>
                    <a:pt x="63" y="21"/>
                    <a:pt x="63" y="21"/>
                    <a:pt x="63" y="20"/>
                  </a:cubicBezTo>
                  <a:cubicBezTo>
                    <a:pt x="63" y="20"/>
                    <a:pt x="64" y="20"/>
                    <a:pt x="64" y="20"/>
                  </a:cubicBezTo>
                  <a:cubicBezTo>
                    <a:pt x="64" y="20"/>
                    <a:pt x="65" y="20"/>
                    <a:pt x="65" y="20"/>
                  </a:cubicBezTo>
                  <a:cubicBezTo>
                    <a:pt x="65" y="20"/>
                    <a:pt x="66" y="20"/>
                    <a:pt x="66" y="20"/>
                  </a:cubicBezTo>
                  <a:cubicBezTo>
                    <a:pt x="67" y="19"/>
                    <a:pt x="68" y="19"/>
                    <a:pt x="69" y="19"/>
                  </a:cubicBezTo>
                  <a:cubicBezTo>
                    <a:pt x="69" y="19"/>
                    <a:pt x="70" y="19"/>
                    <a:pt x="71" y="19"/>
                  </a:cubicBezTo>
                  <a:cubicBezTo>
                    <a:pt x="73" y="19"/>
                    <a:pt x="74" y="19"/>
                    <a:pt x="74" y="18"/>
                  </a:cubicBezTo>
                  <a:cubicBezTo>
                    <a:pt x="74" y="16"/>
                    <a:pt x="73" y="17"/>
                    <a:pt x="72" y="16"/>
                  </a:cubicBezTo>
                  <a:cubicBezTo>
                    <a:pt x="70" y="15"/>
                    <a:pt x="66" y="16"/>
                    <a:pt x="64" y="17"/>
                  </a:cubicBezTo>
                  <a:cubicBezTo>
                    <a:pt x="64" y="17"/>
                    <a:pt x="63" y="17"/>
                    <a:pt x="63" y="17"/>
                  </a:cubicBezTo>
                  <a:cubicBezTo>
                    <a:pt x="63" y="16"/>
                    <a:pt x="63" y="16"/>
                    <a:pt x="63" y="16"/>
                  </a:cubicBezTo>
                  <a:cubicBezTo>
                    <a:pt x="64" y="16"/>
                    <a:pt x="64" y="16"/>
                    <a:pt x="65" y="16"/>
                  </a:cubicBezTo>
                  <a:cubicBezTo>
                    <a:pt x="65" y="16"/>
                    <a:pt x="65" y="16"/>
                    <a:pt x="65" y="16"/>
                  </a:cubicBezTo>
                  <a:cubicBezTo>
                    <a:pt x="66" y="15"/>
                    <a:pt x="67" y="15"/>
                    <a:pt x="68" y="14"/>
                  </a:cubicBezTo>
                  <a:cubicBezTo>
                    <a:pt x="68" y="14"/>
                    <a:pt x="70" y="13"/>
                    <a:pt x="71" y="13"/>
                  </a:cubicBezTo>
                  <a:cubicBezTo>
                    <a:pt x="71" y="13"/>
                    <a:pt x="72" y="13"/>
                    <a:pt x="72" y="14"/>
                  </a:cubicBezTo>
                  <a:cubicBezTo>
                    <a:pt x="73" y="14"/>
                    <a:pt x="74" y="14"/>
                    <a:pt x="74" y="14"/>
                  </a:cubicBezTo>
                  <a:cubicBezTo>
                    <a:pt x="75" y="14"/>
                    <a:pt x="75" y="14"/>
                    <a:pt x="76" y="15"/>
                  </a:cubicBezTo>
                  <a:cubicBezTo>
                    <a:pt x="76" y="16"/>
                    <a:pt x="75" y="17"/>
                    <a:pt x="75" y="19"/>
                  </a:cubicBezTo>
                  <a:cubicBezTo>
                    <a:pt x="75" y="19"/>
                    <a:pt x="75" y="21"/>
                    <a:pt x="75" y="22"/>
                  </a:cubicBezTo>
                  <a:cubicBezTo>
                    <a:pt x="76" y="22"/>
                    <a:pt x="76" y="23"/>
                    <a:pt x="76" y="23"/>
                  </a:cubicBezTo>
                  <a:cubicBezTo>
                    <a:pt x="76" y="23"/>
                    <a:pt x="76" y="24"/>
                    <a:pt x="76" y="24"/>
                  </a:cubicBezTo>
                  <a:cubicBezTo>
                    <a:pt x="76" y="24"/>
                    <a:pt x="76" y="25"/>
                    <a:pt x="76" y="26"/>
                  </a:cubicBezTo>
                  <a:cubicBezTo>
                    <a:pt x="77" y="28"/>
                    <a:pt x="80" y="29"/>
                    <a:pt x="81" y="30"/>
                  </a:cubicBezTo>
                  <a:cubicBezTo>
                    <a:pt x="81" y="31"/>
                    <a:pt x="81" y="31"/>
                    <a:pt x="80" y="32"/>
                  </a:cubicBezTo>
                  <a:cubicBezTo>
                    <a:pt x="80" y="32"/>
                    <a:pt x="80" y="33"/>
                    <a:pt x="80" y="33"/>
                  </a:cubicBezTo>
                  <a:cubicBezTo>
                    <a:pt x="79" y="34"/>
                    <a:pt x="80" y="35"/>
                    <a:pt x="79" y="36"/>
                  </a:cubicBezTo>
                  <a:cubicBezTo>
                    <a:pt x="79" y="36"/>
                    <a:pt x="79" y="38"/>
                    <a:pt x="79" y="38"/>
                  </a:cubicBezTo>
                  <a:cubicBezTo>
                    <a:pt x="79" y="39"/>
                    <a:pt x="79" y="39"/>
                    <a:pt x="79" y="40"/>
                  </a:cubicBezTo>
                  <a:cubicBezTo>
                    <a:pt x="79" y="41"/>
                    <a:pt x="79" y="42"/>
                    <a:pt x="79" y="43"/>
                  </a:cubicBezTo>
                  <a:cubicBezTo>
                    <a:pt x="80" y="44"/>
                    <a:pt x="80" y="44"/>
                    <a:pt x="81" y="45"/>
                  </a:cubicBezTo>
                  <a:cubicBezTo>
                    <a:pt x="81" y="45"/>
                    <a:pt x="81" y="45"/>
                    <a:pt x="81" y="45"/>
                  </a:cubicBezTo>
                  <a:cubicBezTo>
                    <a:pt x="82" y="45"/>
                    <a:pt x="82" y="45"/>
                    <a:pt x="82" y="45"/>
                  </a:cubicBezTo>
                  <a:cubicBezTo>
                    <a:pt x="83" y="43"/>
                    <a:pt x="82" y="41"/>
                    <a:pt x="82" y="40"/>
                  </a:cubicBezTo>
                  <a:cubicBezTo>
                    <a:pt x="82" y="38"/>
                    <a:pt x="82" y="38"/>
                    <a:pt x="82" y="38"/>
                  </a:cubicBezTo>
                  <a:cubicBezTo>
                    <a:pt x="83" y="37"/>
                    <a:pt x="83" y="35"/>
                    <a:pt x="84" y="35"/>
                  </a:cubicBezTo>
                  <a:cubicBezTo>
                    <a:pt x="84" y="34"/>
                    <a:pt x="85" y="34"/>
                    <a:pt x="85" y="33"/>
                  </a:cubicBezTo>
                  <a:cubicBezTo>
                    <a:pt x="86" y="32"/>
                    <a:pt x="86" y="31"/>
                    <a:pt x="87" y="31"/>
                  </a:cubicBezTo>
                  <a:cubicBezTo>
                    <a:pt x="88" y="30"/>
                    <a:pt x="91" y="31"/>
                    <a:pt x="92" y="31"/>
                  </a:cubicBezTo>
                  <a:cubicBezTo>
                    <a:pt x="93" y="31"/>
                    <a:pt x="93" y="30"/>
                    <a:pt x="93" y="30"/>
                  </a:cubicBezTo>
                  <a:cubicBezTo>
                    <a:pt x="93" y="29"/>
                    <a:pt x="92" y="27"/>
                    <a:pt x="91" y="27"/>
                  </a:cubicBezTo>
                  <a:cubicBezTo>
                    <a:pt x="89" y="26"/>
                    <a:pt x="88" y="27"/>
                    <a:pt x="87" y="26"/>
                  </a:cubicBezTo>
                  <a:cubicBezTo>
                    <a:pt x="84" y="26"/>
                    <a:pt x="82" y="25"/>
                    <a:pt x="81" y="23"/>
                  </a:cubicBezTo>
                  <a:cubicBezTo>
                    <a:pt x="81" y="22"/>
                    <a:pt x="81" y="22"/>
                    <a:pt x="81" y="22"/>
                  </a:cubicBezTo>
                  <a:cubicBezTo>
                    <a:pt x="80" y="19"/>
                    <a:pt x="81" y="18"/>
                    <a:pt x="83" y="18"/>
                  </a:cubicBezTo>
                  <a:cubicBezTo>
                    <a:pt x="84" y="18"/>
                    <a:pt x="84" y="18"/>
                    <a:pt x="85" y="17"/>
                  </a:cubicBezTo>
                  <a:cubicBezTo>
                    <a:pt x="85" y="17"/>
                    <a:pt x="85" y="16"/>
                    <a:pt x="85" y="15"/>
                  </a:cubicBezTo>
                  <a:cubicBezTo>
                    <a:pt x="84" y="14"/>
                    <a:pt x="84" y="13"/>
                    <a:pt x="83" y="12"/>
                  </a:cubicBezTo>
                  <a:cubicBezTo>
                    <a:pt x="83" y="12"/>
                    <a:pt x="82" y="11"/>
                    <a:pt x="82" y="11"/>
                  </a:cubicBezTo>
                  <a:cubicBezTo>
                    <a:pt x="82" y="10"/>
                    <a:pt x="82" y="9"/>
                    <a:pt x="83" y="9"/>
                  </a:cubicBezTo>
                  <a:cubicBezTo>
                    <a:pt x="83" y="8"/>
                    <a:pt x="83" y="8"/>
                    <a:pt x="83" y="8"/>
                  </a:cubicBezTo>
                  <a:cubicBezTo>
                    <a:pt x="84" y="7"/>
                    <a:pt x="88" y="6"/>
                    <a:pt x="89" y="6"/>
                  </a:cubicBezTo>
                  <a:cubicBezTo>
                    <a:pt x="90" y="6"/>
                    <a:pt x="91" y="6"/>
                    <a:pt x="92" y="6"/>
                  </a:cubicBezTo>
                  <a:cubicBezTo>
                    <a:pt x="94" y="5"/>
                    <a:pt x="95" y="5"/>
                    <a:pt x="96" y="5"/>
                  </a:cubicBezTo>
                  <a:cubicBezTo>
                    <a:pt x="96" y="6"/>
                    <a:pt x="97" y="7"/>
                    <a:pt x="97" y="7"/>
                  </a:cubicBezTo>
                  <a:cubicBezTo>
                    <a:pt x="98" y="8"/>
                    <a:pt x="99" y="7"/>
                    <a:pt x="99" y="8"/>
                  </a:cubicBezTo>
                  <a:cubicBezTo>
                    <a:pt x="99" y="12"/>
                    <a:pt x="94" y="10"/>
                    <a:pt x="92" y="11"/>
                  </a:cubicBezTo>
                  <a:cubicBezTo>
                    <a:pt x="91" y="11"/>
                    <a:pt x="91" y="12"/>
                    <a:pt x="91" y="13"/>
                  </a:cubicBezTo>
                  <a:cubicBezTo>
                    <a:pt x="92" y="13"/>
                    <a:pt x="92" y="14"/>
                    <a:pt x="92" y="14"/>
                  </a:cubicBezTo>
                  <a:cubicBezTo>
                    <a:pt x="93" y="14"/>
                    <a:pt x="94" y="15"/>
                    <a:pt x="95" y="15"/>
                  </a:cubicBezTo>
                  <a:cubicBezTo>
                    <a:pt x="95" y="16"/>
                    <a:pt x="95" y="17"/>
                    <a:pt x="95" y="17"/>
                  </a:cubicBezTo>
                  <a:cubicBezTo>
                    <a:pt x="96" y="18"/>
                    <a:pt x="96" y="19"/>
                    <a:pt x="96" y="19"/>
                  </a:cubicBezTo>
                  <a:cubicBezTo>
                    <a:pt x="96" y="19"/>
                    <a:pt x="96" y="20"/>
                    <a:pt x="96" y="20"/>
                  </a:cubicBezTo>
                  <a:cubicBezTo>
                    <a:pt x="97" y="20"/>
                    <a:pt x="97" y="21"/>
                    <a:pt x="97" y="21"/>
                  </a:cubicBezTo>
                  <a:cubicBezTo>
                    <a:pt x="98" y="21"/>
                    <a:pt x="98" y="22"/>
                    <a:pt x="98" y="23"/>
                  </a:cubicBezTo>
                  <a:cubicBezTo>
                    <a:pt x="98" y="23"/>
                    <a:pt x="99" y="23"/>
                    <a:pt x="99" y="24"/>
                  </a:cubicBezTo>
                  <a:cubicBezTo>
                    <a:pt x="99" y="24"/>
                    <a:pt x="99" y="25"/>
                    <a:pt x="99" y="25"/>
                  </a:cubicBezTo>
                  <a:cubicBezTo>
                    <a:pt x="100" y="25"/>
                    <a:pt x="100" y="25"/>
                    <a:pt x="100" y="26"/>
                  </a:cubicBezTo>
                  <a:cubicBezTo>
                    <a:pt x="100" y="26"/>
                    <a:pt x="100" y="26"/>
                    <a:pt x="100" y="26"/>
                  </a:cubicBezTo>
                  <a:cubicBezTo>
                    <a:pt x="100" y="26"/>
                    <a:pt x="100" y="27"/>
                    <a:pt x="100" y="27"/>
                  </a:cubicBezTo>
                  <a:cubicBezTo>
                    <a:pt x="100" y="27"/>
                    <a:pt x="100" y="28"/>
                    <a:pt x="100" y="28"/>
                  </a:cubicBezTo>
                  <a:cubicBezTo>
                    <a:pt x="100" y="29"/>
                    <a:pt x="101" y="30"/>
                    <a:pt x="101" y="31"/>
                  </a:cubicBezTo>
                  <a:cubicBezTo>
                    <a:pt x="101" y="32"/>
                    <a:pt x="101" y="32"/>
                    <a:pt x="101" y="32"/>
                  </a:cubicBezTo>
                  <a:cubicBezTo>
                    <a:pt x="101" y="32"/>
                    <a:pt x="101" y="32"/>
                    <a:pt x="101" y="33"/>
                  </a:cubicBezTo>
                  <a:cubicBezTo>
                    <a:pt x="102" y="33"/>
                    <a:pt x="101" y="34"/>
                    <a:pt x="101" y="34"/>
                  </a:cubicBezTo>
                  <a:cubicBezTo>
                    <a:pt x="101" y="35"/>
                    <a:pt x="101" y="35"/>
                    <a:pt x="101" y="35"/>
                  </a:cubicBezTo>
                  <a:cubicBezTo>
                    <a:pt x="101" y="36"/>
                    <a:pt x="101" y="37"/>
                    <a:pt x="100" y="37"/>
                  </a:cubicBezTo>
                  <a:cubicBezTo>
                    <a:pt x="100" y="38"/>
                    <a:pt x="100" y="38"/>
                    <a:pt x="100" y="38"/>
                  </a:cubicBezTo>
                  <a:cubicBezTo>
                    <a:pt x="100" y="39"/>
                    <a:pt x="99" y="40"/>
                    <a:pt x="100" y="41"/>
                  </a:cubicBezTo>
                  <a:cubicBezTo>
                    <a:pt x="100" y="42"/>
                    <a:pt x="99" y="44"/>
                    <a:pt x="101" y="45"/>
                  </a:cubicBezTo>
                  <a:cubicBezTo>
                    <a:pt x="101" y="45"/>
                    <a:pt x="102" y="44"/>
                    <a:pt x="102" y="44"/>
                  </a:cubicBezTo>
                  <a:cubicBezTo>
                    <a:pt x="103" y="44"/>
                    <a:pt x="103" y="43"/>
                    <a:pt x="103" y="42"/>
                  </a:cubicBezTo>
                  <a:cubicBezTo>
                    <a:pt x="103" y="41"/>
                    <a:pt x="103" y="41"/>
                    <a:pt x="103" y="41"/>
                  </a:cubicBezTo>
                  <a:cubicBezTo>
                    <a:pt x="104" y="41"/>
                    <a:pt x="104" y="41"/>
                    <a:pt x="104" y="41"/>
                  </a:cubicBezTo>
                  <a:cubicBezTo>
                    <a:pt x="105" y="39"/>
                    <a:pt x="105" y="38"/>
                    <a:pt x="105" y="37"/>
                  </a:cubicBezTo>
                  <a:cubicBezTo>
                    <a:pt x="106" y="35"/>
                    <a:pt x="107" y="33"/>
                    <a:pt x="108" y="32"/>
                  </a:cubicBezTo>
                  <a:cubicBezTo>
                    <a:pt x="109" y="31"/>
                    <a:pt x="111" y="29"/>
                    <a:pt x="112" y="28"/>
                  </a:cubicBezTo>
                  <a:cubicBezTo>
                    <a:pt x="113" y="28"/>
                    <a:pt x="113" y="28"/>
                    <a:pt x="113" y="28"/>
                  </a:cubicBezTo>
                  <a:cubicBezTo>
                    <a:pt x="114" y="28"/>
                    <a:pt x="114" y="27"/>
                    <a:pt x="114" y="27"/>
                  </a:cubicBezTo>
                  <a:cubicBezTo>
                    <a:pt x="114" y="25"/>
                    <a:pt x="112" y="24"/>
                    <a:pt x="110" y="24"/>
                  </a:cubicBezTo>
                  <a:cubicBezTo>
                    <a:pt x="110" y="23"/>
                    <a:pt x="109" y="22"/>
                    <a:pt x="108" y="22"/>
                  </a:cubicBezTo>
                  <a:cubicBezTo>
                    <a:pt x="108" y="21"/>
                    <a:pt x="107" y="21"/>
                    <a:pt x="107" y="21"/>
                  </a:cubicBezTo>
                  <a:cubicBezTo>
                    <a:pt x="106" y="21"/>
                    <a:pt x="105" y="19"/>
                    <a:pt x="105" y="19"/>
                  </a:cubicBezTo>
                  <a:cubicBezTo>
                    <a:pt x="104" y="18"/>
                    <a:pt x="105" y="16"/>
                    <a:pt x="104" y="15"/>
                  </a:cubicBezTo>
                  <a:cubicBezTo>
                    <a:pt x="104" y="15"/>
                    <a:pt x="104" y="15"/>
                    <a:pt x="104" y="14"/>
                  </a:cubicBezTo>
                  <a:cubicBezTo>
                    <a:pt x="104" y="14"/>
                    <a:pt x="104" y="14"/>
                    <a:pt x="104" y="13"/>
                  </a:cubicBezTo>
                  <a:cubicBezTo>
                    <a:pt x="105" y="12"/>
                    <a:pt x="104" y="12"/>
                    <a:pt x="104" y="11"/>
                  </a:cubicBezTo>
                  <a:cubicBezTo>
                    <a:pt x="105" y="9"/>
                    <a:pt x="106" y="7"/>
                    <a:pt x="107" y="6"/>
                  </a:cubicBezTo>
                  <a:cubicBezTo>
                    <a:pt x="108" y="6"/>
                    <a:pt x="108" y="6"/>
                    <a:pt x="109" y="6"/>
                  </a:cubicBezTo>
                  <a:cubicBezTo>
                    <a:pt x="109" y="5"/>
                    <a:pt x="109" y="5"/>
                    <a:pt x="109" y="5"/>
                  </a:cubicBezTo>
                  <a:cubicBezTo>
                    <a:pt x="110" y="5"/>
                    <a:pt x="112" y="5"/>
                    <a:pt x="113" y="6"/>
                  </a:cubicBezTo>
                  <a:cubicBezTo>
                    <a:pt x="114" y="6"/>
                    <a:pt x="114" y="7"/>
                    <a:pt x="115" y="7"/>
                  </a:cubicBezTo>
                  <a:cubicBezTo>
                    <a:pt x="115" y="7"/>
                    <a:pt x="116" y="7"/>
                    <a:pt x="117" y="8"/>
                  </a:cubicBezTo>
                  <a:cubicBezTo>
                    <a:pt x="118" y="8"/>
                    <a:pt x="120" y="9"/>
                    <a:pt x="121" y="10"/>
                  </a:cubicBezTo>
                  <a:cubicBezTo>
                    <a:pt x="121" y="11"/>
                    <a:pt x="117" y="11"/>
                    <a:pt x="116" y="11"/>
                  </a:cubicBezTo>
                  <a:cubicBezTo>
                    <a:pt x="115" y="11"/>
                    <a:pt x="115" y="12"/>
                    <a:pt x="114" y="12"/>
                  </a:cubicBezTo>
                  <a:cubicBezTo>
                    <a:pt x="114" y="12"/>
                    <a:pt x="113" y="12"/>
                    <a:pt x="113" y="12"/>
                  </a:cubicBezTo>
                  <a:cubicBezTo>
                    <a:pt x="112" y="12"/>
                    <a:pt x="111" y="13"/>
                    <a:pt x="110" y="13"/>
                  </a:cubicBezTo>
                  <a:cubicBezTo>
                    <a:pt x="110" y="14"/>
                    <a:pt x="110" y="14"/>
                    <a:pt x="110" y="14"/>
                  </a:cubicBezTo>
                  <a:cubicBezTo>
                    <a:pt x="110" y="15"/>
                    <a:pt x="109" y="16"/>
                    <a:pt x="110" y="16"/>
                  </a:cubicBezTo>
                  <a:cubicBezTo>
                    <a:pt x="110" y="17"/>
                    <a:pt x="110" y="17"/>
                    <a:pt x="110" y="17"/>
                  </a:cubicBezTo>
                  <a:cubicBezTo>
                    <a:pt x="110" y="16"/>
                    <a:pt x="111" y="16"/>
                    <a:pt x="111" y="16"/>
                  </a:cubicBezTo>
                  <a:cubicBezTo>
                    <a:pt x="112" y="17"/>
                    <a:pt x="112" y="17"/>
                    <a:pt x="112" y="17"/>
                  </a:cubicBezTo>
                  <a:cubicBezTo>
                    <a:pt x="112" y="17"/>
                    <a:pt x="113" y="17"/>
                    <a:pt x="113" y="17"/>
                  </a:cubicBezTo>
                  <a:cubicBezTo>
                    <a:pt x="114" y="17"/>
                    <a:pt x="114" y="18"/>
                    <a:pt x="114" y="18"/>
                  </a:cubicBezTo>
                  <a:cubicBezTo>
                    <a:pt x="115" y="18"/>
                    <a:pt x="116" y="18"/>
                    <a:pt x="117" y="19"/>
                  </a:cubicBezTo>
                  <a:cubicBezTo>
                    <a:pt x="117" y="20"/>
                    <a:pt x="118" y="21"/>
                    <a:pt x="119" y="22"/>
                  </a:cubicBezTo>
                  <a:cubicBezTo>
                    <a:pt x="119" y="22"/>
                    <a:pt x="120" y="22"/>
                    <a:pt x="120" y="22"/>
                  </a:cubicBezTo>
                  <a:cubicBezTo>
                    <a:pt x="121" y="22"/>
                    <a:pt x="121" y="22"/>
                    <a:pt x="121" y="22"/>
                  </a:cubicBezTo>
                  <a:cubicBezTo>
                    <a:pt x="122" y="22"/>
                    <a:pt x="122" y="23"/>
                    <a:pt x="122" y="23"/>
                  </a:cubicBezTo>
                  <a:cubicBezTo>
                    <a:pt x="123" y="24"/>
                    <a:pt x="125" y="25"/>
                    <a:pt x="126" y="26"/>
                  </a:cubicBezTo>
                  <a:cubicBezTo>
                    <a:pt x="125" y="27"/>
                    <a:pt x="125" y="26"/>
                    <a:pt x="124" y="26"/>
                  </a:cubicBezTo>
                  <a:cubicBezTo>
                    <a:pt x="124" y="27"/>
                    <a:pt x="123" y="27"/>
                    <a:pt x="122" y="27"/>
                  </a:cubicBezTo>
                  <a:cubicBezTo>
                    <a:pt x="122" y="28"/>
                    <a:pt x="122" y="28"/>
                    <a:pt x="122" y="29"/>
                  </a:cubicBezTo>
                  <a:cubicBezTo>
                    <a:pt x="121" y="29"/>
                    <a:pt x="121" y="29"/>
                    <a:pt x="121" y="29"/>
                  </a:cubicBezTo>
                  <a:cubicBezTo>
                    <a:pt x="120" y="29"/>
                    <a:pt x="120" y="30"/>
                    <a:pt x="121" y="30"/>
                  </a:cubicBezTo>
                  <a:cubicBezTo>
                    <a:pt x="119" y="30"/>
                    <a:pt x="120" y="32"/>
                    <a:pt x="120" y="32"/>
                  </a:cubicBezTo>
                  <a:cubicBezTo>
                    <a:pt x="119" y="33"/>
                    <a:pt x="117" y="34"/>
                    <a:pt x="118" y="35"/>
                  </a:cubicBezTo>
                  <a:cubicBezTo>
                    <a:pt x="118" y="36"/>
                    <a:pt x="118" y="36"/>
                    <a:pt x="118" y="36"/>
                  </a:cubicBezTo>
                  <a:cubicBezTo>
                    <a:pt x="116" y="37"/>
                    <a:pt x="114" y="36"/>
                    <a:pt x="113" y="37"/>
                  </a:cubicBezTo>
                  <a:cubicBezTo>
                    <a:pt x="112" y="39"/>
                    <a:pt x="114" y="40"/>
                    <a:pt x="115" y="40"/>
                  </a:cubicBezTo>
                  <a:cubicBezTo>
                    <a:pt x="116" y="40"/>
                    <a:pt x="116" y="40"/>
                    <a:pt x="116" y="40"/>
                  </a:cubicBezTo>
                  <a:cubicBezTo>
                    <a:pt x="118" y="40"/>
                    <a:pt x="119" y="40"/>
                    <a:pt x="120" y="41"/>
                  </a:cubicBezTo>
                  <a:cubicBezTo>
                    <a:pt x="120" y="42"/>
                    <a:pt x="120" y="42"/>
                    <a:pt x="120" y="43"/>
                  </a:cubicBezTo>
                  <a:cubicBezTo>
                    <a:pt x="120" y="43"/>
                    <a:pt x="120" y="43"/>
                    <a:pt x="120" y="44"/>
                  </a:cubicBezTo>
                  <a:cubicBezTo>
                    <a:pt x="120" y="44"/>
                    <a:pt x="119" y="47"/>
                    <a:pt x="119" y="47"/>
                  </a:cubicBezTo>
                  <a:cubicBezTo>
                    <a:pt x="119" y="48"/>
                    <a:pt x="119" y="49"/>
                    <a:pt x="119" y="50"/>
                  </a:cubicBezTo>
                  <a:cubicBezTo>
                    <a:pt x="119" y="51"/>
                    <a:pt x="119" y="52"/>
                    <a:pt x="120" y="53"/>
                  </a:cubicBezTo>
                  <a:cubicBezTo>
                    <a:pt x="121" y="53"/>
                    <a:pt x="122" y="52"/>
                    <a:pt x="122" y="52"/>
                  </a:cubicBezTo>
                  <a:cubicBezTo>
                    <a:pt x="123" y="51"/>
                    <a:pt x="124" y="49"/>
                    <a:pt x="124" y="48"/>
                  </a:cubicBezTo>
                  <a:cubicBezTo>
                    <a:pt x="124" y="48"/>
                    <a:pt x="124" y="47"/>
                    <a:pt x="124" y="47"/>
                  </a:cubicBezTo>
                  <a:cubicBezTo>
                    <a:pt x="124" y="46"/>
                    <a:pt x="124" y="46"/>
                    <a:pt x="124" y="46"/>
                  </a:cubicBezTo>
                  <a:cubicBezTo>
                    <a:pt x="124" y="46"/>
                    <a:pt x="124" y="46"/>
                    <a:pt x="124" y="45"/>
                  </a:cubicBezTo>
                  <a:cubicBezTo>
                    <a:pt x="124" y="45"/>
                    <a:pt x="124" y="44"/>
                    <a:pt x="124" y="44"/>
                  </a:cubicBezTo>
                  <a:cubicBezTo>
                    <a:pt x="124" y="43"/>
                    <a:pt x="124" y="43"/>
                    <a:pt x="124" y="43"/>
                  </a:cubicBezTo>
                  <a:cubicBezTo>
                    <a:pt x="124" y="42"/>
                    <a:pt x="125" y="41"/>
                    <a:pt x="125" y="40"/>
                  </a:cubicBezTo>
                  <a:cubicBezTo>
                    <a:pt x="125" y="40"/>
                    <a:pt x="127" y="39"/>
                    <a:pt x="127" y="39"/>
                  </a:cubicBezTo>
                  <a:cubicBezTo>
                    <a:pt x="128" y="39"/>
                    <a:pt x="128" y="39"/>
                    <a:pt x="128" y="39"/>
                  </a:cubicBezTo>
                  <a:cubicBezTo>
                    <a:pt x="128" y="38"/>
                    <a:pt x="129" y="38"/>
                    <a:pt x="129" y="38"/>
                  </a:cubicBezTo>
                  <a:cubicBezTo>
                    <a:pt x="130" y="37"/>
                    <a:pt x="131" y="36"/>
                    <a:pt x="132" y="36"/>
                  </a:cubicBezTo>
                  <a:cubicBezTo>
                    <a:pt x="133" y="36"/>
                    <a:pt x="134" y="36"/>
                    <a:pt x="135" y="36"/>
                  </a:cubicBezTo>
                  <a:cubicBezTo>
                    <a:pt x="135" y="36"/>
                    <a:pt x="135" y="36"/>
                    <a:pt x="136" y="36"/>
                  </a:cubicBezTo>
                  <a:cubicBezTo>
                    <a:pt x="136" y="36"/>
                    <a:pt x="136" y="36"/>
                    <a:pt x="136" y="36"/>
                  </a:cubicBezTo>
                  <a:cubicBezTo>
                    <a:pt x="137" y="36"/>
                    <a:pt x="137" y="36"/>
                    <a:pt x="137" y="36"/>
                  </a:cubicBezTo>
                  <a:cubicBezTo>
                    <a:pt x="137" y="35"/>
                    <a:pt x="137" y="36"/>
                    <a:pt x="138" y="36"/>
                  </a:cubicBezTo>
                  <a:cubicBezTo>
                    <a:pt x="138" y="36"/>
                    <a:pt x="139" y="36"/>
                    <a:pt x="140" y="36"/>
                  </a:cubicBezTo>
                  <a:cubicBezTo>
                    <a:pt x="141" y="36"/>
                    <a:pt x="141" y="36"/>
                    <a:pt x="142" y="36"/>
                  </a:cubicBezTo>
                  <a:cubicBezTo>
                    <a:pt x="143" y="37"/>
                    <a:pt x="144" y="37"/>
                    <a:pt x="144" y="37"/>
                  </a:cubicBezTo>
                  <a:cubicBezTo>
                    <a:pt x="145" y="37"/>
                    <a:pt x="146" y="38"/>
                    <a:pt x="146" y="38"/>
                  </a:cubicBezTo>
                  <a:cubicBezTo>
                    <a:pt x="146" y="38"/>
                    <a:pt x="146" y="38"/>
                    <a:pt x="146" y="39"/>
                  </a:cubicBezTo>
                  <a:cubicBezTo>
                    <a:pt x="147" y="39"/>
                    <a:pt x="147" y="39"/>
                    <a:pt x="147" y="39"/>
                  </a:cubicBezTo>
                  <a:cubicBezTo>
                    <a:pt x="147" y="39"/>
                    <a:pt x="147" y="40"/>
                    <a:pt x="148" y="41"/>
                  </a:cubicBezTo>
                  <a:cubicBezTo>
                    <a:pt x="148" y="41"/>
                    <a:pt x="149" y="41"/>
                    <a:pt x="149" y="42"/>
                  </a:cubicBezTo>
                  <a:cubicBezTo>
                    <a:pt x="149" y="42"/>
                    <a:pt x="149" y="42"/>
                    <a:pt x="150" y="42"/>
                  </a:cubicBezTo>
                  <a:cubicBezTo>
                    <a:pt x="150" y="43"/>
                    <a:pt x="150" y="43"/>
                    <a:pt x="151" y="43"/>
                  </a:cubicBezTo>
                  <a:cubicBezTo>
                    <a:pt x="151" y="44"/>
                    <a:pt x="151" y="45"/>
                    <a:pt x="152" y="45"/>
                  </a:cubicBezTo>
                  <a:cubicBezTo>
                    <a:pt x="152" y="46"/>
                    <a:pt x="153" y="47"/>
                    <a:pt x="153" y="47"/>
                  </a:cubicBezTo>
                  <a:cubicBezTo>
                    <a:pt x="153" y="48"/>
                    <a:pt x="154" y="48"/>
                    <a:pt x="154" y="48"/>
                  </a:cubicBezTo>
                  <a:cubicBezTo>
                    <a:pt x="155" y="49"/>
                    <a:pt x="155" y="50"/>
                    <a:pt x="155" y="50"/>
                  </a:cubicBezTo>
                  <a:cubicBezTo>
                    <a:pt x="157" y="51"/>
                    <a:pt x="158" y="51"/>
                    <a:pt x="159" y="51"/>
                  </a:cubicBezTo>
                  <a:cubicBezTo>
                    <a:pt x="160" y="51"/>
                    <a:pt x="161" y="52"/>
                    <a:pt x="162" y="52"/>
                  </a:cubicBezTo>
                  <a:cubicBezTo>
                    <a:pt x="164" y="51"/>
                    <a:pt x="165" y="51"/>
                    <a:pt x="166" y="51"/>
                  </a:cubicBezTo>
                  <a:cubicBezTo>
                    <a:pt x="167" y="50"/>
                    <a:pt x="168" y="51"/>
                    <a:pt x="169" y="50"/>
                  </a:cubicBezTo>
                  <a:cubicBezTo>
                    <a:pt x="169" y="50"/>
                    <a:pt x="169" y="49"/>
                    <a:pt x="169" y="49"/>
                  </a:cubicBezTo>
                  <a:cubicBezTo>
                    <a:pt x="169" y="48"/>
                    <a:pt x="168" y="46"/>
                    <a:pt x="168" y="46"/>
                  </a:cubicBezTo>
                  <a:cubicBezTo>
                    <a:pt x="165" y="45"/>
                    <a:pt x="161" y="44"/>
                    <a:pt x="160" y="41"/>
                  </a:cubicBezTo>
                  <a:cubicBezTo>
                    <a:pt x="160" y="41"/>
                    <a:pt x="160" y="40"/>
                    <a:pt x="160" y="39"/>
                  </a:cubicBezTo>
                  <a:cubicBezTo>
                    <a:pt x="160" y="39"/>
                    <a:pt x="161" y="37"/>
                    <a:pt x="162" y="36"/>
                  </a:cubicBezTo>
                  <a:cubicBezTo>
                    <a:pt x="162" y="36"/>
                    <a:pt x="162" y="36"/>
                    <a:pt x="162" y="36"/>
                  </a:cubicBezTo>
                  <a:cubicBezTo>
                    <a:pt x="162" y="36"/>
                    <a:pt x="162" y="35"/>
                    <a:pt x="162" y="35"/>
                  </a:cubicBezTo>
                  <a:cubicBezTo>
                    <a:pt x="163" y="35"/>
                    <a:pt x="163" y="34"/>
                    <a:pt x="164" y="34"/>
                  </a:cubicBezTo>
                  <a:cubicBezTo>
                    <a:pt x="164" y="33"/>
                    <a:pt x="164" y="32"/>
                    <a:pt x="164" y="31"/>
                  </a:cubicBezTo>
                  <a:cubicBezTo>
                    <a:pt x="164" y="31"/>
                    <a:pt x="163" y="31"/>
                    <a:pt x="163" y="31"/>
                  </a:cubicBezTo>
                  <a:cubicBezTo>
                    <a:pt x="163" y="30"/>
                    <a:pt x="163" y="29"/>
                    <a:pt x="162" y="28"/>
                  </a:cubicBezTo>
                  <a:cubicBezTo>
                    <a:pt x="161" y="28"/>
                    <a:pt x="160" y="28"/>
                    <a:pt x="159" y="28"/>
                  </a:cubicBezTo>
                  <a:cubicBezTo>
                    <a:pt x="159" y="28"/>
                    <a:pt x="158" y="28"/>
                    <a:pt x="158" y="28"/>
                  </a:cubicBezTo>
                  <a:cubicBezTo>
                    <a:pt x="158" y="28"/>
                    <a:pt x="158" y="29"/>
                    <a:pt x="157" y="29"/>
                  </a:cubicBezTo>
                  <a:cubicBezTo>
                    <a:pt x="157" y="29"/>
                    <a:pt x="156" y="29"/>
                    <a:pt x="155" y="30"/>
                  </a:cubicBezTo>
                  <a:cubicBezTo>
                    <a:pt x="155" y="30"/>
                    <a:pt x="155" y="30"/>
                    <a:pt x="155" y="30"/>
                  </a:cubicBezTo>
                  <a:cubicBezTo>
                    <a:pt x="154" y="30"/>
                    <a:pt x="154" y="30"/>
                    <a:pt x="154" y="31"/>
                  </a:cubicBezTo>
                  <a:cubicBezTo>
                    <a:pt x="154" y="31"/>
                    <a:pt x="154" y="31"/>
                    <a:pt x="153" y="31"/>
                  </a:cubicBezTo>
                  <a:cubicBezTo>
                    <a:pt x="153" y="31"/>
                    <a:pt x="153" y="31"/>
                    <a:pt x="152" y="31"/>
                  </a:cubicBezTo>
                  <a:cubicBezTo>
                    <a:pt x="152" y="32"/>
                    <a:pt x="152" y="32"/>
                    <a:pt x="152" y="32"/>
                  </a:cubicBezTo>
                  <a:cubicBezTo>
                    <a:pt x="151" y="32"/>
                    <a:pt x="150" y="32"/>
                    <a:pt x="150" y="32"/>
                  </a:cubicBezTo>
                  <a:cubicBezTo>
                    <a:pt x="149" y="32"/>
                    <a:pt x="147" y="30"/>
                    <a:pt x="147" y="29"/>
                  </a:cubicBezTo>
                  <a:cubicBezTo>
                    <a:pt x="147" y="29"/>
                    <a:pt x="147" y="28"/>
                    <a:pt x="146" y="28"/>
                  </a:cubicBezTo>
                  <a:cubicBezTo>
                    <a:pt x="145" y="26"/>
                    <a:pt x="143" y="26"/>
                    <a:pt x="141" y="25"/>
                  </a:cubicBezTo>
                  <a:cubicBezTo>
                    <a:pt x="141" y="25"/>
                    <a:pt x="139" y="26"/>
                    <a:pt x="139" y="27"/>
                  </a:cubicBezTo>
                  <a:cubicBezTo>
                    <a:pt x="138" y="27"/>
                    <a:pt x="138" y="27"/>
                    <a:pt x="137" y="27"/>
                  </a:cubicBezTo>
                  <a:cubicBezTo>
                    <a:pt x="136" y="28"/>
                    <a:pt x="136" y="29"/>
                    <a:pt x="135" y="29"/>
                  </a:cubicBezTo>
                  <a:cubicBezTo>
                    <a:pt x="134" y="29"/>
                    <a:pt x="130" y="27"/>
                    <a:pt x="131" y="25"/>
                  </a:cubicBezTo>
                  <a:cubicBezTo>
                    <a:pt x="132" y="25"/>
                    <a:pt x="133" y="24"/>
                    <a:pt x="134" y="24"/>
                  </a:cubicBezTo>
                  <a:cubicBezTo>
                    <a:pt x="135" y="24"/>
                    <a:pt x="135" y="23"/>
                    <a:pt x="135" y="23"/>
                  </a:cubicBezTo>
                  <a:cubicBezTo>
                    <a:pt x="136" y="23"/>
                    <a:pt x="137" y="22"/>
                    <a:pt x="138" y="22"/>
                  </a:cubicBezTo>
                  <a:cubicBezTo>
                    <a:pt x="139" y="21"/>
                    <a:pt x="139" y="21"/>
                    <a:pt x="140" y="20"/>
                  </a:cubicBezTo>
                  <a:cubicBezTo>
                    <a:pt x="141" y="20"/>
                    <a:pt x="141" y="20"/>
                    <a:pt x="142" y="20"/>
                  </a:cubicBezTo>
                  <a:cubicBezTo>
                    <a:pt x="142" y="20"/>
                    <a:pt x="143" y="19"/>
                    <a:pt x="143" y="19"/>
                  </a:cubicBezTo>
                  <a:cubicBezTo>
                    <a:pt x="143" y="18"/>
                    <a:pt x="143" y="18"/>
                    <a:pt x="143" y="18"/>
                  </a:cubicBezTo>
                  <a:cubicBezTo>
                    <a:pt x="141" y="18"/>
                    <a:pt x="140" y="18"/>
                    <a:pt x="138" y="19"/>
                  </a:cubicBezTo>
                  <a:cubicBezTo>
                    <a:pt x="137" y="19"/>
                    <a:pt x="136" y="17"/>
                    <a:pt x="135" y="18"/>
                  </a:cubicBezTo>
                  <a:cubicBezTo>
                    <a:pt x="134" y="18"/>
                    <a:pt x="133" y="18"/>
                    <a:pt x="133" y="19"/>
                  </a:cubicBezTo>
                  <a:cubicBezTo>
                    <a:pt x="132" y="19"/>
                    <a:pt x="131" y="19"/>
                    <a:pt x="130" y="19"/>
                  </a:cubicBezTo>
                  <a:cubicBezTo>
                    <a:pt x="130" y="19"/>
                    <a:pt x="129" y="20"/>
                    <a:pt x="129" y="20"/>
                  </a:cubicBezTo>
                  <a:cubicBezTo>
                    <a:pt x="128" y="20"/>
                    <a:pt x="128" y="20"/>
                    <a:pt x="127" y="20"/>
                  </a:cubicBezTo>
                  <a:cubicBezTo>
                    <a:pt x="126" y="21"/>
                    <a:pt x="125" y="20"/>
                    <a:pt x="124" y="19"/>
                  </a:cubicBezTo>
                  <a:cubicBezTo>
                    <a:pt x="123" y="19"/>
                    <a:pt x="123" y="19"/>
                    <a:pt x="123" y="19"/>
                  </a:cubicBezTo>
                  <a:cubicBezTo>
                    <a:pt x="123" y="18"/>
                    <a:pt x="122" y="18"/>
                    <a:pt x="122" y="18"/>
                  </a:cubicBezTo>
                  <a:cubicBezTo>
                    <a:pt x="122" y="17"/>
                    <a:pt x="122" y="17"/>
                    <a:pt x="122" y="17"/>
                  </a:cubicBezTo>
                  <a:cubicBezTo>
                    <a:pt x="122" y="17"/>
                    <a:pt x="122" y="17"/>
                    <a:pt x="122" y="16"/>
                  </a:cubicBezTo>
                  <a:cubicBezTo>
                    <a:pt x="123" y="15"/>
                    <a:pt x="125" y="14"/>
                    <a:pt x="126" y="13"/>
                  </a:cubicBezTo>
                  <a:cubicBezTo>
                    <a:pt x="126" y="13"/>
                    <a:pt x="126" y="13"/>
                    <a:pt x="127" y="14"/>
                  </a:cubicBezTo>
                  <a:cubicBezTo>
                    <a:pt x="128" y="14"/>
                    <a:pt x="128" y="13"/>
                    <a:pt x="129" y="13"/>
                  </a:cubicBezTo>
                  <a:cubicBezTo>
                    <a:pt x="130" y="13"/>
                    <a:pt x="130" y="14"/>
                    <a:pt x="131" y="14"/>
                  </a:cubicBezTo>
                  <a:cubicBezTo>
                    <a:pt x="132" y="14"/>
                    <a:pt x="133" y="13"/>
                    <a:pt x="134" y="14"/>
                  </a:cubicBezTo>
                  <a:cubicBezTo>
                    <a:pt x="135" y="14"/>
                    <a:pt x="137" y="14"/>
                    <a:pt x="139" y="14"/>
                  </a:cubicBezTo>
                  <a:cubicBezTo>
                    <a:pt x="139" y="14"/>
                    <a:pt x="140" y="15"/>
                    <a:pt x="141" y="15"/>
                  </a:cubicBezTo>
                  <a:cubicBezTo>
                    <a:pt x="142" y="15"/>
                    <a:pt x="142" y="15"/>
                    <a:pt x="142" y="15"/>
                  </a:cubicBezTo>
                  <a:cubicBezTo>
                    <a:pt x="143" y="15"/>
                    <a:pt x="144" y="15"/>
                    <a:pt x="145" y="15"/>
                  </a:cubicBezTo>
                  <a:cubicBezTo>
                    <a:pt x="145" y="15"/>
                    <a:pt x="145" y="15"/>
                    <a:pt x="146" y="15"/>
                  </a:cubicBezTo>
                  <a:cubicBezTo>
                    <a:pt x="147" y="15"/>
                    <a:pt x="149" y="15"/>
                    <a:pt x="150" y="16"/>
                  </a:cubicBezTo>
                  <a:cubicBezTo>
                    <a:pt x="150" y="15"/>
                    <a:pt x="151" y="15"/>
                    <a:pt x="151" y="15"/>
                  </a:cubicBezTo>
                  <a:cubicBezTo>
                    <a:pt x="153" y="16"/>
                    <a:pt x="154" y="16"/>
                    <a:pt x="155" y="17"/>
                  </a:cubicBezTo>
                  <a:cubicBezTo>
                    <a:pt x="155" y="17"/>
                    <a:pt x="156" y="17"/>
                    <a:pt x="156" y="17"/>
                  </a:cubicBezTo>
                  <a:cubicBezTo>
                    <a:pt x="156" y="17"/>
                    <a:pt x="157" y="17"/>
                    <a:pt x="157" y="17"/>
                  </a:cubicBezTo>
                  <a:cubicBezTo>
                    <a:pt x="157" y="18"/>
                    <a:pt x="157" y="18"/>
                    <a:pt x="157" y="18"/>
                  </a:cubicBezTo>
                  <a:cubicBezTo>
                    <a:pt x="156" y="18"/>
                    <a:pt x="155" y="18"/>
                    <a:pt x="153" y="19"/>
                  </a:cubicBezTo>
                  <a:cubicBezTo>
                    <a:pt x="153" y="19"/>
                    <a:pt x="153" y="19"/>
                    <a:pt x="152" y="19"/>
                  </a:cubicBezTo>
                  <a:cubicBezTo>
                    <a:pt x="152" y="20"/>
                    <a:pt x="152" y="20"/>
                    <a:pt x="151" y="21"/>
                  </a:cubicBezTo>
                  <a:cubicBezTo>
                    <a:pt x="151" y="21"/>
                    <a:pt x="150" y="22"/>
                    <a:pt x="151" y="23"/>
                  </a:cubicBezTo>
                  <a:cubicBezTo>
                    <a:pt x="151" y="23"/>
                    <a:pt x="151" y="23"/>
                    <a:pt x="152" y="23"/>
                  </a:cubicBezTo>
                  <a:cubicBezTo>
                    <a:pt x="153" y="23"/>
                    <a:pt x="153" y="23"/>
                    <a:pt x="154" y="22"/>
                  </a:cubicBezTo>
                  <a:cubicBezTo>
                    <a:pt x="154" y="22"/>
                    <a:pt x="155" y="22"/>
                    <a:pt x="155" y="22"/>
                  </a:cubicBezTo>
                  <a:cubicBezTo>
                    <a:pt x="155" y="22"/>
                    <a:pt x="156" y="22"/>
                    <a:pt x="156" y="22"/>
                  </a:cubicBezTo>
                  <a:cubicBezTo>
                    <a:pt x="157" y="22"/>
                    <a:pt x="157" y="22"/>
                    <a:pt x="158" y="22"/>
                  </a:cubicBezTo>
                  <a:cubicBezTo>
                    <a:pt x="159" y="21"/>
                    <a:pt x="162" y="21"/>
                    <a:pt x="164" y="21"/>
                  </a:cubicBezTo>
                  <a:cubicBezTo>
                    <a:pt x="165" y="21"/>
                    <a:pt x="165" y="22"/>
                    <a:pt x="166" y="23"/>
                  </a:cubicBezTo>
                  <a:cubicBezTo>
                    <a:pt x="167" y="23"/>
                    <a:pt x="168" y="23"/>
                    <a:pt x="168" y="23"/>
                  </a:cubicBezTo>
                  <a:cubicBezTo>
                    <a:pt x="168" y="24"/>
                    <a:pt x="168" y="24"/>
                    <a:pt x="169" y="24"/>
                  </a:cubicBezTo>
                  <a:cubicBezTo>
                    <a:pt x="169" y="24"/>
                    <a:pt x="169" y="24"/>
                    <a:pt x="170" y="24"/>
                  </a:cubicBezTo>
                  <a:cubicBezTo>
                    <a:pt x="170" y="24"/>
                    <a:pt x="170" y="24"/>
                    <a:pt x="170" y="25"/>
                  </a:cubicBezTo>
                  <a:cubicBezTo>
                    <a:pt x="171" y="25"/>
                    <a:pt x="171" y="25"/>
                    <a:pt x="171" y="25"/>
                  </a:cubicBezTo>
                  <a:cubicBezTo>
                    <a:pt x="172" y="25"/>
                    <a:pt x="172" y="26"/>
                    <a:pt x="173" y="27"/>
                  </a:cubicBezTo>
                  <a:cubicBezTo>
                    <a:pt x="173" y="28"/>
                    <a:pt x="174" y="28"/>
                    <a:pt x="174" y="29"/>
                  </a:cubicBezTo>
                  <a:cubicBezTo>
                    <a:pt x="175" y="29"/>
                    <a:pt x="175" y="30"/>
                    <a:pt x="175" y="30"/>
                  </a:cubicBezTo>
                  <a:cubicBezTo>
                    <a:pt x="176" y="31"/>
                    <a:pt x="176" y="31"/>
                    <a:pt x="176" y="31"/>
                  </a:cubicBezTo>
                  <a:cubicBezTo>
                    <a:pt x="176" y="31"/>
                    <a:pt x="177" y="32"/>
                    <a:pt x="177" y="32"/>
                  </a:cubicBezTo>
                  <a:cubicBezTo>
                    <a:pt x="177" y="33"/>
                    <a:pt x="178" y="33"/>
                    <a:pt x="178" y="34"/>
                  </a:cubicBezTo>
                  <a:cubicBezTo>
                    <a:pt x="179" y="36"/>
                    <a:pt x="178" y="40"/>
                    <a:pt x="178" y="41"/>
                  </a:cubicBezTo>
                  <a:cubicBezTo>
                    <a:pt x="177" y="42"/>
                    <a:pt x="176" y="44"/>
                    <a:pt x="177" y="45"/>
                  </a:cubicBezTo>
                  <a:cubicBezTo>
                    <a:pt x="177" y="45"/>
                    <a:pt x="178" y="46"/>
                    <a:pt x="179" y="45"/>
                  </a:cubicBezTo>
                  <a:cubicBezTo>
                    <a:pt x="179" y="45"/>
                    <a:pt x="179" y="45"/>
                    <a:pt x="179" y="44"/>
                  </a:cubicBezTo>
                  <a:cubicBezTo>
                    <a:pt x="180" y="44"/>
                    <a:pt x="180" y="44"/>
                    <a:pt x="180" y="44"/>
                  </a:cubicBezTo>
                  <a:cubicBezTo>
                    <a:pt x="180" y="43"/>
                    <a:pt x="180" y="43"/>
                    <a:pt x="180" y="43"/>
                  </a:cubicBezTo>
                  <a:cubicBezTo>
                    <a:pt x="180" y="42"/>
                    <a:pt x="181" y="42"/>
                    <a:pt x="181" y="42"/>
                  </a:cubicBezTo>
                  <a:cubicBezTo>
                    <a:pt x="181" y="41"/>
                    <a:pt x="181" y="40"/>
                    <a:pt x="182" y="39"/>
                  </a:cubicBezTo>
                  <a:cubicBezTo>
                    <a:pt x="182" y="38"/>
                    <a:pt x="182" y="38"/>
                    <a:pt x="182" y="38"/>
                  </a:cubicBezTo>
                  <a:cubicBezTo>
                    <a:pt x="183" y="38"/>
                    <a:pt x="183" y="39"/>
                    <a:pt x="184" y="39"/>
                  </a:cubicBezTo>
                  <a:cubicBezTo>
                    <a:pt x="184" y="39"/>
                    <a:pt x="184" y="39"/>
                    <a:pt x="184" y="39"/>
                  </a:cubicBezTo>
                  <a:cubicBezTo>
                    <a:pt x="185" y="39"/>
                    <a:pt x="185" y="39"/>
                    <a:pt x="185" y="40"/>
                  </a:cubicBezTo>
                  <a:cubicBezTo>
                    <a:pt x="186" y="40"/>
                    <a:pt x="186" y="40"/>
                    <a:pt x="187" y="40"/>
                  </a:cubicBezTo>
                  <a:cubicBezTo>
                    <a:pt x="187" y="40"/>
                    <a:pt x="187" y="40"/>
                    <a:pt x="188" y="40"/>
                  </a:cubicBezTo>
                  <a:cubicBezTo>
                    <a:pt x="188" y="40"/>
                    <a:pt x="188" y="40"/>
                    <a:pt x="188" y="40"/>
                  </a:cubicBezTo>
                  <a:cubicBezTo>
                    <a:pt x="189" y="40"/>
                    <a:pt x="189" y="41"/>
                    <a:pt x="189" y="41"/>
                  </a:cubicBezTo>
                  <a:cubicBezTo>
                    <a:pt x="190" y="42"/>
                    <a:pt x="191" y="42"/>
                    <a:pt x="192" y="44"/>
                  </a:cubicBezTo>
                  <a:cubicBezTo>
                    <a:pt x="192" y="44"/>
                    <a:pt x="193" y="44"/>
                    <a:pt x="193" y="44"/>
                  </a:cubicBezTo>
                  <a:cubicBezTo>
                    <a:pt x="193" y="44"/>
                    <a:pt x="193" y="44"/>
                    <a:pt x="193" y="45"/>
                  </a:cubicBezTo>
                  <a:cubicBezTo>
                    <a:pt x="193" y="45"/>
                    <a:pt x="194" y="45"/>
                    <a:pt x="195" y="45"/>
                  </a:cubicBezTo>
                  <a:cubicBezTo>
                    <a:pt x="195" y="45"/>
                    <a:pt x="195" y="46"/>
                    <a:pt x="195" y="46"/>
                  </a:cubicBezTo>
                  <a:cubicBezTo>
                    <a:pt x="195" y="46"/>
                    <a:pt x="195" y="46"/>
                    <a:pt x="196" y="47"/>
                  </a:cubicBezTo>
                  <a:cubicBezTo>
                    <a:pt x="196" y="47"/>
                    <a:pt x="196" y="47"/>
                    <a:pt x="196" y="48"/>
                  </a:cubicBezTo>
                  <a:cubicBezTo>
                    <a:pt x="197" y="49"/>
                    <a:pt x="198" y="49"/>
                    <a:pt x="198" y="50"/>
                  </a:cubicBezTo>
                  <a:cubicBezTo>
                    <a:pt x="198" y="50"/>
                    <a:pt x="198" y="51"/>
                    <a:pt x="198" y="51"/>
                  </a:cubicBezTo>
                  <a:cubicBezTo>
                    <a:pt x="198" y="51"/>
                    <a:pt x="198" y="52"/>
                    <a:pt x="198" y="52"/>
                  </a:cubicBezTo>
                  <a:cubicBezTo>
                    <a:pt x="198" y="52"/>
                    <a:pt x="198" y="52"/>
                    <a:pt x="198" y="53"/>
                  </a:cubicBezTo>
                  <a:cubicBezTo>
                    <a:pt x="198" y="53"/>
                    <a:pt x="198" y="54"/>
                    <a:pt x="198" y="54"/>
                  </a:cubicBezTo>
                  <a:cubicBezTo>
                    <a:pt x="198" y="54"/>
                    <a:pt x="198" y="55"/>
                    <a:pt x="197" y="55"/>
                  </a:cubicBezTo>
                  <a:cubicBezTo>
                    <a:pt x="197" y="55"/>
                    <a:pt x="197" y="54"/>
                    <a:pt x="197" y="54"/>
                  </a:cubicBezTo>
                  <a:cubicBezTo>
                    <a:pt x="196" y="54"/>
                    <a:pt x="195" y="54"/>
                    <a:pt x="195" y="55"/>
                  </a:cubicBezTo>
                  <a:cubicBezTo>
                    <a:pt x="195" y="55"/>
                    <a:pt x="194" y="54"/>
                    <a:pt x="194" y="55"/>
                  </a:cubicBezTo>
                  <a:cubicBezTo>
                    <a:pt x="192" y="55"/>
                    <a:pt x="191" y="56"/>
                    <a:pt x="190" y="56"/>
                  </a:cubicBezTo>
                  <a:cubicBezTo>
                    <a:pt x="190" y="56"/>
                    <a:pt x="189" y="56"/>
                    <a:pt x="189" y="57"/>
                  </a:cubicBezTo>
                  <a:cubicBezTo>
                    <a:pt x="188" y="57"/>
                    <a:pt x="188" y="56"/>
                    <a:pt x="187" y="56"/>
                  </a:cubicBezTo>
                  <a:cubicBezTo>
                    <a:pt x="186" y="54"/>
                    <a:pt x="184" y="52"/>
                    <a:pt x="181" y="53"/>
                  </a:cubicBezTo>
                  <a:cubicBezTo>
                    <a:pt x="181" y="54"/>
                    <a:pt x="180" y="54"/>
                    <a:pt x="180" y="54"/>
                  </a:cubicBezTo>
                  <a:cubicBezTo>
                    <a:pt x="180" y="54"/>
                    <a:pt x="180" y="54"/>
                    <a:pt x="180" y="54"/>
                  </a:cubicBezTo>
                  <a:cubicBezTo>
                    <a:pt x="181" y="56"/>
                    <a:pt x="183" y="56"/>
                    <a:pt x="184" y="58"/>
                  </a:cubicBezTo>
                  <a:cubicBezTo>
                    <a:pt x="185" y="59"/>
                    <a:pt x="185" y="60"/>
                    <a:pt x="186" y="61"/>
                  </a:cubicBezTo>
                  <a:cubicBezTo>
                    <a:pt x="187" y="62"/>
                    <a:pt x="187" y="62"/>
                    <a:pt x="187" y="63"/>
                  </a:cubicBezTo>
                  <a:cubicBezTo>
                    <a:pt x="188" y="64"/>
                    <a:pt x="188" y="64"/>
                    <a:pt x="189" y="65"/>
                  </a:cubicBezTo>
                  <a:cubicBezTo>
                    <a:pt x="190" y="67"/>
                    <a:pt x="190" y="69"/>
                    <a:pt x="191" y="72"/>
                  </a:cubicBezTo>
                  <a:cubicBezTo>
                    <a:pt x="191" y="72"/>
                    <a:pt x="191" y="73"/>
                    <a:pt x="191" y="74"/>
                  </a:cubicBezTo>
                  <a:cubicBezTo>
                    <a:pt x="190" y="75"/>
                    <a:pt x="191" y="76"/>
                    <a:pt x="190" y="77"/>
                  </a:cubicBezTo>
                  <a:cubicBezTo>
                    <a:pt x="190" y="78"/>
                    <a:pt x="190" y="79"/>
                    <a:pt x="190" y="80"/>
                  </a:cubicBezTo>
                  <a:cubicBezTo>
                    <a:pt x="190" y="80"/>
                    <a:pt x="190" y="81"/>
                    <a:pt x="190" y="81"/>
                  </a:cubicBezTo>
                  <a:cubicBezTo>
                    <a:pt x="191" y="81"/>
                    <a:pt x="191" y="81"/>
                    <a:pt x="191" y="81"/>
                  </a:cubicBezTo>
                  <a:cubicBezTo>
                    <a:pt x="193" y="79"/>
                    <a:pt x="193" y="76"/>
                    <a:pt x="194" y="73"/>
                  </a:cubicBezTo>
                  <a:cubicBezTo>
                    <a:pt x="194" y="72"/>
                    <a:pt x="194" y="72"/>
                    <a:pt x="194" y="71"/>
                  </a:cubicBezTo>
                  <a:cubicBezTo>
                    <a:pt x="194" y="70"/>
                    <a:pt x="195" y="70"/>
                    <a:pt x="195" y="70"/>
                  </a:cubicBezTo>
                  <a:cubicBezTo>
                    <a:pt x="195" y="69"/>
                    <a:pt x="196" y="68"/>
                    <a:pt x="196" y="68"/>
                  </a:cubicBezTo>
                  <a:cubicBezTo>
                    <a:pt x="196" y="67"/>
                    <a:pt x="196" y="66"/>
                    <a:pt x="195" y="65"/>
                  </a:cubicBezTo>
                  <a:cubicBezTo>
                    <a:pt x="195" y="63"/>
                    <a:pt x="195" y="63"/>
                    <a:pt x="195" y="63"/>
                  </a:cubicBezTo>
                  <a:cubicBezTo>
                    <a:pt x="195" y="63"/>
                    <a:pt x="195" y="62"/>
                    <a:pt x="195" y="61"/>
                  </a:cubicBezTo>
                  <a:cubicBezTo>
                    <a:pt x="195" y="61"/>
                    <a:pt x="196" y="61"/>
                    <a:pt x="196" y="61"/>
                  </a:cubicBezTo>
                  <a:cubicBezTo>
                    <a:pt x="196" y="60"/>
                    <a:pt x="198" y="61"/>
                    <a:pt x="198" y="61"/>
                  </a:cubicBezTo>
                  <a:cubicBezTo>
                    <a:pt x="198" y="61"/>
                    <a:pt x="198" y="61"/>
                    <a:pt x="199" y="61"/>
                  </a:cubicBezTo>
                  <a:cubicBezTo>
                    <a:pt x="199" y="62"/>
                    <a:pt x="199" y="62"/>
                    <a:pt x="200" y="62"/>
                  </a:cubicBezTo>
                  <a:cubicBezTo>
                    <a:pt x="200" y="62"/>
                    <a:pt x="200" y="62"/>
                    <a:pt x="200" y="62"/>
                  </a:cubicBezTo>
                  <a:cubicBezTo>
                    <a:pt x="200" y="63"/>
                    <a:pt x="201" y="63"/>
                    <a:pt x="201" y="63"/>
                  </a:cubicBezTo>
                  <a:cubicBezTo>
                    <a:pt x="201" y="63"/>
                    <a:pt x="202" y="64"/>
                    <a:pt x="202" y="64"/>
                  </a:cubicBezTo>
                  <a:cubicBezTo>
                    <a:pt x="202" y="65"/>
                    <a:pt x="203" y="65"/>
                    <a:pt x="203" y="66"/>
                  </a:cubicBezTo>
                  <a:cubicBezTo>
                    <a:pt x="203" y="66"/>
                    <a:pt x="204" y="67"/>
                    <a:pt x="204" y="67"/>
                  </a:cubicBezTo>
                  <a:cubicBezTo>
                    <a:pt x="204" y="68"/>
                    <a:pt x="205" y="69"/>
                    <a:pt x="205" y="69"/>
                  </a:cubicBezTo>
                  <a:cubicBezTo>
                    <a:pt x="205" y="70"/>
                    <a:pt x="205" y="70"/>
                    <a:pt x="205" y="70"/>
                  </a:cubicBezTo>
                  <a:cubicBezTo>
                    <a:pt x="205" y="71"/>
                    <a:pt x="205" y="71"/>
                    <a:pt x="206" y="72"/>
                  </a:cubicBezTo>
                  <a:cubicBezTo>
                    <a:pt x="206" y="72"/>
                    <a:pt x="206" y="73"/>
                    <a:pt x="205" y="74"/>
                  </a:cubicBezTo>
                  <a:cubicBezTo>
                    <a:pt x="206" y="75"/>
                    <a:pt x="204" y="79"/>
                    <a:pt x="203" y="79"/>
                  </a:cubicBezTo>
                  <a:close/>
                  <a:moveTo>
                    <a:pt x="208" y="78"/>
                  </a:moveTo>
                  <a:cubicBezTo>
                    <a:pt x="208" y="79"/>
                    <a:pt x="208" y="79"/>
                    <a:pt x="208" y="79"/>
                  </a:cubicBezTo>
                  <a:cubicBezTo>
                    <a:pt x="208" y="79"/>
                    <a:pt x="208" y="80"/>
                    <a:pt x="208" y="80"/>
                  </a:cubicBezTo>
                  <a:cubicBezTo>
                    <a:pt x="207" y="81"/>
                    <a:pt x="208" y="82"/>
                    <a:pt x="207" y="83"/>
                  </a:cubicBezTo>
                  <a:cubicBezTo>
                    <a:pt x="207" y="83"/>
                    <a:pt x="207" y="83"/>
                    <a:pt x="206" y="83"/>
                  </a:cubicBezTo>
                  <a:cubicBezTo>
                    <a:pt x="206" y="84"/>
                    <a:pt x="205" y="84"/>
                    <a:pt x="205" y="85"/>
                  </a:cubicBezTo>
                  <a:cubicBezTo>
                    <a:pt x="204" y="85"/>
                    <a:pt x="204" y="84"/>
                    <a:pt x="203" y="84"/>
                  </a:cubicBezTo>
                  <a:cubicBezTo>
                    <a:pt x="203" y="84"/>
                    <a:pt x="203" y="84"/>
                    <a:pt x="203" y="84"/>
                  </a:cubicBezTo>
                  <a:cubicBezTo>
                    <a:pt x="204" y="83"/>
                    <a:pt x="206" y="81"/>
                    <a:pt x="206" y="81"/>
                  </a:cubicBezTo>
                  <a:cubicBezTo>
                    <a:pt x="207" y="80"/>
                    <a:pt x="207" y="79"/>
                    <a:pt x="208" y="79"/>
                  </a:cubicBezTo>
                  <a:cubicBezTo>
                    <a:pt x="208" y="78"/>
                    <a:pt x="208" y="78"/>
                    <a:pt x="208" y="77"/>
                  </a:cubicBezTo>
                  <a:cubicBezTo>
                    <a:pt x="209" y="77"/>
                    <a:pt x="209" y="78"/>
                    <a:pt x="209" y="78"/>
                  </a:cubicBezTo>
                  <a:cubicBezTo>
                    <a:pt x="209" y="78"/>
                    <a:pt x="208" y="78"/>
                    <a:pt x="208" y="78"/>
                  </a:cubicBezTo>
                  <a:close/>
                  <a:moveTo>
                    <a:pt x="209" y="62"/>
                  </a:moveTo>
                  <a:cubicBezTo>
                    <a:pt x="208" y="62"/>
                    <a:pt x="208" y="61"/>
                    <a:pt x="207" y="61"/>
                  </a:cubicBezTo>
                  <a:cubicBezTo>
                    <a:pt x="206" y="60"/>
                    <a:pt x="205" y="58"/>
                    <a:pt x="203" y="57"/>
                  </a:cubicBezTo>
                  <a:cubicBezTo>
                    <a:pt x="203" y="55"/>
                    <a:pt x="203" y="53"/>
                    <a:pt x="203" y="52"/>
                  </a:cubicBezTo>
                  <a:cubicBezTo>
                    <a:pt x="204" y="51"/>
                    <a:pt x="203" y="50"/>
                    <a:pt x="203" y="49"/>
                  </a:cubicBezTo>
                  <a:cubicBezTo>
                    <a:pt x="204" y="49"/>
                    <a:pt x="205" y="51"/>
                    <a:pt x="205" y="52"/>
                  </a:cubicBezTo>
                  <a:cubicBezTo>
                    <a:pt x="205" y="53"/>
                    <a:pt x="206" y="53"/>
                    <a:pt x="206" y="54"/>
                  </a:cubicBezTo>
                  <a:cubicBezTo>
                    <a:pt x="206" y="54"/>
                    <a:pt x="207" y="55"/>
                    <a:pt x="207" y="56"/>
                  </a:cubicBezTo>
                  <a:cubicBezTo>
                    <a:pt x="208" y="56"/>
                    <a:pt x="208" y="57"/>
                    <a:pt x="208" y="58"/>
                  </a:cubicBezTo>
                  <a:cubicBezTo>
                    <a:pt x="208" y="59"/>
                    <a:pt x="209" y="60"/>
                    <a:pt x="209" y="62"/>
                  </a:cubicBezTo>
                  <a:close/>
                  <a:moveTo>
                    <a:pt x="192" y="86"/>
                  </a:moveTo>
                  <a:cubicBezTo>
                    <a:pt x="189" y="84"/>
                    <a:pt x="185" y="82"/>
                    <a:pt x="182" y="81"/>
                  </a:cubicBezTo>
                  <a:cubicBezTo>
                    <a:pt x="181" y="80"/>
                    <a:pt x="180" y="80"/>
                    <a:pt x="179" y="80"/>
                  </a:cubicBezTo>
                  <a:cubicBezTo>
                    <a:pt x="179" y="80"/>
                    <a:pt x="178" y="80"/>
                    <a:pt x="178" y="79"/>
                  </a:cubicBezTo>
                  <a:cubicBezTo>
                    <a:pt x="178" y="79"/>
                    <a:pt x="178" y="78"/>
                    <a:pt x="178" y="78"/>
                  </a:cubicBezTo>
                  <a:cubicBezTo>
                    <a:pt x="178" y="77"/>
                    <a:pt x="178" y="76"/>
                    <a:pt x="178" y="76"/>
                  </a:cubicBezTo>
                  <a:cubicBezTo>
                    <a:pt x="179" y="75"/>
                    <a:pt x="178" y="74"/>
                    <a:pt x="178" y="73"/>
                  </a:cubicBezTo>
                  <a:cubicBezTo>
                    <a:pt x="177" y="72"/>
                    <a:pt x="177" y="70"/>
                    <a:pt x="176" y="69"/>
                  </a:cubicBezTo>
                  <a:cubicBezTo>
                    <a:pt x="176" y="68"/>
                    <a:pt x="175" y="67"/>
                    <a:pt x="174" y="67"/>
                  </a:cubicBezTo>
                  <a:cubicBezTo>
                    <a:pt x="174" y="67"/>
                    <a:pt x="174" y="66"/>
                    <a:pt x="174" y="67"/>
                  </a:cubicBezTo>
                  <a:cubicBezTo>
                    <a:pt x="173" y="67"/>
                    <a:pt x="173" y="68"/>
                    <a:pt x="172" y="68"/>
                  </a:cubicBezTo>
                  <a:cubicBezTo>
                    <a:pt x="172" y="70"/>
                    <a:pt x="173" y="71"/>
                    <a:pt x="173" y="72"/>
                  </a:cubicBezTo>
                  <a:cubicBezTo>
                    <a:pt x="174" y="73"/>
                    <a:pt x="175" y="75"/>
                    <a:pt x="175" y="76"/>
                  </a:cubicBezTo>
                  <a:cubicBezTo>
                    <a:pt x="175" y="77"/>
                    <a:pt x="175" y="77"/>
                    <a:pt x="174" y="77"/>
                  </a:cubicBezTo>
                  <a:cubicBezTo>
                    <a:pt x="174" y="78"/>
                    <a:pt x="174" y="78"/>
                    <a:pt x="174" y="78"/>
                  </a:cubicBezTo>
                  <a:cubicBezTo>
                    <a:pt x="174" y="80"/>
                    <a:pt x="172" y="80"/>
                    <a:pt x="171" y="81"/>
                  </a:cubicBezTo>
                  <a:cubicBezTo>
                    <a:pt x="171" y="81"/>
                    <a:pt x="170" y="82"/>
                    <a:pt x="170" y="82"/>
                  </a:cubicBezTo>
                  <a:cubicBezTo>
                    <a:pt x="170" y="82"/>
                    <a:pt x="170" y="82"/>
                    <a:pt x="169" y="83"/>
                  </a:cubicBezTo>
                  <a:cubicBezTo>
                    <a:pt x="169" y="84"/>
                    <a:pt x="170" y="85"/>
                    <a:pt x="170" y="86"/>
                  </a:cubicBezTo>
                  <a:cubicBezTo>
                    <a:pt x="170" y="86"/>
                    <a:pt x="171" y="86"/>
                    <a:pt x="171" y="86"/>
                  </a:cubicBezTo>
                  <a:cubicBezTo>
                    <a:pt x="172" y="86"/>
                    <a:pt x="172" y="85"/>
                    <a:pt x="172" y="85"/>
                  </a:cubicBezTo>
                  <a:cubicBezTo>
                    <a:pt x="173" y="85"/>
                    <a:pt x="176" y="83"/>
                    <a:pt x="178" y="84"/>
                  </a:cubicBezTo>
                  <a:cubicBezTo>
                    <a:pt x="179" y="84"/>
                    <a:pt x="180" y="85"/>
                    <a:pt x="181" y="85"/>
                  </a:cubicBezTo>
                  <a:cubicBezTo>
                    <a:pt x="183" y="86"/>
                    <a:pt x="185" y="87"/>
                    <a:pt x="187" y="88"/>
                  </a:cubicBezTo>
                  <a:cubicBezTo>
                    <a:pt x="188" y="89"/>
                    <a:pt x="189" y="90"/>
                    <a:pt x="190" y="90"/>
                  </a:cubicBezTo>
                  <a:cubicBezTo>
                    <a:pt x="190" y="91"/>
                    <a:pt x="191" y="91"/>
                    <a:pt x="192" y="91"/>
                  </a:cubicBezTo>
                  <a:cubicBezTo>
                    <a:pt x="193" y="91"/>
                    <a:pt x="194" y="90"/>
                    <a:pt x="195" y="89"/>
                  </a:cubicBezTo>
                  <a:cubicBezTo>
                    <a:pt x="195" y="87"/>
                    <a:pt x="192" y="87"/>
                    <a:pt x="192" y="86"/>
                  </a:cubicBezTo>
                  <a:close/>
                  <a:moveTo>
                    <a:pt x="115" y="113"/>
                  </a:moveTo>
                  <a:cubicBezTo>
                    <a:pt x="115" y="112"/>
                    <a:pt x="115" y="112"/>
                    <a:pt x="114" y="112"/>
                  </a:cubicBezTo>
                  <a:cubicBezTo>
                    <a:pt x="113" y="112"/>
                    <a:pt x="113" y="112"/>
                    <a:pt x="111" y="111"/>
                  </a:cubicBezTo>
                  <a:cubicBezTo>
                    <a:pt x="110" y="111"/>
                    <a:pt x="108" y="111"/>
                    <a:pt x="107" y="110"/>
                  </a:cubicBezTo>
                  <a:cubicBezTo>
                    <a:pt x="107" y="110"/>
                    <a:pt x="107" y="109"/>
                    <a:pt x="106" y="109"/>
                  </a:cubicBezTo>
                  <a:cubicBezTo>
                    <a:pt x="106" y="109"/>
                    <a:pt x="106" y="108"/>
                    <a:pt x="105" y="108"/>
                  </a:cubicBezTo>
                  <a:cubicBezTo>
                    <a:pt x="105" y="108"/>
                    <a:pt x="103" y="107"/>
                    <a:pt x="102" y="107"/>
                  </a:cubicBezTo>
                  <a:cubicBezTo>
                    <a:pt x="101" y="107"/>
                    <a:pt x="101" y="108"/>
                    <a:pt x="100" y="108"/>
                  </a:cubicBezTo>
                  <a:cubicBezTo>
                    <a:pt x="99" y="108"/>
                    <a:pt x="99" y="108"/>
                    <a:pt x="99" y="108"/>
                  </a:cubicBezTo>
                  <a:cubicBezTo>
                    <a:pt x="97" y="108"/>
                    <a:pt x="95" y="108"/>
                    <a:pt x="94" y="108"/>
                  </a:cubicBezTo>
                  <a:cubicBezTo>
                    <a:pt x="93" y="108"/>
                    <a:pt x="93" y="108"/>
                    <a:pt x="93" y="108"/>
                  </a:cubicBezTo>
                  <a:cubicBezTo>
                    <a:pt x="92" y="109"/>
                    <a:pt x="90" y="108"/>
                    <a:pt x="90" y="108"/>
                  </a:cubicBezTo>
                  <a:cubicBezTo>
                    <a:pt x="89" y="108"/>
                    <a:pt x="88" y="107"/>
                    <a:pt x="87" y="106"/>
                  </a:cubicBezTo>
                  <a:cubicBezTo>
                    <a:pt x="86" y="106"/>
                    <a:pt x="85" y="106"/>
                    <a:pt x="85" y="106"/>
                  </a:cubicBezTo>
                  <a:cubicBezTo>
                    <a:pt x="84" y="105"/>
                    <a:pt x="83" y="105"/>
                    <a:pt x="82" y="104"/>
                  </a:cubicBezTo>
                  <a:cubicBezTo>
                    <a:pt x="81" y="104"/>
                    <a:pt x="80" y="104"/>
                    <a:pt x="79" y="105"/>
                  </a:cubicBezTo>
                  <a:cubicBezTo>
                    <a:pt x="79" y="105"/>
                    <a:pt x="78" y="105"/>
                    <a:pt x="78" y="105"/>
                  </a:cubicBezTo>
                  <a:cubicBezTo>
                    <a:pt x="77" y="105"/>
                    <a:pt x="76" y="106"/>
                    <a:pt x="75" y="106"/>
                  </a:cubicBezTo>
                  <a:cubicBezTo>
                    <a:pt x="74" y="105"/>
                    <a:pt x="73" y="105"/>
                    <a:pt x="71" y="105"/>
                  </a:cubicBezTo>
                  <a:cubicBezTo>
                    <a:pt x="71" y="105"/>
                    <a:pt x="71" y="105"/>
                    <a:pt x="70" y="105"/>
                  </a:cubicBezTo>
                  <a:cubicBezTo>
                    <a:pt x="69" y="105"/>
                    <a:pt x="69" y="104"/>
                    <a:pt x="68" y="104"/>
                  </a:cubicBezTo>
                  <a:cubicBezTo>
                    <a:pt x="67" y="104"/>
                    <a:pt x="67" y="104"/>
                    <a:pt x="67" y="104"/>
                  </a:cubicBezTo>
                  <a:cubicBezTo>
                    <a:pt x="65" y="103"/>
                    <a:pt x="62" y="104"/>
                    <a:pt x="60" y="104"/>
                  </a:cubicBezTo>
                  <a:cubicBezTo>
                    <a:pt x="59" y="104"/>
                    <a:pt x="58" y="104"/>
                    <a:pt x="57" y="104"/>
                  </a:cubicBezTo>
                  <a:cubicBezTo>
                    <a:pt x="56" y="103"/>
                    <a:pt x="56" y="104"/>
                    <a:pt x="55" y="104"/>
                  </a:cubicBezTo>
                  <a:cubicBezTo>
                    <a:pt x="54" y="104"/>
                    <a:pt x="54" y="104"/>
                    <a:pt x="53" y="104"/>
                  </a:cubicBezTo>
                  <a:cubicBezTo>
                    <a:pt x="52" y="104"/>
                    <a:pt x="52" y="104"/>
                    <a:pt x="51" y="105"/>
                  </a:cubicBezTo>
                  <a:cubicBezTo>
                    <a:pt x="50" y="105"/>
                    <a:pt x="50" y="105"/>
                    <a:pt x="49" y="106"/>
                  </a:cubicBezTo>
                  <a:cubicBezTo>
                    <a:pt x="48" y="106"/>
                    <a:pt x="47" y="106"/>
                    <a:pt x="47" y="106"/>
                  </a:cubicBezTo>
                  <a:cubicBezTo>
                    <a:pt x="46" y="107"/>
                    <a:pt x="44" y="107"/>
                    <a:pt x="43" y="106"/>
                  </a:cubicBezTo>
                  <a:cubicBezTo>
                    <a:pt x="43" y="106"/>
                    <a:pt x="42" y="106"/>
                    <a:pt x="41" y="106"/>
                  </a:cubicBezTo>
                  <a:cubicBezTo>
                    <a:pt x="41" y="106"/>
                    <a:pt x="40" y="106"/>
                    <a:pt x="40" y="106"/>
                  </a:cubicBezTo>
                  <a:cubicBezTo>
                    <a:pt x="39" y="106"/>
                    <a:pt x="39" y="106"/>
                    <a:pt x="38" y="106"/>
                  </a:cubicBezTo>
                  <a:cubicBezTo>
                    <a:pt x="37" y="106"/>
                    <a:pt x="37" y="106"/>
                    <a:pt x="36" y="106"/>
                  </a:cubicBezTo>
                  <a:cubicBezTo>
                    <a:pt x="36" y="106"/>
                    <a:pt x="35" y="106"/>
                    <a:pt x="35" y="106"/>
                  </a:cubicBezTo>
                  <a:cubicBezTo>
                    <a:pt x="34" y="106"/>
                    <a:pt x="33" y="106"/>
                    <a:pt x="33" y="106"/>
                  </a:cubicBezTo>
                  <a:cubicBezTo>
                    <a:pt x="31" y="105"/>
                    <a:pt x="29" y="105"/>
                    <a:pt x="27" y="105"/>
                  </a:cubicBezTo>
                  <a:cubicBezTo>
                    <a:pt x="25" y="105"/>
                    <a:pt x="24" y="105"/>
                    <a:pt x="23" y="105"/>
                  </a:cubicBezTo>
                  <a:cubicBezTo>
                    <a:pt x="23" y="106"/>
                    <a:pt x="23" y="106"/>
                    <a:pt x="23" y="106"/>
                  </a:cubicBezTo>
                  <a:cubicBezTo>
                    <a:pt x="24" y="107"/>
                    <a:pt x="24" y="108"/>
                    <a:pt x="25" y="108"/>
                  </a:cubicBezTo>
                  <a:cubicBezTo>
                    <a:pt x="25" y="108"/>
                    <a:pt x="26" y="108"/>
                    <a:pt x="27" y="109"/>
                  </a:cubicBezTo>
                  <a:cubicBezTo>
                    <a:pt x="27" y="109"/>
                    <a:pt x="27" y="110"/>
                    <a:pt x="28" y="110"/>
                  </a:cubicBezTo>
                  <a:cubicBezTo>
                    <a:pt x="28" y="110"/>
                    <a:pt x="29" y="110"/>
                    <a:pt x="29" y="110"/>
                  </a:cubicBezTo>
                  <a:cubicBezTo>
                    <a:pt x="30" y="110"/>
                    <a:pt x="30" y="111"/>
                    <a:pt x="31" y="111"/>
                  </a:cubicBezTo>
                  <a:cubicBezTo>
                    <a:pt x="31" y="112"/>
                    <a:pt x="29" y="113"/>
                    <a:pt x="29" y="114"/>
                  </a:cubicBezTo>
                  <a:cubicBezTo>
                    <a:pt x="28" y="115"/>
                    <a:pt x="27" y="116"/>
                    <a:pt x="27" y="117"/>
                  </a:cubicBezTo>
                  <a:cubicBezTo>
                    <a:pt x="26" y="118"/>
                    <a:pt x="26" y="118"/>
                    <a:pt x="25" y="119"/>
                  </a:cubicBezTo>
                  <a:cubicBezTo>
                    <a:pt x="25" y="119"/>
                    <a:pt x="25" y="119"/>
                    <a:pt x="24" y="120"/>
                  </a:cubicBezTo>
                  <a:cubicBezTo>
                    <a:pt x="24" y="120"/>
                    <a:pt x="24" y="120"/>
                    <a:pt x="23" y="120"/>
                  </a:cubicBezTo>
                  <a:cubicBezTo>
                    <a:pt x="23" y="121"/>
                    <a:pt x="23" y="121"/>
                    <a:pt x="23" y="122"/>
                  </a:cubicBezTo>
                  <a:cubicBezTo>
                    <a:pt x="23" y="123"/>
                    <a:pt x="24" y="124"/>
                    <a:pt x="26" y="123"/>
                  </a:cubicBezTo>
                  <a:cubicBezTo>
                    <a:pt x="26" y="123"/>
                    <a:pt x="26" y="123"/>
                    <a:pt x="27" y="122"/>
                  </a:cubicBezTo>
                  <a:cubicBezTo>
                    <a:pt x="28" y="121"/>
                    <a:pt x="30" y="121"/>
                    <a:pt x="30" y="119"/>
                  </a:cubicBezTo>
                  <a:cubicBezTo>
                    <a:pt x="31" y="119"/>
                    <a:pt x="31" y="119"/>
                    <a:pt x="32" y="119"/>
                  </a:cubicBezTo>
                  <a:cubicBezTo>
                    <a:pt x="32" y="118"/>
                    <a:pt x="33" y="118"/>
                    <a:pt x="33" y="117"/>
                  </a:cubicBezTo>
                  <a:cubicBezTo>
                    <a:pt x="33" y="117"/>
                    <a:pt x="34" y="117"/>
                    <a:pt x="34" y="117"/>
                  </a:cubicBezTo>
                  <a:cubicBezTo>
                    <a:pt x="35" y="117"/>
                    <a:pt x="35" y="116"/>
                    <a:pt x="36" y="116"/>
                  </a:cubicBezTo>
                  <a:cubicBezTo>
                    <a:pt x="36" y="116"/>
                    <a:pt x="37" y="116"/>
                    <a:pt x="38" y="116"/>
                  </a:cubicBezTo>
                  <a:cubicBezTo>
                    <a:pt x="39" y="115"/>
                    <a:pt x="41" y="116"/>
                    <a:pt x="42" y="115"/>
                  </a:cubicBezTo>
                  <a:cubicBezTo>
                    <a:pt x="43" y="115"/>
                    <a:pt x="44" y="115"/>
                    <a:pt x="45" y="115"/>
                  </a:cubicBezTo>
                  <a:cubicBezTo>
                    <a:pt x="46" y="115"/>
                    <a:pt x="48" y="115"/>
                    <a:pt x="50" y="114"/>
                  </a:cubicBezTo>
                  <a:cubicBezTo>
                    <a:pt x="51" y="114"/>
                    <a:pt x="51" y="114"/>
                    <a:pt x="52" y="114"/>
                  </a:cubicBezTo>
                  <a:cubicBezTo>
                    <a:pt x="53" y="114"/>
                    <a:pt x="53" y="113"/>
                    <a:pt x="54" y="112"/>
                  </a:cubicBezTo>
                  <a:cubicBezTo>
                    <a:pt x="54" y="112"/>
                    <a:pt x="54" y="111"/>
                    <a:pt x="54" y="111"/>
                  </a:cubicBezTo>
                  <a:cubicBezTo>
                    <a:pt x="55" y="111"/>
                    <a:pt x="57" y="110"/>
                    <a:pt x="57" y="110"/>
                  </a:cubicBezTo>
                  <a:cubicBezTo>
                    <a:pt x="58" y="110"/>
                    <a:pt x="58" y="109"/>
                    <a:pt x="59" y="109"/>
                  </a:cubicBezTo>
                  <a:cubicBezTo>
                    <a:pt x="59" y="109"/>
                    <a:pt x="59" y="109"/>
                    <a:pt x="60" y="109"/>
                  </a:cubicBezTo>
                  <a:cubicBezTo>
                    <a:pt x="60" y="109"/>
                    <a:pt x="61" y="109"/>
                    <a:pt x="62" y="108"/>
                  </a:cubicBezTo>
                  <a:cubicBezTo>
                    <a:pt x="62" y="108"/>
                    <a:pt x="64" y="109"/>
                    <a:pt x="64" y="109"/>
                  </a:cubicBezTo>
                  <a:cubicBezTo>
                    <a:pt x="65" y="109"/>
                    <a:pt x="66" y="108"/>
                    <a:pt x="67" y="109"/>
                  </a:cubicBezTo>
                  <a:cubicBezTo>
                    <a:pt x="67" y="109"/>
                    <a:pt x="67" y="109"/>
                    <a:pt x="67" y="109"/>
                  </a:cubicBezTo>
                  <a:cubicBezTo>
                    <a:pt x="68" y="109"/>
                    <a:pt x="68" y="109"/>
                    <a:pt x="69" y="109"/>
                  </a:cubicBezTo>
                  <a:cubicBezTo>
                    <a:pt x="69" y="109"/>
                    <a:pt x="69" y="109"/>
                    <a:pt x="69" y="109"/>
                  </a:cubicBezTo>
                  <a:cubicBezTo>
                    <a:pt x="70" y="109"/>
                    <a:pt x="70" y="109"/>
                    <a:pt x="71" y="109"/>
                  </a:cubicBezTo>
                  <a:cubicBezTo>
                    <a:pt x="71" y="109"/>
                    <a:pt x="72" y="110"/>
                    <a:pt x="72" y="110"/>
                  </a:cubicBezTo>
                  <a:cubicBezTo>
                    <a:pt x="73" y="110"/>
                    <a:pt x="73" y="110"/>
                    <a:pt x="74" y="110"/>
                  </a:cubicBezTo>
                  <a:cubicBezTo>
                    <a:pt x="74" y="110"/>
                    <a:pt x="75" y="111"/>
                    <a:pt x="75" y="111"/>
                  </a:cubicBezTo>
                  <a:cubicBezTo>
                    <a:pt x="76" y="111"/>
                    <a:pt x="76" y="111"/>
                    <a:pt x="77" y="111"/>
                  </a:cubicBezTo>
                  <a:cubicBezTo>
                    <a:pt x="77" y="111"/>
                    <a:pt x="78" y="111"/>
                    <a:pt x="78" y="111"/>
                  </a:cubicBezTo>
                  <a:cubicBezTo>
                    <a:pt x="79" y="111"/>
                    <a:pt x="82" y="109"/>
                    <a:pt x="83" y="110"/>
                  </a:cubicBezTo>
                  <a:cubicBezTo>
                    <a:pt x="84" y="110"/>
                    <a:pt x="84" y="110"/>
                    <a:pt x="85" y="110"/>
                  </a:cubicBezTo>
                  <a:cubicBezTo>
                    <a:pt x="85" y="110"/>
                    <a:pt x="85" y="110"/>
                    <a:pt x="86" y="111"/>
                  </a:cubicBezTo>
                  <a:cubicBezTo>
                    <a:pt x="86" y="111"/>
                    <a:pt x="86" y="111"/>
                    <a:pt x="86" y="111"/>
                  </a:cubicBezTo>
                  <a:cubicBezTo>
                    <a:pt x="87" y="112"/>
                    <a:pt x="88" y="112"/>
                    <a:pt x="88" y="112"/>
                  </a:cubicBezTo>
                  <a:cubicBezTo>
                    <a:pt x="88" y="113"/>
                    <a:pt x="89" y="113"/>
                    <a:pt x="89" y="113"/>
                  </a:cubicBezTo>
                  <a:cubicBezTo>
                    <a:pt x="90" y="114"/>
                    <a:pt x="90" y="113"/>
                    <a:pt x="91" y="113"/>
                  </a:cubicBezTo>
                  <a:cubicBezTo>
                    <a:pt x="91" y="114"/>
                    <a:pt x="92" y="114"/>
                    <a:pt x="92" y="114"/>
                  </a:cubicBezTo>
                  <a:cubicBezTo>
                    <a:pt x="93" y="114"/>
                    <a:pt x="93" y="114"/>
                    <a:pt x="93" y="114"/>
                  </a:cubicBezTo>
                  <a:cubicBezTo>
                    <a:pt x="95" y="114"/>
                    <a:pt x="97" y="114"/>
                    <a:pt x="99" y="113"/>
                  </a:cubicBezTo>
                  <a:cubicBezTo>
                    <a:pt x="99" y="113"/>
                    <a:pt x="100" y="113"/>
                    <a:pt x="100" y="113"/>
                  </a:cubicBezTo>
                  <a:cubicBezTo>
                    <a:pt x="101" y="113"/>
                    <a:pt x="101" y="113"/>
                    <a:pt x="102" y="113"/>
                  </a:cubicBezTo>
                  <a:cubicBezTo>
                    <a:pt x="102" y="113"/>
                    <a:pt x="103" y="113"/>
                    <a:pt x="103" y="113"/>
                  </a:cubicBezTo>
                  <a:cubicBezTo>
                    <a:pt x="104" y="113"/>
                    <a:pt x="104" y="114"/>
                    <a:pt x="105" y="114"/>
                  </a:cubicBezTo>
                  <a:cubicBezTo>
                    <a:pt x="107" y="115"/>
                    <a:pt x="108" y="115"/>
                    <a:pt x="110" y="115"/>
                  </a:cubicBezTo>
                  <a:cubicBezTo>
                    <a:pt x="111" y="115"/>
                    <a:pt x="111" y="115"/>
                    <a:pt x="111" y="115"/>
                  </a:cubicBezTo>
                  <a:cubicBezTo>
                    <a:pt x="111" y="116"/>
                    <a:pt x="112" y="116"/>
                    <a:pt x="112" y="116"/>
                  </a:cubicBezTo>
                  <a:cubicBezTo>
                    <a:pt x="113" y="116"/>
                    <a:pt x="113" y="116"/>
                    <a:pt x="113" y="115"/>
                  </a:cubicBezTo>
                  <a:cubicBezTo>
                    <a:pt x="114" y="115"/>
                    <a:pt x="115" y="116"/>
                    <a:pt x="115" y="116"/>
                  </a:cubicBezTo>
                  <a:cubicBezTo>
                    <a:pt x="116" y="116"/>
                    <a:pt x="117" y="115"/>
                    <a:pt x="117" y="115"/>
                  </a:cubicBezTo>
                  <a:cubicBezTo>
                    <a:pt x="118" y="113"/>
                    <a:pt x="116" y="113"/>
                    <a:pt x="115" y="113"/>
                  </a:cubicBezTo>
                  <a:close/>
                  <a:moveTo>
                    <a:pt x="96" y="148"/>
                  </a:moveTo>
                  <a:cubicBezTo>
                    <a:pt x="96" y="148"/>
                    <a:pt x="96" y="148"/>
                    <a:pt x="96" y="148"/>
                  </a:cubicBezTo>
                  <a:cubicBezTo>
                    <a:pt x="96" y="148"/>
                    <a:pt x="96" y="148"/>
                    <a:pt x="95" y="148"/>
                  </a:cubicBezTo>
                  <a:cubicBezTo>
                    <a:pt x="94" y="149"/>
                    <a:pt x="93" y="151"/>
                    <a:pt x="92" y="153"/>
                  </a:cubicBezTo>
                  <a:cubicBezTo>
                    <a:pt x="91" y="154"/>
                    <a:pt x="91" y="155"/>
                    <a:pt x="90" y="156"/>
                  </a:cubicBezTo>
                  <a:cubicBezTo>
                    <a:pt x="90" y="157"/>
                    <a:pt x="90" y="160"/>
                    <a:pt x="91" y="160"/>
                  </a:cubicBezTo>
                  <a:cubicBezTo>
                    <a:pt x="92" y="161"/>
                    <a:pt x="93" y="159"/>
                    <a:pt x="93" y="158"/>
                  </a:cubicBezTo>
                  <a:cubicBezTo>
                    <a:pt x="94" y="157"/>
                    <a:pt x="95" y="155"/>
                    <a:pt x="96" y="154"/>
                  </a:cubicBezTo>
                  <a:cubicBezTo>
                    <a:pt x="96" y="153"/>
                    <a:pt x="96" y="153"/>
                    <a:pt x="96" y="152"/>
                  </a:cubicBezTo>
                  <a:cubicBezTo>
                    <a:pt x="97" y="152"/>
                    <a:pt x="97" y="151"/>
                    <a:pt x="97" y="151"/>
                  </a:cubicBezTo>
                  <a:cubicBezTo>
                    <a:pt x="98" y="150"/>
                    <a:pt x="97" y="148"/>
                    <a:pt x="96" y="1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500"/>
            </a:p>
          </p:txBody>
        </p:sp>
        <p:sp>
          <p:nvSpPr>
            <p:cNvPr id="402" name="Freeform 26"/>
            <p:cNvSpPr>
              <a:spLocks noEditPoints="1"/>
            </p:cNvSpPr>
            <p:nvPr/>
          </p:nvSpPr>
          <p:spPr bwMode="auto">
            <a:xfrm>
              <a:off x="1421346" y="4917723"/>
              <a:ext cx="4845713" cy="121729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a:latin typeface="Segoe Print" panose="02000600000000000000" pitchFamily="2" charset="0"/>
                </a:rPr>
                <a:t>   The organisation suffered corporate memory loss, brought about by leadership and management attrition, </a:t>
              </a:r>
              <a:r>
                <a:rPr lang="en-ZA" sz="1500" dirty="0" smtClean="0">
                  <a:latin typeface="Segoe Print" panose="02000600000000000000" pitchFamily="2" charset="0"/>
                </a:rPr>
                <a:t>without corrective action. </a:t>
              </a:r>
              <a:endParaRPr lang="en-ZA" sz="1500" dirty="0">
                <a:latin typeface="Segoe Print" panose="02000600000000000000" pitchFamily="2" charset="0"/>
              </a:endParaRPr>
            </a:p>
          </p:txBody>
        </p:sp>
      </p:grpSp>
      <p:grpSp>
        <p:nvGrpSpPr>
          <p:cNvPr id="404" name="Group 403"/>
          <p:cNvGrpSpPr/>
          <p:nvPr/>
        </p:nvGrpSpPr>
        <p:grpSpPr>
          <a:xfrm>
            <a:off x="6310116" y="4920977"/>
            <a:ext cx="2719139" cy="1774547"/>
            <a:chOff x="8504238" y="3649663"/>
            <a:chExt cx="763588" cy="561975"/>
          </a:xfrm>
        </p:grpSpPr>
        <p:sp>
          <p:nvSpPr>
            <p:cNvPr id="405" name="Freeform 614"/>
            <p:cNvSpPr>
              <a:spLocks noEditPoints="1"/>
            </p:cNvSpPr>
            <p:nvPr/>
          </p:nvSpPr>
          <p:spPr bwMode="auto">
            <a:xfrm>
              <a:off x="8504238" y="3649663"/>
              <a:ext cx="763588" cy="561975"/>
            </a:xfrm>
            <a:custGeom>
              <a:avLst/>
              <a:gdLst>
                <a:gd name="T0" fmla="*/ 183 w 194"/>
                <a:gd name="T1" fmla="*/ 140 h 143"/>
                <a:gd name="T2" fmla="*/ 152 w 194"/>
                <a:gd name="T3" fmla="*/ 141 h 143"/>
                <a:gd name="T4" fmla="*/ 125 w 194"/>
                <a:gd name="T5" fmla="*/ 140 h 143"/>
                <a:gd name="T6" fmla="*/ 102 w 194"/>
                <a:gd name="T7" fmla="*/ 140 h 143"/>
                <a:gd name="T8" fmla="*/ 69 w 194"/>
                <a:gd name="T9" fmla="*/ 139 h 143"/>
                <a:gd name="T10" fmla="*/ 44 w 194"/>
                <a:gd name="T11" fmla="*/ 140 h 143"/>
                <a:gd name="T12" fmla="*/ 13 w 194"/>
                <a:gd name="T13" fmla="*/ 141 h 143"/>
                <a:gd name="T14" fmla="*/ 2 w 194"/>
                <a:gd name="T15" fmla="*/ 142 h 143"/>
                <a:gd name="T16" fmla="*/ 0 w 194"/>
                <a:gd name="T17" fmla="*/ 122 h 143"/>
                <a:gd name="T18" fmla="*/ 1 w 194"/>
                <a:gd name="T19" fmla="*/ 89 h 143"/>
                <a:gd name="T20" fmla="*/ 1 w 194"/>
                <a:gd name="T21" fmla="*/ 57 h 143"/>
                <a:gd name="T22" fmla="*/ 1 w 194"/>
                <a:gd name="T23" fmla="*/ 20 h 143"/>
                <a:gd name="T24" fmla="*/ 0 w 194"/>
                <a:gd name="T25" fmla="*/ 5 h 143"/>
                <a:gd name="T26" fmla="*/ 0 w 194"/>
                <a:gd name="T27" fmla="*/ 1 h 143"/>
                <a:gd name="T28" fmla="*/ 14 w 194"/>
                <a:gd name="T29" fmla="*/ 0 h 143"/>
                <a:gd name="T30" fmla="*/ 52 w 194"/>
                <a:gd name="T31" fmla="*/ 1 h 143"/>
                <a:gd name="T32" fmla="*/ 81 w 194"/>
                <a:gd name="T33" fmla="*/ 1 h 143"/>
                <a:gd name="T34" fmla="*/ 119 w 194"/>
                <a:gd name="T35" fmla="*/ 2 h 143"/>
                <a:gd name="T36" fmla="*/ 170 w 194"/>
                <a:gd name="T37" fmla="*/ 0 h 143"/>
                <a:gd name="T38" fmla="*/ 191 w 194"/>
                <a:gd name="T39" fmla="*/ 1 h 143"/>
                <a:gd name="T40" fmla="*/ 193 w 194"/>
                <a:gd name="T41" fmla="*/ 14 h 143"/>
                <a:gd name="T42" fmla="*/ 193 w 194"/>
                <a:gd name="T43" fmla="*/ 53 h 143"/>
                <a:gd name="T44" fmla="*/ 193 w 194"/>
                <a:gd name="T45" fmla="*/ 90 h 143"/>
                <a:gd name="T46" fmla="*/ 193 w 194"/>
                <a:gd name="T47" fmla="*/ 117 h 143"/>
                <a:gd name="T48" fmla="*/ 194 w 194"/>
                <a:gd name="T49" fmla="*/ 137 h 143"/>
                <a:gd name="T50" fmla="*/ 3 w 194"/>
                <a:gd name="T51" fmla="*/ 4 h 143"/>
                <a:gd name="T52" fmla="*/ 3 w 194"/>
                <a:gd name="T53" fmla="*/ 24 h 143"/>
                <a:gd name="T54" fmla="*/ 3 w 194"/>
                <a:gd name="T55" fmla="*/ 64 h 143"/>
                <a:gd name="T56" fmla="*/ 3 w 194"/>
                <a:gd name="T57" fmla="*/ 100 h 143"/>
                <a:gd name="T58" fmla="*/ 3 w 194"/>
                <a:gd name="T59" fmla="*/ 135 h 143"/>
                <a:gd name="T60" fmla="*/ 15 w 194"/>
                <a:gd name="T61" fmla="*/ 138 h 143"/>
                <a:gd name="T62" fmla="*/ 57 w 194"/>
                <a:gd name="T63" fmla="*/ 137 h 143"/>
                <a:gd name="T64" fmla="*/ 91 w 194"/>
                <a:gd name="T65" fmla="*/ 137 h 143"/>
                <a:gd name="T66" fmla="*/ 113 w 194"/>
                <a:gd name="T67" fmla="*/ 137 h 143"/>
                <a:gd name="T68" fmla="*/ 139 w 194"/>
                <a:gd name="T69" fmla="*/ 138 h 143"/>
                <a:gd name="T70" fmla="*/ 174 w 194"/>
                <a:gd name="T71" fmla="*/ 137 h 143"/>
                <a:gd name="T72" fmla="*/ 189 w 194"/>
                <a:gd name="T73" fmla="*/ 137 h 143"/>
                <a:gd name="T74" fmla="*/ 190 w 194"/>
                <a:gd name="T75" fmla="*/ 111 h 143"/>
                <a:gd name="T76" fmla="*/ 190 w 194"/>
                <a:gd name="T77" fmla="*/ 64 h 143"/>
                <a:gd name="T78" fmla="*/ 190 w 194"/>
                <a:gd name="T79" fmla="*/ 24 h 143"/>
                <a:gd name="T80" fmla="*/ 186 w 194"/>
                <a:gd name="T81" fmla="*/ 3 h 143"/>
                <a:gd name="T82" fmla="*/ 148 w 194"/>
                <a:gd name="T83" fmla="*/ 4 h 143"/>
                <a:gd name="T84" fmla="*/ 117 w 194"/>
                <a:gd name="T85" fmla="*/ 4 h 143"/>
                <a:gd name="T86" fmla="*/ 101 w 194"/>
                <a:gd name="T87" fmla="*/ 4 h 143"/>
                <a:gd name="T88" fmla="*/ 75 w 194"/>
                <a:gd name="T89" fmla="*/ 4 h 143"/>
                <a:gd name="T90" fmla="*/ 48 w 194"/>
                <a:gd name="T91" fmla="*/ 3 h 143"/>
                <a:gd name="T92" fmla="*/ 18 w 194"/>
                <a:gd name="T93" fmla="*/ 4 h 143"/>
                <a:gd name="T94" fmla="*/ 3 w 194"/>
                <a:gd name="T95"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43">
                  <a:moveTo>
                    <a:pt x="194" y="141"/>
                  </a:moveTo>
                  <a:cubicBezTo>
                    <a:pt x="190" y="141"/>
                    <a:pt x="187" y="140"/>
                    <a:pt x="183" y="140"/>
                  </a:cubicBezTo>
                  <a:cubicBezTo>
                    <a:pt x="178" y="140"/>
                    <a:pt x="172" y="140"/>
                    <a:pt x="167" y="141"/>
                  </a:cubicBezTo>
                  <a:cubicBezTo>
                    <a:pt x="162" y="141"/>
                    <a:pt x="157" y="141"/>
                    <a:pt x="152" y="141"/>
                  </a:cubicBezTo>
                  <a:cubicBezTo>
                    <a:pt x="147" y="141"/>
                    <a:pt x="142" y="141"/>
                    <a:pt x="137" y="141"/>
                  </a:cubicBezTo>
                  <a:cubicBezTo>
                    <a:pt x="133" y="141"/>
                    <a:pt x="129" y="140"/>
                    <a:pt x="125" y="140"/>
                  </a:cubicBezTo>
                  <a:cubicBezTo>
                    <a:pt x="121" y="140"/>
                    <a:pt x="116" y="140"/>
                    <a:pt x="112" y="140"/>
                  </a:cubicBezTo>
                  <a:cubicBezTo>
                    <a:pt x="109" y="140"/>
                    <a:pt x="105" y="140"/>
                    <a:pt x="102" y="140"/>
                  </a:cubicBezTo>
                  <a:cubicBezTo>
                    <a:pt x="97" y="140"/>
                    <a:pt x="93" y="140"/>
                    <a:pt x="88" y="140"/>
                  </a:cubicBezTo>
                  <a:cubicBezTo>
                    <a:pt x="82" y="139"/>
                    <a:pt x="75" y="139"/>
                    <a:pt x="69" y="139"/>
                  </a:cubicBezTo>
                  <a:cubicBezTo>
                    <a:pt x="67" y="139"/>
                    <a:pt x="65" y="140"/>
                    <a:pt x="63" y="140"/>
                  </a:cubicBezTo>
                  <a:cubicBezTo>
                    <a:pt x="57" y="140"/>
                    <a:pt x="50" y="140"/>
                    <a:pt x="44" y="140"/>
                  </a:cubicBezTo>
                  <a:cubicBezTo>
                    <a:pt x="39" y="140"/>
                    <a:pt x="34" y="141"/>
                    <a:pt x="29" y="141"/>
                  </a:cubicBezTo>
                  <a:cubicBezTo>
                    <a:pt x="23" y="141"/>
                    <a:pt x="18" y="141"/>
                    <a:pt x="13" y="141"/>
                  </a:cubicBezTo>
                  <a:cubicBezTo>
                    <a:pt x="10" y="140"/>
                    <a:pt x="7" y="140"/>
                    <a:pt x="4" y="142"/>
                  </a:cubicBezTo>
                  <a:cubicBezTo>
                    <a:pt x="4" y="142"/>
                    <a:pt x="3" y="142"/>
                    <a:pt x="2" y="142"/>
                  </a:cubicBezTo>
                  <a:cubicBezTo>
                    <a:pt x="1" y="143"/>
                    <a:pt x="0" y="142"/>
                    <a:pt x="0" y="140"/>
                  </a:cubicBezTo>
                  <a:cubicBezTo>
                    <a:pt x="0" y="134"/>
                    <a:pt x="0" y="128"/>
                    <a:pt x="0" y="122"/>
                  </a:cubicBezTo>
                  <a:cubicBezTo>
                    <a:pt x="0" y="116"/>
                    <a:pt x="1" y="109"/>
                    <a:pt x="1" y="103"/>
                  </a:cubicBezTo>
                  <a:cubicBezTo>
                    <a:pt x="1" y="98"/>
                    <a:pt x="1" y="94"/>
                    <a:pt x="1" y="89"/>
                  </a:cubicBezTo>
                  <a:cubicBezTo>
                    <a:pt x="1" y="84"/>
                    <a:pt x="0" y="80"/>
                    <a:pt x="0" y="75"/>
                  </a:cubicBezTo>
                  <a:cubicBezTo>
                    <a:pt x="1" y="69"/>
                    <a:pt x="1" y="63"/>
                    <a:pt x="1" y="57"/>
                  </a:cubicBezTo>
                  <a:cubicBezTo>
                    <a:pt x="1" y="55"/>
                    <a:pt x="0" y="53"/>
                    <a:pt x="0" y="51"/>
                  </a:cubicBezTo>
                  <a:cubicBezTo>
                    <a:pt x="0" y="41"/>
                    <a:pt x="1" y="31"/>
                    <a:pt x="1" y="20"/>
                  </a:cubicBezTo>
                  <a:cubicBezTo>
                    <a:pt x="1" y="17"/>
                    <a:pt x="0" y="13"/>
                    <a:pt x="0" y="10"/>
                  </a:cubicBezTo>
                  <a:cubicBezTo>
                    <a:pt x="0" y="8"/>
                    <a:pt x="0" y="7"/>
                    <a:pt x="0" y="5"/>
                  </a:cubicBezTo>
                  <a:cubicBezTo>
                    <a:pt x="0" y="4"/>
                    <a:pt x="0" y="4"/>
                    <a:pt x="0" y="3"/>
                  </a:cubicBezTo>
                  <a:cubicBezTo>
                    <a:pt x="0" y="3"/>
                    <a:pt x="0" y="2"/>
                    <a:pt x="0" y="1"/>
                  </a:cubicBezTo>
                  <a:cubicBezTo>
                    <a:pt x="1" y="0"/>
                    <a:pt x="1" y="0"/>
                    <a:pt x="2" y="0"/>
                  </a:cubicBezTo>
                  <a:cubicBezTo>
                    <a:pt x="6" y="0"/>
                    <a:pt x="10" y="0"/>
                    <a:pt x="14" y="0"/>
                  </a:cubicBezTo>
                  <a:cubicBezTo>
                    <a:pt x="22" y="0"/>
                    <a:pt x="29" y="1"/>
                    <a:pt x="37" y="1"/>
                  </a:cubicBezTo>
                  <a:cubicBezTo>
                    <a:pt x="42" y="1"/>
                    <a:pt x="47" y="1"/>
                    <a:pt x="52" y="1"/>
                  </a:cubicBezTo>
                  <a:cubicBezTo>
                    <a:pt x="55" y="1"/>
                    <a:pt x="57" y="1"/>
                    <a:pt x="60" y="1"/>
                  </a:cubicBezTo>
                  <a:cubicBezTo>
                    <a:pt x="67" y="1"/>
                    <a:pt x="74" y="1"/>
                    <a:pt x="81" y="1"/>
                  </a:cubicBezTo>
                  <a:cubicBezTo>
                    <a:pt x="86" y="1"/>
                    <a:pt x="91" y="2"/>
                    <a:pt x="96" y="2"/>
                  </a:cubicBezTo>
                  <a:cubicBezTo>
                    <a:pt x="103" y="2"/>
                    <a:pt x="111" y="2"/>
                    <a:pt x="119" y="2"/>
                  </a:cubicBezTo>
                  <a:cubicBezTo>
                    <a:pt x="125" y="1"/>
                    <a:pt x="132" y="1"/>
                    <a:pt x="139" y="1"/>
                  </a:cubicBezTo>
                  <a:cubicBezTo>
                    <a:pt x="150" y="1"/>
                    <a:pt x="160" y="1"/>
                    <a:pt x="170" y="0"/>
                  </a:cubicBezTo>
                  <a:cubicBezTo>
                    <a:pt x="175" y="0"/>
                    <a:pt x="180" y="0"/>
                    <a:pt x="185" y="0"/>
                  </a:cubicBezTo>
                  <a:cubicBezTo>
                    <a:pt x="187" y="0"/>
                    <a:pt x="189" y="1"/>
                    <a:pt x="191" y="1"/>
                  </a:cubicBezTo>
                  <a:cubicBezTo>
                    <a:pt x="193" y="1"/>
                    <a:pt x="194" y="2"/>
                    <a:pt x="193" y="4"/>
                  </a:cubicBezTo>
                  <a:cubicBezTo>
                    <a:pt x="193" y="7"/>
                    <a:pt x="193" y="10"/>
                    <a:pt x="193" y="14"/>
                  </a:cubicBezTo>
                  <a:cubicBezTo>
                    <a:pt x="193" y="19"/>
                    <a:pt x="192" y="25"/>
                    <a:pt x="192" y="31"/>
                  </a:cubicBezTo>
                  <a:cubicBezTo>
                    <a:pt x="192" y="38"/>
                    <a:pt x="193" y="46"/>
                    <a:pt x="193" y="53"/>
                  </a:cubicBezTo>
                  <a:cubicBezTo>
                    <a:pt x="193" y="59"/>
                    <a:pt x="192" y="65"/>
                    <a:pt x="192" y="71"/>
                  </a:cubicBezTo>
                  <a:cubicBezTo>
                    <a:pt x="192" y="77"/>
                    <a:pt x="193" y="83"/>
                    <a:pt x="193" y="90"/>
                  </a:cubicBezTo>
                  <a:cubicBezTo>
                    <a:pt x="193" y="96"/>
                    <a:pt x="193" y="103"/>
                    <a:pt x="193" y="109"/>
                  </a:cubicBezTo>
                  <a:cubicBezTo>
                    <a:pt x="193" y="112"/>
                    <a:pt x="193" y="114"/>
                    <a:pt x="193" y="117"/>
                  </a:cubicBezTo>
                  <a:cubicBezTo>
                    <a:pt x="193" y="121"/>
                    <a:pt x="193" y="126"/>
                    <a:pt x="193" y="130"/>
                  </a:cubicBezTo>
                  <a:cubicBezTo>
                    <a:pt x="193" y="132"/>
                    <a:pt x="193" y="135"/>
                    <a:pt x="194" y="137"/>
                  </a:cubicBezTo>
                  <a:cubicBezTo>
                    <a:pt x="194" y="139"/>
                    <a:pt x="194" y="140"/>
                    <a:pt x="194" y="141"/>
                  </a:cubicBezTo>
                  <a:close/>
                  <a:moveTo>
                    <a:pt x="3" y="4"/>
                  </a:moveTo>
                  <a:cubicBezTo>
                    <a:pt x="3" y="7"/>
                    <a:pt x="3" y="10"/>
                    <a:pt x="3" y="13"/>
                  </a:cubicBezTo>
                  <a:cubicBezTo>
                    <a:pt x="4" y="16"/>
                    <a:pt x="3" y="20"/>
                    <a:pt x="3" y="24"/>
                  </a:cubicBezTo>
                  <a:cubicBezTo>
                    <a:pt x="3" y="30"/>
                    <a:pt x="4" y="36"/>
                    <a:pt x="4" y="43"/>
                  </a:cubicBezTo>
                  <a:cubicBezTo>
                    <a:pt x="4" y="50"/>
                    <a:pt x="3" y="57"/>
                    <a:pt x="3" y="64"/>
                  </a:cubicBezTo>
                  <a:cubicBezTo>
                    <a:pt x="3" y="68"/>
                    <a:pt x="4" y="73"/>
                    <a:pt x="4" y="77"/>
                  </a:cubicBezTo>
                  <a:cubicBezTo>
                    <a:pt x="3" y="85"/>
                    <a:pt x="3" y="92"/>
                    <a:pt x="3" y="100"/>
                  </a:cubicBezTo>
                  <a:cubicBezTo>
                    <a:pt x="3" y="106"/>
                    <a:pt x="3" y="113"/>
                    <a:pt x="3" y="119"/>
                  </a:cubicBezTo>
                  <a:cubicBezTo>
                    <a:pt x="3" y="125"/>
                    <a:pt x="3" y="130"/>
                    <a:pt x="3" y="135"/>
                  </a:cubicBezTo>
                  <a:cubicBezTo>
                    <a:pt x="3" y="138"/>
                    <a:pt x="3" y="138"/>
                    <a:pt x="6" y="138"/>
                  </a:cubicBezTo>
                  <a:cubicBezTo>
                    <a:pt x="9" y="138"/>
                    <a:pt x="12" y="138"/>
                    <a:pt x="15" y="138"/>
                  </a:cubicBezTo>
                  <a:cubicBezTo>
                    <a:pt x="20" y="138"/>
                    <a:pt x="26" y="138"/>
                    <a:pt x="31" y="138"/>
                  </a:cubicBezTo>
                  <a:cubicBezTo>
                    <a:pt x="39" y="138"/>
                    <a:pt x="48" y="137"/>
                    <a:pt x="57" y="137"/>
                  </a:cubicBezTo>
                  <a:cubicBezTo>
                    <a:pt x="67" y="137"/>
                    <a:pt x="77" y="137"/>
                    <a:pt x="87" y="137"/>
                  </a:cubicBezTo>
                  <a:cubicBezTo>
                    <a:pt x="89" y="137"/>
                    <a:pt x="90" y="137"/>
                    <a:pt x="91" y="137"/>
                  </a:cubicBezTo>
                  <a:cubicBezTo>
                    <a:pt x="95" y="137"/>
                    <a:pt x="100" y="137"/>
                    <a:pt x="104" y="137"/>
                  </a:cubicBezTo>
                  <a:cubicBezTo>
                    <a:pt x="107" y="137"/>
                    <a:pt x="110" y="137"/>
                    <a:pt x="113" y="137"/>
                  </a:cubicBezTo>
                  <a:cubicBezTo>
                    <a:pt x="117" y="137"/>
                    <a:pt x="120" y="137"/>
                    <a:pt x="123" y="137"/>
                  </a:cubicBezTo>
                  <a:cubicBezTo>
                    <a:pt x="128" y="137"/>
                    <a:pt x="134" y="137"/>
                    <a:pt x="139" y="138"/>
                  </a:cubicBezTo>
                  <a:cubicBezTo>
                    <a:pt x="145" y="138"/>
                    <a:pt x="151" y="138"/>
                    <a:pt x="157" y="138"/>
                  </a:cubicBezTo>
                  <a:cubicBezTo>
                    <a:pt x="162" y="138"/>
                    <a:pt x="168" y="138"/>
                    <a:pt x="174" y="137"/>
                  </a:cubicBezTo>
                  <a:cubicBezTo>
                    <a:pt x="175" y="137"/>
                    <a:pt x="176" y="137"/>
                    <a:pt x="177" y="137"/>
                  </a:cubicBezTo>
                  <a:cubicBezTo>
                    <a:pt x="181" y="137"/>
                    <a:pt x="185" y="137"/>
                    <a:pt x="189" y="137"/>
                  </a:cubicBezTo>
                  <a:cubicBezTo>
                    <a:pt x="190" y="137"/>
                    <a:pt x="191" y="137"/>
                    <a:pt x="191" y="136"/>
                  </a:cubicBezTo>
                  <a:cubicBezTo>
                    <a:pt x="191" y="128"/>
                    <a:pt x="190" y="119"/>
                    <a:pt x="190" y="111"/>
                  </a:cubicBezTo>
                  <a:cubicBezTo>
                    <a:pt x="190" y="105"/>
                    <a:pt x="190" y="100"/>
                    <a:pt x="190" y="94"/>
                  </a:cubicBezTo>
                  <a:cubicBezTo>
                    <a:pt x="190" y="84"/>
                    <a:pt x="190" y="74"/>
                    <a:pt x="190" y="64"/>
                  </a:cubicBezTo>
                  <a:cubicBezTo>
                    <a:pt x="190" y="55"/>
                    <a:pt x="190" y="47"/>
                    <a:pt x="190" y="38"/>
                  </a:cubicBezTo>
                  <a:cubicBezTo>
                    <a:pt x="190" y="33"/>
                    <a:pt x="190" y="29"/>
                    <a:pt x="190" y="24"/>
                  </a:cubicBezTo>
                  <a:cubicBezTo>
                    <a:pt x="190" y="18"/>
                    <a:pt x="190" y="12"/>
                    <a:pt x="190" y="7"/>
                  </a:cubicBezTo>
                  <a:cubicBezTo>
                    <a:pt x="190" y="3"/>
                    <a:pt x="190" y="3"/>
                    <a:pt x="186" y="3"/>
                  </a:cubicBezTo>
                  <a:cubicBezTo>
                    <a:pt x="185" y="3"/>
                    <a:pt x="183" y="3"/>
                    <a:pt x="182" y="3"/>
                  </a:cubicBezTo>
                  <a:cubicBezTo>
                    <a:pt x="171" y="3"/>
                    <a:pt x="160" y="4"/>
                    <a:pt x="148" y="4"/>
                  </a:cubicBezTo>
                  <a:cubicBezTo>
                    <a:pt x="144" y="4"/>
                    <a:pt x="140" y="4"/>
                    <a:pt x="135" y="4"/>
                  </a:cubicBezTo>
                  <a:cubicBezTo>
                    <a:pt x="129" y="4"/>
                    <a:pt x="123" y="4"/>
                    <a:pt x="117" y="4"/>
                  </a:cubicBezTo>
                  <a:cubicBezTo>
                    <a:pt x="114" y="4"/>
                    <a:pt x="111" y="5"/>
                    <a:pt x="108" y="5"/>
                  </a:cubicBezTo>
                  <a:cubicBezTo>
                    <a:pt x="105" y="5"/>
                    <a:pt x="103" y="4"/>
                    <a:pt x="101" y="4"/>
                  </a:cubicBezTo>
                  <a:cubicBezTo>
                    <a:pt x="96" y="4"/>
                    <a:pt x="91" y="4"/>
                    <a:pt x="87" y="4"/>
                  </a:cubicBezTo>
                  <a:cubicBezTo>
                    <a:pt x="83" y="4"/>
                    <a:pt x="79" y="4"/>
                    <a:pt x="75" y="4"/>
                  </a:cubicBezTo>
                  <a:cubicBezTo>
                    <a:pt x="70" y="3"/>
                    <a:pt x="66" y="4"/>
                    <a:pt x="61" y="4"/>
                  </a:cubicBezTo>
                  <a:cubicBezTo>
                    <a:pt x="57" y="4"/>
                    <a:pt x="52" y="3"/>
                    <a:pt x="48" y="3"/>
                  </a:cubicBezTo>
                  <a:cubicBezTo>
                    <a:pt x="43" y="3"/>
                    <a:pt x="38" y="4"/>
                    <a:pt x="33" y="4"/>
                  </a:cubicBezTo>
                  <a:cubicBezTo>
                    <a:pt x="28" y="4"/>
                    <a:pt x="23" y="3"/>
                    <a:pt x="18" y="4"/>
                  </a:cubicBezTo>
                  <a:cubicBezTo>
                    <a:pt x="15" y="4"/>
                    <a:pt x="12" y="4"/>
                    <a:pt x="9" y="4"/>
                  </a:cubicBezTo>
                  <a:cubicBezTo>
                    <a:pt x="7" y="4"/>
                    <a:pt x="5" y="4"/>
                    <a:pt x="3"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615"/>
            <p:cNvSpPr>
              <a:spLocks/>
            </p:cNvSpPr>
            <p:nvPr/>
          </p:nvSpPr>
          <p:spPr bwMode="auto">
            <a:xfrm>
              <a:off x="8532813" y="3679825"/>
              <a:ext cx="703263" cy="496888"/>
            </a:xfrm>
            <a:custGeom>
              <a:avLst/>
              <a:gdLst>
                <a:gd name="T0" fmla="*/ 2 w 179"/>
                <a:gd name="T1" fmla="*/ 10 h 126"/>
                <a:gd name="T2" fmla="*/ 3 w 179"/>
                <a:gd name="T3" fmla="*/ 41 h 126"/>
                <a:gd name="T4" fmla="*/ 2 w 179"/>
                <a:gd name="T5" fmla="*/ 63 h 126"/>
                <a:gd name="T6" fmla="*/ 3 w 179"/>
                <a:gd name="T7" fmla="*/ 91 h 126"/>
                <a:gd name="T8" fmla="*/ 3 w 179"/>
                <a:gd name="T9" fmla="*/ 122 h 126"/>
                <a:gd name="T10" fmla="*/ 174 w 179"/>
                <a:gd name="T11" fmla="*/ 4 h 126"/>
                <a:gd name="T12" fmla="*/ 141 w 179"/>
                <a:gd name="T13" fmla="*/ 4 h 126"/>
                <a:gd name="T14" fmla="*/ 122 w 179"/>
                <a:gd name="T15" fmla="*/ 4 h 126"/>
                <a:gd name="T16" fmla="*/ 90 w 179"/>
                <a:gd name="T17" fmla="*/ 5 h 126"/>
                <a:gd name="T18" fmla="*/ 40 w 179"/>
                <a:gd name="T19" fmla="*/ 5 h 126"/>
                <a:gd name="T20" fmla="*/ 19 w 179"/>
                <a:gd name="T21" fmla="*/ 5 h 126"/>
                <a:gd name="T22" fmla="*/ 6 w 179"/>
                <a:gd name="T23" fmla="*/ 5 h 126"/>
                <a:gd name="T24" fmla="*/ 2 w 179"/>
                <a:gd name="T25" fmla="*/ 1 h 126"/>
                <a:gd name="T26" fmla="*/ 16 w 179"/>
                <a:gd name="T27" fmla="*/ 1 h 126"/>
                <a:gd name="T28" fmla="*/ 41 w 179"/>
                <a:gd name="T29" fmla="*/ 2 h 126"/>
                <a:gd name="T30" fmla="*/ 64 w 179"/>
                <a:gd name="T31" fmla="*/ 3 h 126"/>
                <a:gd name="T32" fmla="*/ 94 w 179"/>
                <a:gd name="T33" fmla="*/ 2 h 126"/>
                <a:gd name="T34" fmla="*/ 135 w 179"/>
                <a:gd name="T35" fmla="*/ 2 h 126"/>
                <a:gd name="T36" fmla="*/ 170 w 179"/>
                <a:gd name="T37" fmla="*/ 1 h 126"/>
                <a:gd name="T38" fmla="*/ 177 w 179"/>
                <a:gd name="T39" fmla="*/ 3 h 126"/>
                <a:gd name="T40" fmla="*/ 177 w 179"/>
                <a:gd name="T41" fmla="*/ 48 h 126"/>
                <a:gd name="T42" fmla="*/ 177 w 179"/>
                <a:gd name="T43" fmla="*/ 67 h 126"/>
                <a:gd name="T44" fmla="*/ 176 w 179"/>
                <a:gd name="T45" fmla="*/ 105 h 126"/>
                <a:gd name="T46" fmla="*/ 176 w 179"/>
                <a:gd name="T47" fmla="*/ 121 h 126"/>
                <a:gd name="T48" fmla="*/ 164 w 179"/>
                <a:gd name="T49" fmla="*/ 124 h 126"/>
                <a:gd name="T50" fmla="*/ 139 w 179"/>
                <a:gd name="T51" fmla="*/ 124 h 126"/>
                <a:gd name="T52" fmla="*/ 114 w 179"/>
                <a:gd name="T53" fmla="*/ 125 h 126"/>
                <a:gd name="T54" fmla="*/ 81 w 179"/>
                <a:gd name="T55" fmla="*/ 125 h 126"/>
                <a:gd name="T56" fmla="*/ 54 w 179"/>
                <a:gd name="T57" fmla="*/ 125 h 126"/>
                <a:gd name="T58" fmla="*/ 31 w 179"/>
                <a:gd name="T59" fmla="*/ 125 h 126"/>
                <a:gd name="T60" fmla="*/ 2 w 179"/>
                <a:gd name="T61" fmla="*/ 125 h 126"/>
                <a:gd name="T62" fmla="*/ 0 w 179"/>
                <a:gd name="T63" fmla="*/ 118 h 126"/>
                <a:gd name="T64" fmla="*/ 0 w 179"/>
                <a:gd name="T65" fmla="*/ 95 h 126"/>
                <a:gd name="T66" fmla="*/ 0 w 179"/>
                <a:gd name="T67" fmla="*/ 74 h 126"/>
                <a:gd name="T68" fmla="*/ 1 w 179"/>
                <a:gd name="T69" fmla="*/ 53 h 126"/>
                <a:gd name="T70" fmla="*/ 0 w 179"/>
                <a:gd name="T71" fmla="*/ 30 h 126"/>
                <a:gd name="T72" fmla="*/ 0 w 179"/>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 h="126">
                  <a:moveTo>
                    <a:pt x="1" y="3"/>
                  </a:moveTo>
                  <a:cubicBezTo>
                    <a:pt x="1" y="5"/>
                    <a:pt x="2" y="8"/>
                    <a:pt x="2" y="10"/>
                  </a:cubicBezTo>
                  <a:cubicBezTo>
                    <a:pt x="3" y="14"/>
                    <a:pt x="2" y="18"/>
                    <a:pt x="2" y="21"/>
                  </a:cubicBezTo>
                  <a:cubicBezTo>
                    <a:pt x="2" y="28"/>
                    <a:pt x="3" y="34"/>
                    <a:pt x="3" y="41"/>
                  </a:cubicBezTo>
                  <a:cubicBezTo>
                    <a:pt x="3" y="42"/>
                    <a:pt x="3" y="44"/>
                    <a:pt x="3" y="45"/>
                  </a:cubicBezTo>
                  <a:cubicBezTo>
                    <a:pt x="3" y="51"/>
                    <a:pt x="2" y="57"/>
                    <a:pt x="2" y="63"/>
                  </a:cubicBezTo>
                  <a:cubicBezTo>
                    <a:pt x="2" y="65"/>
                    <a:pt x="2" y="68"/>
                    <a:pt x="2" y="71"/>
                  </a:cubicBezTo>
                  <a:cubicBezTo>
                    <a:pt x="3" y="77"/>
                    <a:pt x="3" y="84"/>
                    <a:pt x="3" y="91"/>
                  </a:cubicBezTo>
                  <a:cubicBezTo>
                    <a:pt x="3" y="97"/>
                    <a:pt x="3" y="103"/>
                    <a:pt x="3" y="109"/>
                  </a:cubicBezTo>
                  <a:cubicBezTo>
                    <a:pt x="3" y="113"/>
                    <a:pt x="3" y="118"/>
                    <a:pt x="3" y="122"/>
                  </a:cubicBezTo>
                  <a:cubicBezTo>
                    <a:pt x="60" y="122"/>
                    <a:pt x="117" y="123"/>
                    <a:pt x="173" y="120"/>
                  </a:cubicBezTo>
                  <a:cubicBezTo>
                    <a:pt x="174" y="82"/>
                    <a:pt x="175" y="43"/>
                    <a:pt x="174" y="4"/>
                  </a:cubicBezTo>
                  <a:cubicBezTo>
                    <a:pt x="169" y="4"/>
                    <a:pt x="163" y="4"/>
                    <a:pt x="158" y="4"/>
                  </a:cubicBezTo>
                  <a:cubicBezTo>
                    <a:pt x="152" y="4"/>
                    <a:pt x="147" y="4"/>
                    <a:pt x="141" y="4"/>
                  </a:cubicBezTo>
                  <a:cubicBezTo>
                    <a:pt x="138" y="4"/>
                    <a:pt x="134" y="4"/>
                    <a:pt x="131" y="4"/>
                  </a:cubicBezTo>
                  <a:cubicBezTo>
                    <a:pt x="128" y="4"/>
                    <a:pt x="125" y="4"/>
                    <a:pt x="122" y="4"/>
                  </a:cubicBezTo>
                  <a:cubicBezTo>
                    <a:pt x="120" y="4"/>
                    <a:pt x="118" y="4"/>
                    <a:pt x="115" y="4"/>
                  </a:cubicBezTo>
                  <a:cubicBezTo>
                    <a:pt x="107" y="4"/>
                    <a:pt x="99" y="4"/>
                    <a:pt x="90" y="5"/>
                  </a:cubicBezTo>
                  <a:cubicBezTo>
                    <a:pt x="83" y="5"/>
                    <a:pt x="76" y="5"/>
                    <a:pt x="69" y="5"/>
                  </a:cubicBezTo>
                  <a:cubicBezTo>
                    <a:pt x="59" y="5"/>
                    <a:pt x="50" y="5"/>
                    <a:pt x="40" y="5"/>
                  </a:cubicBezTo>
                  <a:cubicBezTo>
                    <a:pt x="37" y="5"/>
                    <a:pt x="33" y="5"/>
                    <a:pt x="30" y="4"/>
                  </a:cubicBezTo>
                  <a:cubicBezTo>
                    <a:pt x="26" y="4"/>
                    <a:pt x="22" y="5"/>
                    <a:pt x="19" y="5"/>
                  </a:cubicBezTo>
                  <a:cubicBezTo>
                    <a:pt x="15" y="5"/>
                    <a:pt x="12" y="4"/>
                    <a:pt x="8" y="4"/>
                  </a:cubicBezTo>
                  <a:cubicBezTo>
                    <a:pt x="7" y="4"/>
                    <a:pt x="6" y="5"/>
                    <a:pt x="6" y="5"/>
                  </a:cubicBezTo>
                  <a:cubicBezTo>
                    <a:pt x="5" y="5"/>
                    <a:pt x="3" y="5"/>
                    <a:pt x="3" y="4"/>
                  </a:cubicBezTo>
                  <a:cubicBezTo>
                    <a:pt x="2" y="4"/>
                    <a:pt x="2" y="2"/>
                    <a:pt x="2" y="1"/>
                  </a:cubicBezTo>
                  <a:cubicBezTo>
                    <a:pt x="3" y="1"/>
                    <a:pt x="4" y="1"/>
                    <a:pt x="5" y="1"/>
                  </a:cubicBezTo>
                  <a:cubicBezTo>
                    <a:pt x="9" y="1"/>
                    <a:pt x="12" y="1"/>
                    <a:pt x="16" y="1"/>
                  </a:cubicBezTo>
                  <a:cubicBezTo>
                    <a:pt x="20" y="1"/>
                    <a:pt x="24" y="2"/>
                    <a:pt x="28" y="2"/>
                  </a:cubicBezTo>
                  <a:cubicBezTo>
                    <a:pt x="32" y="2"/>
                    <a:pt x="37" y="2"/>
                    <a:pt x="41" y="2"/>
                  </a:cubicBezTo>
                  <a:cubicBezTo>
                    <a:pt x="46" y="2"/>
                    <a:pt x="50" y="3"/>
                    <a:pt x="55" y="3"/>
                  </a:cubicBezTo>
                  <a:cubicBezTo>
                    <a:pt x="58" y="3"/>
                    <a:pt x="61" y="3"/>
                    <a:pt x="64" y="3"/>
                  </a:cubicBezTo>
                  <a:cubicBezTo>
                    <a:pt x="69" y="3"/>
                    <a:pt x="73" y="3"/>
                    <a:pt x="78" y="3"/>
                  </a:cubicBezTo>
                  <a:cubicBezTo>
                    <a:pt x="83" y="3"/>
                    <a:pt x="89" y="3"/>
                    <a:pt x="94" y="2"/>
                  </a:cubicBezTo>
                  <a:cubicBezTo>
                    <a:pt x="101" y="2"/>
                    <a:pt x="108" y="2"/>
                    <a:pt x="115" y="2"/>
                  </a:cubicBezTo>
                  <a:cubicBezTo>
                    <a:pt x="122" y="2"/>
                    <a:pt x="129" y="2"/>
                    <a:pt x="135" y="2"/>
                  </a:cubicBezTo>
                  <a:cubicBezTo>
                    <a:pt x="139" y="2"/>
                    <a:pt x="143" y="1"/>
                    <a:pt x="146" y="1"/>
                  </a:cubicBezTo>
                  <a:cubicBezTo>
                    <a:pt x="154" y="1"/>
                    <a:pt x="162" y="1"/>
                    <a:pt x="170" y="1"/>
                  </a:cubicBezTo>
                  <a:cubicBezTo>
                    <a:pt x="171" y="1"/>
                    <a:pt x="173" y="1"/>
                    <a:pt x="174" y="1"/>
                  </a:cubicBezTo>
                  <a:cubicBezTo>
                    <a:pt x="176" y="0"/>
                    <a:pt x="177" y="1"/>
                    <a:pt x="177" y="3"/>
                  </a:cubicBezTo>
                  <a:cubicBezTo>
                    <a:pt x="179" y="10"/>
                    <a:pt x="177" y="17"/>
                    <a:pt x="177" y="24"/>
                  </a:cubicBezTo>
                  <a:cubicBezTo>
                    <a:pt x="177" y="32"/>
                    <a:pt x="177" y="40"/>
                    <a:pt x="177" y="48"/>
                  </a:cubicBezTo>
                  <a:cubicBezTo>
                    <a:pt x="177" y="52"/>
                    <a:pt x="177" y="56"/>
                    <a:pt x="177" y="59"/>
                  </a:cubicBezTo>
                  <a:cubicBezTo>
                    <a:pt x="177" y="62"/>
                    <a:pt x="177" y="65"/>
                    <a:pt x="177" y="67"/>
                  </a:cubicBezTo>
                  <a:cubicBezTo>
                    <a:pt x="177" y="71"/>
                    <a:pt x="176" y="74"/>
                    <a:pt x="176" y="78"/>
                  </a:cubicBezTo>
                  <a:cubicBezTo>
                    <a:pt x="176" y="87"/>
                    <a:pt x="176" y="96"/>
                    <a:pt x="176" y="105"/>
                  </a:cubicBezTo>
                  <a:cubicBezTo>
                    <a:pt x="176" y="109"/>
                    <a:pt x="176" y="114"/>
                    <a:pt x="176" y="119"/>
                  </a:cubicBezTo>
                  <a:cubicBezTo>
                    <a:pt x="176" y="119"/>
                    <a:pt x="176" y="120"/>
                    <a:pt x="176" y="121"/>
                  </a:cubicBezTo>
                  <a:cubicBezTo>
                    <a:pt x="176" y="124"/>
                    <a:pt x="174" y="125"/>
                    <a:pt x="171" y="125"/>
                  </a:cubicBezTo>
                  <a:cubicBezTo>
                    <a:pt x="168" y="124"/>
                    <a:pt x="166" y="124"/>
                    <a:pt x="164" y="124"/>
                  </a:cubicBezTo>
                  <a:cubicBezTo>
                    <a:pt x="157" y="124"/>
                    <a:pt x="151" y="124"/>
                    <a:pt x="144" y="124"/>
                  </a:cubicBezTo>
                  <a:cubicBezTo>
                    <a:pt x="142" y="124"/>
                    <a:pt x="141" y="124"/>
                    <a:pt x="139" y="124"/>
                  </a:cubicBezTo>
                  <a:cubicBezTo>
                    <a:pt x="134" y="125"/>
                    <a:pt x="128" y="124"/>
                    <a:pt x="122" y="125"/>
                  </a:cubicBezTo>
                  <a:cubicBezTo>
                    <a:pt x="120" y="126"/>
                    <a:pt x="117" y="125"/>
                    <a:pt x="114" y="125"/>
                  </a:cubicBezTo>
                  <a:cubicBezTo>
                    <a:pt x="110" y="125"/>
                    <a:pt x="106" y="125"/>
                    <a:pt x="102" y="125"/>
                  </a:cubicBezTo>
                  <a:cubicBezTo>
                    <a:pt x="95" y="125"/>
                    <a:pt x="88" y="125"/>
                    <a:pt x="81" y="125"/>
                  </a:cubicBezTo>
                  <a:cubicBezTo>
                    <a:pt x="77" y="125"/>
                    <a:pt x="73" y="124"/>
                    <a:pt x="68" y="125"/>
                  </a:cubicBezTo>
                  <a:cubicBezTo>
                    <a:pt x="64" y="125"/>
                    <a:pt x="59" y="125"/>
                    <a:pt x="54" y="125"/>
                  </a:cubicBezTo>
                  <a:cubicBezTo>
                    <a:pt x="50" y="125"/>
                    <a:pt x="47" y="125"/>
                    <a:pt x="43" y="125"/>
                  </a:cubicBezTo>
                  <a:cubicBezTo>
                    <a:pt x="39" y="125"/>
                    <a:pt x="35" y="125"/>
                    <a:pt x="31" y="125"/>
                  </a:cubicBezTo>
                  <a:cubicBezTo>
                    <a:pt x="24" y="125"/>
                    <a:pt x="18" y="124"/>
                    <a:pt x="11" y="124"/>
                  </a:cubicBezTo>
                  <a:cubicBezTo>
                    <a:pt x="8" y="124"/>
                    <a:pt x="5" y="125"/>
                    <a:pt x="2" y="125"/>
                  </a:cubicBezTo>
                  <a:cubicBezTo>
                    <a:pt x="1" y="125"/>
                    <a:pt x="0" y="125"/>
                    <a:pt x="0" y="124"/>
                  </a:cubicBezTo>
                  <a:cubicBezTo>
                    <a:pt x="0" y="122"/>
                    <a:pt x="0" y="120"/>
                    <a:pt x="0" y="118"/>
                  </a:cubicBezTo>
                  <a:cubicBezTo>
                    <a:pt x="0" y="115"/>
                    <a:pt x="0" y="112"/>
                    <a:pt x="0" y="108"/>
                  </a:cubicBezTo>
                  <a:cubicBezTo>
                    <a:pt x="0" y="104"/>
                    <a:pt x="0" y="99"/>
                    <a:pt x="0" y="95"/>
                  </a:cubicBezTo>
                  <a:cubicBezTo>
                    <a:pt x="0" y="90"/>
                    <a:pt x="0" y="86"/>
                    <a:pt x="0" y="81"/>
                  </a:cubicBezTo>
                  <a:cubicBezTo>
                    <a:pt x="0" y="79"/>
                    <a:pt x="0" y="77"/>
                    <a:pt x="0" y="74"/>
                  </a:cubicBezTo>
                  <a:cubicBezTo>
                    <a:pt x="0" y="71"/>
                    <a:pt x="0" y="67"/>
                    <a:pt x="0" y="63"/>
                  </a:cubicBezTo>
                  <a:cubicBezTo>
                    <a:pt x="0" y="60"/>
                    <a:pt x="0" y="57"/>
                    <a:pt x="1" y="53"/>
                  </a:cubicBezTo>
                  <a:cubicBezTo>
                    <a:pt x="1" y="51"/>
                    <a:pt x="1" y="49"/>
                    <a:pt x="1" y="47"/>
                  </a:cubicBezTo>
                  <a:cubicBezTo>
                    <a:pt x="1" y="41"/>
                    <a:pt x="0" y="36"/>
                    <a:pt x="0" y="30"/>
                  </a:cubicBezTo>
                  <a:cubicBezTo>
                    <a:pt x="0" y="22"/>
                    <a:pt x="0" y="15"/>
                    <a:pt x="0" y="7"/>
                  </a:cubicBezTo>
                  <a:cubicBezTo>
                    <a:pt x="0" y="6"/>
                    <a:pt x="0" y="4"/>
                    <a:pt x="0" y="3"/>
                  </a:cubicBezTo>
                  <a:cubicBezTo>
                    <a:pt x="0" y="3"/>
                    <a:pt x="1" y="3"/>
                    <a:pt x="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7" name="Freeform 26"/>
          <p:cNvSpPr>
            <a:spLocks noEditPoints="1"/>
          </p:cNvSpPr>
          <p:nvPr/>
        </p:nvSpPr>
        <p:spPr bwMode="auto">
          <a:xfrm>
            <a:off x="1346154" y="5548299"/>
            <a:ext cx="4207025" cy="1059921"/>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a:latin typeface="Segoe Print" panose="02000600000000000000" pitchFamily="2" charset="0"/>
              </a:rPr>
              <a:t>   </a:t>
            </a:r>
            <a:r>
              <a:rPr lang="en-ZA" sz="1500" dirty="0" smtClean="0">
                <a:latin typeface="Segoe Print" panose="02000600000000000000" pitchFamily="2" charset="0"/>
              </a:rPr>
              <a:t>Apparent </a:t>
            </a:r>
            <a:r>
              <a:rPr lang="en-ZA" sz="1500" dirty="0">
                <a:latin typeface="Segoe Print" panose="02000600000000000000" pitchFamily="2" charset="0"/>
              </a:rPr>
              <a:t>overlaps in mandate, together with </a:t>
            </a:r>
            <a:r>
              <a:rPr lang="en-ZA" sz="1500" dirty="0" smtClean="0">
                <a:latin typeface="Segoe Print" panose="02000600000000000000" pitchFamily="2" charset="0"/>
              </a:rPr>
              <a:t>various </a:t>
            </a:r>
            <a:r>
              <a:rPr lang="en-ZA" sz="1500" dirty="0">
                <a:latin typeface="Segoe Print" panose="02000600000000000000" pitchFamily="2" charset="0"/>
              </a:rPr>
              <a:t>investigative units popping </a:t>
            </a:r>
            <a:r>
              <a:rPr lang="en-ZA" sz="1500" dirty="0" smtClean="0">
                <a:latin typeface="Segoe Print" panose="02000600000000000000" pitchFamily="2" charset="0"/>
              </a:rPr>
              <a:t>up</a:t>
            </a:r>
            <a:endParaRPr lang="en-ZA" sz="1500" dirty="0">
              <a:latin typeface="Segoe Print" panose="02000600000000000000" pitchFamily="2" charset="0"/>
            </a:endParaRPr>
          </a:p>
        </p:txBody>
      </p:sp>
      <p:grpSp>
        <p:nvGrpSpPr>
          <p:cNvPr id="408" name="Group 407"/>
          <p:cNvGrpSpPr>
            <a:grpSpLocks noChangeAspect="1"/>
          </p:cNvGrpSpPr>
          <p:nvPr/>
        </p:nvGrpSpPr>
        <p:grpSpPr>
          <a:xfrm>
            <a:off x="161117" y="5524428"/>
            <a:ext cx="1088203" cy="945778"/>
            <a:chOff x="987425" y="682625"/>
            <a:chExt cx="1855788" cy="1612900"/>
          </a:xfrm>
          <a:solidFill>
            <a:schemeClr val="tx1"/>
          </a:solidFill>
        </p:grpSpPr>
        <p:sp>
          <p:nvSpPr>
            <p:cNvPr id="409" name="Freeform 21"/>
            <p:cNvSpPr>
              <a:spLocks/>
            </p:cNvSpPr>
            <p:nvPr/>
          </p:nvSpPr>
          <p:spPr bwMode="auto">
            <a:xfrm>
              <a:off x="1357313" y="1289050"/>
              <a:ext cx="596900" cy="400050"/>
            </a:xfrm>
            <a:custGeom>
              <a:avLst/>
              <a:gdLst>
                <a:gd name="T0" fmla="*/ 0 w 61"/>
                <a:gd name="T1" fmla="*/ 38 h 41"/>
                <a:gd name="T2" fmla="*/ 24 w 61"/>
                <a:gd name="T3" fmla="*/ 10 h 41"/>
                <a:gd name="T4" fmla="*/ 58 w 61"/>
                <a:gd name="T5" fmla="*/ 4 h 41"/>
                <a:gd name="T6" fmla="*/ 35 w 61"/>
                <a:gd name="T7" fmla="*/ 33 h 41"/>
                <a:gd name="T8" fmla="*/ 0 w 61"/>
                <a:gd name="T9" fmla="*/ 38 h 41"/>
              </a:gdLst>
              <a:ahLst/>
              <a:cxnLst>
                <a:cxn ang="0">
                  <a:pos x="T0" y="T1"/>
                </a:cxn>
                <a:cxn ang="0">
                  <a:pos x="T2" y="T3"/>
                </a:cxn>
                <a:cxn ang="0">
                  <a:pos x="T4" y="T5"/>
                </a:cxn>
                <a:cxn ang="0">
                  <a:pos x="T6" y="T7"/>
                </a:cxn>
                <a:cxn ang="0">
                  <a:pos x="T8" y="T9"/>
                </a:cxn>
              </a:cxnLst>
              <a:rect l="0" t="0" r="r" b="b"/>
              <a:pathLst>
                <a:path w="61" h="41">
                  <a:moveTo>
                    <a:pt x="0" y="38"/>
                  </a:moveTo>
                  <a:cubicBezTo>
                    <a:pt x="0" y="38"/>
                    <a:pt x="6" y="20"/>
                    <a:pt x="24" y="10"/>
                  </a:cubicBezTo>
                  <a:cubicBezTo>
                    <a:pt x="41" y="0"/>
                    <a:pt x="55" y="2"/>
                    <a:pt x="58" y="4"/>
                  </a:cubicBezTo>
                  <a:cubicBezTo>
                    <a:pt x="61" y="7"/>
                    <a:pt x="50" y="25"/>
                    <a:pt x="35" y="33"/>
                  </a:cubicBezTo>
                  <a:cubicBezTo>
                    <a:pt x="19" y="41"/>
                    <a:pt x="0" y="38"/>
                    <a:pt x="0" y="3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2"/>
            <p:cNvSpPr>
              <a:spLocks noEditPoints="1"/>
            </p:cNvSpPr>
            <p:nvPr/>
          </p:nvSpPr>
          <p:spPr bwMode="auto">
            <a:xfrm>
              <a:off x="1719263" y="1327150"/>
              <a:ext cx="576263" cy="342900"/>
            </a:xfrm>
            <a:custGeom>
              <a:avLst/>
              <a:gdLst>
                <a:gd name="T0" fmla="*/ 0 w 59"/>
                <a:gd name="T1" fmla="*/ 0 h 35"/>
                <a:gd name="T2" fmla="*/ 0 w 59"/>
                <a:gd name="T3" fmla="*/ 0 h 35"/>
                <a:gd name="T4" fmla="*/ 0 w 59"/>
                <a:gd name="T5" fmla="*/ 0 h 35"/>
                <a:gd name="T6" fmla="*/ 0 w 59"/>
                <a:gd name="T7" fmla="*/ 0 h 35"/>
                <a:gd name="T8" fmla="*/ 0 w 59"/>
                <a:gd name="T9" fmla="*/ 0 h 35"/>
                <a:gd name="T10" fmla="*/ 21 w 59"/>
                <a:gd name="T11" fmla="*/ 0 h 35"/>
                <a:gd name="T12" fmla="*/ 21 w 59"/>
                <a:gd name="T13" fmla="*/ 0 h 35"/>
                <a:gd name="T14" fmla="*/ 21 w 59"/>
                <a:gd name="T15" fmla="*/ 0 h 35"/>
                <a:gd name="T16" fmla="*/ 11 w 59"/>
                <a:gd name="T17" fmla="*/ 19 h 35"/>
                <a:gd name="T18" fmla="*/ 55 w 59"/>
                <a:gd name="T19" fmla="*/ 35 h 35"/>
                <a:gd name="T20" fmla="*/ 59 w 59"/>
                <a:gd name="T21" fmla="*/ 35 h 35"/>
                <a:gd name="T22" fmla="*/ 36 w 59"/>
                <a:gd name="T23" fmla="*/ 5 h 35"/>
                <a:gd name="T24" fmla="*/ 21 w 59"/>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5">
                  <a:moveTo>
                    <a:pt x="0" y="0"/>
                  </a:moveTo>
                  <a:cubicBezTo>
                    <a:pt x="0" y="0"/>
                    <a:pt x="0" y="0"/>
                    <a:pt x="0" y="0"/>
                  </a:cubicBezTo>
                  <a:cubicBezTo>
                    <a:pt x="0" y="0"/>
                    <a:pt x="0" y="0"/>
                    <a:pt x="0" y="0"/>
                  </a:cubicBezTo>
                  <a:cubicBezTo>
                    <a:pt x="0" y="0"/>
                    <a:pt x="0" y="0"/>
                    <a:pt x="0" y="0"/>
                  </a:cubicBezTo>
                  <a:cubicBezTo>
                    <a:pt x="0" y="0"/>
                    <a:pt x="0" y="0"/>
                    <a:pt x="0" y="0"/>
                  </a:cubicBezTo>
                  <a:moveTo>
                    <a:pt x="21" y="0"/>
                  </a:moveTo>
                  <a:cubicBezTo>
                    <a:pt x="21" y="0"/>
                    <a:pt x="21" y="0"/>
                    <a:pt x="21" y="0"/>
                  </a:cubicBezTo>
                  <a:cubicBezTo>
                    <a:pt x="21" y="0"/>
                    <a:pt x="21" y="0"/>
                    <a:pt x="21" y="0"/>
                  </a:cubicBezTo>
                  <a:cubicBezTo>
                    <a:pt x="23" y="2"/>
                    <a:pt x="19" y="11"/>
                    <a:pt x="11" y="19"/>
                  </a:cubicBezTo>
                  <a:cubicBezTo>
                    <a:pt x="26" y="33"/>
                    <a:pt x="46" y="35"/>
                    <a:pt x="55" y="35"/>
                  </a:cubicBezTo>
                  <a:cubicBezTo>
                    <a:pt x="58" y="35"/>
                    <a:pt x="59" y="35"/>
                    <a:pt x="59" y="35"/>
                  </a:cubicBezTo>
                  <a:cubicBezTo>
                    <a:pt x="59" y="35"/>
                    <a:pt x="49" y="15"/>
                    <a:pt x="36" y="5"/>
                  </a:cubicBezTo>
                  <a:cubicBezTo>
                    <a:pt x="32" y="2"/>
                    <a:pt x="26" y="0"/>
                    <a:pt x="2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3"/>
            <p:cNvSpPr>
              <a:spLocks noEditPoints="1"/>
            </p:cNvSpPr>
            <p:nvPr/>
          </p:nvSpPr>
          <p:spPr bwMode="auto">
            <a:xfrm>
              <a:off x="1719263" y="1327150"/>
              <a:ext cx="225425" cy="185738"/>
            </a:xfrm>
            <a:custGeom>
              <a:avLst/>
              <a:gdLst>
                <a:gd name="T0" fmla="*/ 21 w 23"/>
                <a:gd name="T1" fmla="*/ 0 h 19"/>
                <a:gd name="T2" fmla="*/ 11 w 23"/>
                <a:gd name="T3" fmla="*/ 19 h 19"/>
                <a:gd name="T4" fmla="*/ 11 w 23"/>
                <a:gd name="T5" fmla="*/ 19 h 19"/>
                <a:gd name="T6" fmla="*/ 21 w 23"/>
                <a:gd name="T7" fmla="*/ 0 h 19"/>
                <a:gd name="T8" fmla="*/ 21 w 23"/>
                <a:gd name="T9" fmla="*/ 0 h 19"/>
                <a:gd name="T10" fmla="*/ 0 w 23"/>
                <a:gd name="T11" fmla="*/ 0 h 19"/>
                <a:gd name="T12" fmla="*/ 0 w 23"/>
                <a:gd name="T13" fmla="*/ 0 h 19"/>
                <a:gd name="T14" fmla="*/ 3 w 23"/>
                <a:gd name="T15" fmla="*/ 8 h 19"/>
                <a:gd name="T16" fmla="*/ 0 w 2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21" y="0"/>
                  </a:moveTo>
                  <a:cubicBezTo>
                    <a:pt x="17" y="12"/>
                    <a:pt x="13" y="17"/>
                    <a:pt x="11" y="19"/>
                  </a:cubicBezTo>
                  <a:cubicBezTo>
                    <a:pt x="11" y="19"/>
                    <a:pt x="11" y="19"/>
                    <a:pt x="11" y="19"/>
                  </a:cubicBezTo>
                  <a:cubicBezTo>
                    <a:pt x="19" y="11"/>
                    <a:pt x="23" y="2"/>
                    <a:pt x="21" y="0"/>
                  </a:cubicBezTo>
                  <a:cubicBezTo>
                    <a:pt x="21" y="0"/>
                    <a:pt x="21" y="0"/>
                    <a:pt x="21" y="0"/>
                  </a:cubicBezTo>
                  <a:moveTo>
                    <a:pt x="0" y="0"/>
                  </a:moveTo>
                  <a:cubicBezTo>
                    <a:pt x="0" y="0"/>
                    <a:pt x="0" y="0"/>
                    <a:pt x="0" y="0"/>
                  </a:cubicBezTo>
                  <a:cubicBezTo>
                    <a:pt x="1" y="3"/>
                    <a:pt x="2" y="6"/>
                    <a:pt x="3" y="8"/>
                  </a:cubicBezTo>
                  <a:cubicBezTo>
                    <a:pt x="2" y="6"/>
                    <a:pt x="1"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4"/>
            <p:cNvSpPr>
              <a:spLocks/>
            </p:cNvSpPr>
            <p:nvPr/>
          </p:nvSpPr>
          <p:spPr bwMode="auto">
            <a:xfrm>
              <a:off x="1690688" y="858838"/>
              <a:ext cx="301625" cy="468313"/>
            </a:xfrm>
            <a:custGeom>
              <a:avLst/>
              <a:gdLst>
                <a:gd name="T0" fmla="*/ 14 w 31"/>
                <a:gd name="T1" fmla="*/ 0 h 48"/>
                <a:gd name="T2" fmla="*/ 1 w 31"/>
                <a:gd name="T3" fmla="*/ 28 h 48"/>
                <a:gd name="T4" fmla="*/ 3 w 31"/>
                <a:gd name="T5" fmla="*/ 48 h 48"/>
                <a:gd name="T6" fmla="*/ 5 w 31"/>
                <a:gd name="T7" fmla="*/ 48 h 48"/>
                <a:gd name="T8" fmla="*/ 14 w 31"/>
                <a:gd name="T9" fmla="*/ 47 h 48"/>
                <a:gd name="T10" fmla="*/ 21 w 31"/>
                <a:gd name="T11" fmla="*/ 47 h 48"/>
                <a:gd name="T12" fmla="*/ 24 w 31"/>
                <a:gd name="T13" fmla="*/ 48 h 48"/>
                <a:gd name="T14" fmla="*/ 26 w 31"/>
                <a:gd name="T15" fmla="*/ 40 h 48"/>
                <a:gd name="T16" fmla="*/ 14 w 3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8">
                  <a:moveTo>
                    <a:pt x="14" y="0"/>
                  </a:moveTo>
                  <a:cubicBezTo>
                    <a:pt x="14" y="0"/>
                    <a:pt x="5" y="9"/>
                    <a:pt x="1" y="28"/>
                  </a:cubicBezTo>
                  <a:cubicBezTo>
                    <a:pt x="0" y="35"/>
                    <a:pt x="1" y="42"/>
                    <a:pt x="3" y="48"/>
                  </a:cubicBezTo>
                  <a:cubicBezTo>
                    <a:pt x="3" y="48"/>
                    <a:pt x="4" y="48"/>
                    <a:pt x="5" y="48"/>
                  </a:cubicBezTo>
                  <a:cubicBezTo>
                    <a:pt x="8" y="47"/>
                    <a:pt x="12" y="47"/>
                    <a:pt x="14" y="47"/>
                  </a:cubicBezTo>
                  <a:cubicBezTo>
                    <a:pt x="17" y="47"/>
                    <a:pt x="19" y="47"/>
                    <a:pt x="21" y="47"/>
                  </a:cubicBezTo>
                  <a:cubicBezTo>
                    <a:pt x="22" y="47"/>
                    <a:pt x="23" y="48"/>
                    <a:pt x="24" y="48"/>
                  </a:cubicBezTo>
                  <a:cubicBezTo>
                    <a:pt x="25" y="46"/>
                    <a:pt x="25" y="43"/>
                    <a:pt x="26" y="40"/>
                  </a:cubicBezTo>
                  <a:cubicBezTo>
                    <a:pt x="31" y="17"/>
                    <a:pt x="14"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5"/>
            <p:cNvSpPr>
              <a:spLocks noEditPoints="1"/>
            </p:cNvSpPr>
            <p:nvPr/>
          </p:nvSpPr>
          <p:spPr bwMode="auto">
            <a:xfrm>
              <a:off x="1738313" y="1317625"/>
              <a:ext cx="157163" cy="195263"/>
            </a:xfrm>
            <a:custGeom>
              <a:avLst/>
              <a:gdLst>
                <a:gd name="T0" fmla="*/ 1 w 16"/>
                <a:gd name="T1" fmla="*/ 9 h 20"/>
                <a:gd name="T2" fmla="*/ 8 w 16"/>
                <a:gd name="T3" fmla="*/ 20 h 20"/>
                <a:gd name="T4" fmla="*/ 9 w 16"/>
                <a:gd name="T5" fmla="*/ 20 h 20"/>
                <a:gd name="T6" fmla="*/ 1 w 16"/>
                <a:gd name="T7" fmla="*/ 9 h 20"/>
                <a:gd name="T8" fmla="*/ 9 w 16"/>
                <a:gd name="T9" fmla="*/ 0 h 20"/>
                <a:gd name="T10" fmla="*/ 0 w 16"/>
                <a:gd name="T11" fmla="*/ 1 h 20"/>
                <a:gd name="T12" fmla="*/ 10 w 16"/>
                <a:gd name="T13" fmla="*/ 0 h 20"/>
                <a:gd name="T14" fmla="*/ 16 w 16"/>
                <a:gd name="T15" fmla="*/ 0 h 20"/>
                <a:gd name="T16" fmla="*/ 9 w 16"/>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0">
                  <a:moveTo>
                    <a:pt x="1" y="9"/>
                  </a:moveTo>
                  <a:cubicBezTo>
                    <a:pt x="4" y="16"/>
                    <a:pt x="8" y="20"/>
                    <a:pt x="8" y="20"/>
                  </a:cubicBezTo>
                  <a:cubicBezTo>
                    <a:pt x="8" y="20"/>
                    <a:pt x="8" y="20"/>
                    <a:pt x="9" y="20"/>
                  </a:cubicBezTo>
                  <a:cubicBezTo>
                    <a:pt x="6" y="17"/>
                    <a:pt x="4" y="13"/>
                    <a:pt x="1" y="9"/>
                  </a:cubicBezTo>
                  <a:moveTo>
                    <a:pt x="9" y="0"/>
                  </a:moveTo>
                  <a:cubicBezTo>
                    <a:pt x="7" y="0"/>
                    <a:pt x="3" y="0"/>
                    <a:pt x="0" y="1"/>
                  </a:cubicBezTo>
                  <a:cubicBezTo>
                    <a:pt x="2" y="0"/>
                    <a:pt x="6" y="0"/>
                    <a:pt x="10" y="0"/>
                  </a:cubicBezTo>
                  <a:cubicBezTo>
                    <a:pt x="12" y="0"/>
                    <a:pt x="14" y="0"/>
                    <a:pt x="16" y="0"/>
                  </a:cubicBezTo>
                  <a:cubicBezTo>
                    <a:pt x="14" y="0"/>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6"/>
            <p:cNvSpPr>
              <a:spLocks noEditPoints="1"/>
            </p:cNvSpPr>
            <p:nvPr/>
          </p:nvSpPr>
          <p:spPr bwMode="auto">
            <a:xfrm>
              <a:off x="1719263" y="1317625"/>
              <a:ext cx="204788" cy="9525"/>
            </a:xfrm>
            <a:custGeom>
              <a:avLst/>
              <a:gdLst>
                <a:gd name="T0" fmla="*/ 2 w 21"/>
                <a:gd name="T1" fmla="*/ 1 h 1"/>
                <a:gd name="T2" fmla="*/ 0 w 21"/>
                <a:gd name="T3" fmla="*/ 1 h 1"/>
                <a:gd name="T4" fmla="*/ 0 w 21"/>
                <a:gd name="T5" fmla="*/ 1 h 1"/>
                <a:gd name="T6" fmla="*/ 2 w 21"/>
                <a:gd name="T7" fmla="*/ 1 h 1"/>
                <a:gd name="T8" fmla="*/ 18 w 21"/>
                <a:gd name="T9" fmla="*/ 0 h 1"/>
                <a:gd name="T10" fmla="*/ 21 w 21"/>
                <a:gd name="T11" fmla="*/ 1 h 1"/>
                <a:gd name="T12" fmla="*/ 21 w 21"/>
                <a:gd name="T13" fmla="*/ 1 h 1"/>
                <a:gd name="T14" fmla="*/ 18 w 2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
                  <a:moveTo>
                    <a:pt x="2" y="1"/>
                  </a:moveTo>
                  <a:cubicBezTo>
                    <a:pt x="1" y="1"/>
                    <a:pt x="0" y="1"/>
                    <a:pt x="0" y="1"/>
                  </a:cubicBezTo>
                  <a:cubicBezTo>
                    <a:pt x="0" y="1"/>
                    <a:pt x="0" y="1"/>
                    <a:pt x="0" y="1"/>
                  </a:cubicBezTo>
                  <a:cubicBezTo>
                    <a:pt x="1" y="1"/>
                    <a:pt x="1" y="1"/>
                    <a:pt x="2" y="1"/>
                  </a:cubicBezTo>
                  <a:moveTo>
                    <a:pt x="18" y="0"/>
                  </a:moveTo>
                  <a:cubicBezTo>
                    <a:pt x="19" y="1"/>
                    <a:pt x="20" y="1"/>
                    <a:pt x="21" y="1"/>
                  </a:cubicBezTo>
                  <a:cubicBezTo>
                    <a:pt x="21" y="1"/>
                    <a:pt x="21" y="1"/>
                    <a:pt x="21" y="1"/>
                  </a:cubicBezTo>
                  <a:cubicBezTo>
                    <a:pt x="20" y="1"/>
                    <a:pt x="19"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27"/>
            <p:cNvSpPr>
              <a:spLocks/>
            </p:cNvSpPr>
            <p:nvPr/>
          </p:nvSpPr>
          <p:spPr bwMode="auto">
            <a:xfrm>
              <a:off x="1719263" y="1317625"/>
              <a:ext cx="204788" cy="195263"/>
            </a:xfrm>
            <a:custGeom>
              <a:avLst/>
              <a:gdLst>
                <a:gd name="T0" fmla="*/ 12 w 21"/>
                <a:gd name="T1" fmla="*/ 0 h 20"/>
                <a:gd name="T2" fmla="*/ 2 w 21"/>
                <a:gd name="T3" fmla="*/ 1 h 20"/>
                <a:gd name="T4" fmla="*/ 0 w 21"/>
                <a:gd name="T5" fmla="*/ 1 h 20"/>
                <a:gd name="T6" fmla="*/ 3 w 21"/>
                <a:gd name="T7" fmla="*/ 9 h 20"/>
                <a:gd name="T8" fmla="*/ 11 w 21"/>
                <a:gd name="T9" fmla="*/ 20 h 20"/>
                <a:gd name="T10" fmla="*/ 21 w 21"/>
                <a:gd name="T11" fmla="*/ 1 h 20"/>
                <a:gd name="T12" fmla="*/ 18 w 21"/>
                <a:gd name="T13" fmla="*/ 0 h 20"/>
                <a:gd name="T14" fmla="*/ 12 w 21"/>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0">
                  <a:moveTo>
                    <a:pt x="12" y="0"/>
                  </a:moveTo>
                  <a:cubicBezTo>
                    <a:pt x="8" y="0"/>
                    <a:pt x="4" y="0"/>
                    <a:pt x="2" y="1"/>
                  </a:cubicBezTo>
                  <a:cubicBezTo>
                    <a:pt x="1" y="1"/>
                    <a:pt x="1" y="1"/>
                    <a:pt x="0" y="1"/>
                  </a:cubicBezTo>
                  <a:cubicBezTo>
                    <a:pt x="1" y="4"/>
                    <a:pt x="2" y="7"/>
                    <a:pt x="3" y="9"/>
                  </a:cubicBezTo>
                  <a:cubicBezTo>
                    <a:pt x="6" y="13"/>
                    <a:pt x="8" y="17"/>
                    <a:pt x="11" y="20"/>
                  </a:cubicBezTo>
                  <a:cubicBezTo>
                    <a:pt x="13" y="18"/>
                    <a:pt x="17" y="13"/>
                    <a:pt x="21" y="1"/>
                  </a:cubicBezTo>
                  <a:cubicBezTo>
                    <a:pt x="20" y="1"/>
                    <a:pt x="19" y="1"/>
                    <a:pt x="18" y="0"/>
                  </a:cubicBezTo>
                  <a:cubicBezTo>
                    <a:pt x="16" y="0"/>
                    <a:pt x="14"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28"/>
            <p:cNvSpPr>
              <a:spLocks/>
            </p:cNvSpPr>
            <p:nvPr/>
          </p:nvSpPr>
          <p:spPr bwMode="auto">
            <a:xfrm>
              <a:off x="1719263" y="1308100"/>
              <a:ext cx="566738" cy="400050"/>
            </a:xfrm>
            <a:custGeom>
              <a:avLst/>
              <a:gdLst>
                <a:gd name="T0" fmla="*/ 58 w 58"/>
                <a:gd name="T1" fmla="*/ 35 h 41"/>
                <a:gd name="T2" fmla="*/ 18 w 58"/>
                <a:gd name="T3" fmla="*/ 26 h 41"/>
                <a:gd name="T4" fmla="*/ 1 w 58"/>
                <a:gd name="T5" fmla="*/ 3 h 41"/>
                <a:gd name="T6" fmla="*/ 40 w 58"/>
                <a:gd name="T7" fmla="*/ 11 h 41"/>
                <a:gd name="T8" fmla="*/ 58 w 58"/>
                <a:gd name="T9" fmla="*/ 35 h 41"/>
              </a:gdLst>
              <a:ahLst/>
              <a:cxnLst>
                <a:cxn ang="0">
                  <a:pos x="T0" y="T1"/>
                </a:cxn>
                <a:cxn ang="0">
                  <a:pos x="T2" y="T3"/>
                </a:cxn>
                <a:cxn ang="0">
                  <a:pos x="T4" y="T5"/>
                </a:cxn>
                <a:cxn ang="0">
                  <a:pos x="T6" y="T7"/>
                </a:cxn>
                <a:cxn ang="0">
                  <a:pos x="T8" y="T9"/>
                </a:cxn>
              </a:cxnLst>
              <a:rect l="0" t="0" r="r" b="b"/>
              <a:pathLst>
                <a:path w="58" h="41">
                  <a:moveTo>
                    <a:pt x="58" y="35"/>
                  </a:moveTo>
                  <a:cubicBezTo>
                    <a:pt x="58" y="35"/>
                    <a:pt x="35" y="41"/>
                    <a:pt x="18" y="26"/>
                  </a:cubicBezTo>
                  <a:cubicBezTo>
                    <a:pt x="0" y="11"/>
                    <a:pt x="1" y="3"/>
                    <a:pt x="1" y="3"/>
                  </a:cubicBezTo>
                  <a:cubicBezTo>
                    <a:pt x="1" y="3"/>
                    <a:pt x="25" y="0"/>
                    <a:pt x="40" y="11"/>
                  </a:cubicBezTo>
                  <a:cubicBezTo>
                    <a:pt x="55" y="23"/>
                    <a:pt x="58" y="35"/>
                    <a:pt x="58"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9"/>
            <p:cNvSpPr>
              <a:spLocks noEditPoints="1"/>
            </p:cNvSpPr>
            <p:nvPr/>
          </p:nvSpPr>
          <p:spPr bwMode="auto">
            <a:xfrm>
              <a:off x="987425" y="682625"/>
              <a:ext cx="1709738" cy="1612900"/>
            </a:xfrm>
            <a:custGeom>
              <a:avLst/>
              <a:gdLst>
                <a:gd name="T0" fmla="*/ 62 w 175"/>
                <a:gd name="T1" fmla="*/ 5 h 165"/>
                <a:gd name="T2" fmla="*/ 4 w 175"/>
                <a:gd name="T3" fmla="*/ 38 h 165"/>
                <a:gd name="T4" fmla="*/ 4 w 175"/>
                <a:gd name="T5" fmla="*/ 59 h 165"/>
                <a:gd name="T6" fmla="*/ 6 w 175"/>
                <a:gd name="T7" fmla="*/ 70 h 165"/>
                <a:gd name="T8" fmla="*/ 46 w 175"/>
                <a:gd name="T9" fmla="*/ 99 h 165"/>
                <a:gd name="T10" fmla="*/ 58 w 175"/>
                <a:gd name="T11" fmla="*/ 99 h 165"/>
                <a:gd name="T12" fmla="*/ 82 w 175"/>
                <a:gd name="T13" fmla="*/ 85 h 165"/>
                <a:gd name="T14" fmla="*/ 90 w 175"/>
                <a:gd name="T15" fmla="*/ 28 h 165"/>
                <a:gd name="T16" fmla="*/ 95 w 175"/>
                <a:gd name="T17" fmla="*/ 30 h 165"/>
                <a:gd name="T18" fmla="*/ 94 w 175"/>
                <a:gd name="T19" fmla="*/ 77 h 165"/>
                <a:gd name="T20" fmla="*/ 70 w 175"/>
                <a:gd name="T21" fmla="*/ 98 h 165"/>
                <a:gd name="T22" fmla="*/ 57 w 175"/>
                <a:gd name="T23" fmla="*/ 103 h 165"/>
                <a:gd name="T24" fmla="*/ 42 w 175"/>
                <a:gd name="T25" fmla="*/ 103 h 165"/>
                <a:gd name="T26" fmla="*/ 19 w 175"/>
                <a:gd name="T27" fmla="*/ 92 h 165"/>
                <a:gd name="T28" fmla="*/ 1 w 175"/>
                <a:gd name="T29" fmla="*/ 63 h 165"/>
                <a:gd name="T30" fmla="*/ 4 w 175"/>
                <a:gd name="T31" fmla="*/ 33 h 165"/>
                <a:gd name="T32" fmla="*/ 11 w 175"/>
                <a:gd name="T33" fmla="*/ 21 h 165"/>
                <a:gd name="T34" fmla="*/ 21 w 175"/>
                <a:gd name="T35" fmla="*/ 11 h 165"/>
                <a:gd name="T36" fmla="*/ 40 w 175"/>
                <a:gd name="T37" fmla="*/ 3 h 165"/>
                <a:gd name="T38" fmla="*/ 85 w 175"/>
                <a:gd name="T39" fmla="*/ 14 h 165"/>
                <a:gd name="T40" fmla="*/ 165 w 175"/>
                <a:gd name="T41" fmla="*/ 73 h 165"/>
                <a:gd name="T42" fmla="*/ 154 w 175"/>
                <a:gd name="T43" fmla="*/ 16 h 165"/>
                <a:gd name="T44" fmla="*/ 103 w 175"/>
                <a:gd name="T45" fmla="*/ 9 h 165"/>
                <a:gd name="T46" fmla="*/ 98 w 175"/>
                <a:gd name="T47" fmla="*/ 12 h 165"/>
                <a:gd name="T48" fmla="*/ 79 w 175"/>
                <a:gd name="T49" fmla="*/ 30 h 165"/>
                <a:gd name="T50" fmla="*/ 78 w 175"/>
                <a:gd name="T51" fmla="*/ 70 h 165"/>
                <a:gd name="T52" fmla="*/ 87 w 175"/>
                <a:gd name="T53" fmla="*/ 83 h 165"/>
                <a:gd name="T54" fmla="*/ 123 w 175"/>
                <a:gd name="T55" fmla="*/ 99 h 165"/>
                <a:gd name="T56" fmla="*/ 163 w 175"/>
                <a:gd name="T57" fmla="*/ 82 h 165"/>
                <a:gd name="T58" fmla="*/ 150 w 175"/>
                <a:gd name="T59" fmla="*/ 94 h 165"/>
                <a:gd name="T60" fmla="*/ 96 w 175"/>
                <a:gd name="T61" fmla="*/ 94 h 165"/>
                <a:gd name="T62" fmla="*/ 79 w 175"/>
                <a:gd name="T63" fmla="*/ 79 h 165"/>
                <a:gd name="T64" fmla="*/ 73 w 175"/>
                <a:gd name="T65" fmla="*/ 67 h 165"/>
                <a:gd name="T66" fmla="*/ 72 w 175"/>
                <a:gd name="T67" fmla="*/ 43 h 165"/>
                <a:gd name="T68" fmla="*/ 78 w 175"/>
                <a:gd name="T69" fmla="*/ 23 h 165"/>
                <a:gd name="T70" fmla="*/ 109 w 175"/>
                <a:gd name="T71" fmla="*/ 4 h 165"/>
                <a:gd name="T72" fmla="*/ 129 w 175"/>
                <a:gd name="T73" fmla="*/ 2 h 165"/>
                <a:gd name="T74" fmla="*/ 147 w 175"/>
                <a:gd name="T75" fmla="*/ 8 h 165"/>
                <a:gd name="T76" fmla="*/ 158 w 175"/>
                <a:gd name="T77" fmla="*/ 16 h 165"/>
                <a:gd name="T78" fmla="*/ 174 w 175"/>
                <a:gd name="T79" fmla="*/ 46 h 165"/>
                <a:gd name="T80" fmla="*/ 164 w 175"/>
                <a:gd name="T81" fmla="*/ 81 h 165"/>
                <a:gd name="T82" fmla="*/ 135 w 175"/>
                <a:gd name="T83" fmla="*/ 111 h 165"/>
                <a:gd name="T84" fmla="*/ 86 w 175"/>
                <a:gd name="T85" fmla="*/ 66 h 165"/>
                <a:gd name="T86" fmla="*/ 66 w 175"/>
                <a:gd name="T87" fmla="*/ 72 h 165"/>
                <a:gd name="T88" fmla="*/ 56 w 175"/>
                <a:gd name="T89" fmla="*/ 77 h 165"/>
                <a:gd name="T90" fmla="*/ 40 w 175"/>
                <a:gd name="T91" fmla="*/ 123 h 165"/>
                <a:gd name="T92" fmla="*/ 43 w 175"/>
                <a:gd name="T93" fmla="*/ 136 h 165"/>
                <a:gd name="T94" fmla="*/ 65 w 175"/>
                <a:gd name="T95" fmla="*/ 154 h 165"/>
                <a:gd name="T96" fmla="*/ 121 w 175"/>
                <a:gd name="T97" fmla="*/ 145 h 165"/>
                <a:gd name="T98" fmla="*/ 120 w 175"/>
                <a:gd name="T99" fmla="*/ 151 h 165"/>
                <a:gd name="T100" fmla="*/ 71 w 175"/>
                <a:gd name="T101" fmla="*/ 162 h 165"/>
                <a:gd name="T102" fmla="*/ 48 w 175"/>
                <a:gd name="T103" fmla="*/ 146 h 165"/>
                <a:gd name="T104" fmla="*/ 38 w 175"/>
                <a:gd name="T105" fmla="*/ 130 h 165"/>
                <a:gd name="T106" fmla="*/ 35 w 175"/>
                <a:gd name="T107" fmla="*/ 119 h 165"/>
                <a:gd name="T108" fmla="*/ 39 w 175"/>
                <a:gd name="T109" fmla="*/ 95 h 165"/>
                <a:gd name="T110" fmla="*/ 66 w 175"/>
                <a:gd name="T111" fmla="*/ 69 h 165"/>
                <a:gd name="T112" fmla="*/ 92 w 175"/>
                <a:gd name="T113" fmla="*/ 64 h 165"/>
                <a:gd name="T114" fmla="*/ 107 w 175"/>
                <a:gd name="T115" fmla="*/ 68 h 165"/>
                <a:gd name="T116" fmla="*/ 119 w 175"/>
                <a:gd name="T117" fmla="*/ 76 h 165"/>
                <a:gd name="T118" fmla="*/ 135 w 175"/>
                <a:gd name="T119" fmla="*/ 99 h 165"/>
                <a:gd name="T120" fmla="*/ 132 w 175"/>
                <a:gd name="T121" fmla="*/ 13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5" h="165">
                  <a:moveTo>
                    <a:pt x="89" y="26"/>
                  </a:moveTo>
                  <a:cubicBezTo>
                    <a:pt x="89" y="26"/>
                    <a:pt x="89" y="26"/>
                    <a:pt x="89" y="26"/>
                  </a:cubicBezTo>
                  <a:cubicBezTo>
                    <a:pt x="89" y="25"/>
                    <a:pt x="89" y="25"/>
                    <a:pt x="89" y="25"/>
                  </a:cubicBezTo>
                  <a:cubicBezTo>
                    <a:pt x="88" y="24"/>
                    <a:pt x="88" y="22"/>
                    <a:pt x="86" y="21"/>
                  </a:cubicBezTo>
                  <a:cubicBezTo>
                    <a:pt x="86" y="21"/>
                    <a:pt x="85" y="20"/>
                    <a:pt x="85" y="20"/>
                  </a:cubicBezTo>
                  <a:cubicBezTo>
                    <a:pt x="85" y="19"/>
                    <a:pt x="85" y="19"/>
                    <a:pt x="84" y="19"/>
                  </a:cubicBezTo>
                  <a:cubicBezTo>
                    <a:pt x="84" y="18"/>
                    <a:pt x="84" y="18"/>
                    <a:pt x="83" y="17"/>
                  </a:cubicBezTo>
                  <a:cubicBezTo>
                    <a:pt x="83" y="17"/>
                    <a:pt x="83" y="17"/>
                    <a:pt x="82" y="17"/>
                  </a:cubicBezTo>
                  <a:cubicBezTo>
                    <a:pt x="80" y="14"/>
                    <a:pt x="78" y="13"/>
                    <a:pt x="76" y="11"/>
                  </a:cubicBezTo>
                  <a:cubicBezTo>
                    <a:pt x="75" y="10"/>
                    <a:pt x="74" y="10"/>
                    <a:pt x="73" y="9"/>
                  </a:cubicBezTo>
                  <a:cubicBezTo>
                    <a:pt x="69" y="8"/>
                    <a:pt x="66" y="6"/>
                    <a:pt x="62" y="5"/>
                  </a:cubicBezTo>
                  <a:cubicBezTo>
                    <a:pt x="62" y="5"/>
                    <a:pt x="62" y="5"/>
                    <a:pt x="62" y="5"/>
                  </a:cubicBezTo>
                  <a:cubicBezTo>
                    <a:pt x="58" y="4"/>
                    <a:pt x="54" y="5"/>
                    <a:pt x="50" y="5"/>
                  </a:cubicBezTo>
                  <a:cubicBezTo>
                    <a:pt x="50" y="5"/>
                    <a:pt x="50" y="5"/>
                    <a:pt x="49" y="5"/>
                  </a:cubicBezTo>
                  <a:cubicBezTo>
                    <a:pt x="47" y="5"/>
                    <a:pt x="45" y="6"/>
                    <a:pt x="42" y="6"/>
                  </a:cubicBezTo>
                  <a:cubicBezTo>
                    <a:pt x="40" y="6"/>
                    <a:pt x="38" y="6"/>
                    <a:pt x="37" y="7"/>
                  </a:cubicBezTo>
                  <a:cubicBezTo>
                    <a:pt x="34" y="8"/>
                    <a:pt x="30" y="8"/>
                    <a:pt x="27" y="10"/>
                  </a:cubicBezTo>
                  <a:cubicBezTo>
                    <a:pt x="24" y="11"/>
                    <a:pt x="22" y="13"/>
                    <a:pt x="20" y="15"/>
                  </a:cubicBezTo>
                  <a:cubicBezTo>
                    <a:pt x="19" y="16"/>
                    <a:pt x="19" y="16"/>
                    <a:pt x="18" y="17"/>
                  </a:cubicBezTo>
                  <a:cubicBezTo>
                    <a:pt x="18" y="17"/>
                    <a:pt x="18" y="18"/>
                    <a:pt x="18" y="18"/>
                  </a:cubicBezTo>
                  <a:cubicBezTo>
                    <a:pt x="13" y="23"/>
                    <a:pt x="10" y="28"/>
                    <a:pt x="6" y="33"/>
                  </a:cubicBezTo>
                  <a:cubicBezTo>
                    <a:pt x="6" y="34"/>
                    <a:pt x="6" y="35"/>
                    <a:pt x="5" y="36"/>
                  </a:cubicBezTo>
                  <a:cubicBezTo>
                    <a:pt x="5" y="37"/>
                    <a:pt x="5" y="37"/>
                    <a:pt x="4" y="38"/>
                  </a:cubicBezTo>
                  <a:cubicBezTo>
                    <a:pt x="4" y="38"/>
                    <a:pt x="4" y="38"/>
                    <a:pt x="4" y="38"/>
                  </a:cubicBezTo>
                  <a:cubicBezTo>
                    <a:pt x="4" y="39"/>
                    <a:pt x="4" y="39"/>
                    <a:pt x="4" y="40"/>
                  </a:cubicBezTo>
                  <a:cubicBezTo>
                    <a:pt x="4" y="40"/>
                    <a:pt x="4" y="40"/>
                    <a:pt x="4" y="40"/>
                  </a:cubicBezTo>
                  <a:cubicBezTo>
                    <a:pt x="4" y="40"/>
                    <a:pt x="4" y="40"/>
                    <a:pt x="4" y="40"/>
                  </a:cubicBezTo>
                  <a:cubicBezTo>
                    <a:pt x="3" y="41"/>
                    <a:pt x="3" y="43"/>
                    <a:pt x="3" y="43"/>
                  </a:cubicBezTo>
                  <a:cubicBezTo>
                    <a:pt x="3" y="47"/>
                    <a:pt x="2" y="52"/>
                    <a:pt x="3" y="55"/>
                  </a:cubicBezTo>
                  <a:cubicBezTo>
                    <a:pt x="3" y="55"/>
                    <a:pt x="3" y="55"/>
                    <a:pt x="3" y="55"/>
                  </a:cubicBezTo>
                  <a:cubicBezTo>
                    <a:pt x="4" y="56"/>
                    <a:pt x="4" y="57"/>
                    <a:pt x="3" y="57"/>
                  </a:cubicBezTo>
                  <a:cubicBezTo>
                    <a:pt x="3" y="57"/>
                    <a:pt x="3" y="57"/>
                    <a:pt x="3" y="57"/>
                  </a:cubicBezTo>
                  <a:cubicBezTo>
                    <a:pt x="3" y="57"/>
                    <a:pt x="3" y="57"/>
                    <a:pt x="3" y="57"/>
                  </a:cubicBezTo>
                  <a:cubicBezTo>
                    <a:pt x="4" y="57"/>
                    <a:pt x="3" y="58"/>
                    <a:pt x="4" y="58"/>
                  </a:cubicBezTo>
                  <a:cubicBezTo>
                    <a:pt x="4" y="58"/>
                    <a:pt x="3" y="58"/>
                    <a:pt x="3" y="58"/>
                  </a:cubicBezTo>
                  <a:cubicBezTo>
                    <a:pt x="3" y="59"/>
                    <a:pt x="4" y="59"/>
                    <a:pt x="4" y="59"/>
                  </a:cubicBezTo>
                  <a:cubicBezTo>
                    <a:pt x="4" y="59"/>
                    <a:pt x="4" y="59"/>
                    <a:pt x="3" y="59"/>
                  </a:cubicBezTo>
                  <a:cubicBezTo>
                    <a:pt x="4" y="59"/>
                    <a:pt x="3" y="59"/>
                    <a:pt x="3" y="59"/>
                  </a:cubicBezTo>
                  <a:cubicBezTo>
                    <a:pt x="3" y="59"/>
                    <a:pt x="4" y="59"/>
                    <a:pt x="4" y="60"/>
                  </a:cubicBezTo>
                  <a:cubicBezTo>
                    <a:pt x="4" y="60"/>
                    <a:pt x="4" y="60"/>
                    <a:pt x="4" y="60"/>
                  </a:cubicBezTo>
                  <a:cubicBezTo>
                    <a:pt x="4" y="60"/>
                    <a:pt x="4" y="60"/>
                    <a:pt x="4" y="60"/>
                  </a:cubicBezTo>
                  <a:cubicBezTo>
                    <a:pt x="4" y="60"/>
                    <a:pt x="4" y="60"/>
                    <a:pt x="4" y="60"/>
                  </a:cubicBezTo>
                  <a:cubicBezTo>
                    <a:pt x="4" y="61"/>
                    <a:pt x="4" y="60"/>
                    <a:pt x="4" y="61"/>
                  </a:cubicBezTo>
                  <a:cubicBezTo>
                    <a:pt x="4" y="61"/>
                    <a:pt x="5" y="62"/>
                    <a:pt x="4" y="62"/>
                  </a:cubicBezTo>
                  <a:cubicBezTo>
                    <a:pt x="4" y="62"/>
                    <a:pt x="4" y="62"/>
                    <a:pt x="4" y="62"/>
                  </a:cubicBezTo>
                  <a:cubicBezTo>
                    <a:pt x="4" y="64"/>
                    <a:pt x="5" y="65"/>
                    <a:pt x="5" y="66"/>
                  </a:cubicBezTo>
                  <a:cubicBezTo>
                    <a:pt x="5" y="66"/>
                    <a:pt x="5" y="66"/>
                    <a:pt x="5" y="67"/>
                  </a:cubicBezTo>
                  <a:cubicBezTo>
                    <a:pt x="6" y="67"/>
                    <a:pt x="6" y="69"/>
                    <a:pt x="6" y="70"/>
                  </a:cubicBezTo>
                  <a:cubicBezTo>
                    <a:pt x="6" y="71"/>
                    <a:pt x="7" y="72"/>
                    <a:pt x="7" y="73"/>
                  </a:cubicBezTo>
                  <a:cubicBezTo>
                    <a:pt x="8" y="75"/>
                    <a:pt x="9" y="77"/>
                    <a:pt x="10" y="79"/>
                  </a:cubicBezTo>
                  <a:cubicBezTo>
                    <a:pt x="10" y="79"/>
                    <a:pt x="10" y="79"/>
                    <a:pt x="10" y="79"/>
                  </a:cubicBezTo>
                  <a:cubicBezTo>
                    <a:pt x="10" y="80"/>
                    <a:pt x="11" y="80"/>
                    <a:pt x="11" y="81"/>
                  </a:cubicBezTo>
                  <a:cubicBezTo>
                    <a:pt x="12" y="82"/>
                    <a:pt x="13" y="84"/>
                    <a:pt x="14" y="85"/>
                  </a:cubicBezTo>
                  <a:cubicBezTo>
                    <a:pt x="15" y="86"/>
                    <a:pt x="17" y="87"/>
                    <a:pt x="17" y="88"/>
                  </a:cubicBezTo>
                  <a:cubicBezTo>
                    <a:pt x="20" y="89"/>
                    <a:pt x="21" y="91"/>
                    <a:pt x="24" y="92"/>
                  </a:cubicBezTo>
                  <a:cubicBezTo>
                    <a:pt x="24" y="92"/>
                    <a:pt x="24" y="92"/>
                    <a:pt x="24" y="92"/>
                  </a:cubicBezTo>
                  <a:cubicBezTo>
                    <a:pt x="26" y="92"/>
                    <a:pt x="27" y="93"/>
                    <a:pt x="28" y="94"/>
                  </a:cubicBezTo>
                  <a:cubicBezTo>
                    <a:pt x="31" y="96"/>
                    <a:pt x="35" y="97"/>
                    <a:pt x="39" y="97"/>
                  </a:cubicBezTo>
                  <a:cubicBezTo>
                    <a:pt x="40" y="97"/>
                    <a:pt x="42" y="98"/>
                    <a:pt x="43" y="98"/>
                  </a:cubicBezTo>
                  <a:cubicBezTo>
                    <a:pt x="44" y="98"/>
                    <a:pt x="45" y="98"/>
                    <a:pt x="46" y="99"/>
                  </a:cubicBezTo>
                  <a:cubicBezTo>
                    <a:pt x="46" y="99"/>
                    <a:pt x="46" y="99"/>
                    <a:pt x="46" y="99"/>
                  </a:cubicBezTo>
                  <a:cubicBezTo>
                    <a:pt x="46" y="99"/>
                    <a:pt x="46" y="99"/>
                    <a:pt x="46" y="99"/>
                  </a:cubicBezTo>
                  <a:cubicBezTo>
                    <a:pt x="46" y="99"/>
                    <a:pt x="46" y="99"/>
                    <a:pt x="46" y="99"/>
                  </a:cubicBezTo>
                  <a:cubicBezTo>
                    <a:pt x="47" y="99"/>
                    <a:pt x="49" y="99"/>
                    <a:pt x="50" y="99"/>
                  </a:cubicBezTo>
                  <a:cubicBezTo>
                    <a:pt x="50" y="99"/>
                    <a:pt x="51" y="99"/>
                    <a:pt x="52" y="100"/>
                  </a:cubicBezTo>
                  <a:cubicBezTo>
                    <a:pt x="53" y="99"/>
                    <a:pt x="54" y="100"/>
                    <a:pt x="54" y="100"/>
                  </a:cubicBezTo>
                  <a:cubicBezTo>
                    <a:pt x="55" y="99"/>
                    <a:pt x="55" y="100"/>
                    <a:pt x="56" y="100"/>
                  </a:cubicBezTo>
                  <a:cubicBezTo>
                    <a:pt x="56" y="100"/>
                    <a:pt x="56" y="100"/>
                    <a:pt x="56" y="100"/>
                  </a:cubicBezTo>
                  <a:cubicBezTo>
                    <a:pt x="56" y="100"/>
                    <a:pt x="56" y="99"/>
                    <a:pt x="56" y="100"/>
                  </a:cubicBezTo>
                  <a:cubicBezTo>
                    <a:pt x="57" y="100"/>
                    <a:pt x="57" y="99"/>
                    <a:pt x="58" y="100"/>
                  </a:cubicBezTo>
                  <a:cubicBezTo>
                    <a:pt x="58" y="99"/>
                    <a:pt x="58" y="99"/>
                    <a:pt x="58" y="99"/>
                  </a:cubicBezTo>
                  <a:cubicBezTo>
                    <a:pt x="59" y="99"/>
                    <a:pt x="58" y="99"/>
                    <a:pt x="58" y="99"/>
                  </a:cubicBezTo>
                  <a:cubicBezTo>
                    <a:pt x="59" y="99"/>
                    <a:pt x="60" y="99"/>
                    <a:pt x="61" y="98"/>
                  </a:cubicBezTo>
                  <a:cubicBezTo>
                    <a:pt x="61" y="99"/>
                    <a:pt x="61" y="99"/>
                    <a:pt x="61" y="99"/>
                  </a:cubicBezTo>
                  <a:cubicBezTo>
                    <a:pt x="61" y="99"/>
                    <a:pt x="61" y="98"/>
                    <a:pt x="61" y="98"/>
                  </a:cubicBezTo>
                  <a:cubicBezTo>
                    <a:pt x="62" y="98"/>
                    <a:pt x="63" y="98"/>
                    <a:pt x="64" y="98"/>
                  </a:cubicBezTo>
                  <a:cubicBezTo>
                    <a:pt x="64" y="97"/>
                    <a:pt x="66" y="97"/>
                    <a:pt x="66" y="96"/>
                  </a:cubicBezTo>
                  <a:cubicBezTo>
                    <a:pt x="67" y="96"/>
                    <a:pt x="67" y="96"/>
                    <a:pt x="67" y="96"/>
                  </a:cubicBezTo>
                  <a:cubicBezTo>
                    <a:pt x="67" y="96"/>
                    <a:pt x="67" y="96"/>
                    <a:pt x="68" y="96"/>
                  </a:cubicBezTo>
                  <a:cubicBezTo>
                    <a:pt x="69" y="95"/>
                    <a:pt x="69" y="95"/>
                    <a:pt x="70" y="94"/>
                  </a:cubicBezTo>
                  <a:cubicBezTo>
                    <a:pt x="70" y="94"/>
                    <a:pt x="70" y="94"/>
                    <a:pt x="71" y="94"/>
                  </a:cubicBezTo>
                  <a:cubicBezTo>
                    <a:pt x="73" y="93"/>
                    <a:pt x="74" y="91"/>
                    <a:pt x="76" y="90"/>
                  </a:cubicBezTo>
                  <a:cubicBezTo>
                    <a:pt x="78" y="89"/>
                    <a:pt x="79" y="87"/>
                    <a:pt x="81" y="86"/>
                  </a:cubicBezTo>
                  <a:cubicBezTo>
                    <a:pt x="81" y="85"/>
                    <a:pt x="82" y="85"/>
                    <a:pt x="82" y="85"/>
                  </a:cubicBezTo>
                  <a:cubicBezTo>
                    <a:pt x="83" y="84"/>
                    <a:pt x="83" y="84"/>
                    <a:pt x="84" y="84"/>
                  </a:cubicBezTo>
                  <a:cubicBezTo>
                    <a:pt x="86" y="82"/>
                    <a:pt x="88" y="81"/>
                    <a:pt x="89" y="78"/>
                  </a:cubicBezTo>
                  <a:cubicBezTo>
                    <a:pt x="90" y="77"/>
                    <a:pt x="91" y="75"/>
                    <a:pt x="92" y="73"/>
                  </a:cubicBezTo>
                  <a:cubicBezTo>
                    <a:pt x="92" y="73"/>
                    <a:pt x="92" y="73"/>
                    <a:pt x="92" y="73"/>
                  </a:cubicBezTo>
                  <a:cubicBezTo>
                    <a:pt x="93" y="71"/>
                    <a:pt x="94" y="69"/>
                    <a:pt x="95" y="68"/>
                  </a:cubicBezTo>
                  <a:cubicBezTo>
                    <a:pt x="95" y="68"/>
                    <a:pt x="95" y="68"/>
                    <a:pt x="95" y="67"/>
                  </a:cubicBezTo>
                  <a:cubicBezTo>
                    <a:pt x="95" y="67"/>
                    <a:pt x="95" y="66"/>
                    <a:pt x="96" y="65"/>
                  </a:cubicBezTo>
                  <a:cubicBezTo>
                    <a:pt x="97" y="61"/>
                    <a:pt x="97" y="55"/>
                    <a:pt x="97" y="49"/>
                  </a:cubicBezTo>
                  <a:cubicBezTo>
                    <a:pt x="97" y="48"/>
                    <a:pt x="97" y="46"/>
                    <a:pt x="97" y="45"/>
                  </a:cubicBezTo>
                  <a:cubicBezTo>
                    <a:pt x="97" y="44"/>
                    <a:pt x="96" y="43"/>
                    <a:pt x="96" y="42"/>
                  </a:cubicBezTo>
                  <a:cubicBezTo>
                    <a:pt x="95" y="41"/>
                    <a:pt x="95" y="39"/>
                    <a:pt x="95" y="38"/>
                  </a:cubicBezTo>
                  <a:cubicBezTo>
                    <a:pt x="93" y="35"/>
                    <a:pt x="92" y="31"/>
                    <a:pt x="90" y="28"/>
                  </a:cubicBezTo>
                  <a:cubicBezTo>
                    <a:pt x="90" y="28"/>
                    <a:pt x="90" y="28"/>
                    <a:pt x="90" y="28"/>
                  </a:cubicBezTo>
                  <a:cubicBezTo>
                    <a:pt x="90" y="27"/>
                    <a:pt x="90" y="27"/>
                    <a:pt x="89" y="26"/>
                  </a:cubicBezTo>
                  <a:moveTo>
                    <a:pt x="69" y="4"/>
                  </a:moveTo>
                  <a:cubicBezTo>
                    <a:pt x="69" y="4"/>
                    <a:pt x="69" y="4"/>
                    <a:pt x="69" y="4"/>
                  </a:cubicBezTo>
                  <a:moveTo>
                    <a:pt x="92" y="24"/>
                  </a:moveTo>
                  <a:cubicBezTo>
                    <a:pt x="92" y="24"/>
                    <a:pt x="93" y="24"/>
                    <a:pt x="93" y="24"/>
                  </a:cubicBezTo>
                  <a:cubicBezTo>
                    <a:pt x="93" y="24"/>
                    <a:pt x="93" y="24"/>
                    <a:pt x="93" y="24"/>
                  </a:cubicBezTo>
                  <a:cubicBezTo>
                    <a:pt x="93" y="24"/>
                    <a:pt x="93" y="25"/>
                    <a:pt x="93" y="25"/>
                  </a:cubicBezTo>
                  <a:cubicBezTo>
                    <a:pt x="93" y="26"/>
                    <a:pt x="93" y="25"/>
                    <a:pt x="93" y="25"/>
                  </a:cubicBezTo>
                  <a:cubicBezTo>
                    <a:pt x="94" y="26"/>
                    <a:pt x="95" y="28"/>
                    <a:pt x="95" y="29"/>
                  </a:cubicBezTo>
                  <a:cubicBezTo>
                    <a:pt x="95" y="29"/>
                    <a:pt x="95" y="29"/>
                    <a:pt x="95" y="29"/>
                  </a:cubicBezTo>
                  <a:cubicBezTo>
                    <a:pt x="95" y="29"/>
                    <a:pt x="95" y="30"/>
                    <a:pt x="95" y="30"/>
                  </a:cubicBezTo>
                  <a:cubicBezTo>
                    <a:pt x="95" y="30"/>
                    <a:pt x="95" y="30"/>
                    <a:pt x="95" y="30"/>
                  </a:cubicBezTo>
                  <a:cubicBezTo>
                    <a:pt x="96" y="30"/>
                    <a:pt x="95" y="30"/>
                    <a:pt x="95" y="31"/>
                  </a:cubicBezTo>
                  <a:cubicBezTo>
                    <a:pt x="96" y="31"/>
                    <a:pt x="95" y="30"/>
                    <a:pt x="96" y="30"/>
                  </a:cubicBezTo>
                  <a:cubicBezTo>
                    <a:pt x="96" y="32"/>
                    <a:pt x="97" y="34"/>
                    <a:pt x="98" y="36"/>
                  </a:cubicBezTo>
                  <a:cubicBezTo>
                    <a:pt x="98" y="37"/>
                    <a:pt x="98" y="38"/>
                    <a:pt x="98" y="39"/>
                  </a:cubicBezTo>
                  <a:cubicBezTo>
                    <a:pt x="99" y="39"/>
                    <a:pt x="99" y="40"/>
                    <a:pt x="100" y="41"/>
                  </a:cubicBezTo>
                  <a:cubicBezTo>
                    <a:pt x="99" y="41"/>
                    <a:pt x="100" y="41"/>
                    <a:pt x="100" y="42"/>
                  </a:cubicBezTo>
                  <a:cubicBezTo>
                    <a:pt x="101" y="45"/>
                    <a:pt x="101" y="49"/>
                    <a:pt x="101" y="53"/>
                  </a:cubicBezTo>
                  <a:cubicBezTo>
                    <a:pt x="101" y="53"/>
                    <a:pt x="101" y="53"/>
                    <a:pt x="101" y="54"/>
                  </a:cubicBezTo>
                  <a:cubicBezTo>
                    <a:pt x="100" y="60"/>
                    <a:pt x="99" y="66"/>
                    <a:pt x="97" y="71"/>
                  </a:cubicBezTo>
                  <a:cubicBezTo>
                    <a:pt x="97" y="71"/>
                    <a:pt x="96" y="71"/>
                    <a:pt x="96" y="72"/>
                  </a:cubicBezTo>
                  <a:cubicBezTo>
                    <a:pt x="95" y="73"/>
                    <a:pt x="95" y="75"/>
                    <a:pt x="94" y="77"/>
                  </a:cubicBezTo>
                  <a:cubicBezTo>
                    <a:pt x="93" y="78"/>
                    <a:pt x="92" y="79"/>
                    <a:pt x="91" y="81"/>
                  </a:cubicBezTo>
                  <a:cubicBezTo>
                    <a:pt x="91" y="81"/>
                    <a:pt x="91" y="81"/>
                    <a:pt x="91" y="81"/>
                  </a:cubicBezTo>
                  <a:cubicBezTo>
                    <a:pt x="91" y="81"/>
                    <a:pt x="91" y="81"/>
                    <a:pt x="91" y="81"/>
                  </a:cubicBezTo>
                  <a:cubicBezTo>
                    <a:pt x="90" y="83"/>
                    <a:pt x="89" y="84"/>
                    <a:pt x="88" y="85"/>
                  </a:cubicBezTo>
                  <a:cubicBezTo>
                    <a:pt x="87" y="85"/>
                    <a:pt x="87" y="85"/>
                    <a:pt x="87" y="85"/>
                  </a:cubicBezTo>
                  <a:cubicBezTo>
                    <a:pt x="87" y="85"/>
                    <a:pt x="87" y="86"/>
                    <a:pt x="87" y="86"/>
                  </a:cubicBezTo>
                  <a:cubicBezTo>
                    <a:pt x="84" y="87"/>
                    <a:pt x="83" y="90"/>
                    <a:pt x="80" y="91"/>
                  </a:cubicBezTo>
                  <a:cubicBezTo>
                    <a:pt x="79" y="92"/>
                    <a:pt x="77" y="93"/>
                    <a:pt x="76" y="95"/>
                  </a:cubicBezTo>
                  <a:cubicBezTo>
                    <a:pt x="75" y="94"/>
                    <a:pt x="76" y="95"/>
                    <a:pt x="75" y="95"/>
                  </a:cubicBezTo>
                  <a:cubicBezTo>
                    <a:pt x="75" y="95"/>
                    <a:pt x="75" y="95"/>
                    <a:pt x="75" y="95"/>
                  </a:cubicBezTo>
                  <a:cubicBezTo>
                    <a:pt x="73" y="96"/>
                    <a:pt x="72" y="97"/>
                    <a:pt x="70" y="99"/>
                  </a:cubicBezTo>
                  <a:cubicBezTo>
                    <a:pt x="70" y="98"/>
                    <a:pt x="70" y="98"/>
                    <a:pt x="70" y="98"/>
                  </a:cubicBezTo>
                  <a:cubicBezTo>
                    <a:pt x="70" y="98"/>
                    <a:pt x="70" y="99"/>
                    <a:pt x="69" y="98"/>
                  </a:cubicBezTo>
                  <a:cubicBezTo>
                    <a:pt x="69" y="99"/>
                    <a:pt x="70" y="99"/>
                    <a:pt x="70" y="99"/>
                  </a:cubicBezTo>
                  <a:cubicBezTo>
                    <a:pt x="69" y="99"/>
                    <a:pt x="69" y="99"/>
                    <a:pt x="68" y="99"/>
                  </a:cubicBezTo>
                  <a:cubicBezTo>
                    <a:pt x="68" y="99"/>
                    <a:pt x="68" y="99"/>
                    <a:pt x="68" y="99"/>
                  </a:cubicBezTo>
                  <a:cubicBezTo>
                    <a:pt x="68" y="99"/>
                    <a:pt x="68" y="99"/>
                    <a:pt x="68" y="99"/>
                  </a:cubicBezTo>
                  <a:cubicBezTo>
                    <a:pt x="66" y="101"/>
                    <a:pt x="63" y="101"/>
                    <a:pt x="61" y="102"/>
                  </a:cubicBezTo>
                  <a:cubicBezTo>
                    <a:pt x="61" y="102"/>
                    <a:pt x="60" y="102"/>
                    <a:pt x="60" y="102"/>
                  </a:cubicBezTo>
                  <a:cubicBezTo>
                    <a:pt x="60" y="102"/>
                    <a:pt x="59" y="102"/>
                    <a:pt x="59" y="102"/>
                  </a:cubicBezTo>
                  <a:cubicBezTo>
                    <a:pt x="58" y="102"/>
                    <a:pt x="58" y="103"/>
                    <a:pt x="58" y="102"/>
                  </a:cubicBezTo>
                  <a:cubicBezTo>
                    <a:pt x="58" y="103"/>
                    <a:pt x="58" y="103"/>
                    <a:pt x="58" y="103"/>
                  </a:cubicBezTo>
                  <a:cubicBezTo>
                    <a:pt x="58" y="102"/>
                    <a:pt x="57" y="103"/>
                    <a:pt x="57" y="103"/>
                  </a:cubicBezTo>
                  <a:cubicBezTo>
                    <a:pt x="57" y="103"/>
                    <a:pt x="57" y="103"/>
                    <a:pt x="57" y="103"/>
                  </a:cubicBezTo>
                  <a:cubicBezTo>
                    <a:pt x="55" y="103"/>
                    <a:pt x="53" y="103"/>
                    <a:pt x="51" y="103"/>
                  </a:cubicBezTo>
                  <a:cubicBezTo>
                    <a:pt x="51" y="103"/>
                    <a:pt x="51" y="103"/>
                    <a:pt x="51" y="103"/>
                  </a:cubicBezTo>
                  <a:cubicBezTo>
                    <a:pt x="51" y="103"/>
                    <a:pt x="51" y="103"/>
                    <a:pt x="51" y="103"/>
                  </a:cubicBezTo>
                  <a:cubicBezTo>
                    <a:pt x="50" y="103"/>
                    <a:pt x="50" y="103"/>
                    <a:pt x="49" y="103"/>
                  </a:cubicBezTo>
                  <a:cubicBezTo>
                    <a:pt x="49" y="103"/>
                    <a:pt x="49" y="103"/>
                    <a:pt x="49" y="103"/>
                  </a:cubicBezTo>
                  <a:cubicBezTo>
                    <a:pt x="49" y="104"/>
                    <a:pt x="48" y="103"/>
                    <a:pt x="47" y="104"/>
                  </a:cubicBezTo>
                  <a:cubicBezTo>
                    <a:pt x="47" y="103"/>
                    <a:pt x="47" y="103"/>
                    <a:pt x="47" y="103"/>
                  </a:cubicBezTo>
                  <a:cubicBezTo>
                    <a:pt x="47" y="103"/>
                    <a:pt x="47" y="104"/>
                    <a:pt x="46" y="104"/>
                  </a:cubicBezTo>
                  <a:cubicBezTo>
                    <a:pt x="45" y="103"/>
                    <a:pt x="44" y="103"/>
                    <a:pt x="43" y="103"/>
                  </a:cubicBezTo>
                  <a:cubicBezTo>
                    <a:pt x="43" y="103"/>
                    <a:pt x="43" y="103"/>
                    <a:pt x="43" y="103"/>
                  </a:cubicBezTo>
                  <a:cubicBezTo>
                    <a:pt x="43" y="103"/>
                    <a:pt x="42" y="103"/>
                    <a:pt x="42" y="103"/>
                  </a:cubicBezTo>
                  <a:cubicBezTo>
                    <a:pt x="42" y="103"/>
                    <a:pt x="42" y="103"/>
                    <a:pt x="42" y="103"/>
                  </a:cubicBezTo>
                  <a:cubicBezTo>
                    <a:pt x="41" y="102"/>
                    <a:pt x="41" y="102"/>
                    <a:pt x="41" y="102"/>
                  </a:cubicBezTo>
                  <a:cubicBezTo>
                    <a:pt x="41" y="102"/>
                    <a:pt x="41" y="102"/>
                    <a:pt x="40" y="102"/>
                  </a:cubicBezTo>
                  <a:cubicBezTo>
                    <a:pt x="38" y="102"/>
                    <a:pt x="36" y="101"/>
                    <a:pt x="34" y="101"/>
                  </a:cubicBezTo>
                  <a:cubicBezTo>
                    <a:pt x="33" y="100"/>
                    <a:pt x="32" y="100"/>
                    <a:pt x="31" y="99"/>
                  </a:cubicBezTo>
                  <a:cubicBezTo>
                    <a:pt x="30" y="99"/>
                    <a:pt x="29" y="98"/>
                    <a:pt x="28" y="98"/>
                  </a:cubicBezTo>
                  <a:cubicBezTo>
                    <a:pt x="28" y="98"/>
                    <a:pt x="28" y="98"/>
                    <a:pt x="28" y="98"/>
                  </a:cubicBezTo>
                  <a:cubicBezTo>
                    <a:pt x="27" y="97"/>
                    <a:pt x="26" y="96"/>
                    <a:pt x="24" y="96"/>
                  </a:cubicBezTo>
                  <a:cubicBezTo>
                    <a:pt x="24" y="95"/>
                    <a:pt x="23" y="95"/>
                    <a:pt x="23" y="95"/>
                  </a:cubicBezTo>
                  <a:cubicBezTo>
                    <a:pt x="23" y="95"/>
                    <a:pt x="23" y="95"/>
                    <a:pt x="23" y="95"/>
                  </a:cubicBezTo>
                  <a:cubicBezTo>
                    <a:pt x="21" y="94"/>
                    <a:pt x="20" y="93"/>
                    <a:pt x="19" y="93"/>
                  </a:cubicBezTo>
                  <a:cubicBezTo>
                    <a:pt x="19" y="92"/>
                    <a:pt x="19" y="92"/>
                    <a:pt x="19" y="92"/>
                  </a:cubicBezTo>
                  <a:cubicBezTo>
                    <a:pt x="19" y="92"/>
                    <a:pt x="19" y="92"/>
                    <a:pt x="19" y="92"/>
                  </a:cubicBezTo>
                  <a:cubicBezTo>
                    <a:pt x="19" y="92"/>
                    <a:pt x="19" y="92"/>
                    <a:pt x="18" y="92"/>
                  </a:cubicBezTo>
                  <a:cubicBezTo>
                    <a:pt x="18" y="92"/>
                    <a:pt x="18" y="92"/>
                    <a:pt x="18" y="91"/>
                  </a:cubicBezTo>
                  <a:cubicBezTo>
                    <a:pt x="16" y="90"/>
                    <a:pt x="15" y="89"/>
                    <a:pt x="13" y="88"/>
                  </a:cubicBezTo>
                  <a:cubicBezTo>
                    <a:pt x="13" y="88"/>
                    <a:pt x="13" y="88"/>
                    <a:pt x="13" y="88"/>
                  </a:cubicBezTo>
                  <a:cubicBezTo>
                    <a:pt x="12" y="87"/>
                    <a:pt x="11" y="86"/>
                    <a:pt x="10" y="86"/>
                  </a:cubicBezTo>
                  <a:cubicBezTo>
                    <a:pt x="10" y="86"/>
                    <a:pt x="10" y="85"/>
                    <a:pt x="10" y="85"/>
                  </a:cubicBezTo>
                  <a:cubicBezTo>
                    <a:pt x="9" y="85"/>
                    <a:pt x="9" y="84"/>
                    <a:pt x="8" y="83"/>
                  </a:cubicBezTo>
                  <a:cubicBezTo>
                    <a:pt x="7" y="81"/>
                    <a:pt x="6" y="79"/>
                    <a:pt x="5" y="78"/>
                  </a:cubicBezTo>
                  <a:cubicBezTo>
                    <a:pt x="5" y="76"/>
                    <a:pt x="4" y="75"/>
                    <a:pt x="3" y="73"/>
                  </a:cubicBezTo>
                  <a:cubicBezTo>
                    <a:pt x="3" y="71"/>
                    <a:pt x="2" y="67"/>
                    <a:pt x="1" y="65"/>
                  </a:cubicBezTo>
                  <a:cubicBezTo>
                    <a:pt x="1" y="64"/>
                    <a:pt x="1" y="64"/>
                    <a:pt x="1" y="64"/>
                  </a:cubicBezTo>
                  <a:cubicBezTo>
                    <a:pt x="1" y="63"/>
                    <a:pt x="1" y="63"/>
                    <a:pt x="1" y="63"/>
                  </a:cubicBezTo>
                  <a:cubicBezTo>
                    <a:pt x="1" y="62"/>
                    <a:pt x="1" y="62"/>
                    <a:pt x="1" y="62"/>
                  </a:cubicBezTo>
                  <a:cubicBezTo>
                    <a:pt x="1" y="61"/>
                    <a:pt x="1" y="60"/>
                    <a:pt x="1" y="59"/>
                  </a:cubicBezTo>
                  <a:cubicBezTo>
                    <a:pt x="1" y="58"/>
                    <a:pt x="1" y="58"/>
                    <a:pt x="1" y="58"/>
                  </a:cubicBezTo>
                  <a:cubicBezTo>
                    <a:pt x="1" y="57"/>
                    <a:pt x="1" y="55"/>
                    <a:pt x="0" y="54"/>
                  </a:cubicBezTo>
                  <a:cubicBezTo>
                    <a:pt x="0" y="54"/>
                    <a:pt x="0" y="54"/>
                    <a:pt x="1" y="54"/>
                  </a:cubicBezTo>
                  <a:cubicBezTo>
                    <a:pt x="0" y="54"/>
                    <a:pt x="0" y="53"/>
                    <a:pt x="0" y="53"/>
                  </a:cubicBezTo>
                  <a:cubicBezTo>
                    <a:pt x="0" y="52"/>
                    <a:pt x="0" y="49"/>
                    <a:pt x="0" y="47"/>
                  </a:cubicBezTo>
                  <a:cubicBezTo>
                    <a:pt x="0" y="45"/>
                    <a:pt x="1" y="42"/>
                    <a:pt x="1" y="40"/>
                  </a:cubicBezTo>
                  <a:cubicBezTo>
                    <a:pt x="2" y="38"/>
                    <a:pt x="2" y="37"/>
                    <a:pt x="3" y="36"/>
                  </a:cubicBezTo>
                  <a:cubicBezTo>
                    <a:pt x="3" y="35"/>
                    <a:pt x="3" y="34"/>
                    <a:pt x="3" y="34"/>
                  </a:cubicBezTo>
                  <a:cubicBezTo>
                    <a:pt x="3" y="33"/>
                    <a:pt x="4" y="33"/>
                    <a:pt x="4" y="33"/>
                  </a:cubicBezTo>
                  <a:cubicBezTo>
                    <a:pt x="4" y="33"/>
                    <a:pt x="4" y="33"/>
                    <a:pt x="4" y="33"/>
                  </a:cubicBezTo>
                  <a:cubicBezTo>
                    <a:pt x="4" y="33"/>
                    <a:pt x="4" y="32"/>
                    <a:pt x="4" y="33"/>
                  </a:cubicBezTo>
                  <a:cubicBezTo>
                    <a:pt x="4" y="32"/>
                    <a:pt x="4" y="32"/>
                    <a:pt x="4" y="32"/>
                  </a:cubicBezTo>
                  <a:cubicBezTo>
                    <a:pt x="4" y="32"/>
                    <a:pt x="4" y="32"/>
                    <a:pt x="4" y="32"/>
                  </a:cubicBezTo>
                  <a:cubicBezTo>
                    <a:pt x="4" y="32"/>
                    <a:pt x="4" y="32"/>
                    <a:pt x="4" y="32"/>
                  </a:cubicBezTo>
                  <a:cubicBezTo>
                    <a:pt x="4" y="32"/>
                    <a:pt x="4" y="32"/>
                    <a:pt x="4" y="32"/>
                  </a:cubicBezTo>
                  <a:cubicBezTo>
                    <a:pt x="4" y="32"/>
                    <a:pt x="4" y="32"/>
                    <a:pt x="4" y="31"/>
                  </a:cubicBezTo>
                  <a:cubicBezTo>
                    <a:pt x="5" y="30"/>
                    <a:pt x="5" y="29"/>
                    <a:pt x="6" y="28"/>
                  </a:cubicBezTo>
                  <a:cubicBezTo>
                    <a:pt x="6" y="28"/>
                    <a:pt x="6" y="28"/>
                    <a:pt x="6" y="28"/>
                  </a:cubicBezTo>
                  <a:cubicBezTo>
                    <a:pt x="6" y="28"/>
                    <a:pt x="6" y="28"/>
                    <a:pt x="6" y="28"/>
                  </a:cubicBezTo>
                  <a:cubicBezTo>
                    <a:pt x="6" y="27"/>
                    <a:pt x="7" y="27"/>
                    <a:pt x="7" y="27"/>
                  </a:cubicBezTo>
                  <a:cubicBezTo>
                    <a:pt x="8" y="25"/>
                    <a:pt x="9" y="23"/>
                    <a:pt x="10" y="21"/>
                  </a:cubicBezTo>
                  <a:cubicBezTo>
                    <a:pt x="11" y="21"/>
                    <a:pt x="11" y="21"/>
                    <a:pt x="11" y="21"/>
                  </a:cubicBezTo>
                  <a:cubicBezTo>
                    <a:pt x="11" y="21"/>
                    <a:pt x="11" y="21"/>
                    <a:pt x="11" y="21"/>
                  </a:cubicBezTo>
                  <a:cubicBezTo>
                    <a:pt x="11" y="21"/>
                    <a:pt x="12" y="20"/>
                    <a:pt x="12" y="19"/>
                  </a:cubicBezTo>
                  <a:cubicBezTo>
                    <a:pt x="12" y="19"/>
                    <a:pt x="13" y="18"/>
                    <a:pt x="13" y="18"/>
                  </a:cubicBezTo>
                  <a:cubicBezTo>
                    <a:pt x="14" y="17"/>
                    <a:pt x="15" y="15"/>
                    <a:pt x="16" y="14"/>
                  </a:cubicBezTo>
                  <a:cubicBezTo>
                    <a:pt x="17" y="14"/>
                    <a:pt x="17" y="14"/>
                    <a:pt x="17" y="14"/>
                  </a:cubicBezTo>
                  <a:cubicBezTo>
                    <a:pt x="17" y="14"/>
                    <a:pt x="17" y="14"/>
                    <a:pt x="17" y="14"/>
                  </a:cubicBezTo>
                  <a:cubicBezTo>
                    <a:pt x="17" y="14"/>
                    <a:pt x="17" y="13"/>
                    <a:pt x="18" y="13"/>
                  </a:cubicBezTo>
                  <a:cubicBezTo>
                    <a:pt x="17" y="13"/>
                    <a:pt x="18" y="13"/>
                    <a:pt x="18" y="13"/>
                  </a:cubicBezTo>
                  <a:cubicBezTo>
                    <a:pt x="18" y="13"/>
                    <a:pt x="18" y="13"/>
                    <a:pt x="19" y="13"/>
                  </a:cubicBezTo>
                  <a:cubicBezTo>
                    <a:pt x="18" y="13"/>
                    <a:pt x="18" y="13"/>
                    <a:pt x="18" y="13"/>
                  </a:cubicBezTo>
                  <a:cubicBezTo>
                    <a:pt x="19" y="13"/>
                    <a:pt x="19" y="12"/>
                    <a:pt x="19" y="12"/>
                  </a:cubicBezTo>
                  <a:cubicBezTo>
                    <a:pt x="20" y="12"/>
                    <a:pt x="20" y="11"/>
                    <a:pt x="21" y="11"/>
                  </a:cubicBezTo>
                  <a:cubicBezTo>
                    <a:pt x="22" y="10"/>
                    <a:pt x="22" y="10"/>
                    <a:pt x="23" y="9"/>
                  </a:cubicBezTo>
                  <a:cubicBezTo>
                    <a:pt x="23" y="9"/>
                    <a:pt x="23" y="9"/>
                    <a:pt x="23" y="9"/>
                  </a:cubicBezTo>
                  <a:cubicBezTo>
                    <a:pt x="23" y="9"/>
                    <a:pt x="23" y="9"/>
                    <a:pt x="23" y="9"/>
                  </a:cubicBezTo>
                  <a:cubicBezTo>
                    <a:pt x="23" y="9"/>
                    <a:pt x="23" y="9"/>
                    <a:pt x="23" y="9"/>
                  </a:cubicBezTo>
                  <a:cubicBezTo>
                    <a:pt x="24" y="9"/>
                    <a:pt x="24" y="8"/>
                    <a:pt x="25" y="8"/>
                  </a:cubicBezTo>
                  <a:cubicBezTo>
                    <a:pt x="25" y="8"/>
                    <a:pt x="25" y="8"/>
                    <a:pt x="25" y="8"/>
                  </a:cubicBezTo>
                  <a:cubicBezTo>
                    <a:pt x="26" y="7"/>
                    <a:pt x="28" y="6"/>
                    <a:pt x="30" y="6"/>
                  </a:cubicBezTo>
                  <a:cubicBezTo>
                    <a:pt x="30" y="6"/>
                    <a:pt x="31" y="6"/>
                    <a:pt x="31" y="5"/>
                  </a:cubicBezTo>
                  <a:cubicBezTo>
                    <a:pt x="31" y="5"/>
                    <a:pt x="31" y="5"/>
                    <a:pt x="32" y="5"/>
                  </a:cubicBezTo>
                  <a:cubicBezTo>
                    <a:pt x="32" y="5"/>
                    <a:pt x="33" y="5"/>
                    <a:pt x="34" y="5"/>
                  </a:cubicBezTo>
                  <a:cubicBezTo>
                    <a:pt x="34" y="5"/>
                    <a:pt x="34" y="5"/>
                    <a:pt x="34" y="5"/>
                  </a:cubicBezTo>
                  <a:cubicBezTo>
                    <a:pt x="36" y="4"/>
                    <a:pt x="38" y="3"/>
                    <a:pt x="40" y="3"/>
                  </a:cubicBezTo>
                  <a:cubicBezTo>
                    <a:pt x="43" y="2"/>
                    <a:pt x="46" y="1"/>
                    <a:pt x="50" y="1"/>
                  </a:cubicBezTo>
                  <a:cubicBezTo>
                    <a:pt x="50" y="1"/>
                    <a:pt x="50" y="1"/>
                    <a:pt x="50" y="1"/>
                  </a:cubicBezTo>
                  <a:cubicBezTo>
                    <a:pt x="50" y="1"/>
                    <a:pt x="51" y="1"/>
                    <a:pt x="52" y="1"/>
                  </a:cubicBezTo>
                  <a:cubicBezTo>
                    <a:pt x="53" y="0"/>
                    <a:pt x="56" y="1"/>
                    <a:pt x="58" y="1"/>
                  </a:cubicBezTo>
                  <a:cubicBezTo>
                    <a:pt x="58" y="1"/>
                    <a:pt x="58" y="1"/>
                    <a:pt x="58" y="1"/>
                  </a:cubicBezTo>
                  <a:cubicBezTo>
                    <a:pt x="58" y="1"/>
                    <a:pt x="59" y="1"/>
                    <a:pt x="59" y="1"/>
                  </a:cubicBezTo>
                  <a:cubicBezTo>
                    <a:pt x="61" y="1"/>
                    <a:pt x="62" y="2"/>
                    <a:pt x="63" y="2"/>
                  </a:cubicBezTo>
                  <a:cubicBezTo>
                    <a:pt x="65" y="2"/>
                    <a:pt x="67" y="3"/>
                    <a:pt x="69" y="3"/>
                  </a:cubicBezTo>
                  <a:cubicBezTo>
                    <a:pt x="69" y="4"/>
                    <a:pt x="70" y="3"/>
                    <a:pt x="70" y="4"/>
                  </a:cubicBezTo>
                  <a:cubicBezTo>
                    <a:pt x="73" y="5"/>
                    <a:pt x="76" y="7"/>
                    <a:pt x="78" y="8"/>
                  </a:cubicBezTo>
                  <a:cubicBezTo>
                    <a:pt x="80" y="9"/>
                    <a:pt x="81" y="10"/>
                    <a:pt x="82" y="11"/>
                  </a:cubicBezTo>
                  <a:cubicBezTo>
                    <a:pt x="83" y="12"/>
                    <a:pt x="84" y="13"/>
                    <a:pt x="85" y="14"/>
                  </a:cubicBezTo>
                  <a:cubicBezTo>
                    <a:pt x="85" y="14"/>
                    <a:pt x="85" y="14"/>
                    <a:pt x="85" y="14"/>
                  </a:cubicBezTo>
                  <a:cubicBezTo>
                    <a:pt x="86" y="15"/>
                    <a:pt x="86" y="15"/>
                    <a:pt x="87" y="16"/>
                  </a:cubicBezTo>
                  <a:cubicBezTo>
                    <a:pt x="87" y="16"/>
                    <a:pt x="87" y="16"/>
                    <a:pt x="87" y="16"/>
                  </a:cubicBezTo>
                  <a:cubicBezTo>
                    <a:pt x="87" y="16"/>
                    <a:pt x="87" y="16"/>
                    <a:pt x="87" y="16"/>
                  </a:cubicBezTo>
                  <a:cubicBezTo>
                    <a:pt x="88" y="17"/>
                    <a:pt x="89" y="18"/>
                    <a:pt x="90" y="19"/>
                  </a:cubicBezTo>
                  <a:cubicBezTo>
                    <a:pt x="90" y="20"/>
                    <a:pt x="90" y="20"/>
                    <a:pt x="90" y="20"/>
                  </a:cubicBezTo>
                  <a:cubicBezTo>
                    <a:pt x="91" y="21"/>
                    <a:pt x="92" y="22"/>
                    <a:pt x="92" y="24"/>
                  </a:cubicBezTo>
                  <a:moveTo>
                    <a:pt x="161" y="79"/>
                  </a:moveTo>
                  <a:cubicBezTo>
                    <a:pt x="161" y="79"/>
                    <a:pt x="161" y="79"/>
                    <a:pt x="161" y="79"/>
                  </a:cubicBezTo>
                  <a:cubicBezTo>
                    <a:pt x="161" y="79"/>
                    <a:pt x="161" y="79"/>
                    <a:pt x="161" y="79"/>
                  </a:cubicBezTo>
                  <a:cubicBezTo>
                    <a:pt x="162" y="77"/>
                    <a:pt x="164" y="76"/>
                    <a:pt x="164" y="74"/>
                  </a:cubicBezTo>
                  <a:cubicBezTo>
                    <a:pt x="164" y="74"/>
                    <a:pt x="164" y="74"/>
                    <a:pt x="165" y="73"/>
                  </a:cubicBezTo>
                  <a:cubicBezTo>
                    <a:pt x="165" y="73"/>
                    <a:pt x="165" y="72"/>
                    <a:pt x="166" y="72"/>
                  </a:cubicBezTo>
                  <a:cubicBezTo>
                    <a:pt x="166" y="71"/>
                    <a:pt x="166" y="71"/>
                    <a:pt x="166" y="70"/>
                  </a:cubicBezTo>
                  <a:cubicBezTo>
                    <a:pt x="167" y="70"/>
                    <a:pt x="167" y="70"/>
                    <a:pt x="167" y="69"/>
                  </a:cubicBezTo>
                  <a:cubicBezTo>
                    <a:pt x="168" y="67"/>
                    <a:pt x="169" y="64"/>
                    <a:pt x="170" y="61"/>
                  </a:cubicBezTo>
                  <a:cubicBezTo>
                    <a:pt x="170" y="60"/>
                    <a:pt x="170" y="59"/>
                    <a:pt x="170" y="58"/>
                  </a:cubicBezTo>
                  <a:cubicBezTo>
                    <a:pt x="171" y="54"/>
                    <a:pt x="171" y="50"/>
                    <a:pt x="171" y="46"/>
                  </a:cubicBezTo>
                  <a:cubicBezTo>
                    <a:pt x="171" y="46"/>
                    <a:pt x="171" y="46"/>
                    <a:pt x="171" y="46"/>
                  </a:cubicBezTo>
                  <a:cubicBezTo>
                    <a:pt x="169" y="42"/>
                    <a:pt x="168" y="38"/>
                    <a:pt x="166" y="35"/>
                  </a:cubicBezTo>
                  <a:cubicBezTo>
                    <a:pt x="166" y="35"/>
                    <a:pt x="166" y="35"/>
                    <a:pt x="166" y="34"/>
                  </a:cubicBezTo>
                  <a:cubicBezTo>
                    <a:pt x="165" y="32"/>
                    <a:pt x="164" y="30"/>
                    <a:pt x="163" y="28"/>
                  </a:cubicBezTo>
                  <a:cubicBezTo>
                    <a:pt x="162" y="26"/>
                    <a:pt x="161" y="24"/>
                    <a:pt x="160" y="23"/>
                  </a:cubicBezTo>
                  <a:cubicBezTo>
                    <a:pt x="158" y="20"/>
                    <a:pt x="156" y="18"/>
                    <a:pt x="154" y="16"/>
                  </a:cubicBezTo>
                  <a:cubicBezTo>
                    <a:pt x="151" y="13"/>
                    <a:pt x="149" y="12"/>
                    <a:pt x="146" y="10"/>
                  </a:cubicBezTo>
                  <a:cubicBezTo>
                    <a:pt x="145" y="10"/>
                    <a:pt x="144" y="10"/>
                    <a:pt x="143" y="10"/>
                  </a:cubicBezTo>
                  <a:cubicBezTo>
                    <a:pt x="143" y="9"/>
                    <a:pt x="143" y="9"/>
                    <a:pt x="143" y="9"/>
                  </a:cubicBezTo>
                  <a:cubicBezTo>
                    <a:pt x="137" y="7"/>
                    <a:pt x="130" y="6"/>
                    <a:pt x="124" y="4"/>
                  </a:cubicBezTo>
                  <a:cubicBezTo>
                    <a:pt x="123" y="4"/>
                    <a:pt x="122" y="4"/>
                    <a:pt x="121" y="4"/>
                  </a:cubicBezTo>
                  <a:cubicBezTo>
                    <a:pt x="121" y="4"/>
                    <a:pt x="120" y="4"/>
                    <a:pt x="119" y="4"/>
                  </a:cubicBezTo>
                  <a:cubicBezTo>
                    <a:pt x="119" y="4"/>
                    <a:pt x="119" y="4"/>
                    <a:pt x="119" y="4"/>
                  </a:cubicBezTo>
                  <a:cubicBezTo>
                    <a:pt x="118" y="4"/>
                    <a:pt x="118" y="4"/>
                    <a:pt x="117" y="4"/>
                  </a:cubicBezTo>
                  <a:cubicBezTo>
                    <a:pt x="117" y="4"/>
                    <a:pt x="117" y="4"/>
                    <a:pt x="117" y="4"/>
                  </a:cubicBezTo>
                  <a:cubicBezTo>
                    <a:pt x="117" y="4"/>
                    <a:pt x="117" y="4"/>
                    <a:pt x="117" y="4"/>
                  </a:cubicBezTo>
                  <a:cubicBezTo>
                    <a:pt x="116" y="4"/>
                    <a:pt x="114" y="5"/>
                    <a:pt x="113" y="5"/>
                  </a:cubicBezTo>
                  <a:cubicBezTo>
                    <a:pt x="110" y="6"/>
                    <a:pt x="105" y="7"/>
                    <a:pt x="103" y="9"/>
                  </a:cubicBezTo>
                  <a:cubicBezTo>
                    <a:pt x="102" y="9"/>
                    <a:pt x="102" y="9"/>
                    <a:pt x="102" y="9"/>
                  </a:cubicBezTo>
                  <a:cubicBezTo>
                    <a:pt x="102" y="10"/>
                    <a:pt x="101" y="10"/>
                    <a:pt x="101" y="10"/>
                  </a:cubicBezTo>
                  <a:cubicBezTo>
                    <a:pt x="101" y="10"/>
                    <a:pt x="101" y="10"/>
                    <a:pt x="101" y="10"/>
                  </a:cubicBezTo>
                  <a:cubicBezTo>
                    <a:pt x="101" y="10"/>
                    <a:pt x="101" y="10"/>
                    <a:pt x="101" y="10"/>
                  </a:cubicBezTo>
                  <a:cubicBezTo>
                    <a:pt x="101" y="10"/>
                    <a:pt x="100" y="10"/>
                    <a:pt x="100" y="10"/>
                  </a:cubicBezTo>
                  <a:cubicBezTo>
                    <a:pt x="100" y="11"/>
                    <a:pt x="100" y="10"/>
                    <a:pt x="100" y="10"/>
                  </a:cubicBezTo>
                  <a:cubicBezTo>
                    <a:pt x="100" y="10"/>
                    <a:pt x="100" y="11"/>
                    <a:pt x="99" y="11"/>
                  </a:cubicBezTo>
                  <a:cubicBezTo>
                    <a:pt x="99" y="11"/>
                    <a:pt x="99" y="11"/>
                    <a:pt x="99" y="11"/>
                  </a:cubicBezTo>
                  <a:cubicBezTo>
                    <a:pt x="99" y="11"/>
                    <a:pt x="99" y="11"/>
                    <a:pt x="99" y="11"/>
                  </a:cubicBezTo>
                  <a:cubicBezTo>
                    <a:pt x="99" y="11"/>
                    <a:pt x="99" y="11"/>
                    <a:pt x="99" y="11"/>
                  </a:cubicBezTo>
                  <a:cubicBezTo>
                    <a:pt x="99" y="11"/>
                    <a:pt x="98" y="11"/>
                    <a:pt x="98" y="11"/>
                  </a:cubicBezTo>
                  <a:cubicBezTo>
                    <a:pt x="98" y="11"/>
                    <a:pt x="98" y="12"/>
                    <a:pt x="98" y="12"/>
                  </a:cubicBezTo>
                  <a:cubicBezTo>
                    <a:pt x="98" y="11"/>
                    <a:pt x="98" y="11"/>
                    <a:pt x="98" y="11"/>
                  </a:cubicBezTo>
                  <a:cubicBezTo>
                    <a:pt x="98" y="12"/>
                    <a:pt x="98" y="12"/>
                    <a:pt x="98" y="12"/>
                  </a:cubicBezTo>
                  <a:cubicBezTo>
                    <a:pt x="98" y="12"/>
                    <a:pt x="97" y="13"/>
                    <a:pt x="96" y="12"/>
                  </a:cubicBezTo>
                  <a:cubicBezTo>
                    <a:pt x="97" y="13"/>
                    <a:pt x="97" y="13"/>
                    <a:pt x="97" y="13"/>
                  </a:cubicBezTo>
                  <a:cubicBezTo>
                    <a:pt x="95" y="13"/>
                    <a:pt x="94" y="14"/>
                    <a:pt x="93" y="15"/>
                  </a:cubicBezTo>
                  <a:cubicBezTo>
                    <a:pt x="93" y="15"/>
                    <a:pt x="93" y="15"/>
                    <a:pt x="93" y="15"/>
                  </a:cubicBezTo>
                  <a:cubicBezTo>
                    <a:pt x="92" y="16"/>
                    <a:pt x="91" y="16"/>
                    <a:pt x="90" y="17"/>
                  </a:cubicBezTo>
                  <a:cubicBezTo>
                    <a:pt x="89" y="18"/>
                    <a:pt x="88" y="18"/>
                    <a:pt x="87" y="19"/>
                  </a:cubicBezTo>
                  <a:cubicBezTo>
                    <a:pt x="86" y="21"/>
                    <a:pt x="84" y="22"/>
                    <a:pt x="83" y="24"/>
                  </a:cubicBezTo>
                  <a:cubicBezTo>
                    <a:pt x="83" y="24"/>
                    <a:pt x="82" y="24"/>
                    <a:pt x="82" y="24"/>
                  </a:cubicBezTo>
                  <a:cubicBezTo>
                    <a:pt x="82" y="24"/>
                    <a:pt x="82" y="25"/>
                    <a:pt x="81" y="25"/>
                  </a:cubicBezTo>
                  <a:cubicBezTo>
                    <a:pt x="80" y="27"/>
                    <a:pt x="79" y="28"/>
                    <a:pt x="79" y="30"/>
                  </a:cubicBezTo>
                  <a:cubicBezTo>
                    <a:pt x="78" y="31"/>
                    <a:pt x="78" y="33"/>
                    <a:pt x="77" y="34"/>
                  </a:cubicBezTo>
                  <a:cubicBezTo>
                    <a:pt x="77" y="37"/>
                    <a:pt x="76" y="39"/>
                    <a:pt x="76" y="41"/>
                  </a:cubicBezTo>
                  <a:cubicBezTo>
                    <a:pt x="76" y="42"/>
                    <a:pt x="76" y="42"/>
                    <a:pt x="76" y="42"/>
                  </a:cubicBezTo>
                  <a:cubicBezTo>
                    <a:pt x="76" y="43"/>
                    <a:pt x="75" y="45"/>
                    <a:pt x="75" y="46"/>
                  </a:cubicBezTo>
                  <a:cubicBezTo>
                    <a:pt x="75" y="50"/>
                    <a:pt x="75" y="53"/>
                    <a:pt x="76" y="57"/>
                  </a:cubicBezTo>
                  <a:cubicBezTo>
                    <a:pt x="76" y="59"/>
                    <a:pt x="76" y="60"/>
                    <a:pt x="77" y="62"/>
                  </a:cubicBezTo>
                  <a:cubicBezTo>
                    <a:pt x="77" y="62"/>
                    <a:pt x="77" y="63"/>
                    <a:pt x="77" y="64"/>
                  </a:cubicBezTo>
                  <a:cubicBezTo>
                    <a:pt x="77" y="64"/>
                    <a:pt x="77" y="65"/>
                    <a:pt x="77" y="65"/>
                  </a:cubicBezTo>
                  <a:cubicBezTo>
                    <a:pt x="77" y="65"/>
                    <a:pt x="77" y="65"/>
                    <a:pt x="77" y="65"/>
                  </a:cubicBezTo>
                  <a:cubicBezTo>
                    <a:pt x="77" y="65"/>
                    <a:pt x="77" y="65"/>
                    <a:pt x="77" y="65"/>
                  </a:cubicBezTo>
                  <a:cubicBezTo>
                    <a:pt x="78" y="66"/>
                    <a:pt x="77" y="67"/>
                    <a:pt x="78" y="68"/>
                  </a:cubicBezTo>
                  <a:cubicBezTo>
                    <a:pt x="78" y="69"/>
                    <a:pt x="79" y="70"/>
                    <a:pt x="78" y="70"/>
                  </a:cubicBezTo>
                  <a:cubicBezTo>
                    <a:pt x="79" y="71"/>
                    <a:pt x="79" y="72"/>
                    <a:pt x="79" y="73"/>
                  </a:cubicBezTo>
                  <a:cubicBezTo>
                    <a:pt x="80" y="73"/>
                    <a:pt x="80" y="74"/>
                    <a:pt x="80" y="74"/>
                  </a:cubicBezTo>
                  <a:cubicBezTo>
                    <a:pt x="80" y="74"/>
                    <a:pt x="80" y="74"/>
                    <a:pt x="80" y="74"/>
                  </a:cubicBezTo>
                  <a:cubicBezTo>
                    <a:pt x="80" y="75"/>
                    <a:pt x="80" y="74"/>
                    <a:pt x="80" y="75"/>
                  </a:cubicBezTo>
                  <a:cubicBezTo>
                    <a:pt x="80" y="75"/>
                    <a:pt x="81" y="75"/>
                    <a:pt x="81" y="76"/>
                  </a:cubicBezTo>
                  <a:cubicBezTo>
                    <a:pt x="81" y="76"/>
                    <a:pt x="81" y="76"/>
                    <a:pt x="81" y="76"/>
                  </a:cubicBezTo>
                  <a:cubicBezTo>
                    <a:pt x="81" y="76"/>
                    <a:pt x="81" y="76"/>
                    <a:pt x="81" y="76"/>
                  </a:cubicBezTo>
                  <a:cubicBezTo>
                    <a:pt x="81" y="77"/>
                    <a:pt x="82" y="78"/>
                    <a:pt x="83" y="78"/>
                  </a:cubicBezTo>
                  <a:cubicBezTo>
                    <a:pt x="83" y="79"/>
                    <a:pt x="83" y="79"/>
                    <a:pt x="83" y="79"/>
                  </a:cubicBezTo>
                  <a:cubicBezTo>
                    <a:pt x="83" y="79"/>
                    <a:pt x="83" y="79"/>
                    <a:pt x="83" y="79"/>
                  </a:cubicBezTo>
                  <a:cubicBezTo>
                    <a:pt x="83" y="79"/>
                    <a:pt x="84" y="80"/>
                    <a:pt x="84" y="81"/>
                  </a:cubicBezTo>
                  <a:cubicBezTo>
                    <a:pt x="85" y="81"/>
                    <a:pt x="86" y="82"/>
                    <a:pt x="87" y="83"/>
                  </a:cubicBezTo>
                  <a:cubicBezTo>
                    <a:pt x="87" y="83"/>
                    <a:pt x="87" y="83"/>
                    <a:pt x="87" y="83"/>
                  </a:cubicBezTo>
                  <a:cubicBezTo>
                    <a:pt x="87" y="83"/>
                    <a:pt x="87" y="84"/>
                    <a:pt x="88" y="84"/>
                  </a:cubicBezTo>
                  <a:cubicBezTo>
                    <a:pt x="88" y="84"/>
                    <a:pt x="89" y="85"/>
                    <a:pt x="90" y="86"/>
                  </a:cubicBezTo>
                  <a:cubicBezTo>
                    <a:pt x="90" y="86"/>
                    <a:pt x="90" y="86"/>
                    <a:pt x="90" y="86"/>
                  </a:cubicBezTo>
                  <a:cubicBezTo>
                    <a:pt x="92" y="87"/>
                    <a:pt x="94" y="88"/>
                    <a:pt x="96" y="89"/>
                  </a:cubicBezTo>
                  <a:cubicBezTo>
                    <a:pt x="98" y="91"/>
                    <a:pt x="100" y="91"/>
                    <a:pt x="102" y="93"/>
                  </a:cubicBezTo>
                  <a:cubicBezTo>
                    <a:pt x="102" y="93"/>
                    <a:pt x="103" y="93"/>
                    <a:pt x="103" y="94"/>
                  </a:cubicBezTo>
                  <a:cubicBezTo>
                    <a:pt x="104" y="94"/>
                    <a:pt x="104" y="94"/>
                    <a:pt x="104" y="95"/>
                  </a:cubicBezTo>
                  <a:cubicBezTo>
                    <a:pt x="107" y="96"/>
                    <a:pt x="109" y="97"/>
                    <a:pt x="112" y="97"/>
                  </a:cubicBezTo>
                  <a:cubicBezTo>
                    <a:pt x="114" y="98"/>
                    <a:pt x="116" y="98"/>
                    <a:pt x="118" y="99"/>
                  </a:cubicBezTo>
                  <a:cubicBezTo>
                    <a:pt x="118" y="99"/>
                    <a:pt x="118" y="99"/>
                    <a:pt x="118" y="99"/>
                  </a:cubicBezTo>
                  <a:cubicBezTo>
                    <a:pt x="120" y="99"/>
                    <a:pt x="122" y="99"/>
                    <a:pt x="123" y="99"/>
                  </a:cubicBezTo>
                  <a:cubicBezTo>
                    <a:pt x="124" y="99"/>
                    <a:pt x="124" y="99"/>
                    <a:pt x="124" y="99"/>
                  </a:cubicBezTo>
                  <a:cubicBezTo>
                    <a:pt x="125" y="99"/>
                    <a:pt x="125" y="99"/>
                    <a:pt x="126" y="99"/>
                  </a:cubicBezTo>
                  <a:cubicBezTo>
                    <a:pt x="131" y="98"/>
                    <a:pt x="137" y="97"/>
                    <a:pt x="142" y="95"/>
                  </a:cubicBezTo>
                  <a:cubicBezTo>
                    <a:pt x="143" y="94"/>
                    <a:pt x="145" y="93"/>
                    <a:pt x="146" y="93"/>
                  </a:cubicBezTo>
                  <a:cubicBezTo>
                    <a:pt x="147" y="92"/>
                    <a:pt x="147" y="92"/>
                    <a:pt x="148" y="91"/>
                  </a:cubicBezTo>
                  <a:cubicBezTo>
                    <a:pt x="149" y="90"/>
                    <a:pt x="150" y="90"/>
                    <a:pt x="151" y="89"/>
                  </a:cubicBezTo>
                  <a:cubicBezTo>
                    <a:pt x="154" y="86"/>
                    <a:pt x="157" y="83"/>
                    <a:pt x="159" y="81"/>
                  </a:cubicBezTo>
                  <a:cubicBezTo>
                    <a:pt x="159" y="81"/>
                    <a:pt x="159" y="81"/>
                    <a:pt x="159" y="81"/>
                  </a:cubicBezTo>
                  <a:cubicBezTo>
                    <a:pt x="160" y="81"/>
                    <a:pt x="160" y="80"/>
                    <a:pt x="161" y="79"/>
                  </a:cubicBezTo>
                  <a:moveTo>
                    <a:pt x="164" y="81"/>
                  </a:moveTo>
                  <a:cubicBezTo>
                    <a:pt x="164" y="81"/>
                    <a:pt x="164" y="81"/>
                    <a:pt x="164" y="82"/>
                  </a:cubicBezTo>
                  <a:cubicBezTo>
                    <a:pt x="164" y="82"/>
                    <a:pt x="164" y="82"/>
                    <a:pt x="163" y="82"/>
                  </a:cubicBezTo>
                  <a:cubicBezTo>
                    <a:pt x="163" y="82"/>
                    <a:pt x="163" y="83"/>
                    <a:pt x="162" y="83"/>
                  </a:cubicBezTo>
                  <a:cubicBezTo>
                    <a:pt x="162" y="83"/>
                    <a:pt x="163" y="83"/>
                    <a:pt x="163" y="83"/>
                  </a:cubicBezTo>
                  <a:cubicBezTo>
                    <a:pt x="162" y="84"/>
                    <a:pt x="161" y="85"/>
                    <a:pt x="160" y="85"/>
                  </a:cubicBezTo>
                  <a:cubicBezTo>
                    <a:pt x="160" y="86"/>
                    <a:pt x="160" y="85"/>
                    <a:pt x="160" y="86"/>
                  </a:cubicBezTo>
                  <a:cubicBezTo>
                    <a:pt x="160" y="86"/>
                    <a:pt x="159" y="86"/>
                    <a:pt x="159" y="86"/>
                  </a:cubicBezTo>
                  <a:cubicBezTo>
                    <a:pt x="159" y="86"/>
                    <a:pt x="159" y="86"/>
                    <a:pt x="159" y="86"/>
                  </a:cubicBezTo>
                  <a:cubicBezTo>
                    <a:pt x="159" y="86"/>
                    <a:pt x="159" y="86"/>
                    <a:pt x="159" y="86"/>
                  </a:cubicBezTo>
                  <a:cubicBezTo>
                    <a:pt x="159" y="87"/>
                    <a:pt x="159" y="86"/>
                    <a:pt x="159" y="86"/>
                  </a:cubicBezTo>
                  <a:cubicBezTo>
                    <a:pt x="157" y="88"/>
                    <a:pt x="156" y="89"/>
                    <a:pt x="154" y="90"/>
                  </a:cubicBezTo>
                  <a:cubicBezTo>
                    <a:pt x="154" y="91"/>
                    <a:pt x="153" y="92"/>
                    <a:pt x="152" y="92"/>
                  </a:cubicBezTo>
                  <a:cubicBezTo>
                    <a:pt x="152" y="93"/>
                    <a:pt x="151" y="93"/>
                    <a:pt x="150" y="94"/>
                  </a:cubicBezTo>
                  <a:cubicBezTo>
                    <a:pt x="150" y="94"/>
                    <a:pt x="150" y="94"/>
                    <a:pt x="150" y="94"/>
                  </a:cubicBezTo>
                  <a:cubicBezTo>
                    <a:pt x="147" y="97"/>
                    <a:pt x="143" y="98"/>
                    <a:pt x="139" y="99"/>
                  </a:cubicBezTo>
                  <a:cubicBezTo>
                    <a:pt x="139" y="100"/>
                    <a:pt x="139" y="99"/>
                    <a:pt x="139" y="99"/>
                  </a:cubicBezTo>
                  <a:cubicBezTo>
                    <a:pt x="133" y="101"/>
                    <a:pt x="126" y="103"/>
                    <a:pt x="121" y="102"/>
                  </a:cubicBezTo>
                  <a:cubicBezTo>
                    <a:pt x="121" y="102"/>
                    <a:pt x="121" y="102"/>
                    <a:pt x="120" y="102"/>
                  </a:cubicBezTo>
                  <a:cubicBezTo>
                    <a:pt x="118" y="102"/>
                    <a:pt x="116" y="102"/>
                    <a:pt x="114" y="101"/>
                  </a:cubicBezTo>
                  <a:cubicBezTo>
                    <a:pt x="113" y="101"/>
                    <a:pt x="112" y="101"/>
                    <a:pt x="110" y="101"/>
                  </a:cubicBezTo>
                  <a:cubicBezTo>
                    <a:pt x="110" y="101"/>
                    <a:pt x="110" y="100"/>
                    <a:pt x="110" y="100"/>
                  </a:cubicBezTo>
                  <a:cubicBezTo>
                    <a:pt x="110" y="100"/>
                    <a:pt x="110" y="100"/>
                    <a:pt x="110" y="100"/>
                  </a:cubicBezTo>
                  <a:cubicBezTo>
                    <a:pt x="108" y="100"/>
                    <a:pt x="106" y="99"/>
                    <a:pt x="105" y="99"/>
                  </a:cubicBezTo>
                  <a:cubicBezTo>
                    <a:pt x="105" y="98"/>
                    <a:pt x="104" y="98"/>
                    <a:pt x="104" y="98"/>
                  </a:cubicBezTo>
                  <a:cubicBezTo>
                    <a:pt x="104" y="98"/>
                    <a:pt x="104" y="98"/>
                    <a:pt x="104" y="98"/>
                  </a:cubicBezTo>
                  <a:cubicBezTo>
                    <a:pt x="102" y="96"/>
                    <a:pt x="99" y="95"/>
                    <a:pt x="96" y="94"/>
                  </a:cubicBezTo>
                  <a:cubicBezTo>
                    <a:pt x="95" y="93"/>
                    <a:pt x="93" y="92"/>
                    <a:pt x="92" y="91"/>
                  </a:cubicBezTo>
                  <a:cubicBezTo>
                    <a:pt x="92" y="91"/>
                    <a:pt x="91" y="91"/>
                    <a:pt x="91" y="91"/>
                  </a:cubicBezTo>
                  <a:cubicBezTo>
                    <a:pt x="91" y="90"/>
                    <a:pt x="91" y="91"/>
                    <a:pt x="91" y="91"/>
                  </a:cubicBezTo>
                  <a:cubicBezTo>
                    <a:pt x="89" y="89"/>
                    <a:pt x="88" y="88"/>
                    <a:pt x="86" y="87"/>
                  </a:cubicBezTo>
                  <a:cubicBezTo>
                    <a:pt x="86" y="87"/>
                    <a:pt x="86" y="87"/>
                    <a:pt x="86" y="87"/>
                  </a:cubicBezTo>
                  <a:cubicBezTo>
                    <a:pt x="86" y="87"/>
                    <a:pt x="86" y="87"/>
                    <a:pt x="86" y="86"/>
                  </a:cubicBezTo>
                  <a:cubicBezTo>
                    <a:pt x="86" y="86"/>
                    <a:pt x="86" y="86"/>
                    <a:pt x="86" y="87"/>
                  </a:cubicBezTo>
                  <a:cubicBezTo>
                    <a:pt x="85" y="86"/>
                    <a:pt x="85" y="86"/>
                    <a:pt x="85" y="85"/>
                  </a:cubicBezTo>
                  <a:cubicBezTo>
                    <a:pt x="85" y="85"/>
                    <a:pt x="85" y="86"/>
                    <a:pt x="84" y="85"/>
                  </a:cubicBezTo>
                  <a:cubicBezTo>
                    <a:pt x="84" y="85"/>
                    <a:pt x="84" y="85"/>
                    <a:pt x="84" y="85"/>
                  </a:cubicBezTo>
                  <a:cubicBezTo>
                    <a:pt x="82" y="84"/>
                    <a:pt x="81" y="81"/>
                    <a:pt x="80" y="80"/>
                  </a:cubicBezTo>
                  <a:cubicBezTo>
                    <a:pt x="80" y="79"/>
                    <a:pt x="79" y="79"/>
                    <a:pt x="79" y="79"/>
                  </a:cubicBezTo>
                  <a:cubicBezTo>
                    <a:pt x="79" y="79"/>
                    <a:pt x="78" y="78"/>
                    <a:pt x="78" y="78"/>
                  </a:cubicBezTo>
                  <a:cubicBezTo>
                    <a:pt x="78" y="77"/>
                    <a:pt x="78" y="77"/>
                    <a:pt x="78" y="77"/>
                  </a:cubicBezTo>
                  <a:cubicBezTo>
                    <a:pt x="78" y="77"/>
                    <a:pt x="78" y="77"/>
                    <a:pt x="78" y="77"/>
                  </a:cubicBezTo>
                  <a:cubicBezTo>
                    <a:pt x="78" y="77"/>
                    <a:pt x="77" y="77"/>
                    <a:pt x="77" y="76"/>
                  </a:cubicBezTo>
                  <a:cubicBezTo>
                    <a:pt x="77" y="76"/>
                    <a:pt x="77" y="76"/>
                    <a:pt x="77" y="76"/>
                  </a:cubicBezTo>
                  <a:cubicBezTo>
                    <a:pt x="76" y="75"/>
                    <a:pt x="76" y="73"/>
                    <a:pt x="75" y="71"/>
                  </a:cubicBezTo>
                  <a:cubicBezTo>
                    <a:pt x="75" y="71"/>
                    <a:pt x="75" y="71"/>
                    <a:pt x="75" y="71"/>
                  </a:cubicBezTo>
                  <a:cubicBezTo>
                    <a:pt x="75" y="70"/>
                    <a:pt x="75" y="71"/>
                    <a:pt x="75" y="71"/>
                  </a:cubicBezTo>
                  <a:cubicBezTo>
                    <a:pt x="74" y="70"/>
                    <a:pt x="74" y="70"/>
                    <a:pt x="74" y="69"/>
                  </a:cubicBezTo>
                  <a:cubicBezTo>
                    <a:pt x="74" y="69"/>
                    <a:pt x="74" y="69"/>
                    <a:pt x="74" y="69"/>
                  </a:cubicBezTo>
                  <a:cubicBezTo>
                    <a:pt x="74" y="69"/>
                    <a:pt x="73" y="68"/>
                    <a:pt x="73" y="67"/>
                  </a:cubicBezTo>
                  <a:cubicBezTo>
                    <a:pt x="73" y="67"/>
                    <a:pt x="73" y="67"/>
                    <a:pt x="73" y="67"/>
                  </a:cubicBezTo>
                  <a:cubicBezTo>
                    <a:pt x="73" y="67"/>
                    <a:pt x="73" y="67"/>
                    <a:pt x="73" y="67"/>
                  </a:cubicBezTo>
                  <a:cubicBezTo>
                    <a:pt x="73" y="66"/>
                    <a:pt x="72" y="64"/>
                    <a:pt x="72" y="63"/>
                  </a:cubicBezTo>
                  <a:cubicBezTo>
                    <a:pt x="72" y="63"/>
                    <a:pt x="72" y="63"/>
                    <a:pt x="72" y="63"/>
                  </a:cubicBezTo>
                  <a:cubicBezTo>
                    <a:pt x="72" y="63"/>
                    <a:pt x="72" y="62"/>
                    <a:pt x="72" y="62"/>
                  </a:cubicBezTo>
                  <a:cubicBezTo>
                    <a:pt x="72" y="62"/>
                    <a:pt x="72" y="62"/>
                    <a:pt x="72" y="62"/>
                  </a:cubicBezTo>
                  <a:cubicBezTo>
                    <a:pt x="72" y="62"/>
                    <a:pt x="72" y="61"/>
                    <a:pt x="72" y="61"/>
                  </a:cubicBezTo>
                  <a:cubicBezTo>
                    <a:pt x="72" y="61"/>
                    <a:pt x="72" y="61"/>
                    <a:pt x="72" y="60"/>
                  </a:cubicBezTo>
                  <a:cubicBezTo>
                    <a:pt x="71" y="58"/>
                    <a:pt x="71" y="56"/>
                    <a:pt x="71" y="54"/>
                  </a:cubicBezTo>
                  <a:cubicBezTo>
                    <a:pt x="71" y="53"/>
                    <a:pt x="71" y="52"/>
                    <a:pt x="71" y="51"/>
                  </a:cubicBezTo>
                  <a:cubicBezTo>
                    <a:pt x="72" y="50"/>
                    <a:pt x="72" y="48"/>
                    <a:pt x="72" y="48"/>
                  </a:cubicBezTo>
                  <a:cubicBezTo>
                    <a:pt x="72" y="47"/>
                    <a:pt x="72" y="47"/>
                    <a:pt x="72" y="47"/>
                  </a:cubicBezTo>
                  <a:cubicBezTo>
                    <a:pt x="72" y="46"/>
                    <a:pt x="72" y="45"/>
                    <a:pt x="72" y="43"/>
                  </a:cubicBezTo>
                  <a:cubicBezTo>
                    <a:pt x="73" y="43"/>
                    <a:pt x="73" y="42"/>
                    <a:pt x="72" y="42"/>
                  </a:cubicBezTo>
                  <a:cubicBezTo>
                    <a:pt x="73" y="42"/>
                    <a:pt x="73" y="41"/>
                    <a:pt x="73" y="41"/>
                  </a:cubicBezTo>
                  <a:cubicBezTo>
                    <a:pt x="73" y="40"/>
                    <a:pt x="73" y="39"/>
                    <a:pt x="73" y="37"/>
                  </a:cubicBezTo>
                  <a:cubicBezTo>
                    <a:pt x="74" y="37"/>
                    <a:pt x="74" y="37"/>
                    <a:pt x="74" y="37"/>
                  </a:cubicBezTo>
                  <a:cubicBezTo>
                    <a:pt x="73" y="37"/>
                    <a:pt x="73" y="37"/>
                    <a:pt x="73" y="37"/>
                  </a:cubicBezTo>
                  <a:cubicBezTo>
                    <a:pt x="74" y="37"/>
                    <a:pt x="74" y="36"/>
                    <a:pt x="74" y="36"/>
                  </a:cubicBezTo>
                  <a:cubicBezTo>
                    <a:pt x="74" y="36"/>
                    <a:pt x="74" y="36"/>
                    <a:pt x="74" y="36"/>
                  </a:cubicBezTo>
                  <a:cubicBezTo>
                    <a:pt x="74" y="34"/>
                    <a:pt x="75" y="32"/>
                    <a:pt x="75" y="30"/>
                  </a:cubicBezTo>
                  <a:cubicBezTo>
                    <a:pt x="75" y="30"/>
                    <a:pt x="75" y="30"/>
                    <a:pt x="76" y="30"/>
                  </a:cubicBezTo>
                  <a:cubicBezTo>
                    <a:pt x="76" y="29"/>
                    <a:pt x="76" y="28"/>
                    <a:pt x="77" y="27"/>
                  </a:cubicBezTo>
                  <a:cubicBezTo>
                    <a:pt x="77" y="27"/>
                    <a:pt x="77" y="26"/>
                    <a:pt x="77" y="26"/>
                  </a:cubicBezTo>
                  <a:cubicBezTo>
                    <a:pt x="77" y="25"/>
                    <a:pt x="78" y="24"/>
                    <a:pt x="78" y="23"/>
                  </a:cubicBezTo>
                  <a:cubicBezTo>
                    <a:pt x="80" y="22"/>
                    <a:pt x="81" y="20"/>
                    <a:pt x="82" y="19"/>
                  </a:cubicBezTo>
                  <a:cubicBezTo>
                    <a:pt x="84" y="18"/>
                    <a:pt x="84" y="17"/>
                    <a:pt x="86" y="16"/>
                  </a:cubicBezTo>
                  <a:cubicBezTo>
                    <a:pt x="88" y="14"/>
                    <a:pt x="91" y="13"/>
                    <a:pt x="93" y="11"/>
                  </a:cubicBezTo>
                  <a:cubicBezTo>
                    <a:pt x="93" y="10"/>
                    <a:pt x="93" y="10"/>
                    <a:pt x="94" y="10"/>
                  </a:cubicBezTo>
                  <a:cubicBezTo>
                    <a:pt x="94" y="10"/>
                    <a:pt x="95" y="10"/>
                    <a:pt x="95" y="10"/>
                  </a:cubicBezTo>
                  <a:cubicBezTo>
                    <a:pt x="95" y="9"/>
                    <a:pt x="95" y="9"/>
                    <a:pt x="96" y="9"/>
                  </a:cubicBezTo>
                  <a:cubicBezTo>
                    <a:pt x="97" y="9"/>
                    <a:pt x="98" y="8"/>
                    <a:pt x="98" y="8"/>
                  </a:cubicBezTo>
                  <a:cubicBezTo>
                    <a:pt x="99" y="8"/>
                    <a:pt x="99" y="8"/>
                    <a:pt x="99" y="8"/>
                  </a:cubicBezTo>
                  <a:cubicBezTo>
                    <a:pt x="100" y="7"/>
                    <a:pt x="102" y="7"/>
                    <a:pt x="103" y="6"/>
                  </a:cubicBezTo>
                  <a:cubicBezTo>
                    <a:pt x="103" y="6"/>
                    <a:pt x="103" y="6"/>
                    <a:pt x="103" y="6"/>
                  </a:cubicBezTo>
                  <a:cubicBezTo>
                    <a:pt x="103" y="6"/>
                    <a:pt x="103" y="6"/>
                    <a:pt x="103" y="6"/>
                  </a:cubicBezTo>
                  <a:cubicBezTo>
                    <a:pt x="105" y="5"/>
                    <a:pt x="107" y="4"/>
                    <a:pt x="109" y="4"/>
                  </a:cubicBezTo>
                  <a:cubicBezTo>
                    <a:pt x="111" y="3"/>
                    <a:pt x="114" y="2"/>
                    <a:pt x="116" y="2"/>
                  </a:cubicBezTo>
                  <a:cubicBezTo>
                    <a:pt x="118" y="2"/>
                    <a:pt x="119" y="2"/>
                    <a:pt x="121" y="1"/>
                  </a:cubicBezTo>
                  <a:cubicBezTo>
                    <a:pt x="121" y="2"/>
                    <a:pt x="122" y="1"/>
                    <a:pt x="123" y="2"/>
                  </a:cubicBezTo>
                  <a:cubicBezTo>
                    <a:pt x="123" y="1"/>
                    <a:pt x="124" y="1"/>
                    <a:pt x="124" y="1"/>
                  </a:cubicBezTo>
                  <a:cubicBezTo>
                    <a:pt x="124" y="2"/>
                    <a:pt x="124" y="2"/>
                    <a:pt x="124" y="2"/>
                  </a:cubicBezTo>
                  <a:cubicBezTo>
                    <a:pt x="124" y="1"/>
                    <a:pt x="124" y="1"/>
                    <a:pt x="124" y="1"/>
                  </a:cubicBezTo>
                  <a:cubicBezTo>
                    <a:pt x="124" y="1"/>
                    <a:pt x="124" y="2"/>
                    <a:pt x="124" y="2"/>
                  </a:cubicBezTo>
                  <a:cubicBezTo>
                    <a:pt x="124" y="2"/>
                    <a:pt x="124" y="2"/>
                    <a:pt x="124" y="2"/>
                  </a:cubicBezTo>
                  <a:cubicBezTo>
                    <a:pt x="125" y="2"/>
                    <a:pt x="125" y="2"/>
                    <a:pt x="124" y="2"/>
                  </a:cubicBezTo>
                  <a:cubicBezTo>
                    <a:pt x="125" y="1"/>
                    <a:pt x="125" y="2"/>
                    <a:pt x="125" y="2"/>
                  </a:cubicBezTo>
                  <a:cubicBezTo>
                    <a:pt x="125" y="2"/>
                    <a:pt x="125" y="2"/>
                    <a:pt x="125" y="2"/>
                  </a:cubicBezTo>
                  <a:cubicBezTo>
                    <a:pt x="126" y="2"/>
                    <a:pt x="128" y="2"/>
                    <a:pt x="129" y="2"/>
                  </a:cubicBezTo>
                  <a:cubicBezTo>
                    <a:pt x="129" y="2"/>
                    <a:pt x="129" y="2"/>
                    <a:pt x="129" y="2"/>
                  </a:cubicBezTo>
                  <a:cubicBezTo>
                    <a:pt x="129" y="2"/>
                    <a:pt x="129" y="2"/>
                    <a:pt x="129" y="2"/>
                  </a:cubicBezTo>
                  <a:cubicBezTo>
                    <a:pt x="130" y="2"/>
                    <a:pt x="130" y="2"/>
                    <a:pt x="131" y="2"/>
                  </a:cubicBezTo>
                  <a:cubicBezTo>
                    <a:pt x="133" y="3"/>
                    <a:pt x="135" y="3"/>
                    <a:pt x="137" y="4"/>
                  </a:cubicBezTo>
                  <a:cubicBezTo>
                    <a:pt x="137" y="4"/>
                    <a:pt x="137" y="4"/>
                    <a:pt x="137" y="4"/>
                  </a:cubicBezTo>
                  <a:cubicBezTo>
                    <a:pt x="137" y="4"/>
                    <a:pt x="137" y="4"/>
                    <a:pt x="137" y="4"/>
                  </a:cubicBezTo>
                  <a:cubicBezTo>
                    <a:pt x="138" y="4"/>
                    <a:pt x="139" y="4"/>
                    <a:pt x="139" y="5"/>
                  </a:cubicBezTo>
                  <a:cubicBezTo>
                    <a:pt x="140" y="5"/>
                    <a:pt x="140" y="5"/>
                    <a:pt x="141" y="5"/>
                  </a:cubicBezTo>
                  <a:cubicBezTo>
                    <a:pt x="142" y="6"/>
                    <a:pt x="144" y="6"/>
                    <a:pt x="146" y="7"/>
                  </a:cubicBezTo>
                  <a:cubicBezTo>
                    <a:pt x="146" y="7"/>
                    <a:pt x="146" y="7"/>
                    <a:pt x="146" y="7"/>
                  </a:cubicBezTo>
                  <a:cubicBezTo>
                    <a:pt x="146" y="7"/>
                    <a:pt x="146" y="7"/>
                    <a:pt x="146" y="7"/>
                  </a:cubicBezTo>
                  <a:cubicBezTo>
                    <a:pt x="146" y="7"/>
                    <a:pt x="147" y="7"/>
                    <a:pt x="147" y="8"/>
                  </a:cubicBezTo>
                  <a:cubicBezTo>
                    <a:pt x="147" y="7"/>
                    <a:pt x="147" y="8"/>
                    <a:pt x="147" y="8"/>
                  </a:cubicBezTo>
                  <a:cubicBezTo>
                    <a:pt x="147" y="8"/>
                    <a:pt x="147" y="8"/>
                    <a:pt x="148" y="8"/>
                  </a:cubicBezTo>
                  <a:cubicBezTo>
                    <a:pt x="148" y="8"/>
                    <a:pt x="147" y="8"/>
                    <a:pt x="148" y="8"/>
                  </a:cubicBezTo>
                  <a:cubicBezTo>
                    <a:pt x="148" y="8"/>
                    <a:pt x="148" y="8"/>
                    <a:pt x="149" y="9"/>
                  </a:cubicBezTo>
                  <a:cubicBezTo>
                    <a:pt x="149" y="9"/>
                    <a:pt x="150" y="9"/>
                    <a:pt x="150" y="10"/>
                  </a:cubicBezTo>
                  <a:cubicBezTo>
                    <a:pt x="151" y="10"/>
                    <a:pt x="152" y="11"/>
                    <a:pt x="153" y="11"/>
                  </a:cubicBezTo>
                  <a:cubicBezTo>
                    <a:pt x="153" y="11"/>
                    <a:pt x="153" y="11"/>
                    <a:pt x="153" y="11"/>
                  </a:cubicBezTo>
                  <a:cubicBezTo>
                    <a:pt x="153" y="11"/>
                    <a:pt x="153" y="12"/>
                    <a:pt x="153" y="11"/>
                  </a:cubicBezTo>
                  <a:cubicBezTo>
                    <a:pt x="153" y="12"/>
                    <a:pt x="153" y="12"/>
                    <a:pt x="153" y="12"/>
                  </a:cubicBezTo>
                  <a:cubicBezTo>
                    <a:pt x="153" y="12"/>
                    <a:pt x="154" y="12"/>
                    <a:pt x="154" y="13"/>
                  </a:cubicBezTo>
                  <a:cubicBezTo>
                    <a:pt x="154" y="13"/>
                    <a:pt x="154" y="13"/>
                    <a:pt x="154" y="13"/>
                  </a:cubicBezTo>
                  <a:cubicBezTo>
                    <a:pt x="156" y="14"/>
                    <a:pt x="157" y="15"/>
                    <a:pt x="158" y="16"/>
                  </a:cubicBezTo>
                  <a:cubicBezTo>
                    <a:pt x="159" y="17"/>
                    <a:pt x="159" y="17"/>
                    <a:pt x="159" y="17"/>
                  </a:cubicBezTo>
                  <a:cubicBezTo>
                    <a:pt x="159" y="17"/>
                    <a:pt x="159" y="17"/>
                    <a:pt x="159" y="18"/>
                  </a:cubicBezTo>
                  <a:cubicBezTo>
                    <a:pt x="160" y="18"/>
                    <a:pt x="161" y="19"/>
                    <a:pt x="161" y="20"/>
                  </a:cubicBezTo>
                  <a:cubicBezTo>
                    <a:pt x="161" y="20"/>
                    <a:pt x="161" y="19"/>
                    <a:pt x="161" y="20"/>
                  </a:cubicBezTo>
                  <a:cubicBezTo>
                    <a:pt x="162" y="22"/>
                    <a:pt x="163" y="23"/>
                    <a:pt x="165" y="25"/>
                  </a:cubicBezTo>
                  <a:cubicBezTo>
                    <a:pt x="167" y="28"/>
                    <a:pt x="168" y="30"/>
                    <a:pt x="170" y="33"/>
                  </a:cubicBezTo>
                  <a:cubicBezTo>
                    <a:pt x="170" y="33"/>
                    <a:pt x="170" y="34"/>
                    <a:pt x="170" y="34"/>
                  </a:cubicBezTo>
                  <a:cubicBezTo>
                    <a:pt x="170" y="34"/>
                    <a:pt x="171" y="35"/>
                    <a:pt x="171" y="35"/>
                  </a:cubicBezTo>
                  <a:cubicBezTo>
                    <a:pt x="172" y="36"/>
                    <a:pt x="172" y="39"/>
                    <a:pt x="173" y="40"/>
                  </a:cubicBezTo>
                  <a:cubicBezTo>
                    <a:pt x="173" y="41"/>
                    <a:pt x="173" y="41"/>
                    <a:pt x="173" y="41"/>
                  </a:cubicBezTo>
                  <a:cubicBezTo>
                    <a:pt x="173" y="41"/>
                    <a:pt x="173" y="42"/>
                    <a:pt x="173" y="42"/>
                  </a:cubicBezTo>
                  <a:cubicBezTo>
                    <a:pt x="174" y="44"/>
                    <a:pt x="174" y="45"/>
                    <a:pt x="174" y="46"/>
                  </a:cubicBezTo>
                  <a:cubicBezTo>
                    <a:pt x="174" y="48"/>
                    <a:pt x="174" y="50"/>
                    <a:pt x="175" y="52"/>
                  </a:cubicBezTo>
                  <a:cubicBezTo>
                    <a:pt x="174" y="52"/>
                    <a:pt x="175" y="53"/>
                    <a:pt x="175" y="54"/>
                  </a:cubicBezTo>
                  <a:cubicBezTo>
                    <a:pt x="175" y="57"/>
                    <a:pt x="174" y="60"/>
                    <a:pt x="173" y="62"/>
                  </a:cubicBezTo>
                  <a:cubicBezTo>
                    <a:pt x="173" y="64"/>
                    <a:pt x="173" y="65"/>
                    <a:pt x="172" y="67"/>
                  </a:cubicBezTo>
                  <a:cubicBezTo>
                    <a:pt x="171" y="68"/>
                    <a:pt x="171" y="70"/>
                    <a:pt x="171" y="71"/>
                  </a:cubicBezTo>
                  <a:cubicBezTo>
                    <a:pt x="170" y="71"/>
                    <a:pt x="170" y="71"/>
                    <a:pt x="170" y="71"/>
                  </a:cubicBezTo>
                  <a:cubicBezTo>
                    <a:pt x="170" y="72"/>
                    <a:pt x="170" y="72"/>
                    <a:pt x="169" y="73"/>
                  </a:cubicBezTo>
                  <a:cubicBezTo>
                    <a:pt x="169" y="73"/>
                    <a:pt x="169" y="73"/>
                    <a:pt x="169" y="73"/>
                  </a:cubicBezTo>
                  <a:cubicBezTo>
                    <a:pt x="169" y="73"/>
                    <a:pt x="169" y="73"/>
                    <a:pt x="169" y="73"/>
                  </a:cubicBezTo>
                  <a:cubicBezTo>
                    <a:pt x="169" y="75"/>
                    <a:pt x="168" y="76"/>
                    <a:pt x="167" y="77"/>
                  </a:cubicBezTo>
                  <a:cubicBezTo>
                    <a:pt x="167" y="77"/>
                    <a:pt x="167" y="78"/>
                    <a:pt x="166" y="78"/>
                  </a:cubicBezTo>
                  <a:cubicBezTo>
                    <a:pt x="166" y="79"/>
                    <a:pt x="165" y="80"/>
                    <a:pt x="164" y="81"/>
                  </a:cubicBezTo>
                  <a:moveTo>
                    <a:pt x="123" y="144"/>
                  </a:moveTo>
                  <a:cubicBezTo>
                    <a:pt x="123" y="143"/>
                    <a:pt x="123" y="143"/>
                    <a:pt x="123" y="143"/>
                  </a:cubicBezTo>
                  <a:cubicBezTo>
                    <a:pt x="123" y="144"/>
                    <a:pt x="123" y="144"/>
                    <a:pt x="123" y="144"/>
                  </a:cubicBezTo>
                  <a:cubicBezTo>
                    <a:pt x="124" y="142"/>
                    <a:pt x="126" y="141"/>
                    <a:pt x="126" y="139"/>
                  </a:cubicBezTo>
                  <a:cubicBezTo>
                    <a:pt x="127" y="139"/>
                    <a:pt x="127" y="138"/>
                    <a:pt x="127" y="138"/>
                  </a:cubicBezTo>
                  <a:cubicBezTo>
                    <a:pt x="128" y="138"/>
                    <a:pt x="128" y="137"/>
                    <a:pt x="128" y="137"/>
                  </a:cubicBezTo>
                  <a:cubicBezTo>
                    <a:pt x="128" y="136"/>
                    <a:pt x="129" y="136"/>
                    <a:pt x="129" y="135"/>
                  </a:cubicBezTo>
                  <a:cubicBezTo>
                    <a:pt x="129" y="135"/>
                    <a:pt x="130" y="135"/>
                    <a:pt x="130" y="134"/>
                  </a:cubicBezTo>
                  <a:cubicBezTo>
                    <a:pt x="131" y="132"/>
                    <a:pt x="132" y="129"/>
                    <a:pt x="133" y="126"/>
                  </a:cubicBezTo>
                  <a:cubicBezTo>
                    <a:pt x="133" y="125"/>
                    <a:pt x="134" y="124"/>
                    <a:pt x="134" y="123"/>
                  </a:cubicBezTo>
                  <a:cubicBezTo>
                    <a:pt x="134" y="119"/>
                    <a:pt x="135" y="116"/>
                    <a:pt x="135" y="112"/>
                  </a:cubicBezTo>
                  <a:cubicBezTo>
                    <a:pt x="135" y="111"/>
                    <a:pt x="135" y="111"/>
                    <a:pt x="135" y="111"/>
                  </a:cubicBezTo>
                  <a:cubicBezTo>
                    <a:pt x="134" y="107"/>
                    <a:pt x="133" y="103"/>
                    <a:pt x="131" y="100"/>
                  </a:cubicBezTo>
                  <a:cubicBezTo>
                    <a:pt x="131" y="100"/>
                    <a:pt x="131" y="100"/>
                    <a:pt x="131" y="99"/>
                  </a:cubicBezTo>
                  <a:cubicBezTo>
                    <a:pt x="130" y="97"/>
                    <a:pt x="129" y="95"/>
                    <a:pt x="128" y="93"/>
                  </a:cubicBezTo>
                  <a:cubicBezTo>
                    <a:pt x="127" y="91"/>
                    <a:pt x="126" y="89"/>
                    <a:pt x="126" y="88"/>
                  </a:cubicBezTo>
                  <a:cubicBezTo>
                    <a:pt x="124" y="85"/>
                    <a:pt x="122" y="82"/>
                    <a:pt x="120" y="80"/>
                  </a:cubicBezTo>
                  <a:cubicBezTo>
                    <a:pt x="118" y="77"/>
                    <a:pt x="115" y="76"/>
                    <a:pt x="113" y="74"/>
                  </a:cubicBezTo>
                  <a:cubicBezTo>
                    <a:pt x="112" y="74"/>
                    <a:pt x="111" y="73"/>
                    <a:pt x="110" y="73"/>
                  </a:cubicBezTo>
                  <a:cubicBezTo>
                    <a:pt x="110" y="73"/>
                    <a:pt x="110" y="73"/>
                    <a:pt x="110" y="73"/>
                  </a:cubicBezTo>
                  <a:cubicBezTo>
                    <a:pt x="104" y="70"/>
                    <a:pt x="97" y="69"/>
                    <a:pt x="91" y="67"/>
                  </a:cubicBezTo>
                  <a:cubicBezTo>
                    <a:pt x="90" y="67"/>
                    <a:pt x="89" y="67"/>
                    <a:pt x="89" y="66"/>
                  </a:cubicBezTo>
                  <a:cubicBezTo>
                    <a:pt x="88" y="66"/>
                    <a:pt x="87" y="66"/>
                    <a:pt x="87" y="66"/>
                  </a:cubicBezTo>
                  <a:cubicBezTo>
                    <a:pt x="87" y="66"/>
                    <a:pt x="87" y="66"/>
                    <a:pt x="86" y="66"/>
                  </a:cubicBezTo>
                  <a:cubicBezTo>
                    <a:pt x="86" y="66"/>
                    <a:pt x="85" y="66"/>
                    <a:pt x="84" y="66"/>
                  </a:cubicBezTo>
                  <a:cubicBezTo>
                    <a:pt x="84" y="66"/>
                    <a:pt x="84" y="66"/>
                    <a:pt x="84" y="66"/>
                  </a:cubicBezTo>
                  <a:cubicBezTo>
                    <a:pt x="84" y="66"/>
                    <a:pt x="84" y="66"/>
                    <a:pt x="84" y="66"/>
                  </a:cubicBezTo>
                  <a:cubicBezTo>
                    <a:pt x="83" y="66"/>
                    <a:pt x="82" y="67"/>
                    <a:pt x="81" y="66"/>
                  </a:cubicBezTo>
                  <a:cubicBezTo>
                    <a:pt x="77" y="68"/>
                    <a:pt x="72" y="68"/>
                    <a:pt x="69" y="70"/>
                  </a:cubicBezTo>
                  <a:cubicBezTo>
                    <a:pt x="69" y="70"/>
                    <a:pt x="69" y="70"/>
                    <a:pt x="69" y="70"/>
                  </a:cubicBezTo>
                  <a:cubicBezTo>
                    <a:pt x="69" y="70"/>
                    <a:pt x="68" y="71"/>
                    <a:pt x="68" y="70"/>
                  </a:cubicBezTo>
                  <a:cubicBezTo>
                    <a:pt x="68" y="71"/>
                    <a:pt x="68" y="71"/>
                    <a:pt x="68" y="71"/>
                  </a:cubicBezTo>
                  <a:cubicBezTo>
                    <a:pt x="68" y="71"/>
                    <a:pt x="68" y="71"/>
                    <a:pt x="68" y="71"/>
                  </a:cubicBezTo>
                  <a:cubicBezTo>
                    <a:pt x="68" y="71"/>
                    <a:pt x="67" y="71"/>
                    <a:pt x="67" y="71"/>
                  </a:cubicBezTo>
                  <a:cubicBezTo>
                    <a:pt x="67" y="71"/>
                    <a:pt x="67" y="71"/>
                    <a:pt x="67" y="71"/>
                  </a:cubicBezTo>
                  <a:cubicBezTo>
                    <a:pt x="66" y="71"/>
                    <a:pt x="66" y="72"/>
                    <a:pt x="66" y="72"/>
                  </a:cubicBezTo>
                  <a:cubicBezTo>
                    <a:pt x="66" y="72"/>
                    <a:pt x="66" y="71"/>
                    <a:pt x="66" y="71"/>
                  </a:cubicBezTo>
                  <a:cubicBezTo>
                    <a:pt x="66" y="72"/>
                    <a:pt x="66" y="71"/>
                    <a:pt x="66" y="72"/>
                  </a:cubicBezTo>
                  <a:cubicBezTo>
                    <a:pt x="66" y="72"/>
                    <a:pt x="66" y="72"/>
                    <a:pt x="66" y="72"/>
                  </a:cubicBezTo>
                  <a:cubicBezTo>
                    <a:pt x="65" y="72"/>
                    <a:pt x="65" y="72"/>
                    <a:pt x="65" y="72"/>
                  </a:cubicBezTo>
                  <a:cubicBezTo>
                    <a:pt x="65" y="72"/>
                    <a:pt x="65" y="72"/>
                    <a:pt x="65" y="72"/>
                  </a:cubicBezTo>
                  <a:cubicBezTo>
                    <a:pt x="65" y="72"/>
                    <a:pt x="65" y="72"/>
                    <a:pt x="65" y="72"/>
                  </a:cubicBezTo>
                  <a:cubicBezTo>
                    <a:pt x="65" y="72"/>
                    <a:pt x="65" y="72"/>
                    <a:pt x="65" y="72"/>
                  </a:cubicBezTo>
                  <a:cubicBezTo>
                    <a:pt x="64" y="73"/>
                    <a:pt x="64" y="73"/>
                    <a:pt x="63" y="73"/>
                  </a:cubicBezTo>
                  <a:cubicBezTo>
                    <a:pt x="63" y="73"/>
                    <a:pt x="63" y="73"/>
                    <a:pt x="63" y="73"/>
                  </a:cubicBezTo>
                  <a:cubicBezTo>
                    <a:pt x="62" y="74"/>
                    <a:pt x="61" y="75"/>
                    <a:pt x="60" y="75"/>
                  </a:cubicBezTo>
                  <a:cubicBezTo>
                    <a:pt x="60" y="75"/>
                    <a:pt x="59" y="75"/>
                    <a:pt x="59" y="75"/>
                  </a:cubicBezTo>
                  <a:cubicBezTo>
                    <a:pt x="59" y="76"/>
                    <a:pt x="57" y="76"/>
                    <a:pt x="56" y="77"/>
                  </a:cubicBezTo>
                  <a:cubicBezTo>
                    <a:pt x="55" y="78"/>
                    <a:pt x="54" y="78"/>
                    <a:pt x="54" y="79"/>
                  </a:cubicBezTo>
                  <a:cubicBezTo>
                    <a:pt x="52" y="81"/>
                    <a:pt x="50" y="82"/>
                    <a:pt x="49" y="83"/>
                  </a:cubicBezTo>
                  <a:cubicBezTo>
                    <a:pt x="49" y="84"/>
                    <a:pt x="49" y="84"/>
                    <a:pt x="48" y="84"/>
                  </a:cubicBezTo>
                  <a:cubicBezTo>
                    <a:pt x="48" y="84"/>
                    <a:pt x="48" y="84"/>
                    <a:pt x="47" y="85"/>
                  </a:cubicBezTo>
                  <a:cubicBezTo>
                    <a:pt x="46" y="86"/>
                    <a:pt x="45" y="87"/>
                    <a:pt x="44" y="89"/>
                  </a:cubicBezTo>
                  <a:cubicBezTo>
                    <a:pt x="44" y="90"/>
                    <a:pt x="44" y="92"/>
                    <a:pt x="43" y="93"/>
                  </a:cubicBezTo>
                  <a:cubicBezTo>
                    <a:pt x="42" y="96"/>
                    <a:pt x="41" y="98"/>
                    <a:pt x="41" y="101"/>
                  </a:cubicBezTo>
                  <a:cubicBezTo>
                    <a:pt x="40" y="101"/>
                    <a:pt x="40" y="101"/>
                    <a:pt x="40" y="101"/>
                  </a:cubicBezTo>
                  <a:cubicBezTo>
                    <a:pt x="41" y="102"/>
                    <a:pt x="40" y="104"/>
                    <a:pt x="40" y="106"/>
                  </a:cubicBezTo>
                  <a:cubicBezTo>
                    <a:pt x="39" y="109"/>
                    <a:pt x="39" y="112"/>
                    <a:pt x="40" y="117"/>
                  </a:cubicBezTo>
                  <a:cubicBezTo>
                    <a:pt x="40" y="118"/>
                    <a:pt x="40" y="119"/>
                    <a:pt x="40" y="121"/>
                  </a:cubicBezTo>
                  <a:cubicBezTo>
                    <a:pt x="40" y="122"/>
                    <a:pt x="40" y="123"/>
                    <a:pt x="40" y="123"/>
                  </a:cubicBezTo>
                  <a:cubicBezTo>
                    <a:pt x="40" y="123"/>
                    <a:pt x="41" y="124"/>
                    <a:pt x="41" y="124"/>
                  </a:cubicBezTo>
                  <a:cubicBezTo>
                    <a:pt x="40" y="124"/>
                    <a:pt x="40" y="124"/>
                    <a:pt x="40" y="124"/>
                  </a:cubicBezTo>
                  <a:cubicBezTo>
                    <a:pt x="40" y="124"/>
                    <a:pt x="41" y="124"/>
                    <a:pt x="41" y="124"/>
                  </a:cubicBezTo>
                  <a:cubicBezTo>
                    <a:pt x="41" y="125"/>
                    <a:pt x="41" y="126"/>
                    <a:pt x="41" y="127"/>
                  </a:cubicBezTo>
                  <a:cubicBezTo>
                    <a:pt x="41" y="128"/>
                    <a:pt x="42" y="129"/>
                    <a:pt x="41" y="130"/>
                  </a:cubicBezTo>
                  <a:cubicBezTo>
                    <a:pt x="42" y="130"/>
                    <a:pt x="42" y="132"/>
                    <a:pt x="42" y="132"/>
                  </a:cubicBezTo>
                  <a:cubicBezTo>
                    <a:pt x="42" y="132"/>
                    <a:pt x="42" y="133"/>
                    <a:pt x="42" y="133"/>
                  </a:cubicBezTo>
                  <a:cubicBezTo>
                    <a:pt x="43" y="133"/>
                    <a:pt x="43" y="133"/>
                    <a:pt x="42" y="134"/>
                  </a:cubicBezTo>
                  <a:cubicBezTo>
                    <a:pt x="43" y="134"/>
                    <a:pt x="43" y="134"/>
                    <a:pt x="43" y="134"/>
                  </a:cubicBezTo>
                  <a:cubicBezTo>
                    <a:pt x="42" y="134"/>
                    <a:pt x="43" y="135"/>
                    <a:pt x="43" y="135"/>
                  </a:cubicBezTo>
                  <a:cubicBezTo>
                    <a:pt x="43" y="136"/>
                    <a:pt x="43" y="135"/>
                    <a:pt x="44" y="136"/>
                  </a:cubicBezTo>
                  <a:cubicBezTo>
                    <a:pt x="44" y="136"/>
                    <a:pt x="43" y="136"/>
                    <a:pt x="43" y="136"/>
                  </a:cubicBezTo>
                  <a:cubicBezTo>
                    <a:pt x="44" y="136"/>
                    <a:pt x="45" y="137"/>
                    <a:pt x="45" y="138"/>
                  </a:cubicBezTo>
                  <a:cubicBezTo>
                    <a:pt x="45" y="138"/>
                    <a:pt x="45" y="138"/>
                    <a:pt x="45" y="138"/>
                  </a:cubicBezTo>
                  <a:cubicBezTo>
                    <a:pt x="45" y="138"/>
                    <a:pt x="45" y="138"/>
                    <a:pt x="45" y="138"/>
                  </a:cubicBezTo>
                  <a:cubicBezTo>
                    <a:pt x="46" y="139"/>
                    <a:pt x="46" y="140"/>
                    <a:pt x="46" y="140"/>
                  </a:cubicBezTo>
                  <a:cubicBezTo>
                    <a:pt x="47" y="141"/>
                    <a:pt x="48" y="142"/>
                    <a:pt x="49" y="143"/>
                  </a:cubicBezTo>
                  <a:cubicBezTo>
                    <a:pt x="49" y="143"/>
                    <a:pt x="49" y="143"/>
                    <a:pt x="49" y="143"/>
                  </a:cubicBezTo>
                  <a:cubicBezTo>
                    <a:pt x="49" y="143"/>
                    <a:pt x="49" y="143"/>
                    <a:pt x="50" y="144"/>
                  </a:cubicBezTo>
                  <a:cubicBezTo>
                    <a:pt x="50" y="144"/>
                    <a:pt x="51" y="145"/>
                    <a:pt x="52" y="146"/>
                  </a:cubicBezTo>
                  <a:cubicBezTo>
                    <a:pt x="52" y="146"/>
                    <a:pt x="52" y="146"/>
                    <a:pt x="52" y="146"/>
                  </a:cubicBezTo>
                  <a:cubicBezTo>
                    <a:pt x="54" y="148"/>
                    <a:pt x="56" y="148"/>
                    <a:pt x="57" y="150"/>
                  </a:cubicBezTo>
                  <a:cubicBezTo>
                    <a:pt x="59" y="151"/>
                    <a:pt x="61" y="152"/>
                    <a:pt x="63" y="153"/>
                  </a:cubicBezTo>
                  <a:cubicBezTo>
                    <a:pt x="64" y="154"/>
                    <a:pt x="64" y="154"/>
                    <a:pt x="65" y="154"/>
                  </a:cubicBezTo>
                  <a:cubicBezTo>
                    <a:pt x="65" y="155"/>
                    <a:pt x="65" y="155"/>
                    <a:pt x="66" y="155"/>
                  </a:cubicBezTo>
                  <a:cubicBezTo>
                    <a:pt x="68" y="157"/>
                    <a:pt x="70" y="158"/>
                    <a:pt x="73" y="159"/>
                  </a:cubicBezTo>
                  <a:cubicBezTo>
                    <a:pt x="75" y="160"/>
                    <a:pt x="77" y="160"/>
                    <a:pt x="79" y="161"/>
                  </a:cubicBezTo>
                  <a:cubicBezTo>
                    <a:pt x="79" y="160"/>
                    <a:pt x="79" y="161"/>
                    <a:pt x="79" y="160"/>
                  </a:cubicBezTo>
                  <a:cubicBezTo>
                    <a:pt x="81" y="161"/>
                    <a:pt x="83" y="161"/>
                    <a:pt x="84" y="161"/>
                  </a:cubicBezTo>
                  <a:cubicBezTo>
                    <a:pt x="85" y="161"/>
                    <a:pt x="85" y="161"/>
                    <a:pt x="85" y="161"/>
                  </a:cubicBezTo>
                  <a:cubicBezTo>
                    <a:pt x="85" y="161"/>
                    <a:pt x="86" y="161"/>
                    <a:pt x="87" y="161"/>
                  </a:cubicBezTo>
                  <a:cubicBezTo>
                    <a:pt x="92" y="161"/>
                    <a:pt x="98" y="160"/>
                    <a:pt x="103" y="158"/>
                  </a:cubicBezTo>
                  <a:cubicBezTo>
                    <a:pt x="104" y="157"/>
                    <a:pt x="106" y="157"/>
                    <a:pt x="107" y="156"/>
                  </a:cubicBezTo>
                  <a:cubicBezTo>
                    <a:pt x="108" y="156"/>
                    <a:pt x="109" y="155"/>
                    <a:pt x="109" y="155"/>
                  </a:cubicBezTo>
                  <a:cubicBezTo>
                    <a:pt x="110" y="154"/>
                    <a:pt x="112" y="153"/>
                    <a:pt x="113" y="153"/>
                  </a:cubicBezTo>
                  <a:cubicBezTo>
                    <a:pt x="116" y="150"/>
                    <a:pt x="119" y="148"/>
                    <a:pt x="121" y="145"/>
                  </a:cubicBezTo>
                  <a:cubicBezTo>
                    <a:pt x="121" y="145"/>
                    <a:pt x="121" y="145"/>
                    <a:pt x="121" y="145"/>
                  </a:cubicBezTo>
                  <a:cubicBezTo>
                    <a:pt x="122" y="145"/>
                    <a:pt x="122" y="144"/>
                    <a:pt x="123" y="144"/>
                  </a:cubicBezTo>
                  <a:moveTo>
                    <a:pt x="126" y="146"/>
                  </a:moveTo>
                  <a:cubicBezTo>
                    <a:pt x="126" y="146"/>
                    <a:pt x="126" y="146"/>
                    <a:pt x="126" y="146"/>
                  </a:cubicBezTo>
                  <a:cubicBezTo>
                    <a:pt x="126" y="147"/>
                    <a:pt x="126" y="147"/>
                    <a:pt x="125" y="146"/>
                  </a:cubicBezTo>
                  <a:cubicBezTo>
                    <a:pt x="125" y="147"/>
                    <a:pt x="125" y="147"/>
                    <a:pt x="124" y="147"/>
                  </a:cubicBezTo>
                  <a:cubicBezTo>
                    <a:pt x="124" y="148"/>
                    <a:pt x="124" y="147"/>
                    <a:pt x="125" y="148"/>
                  </a:cubicBezTo>
                  <a:cubicBezTo>
                    <a:pt x="124" y="148"/>
                    <a:pt x="123" y="150"/>
                    <a:pt x="122" y="150"/>
                  </a:cubicBezTo>
                  <a:cubicBezTo>
                    <a:pt x="121" y="150"/>
                    <a:pt x="122" y="150"/>
                    <a:pt x="122" y="150"/>
                  </a:cubicBezTo>
                  <a:cubicBezTo>
                    <a:pt x="121" y="150"/>
                    <a:pt x="121" y="151"/>
                    <a:pt x="121" y="150"/>
                  </a:cubicBezTo>
                  <a:cubicBezTo>
                    <a:pt x="121" y="151"/>
                    <a:pt x="121" y="151"/>
                    <a:pt x="121" y="151"/>
                  </a:cubicBezTo>
                  <a:cubicBezTo>
                    <a:pt x="121" y="151"/>
                    <a:pt x="120" y="151"/>
                    <a:pt x="120" y="151"/>
                  </a:cubicBezTo>
                  <a:cubicBezTo>
                    <a:pt x="120" y="151"/>
                    <a:pt x="120" y="151"/>
                    <a:pt x="120" y="151"/>
                  </a:cubicBezTo>
                  <a:cubicBezTo>
                    <a:pt x="119" y="152"/>
                    <a:pt x="117" y="153"/>
                    <a:pt x="115" y="155"/>
                  </a:cubicBezTo>
                  <a:cubicBezTo>
                    <a:pt x="115" y="155"/>
                    <a:pt x="114" y="156"/>
                    <a:pt x="113" y="156"/>
                  </a:cubicBezTo>
                  <a:cubicBezTo>
                    <a:pt x="113" y="157"/>
                    <a:pt x="112" y="157"/>
                    <a:pt x="111" y="158"/>
                  </a:cubicBezTo>
                  <a:cubicBezTo>
                    <a:pt x="111" y="158"/>
                    <a:pt x="111" y="158"/>
                    <a:pt x="111" y="158"/>
                  </a:cubicBezTo>
                  <a:cubicBezTo>
                    <a:pt x="108" y="160"/>
                    <a:pt x="104" y="162"/>
                    <a:pt x="100" y="163"/>
                  </a:cubicBezTo>
                  <a:cubicBezTo>
                    <a:pt x="100" y="163"/>
                    <a:pt x="100" y="163"/>
                    <a:pt x="100" y="163"/>
                  </a:cubicBezTo>
                  <a:cubicBezTo>
                    <a:pt x="93" y="164"/>
                    <a:pt x="87" y="165"/>
                    <a:pt x="82" y="164"/>
                  </a:cubicBezTo>
                  <a:cubicBezTo>
                    <a:pt x="81" y="164"/>
                    <a:pt x="81" y="164"/>
                    <a:pt x="81" y="164"/>
                  </a:cubicBezTo>
                  <a:cubicBezTo>
                    <a:pt x="79" y="163"/>
                    <a:pt x="77" y="163"/>
                    <a:pt x="75" y="163"/>
                  </a:cubicBezTo>
                  <a:cubicBezTo>
                    <a:pt x="74" y="163"/>
                    <a:pt x="72" y="162"/>
                    <a:pt x="71" y="162"/>
                  </a:cubicBezTo>
                  <a:cubicBezTo>
                    <a:pt x="71" y="162"/>
                    <a:pt x="71" y="162"/>
                    <a:pt x="71" y="162"/>
                  </a:cubicBezTo>
                  <a:cubicBezTo>
                    <a:pt x="71" y="162"/>
                    <a:pt x="71" y="162"/>
                    <a:pt x="71" y="162"/>
                  </a:cubicBezTo>
                  <a:cubicBezTo>
                    <a:pt x="69" y="161"/>
                    <a:pt x="67" y="160"/>
                    <a:pt x="66" y="159"/>
                  </a:cubicBezTo>
                  <a:cubicBezTo>
                    <a:pt x="66" y="159"/>
                    <a:pt x="65" y="159"/>
                    <a:pt x="65" y="159"/>
                  </a:cubicBezTo>
                  <a:cubicBezTo>
                    <a:pt x="65" y="159"/>
                    <a:pt x="65" y="159"/>
                    <a:pt x="65" y="159"/>
                  </a:cubicBezTo>
                  <a:cubicBezTo>
                    <a:pt x="63" y="157"/>
                    <a:pt x="60" y="156"/>
                    <a:pt x="58" y="154"/>
                  </a:cubicBezTo>
                  <a:cubicBezTo>
                    <a:pt x="56" y="153"/>
                    <a:pt x="55" y="152"/>
                    <a:pt x="53" y="151"/>
                  </a:cubicBezTo>
                  <a:cubicBezTo>
                    <a:pt x="53" y="151"/>
                    <a:pt x="53" y="151"/>
                    <a:pt x="53" y="151"/>
                  </a:cubicBezTo>
                  <a:cubicBezTo>
                    <a:pt x="53" y="150"/>
                    <a:pt x="53" y="151"/>
                    <a:pt x="53" y="151"/>
                  </a:cubicBezTo>
                  <a:cubicBezTo>
                    <a:pt x="51" y="149"/>
                    <a:pt x="49" y="148"/>
                    <a:pt x="48" y="146"/>
                  </a:cubicBezTo>
                  <a:cubicBezTo>
                    <a:pt x="48" y="146"/>
                    <a:pt x="48" y="146"/>
                    <a:pt x="48" y="146"/>
                  </a:cubicBezTo>
                  <a:cubicBezTo>
                    <a:pt x="48" y="146"/>
                    <a:pt x="48" y="146"/>
                    <a:pt x="48" y="146"/>
                  </a:cubicBezTo>
                  <a:cubicBezTo>
                    <a:pt x="47" y="146"/>
                    <a:pt x="47" y="146"/>
                    <a:pt x="48" y="146"/>
                  </a:cubicBezTo>
                  <a:cubicBezTo>
                    <a:pt x="47" y="146"/>
                    <a:pt x="47" y="146"/>
                    <a:pt x="47" y="145"/>
                  </a:cubicBezTo>
                  <a:cubicBezTo>
                    <a:pt x="47" y="145"/>
                    <a:pt x="47" y="145"/>
                    <a:pt x="46" y="145"/>
                  </a:cubicBezTo>
                  <a:cubicBezTo>
                    <a:pt x="46" y="145"/>
                    <a:pt x="46" y="145"/>
                    <a:pt x="46" y="145"/>
                  </a:cubicBezTo>
                  <a:cubicBezTo>
                    <a:pt x="45" y="143"/>
                    <a:pt x="43" y="141"/>
                    <a:pt x="42" y="139"/>
                  </a:cubicBezTo>
                  <a:cubicBezTo>
                    <a:pt x="42" y="139"/>
                    <a:pt x="42" y="139"/>
                    <a:pt x="42" y="138"/>
                  </a:cubicBezTo>
                  <a:cubicBezTo>
                    <a:pt x="41" y="138"/>
                    <a:pt x="41" y="138"/>
                    <a:pt x="41" y="137"/>
                  </a:cubicBezTo>
                  <a:cubicBezTo>
                    <a:pt x="41" y="137"/>
                    <a:pt x="40" y="137"/>
                    <a:pt x="40" y="136"/>
                  </a:cubicBezTo>
                  <a:cubicBezTo>
                    <a:pt x="40" y="136"/>
                    <a:pt x="40" y="136"/>
                    <a:pt x="40" y="136"/>
                  </a:cubicBezTo>
                  <a:cubicBezTo>
                    <a:pt x="40" y="136"/>
                    <a:pt x="40" y="136"/>
                    <a:pt x="40" y="135"/>
                  </a:cubicBezTo>
                  <a:cubicBezTo>
                    <a:pt x="40" y="135"/>
                    <a:pt x="40" y="136"/>
                    <a:pt x="40" y="135"/>
                  </a:cubicBezTo>
                  <a:cubicBezTo>
                    <a:pt x="39" y="134"/>
                    <a:pt x="38" y="132"/>
                    <a:pt x="38" y="130"/>
                  </a:cubicBezTo>
                  <a:cubicBezTo>
                    <a:pt x="37" y="130"/>
                    <a:pt x="38" y="130"/>
                    <a:pt x="38" y="130"/>
                  </a:cubicBezTo>
                  <a:cubicBezTo>
                    <a:pt x="38" y="130"/>
                    <a:pt x="38" y="130"/>
                    <a:pt x="37" y="130"/>
                  </a:cubicBezTo>
                  <a:cubicBezTo>
                    <a:pt x="37" y="129"/>
                    <a:pt x="37" y="129"/>
                    <a:pt x="37" y="128"/>
                  </a:cubicBezTo>
                  <a:cubicBezTo>
                    <a:pt x="37" y="128"/>
                    <a:pt x="37" y="128"/>
                    <a:pt x="37" y="128"/>
                  </a:cubicBezTo>
                  <a:cubicBezTo>
                    <a:pt x="37" y="128"/>
                    <a:pt x="36" y="127"/>
                    <a:pt x="36" y="126"/>
                  </a:cubicBezTo>
                  <a:cubicBezTo>
                    <a:pt x="36" y="126"/>
                    <a:pt x="36" y="126"/>
                    <a:pt x="36" y="126"/>
                  </a:cubicBezTo>
                  <a:cubicBezTo>
                    <a:pt x="36" y="126"/>
                    <a:pt x="36" y="126"/>
                    <a:pt x="36" y="126"/>
                  </a:cubicBezTo>
                  <a:cubicBezTo>
                    <a:pt x="36" y="124"/>
                    <a:pt x="35" y="123"/>
                    <a:pt x="36" y="122"/>
                  </a:cubicBezTo>
                  <a:cubicBezTo>
                    <a:pt x="36" y="122"/>
                    <a:pt x="36" y="122"/>
                    <a:pt x="36" y="122"/>
                  </a:cubicBezTo>
                  <a:cubicBezTo>
                    <a:pt x="36" y="122"/>
                    <a:pt x="35" y="121"/>
                    <a:pt x="36" y="121"/>
                  </a:cubicBezTo>
                  <a:cubicBezTo>
                    <a:pt x="36" y="121"/>
                    <a:pt x="35" y="121"/>
                    <a:pt x="35" y="121"/>
                  </a:cubicBezTo>
                  <a:cubicBezTo>
                    <a:pt x="36" y="120"/>
                    <a:pt x="36" y="120"/>
                    <a:pt x="36" y="120"/>
                  </a:cubicBezTo>
                  <a:cubicBezTo>
                    <a:pt x="36" y="120"/>
                    <a:pt x="36" y="120"/>
                    <a:pt x="35" y="119"/>
                  </a:cubicBezTo>
                  <a:cubicBezTo>
                    <a:pt x="35" y="117"/>
                    <a:pt x="35" y="115"/>
                    <a:pt x="35" y="112"/>
                  </a:cubicBezTo>
                  <a:cubicBezTo>
                    <a:pt x="35" y="111"/>
                    <a:pt x="35" y="110"/>
                    <a:pt x="35" y="109"/>
                  </a:cubicBezTo>
                  <a:cubicBezTo>
                    <a:pt x="36" y="108"/>
                    <a:pt x="36" y="107"/>
                    <a:pt x="36" y="106"/>
                  </a:cubicBezTo>
                  <a:cubicBezTo>
                    <a:pt x="36" y="106"/>
                    <a:pt x="36" y="106"/>
                    <a:pt x="36" y="106"/>
                  </a:cubicBezTo>
                  <a:cubicBezTo>
                    <a:pt x="37" y="105"/>
                    <a:pt x="37" y="103"/>
                    <a:pt x="37" y="102"/>
                  </a:cubicBezTo>
                  <a:cubicBezTo>
                    <a:pt x="37" y="102"/>
                    <a:pt x="37" y="101"/>
                    <a:pt x="37" y="100"/>
                  </a:cubicBezTo>
                  <a:cubicBezTo>
                    <a:pt x="38" y="100"/>
                    <a:pt x="38" y="100"/>
                    <a:pt x="38" y="100"/>
                  </a:cubicBezTo>
                  <a:cubicBezTo>
                    <a:pt x="38" y="99"/>
                    <a:pt x="38" y="98"/>
                    <a:pt x="38" y="96"/>
                  </a:cubicBezTo>
                  <a:cubicBezTo>
                    <a:pt x="39" y="96"/>
                    <a:pt x="39" y="96"/>
                    <a:pt x="39" y="96"/>
                  </a:cubicBezTo>
                  <a:cubicBezTo>
                    <a:pt x="39" y="96"/>
                    <a:pt x="39" y="96"/>
                    <a:pt x="39" y="96"/>
                  </a:cubicBezTo>
                  <a:cubicBezTo>
                    <a:pt x="39" y="96"/>
                    <a:pt x="39" y="95"/>
                    <a:pt x="39" y="95"/>
                  </a:cubicBezTo>
                  <a:cubicBezTo>
                    <a:pt x="39" y="95"/>
                    <a:pt x="39" y="95"/>
                    <a:pt x="39" y="95"/>
                  </a:cubicBezTo>
                  <a:cubicBezTo>
                    <a:pt x="40" y="93"/>
                    <a:pt x="40" y="91"/>
                    <a:pt x="41" y="89"/>
                  </a:cubicBezTo>
                  <a:cubicBezTo>
                    <a:pt x="41" y="89"/>
                    <a:pt x="41" y="89"/>
                    <a:pt x="41" y="89"/>
                  </a:cubicBezTo>
                  <a:cubicBezTo>
                    <a:pt x="41" y="88"/>
                    <a:pt x="42" y="87"/>
                    <a:pt x="42" y="86"/>
                  </a:cubicBezTo>
                  <a:cubicBezTo>
                    <a:pt x="43" y="86"/>
                    <a:pt x="43" y="86"/>
                    <a:pt x="43" y="86"/>
                  </a:cubicBezTo>
                  <a:cubicBezTo>
                    <a:pt x="43" y="84"/>
                    <a:pt x="44" y="83"/>
                    <a:pt x="44" y="82"/>
                  </a:cubicBezTo>
                  <a:cubicBezTo>
                    <a:pt x="46" y="81"/>
                    <a:pt x="47" y="80"/>
                    <a:pt x="48" y="78"/>
                  </a:cubicBezTo>
                  <a:cubicBezTo>
                    <a:pt x="50" y="77"/>
                    <a:pt x="51" y="76"/>
                    <a:pt x="52" y="75"/>
                  </a:cubicBezTo>
                  <a:cubicBezTo>
                    <a:pt x="55" y="74"/>
                    <a:pt x="58" y="73"/>
                    <a:pt x="60" y="71"/>
                  </a:cubicBezTo>
                  <a:cubicBezTo>
                    <a:pt x="60" y="71"/>
                    <a:pt x="60" y="71"/>
                    <a:pt x="61" y="71"/>
                  </a:cubicBezTo>
                  <a:cubicBezTo>
                    <a:pt x="61" y="70"/>
                    <a:pt x="61" y="70"/>
                    <a:pt x="62" y="70"/>
                  </a:cubicBezTo>
                  <a:cubicBezTo>
                    <a:pt x="62" y="70"/>
                    <a:pt x="62" y="70"/>
                    <a:pt x="63" y="70"/>
                  </a:cubicBezTo>
                  <a:cubicBezTo>
                    <a:pt x="64" y="69"/>
                    <a:pt x="65" y="69"/>
                    <a:pt x="66" y="69"/>
                  </a:cubicBezTo>
                  <a:cubicBezTo>
                    <a:pt x="66" y="69"/>
                    <a:pt x="66" y="69"/>
                    <a:pt x="66" y="69"/>
                  </a:cubicBezTo>
                  <a:cubicBezTo>
                    <a:pt x="67" y="68"/>
                    <a:pt x="69" y="68"/>
                    <a:pt x="70" y="67"/>
                  </a:cubicBezTo>
                  <a:cubicBezTo>
                    <a:pt x="70" y="67"/>
                    <a:pt x="70" y="67"/>
                    <a:pt x="70" y="67"/>
                  </a:cubicBezTo>
                  <a:cubicBezTo>
                    <a:pt x="70" y="67"/>
                    <a:pt x="70" y="67"/>
                    <a:pt x="70" y="67"/>
                  </a:cubicBezTo>
                  <a:cubicBezTo>
                    <a:pt x="72" y="66"/>
                    <a:pt x="74" y="65"/>
                    <a:pt x="76" y="65"/>
                  </a:cubicBezTo>
                  <a:cubicBezTo>
                    <a:pt x="79" y="64"/>
                    <a:pt x="81" y="64"/>
                    <a:pt x="84" y="64"/>
                  </a:cubicBezTo>
                  <a:cubicBezTo>
                    <a:pt x="85" y="64"/>
                    <a:pt x="87" y="64"/>
                    <a:pt x="88" y="64"/>
                  </a:cubicBezTo>
                  <a:cubicBezTo>
                    <a:pt x="89" y="64"/>
                    <a:pt x="90" y="64"/>
                    <a:pt x="90" y="64"/>
                  </a:cubicBezTo>
                  <a:cubicBezTo>
                    <a:pt x="91" y="64"/>
                    <a:pt x="91" y="64"/>
                    <a:pt x="91" y="64"/>
                  </a:cubicBezTo>
                  <a:cubicBezTo>
                    <a:pt x="91" y="64"/>
                    <a:pt x="91" y="64"/>
                    <a:pt x="91" y="64"/>
                  </a:cubicBezTo>
                  <a:cubicBezTo>
                    <a:pt x="91" y="64"/>
                    <a:pt x="91" y="64"/>
                    <a:pt x="91" y="64"/>
                  </a:cubicBezTo>
                  <a:cubicBezTo>
                    <a:pt x="92" y="64"/>
                    <a:pt x="92" y="64"/>
                    <a:pt x="92" y="64"/>
                  </a:cubicBezTo>
                  <a:cubicBezTo>
                    <a:pt x="92" y="64"/>
                    <a:pt x="92" y="64"/>
                    <a:pt x="92" y="64"/>
                  </a:cubicBezTo>
                  <a:cubicBezTo>
                    <a:pt x="92" y="64"/>
                    <a:pt x="92" y="64"/>
                    <a:pt x="92" y="64"/>
                  </a:cubicBezTo>
                  <a:cubicBezTo>
                    <a:pt x="92" y="64"/>
                    <a:pt x="92" y="64"/>
                    <a:pt x="92" y="64"/>
                  </a:cubicBezTo>
                  <a:cubicBezTo>
                    <a:pt x="92" y="64"/>
                    <a:pt x="92" y="64"/>
                    <a:pt x="93" y="64"/>
                  </a:cubicBezTo>
                  <a:cubicBezTo>
                    <a:pt x="94" y="64"/>
                    <a:pt x="95" y="65"/>
                    <a:pt x="96" y="65"/>
                  </a:cubicBezTo>
                  <a:cubicBezTo>
                    <a:pt x="96" y="65"/>
                    <a:pt x="96" y="65"/>
                    <a:pt x="96" y="65"/>
                  </a:cubicBezTo>
                  <a:cubicBezTo>
                    <a:pt x="96" y="65"/>
                    <a:pt x="97" y="65"/>
                    <a:pt x="97" y="65"/>
                  </a:cubicBezTo>
                  <a:cubicBezTo>
                    <a:pt x="97" y="65"/>
                    <a:pt x="97" y="65"/>
                    <a:pt x="98" y="65"/>
                  </a:cubicBezTo>
                  <a:cubicBezTo>
                    <a:pt x="100" y="66"/>
                    <a:pt x="102" y="66"/>
                    <a:pt x="104" y="67"/>
                  </a:cubicBezTo>
                  <a:cubicBezTo>
                    <a:pt x="104" y="67"/>
                    <a:pt x="104" y="67"/>
                    <a:pt x="104" y="67"/>
                  </a:cubicBezTo>
                  <a:cubicBezTo>
                    <a:pt x="104" y="67"/>
                    <a:pt x="104" y="67"/>
                    <a:pt x="104" y="67"/>
                  </a:cubicBezTo>
                  <a:cubicBezTo>
                    <a:pt x="105" y="68"/>
                    <a:pt x="106" y="68"/>
                    <a:pt x="107" y="68"/>
                  </a:cubicBezTo>
                  <a:cubicBezTo>
                    <a:pt x="107" y="68"/>
                    <a:pt x="108" y="68"/>
                    <a:pt x="108" y="69"/>
                  </a:cubicBezTo>
                  <a:cubicBezTo>
                    <a:pt x="110" y="69"/>
                    <a:pt x="111" y="70"/>
                    <a:pt x="113" y="71"/>
                  </a:cubicBezTo>
                  <a:cubicBezTo>
                    <a:pt x="113" y="71"/>
                    <a:pt x="113" y="71"/>
                    <a:pt x="113" y="71"/>
                  </a:cubicBezTo>
                  <a:cubicBezTo>
                    <a:pt x="113" y="71"/>
                    <a:pt x="113" y="71"/>
                    <a:pt x="113" y="71"/>
                  </a:cubicBezTo>
                  <a:cubicBezTo>
                    <a:pt x="113" y="71"/>
                    <a:pt x="114" y="71"/>
                    <a:pt x="114" y="72"/>
                  </a:cubicBezTo>
                  <a:cubicBezTo>
                    <a:pt x="114" y="71"/>
                    <a:pt x="114" y="72"/>
                    <a:pt x="114" y="72"/>
                  </a:cubicBezTo>
                  <a:cubicBezTo>
                    <a:pt x="114" y="72"/>
                    <a:pt x="114" y="72"/>
                    <a:pt x="114" y="72"/>
                  </a:cubicBezTo>
                  <a:cubicBezTo>
                    <a:pt x="115" y="72"/>
                    <a:pt x="114" y="72"/>
                    <a:pt x="115" y="72"/>
                  </a:cubicBezTo>
                  <a:cubicBezTo>
                    <a:pt x="115" y="72"/>
                    <a:pt x="115" y="72"/>
                    <a:pt x="115" y="73"/>
                  </a:cubicBezTo>
                  <a:cubicBezTo>
                    <a:pt x="116" y="73"/>
                    <a:pt x="117" y="74"/>
                    <a:pt x="117" y="74"/>
                  </a:cubicBezTo>
                  <a:cubicBezTo>
                    <a:pt x="118" y="74"/>
                    <a:pt x="119" y="75"/>
                    <a:pt x="119" y="75"/>
                  </a:cubicBezTo>
                  <a:cubicBezTo>
                    <a:pt x="119" y="76"/>
                    <a:pt x="119" y="76"/>
                    <a:pt x="119" y="76"/>
                  </a:cubicBezTo>
                  <a:cubicBezTo>
                    <a:pt x="119" y="76"/>
                    <a:pt x="119" y="76"/>
                    <a:pt x="120" y="76"/>
                  </a:cubicBezTo>
                  <a:cubicBezTo>
                    <a:pt x="120" y="76"/>
                    <a:pt x="120" y="76"/>
                    <a:pt x="120" y="76"/>
                  </a:cubicBezTo>
                  <a:cubicBezTo>
                    <a:pt x="120" y="76"/>
                    <a:pt x="120" y="77"/>
                    <a:pt x="121" y="77"/>
                  </a:cubicBezTo>
                  <a:cubicBezTo>
                    <a:pt x="121" y="77"/>
                    <a:pt x="121" y="77"/>
                    <a:pt x="121" y="77"/>
                  </a:cubicBezTo>
                  <a:cubicBezTo>
                    <a:pt x="122" y="78"/>
                    <a:pt x="124" y="79"/>
                    <a:pt x="124" y="81"/>
                  </a:cubicBezTo>
                  <a:cubicBezTo>
                    <a:pt x="125" y="81"/>
                    <a:pt x="125" y="82"/>
                    <a:pt x="125" y="82"/>
                  </a:cubicBezTo>
                  <a:cubicBezTo>
                    <a:pt x="125" y="82"/>
                    <a:pt x="126" y="82"/>
                    <a:pt x="126" y="82"/>
                  </a:cubicBezTo>
                  <a:cubicBezTo>
                    <a:pt x="126" y="83"/>
                    <a:pt x="127" y="84"/>
                    <a:pt x="127" y="84"/>
                  </a:cubicBezTo>
                  <a:cubicBezTo>
                    <a:pt x="127" y="85"/>
                    <a:pt x="127" y="84"/>
                    <a:pt x="127" y="84"/>
                  </a:cubicBezTo>
                  <a:cubicBezTo>
                    <a:pt x="128" y="86"/>
                    <a:pt x="129" y="88"/>
                    <a:pt x="130" y="90"/>
                  </a:cubicBezTo>
                  <a:cubicBezTo>
                    <a:pt x="132" y="93"/>
                    <a:pt x="134" y="95"/>
                    <a:pt x="135" y="99"/>
                  </a:cubicBezTo>
                  <a:cubicBezTo>
                    <a:pt x="135" y="99"/>
                    <a:pt x="135" y="99"/>
                    <a:pt x="135" y="99"/>
                  </a:cubicBezTo>
                  <a:cubicBezTo>
                    <a:pt x="135" y="99"/>
                    <a:pt x="136" y="100"/>
                    <a:pt x="136" y="100"/>
                  </a:cubicBezTo>
                  <a:cubicBezTo>
                    <a:pt x="137" y="102"/>
                    <a:pt x="137" y="104"/>
                    <a:pt x="138" y="106"/>
                  </a:cubicBezTo>
                  <a:cubicBezTo>
                    <a:pt x="138" y="106"/>
                    <a:pt x="138" y="106"/>
                    <a:pt x="138" y="106"/>
                  </a:cubicBezTo>
                  <a:cubicBezTo>
                    <a:pt x="138" y="107"/>
                    <a:pt x="138" y="107"/>
                    <a:pt x="138" y="108"/>
                  </a:cubicBezTo>
                  <a:cubicBezTo>
                    <a:pt x="138" y="109"/>
                    <a:pt x="138" y="111"/>
                    <a:pt x="138" y="112"/>
                  </a:cubicBezTo>
                  <a:cubicBezTo>
                    <a:pt x="138" y="114"/>
                    <a:pt x="138" y="116"/>
                    <a:pt x="138" y="117"/>
                  </a:cubicBezTo>
                  <a:cubicBezTo>
                    <a:pt x="138" y="118"/>
                    <a:pt x="139" y="119"/>
                    <a:pt x="138" y="119"/>
                  </a:cubicBezTo>
                  <a:cubicBezTo>
                    <a:pt x="138" y="122"/>
                    <a:pt x="137" y="125"/>
                    <a:pt x="136" y="128"/>
                  </a:cubicBezTo>
                  <a:cubicBezTo>
                    <a:pt x="136" y="130"/>
                    <a:pt x="136" y="131"/>
                    <a:pt x="135" y="132"/>
                  </a:cubicBezTo>
                  <a:cubicBezTo>
                    <a:pt x="134" y="134"/>
                    <a:pt x="134" y="135"/>
                    <a:pt x="133" y="136"/>
                  </a:cubicBezTo>
                  <a:cubicBezTo>
                    <a:pt x="133" y="136"/>
                    <a:pt x="133" y="136"/>
                    <a:pt x="133" y="137"/>
                  </a:cubicBezTo>
                  <a:cubicBezTo>
                    <a:pt x="133" y="137"/>
                    <a:pt x="132" y="138"/>
                    <a:pt x="132" y="138"/>
                  </a:cubicBezTo>
                  <a:cubicBezTo>
                    <a:pt x="132" y="139"/>
                    <a:pt x="132" y="139"/>
                    <a:pt x="132" y="139"/>
                  </a:cubicBezTo>
                  <a:cubicBezTo>
                    <a:pt x="132" y="139"/>
                    <a:pt x="132" y="139"/>
                    <a:pt x="132" y="139"/>
                  </a:cubicBezTo>
                  <a:cubicBezTo>
                    <a:pt x="131" y="140"/>
                    <a:pt x="130" y="141"/>
                    <a:pt x="129" y="142"/>
                  </a:cubicBezTo>
                  <a:cubicBezTo>
                    <a:pt x="129" y="143"/>
                    <a:pt x="129" y="143"/>
                    <a:pt x="129" y="143"/>
                  </a:cubicBezTo>
                  <a:cubicBezTo>
                    <a:pt x="128" y="144"/>
                    <a:pt x="127" y="145"/>
                    <a:pt x="126" y="1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30"/>
            <p:cNvSpPr>
              <a:spLocks/>
            </p:cNvSpPr>
            <p:nvPr/>
          </p:nvSpPr>
          <p:spPr bwMode="auto">
            <a:xfrm>
              <a:off x="2511425" y="1503363"/>
              <a:ext cx="331788" cy="195263"/>
            </a:xfrm>
            <a:custGeom>
              <a:avLst/>
              <a:gdLst>
                <a:gd name="T0" fmla="*/ 19 w 34"/>
                <a:gd name="T1" fmla="*/ 0 h 20"/>
                <a:gd name="T2" fmla="*/ 20 w 34"/>
                <a:gd name="T3" fmla="*/ 0 h 20"/>
                <a:gd name="T4" fmla="*/ 29 w 34"/>
                <a:gd name="T5" fmla="*/ 7 h 20"/>
                <a:gd name="T6" fmla="*/ 34 w 34"/>
                <a:gd name="T7" fmla="*/ 11 h 20"/>
                <a:gd name="T8" fmla="*/ 32 w 34"/>
                <a:gd name="T9" fmla="*/ 12 h 20"/>
                <a:gd name="T10" fmla="*/ 31 w 34"/>
                <a:gd name="T11" fmla="*/ 12 h 20"/>
                <a:gd name="T12" fmla="*/ 30 w 34"/>
                <a:gd name="T13" fmla="*/ 13 h 20"/>
                <a:gd name="T14" fmla="*/ 30 w 34"/>
                <a:gd name="T15" fmla="*/ 13 h 20"/>
                <a:gd name="T16" fmla="*/ 24 w 34"/>
                <a:gd name="T17" fmla="*/ 16 h 20"/>
                <a:gd name="T18" fmla="*/ 18 w 34"/>
                <a:gd name="T19" fmla="*/ 20 h 20"/>
                <a:gd name="T20" fmla="*/ 17 w 34"/>
                <a:gd name="T21" fmla="*/ 19 h 20"/>
                <a:gd name="T22" fmla="*/ 17 w 34"/>
                <a:gd name="T23" fmla="*/ 18 h 20"/>
                <a:gd name="T24" fmla="*/ 20 w 34"/>
                <a:gd name="T25" fmla="*/ 14 h 20"/>
                <a:gd name="T26" fmla="*/ 23 w 34"/>
                <a:gd name="T27" fmla="*/ 12 h 20"/>
                <a:gd name="T28" fmla="*/ 18 w 34"/>
                <a:gd name="T29" fmla="*/ 12 h 20"/>
                <a:gd name="T30" fmla="*/ 15 w 34"/>
                <a:gd name="T31" fmla="*/ 12 h 20"/>
                <a:gd name="T32" fmla="*/ 11 w 34"/>
                <a:gd name="T33" fmla="*/ 12 h 20"/>
                <a:gd name="T34" fmla="*/ 9 w 34"/>
                <a:gd name="T35" fmla="*/ 12 h 20"/>
                <a:gd name="T36" fmla="*/ 5 w 34"/>
                <a:gd name="T37" fmla="*/ 12 h 20"/>
                <a:gd name="T38" fmla="*/ 1 w 34"/>
                <a:gd name="T39" fmla="*/ 13 h 20"/>
                <a:gd name="T40" fmla="*/ 0 w 34"/>
                <a:gd name="T41" fmla="*/ 11 h 20"/>
                <a:gd name="T42" fmla="*/ 1 w 34"/>
                <a:gd name="T43" fmla="*/ 9 h 20"/>
                <a:gd name="T44" fmla="*/ 7 w 34"/>
                <a:gd name="T45" fmla="*/ 9 h 20"/>
                <a:gd name="T46" fmla="*/ 12 w 34"/>
                <a:gd name="T47" fmla="*/ 9 h 20"/>
                <a:gd name="T48" fmla="*/ 15 w 34"/>
                <a:gd name="T49" fmla="*/ 8 h 20"/>
                <a:gd name="T50" fmla="*/ 24 w 34"/>
                <a:gd name="T51" fmla="*/ 8 h 20"/>
                <a:gd name="T52" fmla="*/ 24 w 34"/>
                <a:gd name="T53" fmla="*/ 8 h 20"/>
                <a:gd name="T54" fmla="*/ 20 w 34"/>
                <a:gd name="T55" fmla="*/ 5 h 20"/>
                <a:gd name="T56" fmla="*/ 18 w 34"/>
                <a:gd name="T57" fmla="*/ 4 h 20"/>
                <a:gd name="T58" fmla="*/ 18 w 34"/>
                <a:gd name="T59" fmla="*/ 1 h 20"/>
                <a:gd name="T60" fmla="*/ 19 w 34"/>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20">
                  <a:moveTo>
                    <a:pt x="19" y="0"/>
                  </a:moveTo>
                  <a:cubicBezTo>
                    <a:pt x="19" y="0"/>
                    <a:pt x="20" y="0"/>
                    <a:pt x="20" y="0"/>
                  </a:cubicBezTo>
                  <a:cubicBezTo>
                    <a:pt x="22" y="2"/>
                    <a:pt x="28" y="6"/>
                    <a:pt x="29" y="7"/>
                  </a:cubicBezTo>
                  <a:cubicBezTo>
                    <a:pt x="31" y="8"/>
                    <a:pt x="34" y="8"/>
                    <a:pt x="34" y="11"/>
                  </a:cubicBezTo>
                  <a:cubicBezTo>
                    <a:pt x="33" y="12"/>
                    <a:pt x="33" y="12"/>
                    <a:pt x="32" y="12"/>
                  </a:cubicBezTo>
                  <a:cubicBezTo>
                    <a:pt x="32" y="12"/>
                    <a:pt x="32" y="12"/>
                    <a:pt x="31" y="12"/>
                  </a:cubicBezTo>
                  <a:cubicBezTo>
                    <a:pt x="31" y="12"/>
                    <a:pt x="31" y="13"/>
                    <a:pt x="30" y="13"/>
                  </a:cubicBezTo>
                  <a:cubicBezTo>
                    <a:pt x="30" y="13"/>
                    <a:pt x="30" y="13"/>
                    <a:pt x="30" y="13"/>
                  </a:cubicBezTo>
                  <a:cubicBezTo>
                    <a:pt x="28" y="14"/>
                    <a:pt x="25" y="15"/>
                    <a:pt x="24" y="16"/>
                  </a:cubicBezTo>
                  <a:cubicBezTo>
                    <a:pt x="21" y="18"/>
                    <a:pt x="21" y="20"/>
                    <a:pt x="18" y="20"/>
                  </a:cubicBezTo>
                  <a:cubicBezTo>
                    <a:pt x="17" y="20"/>
                    <a:pt x="17" y="20"/>
                    <a:pt x="17" y="19"/>
                  </a:cubicBezTo>
                  <a:cubicBezTo>
                    <a:pt x="17" y="19"/>
                    <a:pt x="17" y="18"/>
                    <a:pt x="17" y="18"/>
                  </a:cubicBezTo>
                  <a:cubicBezTo>
                    <a:pt x="18" y="17"/>
                    <a:pt x="19" y="15"/>
                    <a:pt x="20" y="14"/>
                  </a:cubicBezTo>
                  <a:cubicBezTo>
                    <a:pt x="21" y="14"/>
                    <a:pt x="23" y="13"/>
                    <a:pt x="23" y="12"/>
                  </a:cubicBezTo>
                  <a:cubicBezTo>
                    <a:pt x="21" y="12"/>
                    <a:pt x="19" y="12"/>
                    <a:pt x="18" y="12"/>
                  </a:cubicBezTo>
                  <a:cubicBezTo>
                    <a:pt x="17" y="12"/>
                    <a:pt x="16" y="12"/>
                    <a:pt x="15" y="12"/>
                  </a:cubicBezTo>
                  <a:cubicBezTo>
                    <a:pt x="14" y="12"/>
                    <a:pt x="12" y="12"/>
                    <a:pt x="11" y="12"/>
                  </a:cubicBezTo>
                  <a:cubicBezTo>
                    <a:pt x="11" y="12"/>
                    <a:pt x="10" y="12"/>
                    <a:pt x="9" y="12"/>
                  </a:cubicBezTo>
                  <a:cubicBezTo>
                    <a:pt x="8" y="12"/>
                    <a:pt x="6" y="12"/>
                    <a:pt x="5" y="12"/>
                  </a:cubicBezTo>
                  <a:cubicBezTo>
                    <a:pt x="3" y="12"/>
                    <a:pt x="2" y="12"/>
                    <a:pt x="1" y="13"/>
                  </a:cubicBezTo>
                  <a:cubicBezTo>
                    <a:pt x="1" y="12"/>
                    <a:pt x="0" y="12"/>
                    <a:pt x="0" y="11"/>
                  </a:cubicBezTo>
                  <a:cubicBezTo>
                    <a:pt x="1" y="10"/>
                    <a:pt x="0" y="10"/>
                    <a:pt x="1" y="9"/>
                  </a:cubicBezTo>
                  <a:cubicBezTo>
                    <a:pt x="2" y="8"/>
                    <a:pt x="6" y="9"/>
                    <a:pt x="7" y="9"/>
                  </a:cubicBezTo>
                  <a:cubicBezTo>
                    <a:pt x="8" y="9"/>
                    <a:pt x="10" y="9"/>
                    <a:pt x="12" y="9"/>
                  </a:cubicBezTo>
                  <a:cubicBezTo>
                    <a:pt x="13" y="8"/>
                    <a:pt x="14" y="8"/>
                    <a:pt x="15" y="8"/>
                  </a:cubicBezTo>
                  <a:cubicBezTo>
                    <a:pt x="17" y="8"/>
                    <a:pt x="22" y="9"/>
                    <a:pt x="24" y="8"/>
                  </a:cubicBezTo>
                  <a:cubicBezTo>
                    <a:pt x="24" y="8"/>
                    <a:pt x="24" y="8"/>
                    <a:pt x="24" y="8"/>
                  </a:cubicBezTo>
                  <a:cubicBezTo>
                    <a:pt x="23" y="8"/>
                    <a:pt x="21" y="6"/>
                    <a:pt x="20" y="5"/>
                  </a:cubicBezTo>
                  <a:cubicBezTo>
                    <a:pt x="19" y="5"/>
                    <a:pt x="19" y="4"/>
                    <a:pt x="18" y="4"/>
                  </a:cubicBezTo>
                  <a:cubicBezTo>
                    <a:pt x="18" y="3"/>
                    <a:pt x="18" y="2"/>
                    <a:pt x="18" y="1"/>
                  </a:cubicBezTo>
                  <a:cubicBezTo>
                    <a:pt x="18" y="1"/>
                    <a:pt x="19" y="1"/>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9" name="Group 418"/>
          <p:cNvGrpSpPr/>
          <p:nvPr/>
        </p:nvGrpSpPr>
        <p:grpSpPr>
          <a:xfrm>
            <a:off x="5632645" y="5632470"/>
            <a:ext cx="615001" cy="539794"/>
            <a:chOff x="7977188" y="2865438"/>
            <a:chExt cx="490538" cy="427038"/>
          </a:xfrm>
          <a:solidFill>
            <a:schemeClr val="tx1"/>
          </a:solidFill>
        </p:grpSpPr>
        <p:sp>
          <p:nvSpPr>
            <p:cNvPr id="420" name="Freeform 599"/>
            <p:cNvSpPr>
              <a:spLocks noEditPoints="1"/>
            </p:cNvSpPr>
            <p:nvPr/>
          </p:nvSpPr>
          <p:spPr bwMode="auto">
            <a:xfrm>
              <a:off x="8151813" y="3021013"/>
              <a:ext cx="20638" cy="19050"/>
            </a:xfrm>
            <a:custGeom>
              <a:avLst/>
              <a:gdLst>
                <a:gd name="T0" fmla="*/ 5 w 6"/>
                <a:gd name="T1" fmla="*/ 0 h 5"/>
                <a:gd name="T2" fmla="*/ 5 w 6"/>
                <a:gd name="T3" fmla="*/ 5 h 5"/>
                <a:gd name="T4" fmla="*/ 0 w 6"/>
                <a:gd name="T5" fmla="*/ 4 h 5"/>
                <a:gd name="T6" fmla="*/ 5 w 6"/>
                <a:gd name="T7" fmla="*/ 0 h 5"/>
                <a:gd name="T8" fmla="*/ 3 w 6"/>
                <a:gd name="T9" fmla="*/ 4 h 5"/>
                <a:gd name="T10" fmla="*/ 4 w 6"/>
                <a:gd name="T11" fmla="*/ 1 h 5"/>
                <a:gd name="T12" fmla="*/ 3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0"/>
                  </a:moveTo>
                  <a:cubicBezTo>
                    <a:pt x="6" y="1"/>
                    <a:pt x="5" y="4"/>
                    <a:pt x="5" y="5"/>
                  </a:cubicBezTo>
                  <a:cubicBezTo>
                    <a:pt x="3" y="5"/>
                    <a:pt x="1" y="5"/>
                    <a:pt x="0" y="4"/>
                  </a:cubicBezTo>
                  <a:cubicBezTo>
                    <a:pt x="1" y="1"/>
                    <a:pt x="2" y="0"/>
                    <a:pt x="5" y="0"/>
                  </a:cubicBezTo>
                  <a:close/>
                  <a:moveTo>
                    <a:pt x="3" y="4"/>
                  </a:moveTo>
                  <a:cubicBezTo>
                    <a:pt x="3" y="3"/>
                    <a:pt x="4" y="3"/>
                    <a:pt x="4" y="1"/>
                  </a:cubicBezTo>
                  <a:cubicBezTo>
                    <a:pt x="2" y="1"/>
                    <a:pt x="1" y="4"/>
                    <a:pt x="3"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600"/>
            <p:cNvSpPr>
              <a:spLocks noEditPoints="1"/>
            </p:cNvSpPr>
            <p:nvPr/>
          </p:nvSpPr>
          <p:spPr bwMode="auto">
            <a:xfrm>
              <a:off x="8151813" y="3071813"/>
              <a:ext cx="28575" cy="31750"/>
            </a:xfrm>
            <a:custGeom>
              <a:avLst/>
              <a:gdLst>
                <a:gd name="T0" fmla="*/ 7 w 8"/>
                <a:gd name="T1" fmla="*/ 3 h 9"/>
                <a:gd name="T2" fmla="*/ 1 w 8"/>
                <a:gd name="T3" fmla="*/ 7 h 9"/>
                <a:gd name="T4" fmla="*/ 7 w 8"/>
                <a:gd name="T5" fmla="*/ 3 h 9"/>
                <a:gd name="T6" fmla="*/ 3 w 8"/>
                <a:gd name="T7" fmla="*/ 6 h 9"/>
                <a:gd name="T8" fmla="*/ 5 w 8"/>
                <a:gd name="T9" fmla="*/ 3 h 9"/>
                <a:gd name="T10" fmla="*/ 4 w 8"/>
                <a:gd name="T11" fmla="*/ 3 h 9"/>
                <a:gd name="T12" fmla="*/ 3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3"/>
                  </a:moveTo>
                  <a:cubicBezTo>
                    <a:pt x="8" y="7"/>
                    <a:pt x="4" y="9"/>
                    <a:pt x="1" y="7"/>
                  </a:cubicBezTo>
                  <a:cubicBezTo>
                    <a:pt x="0" y="4"/>
                    <a:pt x="5" y="0"/>
                    <a:pt x="7" y="3"/>
                  </a:cubicBezTo>
                  <a:close/>
                  <a:moveTo>
                    <a:pt x="3" y="6"/>
                  </a:moveTo>
                  <a:cubicBezTo>
                    <a:pt x="5" y="6"/>
                    <a:pt x="6" y="5"/>
                    <a:pt x="5" y="3"/>
                  </a:cubicBezTo>
                  <a:cubicBezTo>
                    <a:pt x="5" y="3"/>
                    <a:pt x="4" y="3"/>
                    <a:pt x="4" y="3"/>
                  </a:cubicBezTo>
                  <a:cubicBezTo>
                    <a:pt x="3" y="4"/>
                    <a:pt x="2" y="5"/>
                    <a:pt x="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617"/>
            <p:cNvSpPr>
              <a:spLocks noEditPoints="1"/>
            </p:cNvSpPr>
            <p:nvPr/>
          </p:nvSpPr>
          <p:spPr bwMode="auto">
            <a:xfrm>
              <a:off x="7977188" y="2865438"/>
              <a:ext cx="490538" cy="427038"/>
            </a:xfrm>
            <a:custGeom>
              <a:avLst/>
              <a:gdLst>
                <a:gd name="T0" fmla="*/ 85 w 138"/>
                <a:gd name="T1" fmla="*/ 36 h 120"/>
                <a:gd name="T2" fmla="*/ 138 w 138"/>
                <a:gd name="T3" fmla="*/ 50 h 120"/>
                <a:gd name="T4" fmla="*/ 79 w 138"/>
                <a:gd name="T5" fmla="*/ 96 h 120"/>
                <a:gd name="T6" fmla="*/ 62 w 138"/>
                <a:gd name="T7" fmla="*/ 114 h 120"/>
                <a:gd name="T8" fmla="*/ 25 w 138"/>
                <a:gd name="T9" fmla="*/ 117 h 120"/>
                <a:gd name="T10" fmla="*/ 4 w 138"/>
                <a:gd name="T11" fmla="*/ 80 h 120"/>
                <a:gd name="T12" fmla="*/ 54 w 138"/>
                <a:gd name="T13" fmla="*/ 7 h 120"/>
                <a:gd name="T14" fmla="*/ 53 w 138"/>
                <a:gd name="T15" fmla="*/ 8 h 120"/>
                <a:gd name="T16" fmla="*/ 86 w 138"/>
                <a:gd name="T17" fmla="*/ 19 h 120"/>
                <a:gd name="T18" fmla="*/ 89 w 138"/>
                <a:gd name="T19" fmla="*/ 42 h 120"/>
                <a:gd name="T20" fmla="*/ 9 w 138"/>
                <a:gd name="T21" fmla="*/ 74 h 120"/>
                <a:gd name="T22" fmla="*/ 85 w 138"/>
                <a:gd name="T23" fmla="*/ 91 h 120"/>
                <a:gd name="T24" fmla="*/ 90 w 138"/>
                <a:gd name="T25" fmla="*/ 21 h 120"/>
                <a:gd name="T26" fmla="*/ 86 w 138"/>
                <a:gd name="T27" fmla="*/ 24 h 120"/>
                <a:gd name="T28" fmla="*/ 88 w 138"/>
                <a:gd name="T29" fmla="*/ 31 h 120"/>
                <a:gd name="T30" fmla="*/ 4 w 138"/>
                <a:gd name="T31" fmla="*/ 43 h 120"/>
                <a:gd name="T32" fmla="*/ 4 w 138"/>
                <a:gd name="T33" fmla="*/ 48 h 120"/>
                <a:gd name="T34" fmla="*/ 3 w 138"/>
                <a:gd name="T35" fmla="*/ 53 h 120"/>
                <a:gd name="T36" fmla="*/ 4 w 138"/>
                <a:gd name="T37" fmla="*/ 57 h 120"/>
                <a:gd name="T38" fmla="*/ 4 w 138"/>
                <a:gd name="T39" fmla="*/ 61 h 120"/>
                <a:gd name="T40" fmla="*/ 5 w 138"/>
                <a:gd name="T41" fmla="*/ 65 h 120"/>
                <a:gd name="T42" fmla="*/ 5 w 138"/>
                <a:gd name="T43" fmla="*/ 74 h 120"/>
                <a:gd name="T44" fmla="*/ 67 w 138"/>
                <a:gd name="T45" fmla="*/ 75 h 120"/>
                <a:gd name="T46" fmla="*/ 15 w 138"/>
                <a:gd name="T47" fmla="*/ 77 h 120"/>
                <a:gd name="T48" fmla="*/ 15 w 138"/>
                <a:gd name="T49" fmla="*/ 77 h 120"/>
                <a:gd name="T50" fmla="*/ 21 w 138"/>
                <a:gd name="T51" fmla="*/ 77 h 120"/>
                <a:gd name="T52" fmla="*/ 57 w 138"/>
                <a:gd name="T53" fmla="*/ 75 h 120"/>
                <a:gd name="T54" fmla="*/ 63 w 138"/>
                <a:gd name="T55" fmla="*/ 75 h 120"/>
                <a:gd name="T56" fmla="*/ 72 w 138"/>
                <a:gd name="T57" fmla="*/ 75 h 120"/>
                <a:gd name="T58" fmla="*/ 78 w 138"/>
                <a:gd name="T59" fmla="*/ 75 h 120"/>
                <a:gd name="T60" fmla="*/ 82 w 138"/>
                <a:gd name="T61" fmla="*/ 76 h 120"/>
                <a:gd name="T62" fmla="*/ 25 w 138"/>
                <a:gd name="T63" fmla="*/ 77 h 120"/>
                <a:gd name="T64" fmla="*/ 9 w 138"/>
                <a:gd name="T65" fmla="*/ 79 h 120"/>
                <a:gd name="T66" fmla="*/ 30 w 138"/>
                <a:gd name="T67" fmla="*/ 77 h 120"/>
                <a:gd name="T68" fmla="*/ 39 w 138"/>
                <a:gd name="T69" fmla="*/ 76 h 120"/>
                <a:gd name="T70" fmla="*/ 45 w 138"/>
                <a:gd name="T71" fmla="*/ 76 h 120"/>
                <a:gd name="T72" fmla="*/ 8 w 138"/>
                <a:gd name="T73" fmla="*/ 76 h 120"/>
                <a:gd name="T74" fmla="*/ 55 w 138"/>
                <a:gd name="T75" fmla="*/ 79 h 120"/>
                <a:gd name="T76" fmla="*/ 85 w 138"/>
                <a:gd name="T77" fmla="*/ 79 h 120"/>
                <a:gd name="T78" fmla="*/ 55 w 138"/>
                <a:gd name="T79" fmla="*/ 81 h 120"/>
                <a:gd name="T80" fmla="*/ 55 w 138"/>
                <a:gd name="T81" fmla="*/ 88 h 120"/>
                <a:gd name="T82" fmla="*/ 51 w 138"/>
                <a:gd name="T83" fmla="*/ 102 h 120"/>
                <a:gd name="T84" fmla="*/ 83 w 138"/>
                <a:gd name="T85" fmla="*/ 94 h 120"/>
                <a:gd name="T86" fmla="*/ 56 w 138"/>
                <a:gd name="T87"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 h="120">
                  <a:moveTo>
                    <a:pt x="54" y="7"/>
                  </a:moveTo>
                  <a:cubicBezTo>
                    <a:pt x="56" y="15"/>
                    <a:pt x="58" y="26"/>
                    <a:pt x="58" y="35"/>
                  </a:cubicBezTo>
                  <a:cubicBezTo>
                    <a:pt x="67" y="35"/>
                    <a:pt x="76" y="36"/>
                    <a:pt x="85" y="36"/>
                  </a:cubicBezTo>
                  <a:cubicBezTo>
                    <a:pt x="85" y="32"/>
                    <a:pt x="82" y="26"/>
                    <a:pt x="81" y="20"/>
                  </a:cubicBezTo>
                  <a:cubicBezTo>
                    <a:pt x="82" y="18"/>
                    <a:pt x="84" y="16"/>
                    <a:pt x="86" y="15"/>
                  </a:cubicBezTo>
                  <a:cubicBezTo>
                    <a:pt x="106" y="24"/>
                    <a:pt x="123" y="37"/>
                    <a:pt x="138" y="50"/>
                  </a:cubicBezTo>
                  <a:cubicBezTo>
                    <a:pt x="132" y="59"/>
                    <a:pt x="123" y="65"/>
                    <a:pt x="115" y="72"/>
                  </a:cubicBezTo>
                  <a:cubicBezTo>
                    <a:pt x="108" y="79"/>
                    <a:pt x="100" y="88"/>
                    <a:pt x="92" y="92"/>
                  </a:cubicBezTo>
                  <a:cubicBezTo>
                    <a:pt x="88" y="94"/>
                    <a:pt x="84" y="96"/>
                    <a:pt x="79" y="96"/>
                  </a:cubicBezTo>
                  <a:cubicBezTo>
                    <a:pt x="76" y="90"/>
                    <a:pt x="80" y="83"/>
                    <a:pt x="81" y="79"/>
                  </a:cubicBezTo>
                  <a:cubicBezTo>
                    <a:pt x="74" y="78"/>
                    <a:pt x="63" y="78"/>
                    <a:pt x="56" y="79"/>
                  </a:cubicBezTo>
                  <a:cubicBezTo>
                    <a:pt x="58" y="88"/>
                    <a:pt x="61" y="104"/>
                    <a:pt x="62" y="114"/>
                  </a:cubicBezTo>
                  <a:cubicBezTo>
                    <a:pt x="71" y="115"/>
                    <a:pt x="84" y="115"/>
                    <a:pt x="95" y="115"/>
                  </a:cubicBezTo>
                  <a:cubicBezTo>
                    <a:pt x="101" y="114"/>
                    <a:pt x="107" y="112"/>
                    <a:pt x="110" y="117"/>
                  </a:cubicBezTo>
                  <a:cubicBezTo>
                    <a:pt x="83" y="120"/>
                    <a:pt x="52" y="116"/>
                    <a:pt x="25" y="117"/>
                  </a:cubicBezTo>
                  <a:cubicBezTo>
                    <a:pt x="32" y="114"/>
                    <a:pt x="41" y="113"/>
                    <a:pt x="51" y="114"/>
                  </a:cubicBezTo>
                  <a:cubicBezTo>
                    <a:pt x="48" y="102"/>
                    <a:pt x="47" y="89"/>
                    <a:pt x="45" y="79"/>
                  </a:cubicBezTo>
                  <a:cubicBezTo>
                    <a:pt x="31" y="79"/>
                    <a:pt x="16" y="80"/>
                    <a:pt x="4" y="80"/>
                  </a:cubicBezTo>
                  <a:cubicBezTo>
                    <a:pt x="2" y="68"/>
                    <a:pt x="0" y="55"/>
                    <a:pt x="0" y="41"/>
                  </a:cubicBezTo>
                  <a:cubicBezTo>
                    <a:pt x="8" y="32"/>
                    <a:pt x="30" y="35"/>
                    <a:pt x="44" y="34"/>
                  </a:cubicBezTo>
                  <a:cubicBezTo>
                    <a:pt x="43" y="25"/>
                    <a:pt x="38" y="0"/>
                    <a:pt x="54" y="7"/>
                  </a:cubicBezTo>
                  <a:close/>
                  <a:moveTo>
                    <a:pt x="49" y="35"/>
                  </a:moveTo>
                  <a:cubicBezTo>
                    <a:pt x="51" y="35"/>
                    <a:pt x="55" y="36"/>
                    <a:pt x="57" y="34"/>
                  </a:cubicBezTo>
                  <a:cubicBezTo>
                    <a:pt x="55" y="27"/>
                    <a:pt x="54" y="17"/>
                    <a:pt x="53" y="8"/>
                  </a:cubicBezTo>
                  <a:cubicBezTo>
                    <a:pt x="38" y="5"/>
                    <a:pt x="48" y="27"/>
                    <a:pt x="49" y="35"/>
                  </a:cubicBezTo>
                  <a:close/>
                  <a:moveTo>
                    <a:pt x="85" y="22"/>
                  </a:moveTo>
                  <a:cubicBezTo>
                    <a:pt x="86" y="22"/>
                    <a:pt x="87" y="20"/>
                    <a:pt x="86" y="19"/>
                  </a:cubicBezTo>
                  <a:cubicBezTo>
                    <a:pt x="85" y="20"/>
                    <a:pt x="83" y="22"/>
                    <a:pt x="85" y="22"/>
                  </a:cubicBezTo>
                  <a:close/>
                  <a:moveTo>
                    <a:pt x="94" y="38"/>
                  </a:moveTo>
                  <a:cubicBezTo>
                    <a:pt x="91" y="38"/>
                    <a:pt x="90" y="40"/>
                    <a:pt x="89" y="42"/>
                  </a:cubicBezTo>
                  <a:cubicBezTo>
                    <a:pt x="87" y="42"/>
                    <a:pt x="88" y="39"/>
                    <a:pt x="86" y="39"/>
                  </a:cubicBezTo>
                  <a:cubicBezTo>
                    <a:pt x="60" y="40"/>
                    <a:pt x="34" y="36"/>
                    <a:pt x="8" y="38"/>
                  </a:cubicBezTo>
                  <a:cubicBezTo>
                    <a:pt x="9" y="49"/>
                    <a:pt x="10" y="63"/>
                    <a:pt x="9" y="74"/>
                  </a:cubicBezTo>
                  <a:cubicBezTo>
                    <a:pt x="29" y="70"/>
                    <a:pt x="57" y="69"/>
                    <a:pt x="80" y="70"/>
                  </a:cubicBezTo>
                  <a:cubicBezTo>
                    <a:pt x="84" y="71"/>
                    <a:pt x="90" y="69"/>
                    <a:pt x="93" y="72"/>
                  </a:cubicBezTo>
                  <a:cubicBezTo>
                    <a:pt x="90" y="78"/>
                    <a:pt x="88" y="85"/>
                    <a:pt x="85" y="91"/>
                  </a:cubicBezTo>
                  <a:cubicBezTo>
                    <a:pt x="95" y="86"/>
                    <a:pt x="103" y="78"/>
                    <a:pt x="110" y="71"/>
                  </a:cubicBezTo>
                  <a:cubicBezTo>
                    <a:pt x="118" y="63"/>
                    <a:pt x="127" y="58"/>
                    <a:pt x="135" y="50"/>
                  </a:cubicBezTo>
                  <a:cubicBezTo>
                    <a:pt x="119" y="41"/>
                    <a:pt x="106" y="29"/>
                    <a:pt x="90" y="21"/>
                  </a:cubicBezTo>
                  <a:cubicBezTo>
                    <a:pt x="90" y="28"/>
                    <a:pt x="95" y="32"/>
                    <a:pt x="94" y="38"/>
                  </a:cubicBezTo>
                  <a:close/>
                  <a:moveTo>
                    <a:pt x="86" y="28"/>
                  </a:moveTo>
                  <a:cubicBezTo>
                    <a:pt x="87" y="27"/>
                    <a:pt x="88" y="25"/>
                    <a:pt x="86" y="24"/>
                  </a:cubicBezTo>
                  <a:cubicBezTo>
                    <a:pt x="85" y="25"/>
                    <a:pt x="85" y="27"/>
                    <a:pt x="86" y="28"/>
                  </a:cubicBezTo>
                  <a:close/>
                  <a:moveTo>
                    <a:pt x="86" y="29"/>
                  </a:moveTo>
                  <a:cubicBezTo>
                    <a:pt x="87" y="30"/>
                    <a:pt x="87" y="31"/>
                    <a:pt x="88" y="31"/>
                  </a:cubicBezTo>
                  <a:cubicBezTo>
                    <a:pt x="88" y="30"/>
                    <a:pt x="88" y="29"/>
                    <a:pt x="87" y="28"/>
                  </a:cubicBezTo>
                  <a:cubicBezTo>
                    <a:pt x="87" y="29"/>
                    <a:pt x="87" y="29"/>
                    <a:pt x="86" y="29"/>
                  </a:cubicBezTo>
                  <a:close/>
                  <a:moveTo>
                    <a:pt x="4" y="43"/>
                  </a:moveTo>
                  <a:cubicBezTo>
                    <a:pt x="4" y="42"/>
                    <a:pt x="7" y="41"/>
                    <a:pt x="6" y="39"/>
                  </a:cubicBezTo>
                  <a:cubicBezTo>
                    <a:pt x="5" y="41"/>
                    <a:pt x="3" y="42"/>
                    <a:pt x="4" y="43"/>
                  </a:cubicBezTo>
                  <a:close/>
                  <a:moveTo>
                    <a:pt x="4" y="48"/>
                  </a:moveTo>
                  <a:cubicBezTo>
                    <a:pt x="5" y="47"/>
                    <a:pt x="7" y="45"/>
                    <a:pt x="5" y="44"/>
                  </a:cubicBezTo>
                  <a:cubicBezTo>
                    <a:pt x="5" y="45"/>
                    <a:pt x="2" y="46"/>
                    <a:pt x="4" y="48"/>
                  </a:cubicBezTo>
                  <a:close/>
                  <a:moveTo>
                    <a:pt x="3" y="53"/>
                  </a:moveTo>
                  <a:cubicBezTo>
                    <a:pt x="6" y="54"/>
                    <a:pt x="7" y="48"/>
                    <a:pt x="5" y="48"/>
                  </a:cubicBezTo>
                  <a:cubicBezTo>
                    <a:pt x="3" y="49"/>
                    <a:pt x="3" y="51"/>
                    <a:pt x="3" y="53"/>
                  </a:cubicBezTo>
                  <a:close/>
                  <a:moveTo>
                    <a:pt x="4" y="57"/>
                  </a:moveTo>
                  <a:cubicBezTo>
                    <a:pt x="6" y="57"/>
                    <a:pt x="6" y="56"/>
                    <a:pt x="6" y="54"/>
                  </a:cubicBezTo>
                  <a:cubicBezTo>
                    <a:pt x="4" y="54"/>
                    <a:pt x="4" y="55"/>
                    <a:pt x="4" y="57"/>
                  </a:cubicBezTo>
                  <a:close/>
                  <a:moveTo>
                    <a:pt x="4" y="61"/>
                  </a:moveTo>
                  <a:cubicBezTo>
                    <a:pt x="5" y="61"/>
                    <a:pt x="7" y="59"/>
                    <a:pt x="6" y="58"/>
                  </a:cubicBezTo>
                  <a:cubicBezTo>
                    <a:pt x="5" y="59"/>
                    <a:pt x="3" y="59"/>
                    <a:pt x="4" y="61"/>
                  </a:cubicBezTo>
                  <a:close/>
                  <a:moveTo>
                    <a:pt x="5" y="65"/>
                  </a:moveTo>
                  <a:cubicBezTo>
                    <a:pt x="5" y="64"/>
                    <a:pt x="7" y="63"/>
                    <a:pt x="6" y="62"/>
                  </a:cubicBezTo>
                  <a:cubicBezTo>
                    <a:pt x="5" y="62"/>
                    <a:pt x="4" y="64"/>
                    <a:pt x="5" y="65"/>
                  </a:cubicBezTo>
                  <a:close/>
                  <a:moveTo>
                    <a:pt x="5" y="74"/>
                  </a:moveTo>
                  <a:cubicBezTo>
                    <a:pt x="7" y="74"/>
                    <a:pt x="6" y="68"/>
                    <a:pt x="6" y="65"/>
                  </a:cubicBezTo>
                  <a:cubicBezTo>
                    <a:pt x="3" y="67"/>
                    <a:pt x="6" y="71"/>
                    <a:pt x="5" y="74"/>
                  </a:cubicBezTo>
                  <a:close/>
                  <a:moveTo>
                    <a:pt x="67" y="75"/>
                  </a:moveTo>
                  <a:cubicBezTo>
                    <a:pt x="68" y="76"/>
                    <a:pt x="71" y="76"/>
                    <a:pt x="71" y="74"/>
                  </a:cubicBezTo>
                  <a:cubicBezTo>
                    <a:pt x="70" y="73"/>
                    <a:pt x="67" y="74"/>
                    <a:pt x="67" y="75"/>
                  </a:cubicBezTo>
                  <a:close/>
                  <a:moveTo>
                    <a:pt x="15" y="77"/>
                  </a:moveTo>
                  <a:cubicBezTo>
                    <a:pt x="16" y="77"/>
                    <a:pt x="18" y="77"/>
                    <a:pt x="19" y="77"/>
                  </a:cubicBezTo>
                  <a:cubicBezTo>
                    <a:pt x="20" y="76"/>
                    <a:pt x="20" y="75"/>
                    <a:pt x="21" y="74"/>
                  </a:cubicBezTo>
                  <a:cubicBezTo>
                    <a:pt x="18" y="74"/>
                    <a:pt x="16" y="75"/>
                    <a:pt x="15" y="77"/>
                  </a:cubicBezTo>
                  <a:close/>
                  <a:moveTo>
                    <a:pt x="21" y="77"/>
                  </a:moveTo>
                  <a:cubicBezTo>
                    <a:pt x="24" y="77"/>
                    <a:pt x="24" y="76"/>
                    <a:pt x="25" y="75"/>
                  </a:cubicBezTo>
                  <a:cubicBezTo>
                    <a:pt x="23" y="73"/>
                    <a:pt x="22" y="76"/>
                    <a:pt x="21" y="77"/>
                  </a:cubicBezTo>
                  <a:close/>
                  <a:moveTo>
                    <a:pt x="57" y="75"/>
                  </a:moveTo>
                  <a:cubicBezTo>
                    <a:pt x="57" y="77"/>
                    <a:pt x="62" y="75"/>
                    <a:pt x="62" y="74"/>
                  </a:cubicBezTo>
                  <a:cubicBezTo>
                    <a:pt x="60" y="74"/>
                    <a:pt x="59" y="75"/>
                    <a:pt x="57" y="75"/>
                  </a:cubicBezTo>
                  <a:close/>
                  <a:moveTo>
                    <a:pt x="63" y="75"/>
                  </a:moveTo>
                  <a:cubicBezTo>
                    <a:pt x="64" y="76"/>
                    <a:pt x="66" y="77"/>
                    <a:pt x="66" y="74"/>
                  </a:cubicBezTo>
                  <a:cubicBezTo>
                    <a:pt x="65" y="74"/>
                    <a:pt x="63" y="74"/>
                    <a:pt x="63" y="75"/>
                  </a:cubicBezTo>
                  <a:close/>
                  <a:moveTo>
                    <a:pt x="72" y="75"/>
                  </a:moveTo>
                  <a:cubicBezTo>
                    <a:pt x="74" y="75"/>
                    <a:pt x="77" y="76"/>
                    <a:pt x="77" y="74"/>
                  </a:cubicBezTo>
                  <a:cubicBezTo>
                    <a:pt x="75" y="75"/>
                    <a:pt x="72" y="74"/>
                    <a:pt x="72" y="75"/>
                  </a:cubicBezTo>
                  <a:close/>
                  <a:moveTo>
                    <a:pt x="78" y="75"/>
                  </a:moveTo>
                  <a:cubicBezTo>
                    <a:pt x="78" y="77"/>
                    <a:pt x="82" y="76"/>
                    <a:pt x="82" y="74"/>
                  </a:cubicBezTo>
                  <a:cubicBezTo>
                    <a:pt x="80" y="74"/>
                    <a:pt x="78" y="74"/>
                    <a:pt x="78" y="75"/>
                  </a:cubicBezTo>
                  <a:close/>
                  <a:moveTo>
                    <a:pt x="82" y="76"/>
                  </a:moveTo>
                  <a:cubicBezTo>
                    <a:pt x="84" y="73"/>
                    <a:pt x="86" y="78"/>
                    <a:pt x="87" y="74"/>
                  </a:cubicBezTo>
                  <a:cubicBezTo>
                    <a:pt x="85" y="74"/>
                    <a:pt x="82" y="74"/>
                    <a:pt x="82" y="76"/>
                  </a:cubicBezTo>
                  <a:close/>
                  <a:moveTo>
                    <a:pt x="25" y="77"/>
                  </a:moveTo>
                  <a:cubicBezTo>
                    <a:pt x="27" y="77"/>
                    <a:pt x="28" y="77"/>
                    <a:pt x="29" y="76"/>
                  </a:cubicBezTo>
                  <a:cubicBezTo>
                    <a:pt x="29" y="73"/>
                    <a:pt x="25" y="75"/>
                    <a:pt x="25" y="77"/>
                  </a:cubicBezTo>
                  <a:close/>
                  <a:moveTo>
                    <a:pt x="9" y="79"/>
                  </a:moveTo>
                  <a:cubicBezTo>
                    <a:pt x="11" y="77"/>
                    <a:pt x="13" y="78"/>
                    <a:pt x="13" y="75"/>
                  </a:cubicBezTo>
                  <a:cubicBezTo>
                    <a:pt x="11" y="75"/>
                    <a:pt x="8" y="77"/>
                    <a:pt x="9" y="79"/>
                  </a:cubicBezTo>
                  <a:close/>
                  <a:moveTo>
                    <a:pt x="30" y="77"/>
                  </a:moveTo>
                  <a:cubicBezTo>
                    <a:pt x="31" y="77"/>
                    <a:pt x="35" y="78"/>
                    <a:pt x="35" y="76"/>
                  </a:cubicBezTo>
                  <a:cubicBezTo>
                    <a:pt x="33" y="75"/>
                    <a:pt x="30" y="75"/>
                    <a:pt x="30" y="77"/>
                  </a:cubicBezTo>
                  <a:close/>
                  <a:moveTo>
                    <a:pt x="39" y="76"/>
                  </a:moveTo>
                  <a:cubicBezTo>
                    <a:pt x="39" y="78"/>
                    <a:pt x="45" y="78"/>
                    <a:pt x="44" y="75"/>
                  </a:cubicBezTo>
                  <a:cubicBezTo>
                    <a:pt x="43" y="75"/>
                    <a:pt x="40" y="75"/>
                    <a:pt x="39" y="76"/>
                  </a:cubicBezTo>
                  <a:close/>
                  <a:moveTo>
                    <a:pt x="45" y="76"/>
                  </a:moveTo>
                  <a:cubicBezTo>
                    <a:pt x="47" y="77"/>
                    <a:pt x="49" y="76"/>
                    <a:pt x="50" y="75"/>
                  </a:cubicBezTo>
                  <a:cubicBezTo>
                    <a:pt x="49" y="76"/>
                    <a:pt x="46" y="75"/>
                    <a:pt x="45" y="76"/>
                  </a:cubicBezTo>
                  <a:close/>
                  <a:moveTo>
                    <a:pt x="5" y="76"/>
                  </a:moveTo>
                  <a:cubicBezTo>
                    <a:pt x="5" y="78"/>
                    <a:pt x="6" y="78"/>
                    <a:pt x="6" y="79"/>
                  </a:cubicBezTo>
                  <a:cubicBezTo>
                    <a:pt x="8" y="79"/>
                    <a:pt x="8" y="77"/>
                    <a:pt x="8" y="76"/>
                  </a:cubicBezTo>
                  <a:cubicBezTo>
                    <a:pt x="7" y="77"/>
                    <a:pt x="6" y="75"/>
                    <a:pt x="5" y="76"/>
                  </a:cubicBezTo>
                  <a:close/>
                  <a:moveTo>
                    <a:pt x="51" y="84"/>
                  </a:moveTo>
                  <a:cubicBezTo>
                    <a:pt x="52" y="81"/>
                    <a:pt x="54" y="81"/>
                    <a:pt x="55" y="79"/>
                  </a:cubicBezTo>
                  <a:cubicBezTo>
                    <a:pt x="52" y="79"/>
                    <a:pt x="50" y="82"/>
                    <a:pt x="51" y="84"/>
                  </a:cubicBezTo>
                  <a:close/>
                  <a:moveTo>
                    <a:pt x="83" y="84"/>
                  </a:moveTo>
                  <a:cubicBezTo>
                    <a:pt x="84" y="83"/>
                    <a:pt x="86" y="80"/>
                    <a:pt x="85" y="79"/>
                  </a:cubicBezTo>
                  <a:cubicBezTo>
                    <a:pt x="84" y="80"/>
                    <a:pt x="81" y="82"/>
                    <a:pt x="83" y="84"/>
                  </a:cubicBezTo>
                  <a:close/>
                  <a:moveTo>
                    <a:pt x="51" y="86"/>
                  </a:moveTo>
                  <a:cubicBezTo>
                    <a:pt x="53" y="85"/>
                    <a:pt x="54" y="83"/>
                    <a:pt x="55" y="81"/>
                  </a:cubicBezTo>
                  <a:cubicBezTo>
                    <a:pt x="53" y="82"/>
                    <a:pt x="51" y="87"/>
                    <a:pt x="51" y="86"/>
                  </a:cubicBezTo>
                  <a:close/>
                  <a:moveTo>
                    <a:pt x="51" y="102"/>
                  </a:moveTo>
                  <a:cubicBezTo>
                    <a:pt x="52" y="97"/>
                    <a:pt x="59" y="94"/>
                    <a:pt x="55" y="88"/>
                  </a:cubicBezTo>
                  <a:cubicBezTo>
                    <a:pt x="55" y="91"/>
                    <a:pt x="52" y="93"/>
                    <a:pt x="53" y="93"/>
                  </a:cubicBezTo>
                  <a:cubicBezTo>
                    <a:pt x="54" y="93"/>
                    <a:pt x="53" y="91"/>
                    <a:pt x="55" y="91"/>
                  </a:cubicBezTo>
                  <a:cubicBezTo>
                    <a:pt x="55" y="95"/>
                    <a:pt x="51" y="98"/>
                    <a:pt x="51" y="102"/>
                  </a:cubicBezTo>
                  <a:close/>
                  <a:moveTo>
                    <a:pt x="83" y="94"/>
                  </a:moveTo>
                  <a:cubicBezTo>
                    <a:pt x="83" y="93"/>
                    <a:pt x="85" y="89"/>
                    <a:pt x="82" y="90"/>
                  </a:cubicBezTo>
                  <a:cubicBezTo>
                    <a:pt x="81" y="91"/>
                    <a:pt x="79" y="94"/>
                    <a:pt x="83" y="94"/>
                  </a:cubicBezTo>
                  <a:close/>
                  <a:moveTo>
                    <a:pt x="53" y="114"/>
                  </a:moveTo>
                  <a:cubicBezTo>
                    <a:pt x="55" y="114"/>
                    <a:pt x="58" y="115"/>
                    <a:pt x="60" y="114"/>
                  </a:cubicBezTo>
                  <a:cubicBezTo>
                    <a:pt x="58" y="108"/>
                    <a:pt x="57" y="101"/>
                    <a:pt x="56" y="95"/>
                  </a:cubicBezTo>
                  <a:cubicBezTo>
                    <a:pt x="52" y="100"/>
                    <a:pt x="50" y="107"/>
                    <a:pt x="53"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3" name="Group 422"/>
          <p:cNvGrpSpPr/>
          <p:nvPr/>
        </p:nvGrpSpPr>
        <p:grpSpPr>
          <a:xfrm>
            <a:off x="7248108" y="1293650"/>
            <a:ext cx="646955" cy="656651"/>
            <a:chOff x="5714803" y="4244975"/>
            <a:chExt cx="415925" cy="498475"/>
          </a:xfrm>
          <a:solidFill>
            <a:schemeClr val="tx1"/>
          </a:solidFill>
        </p:grpSpPr>
        <p:sp>
          <p:nvSpPr>
            <p:cNvPr id="424"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37877088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a:spLocks noGrp="1"/>
          </p:cNvSpPr>
          <p:nvPr>
            <p:ph type="title" idx="4294967295"/>
          </p:nvPr>
        </p:nvSpPr>
        <p:spPr>
          <a:xfrm>
            <a:off x="1244184" y="0"/>
            <a:ext cx="6939067" cy="776288"/>
          </a:xfrm>
          <a:prstGeom prst="rect">
            <a:avLst/>
          </a:prstGeom>
        </p:spPr>
        <p:txBody>
          <a:bodyPr/>
          <a:lstStyle/>
          <a:p>
            <a:pPr algn="l"/>
            <a:r>
              <a:rPr lang="en-ZA" sz="2800" b="1" dirty="0">
                <a:effectLst>
                  <a:outerShdw blurRad="38100" dist="38100" dir="2700000" algn="tl">
                    <a:srgbClr val="000000">
                      <a:alpha val="43137"/>
                    </a:srgbClr>
                  </a:outerShdw>
                </a:effectLst>
              </a:rPr>
              <a:t>O</a:t>
            </a:r>
            <a:r>
              <a:rPr lang="en-ZA" sz="2800" b="1" dirty="0" smtClean="0">
                <a:effectLst>
                  <a:outerShdw blurRad="38100" dist="38100" dir="2700000" algn="tl">
                    <a:srgbClr val="000000">
                      <a:alpha val="43137"/>
                    </a:srgbClr>
                  </a:outerShdw>
                </a:effectLst>
              </a:rPr>
              <a:t>bservations continued . . .</a:t>
            </a:r>
            <a:endParaRPr lang="en-ZA" sz="2800" b="1" dirty="0">
              <a:effectLst>
                <a:outerShdw blurRad="38100" dist="38100" dir="2700000" algn="tl">
                  <a:srgbClr val="000000">
                    <a:alpha val="43137"/>
                  </a:srgbClr>
                </a:outerShdw>
              </a:effectLst>
            </a:endParaRPr>
          </a:p>
        </p:txBody>
      </p:sp>
      <p:sp>
        <p:nvSpPr>
          <p:cNvPr id="69" name="Freeform 26"/>
          <p:cNvSpPr>
            <a:spLocks noEditPoints="1"/>
          </p:cNvSpPr>
          <p:nvPr/>
        </p:nvSpPr>
        <p:spPr bwMode="auto">
          <a:xfrm>
            <a:off x="1164813" y="1153189"/>
            <a:ext cx="4390492" cy="1018494"/>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smtClean="0">
                <a:latin typeface="Segoe Print" panose="02000600000000000000" pitchFamily="2" charset="0"/>
              </a:rPr>
              <a:t>   Our people feel that people issues are “neglected”, organisational culture is not conducive to become a high performing business….</a:t>
            </a:r>
            <a:endParaRPr lang="en-ZA" sz="1500" dirty="0">
              <a:latin typeface="Segoe Print" panose="02000600000000000000" pitchFamily="2" charset="0"/>
            </a:endParaRPr>
          </a:p>
        </p:txBody>
      </p:sp>
      <p:sp>
        <p:nvSpPr>
          <p:cNvPr id="402" name="Freeform 26"/>
          <p:cNvSpPr>
            <a:spLocks noEditPoints="1"/>
          </p:cNvSpPr>
          <p:nvPr/>
        </p:nvSpPr>
        <p:spPr bwMode="auto">
          <a:xfrm>
            <a:off x="1194446" y="3203390"/>
            <a:ext cx="4496799" cy="1136398"/>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a:latin typeface="Segoe Print" panose="02000600000000000000" pitchFamily="2" charset="0"/>
              </a:rPr>
              <a:t>   </a:t>
            </a:r>
            <a:r>
              <a:rPr lang="en-ZA" sz="1500" dirty="0" smtClean="0">
                <a:latin typeface="Segoe Print" panose="02000600000000000000" pitchFamily="2" charset="0"/>
              </a:rPr>
              <a:t>We don’t thoroughly comprehend the extent of Corruption, and the gearing required to be able to make a </a:t>
            </a:r>
            <a:br>
              <a:rPr lang="en-ZA" sz="1500" dirty="0" smtClean="0">
                <a:latin typeface="Segoe Print" panose="02000600000000000000" pitchFamily="2" charset="0"/>
              </a:rPr>
            </a:br>
            <a:r>
              <a:rPr lang="en-ZA" sz="1500" dirty="0" smtClean="0">
                <a:latin typeface="Segoe Print" panose="02000600000000000000" pitchFamily="2" charset="0"/>
              </a:rPr>
              <a:t>meaningful impact. </a:t>
            </a:r>
            <a:endParaRPr lang="en-ZA" sz="1500" dirty="0">
              <a:latin typeface="Segoe Print" panose="02000600000000000000" pitchFamily="2" charset="0"/>
            </a:endParaRPr>
          </a:p>
        </p:txBody>
      </p:sp>
      <p:grpSp>
        <p:nvGrpSpPr>
          <p:cNvPr id="75" name="Group 74"/>
          <p:cNvGrpSpPr/>
          <p:nvPr/>
        </p:nvGrpSpPr>
        <p:grpSpPr>
          <a:xfrm>
            <a:off x="575373" y="1202795"/>
            <a:ext cx="589440" cy="932658"/>
            <a:chOff x="1702451" y="3025396"/>
            <a:chExt cx="1902897" cy="3816252"/>
          </a:xfrm>
          <a:solidFill>
            <a:schemeClr val="tx1"/>
          </a:solidFill>
        </p:grpSpPr>
        <p:sp>
          <p:nvSpPr>
            <p:cNvPr id="76" name="Freeform 2619"/>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620"/>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625"/>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48" name="Freeform 26"/>
          <p:cNvSpPr>
            <a:spLocks noEditPoints="1"/>
          </p:cNvSpPr>
          <p:nvPr/>
        </p:nvSpPr>
        <p:spPr bwMode="auto">
          <a:xfrm>
            <a:off x="1194446" y="2198730"/>
            <a:ext cx="4390492" cy="985350"/>
          </a:xfrm>
          <a:custGeom>
            <a:avLst/>
            <a:gdLst>
              <a:gd name="T0" fmla="*/ 116 w 202"/>
              <a:gd name="T1" fmla="*/ 174 h 184"/>
              <a:gd name="T2" fmla="*/ 95 w 202"/>
              <a:gd name="T3" fmla="*/ 179 h 184"/>
              <a:gd name="T4" fmla="*/ 85 w 202"/>
              <a:gd name="T5" fmla="*/ 176 h 184"/>
              <a:gd name="T6" fmla="*/ 77 w 202"/>
              <a:gd name="T7" fmla="*/ 171 h 184"/>
              <a:gd name="T8" fmla="*/ 60 w 202"/>
              <a:gd name="T9" fmla="*/ 174 h 184"/>
              <a:gd name="T10" fmla="*/ 46 w 202"/>
              <a:gd name="T11" fmla="*/ 177 h 184"/>
              <a:gd name="T12" fmla="*/ 34 w 202"/>
              <a:gd name="T13" fmla="*/ 177 h 184"/>
              <a:gd name="T14" fmla="*/ 28 w 202"/>
              <a:gd name="T15" fmla="*/ 180 h 184"/>
              <a:gd name="T16" fmla="*/ 16 w 202"/>
              <a:gd name="T17" fmla="*/ 179 h 184"/>
              <a:gd name="T18" fmla="*/ 13 w 202"/>
              <a:gd name="T19" fmla="*/ 166 h 184"/>
              <a:gd name="T20" fmla="*/ 16 w 202"/>
              <a:gd name="T21" fmla="*/ 151 h 184"/>
              <a:gd name="T22" fmla="*/ 14 w 202"/>
              <a:gd name="T23" fmla="*/ 140 h 184"/>
              <a:gd name="T24" fmla="*/ 13 w 202"/>
              <a:gd name="T25" fmla="*/ 128 h 184"/>
              <a:gd name="T26" fmla="*/ 11 w 202"/>
              <a:gd name="T27" fmla="*/ 116 h 184"/>
              <a:gd name="T28" fmla="*/ 7 w 202"/>
              <a:gd name="T29" fmla="*/ 104 h 184"/>
              <a:gd name="T30" fmla="*/ 6 w 202"/>
              <a:gd name="T31" fmla="*/ 92 h 184"/>
              <a:gd name="T32" fmla="*/ 5 w 202"/>
              <a:gd name="T33" fmla="*/ 79 h 184"/>
              <a:gd name="T34" fmla="*/ 8 w 202"/>
              <a:gd name="T35" fmla="*/ 65 h 184"/>
              <a:gd name="T36" fmla="*/ 11 w 202"/>
              <a:gd name="T37" fmla="*/ 54 h 184"/>
              <a:gd name="T38" fmla="*/ 13 w 202"/>
              <a:gd name="T39" fmla="*/ 43 h 184"/>
              <a:gd name="T40" fmla="*/ 9 w 202"/>
              <a:gd name="T41" fmla="*/ 31 h 184"/>
              <a:gd name="T42" fmla="*/ 14 w 202"/>
              <a:gd name="T43" fmla="*/ 21 h 184"/>
              <a:gd name="T44" fmla="*/ 23 w 202"/>
              <a:gd name="T45" fmla="*/ 12 h 184"/>
              <a:gd name="T46" fmla="*/ 37 w 202"/>
              <a:gd name="T47" fmla="*/ 8 h 184"/>
              <a:gd name="T48" fmla="*/ 58 w 202"/>
              <a:gd name="T49" fmla="*/ 7 h 184"/>
              <a:gd name="T50" fmla="*/ 67 w 202"/>
              <a:gd name="T51" fmla="*/ 8 h 184"/>
              <a:gd name="T52" fmla="*/ 76 w 202"/>
              <a:gd name="T53" fmla="*/ 9 h 184"/>
              <a:gd name="T54" fmla="*/ 52 w 202"/>
              <a:gd name="T55" fmla="*/ 29 h 184"/>
              <a:gd name="T56" fmla="*/ 80 w 202"/>
              <a:gd name="T57" fmla="*/ 8 h 184"/>
              <a:gd name="T58" fmla="*/ 99 w 202"/>
              <a:gd name="T59" fmla="*/ 2 h 184"/>
              <a:gd name="T60" fmla="*/ 99 w 202"/>
              <a:gd name="T61" fmla="*/ 15 h 184"/>
              <a:gd name="T62" fmla="*/ 103 w 202"/>
              <a:gd name="T63" fmla="*/ 14 h 184"/>
              <a:gd name="T64" fmla="*/ 125 w 202"/>
              <a:gd name="T65" fmla="*/ 1 h 184"/>
              <a:gd name="T66" fmla="*/ 127 w 202"/>
              <a:gd name="T67" fmla="*/ 8 h 184"/>
              <a:gd name="T68" fmla="*/ 141 w 202"/>
              <a:gd name="T69" fmla="*/ 3 h 184"/>
              <a:gd name="T70" fmla="*/ 151 w 202"/>
              <a:gd name="T71" fmla="*/ 6 h 184"/>
              <a:gd name="T72" fmla="*/ 164 w 202"/>
              <a:gd name="T73" fmla="*/ 4 h 184"/>
              <a:gd name="T74" fmla="*/ 174 w 202"/>
              <a:gd name="T75" fmla="*/ 6 h 184"/>
              <a:gd name="T76" fmla="*/ 185 w 202"/>
              <a:gd name="T77" fmla="*/ 6 h 184"/>
              <a:gd name="T78" fmla="*/ 195 w 202"/>
              <a:gd name="T79" fmla="*/ 13 h 184"/>
              <a:gd name="T80" fmla="*/ 192 w 202"/>
              <a:gd name="T81" fmla="*/ 22 h 184"/>
              <a:gd name="T82" fmla="*/ 195 w 202"/>
              <a:gd name="T83" fmla="*/ 30 h 184"/>
              <a:gd name="T84" fmla="*/ 193 w 202"/>
              <a:gd name="T85" fmla="*/ 48 h 184"/>
              <a:gd name="T86" fmla="*/ 199 w 202"/>
              <a:gd name="T87" fmla="*/ 52 h 184"/>
              <a:gd name="T88" fmla="*/ 199 w 202"/>
              <a:gd name="T89" fmla="*/ 58 h 184"/>
              <a:gd name="T90" fmla="*/ 199 w 202"/>
              <a:gd name="T91" fmla="*/ 74 h 184"/>
              <a:gd name="T92" fmla="*/ 191 w 202"/>
              <a:gd name="T93" fmla="*/ 89 h 184"/>
              <a:gd name="T94" fmla="*/ 194 w 202"/>
              <a:gd name="T95" fmla="*/ 100 h 184"/>
              <a:gd name="T96" fmla="*/ 200 w 202"/>
              <a:gd name="T97" fmla="*/ 111 h 184"/>
              <a:gd name="T98" fmla="*/ 196 w 202"/>
              <a:gd name="T99" fmla="*/ 128 h 184"/>
              <a:gd name="T100" fmla="*/ 200 w 202"/>
              <a:gd name="T101" fmla="*/ 138 h 184"/>
              <a:gd name="T102" fmla="*/ 197 w 202"/>
              <a:gd name="T103" fmla="*/ 154 h 184"/>
              <a:gd name="T104" fmla="*/ 190 w 202"/>
              <a:gd name="T105" fmla="*/ 171 h 184"/>
              <a:gd name="T106" fmla="*/ 177 w 202"/>
              <a:gd name="T107" fmla="*/ 178 h 184"/>
              <a:gd name="T108" fmla="*/ 165 w 202"/>
              <a:gd name="T109" fmla="*/ 176 h 184"/>
              <a:gd name="T110" fmla="*/ 153 w 202"/>
              <a:gd name="T111" fmla="*/ 175 h 184"/>
              <a:gd name="T112" fmla="*/ 140 w 202"/>
              <a:gd name="T113" fmla="*/ 175 h 184"/>
              <a:gd name="T114" fmla="*/ 130 w 202"/>
              <a:gd name="T115" fmla="*/ 176 h 184"/>
              <a:gd name="T116" fmla="*/ 41 w 202"/>
              <a:gd name="T117" fmla="*/ 163 h 184"/>
              <a:gd name="T118" fmla="*/ 21 w 202"/>
              <a:gd name="T119" fmla="*/ 127 h 184"/>
              <a:gd name="T120" fmla="*/ 21 w 202"/>
              <a:gd name="T121"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 h="184">
                <a:moveTo>
                  <a:pt x="126" y="177"/>
                </a:moveTo>
                <a:cubicBezTo>
                  <a:pt x="124" y="177"/>
                  <a:pt x="123" y="179"/>
                  <a:pt x="121" y="178"/>
                </a:cubicBezTo>
                <a:cubicBezTo>
                  <a:pt x="119" y="176"/>
                  <a:pt x="118" y="175"/>
                  <a:pt x="119" y="173"/>
                </a:cubicBezTo>
                <a:cubicBezTo>
                  <a:pt x="118" y="174"/>
                  <a:pt x="117" y="174"/>
                  <a:pt x="116" y="174"/>
                </a:cubicBezTo>
                <a:cubicBezTo>
                  <a:pt x="114" y="175"/>
                  <a:pt x="112" y="177"/>
                  <a:pt x="111" y="178"/>
                </a:cubicBezTo>
                <a:cubicBezTo>
                  <a:pt x="107" y="179"/>
                  <a:pt x="107" y="179"/>
                  <a:pt x="104" y="177"/>
                </a:cubicBezTo>
                <a:cubicBezTo>
                  <a:pt x="102" y="178"/>
                  <a:pt x="101" y="178"/>
                  <a:pt x="98" y="178"/>
                </a:cubicBezTo>
                <a:cubicBezTo>
                  <a:pt x="97" y="177"/>
                  <a:pt x="96" y="178"/>
                  <a:pt x="95" y="179"/>
                </a:cubicBezTo>
                <a:cubicBezTo>
                  <a:pt x="93" y="179"/>
                  <a:pt x="91" y="180"/>
                  <a:pt x="89" y="181"/>
                </a:cubicBezTo>
                <a:cubicBezTo>
                  <a:pt x="88" y="181"/>
                  <a:pt x="87" y="182"/>
                  <a:pt x="86" y="180"/>
                </a:cubicBezTo>
                <a:cubicBezTo>
                  <a:pt x="86" y="179"/>
                  <a:pt x="85" y="179"/>
                  <a:pt x="85" y="178"/>
                </a:cubicBezTo>
                <a:cubicBezTo>
                  <a:pt x="85" y="177"/>
                  <a:pt x="85" y="177"/>
                  <a:pt x="85" y="176"/>
                </a:cubicBezTo>
                <a:cubicBezTo>
                  <a:pt x="86" y="175"/>
                  <a:pt x="87" y="174"/>
                  <a:pt x="88" y="173"/>
                </a:cubicBezTo>
                <a:cubicBezTo>
                  <a:pt x="88" y="173"/>
                  <a:pt x="88" y="173"/>
                  <a:pt x="88" y="173"/>
                </a:cubicBezTo>
                <a:cubicBezTo>
                  <a:pt x="86" y="171"/>
                  <a:pt x="84" y="172"/>
                  <a:pt x="83" y="173"/>
                </a:cubicBezTo>
                <a:cubicBezTo>
                  <a:pt x="80" y="176"/>
                  <a:pt x="78" y="174"/>
                  <a:pt x="77" y="171"/>
                </a:cubicBezTo>
                <a:cubicBezTo>
                  <a:pt x="74" y="172"/>
                  <a:pt x="70" y="173"/>
                  <a:pt x="68" y="175"/>
                </a:cubicBezTo>
                <a:cubicBezTo>
                  <a:pt x="66" y="176"/>
                  <a:pt x="65" y="177"/>
                  <a:pt x="64" y="177"/>
                </a:cubicBezTo>
                <a:cubicBezTo>
                  <a:pt x="63" y="178"/>
                  <a:pt x="62" y="177"/>
                  <a:pt x="61" y="176"/>
                </a:cubicBezTo>
                <a:cubicBezTo>
                  <a:pt x="61" y="176"/>
                  <a:pt x="61" y="175"/>
                  <a:pt x="60" y="174"/>
                </a:cubicBezTo>
                <a:cubicBezTo>
                  <a:pt x="58" y="175"/>
                  <a:pt x="57" y="176"/>
                  <a:pt x="55" y="177"/>
                </a:cubicBezTo>
                <a:cubicBezTo>
                  <a:pt x="54" y="179"/>
                  <a:pt x="52" y="180"/>
                  <a:pt x="51" y="181"/>
                </a:cubicBezTo>
                <a:cubicBezTo>
                  <a:pt x="49" y="183"/>
                  <a:pt x="46" y="182"/>
                  <a:pt x="46" y="179"/>
                </a:cubicBezTo>
                <a:cubicBezTo>
                  <a:pt x="46" y="178"/>
                  <a:pt x="46" y="178"/>
                  <a:pt x="46" y="177"/>
                </a:cubicBezTo>
                <a:cubicBezTo>
                  <a:pt x="44" y="179"/>
                  <a:pt x="42" y="180"/>
                  <a:pt x="41" y="181"/>
                </a:cubicBezTo>
                <a:cubicBezTo>
                  <a:pt x="39" y="182"/>
                  <a:pt x="38" y="183"/>
                  <a:pt x="37" y="184"/>
                </a:cubicBezTo>
                <a:cubicBezTo>
                  <a:pt x="36" y="184"/>
                  <a:pt x="35" y="184"/>
                  <a:pt x="34" y="183"/>
                </a:cubicBezTo>
                <a:cubicBezTo>
                  <a:pt x="32" y="182"/>
                  <a:pt x="32" y="179"/>
                  <a:pt x="34" y="177"/>
                </a:cubicBezTo>
                <a:cubicBezTo>
                  <a:pt x="34" y="177"/>
                  <a:pt x="35" y="176"/>
                  <a:pt x="35" y="176"/>
                </a:cubicBezTo>
                <a:cubicBezTo>
                  <a:pt x="35" y="176"/>
                  <a:pt x="35" y="176"/>
                  <a:pt x="35" y="176"/>
                </a:cubicBezTo>
                <a:cubicBezTo>
                  <a:pt x="34" y="176"/>
                  <a:pt x="33" y="177"/>
                  <a:pt x="32" y="178"/>
                </a:cubicBezTo>
                <a:cubicBezTo>
                  <a:pt x="31" y="179"/>
                  <a:pt x="30" y="180"/>
                  <a:pt x="28" y="180"/>
                </a:cubicBezTo>
                <a:cubicBezTo>
                  <a:pt x="27" y="181"/>
                  <a:pt x="26" y="181"/>
                  <a:pt x="25" y="180"/>
                </a:cubicBezTo>
                <a:cubicBezTo>
                  <a:pt x="24" y="178"/>
                  <a:pt x="23" y="178"/>
                  <a:pt x="24" y="176"/>
                </a:cubicBezTo>
                <a:cubicBezTo>
                  <a:pt x="22" y="177"/>
                  <a:pt x="21" y="178"/>
                  <a:pt x="20" y="179"/>
                </a:cubicBezTo>
                <a:cubicBezTo>
                  <a:pt x="19" y="180"/>
                  <a:pt x="17" y="180"/>
                  <a:pt x="16" y="179"/>
                </a:cubicBezTo>
                <a:cubicBezTo>
                  <a:pt x="16" y="179"/>
                  <a:pt x="15" y="178"/>
                  <a:pt x="15" y="178"/>
                </a:cubicBezTo>
                <a:cubicBezTo>
                  <a:pt x="14" y="177"/>
                  <a:pt x="14" y="176"/>
                  <a:pt x="15" y="174"/>
                </a:cubicBezTo>
                <a:cubicBezTo>
                  <a:pt x="12" y="174"/>
                  <a:pt x="10" y="172"/>
                  <a:pt x="11" y="171"/>
                </a:cubicBezTo>
                <a:cubicBezTo>
                  <a:pt x="11" y="169"/>
                  <a:pt x="13" y="167"/>
                  <a:pt x="13" y="166"/>
                </a:cubicBezTo>
                <a:cubicBezTo>
                  <a:pt x="12" y="164"/>
                  <a:pt x="11" y="163"/>
                  <a:pt x="9" y="161"/>
                </a:cubicBezTo>
                <a:cubicBezTo>
                  <a:pt x="12" y="157"/>
                  <a:pt x="16" y="154"/>
                  <a:pt x="18" y="149"/>
                </a:cubicBezTo>
                <a:cubicBezTo>
                  <a:pt x="18" y="149"/>
                  <a:pt x="18" y="149"/>
                  <a:pt x="18" y="149"/>
                </a:cubicBezTo>
                <a:cubicBezTo>
                  <a:pt x="17" y="149"/>
                  <a:pt x="17" y="150"/>
                  <a:pt x="16" y="151"/>
                </a:cubicBezTo>
                <a:cubicBezTo>
                  <a:pt x="14" y="152"/>
                  <a:pt x="12" y="151"/>
                  <a:pt x="11" y="149"/>
                </a:cubicBezTo>
                <a:cubicBezTo>
                  <a:pt x="10" y="148"/>
                  <a:pt x="11" y="147"/>
                  <a:pt x="12" y="146"/>
                </a:cubicBezTo>
                <a:cubicBezTo>
                  <a:pt x="14" y="143"/>
                  <a:pt x="16" y="140"/>
                  <a:pt x="18" y="137"/>
                </a:cubicBezTo>
                <a:cubicBezTo>
                  <a:pt x="17" y="138"/>
                  <a:pt x="15" y="139"/>
                  <a:pt x="14" y="140"/>
                </a:cubicBezTo>
                <a:cubicBezTo>
                  <a:pt x="12" y="141"/>
                  <a:pt x="10" y="141"/>
                  <a:pt x="9" y="140"/>
                </a:cubicBezTo>
                <a:cubicBezTo>
                  <a:pt x="8" y="139"/>
                  <a:pt x="7" y="137"/>
                  <a:pt x="8" y="135"/>
                </a:cubicBezTo>
                <a:cubicBezTo>
                  <a:pt x="9" y="133"/>
                  <a:pt x="11" y="131"/>
                  <a:pt x="12" y="129"/>
                </a:cubicBezTo>
                <a:cubicBezTo>
                  <a:pt x="12" y="128"/>
                  <a:pt x="13" y="128"/>
                  <a:pt x="13" y="128"/>
                </a:cubicBezTo>
                <a:cubicBezTo>
                  <a:pt x="10" y="128"/>
                  <a:pt x="8" y="126"/>
                  <a:pt x="8" y="124"/>
                </a:cubicBezTo>
                <a:cubicBezTo>
                  <a:pt x="8" y="123"/>
                  <a:pt x="9" y="122"/>
                  <a:pt x="9" y="121"/>
                </a:cubicBezTo>
                <a:cubicBezTo>
                  <a:pt x="10" y="120"/>
                  <a:pt x="12" y="118"/>
                  <a:pt x="13" y="116"/>
                </a:cubicBezTo>
                <a:cubicBezTo>
                  <a:pt x="12" y="116"/>
                  <a:pt x="12" y="116"/>
                  <a:pt x="11" y="116"/>
                </a:cubicBezTo>
                <a:cubicBezTo>
                  <a:pt x="9" y="117"/>
                  <a:pt x="7" y="115"/>
                  <a:pt x="7" y="113"/>
                </a:cubicBezTo>
                <a:cubicBezTo>
                  <a:pt x="7" y="112"/>
                  <a:pt x="7" y="111"/>
                  <a:pt x="8" y="110"/>
                </a:cubicBezTo>
                <a:cubicBezTo>
                  <a:pt x="9" y="108"/>
                  <a:pt x="11" y="106"/>
                  <a:pt x="13" y="104"/>
                </a:cubicBezTo>
                <a:cubicBezTo>
                  <a:pt x="11" y="104"/>
                  <a:pt x="9" y="106"/>
                  <a:pt x="7" y="104"/>
                </a:cubicBezTo>
                <a:cubicBezTo>
                  <a:pt x="6" y="104"/>
                  <a:pt x="6" y="102"/>
                  <a:pt x="5" y="101"/>
                </a:cubicBezTo>
                <a:cubicBezTo>
                  <a:pt x="7" y="99"/>
                  <a:pt x="8" y="98"/>
                  <a:pt x="9" y="96"/>
                </a:cubicBezTo>
                <a:cubicBezTo>
                  <a:pt x="8" y="95"/>
                  <a:pt x="8" y="94"/>
                  <a:pt x="7" y="92"/>
                </a:cubicBezTo>
                <a:cubicBezTo>
                  <a:pt x="7" y="92"/>
                  <a:pt x="6" y="92"/>
                  <a:pt x="6" y="92"/>
                </a:cubicBezTo>
                <a:cubicBezTo>
                  <a:pt x="4" y="91"/>
                  <a:pt x="3" y="88"/>
                  <a:pt x="4" y="86"/>
                </a:cubicBezTo>
                <a:cubicBezTo>
                  <a:pt x="4" y="86"/>
                  <a:pt x="5" y="86"/>
                  <a:pt x="5" y="85"/>
                </a:cubicBezTo>
                <a:cubicBezTo>
                  <a:pt x="6" y="85"/>
                  <a:pt x="6" y="84"/>
                  <a:pt x="5" y="83"/>
                </a:cubicBezTo>
                <a:cubicBezTo>
                  <a:pt x="4" y="82"/>
                  <a:pt x="4" y="81"/>
                  <a:pt x="5" y="79"/>
                </a:cubicBezTo>
                <a:cubicBezTo>
                  <a:pt x="6" y="77"/>
                  <a:pt x="7" y="76"/>
                  <a:pt x="8" y="74"/>
                </a:cubicBezTo>
                <a:cubicBezTo>
                  <a:pt x="9" y="74"/>
                  <a:pt x="8" y="73"/>
                  <a:pt x="8" y="73"/>
                </a:cubicBezTo>
                <a:cubicBezTo>
                  <a:pt x="5" y="70"/>
                  <a:pt x="6" y="69"/>
                  <a:pt x="8" y="67"/>
                </a:cubicBezTo>
                <a:cubicBezTo>
                  <a:pt x="9" y="66"/>
                  <a:pt x="9" y="65"/>
                  <a:pt x="8" y="65"/>
                </a:cubicBezTo>
                <a:cubicBezTo>
                  <a:pt x="6" y="62"/>
                  <a:pt x="6" y="63"/>
                  <a:pt x="8" y="60"/>
                </a:cubicBezTo>
                <a:cubicBezTo>
                  <a:pt x="10" y="57"/>
                  <a:pt x="12" y="55"/>
                  <a:pt x="14" y="53"/>
                </a:cubicBezTo>
                <a:cubicBezTo>
                  <a:pt x="14" y="52"/>
                  <a:pt x="14" y="52"/>
                  <a:pt x="14" y="52"/>
                </a:cubicBezTo>
                <a:cubicBezTo>
                  <a:pt x="13" y="53"/>
                  <a:pt x="12" y="54"/>
                  <a:pt x="11" y="54"/>
                </a:cubicBezTo>
                <a:cubicBezTo>
                  <a:pt x="10" y="56"/>
                  <a:pt x="8" y="58"/>
                  <a:pt x="6" y="60"/>
                </a:cubicBezTo>
                <a:cubicBezTo>
                  <a:pt x="5" y="62"/>
                  <a:pt x="3" y="62"/>
                  <a:pt x="2" y="60"/>
                </a:cubicBezTo>
                <a:cubicBezTo>
                  <a:pt x="0" y="57"/>
                  <a:pt x="2" y="55"/>
                  <a:pt x="3" y="54"/>
                </a:cubicBezTo>
                <a:cubicBezTo>
                  <a:pt x="6" y="50"/>
                  <a:pt x="10" y="47"/>
                  <a:pt x="13" y="43"/>
                </a:cubicBezTo>
                <a:cubicBezTo>
                  <a:pt x="11" y="44"/>
                  <a:pt x="8" y="42"/>
                  <a:pt x="8" y="39"/>
                </a:cubicBezTo>
                <a:cubicBezTo>
                  <a:pt x="8" y="38"/>
                  <a:pt x="8" y="37"/>
                  <a:pt x="9" y="37"/>
                </a:cubicBezTo>
                <a:cubicBezTo>
                  <a:pt x="10" y="37"/>
                  <a:pt x="11" y="36"/>
                  <a:pt x="11" y="35"/>
                </a:cubicBezTo>
                <a:cubicBezTo>
                  <a:pt x="10" y="34"/>
                  <a:pt x="10" y="32"/>
                  <a:pt x="9" y="31"/>
                </a:cubicBezTo>
                <a:cubicBezTo>
                  <a:pt x="9" y="30"/>
                  <a:pt x="9" y="29"/>
                  <a:pt x="10" y="29"/>
                </a:cubicBezTo>
                <a:cubicBezTo>
                  <a:pt x="11" y="28"/>
                  <a:pt x="13" y="27"/>
                  <a:pt x="14" y="25"/>
                </a:cubicBezTo>
                <a:cubicBezTo>
                  <a:pt x="14" y="25"/>
                  <a:pt x="15" y="24"/>
                  <a:pt x="15" y="24"/>
                </a:cubicBezTo>
                <a:cubicBezTo>
                  <a:pt x="14" y="23"/>
                  <a:pt x="15" y="22"/>
                  <a:pt x="14" y="21"/>
                </a:cubicBezTo>
                <a:cubicBezTo>
                  <a:pt x="13" y="21"/>
                  <a:pt x="13" y="19"/>
                  <a:pt x="14" y="19"/>
                </a:cubicBezTo>
                <a:cubicBezTo>
                  <a:pt x="15" y="17"/>
                  <a:pt x="16" y="16"/>
                  <a:pt x="18" y="14"/>
                </a:cubicBezTo>
                <a:cubicBezTo>
                  <a:pt x="18" y="14"/>
                  <a:pt x="19" y="13"/>
                  <a:pt x="20" y="12"/>
                </a:cubicBezTo>
                <a:cubicBezTo>
                  <a:pt x="21" y="11"/>
                  <a:pt x="22" y="11"/>
                  <a:pt x="23" y="12"/>
                </a:cubicBezTo>
                <a:cubicBezTo>
                  <a:pt x="24" y="13"/>
                  <a:pt x="26" y="13"/>
                  <a:pt x="27" y="13"/>
                </a:cubicBezTo>
                <a:cubicBezTo>
                  <a:pt x="28" y="13"/>
                  <a:pt x="28" y="13"/>
                  <a:pt x="29" y="14"/>
                </a:cubicBezTo>
                <a:cubicBezTo>
                  <a:pt x="30" y="14"/>
                  <a:pt x="30" y="14"/>
                  <a:pt x="31" y="14"/>
                </a:cubicBezTo>
                <a:cubicBezTo>
                  <a:pt x="33" y="12"/>
                  <a:pt x="35" y="10"/>
                  <a:pt x="37" y="8"/>
                </a:cubicBezTo>
                <a:cubicBezTo>
                  <a:pt x="38" y="8"/>
                  <a:pt x="38" y="8"/>
                  <a:pt x="38" y="8"/>
                </a:cubicBezTo>
                <a:cubicBezTo>
                  <a:pt x="40" y="7"/>
                  <a:pt x="43" y="10"/>
                  <a:pt x="43" y="12"/>
                </a:cubicBezTo>
                <a:cubicBezTo>
                  <a:pt x="46" y="10"/>
                  <a:pt x="49" y="8"/>
                  <a:pt x="52" y="5"/>
                </a:cubicBezTo>
                <a:cubicBezTo>
                  <a:pt x="54" y="3"/>
                  <a:pt x="57" y="4"/>
                  <a:pt x="58" y="7"/>
                </a:cubicBezTo>
                <a:cubicBezTo>
                  <a:pt x="58" y="7"/>
                  <a:pt x="58" y="8"/>
                  <a:pt x="58" y="9"/>
                </a:cubicBezTo>
                <a:cubicBezTo>
                  <a:pt x="59" y="8"/>
                  <a:pt x="60" y="7"/>
                  <a:pt x="61" y="6"/>
                </a:cubicBezTo>
                <a:cubicBezTo>
                  <a:pt x="62" y="4"/>
                  <a:pt x="64" y="4"/>
                  <a:pt x="65" y="6"/>
                </a:cubicBezTo>
                <a:cubicBezTo>
                  <a:pt x="66" y="6"/>
                  <a:pt x="67" y="7"/>
                  <a:pt x="67" y="8"/>
                </a:cubicBezTo>
                <a:cubicBezTo>
                  <a:pt x="67" y="8"/>
                  <a:pt x="68" y="8"/>
                  <a:pt x="68" y="8"/>
                </a:cubicBezTo>
                <a:cubicBezTo>
                  <a:pt x="70" y="6"/>
                  <a:pt x="71" y="5"/>
                  <a:pt x="72" y="4"/>
                </a:cubicBezTo>
                <a:cubicBezTo>
                  <a:pt x="73" y="4"/>
                  <a:pt x="73" y="4"/>
                  <a:pt x="73" y="4"/>
                </a:cubicBezTo>
                <a:cubicBezTo>
                  <a:pt x="75" y="4"/>
                  <a:pt x="77" y="7"/>
                  <a:pt x="76" y="9"/>
                </a:cubicBezTo>
                <a:cubicBezTo>
                  <a:pt x="76" y="9"/>
                  <a:pt x="76" y="9"/>
                  <a:pt x="76" y="9"/>
                </a:cubicBezTo>
                <a:cubicBezTo>
                  <a:pt x="71" y="14"/>
                  <a:pt x="65" y="18"/>
                  <a:pt x="60" y="22"/>
                </a:cubicBezTo>
                <a:cubicBezTo>
                  <a:pt x="58" y="24"/>
                  <a:pt x="56" y="26"/>
                  <a:pt x="53" y="28"/>
                </a:cubicBezTo>
                <a:cubicBezTo>
                  <a:pt x="53" y="29"/>
                  <a:pt x="52" y="29"/>
                  <a:pt x="52" y="29"/>
                </a:cubicBezTo>
                <a:cubicBezTo>
                  <a:pt x="53" y="29"/>
                  <a:pt x="54" y="28"/>
                  <a:pt x="54" y="28"/>
                </a:cubicBezTo>
                <a:cubicBezTo>
                  <a:pt x="58" y="25"/>
                  <a:pt x="62" y="22"/>
                  <a:pt x="66" y="19"/>
                </a:cubicBezTo>
                <a:cubicBezTo>
                  <a:pt x="69" y="17"/>
                  <a:pt x="72" y="14"/>
                  <a:pt x="75" y="12"/>
                </a:cubicBezTo>
                <a:cubicBezTo>
                  <a:pt x="76" y="11"/>
                  <a:pt x="78" y="10"/>
                  <a:pt x="80" y="8"/>
                </a:cubicBezTo>
                <a:cubicBezTo>
                  <a:pt x="80" y="8"/>
                  <a:pt x="83" y="9"/>
                  <a:pt x="83" y="10"/>
                </a:cubicBezTo>
                <a:cubicBezTo>
                  <a:pt x="83" y="11"/>
                  <a:pt x="83" y="11"/>
                  <a:pt x="84" y="12"/>
                </a:cubicBezTo>
                <a:cubicBezTo>
                  <a:pt x="86" y="10"/>
                  <a:pt x="88" y="9"/>
                  <a:pt x="91" y="7"/>
                </a:cubicBezTo>
                <a:cubicBezTo>
                  <a:pt x="94" y="6"/>
                  <a:pt x="96" y="4"/>
                  <a:pt x="99" y="2"/>
                </a:cubicBezTo>
                <a:cubicBezTo>
                  <a:pt x="100" y="1"/>
                  <a:pt x="101" y="1"/>
                  <a:pt x="102" y="2"/>
                </a:cubicBezTo>
                <a:cubicBezTo>
                  <a:pt x="104" y="3"/>
                  <a:pt x="105" y="4"/>
                  <a:pt x="107" y="5"/>
                </a:cubicBezTo>
                <a:cubicBezTo>
                  <a:pt x="108" y="6"/>
                  <a:pt x="108" y="7"/>
                  <a:pt x="107" y="8"/>
                </a:cubicBezTo>
                <a:cubicBezTo>
                  <a:pt x="105" y="11"/>
                  <a:pt x="102" y="13"/>
                  <a:pt x="99" y="15"/>
                </a:cubicBezTo>
                <a:cubicBezTo>
                  <a:pt x="98" y="16"/>
                  <a:pt x="97" y="17"/>
                  <a:pt x="96" y="18"/>
                </a:cubicBezTo>
                <a:cubicBezTo>
                  <a:pt x="96" y="18"/>
                  <a:pt x="97" y="18"/>
                  <a:pt x="97" y="18"/>
                </a:cubicBezTo>
                <a:cubicBezTo>
                  <a:pt x="98" y="17"/>
                  <a:pt x="100" y="15"/>
                  <a:pt x="102" y="14"/>
                </a:cubicBezTo>
                <a:cubicBezTo>
                  <a:pt x="102" y="14"/>
                  <a:pt x="103" y="13"/>
                  <a:pt x="103" y="14"/>
                </a:cubicBezTo>
                <a:cubicBezTo>
                  <a:pt x="104" y="14"/>
                  <a:pt x="105" y="13"/>
                  <a:pt x="105" y="13"/>
                </a:cubicBezTo>
                <a:cubicBezTo>
                  <a:pt x="109" y="10"/>
                  <a:pt x="114" y="8"/>
                  <a:pt x="118" y="6"/>
                </a:cubicBezTo>
                <a:cubicBezTo>
                  <a:pt x="119" y="5"/>
                  <a:pt x="121" y="5"/>
                  <a:pt x="122" y="4"/>
                </a:cubicBezTo>
                <a:cubicBezTo>
                  <a:pt x="123" y="3"/>
                  <a:pt x="124" y="2"/>
                  <a:pt x="125" y="1"/>
                </a:cubicBezTo>
                <a:cubicBezTo>
                  <a:pt x="126" y="1"/>
                  <a:pt x="127" y="0"/>
                  <a:pt x="128" y="1"/>
                </a:cubicBezTo>
                <a:cubicBezTo>
                  <a:pt x="128" y="2"/>
                  <a:pt x="129" y="2"/>
                  <a:pt x="130" y="3"/>
                </a:cubicBezTo>
                <a:cubicBezTo>
                  <a:pt x="131" y="4"/>
                  <a:pt x="130" y="6"/>
                  <a:pt x="129" y="7"/>
                </a:cubicBezTo>
                <a:cubicBezTo>
                  <a:pt x="128" y="8"/>
                  <a:pt x="128" y="8"/>
                  <a:pt x="127" y="8"/>
                </a:cubicBezTo>
                <a:cubicBezTo>
                  <a:pt x="126" y="9"/>
                  <a:pt x="126" y="10"/>
                  <a:pt x="127" y="11"/>
                </a:cubicBezTo>
                <a:cubicBezTo>
                  <a:pt x="125" y="13"/>
                  <a:pt x="122" y="15"/>
                  <a:pt x="120" y="17"/>
                </a:cubicBezTo>
                <a:cubicBezTo>
                  <a:pt x="120" y="17"/>
                  <a:pt x="120" y="17"/>
                  <a:pt x="121" y="18"/>
                </a:cubicBezTo>
                <a:cubicBezTo>
                  <a:pt x="127" y="13"/>
                  <a:pt x="134" y="8"/>
                  <a:pt x="141" y="3"/>
                </a:cubicBezTo>
                <a:cubicBezTo>
                  <a:pt x="142" y="3"/>
                  <a:pt x="143" y="4"/>
                  <a:pt x="144" y="5"/>
                </a:cubicBezTo>
                <a:cubicBezTo>
                  <a:pt x="145" y="4"/>
                  <a:pt x="146" y="3"/>
                  <a:pt x="147" y="3"/>
                </a:cubicBezTo>
                <a:cubicBezTo>
                  <a:pt x="148" y="3"/>
                  <a:pt x="149" y="3"/>
                  <a:pt x="149" y="4"/>
                </a:cubicBezTo>
                <a:cubicBezTo>
                  <a:pt x="150" y="5"/>
                  <a:pt x="150" y="5"/>
                  <a:pt x="151" y="6"/>
                </a:cubicBezTo>
                <a:cubicBezTo>
                  <a:pt x="152" y="5"/>
                  <a:pt x="154" y="3"/>
                  <a:pt x="156" y="2"/>
                </a:cubicBezTo>
                <a:cubicBezTo>
                  <a:pt x="157" y="3"/>
                  <a:pt x="158" y="4"/>
                  <a:pt x="160" y="6"/>
                </a:cubicBezTo>
                <a:cubicBezTo>
                  <a:pt x="160" y="5"/>
                  <a:pt x="161" y="5"/>
                  <a:pt x="161" y="4"/>
                </a:cubicBezTo>
                <a:cubicBezTo>
                  <a:pt x="162" y="3"/>
                  <a:pt x="163" y="3"/>
                  <a:pt x="164" y="4"/>
                </a:cubicBezTo>
                <a:cubicBezTo>
                  <a:pt x="165" y="5"/>
                  <a:pt x="166" y="6"/>
                  <a:pt x="166" y="8"/>
                </a:cubicBezTo>
                <a:cubicBezTo>
                  <a:pt x="166" y="8"/>
                  <a:pt x="166" y="9"/>
                  <a:pt x="166" y="9"/>
                </a:cubicBezTo>
                <a:cubicBezTo>
                  <a:pt x="169" y="8"/>
                  <a:pt x="171" y="8"/>
                  <a:pt x="173" y="7"/>
                </a:cubicBezTo>
                <a:cubicBezTo>
                  <a:pt x="173" y="7"/>
                  <a:pt x="174" y="6"/>
                  <a:pt x="174" y="6"/>
                </a:cubicBezTo>
                <a:cubicBezTo>
                  <a:pt x="175" y="5"/>
                  <a:pt x="175" y="5"/>
                  <a:pt x="176" y="5"/>
                </a:cubicBezTo>
                <a:cubicBezTo>
                  <a:pt x="178" y="5"/>
                  <a:pt x="180" y="7"/>
                  <a:pt x="180" y="9"/>
                </a:cubicBezTo>
                <a:cubicBezTo>
                  <a:pt x="180" y="10"/>
                  <a:pt x="179" y="10"/>
                  <a:pt x="179" y="11"/>
                </a:cubicBezTo>
                <a:cubicBezTo>
                  <a:pt x="181" y="9"/>
                  <a:pt x="183" y="8"/>
                  <a:pt x="185" y="6"/>
                </a:cubicBezTo>
                <a:cubicBezTo>
                  <a:pt x="185" y="5"/>
                  <a:pt x="186" y="4"/>
                  <a:pt x="187" y="4"/>
                </a:cubicBezTo>
                <a:cubicBezTo>
                  <a:pt x="188" y="5"/>
                  <a:pt x="190" y="5"/>
                  <a:pt x="190" y="7"/>
                </a:cubicBezTo>
                <a:cubicBezTo>
                  <a:pt x="190" y="7"/>
                  <a:pt x="190" y="7"/>
                  <a:pt x="191" y="8"/>
                </a:cubicBezTo>
                <a:cubicBezTo>
                  <a:pt x="192" y="9"/>
                  <a:pt x="194" y="11"/>
                  <a:pt x="195" y="13"/>
                </a:cubicBezTo>
                <a:cubicBezTo>
                  <a:pt x="192" y="17"/>
                  <a:pt x="189" y="20"/>
                  <a:pt x="186" y="24"/>
                </a:cubicBezTo>
                <a:cubicBezTo>
                  <a:pt x="186" y="24"/>
                  <a:pt x="186" y="24"/>
                  <a:pt x="187" y="25"/>
                </a:cubicBezTo>
                <a:cubicBezTo>
                  <a:pt x="188" y="24"/>
                  <a:pt x="189" y="23"/>
                  <a:pt x="190" y="22"/>
                </a:cubicBezTo>
                <a:cubicBezTo>
                  <a:pt x="190" y="22"/>
                  <a:pt x="191" y="21"/>
                  <a:pt x="192" y="22"/>
                </a:cubicBezTo>
                <a:cubicBezTo>
                  <a:pt x="195" y="23"/>
                  <a:pt x="196" y="25"/>
                  <a:pt x="194" y="28"/>
                </a:cubicBezTo>
                <a:cubicBezTo>
                  <a:pt x="194" y="29"/>
                  <a:pt x="193" y="30"/>
                  <a:pt x="192" y="31"/>
                </a:cubicBezTo>
                <a:cubicBezTo>
                  <a:pt x="192" y="31"/>
                  <a:pt x="192" y="31"/>
                  <a:pt x="192" y="32"/>
                </a:cubicBezTo>
                <a:cubicBezTo>
                  <a:pt x="193" y="31"/>
                  <a:pt x="194" y="30"/>
                  <a:pt x="195" y="30"/>
                </a:cubicBezTo>
                <a:cubicBezTo>
                  <a:pt x="197" y="28"/>
                  <a:pt x="199" y="28"/>
                  <a:pt x="200" y="30"/>
                </a:cubicBezTo>
                <a:cubicBezTo>
                  <a:pt x="201" y="31"/>
                  <a:pt x="201" y="31"/>
                  <a:pt x="202" y="32"/>
                </a:cubicBezTo>
                <a:cubicBezTo>
                  <a:pt x="199" y="36"/>
                  <a:pt x="196" y="40"/>
                  <a:pt x="193" y="44"/>
                </a:cubicBezTo>
                <a:cubicBezTo>
                  <a:pt x="191" y="46"/>
                  <a:pt x="191" y="47"/>
                  <a:pt x="193" y="48"/>
                </a:cubicBezTo>
                <a:cubicBezTo>
                  <a:pt x="193" y="48"/>
                  <a:pt x="193" y="48"/>
                  <a:pt x="193" y="48"/>
                </a:cubicBezTo>
                <a:cubicBezTo>
                  <a:pt x="194" y="48"/>
                  <a:pt x="195" y="46"/>
                  <a:pt x="196" y="46"/>
                </a:cubicBezTo>
                <a:cubicBezTo>
                  <a:pt x="197" y="47"/>
                  <a:pt x="198" y="48"/>
                  <a:pt x="199" y="49"/>
                </a:cubicBezTo>
                <a:cubicBezTo>
                  <a:pt x="200" y="50"/>
                  <a:pt x="199" y="51"/>
                  <a:pt x="199" y="52"/>
                </a:cubicBezTo>
                <a:cubicBezTo>
                  <a:pt x="197" y="54"/>
                  <a:pt x="196" y="56"/>
                  <a:pt x="194" y="58"/>
                </a:cubicBezTo>
                <a:cubicBezTo>
                  <a:pt x="194" y="58"/>
                  <a:pt x="194" y="59"/>
                  <a:pt x="194" y="59"/>
                </a:cubicBezTo>
                <a:cubicBezTo>
                  <a:pt x="195" y="59"/>
                  <a:pt x="195" y="58"/>
                  <a:pt x="195" y="58"/>
                </a:cubicBezTo>
                <a:cubicBezTo>
                  <a:pt x="196" y="56"/>
                  <a:pt x="198" y="56"/>
                  <a:pt x="199" y="58"/>
                </a:cubicBezTo>
                <a:cubicBezTo>
                  <a:pt x="202" y="61"/>
                  <a:pt x="201" y="61"/>
                  <a:pt x="199" y="63"/>
                </a:cubicBezTo>
                <a:cubicBezTo>
                  <a:pt x="198" y="65"/>
                  <a:pt x="197" y="67"/>
                  <a:pt x="195" y="68"/>
                </a:cubicBezTo>
                <a:cubicBezTo>
                  <a:pt x="198" y="69"/>
                  <a:pt x="198" y="71"/>
                  <a:pt x="199" y="72"/>
                </a:cubicBezTo>
                <a:cubicBezTo>
                  <a:pt x="199" y="72"/>
                  <a:pt x="199" y="73"/>
                  <a:pt x="199" y="74"/>
                </a:cubicBezTo>
                <a:cubicBezTo>
                  <a:pt x="197" y="77"/>
                  <a:pt x="195" y="80"/>
                  <a:pt x="194" y="83"/>
                </a:cubicBezTo>
                <a:cubicBezTo>
                  <a:pt x="193" y="83"/>
                  <a:pt x="193" y="84"/>
                  <a:pt x="193" y="85"/>
                </a:cubicBezTo>
                <a:cubicBezTo>
                  <a:pt x="193" y="86"/>
                  <a:pt x="193" y="87"/>
                  <a:pt x="192" y="88"/>
                </a:cubicBezTo>
                <a:cubicBezTo>
                  <a:pt x="191" y="88"/>
                  <a:pt x="191" y="89"/>
                  <a:pt x="191" y="89"/>
                </a:cubicBezTo>
                <a:cubicBezTo>
                  <a:pt x="191" y="90"/>
                  <a:pt x="192" y="90"/>
                  <a:pt x="192" y="90"/>
                </a:cubicBezTo>
                <a:cubicBezTo>
                  <a:pt x="194" y="91"/>
                  <a:pt x="195" y="93"/>
                  <a:pt x="194" y="95"/>
                </a:cubicBezTo>
                <a:cubicBezTo>
                  <a:pt x="193" y="97"/>
                  <a:pt x="192" y="99"/>
                  <a:pt x="191" y="101"/>
                </a:cubicBezTo>
                <a:cubicBezTo>
                  <a:pt x="192" y="101"/>
                  <a:pt x="193" y="101"/>
                  <a:pt x="194" y="100"/>
                </a:cubicBezTo>
                <a:cubicBezTo>
                  <a:pt x="195" y="99"/>
                  <a:pt x="196" y="100"/>
                  <a:pt x="197" y="100"/>
                </a:cubicBezTo>
                <a:cubicBezTo>
                  <a:pt x="198" y="100"/>
                  <a:pt x="199" y="101"/>
                  <a:pt x="199" y="102"/>
                </a:cubicBezTo>
                <a:cubicBezTo>
                  <a:pt x="200" y="104"/>
                  <a:pt x="199" y="106"/>
                  <a:pt x="198" y="107"/>
                </a:cubicBezTo>
                <a:cubicBezTo>
                  <a:pt x="200" y="108"/>
                  <a:pt x="201" y="109"/>
                  <a:pt x="200" y="111"/>
                </a:cubicBezTo>
                <a:cubicBezTo>
                  <a:pt x="200" y="113"/>
                  <a:pt x="199" y="114"/>
                  <a:pt x="197" y="116"/>
                </a:cubicBezTo>
                <a:cubicBezTo>
                  <a:pt x="198" y="116"/>
                  <a:pt x="199" y="117"/>
                  <a:pt x="200" y="117"/>
                </a:cubicBezTo>
                <a:cubicBezTo>
                  <a:pt x="202" y="118"/>
                  <a:pt x="202" y="120"/>
                  <a:pt x="201" y="122"/>
                </a:cubicBezTo>
                <a:cubicBezTo>
                  <a:pt x="199" y="124"/>
                  <a:pt x="198" y="126"/>
                  <a:pt x="196" y="128"/>
                </a:cubicBezTo>
                <a:cubicBezTo>
                  <a:pt x="198" y="129"/>
                  <a:pt x="201" y="129"/>
                  <a:pt x="200" y="131"/>
                </a:cubicBezTo>
                <a:cubicBezTo>
                  <a:pt x="200" y="133"/>
                  <a:pt x="199" y="135"/>
                  <a:pt x="198" y="137"/>
                </a:cubicBezTo>
                <a:cubicBezTo>
                  <a:pt x="198" y="137"/>
                  <a:pt x="198" y="137"/>
                  <a:pt x="198" y="137"/>
                </a:cubicBezTo>
                <a:cubicBezTo>
                  <a:pt x="199" y="137"/>
                  <a:pt x="200" y="137"/>
                  <a:pt x="200" y="138"/>
                </a:cubicBezTo>
                <a:cubicBezTo>
                  <a:pt x="201" y="140"/>
                  <a:pt x="201" y="141"/>
                  <a:pt x="200" y="143"/>
                </a:cubicBezTo>
                <a:cubicBezTo>
                  <a:pt x="200" y="144"/>
                  <a:pt x="199" y="144"/>
                  <a:pt x="199" y="145"/>
                </a:cubicBezTo>
                <a:cubicBezTo>
                  <a:pt x="198" y="146"/>
                  <a:pt x="198" y="146"/>
                  <a:pt x="199" y="146"/>
                </a:cubicBezTo>
                <a:cubicBezTo>
                  <a:pt x="201" y="149"/>
                  <a:pt x="199" y="152"/>
                  <a:pt x="197" y="154"/>
                </a:cubicBezTo>
                <a:cubicBezTo>
                  <a:pt x="197" y="154"/>
                  <a:pt x="197" y="154"/>
                  <a:pt x="197" y="154"/>
                </a:cubicBezTo>
                <a:cubicBezTo>
                  <a:pt x="198" y="156"/>
                  <a:pt x="198" y="159"/>
                  <a:pt x="199" y="161"/>
                </a:cubicBezTo>
                <a:cubicBezTo>
                  <a:pt x="199" y="162"/>
                  <a:pt x="198" y="163"/>
                  <a:pt x="197" y="164"/>
                </a:cubicBezTo>
                <a:cubicBezTo>
                  <a:pt x="195" y="166"/>
                  <a:pt x="193" y="169"/>
                  <a:pt x="190" y="171"/>
                </a:cubicBezTo>
                <a:cubicBezTo>
                  <a:pt x="188" y="173"/>
                  <a:pt x="186" y="175"/>
                  <a:pt x="184" y="176"/>
                </a:cubicBezTo>
                <a:cubicBezTo>
                  <a:pt x="183" y="177"/>
                  <a:pt x="183" y="177"/>
                  <a:pt x="183" y="177"/>
                </a:cubicBezTo>
                <a:cubicBezTo>
                  <a:pt x="181" y="176"/>
                  <a:pt x="181" y="177"/>
                  <a:pt x="180" y="178"/>
                </a:cubicBezTo>
                <a:cubicBezTo>
                  <a:pt x="179" y="178"/>
                  <a:pt x="178" y="179"/>
                  <a:pt x="177" y="178"/>
                </a:cubicBezTo>
                <a:cubicBezTo>
                  <a:pt x="176" y="177"/>
                  <a:pt x="175" y="176"/>
                  <a:pt x="174" y="176"/>
                </a:cubicBezTo>
                <a:cubicBezTo>
                  <a:pt x="173" y="177"/>
                  <a:pt x="172" y="178"/>
                  <a:pt x="171" y="179"/>
                </a:cubicBezTo>
                <a:cubicBezTo>
                  <a:pt x="170" y="181"/>
                  <a:pt x="169" y="181"/>
                  <a:pt x="167" y="180"/>
                </a:cubicBezTo>
                <a:cubicBezTo>
                  <a:pt x="166" y="179"/>
                  <a:pt x="165" y="178"/>
                  <a:pt x="165" y="176"/>
                </a:cubicBezTo>
                <a:cubicBezTo>
                  <a:pt x="164" y="176"/>
                  <a:pt x="163" y="177"/>
                  <a:pt x="162" y="177"/>
                </a:cubicBezTo>
                <a:cubicBezTo>
                  <a:pt x="161" y="177"/>
                  <a:pt x="160" y="176"/>
                  <a:pt x="159" y="176"/>
                </a:cubicBezTo>
                <a:cubicBezTo>
                  <a:pt x="158" y="175"/>
                  <a:pt x="158" y="175"/>
                  <a:pt x="157" y="176"/>
                </a:cubicBezTo>
                <a:cubicBezTo>
                  <a:pt x="155" y="176"/>
                  <a:pt x="154" y="176"/>
                  <a:pt x="153" y="175"/>
                </a:cubicBezTo>
                <a:cubicBezTo>
                  <a:pt x="153" y="175"/>
                  <a:pt x="152" y="174"/>
                  <a:pt x="152" y="175"/>
                </a:cubicBezTo>
                <a:cubicBezTo>
                  <a:pt x="150" y="175"/>
                  <a:pt x="149" y="175"/>
                  <a:pt x="148" y="174"/>
                </a:cubicBezTo>
                <a:cubicBezTo>
                  <a:pt x="147" y="174"/>
                  <a:pt x="146" y="174"/>
                  <a:pt x="146" y="174"/>
                </a:cubicBezTo>
                <a:cubicBezTo>
                  <a:pt x="144" y="176"/>
                  <a:pt x="143" y="177"/>
                  <a:pt x="140" y="175"/>
                </a:cubicBezTo>
                <a:cubicBezTo>
                  <a:pt x="140" y="175"/>
                  <a:pt x="139" y="175"/>
                  <a:pt x="138" y="175"/>
                </a:cubicBezTo>
                <a:cubicBezTo>
                  <a:pt x="137" y="175"/>
                  <a:pt x="137" y="175"/>
                  <a:pt x="136" y="175"/>
                </a:cubicBezTo>
                <a:cubicBezTo>
                  <a:pt x="135" y="177"/>
                  <a:pt x="134" y="177"/>
                  <a:pt x="132" y="176"/>
                </a:cubicBezTo>
                <a:cubicBezTo>
                  <a:pt x="132" y="176"/>
                  <a:pt x="131" y="176"/>
                  <a:pt x="130" y="176"/>
                </a:cubicBezTo>
                <a:cubicBezTo>
                  <a:pt x="128" y="178"/>
                  <a:pt x="128" y="178"/>
                  <a:pt x="126" y="177"/>
                </a:cubicBezTo>
                <a:close/>
                <a:moveTo>
                  <a:pt x="48" y="157"/>
                </a:moveTo>
                <a:cubicBezTo>
                  <a:pt x="48" y="157"/>
                  <a:pt x="48" y="157"/>
                  <a:pt x="47" y="156"/>
                </a:cubicBezTo>
                <a:cubicBezTo>
                  <a:pt x="45" y="159"/>
                  <a:pt x="43" y="161"/>
                  <a:pt x="41" y="163"/>
                </a:cubicBezTo>
                <a:cubicBezTo>
                  <a:pt x="41" y="163"/>
                  <a:pt x="42" y="163"/>
                  <a:pt x="42" y="163"/>
                </a:cubicBezTo>
                <a:cubicBezTo>
                  <a:pt x="44" y="161"/>
                  <a:pt x="45" y="160"/>
                  <a:pt x="47" y="158"/>
                </a:cubicBezTo>
                <a:cubicBezTo>
                  <a:pt x="48" y="158"/>
                  <a:pt x="48" y="157"/>
                  <a:pt x="48" y="157"/>
                </a:cubicBezTo>
                <a:close/>
                <a:moveTo>
                  <a:pt x="21" y="127"/>
                </a:moveTo>
                <a:cubicBezTo>
                  <a:pt x="21" y="127"/>
                  <a:pt x="21" y="127"/>
                  <a:pt x="21" y="128"/>
                </a:cubicBezTo>
                <a:cubicBezTo>
                  <a:pt x="23" y="126"/>
                  <a:pt x="24" y="125"/>
                  <a:pt x="26" y="124"/>
                </a:cubicBezTo>
                <a:cubicBezTo>
                  <a:pt x="26" y="123"/>
                  <a:pt x="26" y="123"/>
                  <a:pt x="26" y="121"/>
                </a:cubicBezTo>
                <a:cubicBezTo>
                  <a:pt x="24" y="123"/>
                  <a:pt x="23" y="125"/>
                  <a:pt x="21" y="127"/>
                </a:cubicBezTo>
                <a:close/>
                <a:moveTo>
                  <a:pt x="69" y="24"/>
                </a:moveTo>
                <a:cubicBezTo>
                  <a:pt x="67" y="25"/>
                  <a:pt x="68" y="27"/>
                  <a:pt x="68" y="28"/>
                </a:cubicBezTo>
                <a:cubicBezTo>
                  <a:pt x="69" y="27"/>
                  <a:pt x="70" y="26"/>
                  <a:pt x="69" y="24"/>
                </a:cubicBez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500" dirty="0" smtClean="0">
                <a:latin typeface="Segoe Print" panose="02000600000000000000" pitchFamily="2" charset="0"/>
              </a:rPr>
              <a:t>   Currently reactive with regards to containing Corruption, pro-active corruption prevention is required. Public awareness and education is required</a:t>
            </a:r>
            <a:endParaRPr lang="en-ZA" sz="1500" dirty="0">
              <a:latin typeface="Segoe Print" panose="02000600000000000000" pitchFamily="2" charset="0"/>
            </a:endParaRPr>
          </a:p>
        </p:txBody>
      </p:sp>
      <p:sp>
        <p:nvSpPr>
          <p:cNvPr id="149" name="Freeform 321"/>
          <p:cNvSpPr>
            <a:spLocks noEditPoints="1"/>
          </p:cNvSpPr>
          <p:nvPr/>
        </p:nvSpPr>
        <p:spPr bwMode="auto">
          <a:xfrm>
            <a:off x="496476" y="2332400"/>
            <a:ext cx="643593" cy="675452"/>
          </a:xfrm>
          <a:custGeom>
            <a:avLst/>
            <a:gdLst>
              <a:gd name="T0" fmla="*/ 37 w 146"/>
              <a:gd name="T1" fmla="*/ 93 h 145"/>
              <a:gd name="T2" fmla="*/ 41 w 146"/>
              <a:gd name="T3" fmla="*/ 54 h 145"/>
              <a:gd name="T4" fmla="*/ 44 w 146"/>
              <a:gd name="T5" fmla="*/ 30 h 145"/>
              <a:gd name="T6" fmla="*/ 58 w 146"/>
              <a:gd name="T7" fmla="*/ 39 h 145"/>
              <a:gd name="T8" fmla="*/ 71 w 146"/>
              <a:gd name="T9" fmla="*/ 4 h 145"/>
              <a:gd name="T10" fmla="*/ 76 w 146"/>
              <a:gd name="T11" fmla="*/ 3 h 145"/>
              <a:gd name="T12" fmla="*/ 97 w 146"/>
              <a:gd name="T13" fmla="*/ 9 h 145"/>
              <a:gd name="T14" fmla="*/ 97 w 146"/>
              <a:gd name="T15" fmla="*/ 26 h 145"/>
              <a:gd name="T16" fmla="*/ 113 w 146"/>
              <a:gd name="T17" fmla="*/ 47 h 145"/>
              <a:gd name="T18" fmla="*/ 110 w 146"/>
              <a:gd name="T19" fmla="*/ 32 h 145"/>
              <a:gd name="T20" fmla="*/ 129 w 146"/>
              <a:gd name="T21" fmla="*/ 56 h 145"/>
              <a:gd name="T22" fmla="*/ 117 w 146"/>
              <a:gd name="T23" fmla="*/ 82 h 145"/>
              <a:gd name="T24" fmla="*/ 104 w 146"/>
              <a:gd name="T25" fmla="*/ 94 h 145"/>
              <a:gd name="T26" fmla="*/ 140 w 146"/>
              <a:gd name="T27" fmla="*/ 114 h 145"/>
              <a:gd name="T28" fmla="*/ 120 w 146"/>
              <a:gd name="T29" fmla="*/ 134 h 145"/>
              <a:gd name="T30" fmla="*/ 85 w 146"/>
              <a:gd name="T31" fmla="*/ 109 h 145"/>
              <a:gd name="T32" fmla="*/ 67 w 146"/>
              <a:gd name="T33" fmla="*/ 144 h 145"/>
              <a:gd name="T34" fmla="*/ 53 w 146"/>
              <a:gd name="T35" fmla="*/ 118 h 145"/>
              <a:gd name="T36" fmla="*/ 23 w 146"/>
              <a:gd name="T37" fmla="*/ 131 h 145"/>
              <a:gd name="T38" fmla="*/ 17 w 146"/>
              <a:gd name="T39" fmla="*/ 132 h 145"/>
              <a:gd name="T40" fmla="*/ 90 w 146"/>
              <a:gd name="T41" fmla="*/ 68 h 145"/>
              <a:gd name="T42" fmla="*/ 78 w 146"/>
              <a:gd name="T43" fmla="*/ 50 h 145"/>
              <a:gd name="T44" fmla="*/ 70 w 146"/>
              <a:gd name="T45" fmla="*/ 73 h 145"/>
              <a:gd name="T46" fmla="*/ 54 w 146"/>
              <a:gd name="T47" fmla="*/ 85 h 145"/>
              <a:gd name="T48" fmla="*/ 96 w 146"/>
              <a:gd name="T49" fmla="*/ 92 h 145"/>
              <a:gd name="T50" fmla="*/ 102 w 146"/>
              <a:gd name="T51" fmla="*/ 81 h 145"/>
              <a:gd name="T52" fmla="*/ 106 w 146"/>
              <a:gd name="T53" fmla="*/ 63 h 145"/>
              <a:gd name="T54" fmla="*/ 111 w 146"/>
              <a:gd name="T55" fmla="*/ 81 h 145"/>
              <a:gd name="T56" fmla="*/ 121 w 146"/>
              <a:gd name="T57" fmla="*/ 43 h 145"/>
              <a:gd name="T58" fmla="*/ 109 w 146"/>
              <a:gd name="T59" fmla="*/ 53 h 145"/>
              <a:gd name="T60" fmla="*/ 92 w 146"/>
              <a:gd name="T61" fmla="*/ 25 h 145"/>
              <a:gd name="T62" fmla="*/ 85 w 146"/>
              <a:gd name="T63" fmla="*/ 27 h 145"/>
              <a:gd name="T64" fmla="*/ 75 w 146"/>
              <a:gd name="T65" fmla="*/ 11 h 145"/>
              <a:gd name="T66" fmla="*/ 63 w 146"/>
              <a:gd name="T67" fmla="*/ 47 h 145"/>
              <a:gd name="T68" fmla="*/ 69 w 146"/>
              <a:gd name="T69" fmla="*/ 63 h 145"/>
              <a:gd name="T70" fmla="*/ 75 w 146"/>
              <a:gd name="T71" fmla="*/ 38 h 145"/>
              <a:gd name="T72" fmla="*/ 89 w 146"/>
              <a:gd name="T73" fmla="*/ 58 h 145"/>
              <a:gd name="T74" fmla="*/ 8 w 146"/>
              <a:gd name="T75" fmla="*/ 120 h 145"/>
              <a:gd name="T76" fmla="*/ 36 w 146"/>
              <a:gd name="T77" fmla="*/ 112 h 145"/>
              <a:gd name="T78" fmla="*/ 42 w 146"/>
              <a:gd name="T79" fmla="*/ 97 h 145"/>
              <a:gd name="T80" fmla="*/ 5 w 146"/>
              <a:gd name="T81" fmla="*/ 117 h 145"/>
              <a:gd name="T82" fmla="*/ 50 w 146"/>
              <a:gd name="T83" fmla="*/ 77 h 145"/>
              <a:gd name="T84" fmla="*/ 48 w 146"/>
              <a:gd name="T85" fmla="*/ 54 h 145"/>
              <a:gd name="T86" fmla="*/ 49 w 146"/>
              <a:gd name="T87" fmla="*/ 88 h 145"/>
              <a:gd name="T88" fmla="*/ 85 w 146"/>
              <a:gd name="T89" fmla="*/ 103 h 145"/>
              <a:gd name="T90" fmla="*/ 72 w 146"/>
              <a:gd name="T91" fmla="*/ 129 h 145"/>
              <a:gd name="T92" fmla="*/ 112 w 146"/>
              <a:gd name="T93" fmla="*/ 104 h 145"/>
              <a:gd name="T94" fmla="*/ 119 w 146"/>
              <a:gd name="T95" fmla="*/ 121 h 145"/>
              <a:gd name="T96" fmla="*/ 139 w 146"/>
              <a:gd name="T97" fmla="*/ 118 h 145"/>
              <a:gd name="T98" fmla="*/ 127 w 146"/>
              <a:gd name="T99" fmla="*/ 133 h 145"/>
              <a:gd name="T100" fmla="*/ 70 w 146"/>
              <a:gd name="T101" fmla="*/ 139 h 145"/>
              <a:gd name="T102" fmla="*/ 53 w 146"/>
              <a:gd name="T103"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45">
                <a:moveTo>
                  <a:pt x="0" y="118"/>
                </a:moveTo>
                <a:cubicBezTo>
                  <a:pt x="5" y="113"/>
                  <a:pt x="11" y="108"/>
                  <a:pt x="17" y="104"/>
                </a:cubicBezTo>
                <a:cubicBezTo>
                  <a:pt x="23" y="100"/>
                  <a:pt x="30" y="96"/>
                  <a:pt x="37" y="93"/>
                </a:cubicBezTo>
                <a:cubicBezTo>
                  <a:pt x="36" y="90"/>
                  <a:pt x="34" y="87"/>
                  <a:pt x="33" y="85"/>
                </a:cubicBezTo>
                <a:cubicBezTo>
                  <a:pt x="32" y="79"/>
                  <a:pt x="31" y="73"/>
                  <a:pt x="34" y="68"/>
                </a:cubicBezTo>
                <a:cubicBezTo>
                  <a:pt x="37" y="63"/>
                  <a:pt x="39" y="58"/>
                  <a:pt x="41" y="54"/>
                </a:cubicBezTo>
                <a:cubicBezTo>
                  <a:pt x="42" y="51"/>
                  <a:pt x="45" y="49"/>
                  <a:pt x="46" y="46"/>
                </a:cubicBezTo>
                <a:cubicBezTo>
                  <a:pt x="47" y="44"/>
                  <a:pt x="48" y="41"/>
                  <a:pt x="48" y="39"/>
                </a:cubicBezTo>
                <a:cubicBezTo>
                  <a:pt x="48" y="36"/>
                  <a:pt x="45" y="33"/>
                  <a:pt x="44" y="30"/>
                </a:cubicBezTo>
                <a:cubicBezTo>
                  <a:pt x="45" y="29"/>
                  <a:pt x="46" y="26"/>
                  <a:pt x="49" y="27"/>
                </a:cubicBezTo>
                <a:cubicBezTo>
                  <a:pt x="52" y="28"/>
                  <a:pt x="52" y="30"/>
                  <a:pt x="53" y="31"/>
                </a:cubicBezTo>
                <a:cubicBezTo>
                  <a:pt x="54" y="34"/>
                  <a:pt x="56" y="36"/>
                  <a:pt x="58" y="39"/>
                </a:cubicBezTo>
                <a:cubicBezTo>
                  <a:pt x="58" y="37"/>
                  <a:pt x="59" y="36"/>
                  <a:pt x="59" y="36"/>
                </a:cubicBezTo>
                <a:cubicBezTo>
                  <a:pt x="61" y="28"/>
                  <a:pt x="65" y="21"/>
                  <a:pt x="69" y="14"/>
                </a:cubicBezTo>
                <a:cubicBezTo>
                  <a:pt x="70" y="11"/>
                  <a:pt x="70" y="7"/>
                  <a:pt x="71" y="4"/>
                </a:cubicBezTo>
                <a:cubicBezTo>
                  <a:pt x="71" y="3"/>
                  <a:pt x="71" y="1"/>
                  <a:pt x="72" y="1"/>
                </a:cubicBezTo>
                <a:cubicBezTo>
                  <a:pt x="73" y="0"/>
                  <a:pt x="75" y="0"/>
                  <a:pt x="75" y="0"/>
                </a:cubicBezTo>
                <a:cubicBezTo>
                  <a:pt x="76" y="1"/>
                  <a:pt x="77" y="3"/>
                  <a:pt x="76" y="3"/>
                </a:cubicBezTo>
                <a:cubicBezTo>
                  <a:pt x="75" y="7"/>
                  <a:pt x="77" y="8"/>
                  <a:pt x="79" y="10"/>
                </a:cubicBezTo>
                <a:cubicBezTo>
                  <a:pt x="82" y="12"/>
                  <a:pt x="85" y="14"/>
                  <a:pt x="87" y="16"/>
                </a:cubicBezTo>
                <a:cubicBezTo>
                  <a:pt x="93" y="9"/>
                  <a:pt x="93" y="9"/>
                  <a:pt x="97" y="9"/>
                </a:cubicBezTo>
                <a:cubicBezTo>
                  <a:pt x="98" y="10"/>
                  <a:pt x="98" y="12"/>
                  <a:pt x="99" y="14"/>
                </a:cubicBezTo>
                <a:cubicBezTo>
                  <a:pt x="99" y="13"/>
                  <a:pt x="100" y="13"/>
                  <a:pt x="100" y="13"/>
                </a:cubicBezTo>
                <a:cubicBezTo>
                  <a:pt x="99" y="17"/>
                  <a:pt x="98" y="21"/>
                  <a:pt x="97" y="26"/>
                </a:cubicBezTo>
                <a:cubicBezTo>
                  <a:pt x="96" y="30"/>
                  <a:pt x="101" y="36"/>
                  <a:pt x="104" y="39"/>
                </a:cubicBezTo>
                <a:cubicBezTo>
                  <a:pt x="106" y="40"/>
                  <a:pt x="108" y="41"/>
                  <a:pt x="110" y="42"/>
                </a:cubicBezTo>
                <a:cubicBezTo>
                  <a:pt x="111" y="44"/>
                  <a:pt x="112" y="45"/>
                  <a:pt x="113" y="47"/>
                </a:cubicBezTo>
                <a:cubicBezTo>
                  <a:pt x="116" y="44"/>
                  <a:pt x="114" y="41"/>
                  <a:pt x="113" y="38"/>
                </a:cubicBezTo>
                <a:cubicBezTo>
                  <a:pt x="112" y="36"/>
                  <a:pt x="111" y="35"/>
                  <a:pt x="111" y="34"/>
                </a:cubicBezTo>
                <a:cubicBezTo>
                  <a:pt x="110" y="33"/>
                  <a:pt x="110" y="32"/>
                  <a:pt x="110" y="32"/>
                </a:cubicBezTo>
                <a:cubicBezTo>
                  <a:pt x="111" y="31"/>
                  <a:pt x="112" y="30"/>
                  <a:pt x="113" y="30"/>
                </a:cubicBezTo>
                <a:cubicBezTo>
                  <a:pt x="117" y="31"/>
                  <a:pt x="121" y="33"/>
                  <a:pt x="123" y="36"/>
                </a:cubicBezTo>
                <a:cubicBezTo>
                  <a:pt x="126" y="43"/>
                  <a:pt x="130" y="49"/>
                  <a:pt x="129" y="56"/>
                </a:cubicBezTo>
                <a:cubicBezTo>
                  <a:pt x="129" y="61"/>
                  <a:pt x="127" y="66"/>
                  <a:pt x="125" y="70"/>
                </a:cubicBezTo>
                <a:cubicBezTo>
                  <a:pt x="124" y="72"/>
                  <a:pt x="124" y="73"/>
                  <a:pt x="123" y="74"/>
                </a:cubicBezTo>
                <a:cubicBezTo>
                  <a:pt x="121" y="77"/>
                  <a:pt x="119" y="80"/>
                  <a:pt x="117" y="82"/>
                </a:cubicBezTo>
                <a:cubicBezTo>
                  <a:pt x="116" y="83"/>
                  <a:pt x="116" y="84"/>
                  <a:pt x="115" y="86"/>
                </a:cubicBezTo>
                <a:cubicBezTo>
                  <a:pt x="113" y="87"/>
                  <a:pt x="112" y="89"/>
                  <a:pt x="111" y="89"/>
                </a:cubicBezTo>
                <a:cubicBezTo>
                  <a:pt x="108" y="91"/>
                  <a:pt x="106" y="92"/>
                  <a:pt x="104" y="94"/>
                </a:cubicBezTo>
                <a:cubicBezTo>
                  <a:pt x="104" y="95"/>
                  <a:pt x="102" y="95"/>
                  <a:pt x="100" y="96"/>
                </a:cubicBezTo>
                <a:cubicBezTo>
                  <a:pt x="115" y="100"/>
                  <a:pt x="128" y="109"/>
                  <a:pt x="144" y="110"/>
                </a:cubicBezTo>
                <a:cubicBezTo>
                  <a:pt x="142" y="112"/>
                  <a:pt x="141" y="113"/>
                  <a:pt x="140" y="114"/>
                </a:cubicBezTo>
                <a:cubicBezTo>
                  <a:pt x="146" y="118"/>
                  <a:pt x="145" y="123"/>
                  <a:pt x="141" y="128"/>
                </a:cubicBezTo>
                <a:cubicBezTo>
                  <a:pt x="140" y="130"/>
                  <a:pt x="138" y="131"/>
                  <a:pt x="136" y="133"/>
                </a:cubicBezTo>
                <a:cubicBezTo>
                  <a:pt x="132" y="137"/>
                  <a:pt x="125" y="139"/>
                  <a:pt x="120" y="134"/>
                </a:cubicBezTo>
                <a:cubicBezTo>
                  <a:pt x="119" y="133"/>
                  <a:pt x="119" y="133"/>
                  <a:pt x="119" y="132"/>
                </a:cubicBezTo>
                <a:cubicBezTo>
                  <a:pt x="117" y="124"/>
                  <a:pt x="110" y="121"/>
                  <a:pt x="104" y="118"/>
                </a:cubicBezTo>
                <a:cubicBezTo>
                  <a:pt x="98" y="115"/>
                  <a:pt x="92" y="113"/>
                  <a:pt x="85" y="109"/>
                </a:cubicBezTo>
                <a:cubicBezTo>
                  <a:pt x="82" y="116"/>
                  <a:pt x="79" y="122"/>
                  <a:pt x="77" y="129"/>
                </a:cubicBezTo>
                <a:cubicBezTo>
                  <a:pt x="76" y="131"/>
                  <a:pt x="74" y="134"/>
                  <a:pt x="76" y="137"/>
                </a:cubicBezTo>
                <a:cubicBezTo>
                  <a:pt x="77" y="139"/>
                  <a:pt x="71" y="144"/>
                  <a:pt x="67" y="144"/>
                </a:cubicBezTo>
                <a:cubicBezTo>
                  <a:pt x="62" y="145"/>
                  <a:pt x="56" y="145"/>
                  <a:pt x="51" y="141"/>
                </a:cubicBezTo>
                <a:cubicBezTo>
                  <a:pt x="47" y="138"/>
                  <a:pt x="43" y="132"/>
                  <a:pt x="49" y="127"/>
                </a:cubicBezTo>
                <a:cubicBezTo>
                  <a:pt x="51" y="125"/>
                  <a:pt x="52" y="121"/>
                  <a:pt x="53" y="118"/>
                </a:cubicBezTo>
                <a:cubicBezTo>
                  <a:pt x="54" y="114"/>
                  <a:pt x="56" y="109"/>
                  <a:pt x="57" y="104"/>
                </a:cubicBezTo>
                <a:cubicBezTo>
                  <a:pt x="45" y="113"/>
                  <a:pt x="33" y="121"/>
                  <a:pt x="21" y="129"/>
                </a:cubicBezTo>
                <a:cubicBezTo>
                  <a:pt x="22" y="129"/>
                  <a:pt x="23" y="130"/>
                  <a:pt x="23" y="131"/>
                </a:cubicBezTo>
                <a:cubicBezTo>
                  <a:pt x="23" y="131"/>
                  <a:pt x="23" y="132"/>
                  <a:pt x="23" y="133"/>
                </a:cubicBezTo>
                <a:cubicBezTo>
                  <a:pt x="23" y="133"/>
                  <a:pt x="22" y="133"/>
                  <a:pt x="21" y="133"/>
                </a:cubicBezTo>
                <a:cubicBezTo>
                  <a:pt x="20" y="133"/>
                  <a:pt x="18" y="132"/>
                  <a:pt x="17" y="132"/>
                </a:cubicBezTo>
                <a:cubicBezTo>
                  <a:pt x="11" y="132"/>
                  <a:pt x="4" y="127"/>
                  <a:pt x="2" y="121"/>
                </a:cubicBezTo>
                <a:cubicBezTo>
                  <a:pt x="1" y="120"/>
                  <a:pt x="0" y="119"/>
                  <a:pt x="0" y="118"/>
                </a:cubicBezTo>
                <a:close/>
                <a:moveTo>
                  <a:pt x="90" y="68"/>
                </a:moveTo>
                <a:cubicBezTo>
                  <a:pt x="89" y="68"/>
                  <a:pt x="87" y="68"/>
                  <a:pt x="87" y="67"/>
                </a:cubicBezTo>
                <a:cubicBezTo>
                  <a:pt x="86" y="65"/>
                  <a:pt x="86" y="63"/>
                  <a:pt x="85" y="61"/>
                </a:cubicBezTo>
                <a:cubicBezTo>
                  <a:pt x="83" y="58"/>
                  <a:pt x="81" y="54"/>
                  <a:pt x="78" y="50"/>
                </a:cubicBezTo>
                <a:cubicBezTo>
                  <a:pt x="77" y="55"/>
                  <a:pt x="76" y="58"/>
                  <a:pt x="75" y="61"/>
                </a:cubicBezTo>
                <a:cubicBezTo>
                  <a:pt x="75" y="63"/>
                  <a:pt x="74" y="66"/>
                  <a:pt x="75" y="68"/>
                </a:cubicBezTo>
                <a:cubicBezTo>
                  <a:pt x="75" y="71"/>
                  <a:pt x="74" y="73"/>
                  <a:pt x="70" y="73"/>
                </a:cubicBezTo>
                <a:cubicBezTo>
                  <a:pt x="70" y="66"/>
                  <a:pt x="64" y="67"/>
                  <a:pt x="60" y="64"/>
                </a:cubicBezTo>
                <a:cubicBezTo>
                  <a:pt x="58" y="70"/>
                  <a:pt x="56" y="75"/>
                  <a:pt x="54" y="80"/>
                </a:cubicBezTo>
                <a:cubicBezTo>
                  <a:pt x="53" y="82"/>
                  <a:pt x="53" y="84"/>
                  <a:pt x="54" y="85"/>
                </a:cubicBezTo>
                <a:cubicBezTo>
                  <a:pt x="56" y="89"/>
                  <a:pt x="58" y="93"/>
                  <a:pt x="62" y="96"/>
                </a:cubicBezTo>
                <a:cubicBezTo>
                  <a:pt x="63" y="98"/>
                  <a:pt x="67" y="100"/>
                  <a:pt x="69" y="99"/>
                </a:cubicBezTo>
                <a:cubicBezTo>
                  <a:pt x="78" y="98"/>
                  <a:pt x="87" y="95"/>
                  <a:pt x="96" y="92"/>
                </a:cubicBezTo>
                <a:cubicBezTo>
                  <a:pt x="97" y="92"/>
                  <a:pt x="98" y="91"/>
                  <a:pt x="98" y="91"/>
                </a:cubicBezTo>
                <a:cubicBezTo>
                  <a:pt x="96" y="88"/>
                  <a:pt x="99" y="87"/>
                  <a:pt x="100" y="85"/>
                </a:cubicBezTo>
                <a:cubicBezTo>
                  <a:pt x="101" y="84"/>
                  <a:pt x="102" y="82"/>
                  <a:pt x="102" y="81"/>
                </a:cubicBezTo>
                <a:cubicBezTo>
                  <a:pt x="103" y="75"/>
                  <a:pt x="103" y="70"/>
                  <a:pt x="103" y="64"/>
                </a:cubicBezTo>
                <a:cubicBezTo>
                  <a:pt x="103" y="63"/>
                  <a:pt x="104" y="62"/>
                  <a:pt x="104" y="61"/>
                </a:cubicBezTo>
                <a:cubicBezTo>
                  <a:pt x="105" y="62"/>
                  <a:pt x="106" y="63"/>
                  <a:pt x="106" y="63"/>
                </a:cubicBezTo>
                <a:cubicBezTo>
                  <a:pt x="107" y="67"/>
                  <a:pt x="108" y="71"/>
                  <a:pt x="108" y="75"/>
                </a:cubicBezTo>
                <a:cubicBezTo>
                  <a:pt x="108" y="78"/>
                  <a:pt x="108" y="81"/>
                  <a:pt x="107" y="84"/>
                </a:cubicBezTo>
                <a:cubicBezTo>
                  <a:pt x="109" y="83"/>
                  <a:pt x="110" y="82"/>
                  <a:pt x="111" y="81"/>
                </a:cubicBezTo>
                <a:cubicBezTo>
                  <a:pt x="116" y="74"/>
                  <a:pt x="121" y="68"/>
                  <a:pt x="123" y="60"/>
                </a:cubicBezTo>
                <a:cubicBezTo>
                  <a:pt x="123" y="57"/>
                  <a:pt x="123" y="53"/>
                  <a:pt x="122" y="50"/>
                </a:cubicBezTo>
                <a:cubicBezTo>
                  <a:pt x="122" y="48"/>
                  <a:pt x="121" y="46"/>
                  <a:pt x="121" y="43"/>
                </a:cubicBezTo>
                <a:cubicBezTo>
                  <a:pt x="119" y="47"/>
                  <a:pt x="117" y="51"/>
                  <a:pt x="117" y="54"/>
                </a:cubicBezTo>
                <a:cubicBezTo>
                  <a:pt x="117" y="58"/>
                  <a:pt x="114" y="58"/>
                  <a:pt x="112" y="58"/>
                </a:cubicBezTo>
                <a:cubicBezTo>
                  <a:pt x="110" y="57"/>
                  <a:pt x="108" y="55"/>
                  <a:pt x="109" y="53"/>
                </a:cubicBezTo>
                <a:cubicBezTo>
                  <a:pt x="109" y="50"/>
                  <a:pt x="107" y="48"/>
                  <a:pt x="105" y="46"/>
                </a:cubicBezTo>
                <a:cubicBezTo>
                  <a:pt x="102" y="44"/>
                  <a:pt x="99" y="42"/>
                  <a:pt x="96" y="39"/>
                </a:cubicBezTo>
                <a:cubicBezTo>
                  <a:pt x="92" y="35"/>
                  <a:pt x="91" y="30"/>
                  <a:pt x="92" y="25"/>
                </a:cubicBezTo>
                <a:cubicBezTo>
                  <a:pt x="92" y="21"/>
                  <a:pt x="94" y="18"/>
                  <a:pt x="95" y="14"/>
                </a:cubicBezTo>
                <a:cubicBezTo>
                  <a:pt x="92" y="18"/>
                  <a:pt x="88" y="20"/>
                  <a:pt x="88" y="24"/>
                </a:cubicBezTo>
                <a:cubicBezTo>
                  <a:pt x="88" y="25"/>
                  <a:pt x="86" y="27"/>
                  <a:pt x="85" y="27"/>
                </a:cubicBezTo>
                <a:cubicBezTo>
                  <a:pt x="83" y="27"/>
                  <a:pt x="81" y="26"/>
                  <a:pt x="83" y="24"/>
                </a:cubicBezTo>
                <a:cubicBezTo>
                  <a:pt x="83" y="23"/>
                  <a:pt x="83" y="23"/>
                  <a:pt x="82" y="22"/>
                </a:cubicBezTo>
                <a:cubicBezTo>
                  <a:pt x="80" y="19"/>
                  <a:pt x="78" y="15"/>
                  <a:pt x="75" y="11"/>
                </a:cubicBezTo>
                <a:cubicBezTo>
                  <a:pt x="74" y="12"/>
                  <a:pt x="74" y="13"/>
                  <a:pt x="74" y="14"/>
                </a:cubicBezTo>
                <a:cubicBezTo>
                  <a:pt x="72" y="18"/>
                  <a:pt x="70" y="23"/>
                  <a:pt x="67" y="28"/>
                </a:cubicBezTo>
                <a:cubicBezTo>
                  <a:pt x="64" y="34"/>
                  <a:pt x="62" y="40"/>
                  <a:pt x="63" y="47"/>
                </a:cubicBezTo>
                <a:cubicBezTo>
                  <a:pt x="64" y="51"/>
                  <a:pt x="65" y="54"/>
                  <a:pt x="62" y="57"/>
                </a:cubicBezTo>
                <a:cubicBezTo>
                  <a:pt x="62" y="57"/>
                  <a:pt x="62" y="59"/>
                  <a:pt x="62" y="60"/>
                </a:cubicBezTo>
                <a:cubicBezTo>
                  <a:pt x="65" y="61"/>
                  <a:pt x="67" y="62"/>
                  <a:pt x="69" y="63"/>
                </a:cubicBezTo>
                <a:cubicBezTo>
                  <a:pt x="70" y="59"/>
                  <a:pt x="72" y="56"/>
                  <a:pt x="72" y="53"/>
                </a:cubicBezTo>
                <a:cubicBezTo>
                  <a:pt x="73" y="49"/>
                  <a:pt x="76" y="45"/>
                  <a:pt x="74" y="40"/>
                </a:cubicBezTo>
                <a:cubicBezTo>
                  <a:pt x="74" y="39"/>
                  <a:pt x="74" y="38"/>
                  <a:pt x="75" y="38"/>
                </a:cubicBezTo>
                <a:cubicBezTo>
                  <a:pt x="77" y="36"/>
                  <a:pt x="79" y="38"/>
                  <a:pt x="80" y="41"/>
                </a:cubicBezTo>
                <a:cubicBezTo>
                  <a:pt x="81" y="43"/>
                  <a:pt x="81" y="45"/>
                  <a:pt x="82" y="47"/>
                </a:cubicBezTo>
                <a:cubicBezTo>
                  <a:pt x="85" y="51"/>
                  <a:pt x="87" y="54"/>
                  <a:pt x="89" y="58"/>
                </a:cubicBezTo>
                <a:cubicBezTo>
                  <a:pt x="90" y="61"/>
                  <a:pt x="93" y="65"/>
                  <a:pt x="90" y="68"/>
                </a:cubicBezTo>
                <a:close/>
                <a:moveTo>
                  <a:pt x="5" y="117"/>
                </a:moveTo>
                <a:cubicBezTo>
                  <a:pt x="6" y="118"/>
                  <a:pt x="7" y="119"/>
                  <a:pt x="8" y="120"/>
                </a:cubicBezTo>
                <a:cubicBezTo>
                  <a:pt x="10" y="121"/>
                  <a:pt x="11" y="122"/>
                  <a:pt x="12" y="123"/>
                </a:cubicBezTo>
                <a:cubicBezTo>
                  <a:pt x="16" y="127"/>
                  <a:pt x="16" y="127"/>
                  <a:pt x="21" y="123"/>
                </a:cubicBezTo>
                <a:cubicBezTo>
                  <a:pt x="26" y="119"/>
                  <a:pt x="31" y="115"/>
                  <a:pt x="36" y="112"/>
                </a:cubicBezTo>
                <a:cubicBezTo>
                  <a:pt x="42" y="108"/>
                  <a:pt x="48" y="105"/>
                  <a:pt x="54" y="101"/>
                </a:cubicBezTo>
                <a:cubicBezTo>
                  <a:pt x="53" y="101"/>
                  <a:pt x="53" y="100"/>
                  <a:pt x="53" y="100"/>
                </a:cubicBezTo>
                <a:cubicBezTo>
                  <a:pt x="49" y="99"/>
                  <a:pt x="45" y="99"/>
                  <a:pt x="42" y="97"/>
                </a:cubicBezTo>
                <a:cubicBezTo>
                  <a:pt x="40" y="95"/>
                  <a:pt x="38" y="96"/>
                  <a:pt x="36" y="97"/>
                </a:cubicBezTo>
                <a:cubicBezTo>
                  <a:pt x="25" y="102"/>
                  <a:pt x="16" y="111"/>
                  <a:pt x="5" y="116"/>
                </a:cubicBezTo>
                <a:cubicBezTo>
                  <a:pt x="5" y="116"/>
                  <a:pt x="5" y="116"/>
                  <a:pt x="5" y="117"/>
                </a:cubicBezTo>
                <a:close/>
                <a:moveTo>
                  <a:pt x="54" y="96"/>
                </a:moveTo>
                <a:cubicBezTo>
                  <a:pt x="54" y="94"/>
                  <a:pt x="53" y="94"/>
                  <a:pt x="53" y="93"/>
                </a:cubicBezTo>
                <a:cubicBezTo>
                  <a:pt x="50" y="88"/>
                  <a:pt x="47" y="83"/>
                  <a:pt x="50" y="77"/>
                </a:cubicBezTo>
                <a:cubicBezTo>
                  <a:pt x="52" y="71"/>
                  <a:pt x="54" y="64"/>
                  <a:pt x="57" y="58"/>
                </a:cubicBezTo>
                <a:cubicBezTo>
                  <a:pt x="60" y="51"/>
                  <a:pt x="55" y="47"/>
                  <a:pt x="54" y="42"/>
                </a:cubicBezTo>
                <a:cubicBezTo>
                  <a:pt x="52" y="46"/>
                  <a:pt x="50" y="51"/>
                  <a:pt x="48" y="54"/>
                </a:cubicBezTo>
                <a:cubicBezTo>
                  <a:pt x="46" y="58"/>
                  <a:pt x="43" y="60"/>
                  <a:pt x="42" y="63"/>
                </a:cubicBezTo>
                <a:cubicBezTo>
                  <a:pt x="38" y="70"/>
                  <a:pt x="35" y="81"/>
                  <a:pt x="43" y="89"/>
                </a:cubicBezTo>
                <a:cubicBezTo>
                  <a:pt x="45" y="89"/>
                  <a:pt x="47" y="89"/>
                  <a:pt x="49" y="88"/>
                </a:cubicBezTo>
                <a:cubicBezTo>
                  <a:pt x="48" y="90"/>
                  <a:pt x="47" y="91"/>
                  <a:pt x="46" y="92"/>
                </a:cubicBezTo>
                <a:cubicBezTo>
                  <a:pt x="49" y="93"/>
                  <a:pt x="51" y="94"/>
                  <a:pt x="54" y="96"/>
                </a:cubicBezTo>
                <a:close/>
                <a:moveTo>
                  <a:pt x="85" y="103"/>
                </a:moveTo>
                <a:cubicBezTo>
                  <a:pt x="78" y="104"/>
                  <a:pt x="69" y="106"/>
                  <a:pt x="61" y="102"/>
                </a:cubicBezTo>
                <a:cubicBezTo>
                  <a:pt x="59" y="109"/>
                  <a:pt x="57" y="116"/>
                  <a:pt x="56" y="122"/>
                </a:cubicBezTo>
                <a:cubicBezTo>
                  <a:pt x="61" y="124"/>
                  <a:pt x="66" y="127"/>
                  <a:pt x="72" y="129"/>
                </a:cubicBezTo>
                <a:cubicBezTo>
                  <a:pt x="76" y="121"/>
                  <a:pt x="81" y="112"/>
                  <a:pt x="85" y="103"/>
                </a:cubicBezTo>
                <a:close/>
                <a:moveTo>
                  <a:pt x="131" y="112"/>
                </a:moveTo>
                <a:cubicBezTo>
                  <a:pt x="124" y="109"/>
                  <a:pt x="118" y="107"/>
                  <a:pt x="112" y="104"/>
                </a:cubicBezTo>
                <a:cubicBezTo>
                  <a:pt x="109" y="103"/>
                  <a:pt x="106" y="102"/>
                  <a:pt x="103" y="101"/>
                </a:cubicBezTo>
                <a:cubicBezTo>
                  <a:pt x="98" y="98"/>
                  <a:pt x="90" y="101"/>
                  <a:pt x="88" y="106"/>
                </a:cubicBezTo>
                <a:cubicBezTo>
                  <a:pt x="98" y="111"/>
                  <a:pt x="108" y="116"/>
                  <a:pt x="119" y="121"/>
                </a:cubicBezTo>
                <a:cubicBezTo>
                  <a:pt x="120" y="117"/>
                  <a:pt x="126" y="115"/>
                  <a:pt x="131" y="112"/>
                </a:cubicBezTo>
                <a:close/>
                <a:moveTo>
                  <a:pt x="140" y="120"/>
                </a:moveTo>
                <a:cubicBezTo>
                  <a:pt x="140" y="120"/>
                  <a:pt x="140" y="119"/>
                  <a:pt x="139" y="118"/>
                </a:cubicBezTo>
                <a:cubicBezTo>
                  <a:pt x="136" y="118"/>
                  <a:pt x="133" y="117"/>
                  <a:pt x="130" y="117"/>
                </a:cubicBezTo>
                <a:cubicBezTo>
                  <a:pt x="126" y="118"/>
                  <a:pt x="124" y="121"/>
                  <a:pt x="123" y="125"/>
                </a:cubicBezTo>
                <a:cubicBezTo>
                  <a:pt x="122" y="128"/>
                  <a:pt x="124" y="132"/>
                  <a:pt x="127" y="133"/>
                </a:cubicBezTo>
                <a:cubicBezTo>
                  <a:pt x="132" y="133"/>
                  <a:pt x="140" y="126"/>
                  <a:pt x="140" y="120"/>
                </a:cubicBezTo>
                <a:close/>
                <a:moveTo>
                  <a:pt x="64" y="142"/>
                </a:moveTo>
                <a:cubicBezTo>
                  <a:pt x="66" y="141"/>
                  <a:pt x="69" y="140"/>
                  <a:pt x="70" y="139"/>
                </a:cubicBezTo>
                <a:cubicBezTo>
                  <a:pt x="71" y="136"/>
                  <a:pt x="69" y="134"/>
                  <a:pt x="66" y="132"/>
                </a:cubicBezTo>
                <a:cubicBezTo>
                  <a:pt x="64" y="131"/>
                  <a:pt x="63" y="130"/>
                  <a:pt x="62" y="129"/>
                </a:cubicBezTo>
                <a:cubicBezTo>
                  <a:pt x="58" y="125"/>
                  <a:pt x="56" y="127"/>
                  <a:pt x="53" y="129"/>
                </a:cubicBezTo>
                <a:cubicBezTo>
                  <a:pt x="50" y="131"/>
                  <a:pt x="50" y="133"/>
                  <a:pt x="52" y="136"/>
                </a:cubicBezTo>
                <a:cubicBezTo>
                  <a:pt x="55" y="140"/>
                  <a:pt x="59" y="141"/>
                  <a:pt x="64" y="142"/>
                </a:cubicBez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200141" y="4306781"/>
            <a:ext cx="3068257" cy="2551219"/>
            <a:chOff x="5843240" y="1158420"/>
            <a:chExt cx="3068257" cy="2551219"/>
          </a:xfrm>
        </p:grpSpPr>
        <p:sp>
          <p:nvSpPr>
            <p:cNvPr id="5" name="Rectangle 4"/>
            <p:cNvSpPr/>
            <p:nvPr/>
          </p:nvSpPr>
          <p:spPr>
            <a:xfrm>
              <a:off x="5914681" y="1471659"/>
              <a:ext cx="2869237" cy="954107"/>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p>
              <a:pPr algn="ctr">
                <a:spcBef>
                  <a:spcPts val="600"/>
                </a:spcBef>
                <a:spcAft>
                  <a:spcPts val="600"/>
                </a:spcAft>
              </a:pPr>
              <a:r>
                <a:rPr lang="en-ZA" sz="1400" dirty="0">
                  <a:latin typeface="Segoe Print" panose="02000600000000000000" pitchFamily="2" charset="0"/>
                </a:rPr>
                <a:t>The Basic elements of the business are not bedded down, hence not providing a foundation for operational </a:t>
              </a:r>
              <a:r>
                <a:rPr lang="en-ZA" sz="1400" dirty="0" smtClean="0">
                  <a:latin typeface="Segoe Print" panose="02000600000000000000" pitchFamily="2" charset="0"/>
                </a:rPr>
                <a:t>    </a:t>
              </a:r>
              <a:br>
                <a:rPr lang="en-ZA" sz="1400" dirty="0" smtClean="0">
                  <a:latin typeface="Segoe Print" panose="02000600000000000000" pitchFamily="2" charset="0"/>
                </a:rPr>
              </a:br>
              <a:r>
                <a:rPr lang="en-ZA" sz="1400" dirty="0" smtClean="0">
                  <a:latin typeface="Segoe Print" panose="02000600000000000000" pitchFamily="2" charset="0"/>
                </a:rPr>
                <a:t>                     excellence</a:t>
              </a:r>
              <a:r>
                <a:rPr lang="en-ZA" sz="1400" dirty="0">
                  <a:latin typeface="Segoe Print" panose="02000600000000000000" pitchFamily="2" charset="0"/>
                </a:rPr>
                <a:t>…</a:t>
              </a:r>
            </a:p>
          </p:txBody>
        </p:sp>
        <p:grpSp>
          <p:nvGrpSpPr>
            <p:cNvPr id="380" name="Group 379"/>
            <p:cNvGrpSpPr/>
            <p:nvPr/>
          </p:nvGrpSpPr>
          <p:grpSpPr>
            <a:xfrm>
              <a:off x="5843240" y="1158420"/>
              <a:ext cx="3068257" cy="2551219"/>
              <a:chOff x="8504238" y="3649663"/>
              <a:chExt cx="763588" cy="561975"/>
            </a:xfrm>
          </p:grpSpPr>
          <p:sp>
            <p:nvSpPr>
              <p:cNvPr id="381" name="Freeform 614"/>
              <p:cNvSpPr>
                <a:spLocks noEditPoints="1"/>
              </p:cNvSpPr>
              <p:nvPr/>
            </p:nvSpPr>
            <p:spPr bwMode="auto">
              <a:xfrm>
                <a:off x="8504238" y="3649663"/>
                <a:ext cx="763588" cy="561975"/>
              </a:xfrm>
              <a:custGeom>
                <a:avLst/>
                <a:gdLst>
                  <a:gd name="T0" fmla="*/ 183 w 194"/>
                  <a:gd name="T1" fmla="*/ 140 h 143"/>
                  <a:gd name="T2" fmla="*/ 152 w 194"/>
                  <a:gd name="T3" fmla="*/ 141 h 143"/>
                  <a:gd name="T4" fmla="*/ 125 w 194"/>
                  <a:gd name="T5" fmla="*/ 140 h 143"/>
                  <a:gd name="T6" fmla="*/ 102 w 194"/>
                  <a:gd name="T7" fmla="*/ 140 h 143"/>
                  <a:gd name="T8" fmla="*/ 69 w 194"/>
                  <a:gd name="T9" fmla="*/ 139 h 143"/>
                  <a:gd name="T10" fmla="*/ 44 w 194"/>
                  <a:gd name="T11" fmla="*/ 140 h 143"/>
                  <a:gd name="T12" fmla="*/ 13 w 194"/>
                  <a:gd name="T13" fmla="*/ 141 h 143"/>
                  <a:gd name="T14" fmla="*/ 2 w 194"/>
                  <a:gd name="T15" fmla="*/ 142 h 143"/>
                  <a:gd name="T16" fmla="*/ 0 w 194"/>
                  <a:gd name="T17" fmla="*/ 122 h 143"/>
                  <a:gd name="T18" fmla="*/ 1 w 194"/>
                  <a:gd name="T19" fmla="*/ 89 h 143"/>
                  <a:gd name="T20" fmla="*/ 1 w 194"/>
                  <a:gd name="T21" fmla="*/ 57 h 143"/>
                  <a:gd name="T22" fmla="*/ 1 w 194"/>
                  <a:gd name="T23" fmla="*/ 20 h 143"/>
                  <a:gd name="T24" fmla="*/ 0 w 194"/>
                  <a:gd name="T25" fmla="*/ 5 h 143"/>
                  <a:gd name="T26" fmla="*/ 0 w 194"/>
                  <a:gd name="T27" fmla="*/ 1 h 143"/>
                  <a:gd name="T28" fmla="*/ 14 w 194"/>
                  <a:gd name="T29" fmla="*/ 0 h 143"/>
                  <a:gd name="T30" fmla="*/ 52 w 194"/>
                  <a:gd name="T31" fmla="*/ 1 h 143"/>
                  <a:gd name="T32" fmla="*/ 81 w 194"/>
                  <a:gd name="T33" fmla="*/ 1 h 143"/>
                  <a:gd name="T34" fmla="*/ 119 w 194"/>
                  <a:gd name="T35" fmla="*/ 2 h 143"/>
                  <a:gd name="T36" fmla="*/ 170 w 194"/>
                  <a:gd name="T37" fmla="*/ 0 h 143"/>
                  <a:gd name="T38" fmla="*/ 191 w 194"/>
                  <a:gd name="T39" fmla="*/ 1 h 143"/>
                  <a:gd name="T40" fmla="*/ 193 w 194"/>
                  <a:gd name="T41" fmla="*/ 14 h 143"/>
                  <a:gd name="T42" fmla="*/ 193 w 194"/>
                  <a:gd name="T43" fmla="*/ 53 h 143"/>
                  <a:gd name="T44" fmla="*/ 193 w 194"/>
                  <a:gd name="T45" fmla="*/ 90 h 143"/>
                  <a:gd name="T46" fmla="*/ 193 w 194"/>
                  <a:gd name="T47" fmla="*/ 117 h 143"/>
                  <a:gd name="T48" fmla="*/ 194 w 194"/>
                  <a:gd name="T49" fmla="*/ 137 h 143"/>
                  <a:gd name="T50" fmla="*/ 3 w 194"/>
                  <a:gd name="T51" fmla="*/ 4 h 143"/>
                  <a:gd name="T52" fmla="*/ 3 w 194"/>
                  <a:gd name="T53" fmla="*/ 24 h 143"/>
                  <a:gd name="T54" fmla="*/ 3 w 194"/>
                  <a:gd name="T55" fmla="*/ 64 h 143"/>
                  <a:gd name="T56" fmla="*/ 3 w 194"/>
                  <a:gd name="T57" fmla="*/ 100 h 143"/>
                  <a:gd name="T58" fmla="*/ 3 w 194"/>
                  <a:gd name="T59" fmla="*/ 135 h 143"/>
                  <a:gd name="T60" fmla="*/ 15 w 194"/>
                  <a:gd name="T61" fmla="*/ 138 h 143"/>
                  <a:gd name="T62" fmla="*/ 57 w 194"/>
                  <a:gd name="T63" fmla="*/ 137 h 143"/>
                  <a:gd name="T64" fmla="*/ 91 w 194"/>
                  <a:gd name="T65" fmla="*/ 137 h 143"/>
                  <a:gd name="T66" fmla="*/ 113 w 194"/>
                  <a:gd name="T67" fmla="*/ 137 h 143"/>
                  <a:gd name="T68" fmla="*/ 139 w 194"/>
                  <a:gd name="T69" fmla="*/ 138 h 143"/>
                  <a:gd name="T70" fmla="*/ 174 w 194"/>
                  <a:gd name="T71" fmla="*/ 137 h 143"/>
                  <a:gd name="T72" fmla="*/ 189 w 194"/>
                  <a:gd name="T73" fmla="*/ 137 h 143"/>
                  <a:gd name="T74" fmla="*/ 190 w 194"/>
                  <a:gd name="T75" fmla="*/ 111 h 143"/>
                  <a:gd name="T76" fmla="*/ 190 w 194"/>
                  <a:gd name="T77" fmla="*/ 64 h 143"/>
                  <a:gd name="T78" fmla="*/ 190 w 194"/>
                  <a:gd name="T79" fmla="*/ 24 h 143"/>
                  <a:gd name="T80" fmla="*/ 186 w 194"/>
                  <a:gd name="T81" fmla="*/ 3 h 143"/>
                  <a:gd name="T82" fmla="*/ 148 w 194"/>
                  <a:gd name="T83" fmla="*/ 4 h 143"/>
                  <a:gd name="T84" fmla="*/ 117 w 194"/>
                  <a:gd name="T85" fmla="*/ 4 h 143"/>
                  <a:gd name="T86" fmla="*/ 101 w 194"/>
                  <a:gd name="T87" fmla="*/ 4 h 143"/>
                  <a:gd name="T88" fmla="*/ 75 w 194"/>
                  <a:gd name="T89" fmla="*/ 4 h 143"/>
                  <a:gd name="T90" fmla="*/ 48 w 194"/>
                  <a:gd name="T91" fmla="*/ 3 h 143"/>
                  <a:gd name="T92" fmla="*/ 18 w 194"/>
                  <a:gd name="T93" fmla="*/ 4 h 143"/>
                  <a:gd name="T94" fmla="*/ 3 w 194"/>
                  <a:gd name="T95"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43">
                    <a:moveTo>
                      <a:pt x="194" y="141"/>
                    </a:moveTo>
                    <a:cubicBezTo>
                      <a:pt x="190" y="141"/>
                      <a:pt x="187" y="140"/>
                      <a:pt x="183" y="140"/>
                    </a:cubicBezTo>
                    <a:cubicBezTo>
                      <a:pt x="178" y="140"/>
                      <a:pt x="172" y="140"/>
                      <a:pt x="167" y="141"/>
                    </a:cubicBezTo>
                    <a:cubicBezTo>
                      <a:pt x="162" y="141"/>
                      <a:pt x="157" y="141"/>
                      <a:pt x="152" y="141"/>
                    </a:cubicBezTo>
                    <a:cubicBezTo>
                      <a:pt x="147" y="141"/>
                      <a:pt x="142" y="141"/>
                      <a:pt x="137" y="141"/>
                    </a:cubicBezTo>
                    <a:cubicBezTo>
                      <a:pt x="133" y="141"/>
                      <a:pt x="129" y="140"/>
                      <a:pt x="125" y="140"/>
                    </a:cubicBezTo>
                    <a:cubicBezTo>
                      <a:pt x="121" y="140"/>
                      <a:pt x="116" y="140"/>
                      <a:pt x="112" y="140"/>
                    </a:cubicBezTo>
                    <a:cubicBezTo>
                      <a:pt x="109" y="140"/>
                      <a:pt x="105" y="140"/>
                      <a:pt x="102" y="140"/>
                    </a:cubicBezTo>
                    <a:cubicBezTo>
                      <a:pt x="97" y="140"/>
                      <a:pt x="93" y="140"/>
                      <a:pt x="88" y="140"/>
                    </a:cubicBezTo>
                    <a:cubicBezTo>
                      <a:pt x="82" y="139"/>
                      <a:pt x="75" y="139"/>
                      <a:pt x="69" y="139"/>
                    </a:cubicBezTo>
                    <a:cubicBezTo>
                      <a:pt x="67" y="139"/>
                      <a:pt x="65" y="140"/>
                      <a:pt x="63" y="140"/>
                    </a:cubicBezTo>
                    <a:cubicBezTo>
                      <a:pt x="57" y="140"/>
                      <a:pt x="50" y="140"/>
                      <a:pt x="44" y="140"/>
                    </a:cubicBezTo>
                    <a:cubicBezTo>
                      <a:pt x="39" y="140"/>
                      <a:pt x="34" y="141"/>
                      <a:pt x="29" y="141"/>
                    </a:cubicBezTo>
                    <a:cubicBezTo>
                      <a:pt x="23" y="141"/>
                      <a:pt x="18" y="141"/>
                      <a:pt x="13" y="141"/>
                    </a:cubicBezTo>
                    <a:cubicBezTo>
                      <a:pt x="10" y="140"/>
                      <a:pt x="7" y="140"/>
                      <a:pt x="4" y="142"/>
                    </a:cubicBezTo>
                    <a:cubicBezTo>
                      <a:pt x="4" y="142"/>
                      <a:pt x="3" y="142"/>
                      <a:pt x="2" y="142"/>
                    </a:cubicBezTo>
                    <a:cubicBezTo>
                      <a:pt x="1" y="143"/>
                      <a:pt x="0" y="142"/>
                      <a:pt x="0" y="140"/>
                    </a:cubicBezTo>
                    <a:cubicBezTo>
                      <a:pt x="0" y="134"/>
                      <a:pt x="0" y="128"/>
                      <a:pt x="0" y="122"/>
                    </a:cubicBezTo>
                    <a:cubicBezTo>
                      <a:pt x="0" y="116"/>
                      <a:pt x="1" y="109"/>
                      <a:pt x="1" y="103"/>
                    </a:cubicBezTo>
                    <a:cubicBezTo>
                      <a:pt x="1" y="98"/>
                      <a:pt x="1" y="94"/>
                      <a:pt x="1" y="89"/>
                    </a:cubicBezTo>
                    <a:cubicBezTo>
                      <a:pt x="1" y="84"/>
                      <a:pt x="0" y="80"/>
                      <a:pt x="0" y="75"/>
                    </a:cubicBezTo>
                    <a:cubicBezTo>
                      <a:pt x="1" y="69"/>
                      <a:pt x="1" y="63"/>
                      <a:pt x="1" y="57"/>
                    </a:cubicBezTo>
                    <a:cubicBezTo>
                      <a:pt x="1" y="55"/>
                      <a:pt x="0" y="53"/>
                      <a:pt x="0" y="51"/>
                    </a:cubicBezTo>
                    <a:cubicBezTo>
                      <a:pt x="0" y="41"/>
                      <a:pt x="1" y="31"/>
                      <a:pt x="1" y="20"/>
                    </a:cubicBezTo>
                    <a:cubicBezTo>
                      <a:pt x="1" y="17"/>
                      <a:pt x="0" y="13"/>
                      <a:pt x="0" y="10"/>
                    </a:cubicBezTo>
                    <a:cubicBezTo>
                      <a:pt x="0" y="8"/>
                      <a:pt x="0" y="7"/>
                      <a:pt x="0" y="5"/>
                    </a:cubicBezTo>
                    <a:cubicBezTo>
                      <a:pt x="0" y="4"/>
                      <a:pt x="0" y="4"/>
                      <a:pt x="0" y="3"/>
                    </a:cubicBezTo>
                    <a:cubicBezTo>
                      <a:pt x="0" y="3"/>
                      <a:pt x="0" y="2"/>
                      <a:pt x="0" y="1"/>
                    </a:cubicBezTo>
                    <a:cubicBezTo>
                      <a:pt x="1" y="0"/>
                      <a:pt x="1" y="0"/>
                      <a:pt x="2" y="0"/>
                    </a:cubicBezTo>
                    <a:cubicBezTo>
                      <a:pt x="6" y="0"/>
                      <a:pt x="10" y="0"/>
                      <a:pt x="14" y="0"/>
                    </a:cubicBezTo>
                    <a:cubicBezTo>
                      <a:pt x="22" y="0"/>
                      <a:pt x="29" y="1"/>
                      <a:pt x="37" y="1"/>
                    </a:cubicBezTo>
                    <a:cubicBezTo>
                      <a:pt x="42" y="1"/>
                      <a:pt x="47" y="1"/>
                      <a:pt x="52" y="1"/>
                    </a:cubicBezTo>
                    <a:cubicBezTo>
                      <a:pt x="55" y="1"/>
                      <a:pt x="57" y="1"/>
                      <a:pt x="60" y="1"/>
                    </a:cubicBezTo>
                    <a:cubicBezTo>
                      <a:pt x="67" y="1"/>
                      <a:pt x="74" y="1"/>
                      <a:pt x="81" y="1"/>
                    </a:cubicBezTo>
                    <a:cubicBezTo>
                      <a:pt x="86" y="1"/>
                      <a:pt x="91" y="2"/>
                      <a:pt x="96" y="2"/>
                    </a:cubicBezTo>
                    <a:cubicBezTo>
                      <a:pt x="103" y="2"/>
                      <a:pt x="111" y="2"/>
                      <a:pt x="119" y="2"/>
                    </a:cubicBezTo>
                    <a:cubicBezTo>
                      <a:pt x="125" y="1"/>
                      <a:pt x="132" y="1"/>
                      <a:pt x="139" y="1"/>
                    </a:cubicBezTo>
                    <a:cubicBezTo>
                      <a:pt x="150" y="1"/>
                      <a:pt x="160" y="1"/>
                      <a:pt x="170" y="0"/>
                    </a:cubicBezTo>
                    <a:cubicBezTo>
                      <a:pt x="175" y="0"/>
                      <a:pt x="180" y="0"/>
                      <a:pt x="185" y="0"/>
                    </a:cubicBezTo>
                    <a:cubicBezTo>
                      <a:pt x="187" y="0"/>
                      <a:pt x="189" y="1"/>
                      <a:pt x="191" y="1"/>
                    </a:cubicBezTo>
                    <a:cubicBezTo>
                      <a:pt x="193" y="1"/>
                      <a:pt x="194" y="2"/>
                      <a:pt x="193" y="4"/>
                    </a:cubicBezTo>
                    <a:cubicBezTo>
                      <a:pt x="193" y="7"/>
                      <a:pt x="193" y="10"/>
                      <a:pt x="193" y="14"/>
                    </a:cubicBezTo>
                    <a:cubicBezTo>
                      <a:pt x="193" y="19"/>
                      <a:pt x="192" y="25"/>
                      <a:pt x="192" y="31"/>
                    </a:cubicBezTo>
                    <a:cubicBezTo>
                      <a:pt x="192" y="38"/>
                      <a:pt x="193" y="46"/>
                      <a:pt x="193" y="53"/>
                    </a:cubicBezTo>
                    <a:cubicBezTo>
                      <a:pt x="193" y="59"/>
                      <a:pt x="192" y="65"/>
                      <a:pt x="192" y="71"/>
                    </a:cubicBezTo>
                    <a:cubicBezTo>
                      <a:pt x="192" y="77"/>
                      <a:pt x="193" y="83"/>
                      <a:pt x="193" y="90"/>
                    </a:cubicBezTo>
                    <a:cubicBezTo>
                      <a:pt x="193" y="96"/>
                      <a:pt x="193" y="103"/>
                      <a:pt x="193" y="109"/>
                    </a:cubicBezTo>
                    <a:cubicBezTo>
                      <a:pt x="193" y="112"/>
                      <a:pt x="193" y="114"/>
                      <a:pt x="193" y="117"/>
                    </a:cubicBezTo>
                    <a:cubicBezTo>
                      <a:pt x="193" y="121"/>
                      <a:pt x="193" y="126"/>
                      <a:pt x="193" y="130"/>
                    </a:cubicBezTo>
                    <a:cubicBezTo>
                      <a:pt x="193" y="132"/>
                      <a:pt x="193" y="135"/>
                      <a:pt x="194" y="137"/>
                    </a:cubicBezTo>
                    <a:cubicBezTo>
                      <a:pt x="194" y="139"/>
                      <a:pt x="194" y="140"/>
                      <a:pt x="194" y="141"/>
                    </a:cubicBezTo>
                    <a:close/>
                    <a:moveTo>
                      <a:pt x="3" y="4"/>
                    </a:moveTo>
                    <a:cubicBezTo>
                      <a:pt x="3" y="7"/>
                      <a:pt x="3" y="10"/>
                      <a:pt x="3" y="13"/>
                    </a:cubicBezTo>
                    <a:cubicBezTo>
                      <a:pt x="4" y="16"/>
                      <a:pt x="3" y="20"/>
                      <a:pt x="3" y="24"/>
                    </a:cubicBezTo>
                    <a:cubicBezTo>
                      <a:pt x="3" y="30"/>
                      <a:pt x="4" y="36"/>
                      <a:pt x="4" y="43"/>
                    </a:cubicBezTo>
                    <a:cubicBezTo>
                      <a:pt x="4" y="50"/>
                      <a:pt x="3" y="57"/>
                      <a:pt x="3" y="64"/>
                    </a:cubicBezTo>
                    <a:cubicBezTo>
                      <a:pt x="3" y="68"/>
                      <a:pt x="4" y="73"/>
                      <a:pt x="4" y="77"/>
                    </a:cubicBezTo>
                    <a:cubicBezTo>
                      <a:pt x="3" y="85"/>
                      <a:pt x="3" y="92"/>
                      <a:pt x="3" y="100"/>
                    </a:cubicBezTo>
                    <a:cubicBezTo>
                      <a:pt x="3" y="106"/>
                      <a:pt x="3" y="113"/>
                      <a:pt x="3" y="119"/>
                    </a:cubicBezTo>
                    <a:cubicBezTo>
                      <a:pt x="3" y="125"/>
                      <a:pt x="3" y="130"/>
                      <a:pt x="3" y="135"/>
                    </a:cubicBezTo>
                    <a:cubicBezTo>
                      <a:pt x="3" y="138"/>
                      <a:pt x="3" y="138"/>
                      <a:pt x="6" y="138"/>
                    </a:cubicBezTo>
                    <a:cubicBezTo>
                      <a:pt x="9" y="138"/>
                      <a:pt x="12" y="138"/>
                      <a:pt x="15" y="138"/>
                    </a:cubicBezTo>
                    <a:cubicBezTo>
                      <a:pt x="20" y="138"/>
                      <a:pt x="26" y="138"/>
                      <a:pt x="31" y="138"/>
                    </a:cubicBezTo>
                    <a:cubicBezTo>
                      <a:pt x="39" y="138"/>
                      <a:pt x="48" y="137"/>
                      <a:pt x="57" y="137"/>
                    </a:cubicBezTo>
                    <a:cubicBezTo>
                      <a:pt x="67" y="137"/>
                      <a:pt x="77" y="137"/>
                      <a:pt x="87" y="137"/>
                    </a:cubicBezTo>
                    <a:cubicBezTo>
                      <a:pt x="89" y="137"/>
                      <a:pt x="90" y="137"/>
                      <a:pt x="91" y="137"/>
                    </a:cubicBezTo>
                    <a:cubicBezTo>
                      <a:pt x="95" y="137"/>
                      <a:pt x="100" y="137"/>
                      <a:pt x="104" y="137"/>
                    </a:cubicBezTo>
                    <a:cubicBezTo>
                      <a:pt x="107" y="137"/>
                      <a:pt x="110" y="137"/>
                      <a:pt x="113" y="137"/>
                    </a:cubicBezTo>
                    <a:cubicBezTo>
                      <a:pt x="117" y="137"/>
                      <a:pt x="120" y="137"/>
                      <a:pt x="123" y="137"/>
                    </a:cubicBezTo>
                    <a:cubicBezTo>
                      <a:pt x="128" y="137"/>
                      <a:pt x="134" y="137"/>
                      <a:pt x="139" y="138"/>
                    </a:cubicBezTo>
                    <a:cubicBezTo>
                      <a:pt x="145" y="138"/>
                      <a:pt x="151" y="138"/>
                      <a:pt x="157" y="138"/>
                    </a:cubicBezTo>
                    <a:cubicBezTo>
                      <a:pt x="162" y="138"/>
                      <a:pt x="168" y="138"/>
                      <a:pt x="174" y="137"/>
                    </a:cubicBezTo>
                    <a:cubicBezTo>
                      <a:pt x="175" y="137"/>
                      <a:pt x="176" y="137"/>
                      <a:pt x="177" y="137"/>
                    </a:cubicBezTo>
                    <a:cubicBezTo>
                      <a:pt x="181" y="137"/>
                      <a:pt x="185" y="137"/>
                      <a:pt x="189" y="137"/>
                    </a:cubicBezTo>
                    <a:cubicBezTo>
                      <a:pt x="190" y="137"/>
                      <a:pt x="191" y="137"/>
                      <a:pt x="191" y="136"/>
                    </a:cubicBezTo>
                    <a:cubicBezTo>
                      <a:pt x="191" y="128"/>
                      <a:pt x="190" y="119"/>
                      <a:pt x="190" y="111"/>
                    </a:cubicBezTo>
                    <a:cubicBezTo>
                      <a:pt x="190" y="105"/>
                      <a:pt x="190" y="100"/>
                      <a:pt x="190" y="94"/>
                    </a:cubicBezTo>
                    <a:cubicBezTo>
                      <a:pt x="190" y="84"/>
                      <a:pt x="190" y="74"/>
                      <a:pt x="190" y="64"/>
                    </a:cubicBezTo>
                    <a:cubicBezTo>
                      <a:pt x="190" y="55"/>
                      <a:pt x="190" y="47"/>
                      <a:pt x="190" y="38"/>
                    </a:cubicBezTo>
                    <a:cubicBezTo>
                      <a:pt x="190" y="33"/>
                      <a:pt x="190" y="29"/>
                      <a:pt x="190" y="24"/>
                    </a:cubicBezTo>
                    <a:cubicBezTo>
                      <a:pt x="190" y="18"/>
                      <a:pt x="190" y="12"/>
                      <a:pt x="190" y="7"/>
                    </a:cubicBezTo>
                    <a:cubicBezTo>
                      <a:pt x="190" y="3"/>
                      <a:pt x="190" y="3"/>
                      <a:pt x="186" y="3"/>
                    </a:cubicBezTo>
                    <a:cubicBezTo>
                      <a:pt x="185" y="3"/>
                      <a:pt x="183" y="3"/>
                      <a:pt x="182" y="3"/>
                    </a:cubicBezTo>
                    <a:cubicBezTo>
                      <a:pt x="171" y="3"/>
                      <a:pt x="160" y="4"/>
                      <a:pt x="148" y="4"/>
                    </a:cubicBezTo>
                    <a:cubicBezTo>
                      <a:pt x="144" y="4"/>
                      <a:pt x="140" y="4"/>
                      <a:pt x="135" y="4"/>
                    </a:cubicBezTo>
                    <a:cubicBezTo>
                      <a:pt x="129" y="4"/>
                      <a:pt x="123" y="4"/>
                      <a:pt x="117" y="4"/>
                    </a:cubicBezTo>
                    <a:cubicBezTo>
                      <a:pt x="114" y="4"/>
                      <a:pt x="111" y="5"/>
                      <a:pt x="108" y="5"/>
                    </a:cubicBezTo>
                    <a:cubicBezTo>
                      <a:pt x="105" y="5"/>
                      <a:pt x="103" y="4"/>
                      <a:pt x="101" y="4"/>
                    </a:cubicBezTo>
                    <a:cubicBezTo>
                      <a:pt x="96" y="4"/>
                      <a:pt x="91" y="4"/>
                      <a:pt x="87" y="4"/>
                    </a:cubicBezTo>
                    <a:cubicBezTo>
                      <a:pt x="83" y="4"/>
                      <a:pt x="79" y="4"/>
                      <a:pt x="75" y="4"/>
                    </a:cubicBezTo>
                    <a:cubicBezTo>
                      <a:pt x="70" y="3"/>
                      <a:pt x="66" y="4"/>
                      <a:pt x="61" y="4"/>
                    </a:cubicBezTo>
                    <a:cubicBezTo>
                      <a:pt x="57" y="4"/>
                      <a:pt x="52" y="3"/>
                      <a:pt x="48" y="3"/>
                    </a:cubicBezTo>
                    <a:cubicBezTo>
                      <a:pt x="43" y="3"/>
                      <a:pt x="38" y="4"/>
                      <a:pt x="33" y="4"/>
                    </a:cubicBezTo>
                    <a:cubicBezTo>
                      <a:pt x="28" y="4"/>
                      <a:pt x="23" y="3"/>
                      <a:pt x="18" y="4"/>
                    </a:cubicBezTo>
                    <a:cubicBezTo>
                      <a:pt x="15" y="4"/>
                      <a:pt x="12" y="4"/>
                      <a:pt x="9" y="4"/>
                    </a:cubicBezTo>
                    <a:cubicBezTo>
                      <a:pt x="7" y="4"/>
                      <a:pt x="5" y="4"/>
                      <a:pt x="3"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615"/>
              <p:cNvSpPr>
                <a:spLocks/>
              </p:cNvSpPr>
              <p:nvPr/>
            </p:nvSpPr>
            <p:spPr bwMode="auto">
              <a:xfrm>
                <a:off x="8532813" y="3679825"/>
                <a:ext cx="703263" cy="496888"/>
              </a:xfrm>
              <a:custGeom>
                <a:avLst/>
                <a:gdLst>
                  <a:gd name="T0" fmla="*/ 2 w 179"/>
                  <a:gd name="T1" fmla="*/ 10 h 126"/>
                  <a:gd name="T2" fmla="*/ 3 w 179"/>
                  <a:gd name="T3" fmla="*/ 41 h 126"/>
                  <a:gd name="T4" fmla="*/ 2 w 179"/>
                  <a:gd name="T5" fmla="*/ 63 h 126"/>
                  <a:gd name="T6" fmla="*/ 3 w 179"/>
                  <a:gd name="T7" fmla="*/ 91 h 126"/>
                  <a:gd name="T8" fmla="*/ 3 w 179"/>
                  <a:gd name="T9" fmla="*/ 122 h 126"/>
                  <a:gd name="T10" fmla="*/ 174 w 179"/>
                  <a:gd name="T11" fmla="*/ 4 h 126"/>
                  <a:gd name="T12" fmla="*/ 141 w 179"/>
                  <a:gd name="T13" fmla="*/ 4 h 126"/>
                  <a:gd name="T14" fmla="*/ 122 w 179"/>
                  <a:gd name="T15" fmla="*/ 4 h 126"/>
                  <a:gd name="T16" fmla="*/ 90 w 179"/>
                  <a:gd name="T17" fmla="*/ 5 h 126"/>
                  <a:gd name="T18" fmla="*/ 40 w 179"/>
                  <a:gd name="T19" fmla="*/ 5 h 126"/>
                  <a:gd name="T20" fmla="*/ 19 w 179"/>
                  <a:gd name="T21" fmla="*/ 5 h 126"/>
                  <a:gd name="T22" fmla="*/ 6 w 179"/>
                  <a:gd name="T23" fmla="*/ 5 h 126"/>
                  <a:gd name="T24" fmla="*/ 2 w 179"/>
                  <a:gd name="T25" fmla="*/ 1 h 126"/>
                  <a:gd name="T26" fmla="*/ 16 w 179"/>
                  <a:gd name="T27" fmla="*/ 1 h 126"/>
                  <a:gd name="T28" fmla="*/ 41 w 179"/>
                  <a:gd name="T29" fmla="*/ 2 h 126"/>
                  <a:gd name="T30" fmla="*/ 64 w 179"/>
                  <a:gd name="T31" fmla="*/ 3 h 126"/>
                  <a:gd name="T32" fmla="*/ 94 w 179"/>
                  <a:gd name="T33" fmla="*/ 2 h 126"/>
                  <a:gd name="T34" fmla="*/ 135 w 179"/>
                  <a:gd name="T35" fmla="*/ 2 h 126"/>
                  <a:gd name="T36" fmla="*/ 170 w 179"/>
                  <a:gd name="T37" fmla="*/ 1 h 126"/>
                  <a:gd name="T38" fmla="*/ 177 w 179"/>
                  <a:gd name="T39" fmla="*/ 3 h 126"/>
                  <a:gd name="T40" fmla="*/ 177 w 179"/>
                  <a:gd name="T41" fmla="*/ 48 h 126"/>
                  <a:gd name="T42" fmla="*/ 177 w 179"/>
                  <a:gd name="T43" fmla="*/ 67 h 126"/>
                  <a:gd name="T44" fmla="*/ 176 w 179"/>
                  <a:gd name="T45" fmla="*/ 105 h 126"/>
                  <a:gd name="T46" fmla="*/ 176 w 179"/>
                  <a:gd name="T47" fmla="*/ 121 h 126"/>
                  <a:gd name="T48" fmla="*/ 164 w 179"/>
                  <a:gd name="T49" fmla="*/ 124 h 126"/>
                  <a:gd name="T50" fmla="*/ 139 w 179"/>
                  <a:gd name="T51" fmla="*/ 124 h 126"/>
                  <a:gd name="T52" fmla="*/ 114 w 179"/>
                  <a:gd name="T53" fmla="*/ 125 h 126"/>
                  <a:gd name="T54" fmla="*/ 81 w 179"/>
                  <a:gd name="T55" fmla="*/ 125 h 126"/>
                  <a:gd name="T56" fmla="*/ 54 w 179"/>
                  <a:gd name="T57" fmla="*/ 125 h 126"/>
                  <a:gd name="T58" fmla="*/ 31 w 179"/>
                  <a:gd name="T59" fmla="*/ 125 h 126"/>
                  <a:gd name="T60" fmla="*/ 2 w 179"/>
                  <a:gd name="T61" fmla="*/ 125 h 126"/>
                  <a:gd name="T62" fmla="*/ 0 w 179"/>
                  <a:gd name="T63" fmla="*/ 118 h 126"/>
                  <a:gd name="T64" fmla="*/ 0 w 179"/>
                  <a:gd name="T65" fmla="*/ 95 h 126"/>
                  <a:gd name="T66" fmla="*/ 0 w 179"/>
                  <a:gd name="T67" fmla="*/ 74 h 126"/>
                  <a:gd name="T68" fmla="*/ 1 w 179"/>
                  <a:gd name="T69" fmla="*/ 53 h 126"/>
                  <a:gd name="T70" fmla="*/ 0 w 179"/>
                  <a:gd name="T71" fmla="*/ 30 h 126"/>
                  <a:gd name="T72" fmla="*/ 0 w 179"/>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 h="126">
                    <a:moveTo>
                      <a:pt x="1" y="3"/>
                    </a:moveTo>
                    <a:cubicBezTo>
                      <a:pt x="1" y="5"/>
                      <a:pt x="2" y="8"/>
                      <a:pt x="2" y="10"/>
                    </a:cubicBezTo>
                    <a:cubicBezTo>
                      <a:pt x="3" y="14"/>
                      <a:pt x="2" y="18"/>
                      <a:pt x="2" y="21"/>
                    </a:cubicBezTo>
                    <a:cubicBezTo>
                      <a:pt x="2" y="28"/>
                      <a:pt x="3" y="34"/>
                      <a:pt x="3" y="41"/>
                    </a:cubicBezTo>
                    <a:cubicBezTo>
                      <a:pt x="3" y="42"/>
                      <a:pt x="3" y="44"/>
                      <a:pt x="3" y="45"/>
                    </a:cubicBezTo>
                    <a:cubicBezTo>
                      <a:pt x="3" y="51"/>
                      <a:pt x="2" y="57"/>
                      <a:pt x="2" y="63"/>
                    </a:cubicBezTo>
                    <a:cubicBezTo>
                      <a:pt x="2" y="65"/>
                      <a:pt x="2" y="68"/>
                      <a:pt x="2" y="71"/>
                    </a:cubicBezTo>
                    <a:cubicBezTo>
                      <a:pt x="3" y="77"/>
                      <a:pt x="3" y="84"/>
                      <a:pt x="3" y="91"/>
                    </a:cubicBezTo>
                    <a:cubicBezTo>
                      <a:pt x="3" y="97"/>
                      <a:pt x="3" y="103"/>
                      <a:pt x="3" y="109"/>
                    </a:cubicBezTo>
                    <a:cubicBezTo>
                      <a:pt x="3" y="113"/>
                      <a:pt x="3" y="118"/>
                      <a:pt x="3" y="122"/>
                    </a:cubicBezTo>
                    <a:cubicBezTo>
                      <a:pt x="60" y="122"/>
                      <a:pt x="117" y="123"/>
                      <a:pt x="173" y="120"/>
                    </a:cubicBezTo>
                    <a:cubicBezTo>
                      <a:pt x="174" y="82"/>
                      <a:pt x="175" y="43"/>
                      <a:pt x="174" y="4"/>
                    </a:cubicBezTo>
                    <a:cubicBezTo>
                      <a:pt x="169" y="4"/>
                      <a:pt x="163" y="4"/>
                      <a:pt x="158" y="4"/>
                    </a:cubicBezTo>
                    <a:cubicBezTo>
                      <a:pt x="152" y="4"/>
                      <a:pt x="147" y="4"/>
                      <a:pt x="141" y="4"/>
                    </a:cubicBezTo>
                    <a:cubicBezTo>
                      <a:pt x="138" y="4"/>
                      <a:pt x="134" y="4"/>
                      <a:pt x="131" y="4"/>
                    </a:cubicBezTo>
                    <a:cubicBezTo>
                      <a:pt x="128" y="4"/>
                      <a:pt x="125" y="4"/>
                      <a:pt x="122" y="4"/>
                    </a:cubicBezTo>
                    <a:cubicBezTo>
                      <a:pt x="120" y="4"/>
                      <a:pt x="118" y="4"/>
                      <a:pt x="115" y="4"/>
                    </a:cubicBezTo>
                    <a:cubicBezTo>
                      <a:pt x="107" y="4"/>
                      <a:pt x="99" y="4"/>
                      <a:pt x="90" y="5"/>
                    </a:cubicBezTo>
                    <a:cubicBezTo>
                      <a:pt x="83" y="5"/>
                      <a:pt x="76" y="5"/>
                      <a:pt x="69" y="5"/>
                    </a:cubicBezTo>
                    <a:cubicBezTo>
                      <a:pt x="59" y="5"/>
                      <a:pt x="50" y="5"/>
                      <a:pt x="40" y="5"/>
                    </a:cubicBezTo>
                    <a:cubicBezTo>
                      <a:pt x="37" y="5"/>
                      <a:pt x="33" y="5"/>
                      <a:pt x="30" y="4"/>
                    </a:cubicBezTo>
                    <a:cubicBezTo>
                      <a:pt x="26" y="4"/>
                      <a:pt x="22" y="5"/>
                      <a:pt x="19" y="5"/>
                    </a:cubicBezTo>
                    <a:cubicBezTo>
                      <a:pt x="15" y="5"/>
                      <a:pt x="12" y="4"/>
                      <a:pt x="8" y="4"/>
                    </a:cubicBezTo>
                    <a:cubicBezTo>
                      <a:pt x="7" y="4"/>
                      <a:pt x="6" y="5"/>
                      <a:pt x="6" y="5"/>
                    </a:cubicBezTo>
                    <a:cubicBezTo>
                      <a:pt x="5" y="5"/>
                      <a:pt x="3" y="5"/>
                      <a:pt x="3" y="4"/>
                    </a:cubicBezTo>
                    <a:cubicBezTo>
                      <a:pt x="2" y="4"/>
                      <a:pt x="2" y="2"/>
                      <a:pt x="2" y="1"/>
                    </a:cubicBezTo>
                    <a:cubicBezTo>
                      <a:pt x="3" y="1"/>
                      <a:pt x="4" y="1"/>
                      <a:pt x="5" y="1"/>
                    </a:cubicBezTo>
                    <a:cubicBezTo>
                      <a:pt x="9" y="1"/>
                      <a:pt x="12" y="1"/>
                      <a:pt x="16" y="1"/>
                    </a:cubicBezTo>
                    <a:cubicBezTo>
                      <a:pt x="20" y="1"/>
                      <a:pt x="24" y="2"/>
                      <a:pt x="28" y="2"/>
                    </a:cubicBezTo>
                    <a:cubicBezTo>
                      <a:pt x="32" y="2"/>
                      <a:pt x="37" y="2"/>
                      <a:pt x="41" y="2"/>
                    </a:cubicBezTo>
                    <a:cubicBezTo>
                      <a:pt x="46" y="2"/>
                      <a:pt x="50" y="3"/>
                      <a:pt x="55" y="3"/>
                    </a:cubicBezTo>
                    <a:cubicBezTo>
                      <a:pt x="58" y="3"/>
                      <a:pt x="61" y="3"/>
                      <a:pt x="64" y="3"/>
                    </a:cubicBezTo>
                    <a:cubicBezTo>
                      <a:pt x="69" y="3"/>
                      <a:pt x="73" y="3"/>
                      <a:pt x="78" y="3"/>
                    </a:cubicBezTo>
                    <a:cubicBezTo>
                      <a:pt x="83" y="3"/>
                      <a:pt x="89" y="3"/>
                      <a:pt x="94" y="2"/>
                    </a:cubicBezTo>
                    <a:cubicBezTo>
                      <a:pt x="101" y="2"/>
                      <a:pt x="108" y="2"/>
                      <a:pt x="115" y="2"/>
                    </a:cubicBezTo>
                    <a:cubicBezTo>
                      <a:pt x="122" y="2"/>
                      <a:pt x="129" y="2"/>
                      <a:pt x="135" y="2"/>
                    </a:cubicBezTo>
                    <a:cubicBezTo>
                      <a:pt x="139" y="2"/>
                      <a:pt x="143" y="1"/>
                      <a:pt x="146" y="1"/>
                    </a:cubicBezTo>
                    <a:cubicBezTo>
                      <a:pt x="154" y="1"/>
                      <a:pt x="162" y="1"/>
                      <a:pt x="170" y="1"/>
                    </a:cubicBezTo>
                    <a:cubicBezTo>
                      <a:pt x="171" y="1"/>
                      <a:pt x="173" y="1"/>
                      <a:pt x="174" y="1"/>
                    </a:cubicBezTo>
                    <a:cubicBezTo>
                      <a:pt x="176" y="0"/>
                      <a:pt x="177" y="1"/>
                      <a:pt x="177" y="3"/>
                    </a:cubicBezTo>
                    <a:cubicBezTo>
                      <a:pt x="179" y="10"/>
                      <a:pt x="177" y="17"/>
                      <a:pt x="177" y="24"/>
                    </a:cubicBezTo>
                    <a:cubicBezTo>
                      <a:pt x="177" y="32"/>
                      <a:pt x="177" y="40"/>
                      <a:pt x="177" y="48"/>
                    </a:cubicBezTo>
                    <a:cubicBezTo>
                      <a:pt x="177" y="52"/>
                      <a:pt x="177" y="56"/>
                      <a:pt x="177" y="59"/>
                    </a:cubicBezTo>
                    <a:cubicBezTo>
                      <a:pt x="177" y="62"/>
                      <a:pt x="177" y="65"/>
                      <a:pt x="177" y="67"/>
                    </a:cubicBezTo>
                    <a:cubicBezTo>
                      <a:pt x="177" y="71"/>
                      <a:pt x="176" y="74"/>
                      <a:pt x="176" y="78"/>
                    </a:cubicBezTo>
                    <a:cubicBezTo>
                      <a:pt x="176" y="87"/>
                      <a:pt x="176" y="96"/>
                      <a:pt x="176" y="105"/>
                    </a:cubicBezTo>
                    <a:cubicBezTo>
                      <a:pt x="176" y="109"/>
                      <a:pt x="176" y="114"/>
                      <a:pt x="176" y="119"/>
                    </a:cubicBezTo>
                    <a:cubicBezTo>
                      <a:pt x="176" y="119"/>
                      <a:pt x="176" y="120"/>
                      <a:pt x="176" y="121"/>
                    </a:cubicBezTo>
                    <a:cubicBezTo>
                      <a:pt x="176" y="124"/>
                      <a:pt x="174" y="125"/>
                      <a:pt x="171" y="125"/>
                    </a:cubicBezTo>
                    <a:cubicBezTo>
                      <a:pt x="168" y="124"/>
                      <a:pt x="166" y="124"/>
                      <a:pt x="164" y="124"/>
                    </a:cubicBezTo>
                    <a:cubicBezTo>
                      <a:pt x="157" y="124"/>
                      <a:pt x="151" y="124"/>
                      <a:pt x="144" y="124"/>
                    </a:cubicBezTo>
                    <a:cubicBezTo>
                      <a:pt x="142" y="124"/>
                      <a:pt x="141" y="124"/>
                      <a:pt x="139" y="124"/>
                    </a:cubicBezTo>
                    <a:cubicBezTo>
                      <a:pt x="134" y="125"/>
                      <a:pt x="128" y="124"/>
                      <a:pt x="122" y="125"/>
                    </a:cubicBezTo>
                    <a:cubicBezTo>
                      <a:pt x="120" y="126"/>
                      <a:pt x="117" y="125"/>
                      <a:pt x="114" y="125"/>
                    </a:cubicBezTo>
                    <a:cubicBezTo>
                      <a:pt x="110" y="125"/>
                      <a:pt x="106" y="125"/>
                      <a:pt x="102" y="125"/>
                    </a:cubicBezTo>
                    <a:cubicBezTo>
                      <a:pt x="95" y="125"/>
                      <a:pt x="88" y="125"/>
                      <a:pt x="81" y="125"/>
                    </a:cubicBezTo>
                    <a:cubicBezTo>
                      <a:pt x="77" y="125"/>
                      <a:pt x="73" y="124"/>
                      <a:pt x="68" y="125"/>
                    </a:cubicBezTo>
                    <a:cubicBezTo>
                      <a:pt x="64" y="125"/>
                      <a:pt x="59" y="125"/>
                      <a:pt x="54" y="125"/>
                    </a:cubicBezTo>
                    <a:cubicBezTo>
                      <a:pt x="50" y="125"/>
                      <a:pt x="47" y="125"/>
                      <a:pt x="43" y="125"/>
                    </a:cubicBezTo>
                    <a:cubicBezTo>
                      <a:pt x="39" y="125"/>
                      <a:pt x="35" y="125"/>
                      <a:pt x="31" y="125"/>
                    </a:cubicBezTo>
                    <a:cubicBezTo>
                      <a:pt x="24" y="125"/>
                      <a:pt x="18" y="124"/>
                      <a:pt x="11" y="124"/>
                    </a:cubicBezTo>
                    <a:cubicBezTo>
                      <a:pt x="8" y="124"/>
                      <a:pt x="5" y="125"/>
                      <a:pt x="2" y="125"/>
                    </a:cubicBezTo>
                    <a:cubicBezTo>
                      <a:pt x="1" y="125"/>
                      <a:pt x="0" y="125"/>
                      <a:pt x="0" y="124"/>
                    </a:cubicBezTo>
                    <a:cubicBezTo>
                      <a:pt x="0" y="122"/>
                      <a:pt x="0" y="120"/>
                      <a:pt x="0" y="118"/>
                    </a:cubicBezTo>
                    <a:cubicBezTo>
                      <a:pt x="0" y="115"/>
                      <a:pt x="0" y="112"/>
                      <a:pt x="0" y="108"/>
                    </a:cubicBezTo>
                    <a:cubicBezTo>
                      <a:pt x="0" y="104"/>
                      <a:pt x="0" y="99"/>
                      <a:pt x="0" y="95"/>
                    </a:cubicBezTo>
                    <a:cubicBezTo>
                      <a:pt x="0" y="90"/>
                      <a:pt x="0" y="86"/>
                      <a:pt x="0" y="81"/>
                    </a:cubicBezTo>
                    <a:cubicBezTo>
                      <a:pt x="0" y="79"/>
                      <a:pt x="0" y="77"/>
                      <a:pt x="0" y="74"/>
                    </a:cubicBezTo>
                    <a:cubicBezTo>
                      <a:pt x="0" y="71"/>
                      <a:pt x="0" y="67"/>
                      <a:pt x="0" y="63"/>
                    </a:cubicBezTo>
                    <a:cubicBezTo>
                      <a:pt x="0" y="60"/>
                      <a:pt x="0" y="57"/>
                      <a:pt x="1" y="53"/>
                    </a:cubicBezTo>
                    <a:cubicBezTo>
                      <a:pt x="1" y="51"/>
                      <a:pt x="1" y="49"/>
                      <a:pt x="1" y="47"/>
                    </a:cubicBezTo>
                    <a:cubicBezTo>
                      <a:pt x="1" y="41"/>
                      <a:pt x="0" y="36"/>
                      <a:pt x="0" y="30"/>
                    </a:cubicBezTo>
                    <a:cubicBezTo>
                      <a:pt x="0" y="22"/>
                      <a:pt x="0" y="15"/>
                      <a:pt x="0" y="7"/>
                    </a:cubicBezTo>
                    <a:cubicBezTo>
                      <a:pt x="0" y="6"/>
                      <a:pt x="0" y="4"/>
                      <a:pt x="0" y="3"/>
                    </a:cubicBezTo>
                    <a:cubicBezTo>
                      <a:pt x="0" y="3"/>
                      <a:pt x="1" y="3"/>
                      <a:pt x="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a:blip r:embed="rId3" cstate="print"/>
            <a:stretch>
              <a:fillRect/>
            </a:stretch>
          </p:blipFill>
          <p:spPr>
            <a:xfrm>
              <a:off x="6218472" y="2310445"/>
              <a:ext cx="1247275" cy="1078471"/>
            </a:xfrm>
            <a:prstGeom prst="rect">
              <a:avLst/>
            </a:prstGeom>
          </p:spPr>
        </p:pic>
      </p:grpSp>
      <p:grpSp>
        <p:nvGrpSpPr>
          <p:cNvPr id="152" name="Group 151"/>
          <p:cNvGrpSpPr/>
          <p:nvPr/>
        </p:nvGrpSpPr>
        <p:grpSpPr>
          <a:xfrm>
            <a:off x="3283358" y="3088033"/>
            <a:ext cx="4819861" cy="3572632"/>
            <a:chOff x="7421563" y="5384800"/>
            <a:chExt cx="1722438" cy="1254125"/>
          </a:xfrm>
          <a:solidFill>
            <a:schemeClr val="tx1"/>
          </a:solidFill>
        </p:grpSpPr>
        <p:sp>
          <p:nvSpPr>
            <p:cNvPr id="153" name="Freeform 6"/>
            <p:cNvSpPr>
              <a:spLocks noEditPoints="1"/>
            </p:cNvSpPr>
            <p:nvPr/>
          </p:nvSpPr>
          <p:spPr bwMode="auto">
            <a:xfrm>
              <a:off x="7421563" y="5384800"/>
              <a:ext cx="1722438" cy="1254125"/>
            </a:xfrm>
            <a:custGeom>
              <a:avLst/>
              <a:gdLst>
                <a:gd name="T0" fmla="*/ 194 w 438"/>
                <a:gd name="T1" fmla="*/ 273 h 319"/>
                <a:gd name="T2" fmla="*/ 248 w 438"/>
                <a:gd name="T3" fmla="*/ 256 h 319"/>
                <a:gd name="T4" fmla="*/ 283 w 438"/>
                <a:gd name="T5" fmla="*/ 231 h 319"/>
                <a:gd name="T6" fmla="*/ 324 w 438"/>
                <a:gd name="T7" fmla="*/ 188 h 319"/>
                <a:gd name="T8" fmla="*/ 366 w 438"/>
                <a:gd name="T9" fmla="*/ 125 h 319"/>
                <a:gd name="T10" fmla="*/ 398 w 438"/>
                <a:gd name="T11" fmla="*/ 66 h 319"/>
                <a:gd name="T12" fmla="*/ 408 w 438"/>
                <a:gd name="T13" fmla="*/ 24 h 319"/>
                <a:gd name="T14" fmla="*/ 420 w 438"/>
                <a:gd name="T15" fmla="*/ 5 h 319"/>
                <a:gd name="T16" fmla="*/ 430 w 438"/>
                <a:gd name="T17" fmla="*/ 24 h 319"/>
                <a:gd name="T18" fmla="*/ 433 w 438"/>
                <a:gd name="T19" fmla="*/ 35 h 319"/>
                <a:gd name="T20" fmla="*/ 414 w 438"/>
                <a:gd name="T21" fmla="*/ 36 h 319"/>
                <a:gd name="T22" fmla="*/ 369 w 438"/>
                <a:gd name="T23" fmla="*/ 123 h 319"/>
                <a:gd name="T24" fmla="*/ 324 w 438"/>
                <a:gd name="T25" fmla="*/ 189 h 319"/>
                <a:gd name="T26" fmla="*/ 284 w 438"/>
                <a:gd name="T27" fmla="*/ 233 h 319"/>
                <a:gd name="T28" fmla="*/ 205 w 438"/>
                <a:gd name="T29" fmla="*/ 274 h 319"/>
                <a:gd name="T30" fmla="*/ 165 w 438"/>
                <a:gd name="T31" fmla="*/ 307 h 319"/>
                <a:gd name="T32" fmla="*/ 150 w 438"/>
                <a:gd name="T33" fmla="*/ 318 h 319"/>
                <a:gd name="T34" fmla="*/ 122 w 438"/>
                <a:gd name="T35" fmla="*/ 305 h 319"/>
                <a:gd name="T36" fmla="*/ 96 w 438"/>
                <a:gd name="T37" fmla="*/ 274 h 319"/>
                <a:gd name="T38" fmla="*/ 28 w 438"/>
                <a:gd name="T39" fmla="*/ 263 h 319"/>
                <a:gd name="T40" fmla="*/ 6 w 438"/>
                <a:gd name="T41" fmla="*/ 260 h 319"/>
                <a:gd name="T42" fmla="*/ 61 w 438"/>
                <a:gd name="T43" fmla="*/ 255 h 319"/>
                <a:gd name="T44" fmla="*/ 53 w 438"/>
                <a:gd name="T45" fmla="*/ 240 h 319"/>
                <a:gd name="T46" fmla="*/ 62 w 438"/>
                <a:gd name="T47" fmla="*/ 224 h 319"/>
                <a:gd name="T48" fmla="*/ 67 w 438"/>
                <a:gd name="T49" fmla="*/ 237 h 319"/>
                <a:gd name="T50" fmla="*/ 70 w 438"/>
                <a:gd name="T51" fmla="*/ 253 h 319"/>
                <a:gd name="T52" fmla="*/ 98 w 438"/>
                <a:gd name="T53" fmla="*/ 273 h 319"/>
                <a:gd name="T54" fmla="*/ 111 w 438"/>
                <a:gd name="T55" fmla="*/ 273 h 319"/>
                <a:gd name="T56" fmla="*/ 120 w 438"/>
                <a:gd name="T57" fmla="*/ 259 h 319"/>
                <a:gd name="T58" fmla="*/ 130 w 438"/>
                <a:gd name="T59" fmla="*/ 268 h 319"/>
                <a:gd name="T60" fmla="*/ 140 w 438"/>
                <a:gd name="T61" fmla="*/ 263 h 319"/>
                <a:gd name="T62" fmla="*/ 123 w 438"/>
                <a:gd name="T63" fmla="*/ 289 h 319"/>
                <a:gd name="T64" fmla="*/ 126 w 438"/>
                <a:gd name="T65" fmla="*/ 281 h 319"/>
                <a:gd name="T66" fmla="*/ 122 w 438"/>
                <a:gd name="T67" fmla="*/ 281 h 319"/>
                <a:gd name="T68" fmla="*/ 126 w 438"/>
                <a:gd name="T69" fmla="*/ 262 h 319"/>
                <a:gd name="T70" fmla="*/ 115 w 438"/>
                <a:gd name="T71" fmla="*/ 284 h 319"/>
                <a:gd name="T72" fmla="*/ 115 w 438"/>
                <a:gd name="T73" fmla="*/ 289 h 319"/>
                <a:gd name="T74" fmla="*/ 131 w 438"/>
                <a:gd name="T75" fmla="*/ 310 h 319"/>
                <a:gd name="T76" fmla="*/ 129 w 438"/>
                <a:gd name="T77" fmla="*/ 296 h 319"/>
                <a:gd name="T78" fmla="*/ 140 w 438"/>
                <a:gd name="T79" fmla="*/ 301 h 319"/>
                <a:gd name="T80" fmla="*/ 140 w 438"/>
                <a:gd name="T81" fmla="*/ 295 h 319"/>
                <a:gd name="T82" fmla="*/ 142 w 438"/>
                <a:gd name="T83" fmla="*/ 303 h 319"/>
                <a:gd name="T84" fmla="*/ 140 w 438"/>
                <a:gd name="T85" fmla="*/ 316 h 319"/>
                <a:gd name="T86" fmla="*/ 154 w 438"/>
                <a:gd name="T87" fmla="*/ 313 h 319"/>
                <a:gd name="T88" fmla="*/ 156 w 438"/>
                <a:gd name="T89" fmla="*/ 299 h 319"/>
                <a:gd name="T90" fmla="*/ 162 w 438"/>
                <a:gd name="T91" fmla="*/ 299 h 319"/>
                <a:gd name="T92" fmla="*/ 63 w 438"/>
                <a:gd name="T93" fmla="*/ 230 h 319"/>
                <a:gd name="T94" fmla="*/ 71 w 438"/>
                <a:gd name="T95" fmla="*/ 224 h 319"/>
                <a:gd name="T96" fmla="*/ 64 w 438"/>
                <a:gd name="T97" fmla="*/ 242 h 319"/>
                <a:gd name="T98" fmla="*/ 63 w 438"/>
                <a:gd name="T99" fmla="*/ 260 h 319"/>
                <a:gd name="T100" fmla="*/ 134 w 438"/>
                <a:gd name="T101" fmla="*/ 307 h 319"/>
                <a:gd name="T102" fmla="*/ 138 w 438"/>
                <a:gd name="T103" fmla="*/ 316 h 319"/>
                <a:gd name="T104" fmla="*/ 128 w 438"/>
                <a:gd name="T105" fmla="*/ 272 h 319"/>
                <a:gd name="T106" fmla="*/ 111 w 438"/>
                <a:gd name="T107" fmla="*/ 287 h 319"/>
                <a:gd name="T108" fmla="*/ 72 w 438"/>
                <a:gd name="T109" fmla="*/ 245 h 319"/>
                <a:gd name="T110" fmla="*/ 423 w 438"/>
                <a:gd name="T111" fmla="*/ 13 h 319"/>
                <a:gd name="T112" fmla="*/ 134 w 438"/>
                <a:gd name="T113" fmla="*/ 303 h 319"/>
                <a:gd name="T114" fmla="*/ 114 w 438"/>
                <a:gd name="T115" fmla="*/ 274 h 319"/>
                <a:gd name="T116" fmla="*/ 116 w 438"/>
                <a:gd name="T117" fmla="*/ 276 h 319"/>
                <a:gd name="T118" fmla="*/ 423 w 438"/>
                <a:gd name="T119" fmla="*/ 8 h 319"/>
                <a:gd name="T120" fmla="*/ 132 w 438"/>
                <a:gd name="T121" fmla="*/ 2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19">
                  <a:moveTo>
                    <a:pt x="169" y="294"/>
                  </a:moveTo>
                  <a:cubicBezTo>
                    <a:pt x="169" y="294"/>
                    <a:pt x="169" y="294"/>
                    <a:pt x="169" y="294"/>
                  </a:cubicBezTo>
                  <a:cubicBezTo>
                    <a:pt x="171" y="292"/>
                    <a:pt x="172" y="290"/>
                    <a:pt x="174" y="288"/>
                  </a:cubicBezTo>
                  <a:cubicBezTo>
                    <a:pt x="175" y="287"/>
                    <a:pt x="176" y="286"/>
                    <a:pt x="177" y="285"/>
                  </a:cubicBezTo>
                  <a:cubicBezTo>
                    <a:pt x="178" y="284"/>
                    <a:pt x="179" y="283"/>
                    <a:pt x="180" y="282"/>
                  </a:cubicBezTo>
                  <a:cubicBezTo>
                    <a:pt x="182" y="280"/>
                    <a:pt x="184" y="278"/>
                    <a:pt x="186" y="276"/>
                  </a:cubicBezTo>
                  <a:cubicBezTo>
                    <a:pt x="189" y="275"/>
                    <a:pt x="191" y="274"/>
                    <a:pt x="194" y="273"/>
                  </a:cubicBezTo>
                  <a:cubicBezTo>
                    <a:pt x="196" y="273"/>
                    <a:pt x="198" y="273"/>
                    <a:pt x="200" y="273"/>
                  </a:cubicBezTo>
                  <a:cubicBezTo>
                    <a:pt x="202" y="273"/>
                    <a:pt x="203" y="272"/>
                    <a:pt x="205" y="272"/>
                  </a:cubicBezTo>
                  <a:cubicBezTo>
                    <a:pt x="209" y="272"/>
                    <a:pt x="213" y="271"/>
                    <a:pt x="217" y="270"/>
                  </a:cubicBezTo>
                  <a:cubicBezTo>
                    <a:pt x="220" y="269"/>
                    <a:pt x="223" y="268"/>
                    <a:pt x="226" y="267"/>
                  </a:cubicBezTo>
                  <a:cubicBezTo>
                    <a:pt x="228" y="266"/>
                    <a:pt x="231" y="265"/>
                    <a:pt x="233" y="264"/>
                  </a:cubicBezTo>
                  <a:cubicBezTo>
                    <a:pt x="235" y="263"/>
                    <a:pt x="237" y="262"/>
                    <a:pt x="239" y="261"/>
                  </a:cubicBezTo>
                  <a:cubicBezTo>
                    <a:pt x="242" y="259"/>
                    <a:pt x="245" y="257"/>
                    <a:pt x="248" y="256"/>
                  </a:cubicBezTo>
                  <a:cubicBezTo>
                    <a:pt x="250" y="255"/>
                    <a:pt x="252" y="254"/>
                    <a:pt x="254" y="253"/>
                  </a:cubicBezTo>
                  <a:cubicBezTo>
                    <a:pt x="255" y="252"/>
                    <a:pt x="257" y="252"/>
                    <a:pt x="258" y="251"/>
                  </a:cubicBezTo>
                  <a:cubicBezTo>
                    <a:pt x="258" y="251"/>
                    <a:pt x="258" y="251"/>
                    <a:pt x="258" y="251"/>
                  </a:cubicBezTo>
                  <a:cubicBezTo>
                    <a:pt x="261" y="249"/>
                    <a:pt x="264" y="247"/>
                    <a:pt x="266" y="245"/>
                  </a:cubicBezTo>
                  <a:cubicBezTo>
                    <a:pt x="270" y="243"/>
                    <a:pt x="273" y="240"/>
                    <a:pt x="276" y="237"/>
                  </a:cubicBezTo>
                  <a:cubicBezTo>
                    <a:pt x="277" y="236"/>
                    <a:pt x="278" y="235"/>
                    <a:pt x="279" y="234"/>
                  </a:cubicBezTo>
                  <a:cubicBezTo>
                    <a:pt x="281" y="233"/>
                    <a:pt x="282" y="232"/>
                    <a:pt x="283" y="231"/>
                  </a:cubicBezTo>
                  <a:cubicBezTo>
                    <a:pt x="285" y="229"/>
                    <a:pt x="287" y="227"/>
                    <a:pt x="289" y="225"/>
                  </a:cubicBezTo>
                  <a:cubicBezTo>
                    <a:pt x="292" y="223"/>
                    <a:pt x="294" y="221"/>
                    <a:pt x="296" y="219"/>
                  </a:cubicBezTo>
                  <a:cubicBezTo>
                    <a:pt x="299" y="216"/>
                    <a:pt x="302" y="213"/>
                    <a:pt x="305" y="210"/>
                  </a:cubicBezTo>
                  <a:cubicBezTo>
                    <a:pt x="307" y="208"/>
                    <a:pt x="309" y="206"/>
                    <a:pt x="311" y="203"/>
                  </a:cubicBezTo>
                  <a:cubicBezTo>
                    <a:pt x="313" y="202"/>
                    <a:pt x="314" y="200"/>
                    <a:pt x="315" y="198"/>
                  </a:cubicBezTo>
                  <a:cubicBezTo>
                    <a:pt x="317" y="196"/>
                    <a:pt x="319" y="194"/>
                    <a:pt x="320" y="191"/>
                  </a:cubicBezTo>
                  <a:cubicBezTo>
                    <a:pt x="321" y="190"/>
                    <a:pt x="323" y="189"/>
                    <a:pt x="324" y="188"/>
                  </a:cubicBezTo>
                  <a:cubicBezTo>
                    <a:pt x="326" y="184"/>
                    <a:pt x="329" y="180"/>
                    <a:pt x="332" y="177"/>
                  </a:cubicBezTo>
                  <a:cubicBezTo>
                    <a:pt x="334" y="174"/>
                    <a:pt x="336" y="171"/>
                    <a:pt x="338" y="168"/>
                  </a:cubicBezTo>
                  <a:cubicBezTo>
                    <a:pt x="339" y="166"/>
                    <a:pt x="341" y="165"/>
                    <a:pt x="342" y="163"/>
                  </a:cubicBezTo>
                  <a:cubicBezTo>
                    <a:pt x="345" y="159"/>
                    <a:pt x="348" y="155"/>
                    <a:pt x="350" y="152"/>
                  </a:cubicBezTo>
                  <a:cubicBezTo>
                    <a:pt x="352" y="149"/>
                    <a:pt x="354" y="146"/>
                    <a:pt x="356" y="143"/>
                  </a:cubicBezTo>
                  <a:cubicBezTo>
                    <a:pt x="358" y="139"/>
                    <a:pt x="360" y="136"/>
                    <a:pt x="362" y="133"/>
                  </a:cubicBezTo>
                  <a:cubicBezTo>
                    <a:pt x="364" y="130"/>
                    <a:pt x="365" y="127"/>
                    <a:pt x="366" y="125"/>
                  </a:cubicBezTo>
                  <a:cubicBezTo>
                    <a:pt x="368" y="123"/>
                    <a:pt x="369" y="121"/>
                    <a:pt x="370" y="119"/>
                  </a:cubicBezTo>
                  <a:cubicBezTo>
                    <a:pt x="371" y="116"/>
                    <a:pt x="373" y="114"/>
                    <a:pt x="374" y="111"/>
                  </a:cubicBezTo>
                  <a:cubicBezTo>
                    <a:pt x="376" y="108"/>
                    <a:pt x="378" y="104"/>
                    <a:pt x="380" y="101"/>
                  </a:cubicBezTo>
                  <a:cubicBezTo>
                    <a:pt x="382" y="98"/>
                    <a:pt x="383" y="95"/>
                    <a:pt x="384" y="93"/>
                  </a:cubicBezTo>
                  <a:cubicBezTo>
                    <a:pt x="386" y="90"/>
                    <a:pt x="387" y="87"/>
                    <a:pt x="389" y="85"/>
                  </a:cubicBezTo>
                  <a:cubicBezTo>
                    <a:pt x="390" y="82"/>
                    <a:pt x="392" y="79"/>
                    <a:pt x="393" y="76"/>
                  </a:cubicBezTo>
                  <a:cubicBezTo>
                    <a:pt x="395" y="73"/>
                    <a:pt x="397" y="70"/>
                    <a:pt x="398" y="66"/>
                  </a:cubicBezTo>
                  <a:cubicBezTo>
                    <a:pt x="400" y="62"/>
                    <a:pt x="402" y="58"/>
                    <a:pt x="404" y="54"/>
                  </a:cubicBezTo>
                  <a:cubicBezTo>
                    <a:pt x="406" y="50"/>
                    <a:pt x="408" y="46"/>
                    <a:pt x="410" y="41"/>
                  </a:cubicBezTo>
                  <a:cubicBezTo>
                    <a:pt x="412" y="37"/>
                    <a:pt x="414" y="32"/>
                    <a:pt x="417" y="27"/>
                  </a:cubicBezTo>
                  <a:cubicBezTo>
                    <a:pt x="418" y="24"/>
                    <a:pt x="420" y="21"/>
                    <a:pt x="421" y="18"/>
                  </a:cubicBezTo>
                  <a:cubicBezTo>
                    <a:pt x="421" y="18"/>
                    <a:pt x="422" y="17"/>
                    <a:pt x="422" y="17"/>
                  </a:cubicBezTo>
                  <a:cubicBezTo>
                    <a:pt x="420" y="17"/>
                    <a:pt x="418" y="18"/>
                    <a:pt x="417" y="18"/>
                  </a:cubicBezTo>
                  <a:cubicBezTo>
                    <a:pt x="414" y="20"/>
                    <a:pt x="410" y="21"/>
                    <a:pt x="408" y="24"/>
                  </a:cubicBezTo>
                  <a:cubicBezTo>
                    <a:pt x="408" y="24"/>
                    <a:pt x="407" y="25"/>
                    <a:pt x="407" y="25"/>
                  </a:cubicBezTo>
                  <a:cubicBezTo>
                    <a:pt x="406" y="25"/>
                    <a:pt x="406" y="25"/>
                    <a:pt x="405" y="25"/>
                  </a:cubicBezTo>
                  <a:cubicBezTo>
                    <a:pt x="404" y="25"/>
                    <a:pt x="404" y="24"/>
                    <a:pt x="404" y="23"/>
                  </a:cubicBezTo>
                  <a:cubicBezTo>
                    <a:pt x="404" y="22"/>
                    <a:pt x="404" y="22"/>
                    <a:pt x="404" y="21"/>
                  </a:cubicBezTo>
                  <a:cubicBezTo>
                    <a:pt x="404" y="21"/>
                    <a:pt x="405" y="20"/>
                    <a:pt x="405" y="20"/>
                  </a:cubicBezTo>
                  <a:cubicBezTo>
                    <a:pt x="410" y="19"/>
                    <a:pt x="413" y="16"/>
                    <a:pt x="416" y="12"/>
                  </a:cubicBezTo>
                  <a:cubicBezTo>
                    <a:pt x="417" y="10"/>
                    <a:pt x="419" y="8"/>
                    <a:pt x="420" y="5"/>
                  </a:cubicBezTo>
                  <a:cubicBezTo>
                    <a:pt x="421" y="4"/>
                    <a:pt x="422" y="3"/>
                    <a:pt x="423" y="1"/>
                  </a:cubicBezTo>
                  <a:cubicBezTo>
                    <a:pt x="423" y="0"/>
                    <a:pt x="424" y="0"/>
                    <a:pt x="424" y="0"/>
                  </a:cubicBezTo>
                  <a:cubicBezTo>
                    <a:pt x="425" y="0"/>
                    <a:pt x="425" y="1"/>
                    <a:pt x="425" y="2"/>
                  </a:cubicBezTo>
                  <a:cubicBezTo>
                    <a:pt x="425" y="2"/>
                    <a:pt x="425" y="2"/>
                    <a:pt x="425" y="3"/>
                  </a:cubicBezTo>
                  <a:cubicBezTo>
                    <a:pt x="424" y="6"/>
                    <a:pt x="425" y="9"/>
                    <a:pt x="425" y="12"/>
                  </a:cubicBezTo>
                  <a:cubicBezTo>
                    <a:pt x="426" y="13"/>
                    <a:pt x="426" y="15"/>
                    <a:pt x="427" y="16"/>
                  </a:cubicBezTo>
                  <a:cubicBezTo>
                    <a:pt x="428" y="19"/>
                    <a:pt x="429" y="21"/>
                    <a:pt x="430" y="24"/>
                  </a:cubicBezTo>
                  <a:cubicBezTo>
                    <a:pt x="432" y="27"/>
                    <a:pt x="434" y="30"/>
                    <a:pt x="436" y="32"/>
                  </a:cubicBezTo>
                  <a:cubicBezTo>
                    <a:pt x="436" y="32"/>
                    <a:pt x="437" y="32"/>
                    <a:pt x="437" y="32"/>
                  </a:cubicBezTo>
                  <a:cubicBezTo>
                    <a:pt x="437" y="33"/>
                    <a:pt x="438" y="33"/>
                    <a:pt x="438" y="34"/>
                  </a:cubicBezTo>
                  <a:cubicBezTo>
                    <a:pt x="438" y="34"/>
                    <a:pt x="437" y="35"/>
                    <a:pt x="437" y="35"/>
                  </a:cubicBezTo>
                  <a:cubicBezTo>
                    <a:pt x="436" y="35"/>
                    <a:pt x="436" y="35"/>
                    <a:pt x="435" y="34"/>
                  </a:cubicBezTo>
                  <a:cubicBezTo>
                    <a:pt x="434" y="33"/>
                    <a:pt x="433" y="31"/>
                    <a:pt x="431" y="30"/>
                  </a:cubicBezTo>
                  <a:cubicBezTo>
                    <a:pt x="432" y="32"/>
                    <a:pt x="432" y="33"/>
                    <a:pt x="433" y="35"/>
                  </a:cubicBezTo>
                  <a:cubicBezTo>
                    <a:pt x="433" y="36"/>
                    <a:pt x="432" y="36"/>
                    <a:pt x="432" y="36"/>
                  </a:cubicBezTo>
                  <a:cubicBezTo>
                    <a:pt x="431" y="37"/>
                    <a:pt x="430" y="36"/>
                    <a:pt x="430" y="35"/>
                  </a:cubicBezTo>
                  <a:cubicBezTo>
                    <a:pt x="429" y="30"/>
                    <a:pt x="427" y="26"/>
                    <a:pt x="426" y="21"/>
                  </a:cubicBezTo>
                  <a:cubicBezTo>
                    <a:pt x="425" y="19"/>
                    <a:pt x="425" y="18"/>
                    <a:pt x="424" y="16"/>
                  </a:cubicBezTo>
                  <a:cubicBezTo>
                    <a:pt x="424" y="16"/>
                    <a:pt x="424" y="17"/>
                    <a:pt x="424" y="17"/>
                  </a:cubicBezTo>
                  <a:cubicBezTo>
                    <a:pt x="422" y="20"/>
                    <a:pt x="420" y="23"/>
                    <a:pt x="419" y="26"/>
                  </a:cubicBezTo>
                  <a:cubicBezTo>
                    <a:pt x="417" y="30"/>
                    <a:pt x="415" y="33"/>
                    <a:pt x="414" y="36"/>
                  </a:cubicBezTo>
                  <a:cubicBezTo>
                    <a:pt x="412" y="39"/>
                    <a:pt x="411" y="42"/>
                    <a:pt x="410" y="45"/>
                  </a:cubicBezTo>
                  <a:cubicBezTo>
                    <a:pt x="408" y="49"/>
                    <a:pt x="406" y="52"/>
                    <a:pt x="405" y="56"/>
                  </a:cubicBezTo>
                  <a:cubicBezTo>
                    <a:pt x="403" y="59"/>
                    <a:pt x="402" y="62"/>
                    <a:pt x="400" y="65"/>
                  </a:cubicBezTo>
                  <a:cubicBezTo>
                    <a:pt x="398" y="70"/>
                    <a:pt x="396" y="74"/>
                    <a:pt x="393" y="79"/>
                  </a:cubicBezTo>
                  <a:cubicBezTo>
                    <a:pt x="391" y="83"/>
                    <a:pt x="388" y="88"/>
                    <a:pt x="386" y="93"/>
                  </a:cubicBezTo>
                  <a:cubicBezTo>
                    <a:pt x="383" y="99"/>
                    <a:pt x="380" y="104"/>
                    <a:pt x="377" y="110"/>
                  </a:cubicBezTo>
                  <a:cubicBezTo>
                    <a:pt x="374" y="114"/>
                    <a:pt x="372" y="118"/>
                    <a:pt x="369" y="123"/>
                  </a:cubicBezTo>
                  <a:cubicBezTo>
                    <a:pt x="366" y="128"/>
                    <a:pt x="363" y="134"/>
                    <a:pt x="360" y="139"/>
                  </a:cubicBezTo>
                  <a:cubicBezTo>
                    <a:pt x="357" y="143"/>
                    <a:pt x="355" y="148"/>
                    <a:pt x="352" y="152"/>
                  </a:cubicBezTo>
                  <a:cubicBezTo>
                    <a:pt x="350" y="154"/>
                    <a:pt x="348" y="157"/>
                    <a:pt x="346" y="160"/>
                  </a:cubicBezTo>
                  <a:cubicBezTo>
                    <a:pt x="343" y="165"/>
                    <a:pt x="339" y="170"/>
                    <a:pt x="335" y="175"/>
                  </a:cubicBezTo>
                  <a:cubicBezTo>
                    <a:pt x="334" y="177"/>
                    <a:pt x="332" y="179"/>
                    <a:pt x="330" y="182"/>
                  </a:cubicBezTo>
                  <a:cubicBezTo>
                    <a:pt x="328" y="184"/>
                    <a:pt x="327" y="186"/>
                    <a:pt x="326" y="188"/>
                  </a:cubicBezTo>
                  <a:cubicBezTo>
                    <a:pt x="325" y="188"/>
                    <a:pt x="325" y="189"/>
                    <a:pt x="324" y="189"/>
                  </a:cubicBezTo>
                  <a:cubicBezTo>
                    <a:pt x="323" y="191"/>
                    <a:pt x="322" y="193"/>
                    <a:pt x="320" y="195"/>
                  </a:cubicBezTo>
                  <a:cubicBezTo>
                    <a:pt x="317" y="198"/>
                    <a:pt x="314" y="202"/>
                    <a:pt x="311" y="206"/>
                  </a:cubicBezTo>
                  <a:cubicBezTo>
                    <a:pt x="309" y="208"/>
                    <a:pt x="307" y="210"/>
                    <a:pt x="305" y="212"/>
                  </a:cubicBezTo>
                  <a:cubicBezTo>
                    <a:pt x="304" y="214"/>
                    <a:pt x="302" y="215"/>
                    <a:pt x="300" y="217"/>
                  </a:cubicBezTo>
                  <a:cubicBezTo>
                    <a:pt x="299" y="218"/>
                    <a:pt x="298" y="219"/>
                    <a:pt x="298" y="220"/>
                  </a:cubicBezTo>
                  <a:cubicBezTo>
                    <a:pt x="294" y="223"/>
                    <a:pt x="291" y="226"/>
                    <a:pt x="287" y="230"/>
                  </a:cubicBezTo>
                  <a:cubicBezTo>
                    <a:pt x="286" y="231"/>
                    <a:pt x="285" y="232"/>
                    <a:pt x="284" y="233"/>
                  </a:cubicBezTo>
                  <a:cubicBezTo>
                    <a:pt x="281" y="236"/>
                    <a:pt x="278" y="239"/>
                    <a:pt x="274" y="242"/>
                  </a:cubicBezTo>
                  <a:cubicBezTo>
                    <a:pt x="271" y="244"/>
                    <a:pt x="267" y="247"/>
                    <a:pt x="264" y="250"/>
                  </a:cubicBezTo>
                  <a:cubicBezTo>
                    <a:pt x="262" y="251"/>
                    <a:pt x="260" y="252"/>
                    <a:pt x="258" y="253"/>
                  </a:cubicBezTo>
                  <a:cubicBezTo>
                    <a:pt x="254" y="255"/>
                    <a:pt x="250" y="258"/>
                    <a:pt x="246" y="260"/>
                  </a:cubicBezTo>
                  <a:cubicBezTo>
                    <a:pt x="241" y="262"/>
                    <a:pt x="236" y="264"/>
                    <a:pt x="232" y="267"/>
                  </a:cubicBezTo>
                  <a:cubicBezTo>
                    <a:pt x="227" y="269"/>
                    <a:pt x="223" y="271"/>
                    <a:pt x="218" y="272"/>
                  </a:cubicBezTo>
                  <a:cubicBezTo>
                    <a:pt x="214" y="273"/>
                    <a:pt x="209" y="274"/>
                    <a:pt x="205" y="274"/>
                  </a:cubicBezTo>
                  <a:cubicBezTo>
                    <a:pt x="203" y="274"/>
                    <a:pt x="200" y="275"/>
                    <a:pt x="198" y="275"/>
                  </a:cubicBezTo>
                  <a:cubicBezTo>
                    <a:pt x="196" y="275"/>
                    <a:pt x="195" y="276"/>
                    <a:pt x="194" y="276"/>
                  </a:cubicBezTo>
                  <a:cubicBezTo>
                    <a:pt x="190" y="276"/>
                    <a:pt x="187" y="278"/>
                    <a:pt x="185" y="280"/>
                  </a:cubicBezTo>
                  <a:cubicBezTo>
                    <a:pt x="181" y="283"/>
                    <a:pt x="178" y="287"/>
                    <a:pt x="175" y="290"/>
                  </a:cubicBezTo>
                  <a:cubicBezTo>
                    <a:pt x="173" y="292"/>
                    <a:pt x="171" y="295"/>
                    <a:pt x="170" y="298"/>
                  </a:cubicBezTo>
                  <a:cubicBezTo>
                    <a:pt x="168" y="300"/>
                    <a:pt x="167" y="302"/>
                    <a:pt x="165" y="304"/>
                  </a:cubicBezTo>
                  <a:cubicBezTo>
                    <a:pt x="164" y="305"/>
                    <a:pt x="164" y="306"/>
                    <a:pt x="165" y="307"/>
                  </a:cubicBezTo>
                  <a:cubicBezTo>
                    <a:pt x="165" y="307"/>
                    <a:pt x="166" y="308"/>
                    <a:pt x="165" y="308"/>
                  </a:cubicBezTo>
                  <a:cubicBezTo>
                    <a:pt x="164" y="309"/>
                    <a:pt x="164" y="308"/>
                    <a:pt x="164" y="308"/>
                  </a:cubicBezTo>
                  <a:cubicBezTo>
                    <a:pt x="164" y="307"/>
                    <a:pt x="163" y="307"/>
                    <a:pt x="163" y="307"/>
                  </a:cubicBezTo>
                  <a:cubicBezTo>
                    <a:pt x="162" y="308"/>
                    <a:pt x="161" y="309"/>
                    <a:pt x="160" y="310"/>
                  </a:cubicBezTo>
                  <a:cubicBezTo>
                    <a:pt x="159" y="311"/>
                    <a:pt x="158" y="312"/>
                    <a:pt x="157" y="313"/>
                  </a:cubicBezTo>
                  <a:cubicBezTo>
                    <a:pt x="156" y="314"/>
                    <a:pt x="156" y="314"/>
                    <a:pt x="155" y="315"/>
                  </a:cubicBezTo>
                  <a:cubicBezTo>
                    <a:pt x="154" y="316"/>
                    <a:pt x="152" y="317"/>
                    <a:pt x="150" y="318"/>
                  </a:cubicBezTo>
                  <a:cubicBezTo>
                    <a:pt x="148" y="318"/>
                    <a:pt x="145" y="319"/>
                    <a:pt x="143" y="319"/>
                  </a:cubicBezTo>
                  <a:cubicBezTo>
                    <a:pt x="140" y="319"/>
                    <a:pt x="138" y="319"/>
                    <a:pt x="135" y="317"/>
                  </a:cubicBezTo>
                  <a:cubicBezTo>
                    <a:pt x="135" y="318"/>
                    <a:pt x="134" y="318"/>
                    <a:pt x="133" y="318"/>
                  </a:cubicBezTo>
                  <a:cubicBezTo>
                    <a:pt x="133" y="317"/>
                    <a:pt x="132" y="316"/>
                    <a:pt x="131" y="315"/>
                  </a:cubicBezTo>
                  <a:cubicBezTo>
                    <a:pt x="130" y="315"/>
                    <a:pt x="129" y="313"/>
                    <a:pt x="128" y="312"/>
                  </a:cubicBezTo>
                  <a:cubicBezTo>
                    <a:pt x="127" y="310"/>
                    <a:pt x="125" y="309"/>
                    <a:pt x="123" y="307"/>
                  </a:cubicBezTo>
                  <a:cubicBezTo>
                    <a:pt x="123" y="307"/>
                    <a:pt x="122" y="306"/>
                    <a:pt x="122" y="305"/>
                  </a:cubicBezTo>
                  <a:cubicBezTo>
                    <a:pt x="120" y="304"/>
                    <a:pt x="119" y="302"/>
                    <a:pt x="118" y="300"/>
                  </a:cubicBezTo>
                  <a:cubicBezTo>
                    <a:pt x="116" y="298"/>
                    <a:pt x="114" y="296"/>
                    <a:pt x="112" y="294"/>
                  </a:cubicBezTo>
                  <a:cubicBezTo>
                    <a:pt x="111" y="295"/>
                    <a:pt x="110" y="297"/>
                    <a:pt x="109" y="298"/>
                  </a:cubicBezTo>
                  <a:cubicBezTo>
                    <a:pt x="109" y="296"/>
                    <a:pt x="110" y="294"/>
                    <a:pt x="111" y="292"/>
                  </a:cubicBezTo>
                  <a:cubicBezTo>
                    <a:pt x="109" y="290"/>
                    <a:pt x="108" y="288"/>
                    <a:pt x="106" y="286"/>
                  </a:cubicBezTo>
                  <a:cubicBezTo>
                    <a:pt x="104" y="284"/>
                    <a:pt x="103" y="282"/>
                    <a:pt x="102" y="280"/>
                  </a:cubicBezTo>
                  <a:cubicBezTo>
                    <a:pt x="100" y="278"/>
                    <a:pt x="98" y="276"/>
                    <a:pt x="96" y="274"/>
                  </a:cubicBezTo>
                  <a:cubicBezTo>
                    <a:pt x="93" y="272"/>
                    <a:pt x="91" y="270"/>
                    <a:pt x="89" y="269"/>
                  </a:cubicBezTo>
                  <a:cubicBezTo>
                    <a:pt x="85" y="268"/>
                    <a:pt x="82" y="266"/>
                    <a:pt x="78" y="266"/>
                  </a:cubicBezTo>
                  <a:cubicBezTo>
                    <a:pt x="75" y="266"/>
                    <a:pt x="73" y="266"/>
                    <a:pt x="70" y="266"/>
                  </a:cubicBezTo>
                  <a:cubicBezTo>
                    <a:pt x="66" y="265"/>
                    <a:pt x="61" y="265"/>
                    <a:pt x="57" y="265"/>
                  </a:cubicBezTo>
                  <a:cubicBezTo>
                    <a:pt x="52" y="264"/>
                    <a:pt x="47" y="264"/>
                    <a:pt x="41" y="264"/>
                  </a:cubicBezTo>
                  <a:cubicBezTo>
                    <a:pt x="40" y="264"/>
                    <a:pt x="38" y="264"/>
                    <a:pt x="37" y="263"/>
                  </a:cubicBezTo>
                  <a:cubicBezTo>
                    <a:pt x="34" y="263"/>
                    <a:pt x="31" y="263"/>
                    <a:pt x="28" y="263"/>
                  </a:cubicBezTo>
                  <a:cubicBezTo>
                    <a:pt x="23" y="263"/>
                    <a:pt x="17" y="263"/>
                    <a:pt x="12" y="263"/>
                  </a:cubicBezTo>
                  <a:cubicBezTo>
                    <a:pt x="9" y="262"/>
                    <a:pt x="6" y="262"/>
                    <a:pt x="3" y="262"/>
                  </a:cubicBezTo>
                  <a:cubicBezTo>
                    <a:pt x="2" y="262"/>
                    <a:pt x="1" y="261"/>
                    <a:pt x="1" y="261"/>
                  </a:cubicBezTo>
                  <a:cubicBezTo>
                    <a:pt x="0" y="261"/>
                    <a:pt x="0" y="261"/>
                    <a:pt x="0" y="260"/>
                  </a:cubicBezTo>
                  <a:cubicBezTo>
                    <a:pt x="0" y="260"/>
                    <a:pt x="0" y="260"/>
                    <a:pt x="0" y="260"/>
                  </a:cubicBezTo>
                  <a:cubicBezTo>
                    <a:pt x="0" y="260"/>
                    <a:pt x="1" y="260"/>
                    <a:pt x="1" y="260"/>
                  </a:cubicBezTo>
                  <a:cubicBezTo>
                    <a:pt x="3" y="260"/>
                    <a:pt x="4" y="260"/>
                    <a:pt x="6" y="260"/>
                  </a:cubicBezTo>
                  <a:cubicBezTo>
                    <a:pt x="10" y="261"/>
                    <a:pt x="14" y="260"/>
                    <a:pt x="18" y="260"/>
                  </a:cubicBezTo>
                  <a:cubicBezTo>
                    <a:pt x="24" y="260"/>
                    <a:pt x="30" y="261"/>
                    <a:pt x="36" y="262"/>
                  </a:cubicBezTo>
                  <a:cubicBezTo>
                    <a:pt x="37" y="262"/>
                    <a:pt x="38" y="262"/>
                    <a:pt x="39" y="262"/>
                  </a:cubicBezTo>
                  <a:cubicBezTo>
                    <a:pt x="42" y="262"/>
                    <a:pt x="46" y="262"/>
                    <a:pt x="49" y="262"/>
                  </a:cubicBezTo>
                  <a:cubicBezTo>
                    <a:pt x="51" y="263"/>
                    <a:pt x="53" y="263"/>
                    <a:pt x="55" y="263"/>
                  </a:cubicBezTo>
                  <a:cubicBezTo>
                    <a:pt x="55" y="261"/>
                    <a:pt x="56" y="261"/>
                    <a:pt x="57" y="260"/>
                  </a:cubicBezTo>
                  <a:cubicBezTo>
                    <a:pt x="58" y="259"/>
                    <a:pt x="59" y="257"/>
                    <a:pt x="61" y="255"/>
                  </a:cubicBezTo>
                  <a:cubicBezTo>
                    <a:pt x="61" y="255"/>
                    <a:pt x="62" y="254"/>
                    <a:pt x="62" y="253"/>
                  </a:cubicBezTo>
                  <a:cubicBezTo>
                    <a:pt x="63" y="253"/>
                    <a:pt x="63" y="252"/>
                    <a:pt x="63" y="252"/>
                  </a:cubicBezTo>
                  <a:cubicBezTo>
                    <a:pt x="65" y="250"/>
                    <a:pt x="65" y="247"/>
                    <a:pt x="64" y="244"/>
                  </a:cubicBezTo>
                  <a:cubicBezTo>
                    <a:pt x="63" y="244"/>
                    <a:pt x="61" y="244"/>
                    <a:pt x="59" y="244"/>
                  </a:cubicBezTo>
                  <a:cubicBezTo>
                    <a:pt x="57" y="244"/>
                    <a:pt x="56" y="243"/>
                    <a:pt x="54" y="243"/>
                  </a:cubicBezTo>
                  <a:cubicBezTo>
                    <a:pt x="53" y="243"/>
                    <a:pt x="52" y="242"/>
                    <a:pt x="53" y="241"/>
                  </a:cubicBezTo>
                  <a:cubicBezTo>
                    <a:pt x="53" y="241"/>
                    <a:pt x="53" y="240"/>
                    <a:pt x="53" y="240"/>
                  </a:cubicBezTo>
                  <a:cubicBezTo>
                    <a:pt x="55" y="238"/>
                    <a:pt x="57" y="235"/>
                    <a:pt x="58" y="232"/>
                  </a:cubicBezTo>
                  <a:cubicBezTo>
                    <a:pt x="58" y="231"/>
                    <a:pt x="59" y="230"/>
                    <a:pt x="58" y="230"/>
                  </a:cubicBezTo>
                  <a:cubicBezTo>
                    <a:pt x="58" y="230"/>
                    <a:pt x="58" y="229"/>
                    <a:pt x="58" y="229"/>
                  </a:cubicBezTo>
                  <a:cubicBezTo>
                    <a:pt x="58" y="228"/>
                    <a:pt x="57" y="226"/>
                    <a:pt x="57" y="225"/>
                  </a:cubicBezTo>
                  <a:cubicBezTo>
                    <a:pt x="57" y="225"/>
                    <a:pt x="57" y="225"/>
                    <a:pt x="57" y="225"/>
                  </a:cubicBezTo>
                  <a:cubicBezTo>
                    <a:pt x="58" y="223"/>
                    <a:pt x="60" y="223"/>
                    <a:pt x="62" y="224"/>
                  </a:cubicBezTo>
                  <a:cubicBezTo>
                    <a:pt x="62" y="224"/>
                    <a:pt x="62" y="224"/>
                    <a:pt x="62" y="224"/>
                  </a:cubicBezTo>
                  <a:cubicBezTo>
                    <a:pt x="63" y="222"/>
                    <a:pt x="65" y="221"/>
                    <a:pt x="67" y="221"/>
                  </a:cubicBezTo>
                  <a:cubicBezTo>
                    <a:pt x="71" y="221"/>
                    <a:pt x="73" y="223"/>
                    <a:pt x="75" y="225"/>
                  </a:cubicBezTo>
                  <a:cubicBezTo>
                    <a:pt x="76" y="226"/>
                    <a:pt x="76" y="227"/>
                    <a:pt x="75" y="228"/>
                  </a:cubicBezTo>
                  <a:cubicBezTo>
                    <a:pt x="75" y="229"/>
                    <a:pt x="75" y="230"/>
                    <a:pt x="74" y="230"/>
                  </a:cubicBezTo>
                  <a:cubicBezTo>
                    <a:pt x="74" y="231"/>
                    <a:pt x="73" y="232"/>
                    <a:pt x="72" y="233"/>
                  </a:cubicBezTo>
                  <a:cubicBezTo>
                    <a:pt x="72" y="233"/>
                    <a:pt x="71" y="234"/>
                    <a:pt x="70" y="234"/>
                  </a:cubicBezTo>
                  <a:cubicBezTo>
                    <a:pt x="67" y="234"/>
                    <a:pt x="67" y="234"/>
                    <a:pt x="67" y="237"/>
                  </a:cubicBezTo>
                  <a:cubicBezTo>
                    <a:pt x="67" y="238"/>
                    <a:pt x="67" y="239"/>
                    <a:pt x="67" y="240"/>
                  </a:cubicBezTo>
                  <a:cubicBezTo>
                    <a:pt x="66" y="241"/>
                    <a:pt x="67" y="241"/>
                    <a:pt x="68" y="242"/>
                  </a:cubicBezTo>
                  <a:cubicBezTo>
                    <a:pt x="70" y="242"/>
                    <a:pt x="72" y="242"/>
                    <a:pt x="73" y="243"/>
                  </a:cubicBezTo>
                  <a:cubicBezTo>
                    <a:pt x="74" y="243"/>
                    <a:pt x="75" y="243"/>
                    <a:pt x="75" y="243"/>
                  </a:cubicBezTo>
                  <a:cubicBezTo>
                    <a:pt x="75" y="244"/>
                    <a:pt x="75" y="245"/>
                    <a:pt x="75" y="245"/>
                  </a:cubicBezTo>
                  <a:cubicBezTo>
                    <a:pt x="73" y="247"/>
                    <a:pt x="72" y="248"/>
                    <a:pt x="71" y="250"/>
                  </a:cubicBezTo>
                  <a:cubicBezTo>
                    <a:pt x="70" y="251"/>
                    <a:pt x="70" y="251"/>
                    <a:pt x="70" y="253"/>
                  </a:cubicBezTo>
                  <a:cubicBezTo>
                    <a:pt x="71" y="254"/>
                    <a:pt x="70" y="255"/>
                    <a:pt x="68" y="254"/>
                  </a:cubicBezTo>
                  <a:cubicBezTo>
                    <a:pt x="69" y="256"/>
                    <a:pt x="70" y="258"/>
                    <a:pt x="71" y="260"/>
                  </a:cubicBezTo>
                  <a:cubicBezTo>
                    <a:pt x="73" y="260"/>
                    <a:pt x="76" y="260"/>
                    <a:pt x="78" y="261"/>
                  </a:cubicBezTo>
                  <a:cubicBezTo>
                    <a:pt x="78" y="262"/>
                    <a:pt x="78" y="263"/>
                    <a:pt x="77" y="264"/>
                  </a:cubicBezTo>
                  <a:cubicBezTo>
                    <a:pt x="78" y="264"/>
                    <a:pt x="79" y="264"/>
                    <a:pt x="79" y="264"/>
                  </a:cubicBezTo>
                  <a:cubicBezTo>
                    <a:pt x="83" y="264"/>
                    <a:pt x="86" y="265"/>
                    <a:pt x="90" y="267"/>
                  </a:cubicBezTo>
                  <a:cubicBezTo>
                    <a:pt x="93" y="269"/>
                    <a:pt x="96" y="270"/>
                    <a:pt x="98" y="273"/>
                  </a:cubicBezTo>
                  <a:cubicBezTo>
                    <a:pt x="100" y="274"/>
                    <a:pt x="101" y="276"/>
                    <a:pt x="102" y="277"/>
                  </a:cubicBezTo>
                  <a:cubicBezTo>
                    <a:pt x="103" y="279"/>
                    <a:pt x="105" y="281"/>
                    <a:pt x="106" y="283"/>
                  </a:cubicBezTo>
                  <a:cubicBezTo>
                    <a:pt x="107" y="282"/>
                    <a:pt x="107" y="282"/>
                    <a:pt x="107" y="282"/>
                  </a:cubicBezTo>
                  <a:cubicBezTo>
                    <a:pt x="107" y="281"/>
                    <a:pt x="108" y="281"/>
                    <a:pt x="109" y="281"/>
                  </a:cubicBezTo>
                  <a:cubicBezTo>
                    <a:pt x="110" y="280"/>
                    <a:pt x="111" y="280"/>
                    <a:pt x="110" y="279"/>
                  </a:cubicBezTo>
                  <a:cubicBezTo>
                    <a:pt x="109" y="278"/>
                    <a:pt x="109" y="276"/>
                    <a:pt x="110" y="274"/>
                  </a:cubicBezTo>
                  <a:cubicBezTo>
                    <a:pt x="111" y="274"/>
                    <a:pt x="111" y="274"/>
                    <a:pt x="111" y="273"/>
                  </a:cubicBezTo>
                  <a:cubicBezTo>
                    <a:pt x="112" y="273"/>
                    <a:pt x="113" y="273"/>
                    <a:pt x="113" y="272"/>
                  </a:cubicBezTo>
                  <a:cubicBezTo>
                    <a:pt x="114" y="272"/>
                    <a:pt x="115" y="272"/>
                    <a:pt x="116" y="273"/>
                  </a:cubicBezTo>
                  <a:cubicBezTo>
                    <a:pt x="117" y="273"/>
                    <a:pt x="117" y="273"/>
                    <a:pt x="117" y="274"/>
                  </a:cubicBezTo>
                  <a:cubicBezTo>
                    <a:pt x="118" y="272"/>
                    <a:pt x="118" y="271"/>
                    <a:pt x="119" y="269"/>
                  </a:cubicBezTo>
                  <a:cubicBezTo>
                    <a:pt x="119" y="268"/>
                    <a:pt x="119" y="267"/>
                    <a:pt x="120" y="266"/>
                  </a:cubicBezTo>
                  <a:cubicBezTo>
                    <a:pt x="120" y="265"/>
                    <a:pt x="121" y="264"/>
                    <a:pt x="119" y="262"/>
                  </a:cubicBezTo>
                  <a:cubicBezTo>
                    <a:pt x="119" y="262"/>
                    <a:pt x="119" y="260"/>
                    <a:pt x="120" y="259"/>
                  </a:cubicBezTo>
                  <a:cubicBezTo>
                    <a:pt x="122" y="258"/>
                    <a:pt x="123" y="257"/>
                    <a:pt x="125" y="258"/>
                  </a:cubicBezTo>
                  <a:cubicBezTo>
                    <a:pt x="126" y="258"/>
                    <a:pt x="126" y="258"/>
                    <a:pt x="127" y="258"/>
                  </a:cubicBezTo>
                  <a:cubicBezTo>
                    <a:pt x="127" y="259"/>
                    <a:pt x="127" y="260"/>
                    <a:pt x="128" y="260"/>
                  </a:cubicBezTo>
                  <a:cubicBezTo>
                    <a:pt x="128" y="260"/>
                    <a:pt x="129" y="261"/>
                    <a:pt x="129" y="261"/>
                  </a:cubicBezTo>
                  <a:cubicBezTo>
                    <a:pt x="128" y="262"/>
                    <a:pt x="129" y="264"/>
                    <a:pt x="129" y="265"/>
                  </a:cubicBezTo>
                  <a:cubicBezTo>
                    <a:pt x="129" y="266"/>
                    <a:pt x="129" y="267"/>
                    <a:pt x="129" y="268"/>
                  </a:cubicBezTo>
                  <a:cubicBezTo>
                    <a:pt x="129" y="268"/>
                    <a:pt x="130" y="268"/>
                    <a:pt x="130" y="268"/>
                  </a:cubicBezTo>
                  <a:cubicBezTo>
                    <a:pt x="130" y="269"/>
                    <a:pt x="131" y="269"/>
                    <a:pt x="132" y="269"/>
                  </a:cubicBezTo>
                  <a:cubicBezTo>
                    <a:pt x="132" y="268"/>
                    <a:pt x="133" y="267"/>
                    <a:pt x="133" y="266"/>
                  </a:cubicBezTo>
                  <a:cubicBezTo>
                    <a:pt x="132" y="265"/>
                    <a:pt x="132" y="264"/>
                    <a:pt x="133" y="263"/>
                  </a:cubicBezTo>
                  <a:cubicBezTo>
                    <a:pt x="134" y="263"/>
                    <a:pt x="135" y="263"/>
                    <a:pt x="136" y="264"/>
                  </a:cubicBezTo>
                  <a:cubicBezTo>
                    <a:pt x="136" y="264"/>
                    <a:pt x="136" y="264"/>
                    <a:pt x="137" y="264"/>
                  </a:cubicBezTo>
                  <a:cubicBezTo>
                    <a:pt x="137" y="264"/>
                    <a:pt x="137" y="264"/>
                    <a:pt x="137" y="263"/>
                  </a:cubicBezTo>
                  <a:cubicBezTo>
                    <a:pt x="138" y="262"/>
                    <a:pt x="138" y="262"/>
                    <a:pt x="140" y="263"/>
                  </a:cubicBezTo>
                  <a:cubicBezTo>
                    <a:pt x="140" y="264"/>
                    <a:pt x="140" y="265"/>
                    <a:pt x="140" y="266"/>
                  </a:cubicBezTo>
                  <a:cubicBezTo>
                    <a:pt x="138" y="268"/>
                    <a:pt x="136" y="270"/>
                    <a:pt x="135" y="273"/>
                  </a:cubicBezTo>
                  <a:cubicBezTo>
                    <a:pt x="132" y="276"/>
                    <a:pt x="130" y="278"/>
                    <a:pt x="127" y="281"/>
                  </a:cubicBezTo>
                  <a:cubicBezTo>
                    <a:pt x="126" y="282"/>
                    <a:pt x="126" y="283"/>
                    <a:pt x="125" y="284"/>
                  </a:cubicBezTo>
                  <a:cubicBezTo>
                    <a:pt x="125" y="284"/>
                    <a:pt x="125" y="285"/>
                    <a:pt x="125" y="285"/>
                  </a:cubicBezTo>
                  <a:cubicBezTo>
                    <a:pt x="125" y="285"/>
                    <a:pt x="125" y="286"/>
                    <a:pt x="124" y="286"/>
                  </a:cubicBezTo>
                  <a:cubicBezTo>
                    <a:pt x="123" y="287"/>
                    <a:pt x="123" y="288"/>
                    <a:pt x="123" y="289"/>
                  </a:cubicBezTo>
                  <a:cubicBezTo>
                    <a:pt x="123" y="291"/>
                    <a:pt x="123" y="293"/>
                    <a:pt x="124" y="295"/>
                  </a:cubicBezTo>
                  <a:cubicBezTo>
                    <a:pt x="124" y="296"/>
                    <a:pt x="123" y="297"/>
                    <a:pt x="123" y="297"/>
                  </a:cubicBezTo>
                  <a:cubicBezTo>
                    <a:pt x="122" y="297"/>
                    <a:pt x="122" y="296"/>
                    <a:pt x="122" y="295"/>
                  </a:cubicBezTo>
                  <a:cubicBezTo>
                    <a:pt x="122" y="292"/>
                    <a:pt x="122" y="289"/>
                    <a:pt x="122" y="286"/>
                  </a:cubicBezTo>
                  <a:cubicBezTo>
                    <a:pt x="122" y="286"/>
                    <a:pt x="122" y="286"/>
                    <a:pt x="122" y="286"/>
                  </a:cubicBezTo>
                  <a:cubicBezTo>
                    <a:pt x="122" y="285"/>
                    <a:pt x="122" y="285"/>
                    <a:pt x="122" y="284"/>
                  </a:cubicBezTo>
                  <a:cubicBezTo>
                    <a:pt x="124" y="284"/>
                    <a:pt x="125" y="282"/>
                    <a:pt x="126" y="281"/>
                  </a:cubicBezTo>
                  <a:cubicBezTo>
                    <a:pt x="128" y="279"/>
                    <a:pt x="129" y="277"/>
                    <a:pt x="131" y="275"/>
                  </a:cubicBezTo>
                  <a:cubicBezTo>
                    <a:pt x="133" y="273"/>
                    <a:pt x="135" y="270"/>
                    <a:pt x="136" y="267"/>
                  </a:cubicBezTo>
                  <a:cubicBezTo>
                    <a:pt x="135" y="268"/>
                    <a:pt x="134" y="268"/>
                    <a:pt x="133" y="270"/>
                  </a:cubicBezTo>
                  <a:cubicBezTo>
                    <a:pt x="133" y="270"/>
                    <a:pt x="133" y="271"/>
                    <a:pt x="132" y="271"/>
                  </a:cubicBezTo>
                  <a:cubicBezTo>
                    <a:pt x="132" y="271"/>
                    <a:pt x="131" y="272"/>
                    <a:pt x="131" y="272"/>
                  </a:cubicBezTo>
                  <a:cubicBezTo>
                    <a:pt x="129" y="274"/>
                    <a:pt x="126" y="277"/>
                    <a:pt x="124" y="279"/>
                  </a:cubicBezTo>
                  <a:cubicBezTo>
                    <a:pt x="123" y="280"/>
                    <a:pt x="123" y="281"/>
                    <a:pt x="122" y="281"/>
                  </a:cubicBezTo>
                  <a:cubicBezTo>
                    <a:pt x="122" y="282"/>
                    <a:pt x="121" y="282"/>
                    <a:pt x="121" y="282"/>
                  </a:cubicBezTo>
                  <a:cubicBezTo>
                    <a:pt x="120" y="282"/>
                    <a:pt x="120" y="281"/>
                    <a:pt x="120" y="281"/>
                  </a:cubicBezTo>
                  <a:cubicBezTo>
                    <a:pt x="120" y="280"/>
                    <a:pt x="120" y="280"/>
                    <a:pt x="121" y="279"/>
                  </a:cubicBezTo>
                  <a:cubicBezTo>
                    <a:pt x="120" y="279"/>
                    <a:pt x="120" y="278"/>
                    <a:pt x="120" y="277"/>
                  </a:cubicBezTo>
                  <a:cubicBezTo>
                    <a:pt x="121" y="275"/>
                    <a:pt x="122" y="273"/>
                    <a:pt x="122" y="272"/>
                  </a:cubicBezTo>
                  <a:cubicBezTo>
                    <a:pt x="123" y="270"/>
                    <a:pt x="123" y="268"/>
                    <a:pt x="124" y="266"/>
                  </a:cubicBezTo>
                  <a:cubicBezTo>
                    <a:pt x="125" y="265"/>
                    <a:pt x="125" y="263"/>
                    <a:pt x="126" y="262"/>
                  </a:cubicBezTo>
                  <a:cubicBezTo>
                    <a:pt x="126" y="261"/>
                    <a:pt x="125" y="259"/>
                    <a:pt x="123" y="259"/>
                  </a:cubicBezTo>
                  <a:cubicBezTo>
                    <a:pt x="123" y="259"/>
                    <a:pt x="122" y="260"/>
                    <a:pt x="121" y="260"/>
                  </a:cubicBezTo>
                  <a:cubicBezTo>
                    <a:pt x="122" y="262"/>
                    <a:pt x="122" y="262"/>
                    <a:pt x="123" y="263"/>
                  </a:cubicBezTo>
                  <a:cubicBezTo>
                    <a:pt x="123" y="263"/>
                    <a:pt x="123" y="264"/>
                    <a:pt x="123" y="264"/>
                  </a:cubicBezTo>
                  <a:cubicBezTo>
                    <a:pt x="121" y="266"/>
                    <a:pt x="121" y="268"/>
                    <a:pt x="120" y="270"/>
                  </a:cubicBezTo>
                  <a:cubicBezTo>
                    <a:pt x="119" y="274"/>
                    <a:pt x="117" y="278"/>
                    <a:pt x="115" y="282"/>
                  </a:cubicBezTo>
                  <a:cubicBezTo>
                    <a:pt x="115" y="283"/>
                    <a:pt x="115" y="283"/>
                    <a:pt x="115" y="284"/>
                  </a:cubicBezTo>
                  <a:cubicBezTo>
                    <a:pt x="115" y="286"/>
                    <a:pt x="114" y="288"/>
                    <a:pt x="112" y="289"/>
                  </a:cubicBezTo>
                  <a:cubicBezTo>
                    <a:pt x="112" y="289"/>
                    <a:pt x="112" y="290"/>
                    <a:pt x="112" y="290"/>
                  </a:cubicBezTo>
                  <a:cubicBezTo>
                    <a:pt x="113" y="290"/>
                    <a:pt x="113" y="290"/>
                    <a:pt x="113" y="290"/>
                  </a:cubicBezTo>
                  <a:cubicBezTo>
                    <a:pt x="114" y="289"/>
                    <a:pt x="114" y="288"/>
                    <a:pt x="115" y="287"/>
                  </a:cubicBezTo>
                  <a:cubicBezTo>
                    <a:pt x="115" y="287"/>
                    <a:pt x="116" y="287"/>
                    <a:pt x="116" y="287"/>
                  </a:cubicBezTo>
                  <a:cubicBezTo>
                    <a:pt x="116" y="287"/>
                    <a:pt x="116" y="288"/>
                    <a:pt x="116" y="288"/>
                  </a:cubicBezTo>
                  <a:cubicBezTo>
                    <a:pt x="116" y="288"/>
                    <a:pt x="116" y="289"/>
                    <a:pt x="115" y="289"/>
                  </a:cubicBezTo>
                  <a:cubicBezTo>
                    <a:pt x="115" y="290"/>
                    <a:pt x="114" y="290"/>
                    <a:pt x="114" y="291"/>
                  </a:cubicBezTo>
                  <a:cubicBezTo>
                    <a:pt x="114" y="292"/>
                    <a:pt x="115" y="293"/>
                    <a:pt x="116" y="294"/>
                  </a:cubicBezTo>
                  <a:cubicBezTo>
                    <a:pt x="118" y="297"/>
                    <a:pt x="120" y="299"/>
                    <a:pt x="122" y="302"/>
                  </a:cubicBezTo>
                  <a:cubicBezTo>
                    <a:pt x="123" y="303"/>
                    <a:pt x="124" y="304"/>
                    <a:pt x="125" y="305"/>
                  </a:cubicBezTo>
                  <a:cubicBezTo>
                    <a:pt x="127" y="307"/>
                    <a:pt x="129" y="309"/>
                    <a:pt x="131" y="311"/>
                  </a:cubicBezTo>
                  <a:cubicBezTo>
                    <a:pt x="131" y="311"/>
                    <a:pt x="131" y="311"/>
                    <a:pt x="131" y="311"/>
                  </a:cubicBezTo>
                  <a:cubicBezTo>
                    <a:pt x="131" y="311"/>
                    <a:pt x="131" y="311"/>
                    <a:pt x="131" y="310"/>
                  </a:cubicBezTo>
                  <a:cubicBezTo>
                    <a:pt x="130" y="305"/>
                    <a:pt x="128" y="299"/>
                    <a:pt x="126" y="294"/>
                  </a:cubicBezTo>
                  <a:cubicBezTo>
                    <a:pt x="126" y="293"/>
                    <a:pt x="126" y="293"/>
                    <a:pt x="126" y="293"/>
                  </a:cubicBezTo>
                  <a:cubicBezTo>
                    <a:pt x="126" y="292"/>
                    <a:pt x="126" y="292"/>
                    <a:pt x="126" y="292"/>
                  </a:cubicBezTo>
                  <a:cubicBezTo>
                    <a:pt x="126" y="292"/>
                    <a:pt x="127" y="292"/>
                    <a:pt x="127" y="292"/>
                  </a:cubicBezTo>
                  <a:cubicBezTo>
                    <a:pt x="127" y="293"/>
                    <a:pt x="128" y="293"/>
                    <a:pt x="128" y="293"/>
                  </a:cubicBezTo>
                  <a:cubicBezTo>
                    <a:pt x="129" y="293"/>
                    <a:pt x="129" y="294"/>
                    <a:pt x="129" y="294"/>
                  </a:cubicBezTo>
                  <a:cubicBezTo>
                    <a:pt x="129" y="295"/>
                    <a:pt x="129" y="295"/>
                    <a:pt x="129" y="296"/>
                  </a:cubicBezTo>
                  <a:cubicBezTo>
                    <a:pt x="130" y="296"/>
                    <a:pt x="131" y="295"/>
                    <a:pt x="132" y="295"/>
                  </a:cubicBezTo>
                  <a:cubicBezTo>
                    <a:pt x="132" y="294"/>
                    <a:pt x="133" y="294"/>
                    <a:pt x="133" y="294"/>
                  </a:cubicBezTo>
                  <a:cubicBezTo>
                    <a:pt x="134" y="295"/>
                    <a:pt x="134" y="295"/>
                    <a:pt x="134" y="296"/>
                  </a:cubicBezTo>
                  <a:cubicBezTo>
                    <a:pt x="133" y="296"/>
                    <a:pt x="133" y="297"/>
                    <a:pt x="133" y="298"/>
                  </a:cubicBezTo>
                  <a:cubicBezTo>
                    <a:pt x="132" y="299"/>
                    <a:pt x="132" y="300"/>
                    <a:pt x="132" y="301"/>
                  </a:cubicBezTo>
                  <a:cubicBezTo>
                    <a:pt x="132" y="301"/>
                    <a:pt x="132" y="301"/>
                    <a:pt x="132" y="301"/>
                  </a:cubicBezTo>
                  <a:cubicBezTo>
                    <a:pt x="134" y="301"/>
                    <a:pt x="137" y="302"/>
                    <a:pt x="140" y="301"/>
                  </a:cubicBezTo>
                  <a:cubicBezTo>
                    <a:pt x="140" y="301"/>
                    <a:pt x="139" y="300"/>
                    <a:pt x="139" y="299"/>
                  </a:cubicBezTo>
                  <a:cubicBezTo>
                    <a:pt x="138" y="299"/>
                    <a:pt x="137" y="299"/>
                    <a:pt x="135" y="299"/>
                  </a:cubicBezTo>
                  <a:cubicBezTo>
                    <a:pt x="135" y="299"/>
                    <a:pt x="134" y="298"/>
                    <a:pt x="134" y="298"/>
                  </a:cubicBezTo>
                  <a:cubicBezTo>
                    <a:pt x="134" y="298"/>
                    <a:pt x="135" y="297"/>
                    <a:pt x="135" y="297"/>
                  </a:cubicBezTo>
                  <a:cubicBezTo>
                    <a:pt x="135" y="297"/>
                    <a:pt x="136" y="297"/>
                    <a:pt x="136" y="297"/>
                  </a:cubicBezTo>
                  <a:cubicBezTo>
                    <a:pt x="136" y="297"/>
                    <a:pt x="137" y="297"/>
                    <a:pt x="138" y="296"/>
                  </a:cubicBezTo>
                  <a:cubicBezTo>
                    <a:pt x="139" y="296"/>
                    <a:pt x="140" y="296"/>
                    <a:pt x="140" y="295"/>
                  </a:cubicBezTo>
                  <a:cubicBezTo>
                    <a:pt x="140" y="295"/>
                    <a:pt x="141" y="295"/>
                    <a:pt x="141" y="295"/>
                  </a:cubicBezTo>
                  <a:cubicBezTo>
                    <a:pt x="141" y="295"/>
                    <a:pt x="141" y="295"/>
                    <a:pt x="141" y="296"/>
                  </a:cubicBezTo>
                  <a:cubicBezTo>
                    <a:pt x="141" y="296"/>
                    <a:pt x="141" y="296"/>
                    <a:pt x="141" y="297"/>
                  </a:cubicBezTo>
                  <a:cubicBezTo>
                    <a:pt x="141" y="297"/>
                    <a:pt x="140" y="297"/>
                    <a:pt x="140" y="298"/>
                  </a:cubicBezTo>
                  <a:cubicBezTo>
                    <a:pt x="140" y="298"/>
                    <a:pt x="141" y="298"/>
                    <a:pt x="141" y="298"/>
                  </a:cubicBezTo>
                  <a:cubicBezTo>
                    <a:pt x="142" y="298"/>
                    <a:pt x="142" y="298"/>
                    <a:pt x="142" y="300"/>
                  </a:cubicBezTo>
                  <a:cubicBezTo>
                    <a:pt x="142" y="301"/>
                    <a:pt x="142" y="302"/>
                    <a:pt x="142" y="303"/>
                  </a:cubicBezTo>
                  <a:cubicBezTo>
                    <a:pt x="142" y="303"/>
                    <a:pt x="141" y="304"/>
                    <a:pt x="141" y="304"/>
                  </a:cubicBezTo>
                  <a:cubicBezTo>
                    <a:pt x="140" y="304"/>
                    <a:pt x="140" y="303"/>
                    <a:pt x="139" y="303"/>
                  </a:cubicBezTo>
                  <a:cubicBezTo>
                    <a:pt x="139" y="303"/>
                    <a:pt x="139" y="304"/>
                    <a:pt x="139" y="304"/>
                  </a:cubicBezTo>
                  <a:cubicBezTo>
                    <a:pt x="141" y="304"/>
                    <a:pt x="141" y="306"/>
                    <a:pt x="141" y="307"/>
                  </a:cubicBezTo>
                  <a:cubicBezTo>
                    <a:pt x="141" y="309"/>
                    <a:pt x="140" y="310"/>
                    <a:pt x="140" y="311"/>
                  </a:cubicBezTo>
                  <a:cubicBezTo>
                    <a:pt x="140" y="312"/>
                    <a:pt x="140" y="313"/>
                    <a:pt x="140" y="314"/>
                  </a:cubicBezTo>
                  <a:cubicBezTo>
                    <a:pt x="140" y="315"/>
                    <a:pt x="140" y="315"/>
                    <a:pt x="140" y="316"/>
                  </a:cubicBezTo>
                  <a:cubicBezTo>
                    <a:pt x="140" y="316"/>
                    <a:pt x="141" y="316"/>
                    <a:pt x="141" y="316"/>
                  </a:cubicBezTo>
                  <a:cubicBezTo>
                    <a:pt x="141" y="315"/>
                    <a:pt x="141" y="314"/>
                    <a:pt x="142" y="314"/>
                  </a:cubicBezTo>
                  <a:cubicBezTo>
                    <a:pt x="142" y="313"/>
                    <a:pt x="142" y="313"/>
                    <a:pt x="143" y="313"/>
                  </a:cubicBezTo>
                  <a:cubicBezTo>
                    <a:pt x="143" y="314"/>
                    <a:pt x="142" y="315"/>
                    <a:pt x="142" y="316"/>
                  </a:cubicBezTo>
                  <a:cubicBezTo>
                    <a:pt x="143" y="316"/>
                    <a:pt x="143" y="317"/>
                    <a:pt x="144" y="316"/>
                  </a:cubicBezTo>
                  <a:cubicBezTo>
                    <a:pt x="147" y="316"/>
                    <a:pt x="150" y="315"/>
                    <a:pt x="152" y="313"/>
                  </a:cubicBezTo>
                  <a:cubicBezTo>
                    <a:pt x="153" y="313"/>
                    <a:pt x="154" y="313"/>
                    <a:pt x="154" y="313"/>
                  </a:cubicBezTo>
                  <a:cubicBezTo>
                    <a:pt x="155" y="312"/>
                    <a:pt x="155" y="312"/>
                    <a:pt x="155" y="311"/>
                  </a:cubicBezTo>
                  <a:cubicBezTo>
                    <a:pt x="154" y="308"/>
                    <a:pt x="154" y="305"/>
                    <a:pt x="155" y="302"/>
                  </a:cubicBezTo>
                  <a:cubicBezTo>
                    <a:pt x="155" y="301"/>
                    <a:pt x="155" y="301"/>
                    <a:pt x="155" y="300"/>
                  </a:cubicBezTo>
                  <a:cubicBezTo>
                    <a:pt x="154" y="298"/>
                    <a:pt x="152" y="297"/>
                    <a:pt x="152" y="294"/>
                  </a:cubicBezTo>
                  <a:cubicBezTo>
                    <a:pt x="153" y="295"/>
                    <a:pt x="153" y="295"/>
                    <a:pt x="154" y="296"/>
                  </a:cubicBezTo>
                  <a:cubicBezTo>
                    <a:pt x="154" y="296"/>
                    <a:pt x="154" y="296"/>
                    <a:pt x="154" y="296"/>
                  </a:cubicBezTo>
                  <a:cubicBezTo>
                    <a:pt x="155" y="297"/>
                    <a:pt x="156" y="298"/>
                    <a:pt x="156" y="299"/>
                  </a:cubicBezTo>
                  <a:cubicBezTo>
                    <a:pt x="157" y="300"/>
                    <a:pt x="157" y="301"/>
                    <a:pt x="158" y="301"/>
                  </a:cubicBezTo>
                  <a:cubicBezTo>
                    <a:pt x="156" y="302"/>
                    <a:pt x="156" y="304"/>
                    <a:pt x="156" y="305"/>
                  </a:cubicBezTo>
                  <a:cubicBezTo>
                    <a:pt x="156" y="307"/>
                    <a:pt x="156" y="309"/>
                    <a:pt x="156" y="310"/>
                  </a:cubicBezTo>
                  <a:cubicBezTo>
                    <a:pt x="159" y="308"/>
                    <a:pt x="160" y="306"/>
                    <a:pt x="162" y="304"/>
                  </a:cubicBezTo>
                  <a:cubicBezTo>
                    <a:pt x="162" y="303"/>
                    <a:pt x="162" y="303"/>
                    <a:pt x="161" y="302"/>
                  </a:cubicBezTo>
                  <a:cubicBezTo>
                    <a:pt x="161" y="301"/>
                    <a:pt x="161" y="301"/>
                    <a:pt x="160" y="300"/>
                  </a:cubicBezTo>
                  <a:cubicBezTo>
                    <a:pt x="160" y="299"/>
                    <a:pt x="161" y="299"/>
                    <a:pt x="162" y="299"/>
                  </a:cubicBezTo>
                  <a:cubicBezTo>
                    <a:pt x="162" y="300"/>
                    <a:pt x="163" y="301"/>
                    <a:pt x="163" y="302"/>
                  </a:cubicBezTo>
                  <a:cubicBezTo>
                    <a:pt x="166" y="300"/>
                    <a:pt x="167" y="297"/>
                    <a:pt x="169" y="294"/>
                  </a:cubicBezTo>
                  <a:close/>
                  <a:moveTo>
                    <a:pt x="66" y="225"/>
                  </a:moveTo>
                  <a:cubicBezTo>
                    <a:pt x="65" y="225"/>
                    <a:pt x="65" y="225"/>
                    <a:pt x="65" y="225"/>
                  </a:cubicBezTo>
                  <a:cubicBezTo>
                    <a:pt x="64" y="226"/>
                    <a:pt x="64" y="226"/>
                    <a:pt x="63" y="227"/>
                  </a:cubicBezTo>
                  <a:cubicBezTo>
                    <a:pt x="63" y="228"/>
                    <a:pt x="63" y="229"/>
                    <a:pt x="63" y="230"/>
                  </a:cubicBezTo>
                  <a:cubicBezTo>
                    <a:pt x="63" y="230"/>
                    <a:pt x="63" y="230"/>
                    <a:pt x="63" y="230"/>
                  </a:cubicBezTo>
                  <a:cubicBezTo>
                    <a:pt x="63" y="230"/>
                    <a:pt x="63" y="230"/>
                    <a:pt x="63" y="231"/>
                  </a:cubicBezTo>
                  <a:cubicBezTo>
                    <a:pt x="63" y="232"/>
                    <a:pt x="64" y="232"/>
                    <a:pt x="65" y="232"/>
                  </a:cubicBezTo>
                  <a:cubicBezTo>
                    <a:pt x="67" y="232"/>
                    <a:pt x="68" y="232"/>
                    <a:pt x="69" y="232"/>
                  </a:cubicBezTo>
                  <a:cubicBezTo>
                    <a:pt x="70" y="232"/>
                    <a:pt x="71" y="231"/>
                    <a:pt x="72" y="230"/>
                  </a:cubicBezTo>
                  <a:cubicBezTo>
                    <a:pt x="72" y="230"/>
                    <a:pt x="72" y="229"/>
                    <a:pt x="73" y="229"/>
                  </a:cubicBezTo>
                  <a:cubicBezTo>
                    <a:pt x="74" y="227"/>
                    <a:pt x="73" y="226"/>
                    <a:pt x="72" y="225"/>
                  </a:cubicBezTo>
                  <a:cubicBezTo>
                    <a:pt x="72" y="225"/>
                    <a:pt x="71" y="224"/>
                    <a:pt x="71" y="224"/>
                  </a:cubicBezTo>
                  <a:cubicBezTo>
                    <a:pt x="69" y="223"/>
                    <a:pt x="66" y="223"/>
                    <a:pt x="64" y="224"/>
                  </a:cubicBezTo>
                  <a:cubicBezTo>
                    <a:pt x="64" y="224"/>
                    <a:pt x="64" y="224"/>
                    <a:pt x="64" y="225"/>
                  </a:cubicBezTo>
                  <a:cubicBezTo>
                    <a:pt x="64" y="225"/>
                    <a:pt x="65" y="225"/>
                    <a:pt x="66" y="225"/>
                  </a:cubicBezTo>
                  <a:close/>
                  <a:moveTo>
                    <a:pt x="65" y="234"/>
                  </a:moveTo>
                  <a:cubicBezTo>
                    <a:pt x="63" y="234"/>
                    <a:pt x="61" y="233"/>
                    <a:pt x="60" y="231"/>
                  </a:cubicBezTo>
                  <a:cubicBezTo>
                    <a:pt x="59" y="235"/>
                    <a:pt x="58" y="238"/>
                    <a:pt x="56" y="241"/>
                  </a:cubicBezTo>
                  <a:cubicBezTo>
                    <a:pt x="59" y="242"/>
                    <a:pt x="62" y="242"/>
                    <a:pt x="64" y="242"/>
                  </a:cubicBezTo>
                  <a:cubicBezTo>
                    <a:pt x="64" y="239"/>
                    <a:pt x="65" y="237"/>
                    <a:pt x="65" y="234"/>
                  </a:cubicBezTo>
                  <a:close/>
                  <a:moveTo>
                    <a:pt x="69" y="263"/>
                  </a:moveTo>
                  <a:cubicBezTo>
                    <a:pt x="69" y="262"/>
                    <a:pt x="69" y="262"/>
                    <a:pt x="69" y="261"/>
                  </a:cubicBezTo>
                  <a:cubicBezTo>
                    <a:pt x="68" y="259"/>
                    <a:pt x="67" y="257"/>
                    <a:pt x="66" y="255"/>
                  </a:cubicBezTo>
                  <a:cubicBezTo>
                    <a:pt x="65" y="254"/>
                    <a:pt x="65" y="254"/>
                    <a:pt x="64" y="255"/>
                  </a:cubicBezTo>
                  <a:cubicBezTo>
                    <a:pt x="63" y="256"/>
                    <a:pt x="62" y="257"/>
                    <a:pt x="61" y="258"/>
                  </a:cubicBezTo>
                  <a:cubicBezTo>
                    <a:pt x="62" y="259"/>
                    <a:pt x="63" y="259"/>
                    <a:pt x="63" y="260"/>
                  </a:cubicBezTo>
                  <a:cubicBezTo>
                    <a:pt x="63" y="261"/>
                    <a:pt x="63" y="262"/>
                    <a:pt x="63" y="263"/>
                  </a:cubicBezTo>
                  <a:cubicBezTo>
                    <a:pt x="65" y="263"/>
                    <a:pt x="67" y="263"/>
                    <a:pt x="69" y="263"/>
                  </a:cubicBezTo>
                  <a:close/>
                  <a:moveTo>
                    <a:pt x="138" y="316"/>
                  </a:moveTo>
                  <a:cubicBezTo>
                    <a:pt x="138" y="316"/>
                    <a:pt x="138" y="315"/>
                    <a:pt x="138" y="315"/>
                  </a:cubicBezTo>
                  <a:cubicBezTo>
                    <a:pt x="138" y="315"/>
                    <a:pt x="138" y="315"/>
                    <a:pt x="138" y="315"/>
                  </a:cubicBezTo>
                  <a:cubicBezTo>
                    <a:pt x="138" y="313"/>
                    <a:pt x="137" y="311"/>
                    <a:pt x="136" y="310"/>
                  </a:cubicBezTo>
                  <a:cubicBezTo>
                    <a:pt x="135" y="309"/>
                    <a:pt x="134" y="308"/>
                    <a:pt x="134" y="307"/>
                  </a:cubicBezTo>
                  <a:cubicBezTo>
                    <a:pt x="134" y="307"/>
                    <a:pt x="134" y="307"/>
                    <a:pt x="134" y="306"/>
                  </a:cubicBezTo>
                  <a:cubicBezTo>
                    <a:pt x="132" y="306"/>
                    <a:pt x="132" y="304"/>
                    <a:pt x="131" y="303"/>
                  </a:cubicBezTo>
                  <a:cubicBezTo>
                    <a:pt x="130" y="302"/>
                    <a:pt x="130" y="301"/>
                    <a:pt x="129" y="300"/>
                  </a:cubicBezTo>
                  <a:cubicBezTo>
                    <a:pt x="129" y="301"/>
                    <a:pt x="130" y="302"/>
                    <a:pt x="130" y="302"/>
                  </a:cubicBezTo>
                  <a:cubicBezTo>
                    <a:pt x="131" y="306"/>
                    <a:pt x="132" y="309"/>
                    <a:pt x="133" y="313"/>
                  </a:cubicBezTo>
                  <a:cubicBezTo>
                    <a:pt x="134" y="313"/>
                    <a:pt x="134" y="314"/>
                    <a:pt x="134" y="314"/>
                  </a:cubicBezTo>
                  <a:cubicBezTo>
                    <a:pt x="135" y="315"/>
                    <a:pt x="137" y="315"/>
                    <a:pt x="138" y="316"/>
                  </a:cubicBezTo>
                  <a:close/>
                  <a:moveTo>
                    <a:pt x="125" y="267"/>
                  </a:moveTo>
                  <a:cubicBezTo>
                    <a:pt x="125" y="269"/>
                    <a:pt x="125" y="270"/>
                    <a:pt x="126" y="271"/>
                  </a:cubicBezTo>
                  <a:cubicBezTo>
                    <a:pt x="127" y="272"/>
                    <a:pt x="127" y="273"/>
                    <a:pt x="127" y="273"/>
                  </a:cubicBezTo>
                  <a:cubicBezTo>
                    <a:pt x="127" y="274"/>
                    <a:pt x="126" y="274"/>
                    <a:pt x="125" y="274"/>
                  </a:cubicBezTo>
                  <a:cubicBezTo>
                    <a:pt x="125" y="274"/>
                    <a:pt x="124" y="274"/>
                    <a:pt x="123" y="274"/>
                  </a:cubicBezTo>
                  <a:cubicBezTo>
                    <a:pt x="122" y="277"/>
                    <a:pt x="122" y="277"/>
                    <a:pt x="123" y="278"/>
                  </a:cubicBezTo>
                  <a:cubicBezTo>
                    <a:pt x="125" y="276"/>
                    <a:pt x="127" y="274"/>
                    <a:pt x="128" y="272"/>
                  </a:cubicBezTo>
                  <a:cubicBezTo>
                    <a:pt x="129" y="272"/>
                    <a:pt x="129" y="272"/>
                    <a:pt x="128" y="271"/>
                  </a:cubicBezTo>
                  <a:cubicBezTo>
                    <a:pt x="128" y="270"/>
                    <a:pt x="128" y="269"/>
                    <a:pt x="128" y="268"/>
                  </a:cubicBezTo>
                  <a:cubicBezTo>
                    <a:pt x="127" y="268"/>
                    <a:pt x="126" y="268"/>
                    <a:pt x="125" y="267"/>
                  </a:cubicBezTo>
                  <a:close/>
                  <a:moveTo>
                    <a:pt x="109" y="282"/>
                  </a:moveTo>
                  <a:cubicBezTo>
                    <a:pt x="108" y="283"/>
                    <a:pt x="108" y="284"/>
                    <a:pt x="109" y="285"/>
                  </a:cubicBezTo>
                  <a:cubicBezTo>
                    <a:pt x="109" y="285"/>
                    <a:pt x="109" y="286"/>
                    <a:pt x="110" y="286"/>
                  </a:cubicBezTo>
                  <a:cubicBezTo>
                    <a:pt x="110" y="287"/>
                    <a:pt x="111" y="287"/>
                    <a:pt x="111" y="287"/>
                  </a:cubicBezTo>
                  <a:cubicBezTo>
                    <a:pt x="112" y="287"/>
                    <a:pt x="113" y="287"/>
                    <a:pt x="113" y="286"/>
                  </a:cubicBezTo>
                  <a:cubicBezTo>
                    <a:pt x="113" y="285"/>
                    <a:pt x="113" y="284"/>
                    <a:pt x="114" y="283"/>
                  </a:cubicBezTo>
                  <a:cubicBezTo>
                    <a:pt x="114" y="282"/>
                    <a:pt x="114" y="282"/>
                    <a:pt x="113" y="281"/>
                  </a:cubicBezTo>
                  <a:cubicBezTo>
                    <a:pt x="112" y="282"/>
                    <a:pt x="112" y="283"/>
                    <a:pt x="112" y="283"/>
                  </a:cubicBezTo>
                  <a:cubicBezTo>
                    <a:pt x="111" y="284"/>
                    <a:pt x="110" y="284"/>
                    <a:pt x="110" y="283"/>
                  </a:cubicBezTo>
                  <a:cubicBezTo>
                    <a:pt x="109" y="283"/>
                    <a:pt x="109" y="283"/>
                    <a:pt x="109" y="282"/>
                  </a:cubicBezTo>
                  <a:close/>
                  <a:moveTo>
                    <a:pt x="72" y="245"/>
                  </a:moveTo>
                  <a:cubicBezTo>
                    <a:pt x="70" y="244"/>
                    <a:pt x="68" y="244"/>
                    <a:pt x="67" y="244"/>
                  </a:cubicBezTo>
                  <a:cubicBezTo>
                    <a:pt x="67" y="246"/>
                    <a:pt x="67" y="247"/>
                    <a:pt x="67" y="249"/>
                  </a:cubicBezTo>
                  <a:cubicBezTo>
                    <a:pt x="69" y="249"/>
                    <a:pt x="70" y="248"/>
                    <a:pt x="72" y="245"/>
                  </a:cubicBezTo>
                  <a:close/>
                  <a:moveTo>
                    <a:pt x="415" y="16"/>
                  </a:moveTo>
                  <a:cubicBezTo>
                    <a:pt x="416" y="16"/>
                    <a:pt x="417" y="16"/>
                    <a:pt x="417" y="15"/>
                  </a:cubicBezTo>
                  <a:cubicBezTo>
                    <a:pt x="419" y="15"/>
                    <a:pt x="420" y="14"/>
                    <a:pt x="422" y="14"/>
                  </a:cubicBezTo>
                  <a:cubicBezTo>
                    <a:pt x="422" y="14"/>
                    <a:pt x="423" y="13"/>
                    <a:pt x="423" y="13"/>
                  </a:cubicBezTo>
                  <a:cubicBezTo>
                    <a:pt x="422" y="12"/>
                    <a:pt x="421" y="11"/>
                    <a:pt x="420" y="11"/>
                  </a:cubicBezTo>
                  <a:cubicBezTo>
                    <a:pt x="418" y="12"/>
                    <a:pt x="417" y="14"/>
                    <a:pt x="415" y="16"/>
                  </a:cubicBezTo>
                  <a:close/>
                  <a:moveTo>
                    <a:pt x="139" y="310"/>
                  </a:moveTo>
                  <a:cubicBezTo>
                    <a:pt x="139" y="310"/>
                    <a:pt x="139" y="310"/>
                    <a:pt x="139" y="310"/>
                  </a:cubicBezTo>
                  <a:cubicBezTo>
                    <a:pt x="139" y="309"/>
                    <a:pt x="139" y="308"/>
                    <a:pt x="139" y="307"/>
                  </a:cubicBezTo>
                  <a:cubicBezTo>
                    <a:pt x="140" y="306"/>
                    <a:pt x="139" y="305"/>
                    <a:pt x="138" y="305"/>
                  </a:cubicBezTo>
                  <a:cubicBezTo>
                    <a:pt x="137" y="304"/>
                    <a:pt x="136" y="304"/>
                    <a:pt x="134" y="303"/>
                  </a:cubicBezTo>
                  <a:cubicBezTo>
                    <a:pt x="134" y="303"/>
                    <a:pt x="134" y="304"/>
                    <a:pt x="134" y="304"/>
                  </a:cubicBezTo>
                  <a:cubicBezTo>
                    <a:pt x="134" y="305"/>
                    <a:pt x="135" y="305"/>
                    <a:pt x="135" y="306"/>
                  </a:cubicBezTo>
                  <a:cubicBezTo>
                    <a:pt x="136" y="305"/>
                    <a:pt x="136" y="305"/>
                    <a:pt x="137" y="305"/>
                  </a:cubicBezTo>
                  <a:cubicBezTo>
                    <a:pt x="137" y="306"/>
                    <a:pt x="137" y="306"/>
                    <a:pt x="137" y="307"/>
                  </a:cubicBezTo>
                  <a:cubicBezTo>
                    <a:pt x="137" y="307"/>
                    <a:pt x="137" y="307"/>
                    <a:pt x="137" y="308"/>
                  </a:cubicBezTo>
                  <a:cubicBezTo>
                    <a:pt x="138" y="309"/>
                    <a:pt x="138" y="310"/>
                    <a:pt x="139" y="310"/>
                  </a:cubicBezTo>
                  <a:close/>
                  <a:moveTo>
                    <a:pt x="114" y="274"/>
                  </a:moveTo>
                  <a:cubicBezTo>
                    <a:pt x="114" y="275"/>
                    <a:pt x="114" y="276"/>
                    <a:pt x="114" y="276"/>
                  </a:cubicBezTo>
                  <a:cubicBezTo>
                    <a:pt x="114" y="277"/>
                    <a:pt x="114" y="277"/>
                    <a:pt x="113" y="277"/>
                  </a:cubicBezTo>
                  <a:cubicBezTo>
                    <a:pt x="112" y="278"/>
                    <a:pt x="112" y="277"/>
                    <a:pt x="112" y="276"/>
                  </a:cubicBezTo>
                  <a:cubicBezTo>
                    <a:pt x="112" y="276"/>
                    <a:pt x="112" y="276"/>
                    <a:pt x="111" y="276"/>
                  </a:cubicBezTo>
                  <a:cubicBezTo>
                    <a:pt x="111" y="277"/>
                    <a:pt x="111" y="277"/>
                    <a:pt x="111" y="278"/>
                  </a:cubicBezTo>
                  <a:cubicBezTo>
                    <a:pt x="112" y="278"/>
                    <a:pt x="112" y="279"/>
                    <a:pt x="113" y="279"/>
                  </a:cubicBezTo>
                  <a:cubicBezTo>
                    <a:pt x="114" y="278"/>
                    <a:pt x="115" y="278"/>
                    <a:pt x="116" y="276"/>
                  </a:cubicBezTo>
                  <a:cubicBezTo>
                    <a:pt x="116" y="276"/>
                    <a:pt x="116" y="275"/>
                    <a:pt x="116" y="275"/>
                  </a:cubicBezTo>
                  <a:cubicBezTo>
                    <a:pt x="116" y="274"/>
                    <a:pt x="115" y="274"/>
                    <a:pt x="114" y="274"/>
                  </a:cubicBezTo>
                  <a:close/>
                  <a:moveTo>
                    <a:pt x="423" y="8"/>
                  </a:moveTo>
                  <a:cubicBezTo>
                    <a:pt x="423" y="7"/>
                    <a:pt x="423" y="6"/>
                    <a:pt x="423" y="5"/>
                  </a:cubicBezTo>
                  <a:cubicBezTo>
                    <a:pt x="422" y="5"/>
                    <a:pt x="422" y="5"/>
                    <a:pt x="422" y="5"/>
                  </a:cubicBezTo>
                  <a:cubicBezTo>
                    <a:pt x="421" y="6"/>
                    <a:pt x="420" y="8"/>
                    <a:pt x="419" y="9"/>
                  </a:cubicBezTo>
                  <a:cubicBezTo>
                    <a:pt x="420" y="9"/>
                    <a:pt x="421" y="9"/>
                    <a:pt x="423" y="8"/>
                  </a:cubicBezTo>
                  <a:close/>
                  <a:moveTo>
                    <a:pt x="59" y="261"/>
                  </a:moveTo>
                  <a:cubicBezTo>
                    <a:pt x="59" y="262"/>
                    <a:pt x="59" y="262"/>
                    <a:pt x="59" y="262"/>
                  </a:cubicBezTo>
                  <a:cubicBezTo>
                    <a:pt x="60" y="262"/>
                    <a:pt x="60" y="262"/>
                    <a:pt x="61" y="261"/>
                  </a:cubicBezTo>
                  <a:cubicBezTo>
                    <a:pt x="60" y="261"/>
                    <a:pt x="59" y="261"/>
                    <a:pt x="59" y="261"/>
                  </a:cubicBezTo>
                  <a:close/>
                  <a:moveTo>
                    <a:pt x="130" y="297"/>
                  </a:moveTo>
                  <a:cubicBezTo>
                    <a:pt x="130" y="298"/>
                    <a:pt x="130" y="298"/>
                    <a:pt x="131" y="299"/>
                  </a:cubicBezTo>
                  <a:cubicBezTo>
                    <a:pt x="131" y="298"/>
                    <a:pt x="131" y="298"/>
                    <a:pt x="132" y="297"/>
                  </a:cubicBezTo>
                  <a:cubicBezTo>
                    <a:pt x="131" y="297"/>
                    <a:pt x="131" y="297"/>
                    <a:pt x="130" y="297"/>
                  </a:cubicBezTo>
                  <a:close/>
                  <a:moveTo>
                    <a:pt x="127" y="265"/>
                  </a:moveTo>
                  <a:cubicBezTo>
                    <a:pt x="127" y="265"/>
                    <a:pt x="127" y="265"/>
                    <a:pt x="127" y="265"/>
                  </a:cubicBezTo>
                  <a:cubicBezTo>
                    <a:pt x="127" y="265"/>
                    <a:pt x="126" y="265"/>
                    <a:pt x="126" y="265"/>
                  </a:cubicBezTo>
                  <a:cubicBezTo>
                    <a:pt x="126" y="265"/>
                    <a:pt x="127" y="265"/>
                    <a:pt x="127" y="265"/>
                  </a:cubicBezTo>
                  <a:cubicBezTo>
                    <a:pt x="127" y="266"/>
                    <a:pt x="127" y="265"/>
                    <a:pt x="127" y="2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7"/>
            <p:cNvSpPr>
              <a:spLocks noEditPoints="1"/>
            </p:cNvSpPr>
            <p:nvPr/>
          </p:nvSpPr>
          <p:spPr bwMode="auto">
            <a:xfrm>
              <a:off x="7980363" y="6426200"/>
              <a:ext cx="109538" cy="130175"/>
            </a:xfrm>
            <a:custGeom>
              <a:avLst/>
              <a:gdLst>
                <a:gd name="T0" fmla="*/ 27 w 28"/>
                <a:gd name="T1" fmla="*/ 29 h 33"/>
                <a:gd name="T2" fmla="*/ 20 w 28"/>
                <a:gd name="T3" fmla="*/ 31 h 33"/>
                <a:gd name="T4" fmla="*/ 17 w 28"/>
                <a:gd name="T5" fmla="*/ 33 h 33"/>
                <a:gd name="T6" fmla="*/ 19 w 28"/>
                <a:gd name="T7" fmla="*/ 23 h 33"/>
                <a:gd name="T8" fmla="*/ 19 w 28"/>
                <a:gd name="T9" fmla="*/ 18 h 33"/>
                <a:gd name="T10" fmla="*/ 19 w 28"/>
                <a:gd name="T11" fmla="*/ 7 h 33"/>
                <a:gd name="T12" fmla="*/ 22 w 28"/>
                <a:gd name="T13" fmla="*/ 4 h 33"/>
                <a:gd name="T14" fmla="*/ 17 w 28"/>
                <a:gd name="T15" fmla="*/ 3 h 33"/>
                <a:gd name="T16" fmla="*/ 17 w 28"/>
                <a:gd name="T17" fmla="*/ 9 h 33"/>
                <a:gd name="T18" fmla="*/ 16 w 28"/>
                <a:gd name="T19" fmla="*/ 20 h 33"/>
                <a:gd name="T20" fmla="*/ 12 w 28"/>
                <a:gd name="T21" fmla="*/ 19 h 33"/>
                <a:gd name="T22" fmla="*/ 10 w 28"/>
                <a:gd name="T23" fmla="*/ 17 h 33"/>
                <a:gd name="T24" fmla="*/ 13 w 28"/>
                <a:gd name="T25" fmla="*/ 25 h 33"/>
                <a:gd name="T26" fmla="*/ 15 w 28"/>
                <a:gd name="T27" fmla="*/ 21 h 33"/>
                <a:gd name="T28" fmla="*/ 15 w 28"/>
                <a:gd name="T29" fmla="*/ 26 h 33"/>
                <a:gd name="T30" fmla="*/ 12 w 28"/>
                <a:gd name="T31" fmla="*/ 31 h 33"/>
                <a:gd name="T32" fmla="*/ 12 w 28"/>
                <a:gd name="T33" fmla="*/ 30 h 33"/>
                <a:gd name="T34" fmla="*/ 3 w 28"/>
                <a:gd name="T35" fmla="*/ 15 h 33"/>
                <a:gd name="T36" fmla="*/ 1 w 28"/>
                <a:gd name="T37" fmla="*/ 9 h 33"/>
                <a:gd name="T38" fmla="*/ 7 w 28"/>
                <a:gd name="T39" fmla="*/ 9 h 33"/>
                <a:gd name="T40" fmla="*/ 8 w 28"/>
                <a:gd name="T41" fmla="*/ 11 h 33"/>
                <a:gd name="T42" fmla="*/ 5 w 28"/>
                <a:gd name="T43" fmla="*/ 15 h 33"/>
                <a:gd name="T44" fmla="*/ 8 w 28"/>
                <a:gd name="T45" fmla="*/ 15 h 33"/>
                <a:gd name="T46" fmla="*/ 15 w 28"/>
                <a:gd name="T47" fmla="*/ 12 h 33"/>
                <a:gd name="T48" fmla="*/ 9 w 28"/>
                <a:gd name="T49" fmla="*/ 10 h 33"/>
                <a:gd name="T50" fmla="*/ 13 w 28"/>
                <a:gd name="T51" fmla="*/ 8 h 33"/>
                <a:gd name="T52" fmla="*/ 15 w 28"/>
                <a:gd name="T53" fmla="*/ 2 h 33"/>
                <a:gd name="T54" fmla="*/ 22 w 28"/>
                <a:gd name="T55" fmla="*/ 1 h 33"/>
                <a:gd name="T56" fmla="*/ 22 w 28"/>
                <a:gd name="T57" fmla="*/ 7 h 33"/>
                <a:gd name="T58" fmla="*/ 21 w 28"/>
                <a:gd name="T59" fmla="*/ 17 h 33"/>
                <a:gd name="T60" fmla="*/ 26 w 28"/>
                <a:gd name="T61" fmla="*/ 24 h 33"/>
                <a:gd name="T62" fmla="*/ 21 w 28"/>
                <a:gd name="T63" fmla="*/ 25 h 33"/>
                <a:gd name="T64" fmla="*/ 23 w 28"/>
                <a:gd name="T65" fmla="*/ 30 h 33"/>
                <a:gd name="T66" fmla="*/ 26 w 28"/>
                <a:gd name="T67" fmla="*/ 26 h 33"/>
                <a:gd name="T68" fmla="*/ 24 w 28"/>
                <a:gd name="T69" fmla="*/ 28 h 33"/>
                <a:gd name="T70" fmla="*/ 21 w 28"/>
                <a:gd name="T71" fmla="*/ 25 h 33"/>
                <a:gd name="T72" fmla="*/ 21 w 28"/>
                <a:gd name="T73" fmla="*/ 22 h 33"/>
                <a:gd name="T74" fmla="*/ 24 w 28"/>
                <a:gd name="T75" fmla="*/ 23 h 33"/>
                <a:gd name="T76" fmla="*/ 22 w 28"/>
                <a:gd name="T77" fmla="*/ 20 h 33"/>
                <a:gd name="T78" fmla="*/ 13 w 28"/>
                <a:gd name="T79" fmla="*/ 28 h 33"/>
                <a:gd name="T80" fmla="*/ 16 w 28"/>
                <a:gd name="T81" fmla="*/ 9 h 33"/>
                <a:gd name="T82" fmla="*/ 15 w 28"/>
                <a:gd name="T83" fmla="*/ 10 h 33"/>
                <a:gd name="T84" fmla="*/ 4 w 28"/>
                <a:gd name="T85" fmla="*/ 13 h 33"/>
                <a:gd name="T86" fmla="*/ 5 w 28"/>
                <a:gd name="T87" fmla="*/ 11 h 33"/>
                <a:gd name="T88" fmla="*/ 3 w 28"/>
                <a:gd name="T8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3">
                  <a:moveTo>
                    <a:pt x="27" y="29"/>
                  </a:moveTo>
                  <a:cubicBezTo>
                    <a:pt x="27" y="29"/>
                    <a:pt x="27" y="29"/>
                    <a:pt x="27" y="29"/>
                  </a:cubicBezTo>
                  <a:cubicBezTo>
                    <a:pt x="26" y="30"/>
                    <a:pt x="26" y="31"/>
                    <a:pt x="25" y="31"/>
                  </a:cubicBezTo>
                  <a:cubicBezTo>
                    <a:pt x="23" y="33"/>
                    <a:pt x="21" y="32"/>
                    <a:pt x="20" y="31"/>
                  </a:cubicBezTo>
                  <a:cubicBezTo>
                    <a:pt x="20" y="30"/>
                    <a:pt x="19" y="30"/>
                    <a:pt x="19" y="30"/>
                  </a:cubicBezTo>
                  <a:cubicBezTo>
                    <a:pt x="20" y="33"/>
                    <a:pt x="19" y="33"/>
                    <a:pt x="17" y="33"/>
                  </a:cubicBezTo>
                  <a:cubicBezTo>
                    <a:pt x="17" y="31"/>
                    <a:pt x="18" y="30"/>
                    <a:pt x="18" y="28"/>
                  </a:cubicBezTo>
                  <a:cubicBezTo>
                    <a:pt x="18" y="27"/>
                    <a:pt x="18" y="25"/>
                    <a:pt x="19" y="23"/>
                  </a:cubicBezTo>
                  <a:cubicBezTo>
                    <a:pt x="19" y="22"/>
                    <a:pt x="19" y="20"/>
                    <a:pt x="19" y="19"/>
                  </a:cubicBezTo>
                  <a:cubicBezTo>
                    <a:pt x="20" y="19"/>
                    <a:pt x="19" y="18"/>
                    <a:pt x="19" y="18"/>
                  </a:cubicBezTo>
                  <a:cubicBezTo>
                    <a:pt x="20" y="16"/>
                    <a:pt x="20" y="13"/>
                    <a:pt x="20" y="10"/>
                  </a:cubicBezTo>
                  <a:cubicBezTo>
                    <a:pt x="20" y="9"/>
                    <a:pt x="20" y="8"/>
                    <a:pt x="19" y="7"/>
                  </a:cubicBezTo>
                  <a:cubicBezTo>
                    <a:pt x="19" y="7"/>
                    <a:pt x="19" y="6"/>
                    <a:pt x="19" y="5"/>
                  </a:cubicBezTo>
                  <a:cubicBezTo>
                    <a:pt x="20" y="5"/>
                    <a:pt x="21" y="4"/>
                    <a:pt x="22" y="4"/>
                  </a:cubicBezTo>
                  <a:cubicBezTo>
                    <a:pt x="22" y="3"/>
                    <a:pt x="22" y="2"/>
                    <a:pt x="20" y="2"/>
                  </a:cubicBezTo>
                  <a:cubicBezTo>
                    <a:pt x="19" y="2"/>
                    <a:pt x="18" y="3"/>
                    <a:pt x="17" y="3"/>
                  </a:cubicBezTo>
                  <a:cubicBezTo>
                    <a:pt x="17" y="3"/>
                    <a:pt x="17" y="4"/>
                    <a:pt x="17" y="4"/>
                  </a:cubicBezTo>
                  <a:cubicBezTo>
                    <a:pt x="17" y="6"/>
                    <a:pt x="17" y="8"/>
                    <a:pt x="17" y="9"/>
                  </a:cubicBezTo>
                  <a:cubicBezTo>
                    <a:pt x="17" y="11"/>
                    <a:pt x="17" y="13"/>
                    <a:pt x="17" y="16"/>
                  </a:cubicBezTo>
                  <a:cubicBezTo>
                    <a:pt x="17" y="17"/>
                    <a:pt x="17" y="19"/>
                    <a:pt x="16" y="20"/>
                  </a:cubicBezTo>
                  <a:cubicBezTo>
                    <a:pt x="15" y="21"/>
                    <a:pt x="15" y="21"/>
                    <a:pt x="14" y="20"/>
                  </a:cubicBezTo>
                  <a:cubicBezTo>
                    <a:pt x="14" y="20"/>
                    <a:pt x="13" y="20"/>
                    <a:pt x="12" y="19"/>
                  </a:cubicBezTo>
                  <a:cubicBezTo>
                    <a:pt x="12" y="19"/>
                    <a:pt x="11" y="19"/>
                    <a:pt x="11" y="19"/>
                  </a:cubicBezTo>
                  <a:cubicBezTo>
                    <a:pt x="10" y="18"/>
                    <a:pt x="10" y="18"/>
                    <a:pt x="10" y="17"/>
                  </a:cubicBezTo>
                  <a:cubicBezTo>
                    <a:pt x="10" y="18"/>
                    <a:pt x="9" y="19"/>
                    <a:pt x="9" y="19"/>
                  </a:cubicBezTo>
                  <a:cubicBezTo>
                    <a:pt x="10" y="21"/>
                    <a:pt x="11" y="23"/>
                    <a:pt x="13" y="25"/>
                  </a:cubicBezTo>
                  <a:cubicBezTo>
                    <a:pt x="13" y="24"/>
                    <a:pt x="13" y="23"/>
                    <a:pt x="13" y="23"/>
                  </a:cubicBezTo>
                  <a:cubicBezTo>
                    <a:pt x="13" y="22"/>
                    <a:pt x="14" y="21"/>
                    <a:pt x="15" y="21"/>
                  </a:cubicBezTo>
                  <a:cubicBezTo>
                    <a:pt x="15" y="21"/>
                    <a:pt x="15" y="22"/>
                    <a:pt x="15" y="23"/>
                  </a:cubicBezTo>
                  <a:cubicBezTo>
                    <a:pt x="15" y="24"/>
                    <a:pt x="15" y="25"/>
                    <a:pt x="15" y="26"/>
                  </a:cubicBezTo>
                  <a:cubicBezTo>
                    <a:pt x="15" y="28"/>
                    <a:pt x="15" y="28"/>
                    <a:pt x="14" y="29"/>
                  </a:cubicBezTo>
                  <a:cubicBezTo>
                    <a:pt x="14" y="30"/>
                    <a:pt x="14" y="31"/>
                    <a:pt x="12" y="31"/>
                  </a:cubicBezTo>
                  <a:cubicBezTo>
                    <a:pt x="12" y="31"/>
                    <a:pt x="12" y="31"/>
                    <a:pt x="12" y="31"/>
                  </a:cubicBezTo>
                  <a:cubicBezTo>
                    <a:pt x="12" y="31"/>
                    <a:pt x="12" y="30"/>
                    <a:pt x="12" y="30"/>
                  </a:cubicBezTo>
                  <a:cubicBezTo>
                    <a:pt x="10" y="28"/>
                    <a:pt x="9" y="25"/>
                    <a:pt x="7" y="23"/>
                  </a:cubicBezTo>
                  <a:cubicBezTo>
                    <a:pt x="6" y="20"/>
                    <a:pt x="4" y="18"/>
                    <a:pt x="3" y="15"/>
                  </a:cubicBezTo>
                  <a:cubicBezTo>
                    <a:pt x="2" y="14"/>
                    <a:pt x="1" y="12"/>
                    <a:pt x="0" y="11"/>
                  </a:cubicBezTo>
                  <a:cubicBezTo>
                    <a:pt x="0" y="11"/>
                    <a:pt x="0" y="10"/>
                    <a:pt x="1" y="9"/>
                  </a:cubicBezTo>
                  <a:cubicBezTo>
                    <a:pt x="1" y="9"/>
                    <a:pt x="2" y="9"/>
                    <a:pt x="2" y="9"/>
                  </a:cubicBezTo>
                  <a:cubicBezTo>
                    <a:pt x="4" y="9"/>
                    <a:pt x="5" y="10"/>
                    <a:pt x="7" y="9"/>
                  </a:cubicBezTo>
                  <a:cubicBezTo>
                    <a:pt x="7" y="9"/>
                    <a:pt x="8" y="9"/>
                    <a:pt x="8" y="10"/>
                  </a:cubicBezTo>
                  <a:cubicBezTo>
                    <a:pt x="9" y="10"/>
                    <a:pt x="8" y="11"/>
                    <a:pt x="8" y="11"/>
                  </a:cubicBezTo>
                  <a:cubicBezTo>
                    <a:pt x="7" y="12"/>
                    <a:pt x="7" y="12"/>
                    <a:pt x="6" y="13"/>
                  </a:cubicBezTo>
                  <a:cubicBezTo>
                    <a:pt x="5" y="13"/>
                    <a:pt x="5" y="14"/>
                    <a:pt x="5" y="15"/>
                  </a:cubicBezTo>
                  <a:cubicBezTo>
                    <a:pt x="5" y="15"/>
                    <a:pt x="6" y="16"/>
                    <a:pt x="7" y="16"/>
                  </a:cubicBezTo>
                  <a:cubicBezTo>
                    <a:pt x="7" y="16"/>
                    <a:pt x="8" y="16"/>
                    <a:pt x="8" y="15"/>
                  </a:cubicBezTo>
                  <a:cubicBezTo>
                    <a:pt x="10" y="15"/>
                    <a:pt x="10" y="15"/>
                    <a:pt x="11" y="17"/>
                  </a:cubicBezTo>
                  <a:cubicBezTo>
                    <a:pt x="15" y="17"/>
                    <a:pt x="15" y="15"/>
                    <a:pt x="15" y="12"/>
                  </a:cubicBezTo>
                  <a:cubicBezTo>
                    <a:pt x="13" y="12"/>
                    <a:pt x="12" y="12"/>
                    <a:pt x="10" y="11"/>
                  </a:cubicBezTo>
                  <a:cubicBezTo>
                    <a:pt x="9" y="11"/>
                    <a:pt x="9" y="11"/>
                    <a:pt x="9" y="10"/>
                  </a:cubicBezTo>
                  <a:cubicBezTo>
                    <a:pt x="9" y="10"/>
                    <a:pt x="9" y="9"/>
                    <a:pt x="10" y="9"/>
                  </a:cubicBezTo>
                  <a:cubicBezTo>
                    <a:pt x="11" y="9"/>
                    <a:pt x="12" y="8"/>
                    <a:pt x="13" y="8"/>
                  </a:cubicBezTo>
                  <a:cubicBezTo>
                    <a:pt x="14" y="7"/>
                    <a:pt x="15" y="6"/>
                    <a:pt x="16" y="6"/>
                  </a:cubicBezTo>
                  <a:cubicBezTo>
                    <a:pt x="15" y="5"/>
                    <a:pt x="15" y="3"/>
                    <a:pt x="15" y="2"/>
                  </a:cubicBezTo>
                  <a:cubicBezTo>
                    <a:pt x="15" y="2"/>
                    <a:pt x="16" y="1"/>
                    <a:pt x="16" y="1"/>
                  </a:cubicBezTo>
                  <a:cubicBezTo>
                    <a:pt x="18" y="0"/>
                    <a:pt x="20" y="0"/>
                    <a:pt x="22" y="1"/>
                  </a:cubicBezTo>
                  <a:cubicBezTo>
                    <a:pt x="23" y="1"/>
                    <a:pt x="23" y="1"/>
                    <a:pt x="24" y="2"/>
                  </a:cubicBezTo>
                  <a:cubicBezTo>
                    <a:pt x="24" y="4"/>
                    <a:pt x="23" y="5"/>
                    <a:pt x="22" y="7"/>
                  </a:cubicBezTo>
                  <a:cubicBezTo>
                    <a:pt x="22" y="7"/>
                    <a:pt x="21" y="8"/>
                    <a:pt x="21" y="9"/>
                  </a:cubicBezTo>
                  <a:cubicBezTo>
                    <a:pt x="21" y="12"/>
                    <a:pt x="21" y="15"/>
                    <a:pt x="21" y="17"/>
                  </a:cubicBezTo>
                  <a:cubicBezTo>
                    <a:pt x="23" y="17"/>
                    <a:pt x="25" y="17"/>
                    <a:pt x="26" y="18"/>
                  </a:cubicBezTo>
                  <a:cubicBezTo>
                    <a:pt x="27" y="19"/>
                    <a:pt x="28" y="21"/>
                    <a:pt x="26" y="24"/>
                  </a:cubicBezTo>
                  <a:cubicBezTo>
                    <a:pt x="28" y="26"/>
                    <a:pt x="27" y="28"/>
                    <a:pt x="27" y="29"/>
                  </a:cubicBezTo>
                  <a:close/>
                  <a:moveTo>
                    <a:pt x="21" y="25"/>
                  </a:moveTo>
                  <a:cubicBezTo>
                    <a:pt x="21" y="26"/>
                    <a:pt x="21" y="27"/>
                    <a:pt x="21" y="27"/>
                  </a:cubicBezTo>
                  <a:cubicBezTo>
                    <a:pt x="20" y="29"/>
                    <a:pt x="22" y="30"/>
                    <a:pt x="23" y="30"/>
                  </a:cubicBezTo>
                  <a:cubicBezTo>
                    <a:pt x="25" y="30"/>
                    <a:pt x="26" y="28"/>
                    <a:pt x="26" y="26"/>
                  </a:cubicBezTo>
                  <a:cubicBezTo>
                    <a:pt x="26" y="26"/>
                    <a:pt x="26" y="26"/>
                    <a:pt x="26" y="26"/>
                  </a:cubicBezTo>
                  <a:cubicBezTo>
                    <a:pt x="25" y="26"/>
                    <a:pt x="25" y="26"/>
                    <a:pt x="25" y="26"/>
                  </a:cubicBezTo>
                  <a:cubicBezTo>
                    <a:pt x="25" y="27"/>
                    <a:pt x="24" y="28"/>
                    <a:pt x="24" y="28"/>
                  </a:cubicBezTo>
                  <a:cubicBezTo>
                    <a:pt x="23" y="28"/>
                    <a:pt x="22" y="27"/>
                    <a:pt x="22" y="26"/>
                  </a:cubicBezTo>
                  <a:cubicBezTo>
                    <a:pt x="22" y="26"/>
                    <a:pt x="22" y="26"/>
                    <a:pt x="21" y="25"/>
                  </a:cubicBezTo>
                  <a:close/>
                  <a:moveTo>
                    <a:pt x="22" y="20"/>
                  </a:moveTo>
                  <a:cubicBezTo>
                    <a:pt x="21" y="21"/>
                    <a:pt x="21" y="21"/>
                    <a:pt x="21" y="22"/>
                  </a:cubicBezTo>
                  <a:cubicBezTo>
                    <a:pt x="21" y="23"/>
                    <a:pt x="21" y="24"/>
                    <a:pt x="23" y="24"/>
                  </a:cubicBezTo>
                  <a:cubicBezTo>
                    <a:pt x="23" y="24"/>
                    <a:pt x="24" y="23"/>
                    <a:pt x="24" y="23"/>
                  </a:cubicBezTo>
                  <a:cubicBezTo>
                    <a:pt x="25" y="23"/>
                    <a:pt x="25" y="23"/>
                    <a:pt x="25" y="22"/>
                  </a:cubicBezTo>
                  <a:cubicBezTo>
                    <a:pt x="24" y="23"/>
                    <a:pt x="22" y="22"/>
                    <a:pt x="22" y="20"/>
                  </a:cubicBezTo>
                  <a:close/>
                  <a:moveTo>
                    <a:pt x="9" y="22"/>
                  </a:moveTo>
                  <a:cubicBezTo>
                    <a:pt x="10" y="25"/>
                    <a:pt x="11" y="27"/>
                    <a:pt x="13" y="28"/>
                  </a:cubicBezTo>
                  <a:cubicBezTo>
                    <a:pt x="11" y="26"/>
                    <a:pt x="10" y="24"/>
                    <a:pt x="9" y="22"/>
                  </a:cubicBezTo>
                  <a:close/>
                  <a:moveTo>
                    <a:pt x="16" y="9"/>
                  </a:moveTo>
                  <a:cubicBezTo>
                    <a:pt x="15" y="9"/>
                    <a:pt x="14" y="9"/>
                    <a:pt x="14" y="9"/>
                  </a:cubicBezTo>
                  <a:cubicBezTo>
                    <a:pt x="14" y="10"/>
                    <a:pt x="15" y="10"/>
                    <a:pt x="15" y="10"/>
                  </a:cubicBezTo>
                  <a:cubicBezTo>
                    <a:pt x="15" y="10"/>
                    <a:pt x="16" y="9"/>
                    <a:pt x="16" y="9"/>
                  </a:cubicBezTo>
                  <a:close/>
                  <a:moveTo>
                    <a:pt x="4" y="13"/>
                  </a:moveTo>
                  <a:cubicBezTo>
                    <a:pt x="4" y="12"/>
                    <a:pt x="5" y="12"/>
                    <a:pt x="5" y="12"/>
                  </a:cubicBezTo>
                  <a:cubicBezTo>
                    <a:pt x="5" y="11"/>
                    <a:pt x="5" y="11"/>
                    <a:pt x="5" y="11"/>
                  </a:cubicBezTo>
                  <a:cubicBezTo>
                    <a:pt x="4" y="11"/>
                    <a:pt x="4" y="11"/>
                    <a:pt x="3" y="11"/>
                  </a:cubicBezTo>
                  <a:cubicBezTo>
                    <a:pt x="3" y="12"/>
                    <a:pt x="3" y="12"/>
                    <a:pt x="3" y="12"/>
                  </a:cubicBezTo>
                  <a:cubicBezTo>
                    <a:pt x="3" y="12"/>
                    <a:pt x="4" y="12"/>
                    <a:pt x="4"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
            <p:cNvSpPr>
              <a:spLocks noEditPoints="1"/>
            </p:cNvSpPr>
            <p:nvPr/>
          </p:nvSpPr>
          <p:spPr bwMode="auto">
            <a:xfrm>
              <a:off x="7956550" y="6516688"/>
              <a:ext cx="58738" cy="103188"/>
            </a:xfrm>
            <a:custGeom>
              <a:avLst/>
              <a:gdLst>
                <a:gd name="T0" fmla="*/ 4 w 15"/>
                <a:gd name="T1" fmla="*/ 4 h 26"/>
                <a:gd name="T2" fmla="*/ 6 w 15"/>
                <a:gd name="T3" fmla="*/ 5 h 26"/>
                <a:gd name="T4" fmla="*/ 6 w 15"/>
                <a:gd name="T5" fmla="*/ 6 h 26"/>
                <a:gd name="T6" fmla="*/ 5 w 15"/>
                <a:gd name="T7" fmla="*/ 6 h 26"/>
                <a:gd name="T8" fmla="*/ 1 w 15"/>
                <a:gd name="T9" fmla="*/ 4 h 26"/>
                <a:gd name="T10" fmla="*/ 0 w 15"/>
                <a:gd name="T11" fmla="*/ 3 h 26"/>
                <a:gd name="T12" fmla="*/ 2 w 15"/>
                <a:gd name="T13" fmla="*/ 2 h 26"/>
                <a:gd name="T14" fmla="*/ 6 w 15"/>
                <a:gd name="T15" fmla="*/ 2 h 26"/>
                <a:gd name="T16" fmla="*/ 6 w 15"/>
                <a:gd name="T17" fmla="*/ 1 h 26"/>
                <a:gd name="T18" fmla="*/ 7 w 15"/>
                <a:gd name="T19" fmla="*/ 0 h 26"/>
                <a:gd name="T20" fmla="*/ 11 w 15"/>
                <a:gd name="T21" fmla="*/ 1 h 26"/>
                <a:gd name="T22" fmla="*/ 12 w 15"/>
                <a:gd name="T23" fmla="*/ 5 h 26"/>
                <a:gd name="T24" fmla="*/ 12 w 15"/>
                <a:gd name="T25" fmla="*/ 5 h 26"/>
                <a:gd name="T26" fmla="*/ 10 w 15"/>
                <a:gd name="T27" fmla="*/ 12 h 26"/>
                <a:gd name="T28" fmla="*/ 9 w 15"/>
                <a:gd name="T29" fmla="*/ 13 h 26"/>
                <a:gd name="T30" fmla="*/ 11 w 15"/>
                <a:gd name="T31" fmla="*/ 14 h 26"/>
                <a:gd name="T32" fmla="*/ 12 w 15"/>
                <a:gd name="T33" fmla="*/ 14 h 26"/>
                <a:gd name="T34" fmla="*/ 14 w 15"/>
                <a:gd name="T35" fmla="*/ 16 h 26"/>
                <a:gd name="T36" fmla="*/ 14 w 15"/>
                <a:gd name="T37" fmla="*/ 18 h 26"/>
                <a:gd name="T38" fmla="*/ 14 w 15"/>
                <a:gd name="T39" fmla="*/ 19 h 26"/>
                <a:gd name="T40" fmla="*/ 14 w 15"/>
                <a:gd name="T41" fmla="*/ 24 h 26"/>
                <a:gd name="T42" fmla="*/ 9 w 15"/>
                <a:gd name="T43" fmla="*/ 25 h 26"/>
                <a:gd name="T44" fmla="*/ 6 w 15"/>
                <a:gd name="T45" fmla="*/ 21 h 26"/>
                <a:gd name="T46" fmla="*/ 7 w 15"/>
                <a:gd name="T47" fmla="*/ 17 h 26"/>
                <a:gd name="T48" fmla="*/ 7 w 15"/>
                <a:gd name="T49" fmla="*/ 15 h 26"/>
                <a:gd name="T50" fmla="*/ 9 w 15"/>
                <a:gd name="T51" fmla="*/ 7 h 26"/>
                <a:gd name="T52" fmla="*/ 9 w 15"/>
                <a:gd name="T53" fmla="*/ 5 h 26"/>
                <a:gd name="T54" fmla="*/ 9 w 15"/>
                <a:gd name="T55" fmla="*/ 4 h 26"/>
                <a:gd name="T56" fmla="*/ 10 w 15"/>
                <a:gd name="T57" fmla="*/ 4 h 26"/>
                <a:gd name="T58" fmla="*/ 11 w 15"/>
                <a:gd name="T59" fmla="*/ 4 h 26"/>
                <a:gd name="T60" fmla="*/ 8 w 15"/>
                <a:gd name="T61" fmla="*/ 2 h 26"/>
                <a:gd name="T62" fmla="*/ 8 w 15"/>
                <a:gd name="T63" fmla="*/ 3 h 26"/>
                <a:gd name="T64" fmla="*/ 6 w 15"/>
                <a:gd name="T65" fmla="*/ 4 h 26"/>
                <a:gd name="T66" fmla="*/ 5 w 15"/>
                <a:gd name="T67" fmla="*/ 4 h 26"/>
                <a:gd name="T68" fmla="*/ 4 w 15"/>
                <a:gd name="T69" fmla="*/ 4 h 26"/>
                <a:gd name="T70" fmla="*/ 8 w 15"/>
                <a:gd name="T71" fmla="*/ 20 h 26"/>
                <a:gd name="T72" fmla="*/ 8 w 15"/>
                <a:gd name="T73" fmla="*/ 21 h 26"/>
                <a:gd name="T74" fmla="*/ 9 w 15"/>
                <a:gd name="T75" fmla="*/ 23 h 26"/>
                <a:gd name="T76" fmla="*/ 10 w 15"/>
                <a:gd name="T77" fmla="*/ 24 h 26"/>
                <a:gd name="T78" fmla="*/ 13 w 15"/>
                <a:gd name="T79" fmla="*/ 21 h 26"/>
                <a:gd name="T80" fmla="*/ 12 w 15"/>
                <a:gd name="T81" fmla="*/ 20 h 26"/>
                <a:gd name="T82" fmla="*/ 13 w 15"/>
                <a:gd name="T83" fmla="*/ 22 h 26"/>
                <a:gd name="T84" fmla="*/ 11 w 15"/>
                <a:gd name="T85" fmla="*/ 23 h 26"/>
                <a:gd name="T86" fmla="*/ 10 w 15"/>
                <a:gd name="T87" fmla="*/ 22 h 26"/>
                <a:gd name="T88" fmla="*/ 10 w 15"/>
                <a:gd name="T89" fmla="*/ 20 h 26"/>
                <a:gd name="T90" fmla="*/ 8 w 15"/>
                <a:gd name="T91" fmla="*/ 20 h 26"/>
                <a:gd name="T92" fmla="*/ 9 w 15"/>
                <a:gd name="T93" fmla="*/ 15 h 26"/>
                <a:gd name="T94" fmla="*/ 8 w 15"/>
                <a:gd name="T95" fmla="*/ 16 h 26"/>
                <a:gd name="T96" fmla="*/ 10 w 15"/>
                <a:gd name="T97" fmla="*/ 19 h 26"/>
                <a:gd name="T98" fmla="*/ 13 w 15"/>
                <a:gd name="T99" fmla="*/ 17 h 26"/>
                <a:gd name="T100" fmla="*/ 13 w 15"/>
                <a:gd name="T101" fmla="*/ 16 h 26"/>
                <a:gd name="T102" fmla="*/ 10 w 15"/>
                <a:gd name="T103" fmla="*/ 16 h 26"/>
                <a:gd name="T104" fmla="*/ 9 w 15"/>
                <a:gd name="T105"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 h="26">
                  <a:moveTo>
                    <a:pt x="4" y="4"/>
                  </a:moveTo>
                  <a:cubicBezTo>
                    <a:pt x="5" y="4"/>
                    <a:pt x="5" y="5"/>
                    <a:pt x="6" y="5"/>
                  </a:cubicBezTo>
                  <a:cubicBezTo>
                    <a:pt x="6" y="5"/>
                    <a:pt x="6" y="5"/>
                    <a:pt x="6" y="6"/>
                  </a:cubicBezTo>
                  <a:cubicBezTo>
                    <a:pt x="6" y="6"/>
                    <a:pt x="5" y="6"/>
                    <a:pt x="5" y="6"/>
                  </a:cubicBezTo>
                  <a:cubicBezTo>
                    <a:pt x="4" y="6"/>
                    <a:pt x="2" y="5"/>
                    <a:pt x="1" y="4"/>
                  </a:cubicBezTo>
                  <a:cubicBezTo>
                    <a:pt x="0" y="4"/>
                    <a:pt x="0" y="3"/>
                    <a:pt x="0" y="3"/>
                  </a:cubicBezTo>
                  <a:cubicBezTo>
                    <a:pt x="1" y="2"/>
                    <a:pt x="1" y="2"/>
                    <a:pt x="2" y="2"/>
                  </a:cubicBezTo>
                  <a:cubicBezTo>
                    <a:pt x="3" y="2"/>
                    <a:pt x="5" y="2"/>
                    <a:pt x="6" y="2"/>
                  </a:cubicBezTo>
                  <a:cubicBezTo>
                    <a:pt x="6" y="2"/>
                    <a:pt x="6" y="1"/>
                    <a:pt x="6" y="1"/>
                  </a:cubicBezTo>
                  <a:cubicBezTo>
                    <a:pt x="6" y="0"/>
                    <a:pt x="6" y="0"/>
                    <a:pt x="7" y="0"/>
                  </a:cubicBezTo>
                  <a:cubicBezTo>
                    <a:pt x="9" y="0"/>
                    <a:pt x="10" y="1"/>
                    <a:pt x="11" y="1"/>
                  </a:cubicBezTo>
                  <a:cubicBezTo>
                    <a:pt x="12" y="1"/>
                    <a:pt x="13" y="4"/>
                    <a:pt x="12" y="5"/>
                  </a:cubicBezTo>
                  <a:cubicBezTo>
                    <a:pt x="12" y="5"/>
                    <a:pt x="12" y="5"/>
                    <a:pt x="12" y="5"/>
                  </a:cubicBezTo>
                  <a:cubicBezTo>
                    <a:pt x="10" y="7"/>
                    <a:pt x="10" y="10"/>
                    <a:pt x="10" y="12"/>
                  </a:cubicBezTo>
                  <a:cubicBezTo>
                    <a:pt x="9" y="12"/>
                    <a:pt x="9" y="13"/>
                    <a:pt x="9" y="13"/>
                  </a:cubicBezTo>
                  <a:cubicBezTo>
                    <a:pt x="10" y="14"/>
                    <a:pt x="10" y="14"/>
                    <a:pt x="11" y="14"/>
                  </a:cubicBezTo>
                  <a:cubicBezTo>
                    <a:pt x="12" y="14"/>
                    <a:pt x="12" y="14"/>
                    <a:pt x="12" y="14"/>
                  </a:cubicBezTo>
                  <a:cubicBezTo>
                    <a:pt x="14" y="14"/>
                    <a:pt x="15" y="15"/>
                    <a:pt x="14" y="16"/>
                  </a:cubicBezTo>
                  <a:cubicBezTo>
                    <a:pt x="14" y="17"/>
                    <a:pt x="14" y="18"/>
                    <a:pt x="14" y="18"/>
                  </a:cubicBezTo>
                  <a:cubicBezTo>
                    <a:pt x="14" y="19"/>
                    <a:pt x="14" y="19"/>
                    <a:pt x="14" y="19"/>
                  </a:cubicBezTo>
                  <a:cubicBezTo>
                    <a:pt x="15" y="21"/>
                    <a:pt x="15" y="23"/>
                    <a:pt x="14" y="24"/>
                  </a:cubicBezTo>
                  <a:cubicBezTo>
                    <a:pt x="12" y="25"/>
                    <a:pt x="10" y="26"/>
                    <a:pt x="9" y="25"/>
                  </a:cubicBezTo>
                  <a:cubicBezTo>
                    <a:pt x="6" y="24"/>
                    <a:pt x="6" y="22"/>
                    <a:pt x="6" y="21"/>
                  </a:cubicBezTo>
                  <a:cubicBezTo>
                    <a:pt x="7" y="19"/>
                    <a:pt x="6" y="18"/>
                    <a:pt x="7" y="17"/>
                  </a:cubicBezTo>
                  <a:cubicBezTo>
                    <a:pt x="7" y="16"/>
                    <a:pt x="7" y="15"/>
                    <a:pt x="7" y="15"/>
                  </a:cubicBezTo>
                  <a:cubicBezTo>
                    <a:pt x="8" y="12"/>
                    <a:pt x="9" y="10"/>
                    <a:pt x="9" y="7"/>
                  </a:cubicBezTo>
                  <a:cubicBezTo>
                    <a:pt x="9" y="7"/>
                    <a:pt x="10" y="6"/>
                    <a:pt x="9" y="5"/>
                  </a:cubicBezTo>
                  <a:cubicBezTo>
                    <a:pt x="8" y="5"/>
                    <a:pt x="8" y="4"/>
                    <a:pt x="9" y="4"/>
                  </a:cubicBezTo>
                  <a:cubicBezTo>
                    <a:pt x="9" y="4"/>
                    <a:pt x="9" y="4"/>
                    <a:pt x="10" y="4"/>
                  </a:cubicBezTo>
                  <a:cubicBezTo>
                    <a:pt x="10" y="4"/>
                    <a:pt x="10" y="4"/>
                    <a:pt x="11" y="4"/>
                  </a:cubicBezTo>
                  <a:cubicBezTo>
                    <a:pt x="11" y="3"/>
                    <a:pt x="11" y="2"/>
                    <a:pt x="8" y="2"/>
                  </a:cubicBezTo>
                  <a:cubicBezTo>
                    <a:pt x="8" y="2"/>
                    <a:pt x="8" y="3"/>
                    <a:pt x="8" y="3"/>
                  </a:cubicBezTo>
                  <a:cubicBezTo>
                    <a:pt x="7" y="4"/>
                    <a:pt x="7" y="5"/>
                    <a:pt x="6" y="4"/>
                  </a:cubicBezTo>
                  <a:cubicBezTo>
                    <a:pt x="5" y="4"/>
                    <a:pt x="5" y="4"/>
                    <a:pt x="5" y="4"/>
                  </a:cubicBezTo>
                  <a:cubicBezTo>
                    <a:pt x="5" y="4"/>
                    <a:pt x="4" y="4"/>
                    <a:pt x="4" y="4"/>
                  </a:cubicBezTo>
                  <a:close/>
                  <a:moveTo>
                    <a:pt x="8" y="20"/>
                  </a:moveTo>
                  <a:cubicBezTo>
                    <a:pt x="8" y="20"/>
                    <a:pt x="8" y="20"/>
                    <a:pt x="8" y="21"/>
                  </a:cubicBezTo>
                  <a:cubicBezTo>
                    <a:pt x="7" y="22"/>
                    <a:pt x="7" y="23"/>
                    <a:pt x="9" y="23"/>
                  </a:cubicBezTo>
                  <a:cubicBezTo>
                    <a:pt x="9" y="24"/>
                    <a:pt x="9" y="24"/>
                    <a:pt x="10" y="24"/>
                  </a:cubicBezTo>
                  <a:cubicBezTo>
                    <a:pt x="11" y="24"/>
                    <a:pt x="13" y="23"/>
                    <a:pt x="13" y="21"/>
                  </a:cubicBezTo>
                  <a:cubicBezTo>
                    <a:pt x="14" y="20"/>
                    <a:pt x="13" y="20"/>
                    <a:pt x="12" y="20"/>
                  </a:cubicBezTo>
                  <a:cubicBezTo>
                    <a:pt x="12" y="21"/>
                    <a:pt x="13" y="21"/>
                    <a:pt x="13" y="22"/>
                  </a:cubicBezTo>
                  <a:cubicBezTo>
                    <a:pt x="12" y="22"/>
                    <a:pt x="12" y="23"/>
                    <a:pt x="11" y="23"/>
                  </a:cubicBezTo>
                  <a:cubicBezTo>
                    <a:pt x="11" y="23"/>
                    <a:pt x="10" y="22"/>
                    <a:pt x="10" y="22"/>
                  </a:cubicBezTo>
                  <a:cubicBezTo>
                    <a:pt x="10" y="21"/>
                    <a:pt x="10" y="21"/>
                    <a:pt x="10" y="20"/>
                  </a:cubicBezTo>
                  <a:cubicBezTo>
                    <a:pt x="9" y="20"/>
                    <a:pt x="9" y="20"/>
                    <a:pt x="8" y="20"/>
                  </a:cubicBezTo>
                  <a:close/>
                  <a:moveTo>
                    <a:pt x="9" y="15"/>
                  </a:moveTo>
                  <a:cubicBezTo>
                    <a:pt x="9" y="15"/>
                    <a:pt x="9" y="16"/>
                    <a:pt x="8" y="16"/>
                  </a:cubicBezTo>
                  <a:cubicBezTo>
                    <a:pt x="8" y="17"/>
                    <a:pt x="9" y="19"/>
                    <a:pt x="10" y="19"/>
                  </a:cubicBezTo>
                  <a:cubicBezTo>
                    <a:pt x="11" y="18"/>
                    <a:pt x="12" y="18"/>
                    <a:pt x="13" y="17"/>
                  </a:cubicBezTo>
                  <a:cubicBezTo>
                    <a:pt x="13" y="17"/>
                    <a:pt x="13" y="16"/>
                    <a:pt x="13" y="16"/>
                  </a:cubicBezTo>
                  <a:cubicBezTo>
                    <a:pt x="12" y="17"/>
                    <a:pt x="11" y="17"/>
                    <a:pt x="10" y="16"/>
                  </a:cubicBezTo>
                  <a:cubicBezTo>
                    <a:pt x="10" y="15"/>
                    <a:pt x="10" y="15"/>
                    <a:pt x="9"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
            <p:cNvSpPr>
              <a:spLocks/>
            </p:cNvSpPr>
            <p:nvPr/>
          </p:nvSpPr>
          <p:spPr bwMode="auto">
            <a:xfrm>
              <a:off x="7637463" y="6197600"/>
              <a:ext cx="19050" cy="31750"/>
            </a:xfrm>
            <a:custGeom>
              <a:avLst/>
              <a:gdLst>
                <a:gd name="T0" fmla="*/ 5 w 5"/>
                <a:gd name="T1" fmla="*/ 8 h 8"/>
                <a:gd name="T2" fmla="*/ 2 w 5"/>
                <a:gd name="T3" fmla="*/ 5 h 8"/>
                <a:gd name="T4" fmla="*/ 1 w 5"/>
                <a:gd name="T5" fmla="*/ 3 h 8"/>
                <a:gd name="T6" fmla="*/ 0 w 5"/>
                <a:gd name="T7" fmla="*/ 1 h 8"/>
                <a:gd name="T8" fmla="*/ 1 w 5"/>
                <a:gd name="T9" fmla="*/ 0 h 8"/>
                <a:gd name="T10" fmla="*/ 2 w 5"/>
                <a:gd name="T11" fmla="*/ 1 h 8"/>
                <a:gd name="T12" fmla="*/ 4 w 5"/>
                <a:gd name="T13" fmla="*/ 6 h 8"/>
                <a:gd name="T14" fmla="*/ 5 w 5"/>
                <a:gd name="T15" fmla="*/ 8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cubicBezTo>
                    <a:pt x="3" y="7"/>
                    <a:pt x="3" y="6"/>
                    <a:pt x="2" y="5"/>
                  </a:cubicBezTo>
                  <a:cubicBezTo>
                    <a:pt x="2" y="4"/>
                    <a:pt x="1" y="4"/>
                    <a:pt x="1" y="3"/>
                  </a:cubicBezTo>
                  <a:cubicBezTo>
                    <a:pt x="1" y="3"/>
                    <a:pt x="0" y="2"/>
                    <a:pt x="0" y="1"/>
                  </a:cubicBezTo>
                  <a:cubicBezTo>
                    <a:pt x="0" y="1"/>
                    <a:pt x="0" y="0"/>
                    <a:pt x="1" y="0"/>
                  </a:cubicBezTo>
                  <a:cubicBezTo>
                    <a:pt x="1" y="0"/>
                    <a:pt x="2" y="0"/>
                    <a:pt x="2" y="1"/>
                  </a:cubicBezTo>
                  <a:cubicBezTo>
                    <a:pt x="3" y="3"/>
                    <a:pt x="4" y="4"/>
                    <a:pt x="4" y="6"/>
                  </a:cubicBezTo>
                  <a:cubicBezTo>
                    <a:pt x="5" y="6"/>
                    <a:pt x="5" y="7"/>
                    <a:pt x="5" y="8"/>
                  </a:cubicBezTo>
                  <a:cubicBezTo>
                    <a:pt x="5" y="8"/>
                    <a:pt x="5" y="8"/>
                    <a:pt x="5"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0"/>
            <p:cNvSpPr>
              <a:spLocks/>
            </p:cNvSpPr>
            <p:nvPr/>
          </p:nvSpPr>
          <p:spPr bwMode="auto">
            <a:xfrm>
              <a:off x="7712075" y="6202363"/>
              <a:ext cx="20638" cy="26988"/>
            </a:xfrm>
            <a:custGeom>
              <a:avLst/>
              <a:gdLst>
                <a:gd name="T0" fmla="*/ 1 w 5"/>
                <a:gd name="T1" fmla="*/ 7 h 7"/>
                <a:gd name="T2" fmla="*/ 0 w 5"/>
                <a:gd name="T3" fmla="*/ 6 h 7"/>
                <a:gd name="T4" fmla="*/ 0 w 5"/>
                <a:gd name="T5" fmla="*/ 5 h 7"/>
                <a:gd name="T6" fmla="*/ 3 w 5"/>
                <a:gd name="T7" fmla="*/ 1 h 7"/>
                <a:gd name="T8" fmla="*/ 4 w 5"/>
                <a:gd name="T9" fmla="*/ 0 h 7"/>
                <a:gd name="T10" fmla="*/ 4 w 5"/>
                <a:gd name="T11" fmla="*/ 2 h 7"/>
                <a:gd name="T12" fmla="*/ 2 w 5"/>
                <a:gd name="T13" fmla="*/ 6 h 7"/>
                <a:gd name="T14" fmla="*/ 1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1" y="7"/>
                  </a:moveTo>
                  <a:cubicBezTo>
                    <a:pt x="0" y="7"/>
                    <a:pt x="0" y="6"/>
                    <a:pt x="0" y="6"/>
                  </a:cubicBezTo>
                  <a:cubicBezTo>
                    <a:pt x="0" y="6"/>
                    <a:pt x="0" y="5"/>
                    <a:pt x="0" y="5"/>
                  </a:cubicBezTo>
                  <a:cubicBezTo>
                    <a:pt x="1" y="3"/>
                    <a:pt x="2" y="2"/>
                    <a:pt x="3" y="1"/>
                  </a:cubicBezTo>
                  <a:cubicBezTo>
                    <a:pt x="4" y="0"/>
                    <a:pt x="4" y="0"/>
                    <a:pt x="4" y="0"/>
                  </a:cubicBezTo>
                  <a:cubicBezTo>
                    <a:pt x="5" y="1"/>
                    <a:pt x="5" y="1"/>
                    <a:pt x="4" y="2"/>
                  </a:cubicBezTo>
                  <a:cubicBezTo>
                    <a:pt x="3" y="3"/>
                    <a:pt x="2" y="5"/>
                    <a:pt x="2" y="6"/>
                  </a:cubicBezTo>
                  <a:cubicBezTo>
                    <a:pt x="2" y="7"/>
                    <a:pt x="1" y="7"/>
                    <a:pt x="1"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1"/>
            <p:cNvSpPr>
              <a:spLocks/>
            </p:cNvSpPr>
            <p:nvPr/>
          </p:nvSpPr>
          <p:spPr bwMode="auto">
            <a:xfrm>
              <a:off x="7680325" y="6189663"/>
              <a:ext cx="7938" cy="28575"/>
            </a:xfrm>
            <a:custGeom>
              <a:avLst/>
              <a:gdLst>
                <a:gd name="T0" fmla="*/ 2 w 2"/>
                <a:gd name="T1" fmla="*/ 0 h 7"/>
                <a:gd name="T2" fmla="*/ 2 w 2"/>
                <a:gd name="T3" fmla="*/ 4 h 7"/>
                <a:gd name="T4" fmla="*/ 2 w 2"/>
                <a:gd name="T5" fmla="*/ 6 h 7"/>
                <a:gd name="T6" fmla="*/ 2 w 2"/>
                <a:gd name="T7" fmla="*/ 7 h 7"/>
                <a:gd name="T8" fmla="*/ 1 w 2"/>
                <a:gd name="T9" fmla="*/ 7 h 7"/>
                <a:gd name="T10" fmla="*/ 0 w 2"/>
                <a:gd name="T11" fmla="*/ 6 h 7"/>
                <a:gd name="T12" fmla="*/ 0 w 2"/>
                <a:gd name="T13" fmla="*/ 1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0"/>
                  </a:moveTo>
                  <a:cubicBezTo>
                    <a:pt x="2" y="2"/>
                    <a:pt x="2" y="3"/>
                    <a:pt x="2" y="4"/>
                  </a:cubicBezTo>
                  <a:cubicBezTo>
                    <a:pt x="2" y="4"/>
                    <a:pt x="2" y="5"/>
                    <a:pt x="2" y="6"/>
                  </a:cubicBezTo>
                  <a:cubicBezTo>
                    <a:pt x="2" y="6"/>
                    <a:pt x="2" y="7"/>
                    <a:pt x="2" y="7"/>
                  </a:cubicBezTo>
                  <a:cubicBezTo>
                    <a:pt x="1" y="7"/>
                    <a:pt x="1" y="7"/>
                    <a:pt x="1" y="7"/>
                  </a:cubicBezTo>
                  <a:cubicBezTo>
                    <a:pt x="0" y="7"/>
                    <a:pt x="0" y="6"/>
                    <a:pt x="0" y="6"/>
                  </a:cubicBezTo>
                  <a:cubicBezTo>
                    <a:pt x="0" y="4"/>
                    <a:pt x="0" y="3"/>
                    <a:pt x="0" y="1"/>
                  </a:cubicBezTo>
                  <a:cubicBezTo>
                    <a:pt x="0" y="0"/>
                    <a:pt x="1"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
            <p:cNvSpPr>
              <a:spLocks/>
            </p:cNvSpPr>
            <p:nvPr/>
          </p:nvSpPr>
          <p:spPr bwMode="auto">
            <a:xfrm>
              <a:off x="7743825" y="6213475"/>
              <a:ext cx="23813" cy="12700"/>
            </a:xfrm>
            <a:custGeom>
              <a:avLst/>
              <a:gdLst>
                <a:gd name="T0" fmla="*/ 0 w 6"/>
                <a:gd name="T1" fmla="*/ 3 h 3"/>
                <a:gd name="T2" fmla="*/ 2 w 6"/>
                <a:gd name="T3" fmla="*/ 1 h 3"/>
                <a:gd name="T4" fmla="*/ 5 w 6"/>
                <a:gd name="T5" fmla="*/ 0 h 3"/>
                <a:gd name="T6" fmla="*/ 4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cubicBezTo>
                    <a:pt x="1" y="2"/>
                    <a:pt x="1" y="2"/>
                    <a:pt x="2" y="1"/>
                  </a:cubicBezTo>
                  <a:cubicBezTo>
                    <a:pt x="3" y="1"/>
                    <a:pt x="4" y="0"/>
                    <a:pt x="5" y="0"/>
                  </a:cubicBezTo>
                  <a:cubicBezTo>
                    <a:pt x="6" y="1"/>
                    <a:pt x="5" y="2"/>
                    <a:pt x="4" y="2"/>
                  </a:cubicBezTo>
                  <a:cubicBezTo>
                    <a:pt x="3" y="3"/>
                    <a:pt x="2"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73" name="Group 1172"/>
          <p:cNvGrpSpPr/>
          <p:nvPr/>
        </p:nvGrpSpPr>
        <p:grpSpPr>
          <a:xfrm>
            <a:off x="496476" y="3234122"/>
            <a:ext cx="544766" cy="916039"/>
            <a:chOff x="4162426" y="693738"/>
            <a:chExt cx="331787" cy="555625"/>
          </a:xfrm>
          <a:solidFill>
            <a:schemeClr val="tx1">
              <a:lumMod val="95000"/>
              <a:lumOff val="5000"/>
            </a:schemeClr>
          </a:solidFill>
        </p:grpSpPr>
        <p:sp>
          <p:nvSpPr>
            <p:cNvPr id="1174" name="Freeform 57"/>
            <p:cNvSpPr>
              <a:spLocks/>
            </p:cNvSpPr>
            <p:nvPr/>
          </p:nvSpPr>
          <p:spPr bwMode="auto">
            <a:xfrm>
              <a:off x="4368801" y="781051"/>
              <a:ext cx="68263" cy="44450"/>
            </a:xfrm>
            <a:custGeom>
              <a:avLst/>
              <a:gdLst>
                <a:gd name="T0" fmla="*/ 10 w 11"/>
                <a:gd name="T1" fmla="*/ 4 h 7"/>
                <a:gd name="T2" fmla="*/ 2 w 11"/>
                <a:gd name="T3" fmla="*/ 0 h 7"/>
                <a:gd name="T4" fmla="*/ 0 w 11"/>
                <a:gd name="T5" fmla="*/ 1 h 7"/>
                <a:gd name="T6" fmla="*/ 1 w 11"/>
                <a:gd name="T7" fmla="*/ 3 h 7"/>
                <a:gd name="T8" fmla="*/ 9 w 11"/>
                <a:gd name="T9" fmla="*/ 6 h 7"/>
                <a:gd name="T10" fmla="*/ 11 w 11"/>
                <a:gd name="T11" fmla="*/ 6 h 7"/>
                <a:gd name="T12" fmla="*/ 10 w 11"/>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10" y="4"/>
                  </a:moveTo>
                  <a:cubicBezTo>
                    <a:pt x="2" y="0"/>
                    <a:pt x="2" y="0"/>
                    <a:pt x="2" y="0"/>
                  </a:cubicBezTo>
                  <a:cubicBezTo>
                    <a:pt x="2" y="0"/>
                    <a:pt x="1" y="0"/>
                    <a:pt x="0" y="1"/>
                  </a:cubicBezTo>
                  <a:cubicBezTo>
                    <a:pt x="0" y="1"/>
                    <a:pt x="0" y="2"/>
                    <a:pt x="1" y="3"/>
                  </a:cubicBezTo>
                  <a:cubicBezTo>
                    <a:pt x="9" y="6"/>
                    <a:pt x="9" y="6"/>
                    <a:pt x="9" y="6"/>
                  </a:cubicBezTo>
                  <a:cubicBezTo>
                    <a:pt x="9" y="7"/>
                    <a:pt x="10" y="6"/>
                    <a:pt x="11" y="6"/>
                  </a:cubicBezTo>
                  <a:cubicBezTo>
                    <a:pt x="11" y="5"/>
                    <a:pt x="11" y="4"/>
                    <a:pt x="10" y="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58"/>
            <p:cNvSpPr>
              <a:spLocks/>
            </p:cNvSpPr>
            <p:nvPr/>
          </p:nvSpPr>
          <p:spPr bwMode="auto">
            <a:xfrm>
              <a:off x="4313238" y="900113"/>
              <a:ext cx="93663" cy="93663"/>
            </a:xfrm>
            <a:custGeom>
              <a:avLst/>
              <a:gdLst>
                <a:gd name="T0" fmla="*/ 13 w 15"/>
                <a:gd name="T1" fmla="*/ 10 h 15"/>
                <a:gd name="T2" fmla="*/ 14 w 15"/>
                <a:gd name="T3" fmla="*/ 11 h 15"/>
                <a:gd name="T4" fmla="*/ 15 w 15"/>
                <a:gd name="T5" fmla="*/ 8 h 15"/>
                <a:gd name="T6" fmla="*/ 11 w 15"/>
                <a:gd name="T7" fmla="*/ 1 h 15"/>
                <a:gd name="T8" fmla="*/ 11 w 15"/>
                <a:gd name="T9" fmla="*/ 1 h 15"/>
                <a:gd name="T10" fmla="*/ 7 w 15"/>
                <a:gd name="T11" fmla="*/ 0 h 15"/>
                <a:gd name="T12" fmla="*/ 1 w 15"/>
                <a:gd name="T13" fmla="*/ 4 h 15"/>
                <a:gd name="T14" fmla="*/ 1 w 15"/>
                <a:gd name="T15" fmla="*/ 4 h 15"/>
                <a:gd name="T16" fmla="*/ 0 w 15"/>
                <a:gd name="T17" fmla="*/ 8 h 15"/>
                <a:gd name="T18" fmla="*/ 4 w 15"/>
                <a:gd name="T19" fmla="*/ 14 h 15"/>
                <a:gd name="T20" fmla="*/ 4 w 15"/>
                <a:gd name="T21" fmla="*/ 14 h 15"/>
                <a:gd name="T22" fmla="*/ 7 w 15"/>
                <a:gd name="T23" fmla="*/ 15 h 15"/>
                <a:gd name="T24" fmla="*/ 14 w 15"/>
                <a:gd name="T25" fmla="*/ 11 h 15"/>
                <a:gd name="T26" fmla="*/ 14 w 15"/>
                <a:gd name="T27" fmla="*/ 11 h 15"/>
                <a:gd name="T28" fmla="*/ 13 w 15"/>
                <a:gd name="T29" fmla="*/ 10 h 15"/>
                <a:gd name="T30" fmla="*/ 11 w 15"/>
                <a:gd name="T31" fmla="*/ 10 h 15"/>
                <a:gd name="T32" fmla="*/ 7 w 15"/>
                <a:gd name="T33" fmla="*/ 12 h 15"/>
                <a:gd name="T34" fmla="*/ 5 w 15"/>
                <a:gd name="T35" fmla="*/ 12 h 15"/>
                <a:gd name="T36" fmla="*/ 5 w 15"/>
                <a:gd name="T37" fmla="*/ 12 h 15"/>
                <a:gd name="T38" fmla="*/ 3 w 15"/>
                <a:gd name="T39" fmla="*/ 8 h 15"/>
                <a:gd name="T40" fmla="*/ 3 w 15"/>
                <a:gd name="T41" fmla="*/ 6 h 15"/>
                <a:gd name="T42" fmla="*/ 3 w 15"/>
                <a:gd name="T43" fmla="*/ 6 h 15"/>
                <a:gd name="T44" fmla="*/ 7 w 15"/>
                <a:gd name="T45" fmla="*/ 3 h 15"/>
                <a:gd name="T46" fmla="*/ 9 w 15"/>
                <a:gd name="T47" fmla="*/ 4 h 15"/>
                <a:gd name="T48" fmla="*/ 9 w 15"/>
                <a:gd name="T49" fmla="*/ 4 h 15"/>
                <a:gd name="T50" fmla="*/ 12 w 15"/>
                <a:gd name="T51" fmla="*/ 8 h 15"/>
                <a:gd name="T52" fmla="*/ 11 w 15"/>
                <a:gd name="T53" fmla="*/ 10 h 15"/>
                <a:gd name="T54" fmla="*/ 11 w 15"/>
                <a:gd name="T55" fmla="*/ 10 h 15"/>
                <a:gd name="T56" fmla="*/ 13 w 15"/>
                <a:gd name="T5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15">
                  <a:moveTo>
                    <a:pt x="13" y="10"/>
                  </a:moveTo>
                  <a:cubicBezTo>
                    <a:pt x="14" y="11"/>
                    <a:pt x="14" y="11"/>
                    <a:pt x="14" y="11"/>
                  </a:cubicBezTo>
                  <a:cubicBezTo>
                    <a:pt x="15" y="10"/>
                    <a:pt x="15" y="9"/>
                    <a:pt x="15" y="8"/>
                  </a:cubicBezTo>
                  <a:cubicBezTo>
                    <a:pt x="15" y="5"/>
                    <a:pt x="13" y="2"/>
                    <a:pt x="11" y="1"/>
                  </a:cubicBezTo>
                  <a:cubicBezTo>
                    <a:pt x="11" y="1"/>
                    <a:pt x="11" y="1"/>
                    <a:pt x="11" y="1"/>
                  </a:cubicBezTo>
                  <a:cubicBezTo>
                    <a:pt x="10" y="0"/>
                    <a:pt x="9" y="0"/>
                    <a:pt x="7" y="0"/>
                  </a:cubicBezTo>
                  <a:cubicBezTo>
                    <a:pt x="5" y="0"/>
                    <a:pt x="2" y="2"/>
                    <a:pt x="1" y="4"/>
                  </a:cubicBezTo>
                  <a:cubicBezTo>
                    <a:pt x="1" y="4"/>
                    <a:pt x="1" y="4"/>
                    <a:pt x="1" y="4"/>
                  </a:cubicBezTo>
                  <a:cubicBezTo>
                    <a:pt x="0" y="5"/>
                    <a:pt x="0" y="7"/>
                    <a:pt x="0" y="8"/>
                  </a:cubicBezTo>
                  <a:cubicBezTo>
                    <a:pt x="0" y="11"/>
                    <a:pt x="1" y="13"/>
                    <a:pt x="4" y="14"/>
                  </a:cubicBezTo>
                  <a:cubicBezTo>
                    <a:pt x="4" y="14"/>
                    <a:pt x="4" y="14"/>
                    <a:pt x="4" y="14"/>
                  </a:cubicBezTo>
                  <a:cubicBezTo>
                    <a:pt x="5" y="15"/>
                    <a:pt x="6" y="15"/>
                    <a:pt x="7" y="15"/>
                  </a:cubicBezTo>
                  <a:cubicBezTo>
                    <a:pt x="10" y="15"/>
                    <a:pt x="13" y="14"/>
                    <a:pt x="14" y="11"/>
                  </a:cubicBezTo>
                  <a:cubicBezTo>
                    <a:pt x="14" y="11"/>
                    <a:pt x="14" y="11"/>
                    <a:pt x="14" y="11"/>
                  </a:cubicBezTo>
                  <a:cubicBezTo>
                    <a:pt x="13" y="10"/>
                    <a:pt x="13" y="10"/>
                    <a:pt x="13" y="10"/>
                  </a:cubicBezTo>
                  <a:cubicBezTo>
                    <a:pt x="11" y="10"/>
                    <a:pt x="11" y="10"/>
                    <a:pt x="11" y="10"/>
                  </a:cubicBezTo>
                  <a:cubicBezTo>
                    <a:pt x="11" y="11"/>
                    <a:pt x="9" y="12"/>
                    <a:pt x="7" y="12"/>
                  </a:cubicBezTo>
                  <a:cubicBezTo>
                    <a:pt x="7" y="12"/>
                    <a:pt x="6" y="12"/>
                    <a:pt x="5" y="12"/>
                  </a:cubicBezTo>
                  <a:cubicBezTo>
                    <a:pt x="5" y="12"/>
                    <a:pt x="5" y="12"/>
                    <a:pt x="5" y="12"/>
                  </a:cubicBezTo>
                  <a:cubicBezTo>
                    <a:pt x="4" y="11"/>
                    <a:pt x="3" y="9"/>
                    <a:pt x="3" y="8"/>
                  </a:cubicBezTo>
                  <a:cubicBezTo>
                    <a:pt x="3" y="7"/>
                    <a:pt x="3" y="6"/>
                    <a:pt x="3" y="6"/>
                  </a:cubicBezTo>
                  <a:cubicBezTo>
                    <a:pt x="3" y="6"/>
                    <a:pt x="3" y="6"/>
                    <a:pt x="3" y="6"/>
                  </a:cubicBezTo>
                  <a:cubicBezTo>
                    <a:pt x="4" y="4"/>
                    <a:pt x="6" y="3"/>
                    <a:pt x="7" y="3"/>
                  </a:cubicBezTo>
                  <a:cubicBezTo>
                    <a:pt x="8" y="3"/>
                    <a:pt x="9" y="3"/>
                    <a:pt x="9" y="4"/>
                  </a:cubicBezTo>
                  <a:cubicBezTo>
                    <a:pt x="9" y="4"/>
                    <a:pt x="9" y="4"/>
                    <a:pt x="9" y="4"/>
                  </a:cubicBezTo>
                  <a:cubicBezTo>
                    <a:pt x="11" y="4"/>
                    <a:pt x="12" y="6"/>
                    <a:pt x="12" y="8"/>
                  </a:cubicBezTo>
                  <a:cubicBezTo>
                    <a:pt x="12" y="8"/>
                    <a:pt x="12" y="9"/>
                    <a:pt x="11" y="10"/>
                  </a:cubicBezTo>
                  <a:cubicBezTo>
                    <a:pt x="11" y="10"/>
                    <a:pt x="11" y="10"/>
                    <a:pt x="11" y="10"/>
                  </a:cubicBezTo>
                  <a:lnTo>
                    <a:pt x="13"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Freeform 59"/>
            <p:cNvSpPr>
              <a:spLocks/>
            </p:cNvSpPr>
            <p:nvPr/>
          </p:nvSpPr>
          <p:spPr bwMode="auto">
            <a:xfrm>
              <a:off x="4338638" y="925513"/>
              <a:ext cx="30163" cy="42863"/>
            </a:xfrm>
            <a:custGeom>
              <a:avLst/>
              <a:gdLst>
                <a:gd name="T0" fmla="*/ 2 w 5"/>
                <a:gd name="T1" fmla="*/ 7 h 7"/>
                <a:gd name="T2" fmla="*/ 0 w 5"/>
                <a:gd name="T3" fmla="*/ 2 h 7"/>
                <a:gd name="T4" fmla="*/ 5 w 5"/>
                <a:gd name="T5" fmla="*/ 1 h 7"/>
                <a:gd name="T6" fmla="*/ 2 w 5"/>
                <a:gd name="T7" fmla="*/ 3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cubicBezTo>
                    <a:pt x="0" y="6"/>
                    <a:pt x="0" y="4"/>
                    <a:pt x="0" y="2"/>
                  </a:cubicBezTo>
                  <a:cubicBezTo>
                    <a:pt x="1" y="1"/>
                    <a:pt x="3" y="0"/>
                    <a:pt x="5" y="1"/>
                  </a:cubicBezTo>
                  <a:cubicBezTo>
                    <a:pt x="5" y="1"/>
                    <a:pt x="2" y="1"/>
                    <a:pt x="2" y="3"/>
                  </a:cubicBezTo>
                  <a:cubicBezTo>
                    <a:pt x="1" y="4"/>
                    <a:pt x="2" y="7"/>
                    <a:pt x="2"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60"/>
            <p:cNvSpPr>
              <a:spLocks/>
            </p:cNvSpPr>
            <p:nvPr/>
          </p:nvSpPr>
          <p:spPr bwMode="auto">
            <a:xfrm>
              <a:off x="4332288" y="919163"/>
              <a:ext cx="55563" cy="61913"/>
            </a:xfrm>
            <a:custGeom>
              <a:avLst/>
              <a:gdLst>
                <a:gd name="T0" fmla="*/ 3 w 9"/>
                <a:gd name="T1" fmla="*/ 8 h 10"/>
                <a:gd name="T2" fmla="*/ 3 w 9"/>
                <a:gd name="T3" fmla="*/ 7 h 10"/>
                <a:gd name="T4" fmla="*/ 2 w 9"/>
                <a:gd name="T5" fmla="*/ 5 h 10"/>
                <a:gd name="T6" fmla="*/ 2 w 9"/>
                <a:gd name="T7" fmla="*/ 4 h 10"/>
                <a:gd name="T8" fmla="*/ 2 w 9"/>
                <a:gd name="T9" fmla="*/ 4 h 10"/>
                <a:gd name="T10" fmla="*/ 4 w 9"/>
                <a:gd name="T11" fmla="*/ 2 h 10"/>
                <a:gd name="T12" fmla="*/ 5 w 9"/>
                <a:gd name="T13" fmla="*/ 3 h 10"/>
                <a:gd name="T14" fmla="*/ 6 w 9"/>
                <a:gd name="T15" fmla="*/ 2 h 10"/>
                <a:gd name="T16" fmla="*/ 6 w 9"/>
                <a:gd name="T17" fmla="*/ 1 h 10"/>
                <a:gd name="T18" fmla="*/ 4 w 9"/>
                <a:gd name="T19" fmla="*/ 1 h 10"/>
                <a:gd name="T20" fmla="*/ 2 w 9"/>
                <a:gd name="T21" fmla="*/ 3 h 10"/>
                <a:gd name="T22" fmla="*/ 2 w 9"/>
                <a:gd name="T23" fmla="*/ 3 h 10"/>
                <a:gd name="T24" fmla="*/ 1 w 9"/>
                <a:gd name="T25" fmla="*/ 5 h 10"/>
                <a:gd name="T26" fmla="*/ 2 w 9"/>
                <a:gd name="T27" fmla="*/ 8 h 10"/>
                <a:gd name="T28" fmla="*/ 3 w 9"/>
                <a:gd name="T29" fmla="*/ 8 h 10"/>
                <a:gd name="T30" fmla="*/ 3 w 9"/>
                <a:gd name="T31" fmla="*/ 7 h 10"/>
                <a:gd name="T32" fmla="*/ 3 w 9"/>
                <a:gd name="T33" fmla="*/ 8 h 10"/>
                <a:gd name="T34" fmla="*/ 4 w 9"/>
                <a:gd name="T35" fmla="*/ 7 h 10"/>
                <a:gd name="T36" fmla="*/ 4 w 9"/>
                <a:gd name="T37" fmla="*/ 7 h 10"/>
                <a:gd name="T38" fmla="*/ 3 w 9"/>
                <a:gd name="T39" fmla="*/ 5 h 10"/>
                <a:gd name="T40" fmla="*/ 4 w 9"/>
                <a:gd name="T41" fmla="*/ 4 h 10"/>
                <a:gd name="T42" fmla="*/ 4 w 9"/>
                <a:gd name="T43" fmla="*/ 4 h 10"/>
                <a:gd name="T44" fmla="*/ 5 w 9"/>
                <a:gd name="T45" fmla="*/ 3 h 10"/>
                <a:gd name="T46" fmla="*/ 6 w 9"/>
                <a:gd name="T47" fmla="*/ 3 h 10"/>
                <a:gd name="T48" fmla="*/ 6 w 9"/>
                <a:gd name="T49" fmla="*/ 3 h 10"/>
                <a:gd name="T50" fmla="*/ 6 w 9"/>
                <a:gd name="T51" fmla="*/ 3 h 10"/>
                <a:gd name="T52" fmla="*/ 6 w 9"/>
                <a:gd name="T53" fmla="*/ 3 h 10"/>
                <a:gd name="T54" fmla="*/ 6 w 9"/>
                <a:gd name="T55" fmla="*/ 3 h 10"/>
                <a:gd name="T56" fmla="*/ 6 w 9"/>
                <a:gd name="T57" fmla="*/ 3 h 10"/>
                <a:gd name="T58" fmla="*/ 6 w 9"/>
                <a:gd name="T59" fmla="*/ 3 h 10"/>
                <a:gd name="T60" fmla="*/ 6 w 9"/>
                <a:gd name="T61" fmla="*/ 3 h 10"/>
                <a:gd name="T62" fmla="*/ 6 w 9"/>
                <a:gd name="T63" fmla="*/ 3 h 10"/>
                <a:gd name="T64" fmla="*/ 9 w 9"/>
                <a:gd name="T65" fmla="*/ 2 h 10"/>
                <a:gd name="T66" fmla="*/ 6 w 9"/>
                <a:gd name="T67" fmla="*/ 1 h 10"/>
                <a:gd name="T68" fmla="*/ 4 w 9"/>
                <a:gd name="T69" fmla="*/ 0 h 10"/>
                <a:gd name="T70" fmla="*/ 0 w 9"/>
                <a:gd name="T71" fmla="*/ 3 h 10"/>
                <a:gd name="T72" fmla="*/ 0 w 9"/>
                <a:gd name="T73" fmla="*/ 3 h 10"/>
                <a:gd name="T74" fmla="*/ 0 w 9"/>
                <a:gd name="T75" fmla="*/ 5 h 10"/>
                <a:gd name="T76" fmla="*/ 2 w 9"/>
                <a:gd name="T77" fmla="*/ 9 h 10"/>
                <a:gd name="T78" fmla="*/ 5 w 9"/>
                <a:gd name="T79" fmla="*/ 10 h 10"/>
                <a:gd name="T80" fmla="*/ 4 w 9"/>
                <a:gd name="T81" fmla="*/ 7 h 10"/>
                <a:gd name="T82" fmla="*/ 3 w 9"/>
                <a:gd name="T8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0">
                  <a:moveTo>
                    <a:pt x="3" y="8"/>
                  </a:moveTo>
                  <a:cubicBezTo>
                    <a:pt x="3" y="7"/>
                    <a:pt x="3" y="7"/>
                    <a:pt x="3" y="7"/>
                  </a:cubicBezTo>
                  <a:cubicBezTo>
                    <a:pt x="3" y="6"/>
                    <a:pt x="2" y="6"/>
                    <a:pt x="2" y="5"/>
                  </a:cubicBezTo>
                  <a:cubicBezTo>
                    <a:pt x="2" y="4"/>
                    <a:pt x="2" y="4"/>
                    <a:pt x="2" y="4"/>
                  </a:cubicBezTo>
                  <a:cubicBezTo>
                    <a:pt x="2" y="4"/>
                    <a:pt x="2" y="4"/>
                    <a:pt x="2" y="4"/>
                  </a:cubicBezTo>
                  <a:cubicBezTo>
                    <a:pt x="3" y="3"/>
                    <a:pt x="4" y="2"/>
                    <a:pt x="4" y="2"/>
                  </a:cubicBezTo>
                  <a:cubicBezTo>
                    <a:pt x="5" y="2"/>
                    <a:pt x="5" y="3"/>
                    <a:pt x="5" y="3"/>
                  </a:cubicBezTo>
                  <a:cubicBezTo>
                    <a:pt x="6" y="2"/>
                    <a:pt x="6" y="2"/>
                    <a:pt x="6" y="2"/>
                  </a:cubicBezTo>
                  <a:cubicBezTo>
                    <a:pt x="6" y="1"/>
                    <a:pt x="6" y="1"/>
                    <a:pt x="6" y="1"/>
                  </a:cubicBezTo>
                  <a:cubicBezTo>
                    <a:pt x="6" y="1"/>
                    <a:pt x="5" y="1"/>
                    <a:pt x="4" y="1"/>
                  </a:cubicBezTo>
                  <a:cubicBezTo>
                    <a:pt x="3" y="2"/>
                    <a:pt x="2" y="2"/>
                    <a:pt x="2" y="3"/>
                  </a:cubicBezTo>
                  <a:cubicBezTo>
                    <a:pt x="2" y="3"/>
                    <a:pt x="2" y="3"/>
                    <a:pt x="2" y="3"/>
                  </a:cubicBezTo>
                  <a:cubicBezTo>
                    <a:pt x="1" y="4"/>
                    <a:pt x="1" y="5"/>
                    <a:pt x="1" y="5"/>
                  </a:cubicBezTo>
                  <a:cubicBezTo>
                    <a:pt x="1" y="7"/>
                    <a:pt x="2" y="8"/>
                    <a:pt x="2" y="8"/>
                  </a:cubicBezTo>
                  <a:cubicBezTo>
                    <a:pt x="3" y="8"/>
                    <a:pt x="3" y="8"/>
                    <a:pt x="3" y="8"/>
                  </a:cubicBezTo>
                  <a:cubicBezTo>
                    <a:pt x="3" y="7"/>
                    <a:pt x="3" y="7"/>
                    <a:pt x="3" y="7"/>
                  </a:cubicBezTo>
                  <a:cubicBezTo>
                    <a:pt x="3" y="8"/>
                    <a:pt x="3" y="8"/>
                    <a:pt x="3" y="8"/>
                  </a:cubicBezTo>
                  <a:cubicBezTo>
                    <a:pt x="4" y="7"/>
                    <a:pt x="4" y="7"/>
                    <a:pt x="4" y="7"/>
                  </a:cubicBezTo>
                  <a:cubicBezTo>
                    <a:pt x="4" y="7"/>
                    <a:pt x="4" y="7"/>
                    <a:pt x="4" y="7"/>
                  </a:cubicBezTo>
                  <a:cubicBezTo>
                    <a:pt x="4" y="7"/>
                    <a:pt x="3" y="6"/>
                    <a:pt x="3" y="5"/>
                  </a:cubicBezTo>
                  <a:cubicBezTo>
                    <a:pt x="3" y="5"/>
                    <a:pt x="4" y="5"/>
                    <a:pt x="4" y="4"/>
                  </a:cubicBezTo>
                  <a:cubicBezTo>
                    <a:pt x="4" y="4"/>
                    <a:pt x="4" y="4"/>
                    <a:pt x="4" y="4"/>
                  </a:cubicBezTo>
                  <a:cubicBezTo>
                    <a:pt x="4" y="4"/>
                    <a:pt x="4" y="3"/>
                    <a:pt x="5" y="3"/>
                  </a:cubicBezTo>
                  <a:cubicBezTo>
                    <a:pt x="5"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9" y="2"/>
                    <a:pt x="9" y="2"/>
                    <a:pt x="9" y="2"/>
                  </a:cubicBezTo>
                  <a:cubicBezTo>
                    <a:pt x="6" y="1"/>
                    <a:pt x="6" y="1"/>
                    <a:pt x="6" y="1"/>
                  </a:cubicBezTo>
                  <a:cubicBezTo>
                    <a:pt x="6" y="0"/>
                    <a:pt x="5" y="0"/>
                    <a:pt x="4" y="0"/>
                  </a:cubicBezTo>
                  <a:cubicBezTo>
                    <a:pt x="3" y="0"/>
                    <a:pt x="1" y="1"/>
                    <a:pt x="0" y="3"/>
                  </a:cubicBezTo>
                  <a:cubicBezTo>
                    <a:pt x="0" y="3"/>
                    <a:pt x="0" y="3"/>
                    <a:pt x="0" y="3"/>
                  </a:cubicBezTo>
                  <a:cubicBezTo>
                    <a:pt x="0" y="3"/>
                    <a:pt x="0" y="4"/>
                    <a:pt x="0" y="5"/>
                  </a:cubicBezTo>
                  <a:cubicBezTo>
                    <a:pt x="0" y="6"/>
                    <a:pt x="1" y="8"/>
                    <a:pt x="2" y="9"/>
                  </a:cubicBezTo>
                  <a:cubicBezTo>
                    <a:pt x="5" y="10"/>
                    <a:pt x="5" y="10"/>
                    <a:pt x="5" y="10"/>
                  </a:cubicBezTo>
                  <a:cubicBezTo>
                    <a:pt x="4" y="7"/>
                    <a:pt x="4" y="7"/>
                    <a:pt x="4" y="7"/>
                  </a:cubicBezTo>
                  <a:lnTo>
                    <a:pt x="3"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61"/>
            <p:cNvSpPr>
              <a:spLocks/>
            </p:cNvSpPr>
            <p:nvPr/>
          </p:nvSpPr>
          <p:spPr bwMode="auto">
            <a:xfrm>
              <a:off x="4162426" y="925513"/>
              <a:ext cx="131763" cy="136525"/>
            </a:xfrm>
            <a:custGeom>
              <a:avLst/>
              <a:gdLst>
                <a:gd name="T0" fmla="*/ 19 w 21"/>
                <a:gd name="T1" fmla="*/ 2 h 22"/>
                <a:gd name="T2" fmla="*/ 18 w 21"/>
                <a:gd name="T3" fmla="*/ 1 h 22"/>
                <a:gd name="T4" fmla="*/ 14 w 21"/>
                <a:gd name="T5" fmla="*/ 9 h 22"/>
                <a:gd name="T6" fmla="*/ 11 w 21"/>
                <a:gd name="T7" fmla="*/ 15 h 22"/>
                <a:gd name="T8" fmla="*/ 10 w 21"/>
                <a:gd name="T9" fmla="*/ 17 h 22"/>
                <a:gd name="T10" fmla="*/ 10 w 21"/>
                <a:gd name="T11" fmla="*/ 18 h 22"/>
                <a:gd name="T12" fmla="*/ 10 w 21"/>
                <a:gd name="T13" fmla="*/ 18 h 22"/>
                <a:gd name="T14" fmla="*/ 9 w 21"/>
                <a:gd name="T15" fmla="*/ 19 h 22"/>
                <a:gd name="T16" fmla="*/ 9 w 21"/>
                <a:gd name="T17" fmla="*/ 19 h 22"/>
                <a:gd name="T18" fmla="*/ 8 w 21"/>
                <a:gd name="T19" fmla="*/ 19 h 22"/>
                <a:gd name="T20" fmla="*/ 8 w 21"/>
                <a:gd name="T21" fmla="*/ 19 h 22"/>
                <a:gd name="T22" fmla="*/ 3 w 21"/>
                <a:gd name="T23" fmla="*/ 16 h 22"/>
                <a:gd name="T24" fmla="*/ 3 w 21"/>
                <a:gd name="T25" fmla="*/ 16 h 22"/>
                <a:gd name="T26" fmla="*/ 3 w 21"/>
                <a:gd name="T27" fmla="*/ 16 h 22"/>
                <a:gd name="T28" fmla="*/ 3 w 21"/>
                <a:gd name="T29" fmla="*/ 16 h 22"/>
                <a:gd name="T30" fmla="*/ 3 w 21"/>
                <a:gd name="T31" fmla="*/ 16 h 22"/>
                <a:gd name="T32" fmla="*/ 3 w 21"/>
                <a:gd name="T33" fmla="*/ 16 h 22"/>
                <a:gd name="T34" fmla="*/ 3 w 21"/>
                <a:gd name="T35" fmla="*/ 16 h 22"/>
                <a:gd name="T36" fmla="*/ 3 w 21"/>
                <a:gd name="T37" fmla="*/ 16 h 22"/>
                <a:gd name="T38" fmla="*/ 3 w 21"/>
                <a:gd name="T39" fmla="*/ 16 h 22"/>
                <a:gd name="T40" fmla="*/ 3 w 21"/>
                <a:gd name="T41" fmla="*/ 16 h 22"/>
                <a:gd name="T42" fmla="*/ 3 w 21"/>
                <a:gd name="T43" fmla="*/ 16 h 22"/>
                <a:gd name="T44" fmla="*/ 3 w 21"/>
                <a:gd name="T45" fmla="*/ 16 h 22"/>
                <a:gd name="T46" fmla="*/ 3 w 21"/>
                <a:gd name="T47" fmla="*/ 16 h 22"/>
                <a:gd name="T48" fmla="*/ 3 w 21"/>
                <a:gd name="T49" fmla="*/ 16 h 22"/>
                <a:gd name="T50" fmla="*/ 3 w 21"/>
                <a:gd name="T51" fmla="*/ 16 h 22"/>
                <a:gd name="T52" fmla="*/ 4 w 21"/>
                <a:gd name="T53" fmla="*/ 13 h 22"/>
                <a:gd name="T54" fmla="*/ 9 w 21"/>
                <a:gd name="T55" fmla="*/ 8 h 22"/>
                <a:gd name="T56" fmla="*/ 19 w 21"/>
                <a:gd name="T57" fmla="*/ 3 h 22"/>
                <a:gd name="T58" fmla="*/ 19 w 21"/>
                <a:gd name="T59" fmla="*/ 2 h 22"/>
                <a:gd name="T60" fmla="*/ 18 w 21"/>
                <a:gd name="T61" fmla="*/ 1 h 22"/>
                <a:gd name="T62" fmla="*/ 19 w 21"/>
                <a:gd name="T63" fmla="*/ 2 h 22"/>
                <a:gd name="T64" fmla="*/ 19 w 21"/>
                <a:gd name="T65" fmla="*/ 0 h 22"/>
                <a:gd name="T66" fmla="*/ 7 w 21"/>
                <a:gd name="T67" fmla="*/ 6 h 22"/>
                <a:gd name="T68" fmla="*/ 1 w 21"/>
                <a:gd name="T69" fmla="*/ 12 h 22"/>
                <a:gd name="T70" fmla="*/ 0 w 21"/>
                <a:gd name="T71" fmla="*/ 16 h 22"/>
                <a:gd name="T72" fmla="*/ 0 w 21"/>
                <a:gd name="T73" fmla="*/ 18 h 22"/>
                <a:gd name="T74" fmla="*/ 1 w 21"/>
                <a:gd name="T75" fmla="*/ 19 h 22"/>
                <a:gd name="T76" fmla="*/ 1 w 21"/>
                <a:gd name="T77" fmla="*/ 19 h 22"/>
                <a:gd name="T78" fmla="*/ 7 w 21"/>
                <a:gd name="T79" fmla="*/ 21 h 22"/>
                <a:gd name="T80" fmla="*/ 7 w 21"/>
                <a:gd name="T81" fmla="*/ 21 h 22"/>
                <a:gd name="T82" fmla="*/ 9 w 21"/>
                <a:gd name="T83" fmla="*/ 22 h 22"/>
                <a:gd name="T84" fmla="*/ 11 w 21"/>
                <a:gd name="T85" fmla="*/ 21 h 22"/>
                <a:gd name="T86" fmla="*/ 12 w 21"/>
                <a:gd name="T87" fmla="*/ 19 h 22"/>
                <a:gd name="T88" fmla="*/ 12 w 21"/>
                <a:gd name="T89" fmla="*/ 19 h 22"/>
                <a:gd name="T90" fmla="*/ 13 w 21"/>
                <a:gd name="T91" fmla="*/ 18 h 22"/>
                <a:gd name="T92" fmla="*/ 17 w 21"/>
                <a:gd name="T93" fmla="*/ 9 h 22"/>
                <a:gd name="T94" fmla="*/ 19 w 21"/>
                <a:gd name="T95" fmla="*/ 4 h 22"/>
                <a:gd name="T96" fmla="*/ 20 w 21"/>
                <a:gd name="T97" fmla="*/ 3 h 22"/>
                <a:gd name="T98" fmla="*/ 20 w 21"/>
                <a:gd name="T99" fmla="*/ 1 h 22"/>
                <a:gd name="T100" fmla="*/ 19 w 21"/>
                <a:gd name="T101" fmla="*/ 0 h 22"/>
                <a:gd name="T102" fmla="*/ 19 w 21"/>
                <a:gd name="T10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 h="22">
                  <a:moveTo>
                    <a:pt x="19" y="2"/>
                  </a:moveTo>
                  <a:cubicBezTo>
                    <a:pt x="18" y="1"/>
                    <a:pt x="18" y="1"/>
                    <a:pt x="18" y="1"/>
                  </a:cubicBezTo>
                  <a:cubicBezTo>
                    <a:pt x="18" y="1"/>
                    <a:pt x="16" y="5"/>
                    <a:pt x="14" y="9"/>
                  </a:cubicBezTo>
                  <a:cubicBezTo>
                    <a:pt x="13" y="11"/>
                    <a:pt x="12" y="13"/>
                    <a:pt x="11" y="15"/>
                  </a:cubicBezTo>
                  <a:cubicBezTo>
                    <a:pt x="11" y="16"/>
                    <a:pt x="10" y="16"/>
                    <a:pt x="10" y="17"/>
                  </a:cubicBezTo>
                  <a:cubicBezTo>
                    <a:pt x="10" y="17"/>
                    <a:pt x="10" y="18"/>
                    <a:pt x="10" y="18"/>
                  </a:cubicBezTo>
                  <a:cubicBezTo>
                    <a:pt x="10" y="18"/>
                    <a:pt x="10" y="18"/>
                    <a:pt x="10" y="18"/>
                  </a:cubicBezTo>
                  <a:cubicBezTo>
                    <a:pt x="9" y="19"/>
                    <a:pt x="9" y="19"/>
                    <a:pt x="9" y="19"/>
                  </a:cubicBezTo>
                  <a:cubicBezTo>
                    <a:pt x="9" y="19"/>
                    <a:pt x="9" y="19"/>
                    <a:pt x="9" y="19"/>
                  </a:cubicBezTo>
                  <a:cubicBezTo>
                    <a:pt x="9" y="19"/>
                    <a:pt x="8" y="19"/>
                    <a:pt x="8" y="19"/>
                  </a:cubicBezTo>
                  <a:cubicBezTo>
                    <a:pt x="8" y="19"/>
                    <a:pt x="8" y="19"/>
                    <a:pt x="8" y="19"/>
                  </a:cubicBezTo>
                  <a:cubicBezTo>
                    <a:pt x="7" y="18"/>
                    <a:pt x="4"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5"/>
                    <a:pt x="4" y="13"/>
                  </a:cubicBezTo>
                  <a:cubicBezTo>
                    <a:pt x="5" y="12"/>
                    <a:pt x="6" y="10"/>
                    <a:pt x="9" y="8"/>
                  </a:cubicBezTo>
                  <a:cubicBezTo>
                    <a:pt x="11" y="6"/>
                    <a:pt x="14" y="4"/>
                    <a:pt x="19" y="3"/>
                  </a:cubicBezTo>
                  <a:cubicBezTo>
                    <a:pt x="19" y="2"/>
                    <a:pt x="19" y="2"/>
                    <a:pt x="19" y="2"/>
                  </a:cubicBezTo>
                  <a:cubicBezTo>
                    <a:pt x="18" y="1"/>
                    <a:pt x="18" y="1"/>
                    <a:pt x="18" y="1"/>
                  </a:cubicBezTo>
                  <a:cubicBezTo>
                    <a:pt x="19" y="2"/>
                    <a:pt x="19" y="2"/>
                    <a:pt x="19" y="2"/>
                  </a:cubicBezTo>
                  <a:cubicBezTo>
                    <a:pt x="19" y="0"/>
                    <a:pt x="19" y="0"/>
                    <a:pt x="19" y="0"/>
                  </a:cubicBezTo>
                  <a:cubicBezTo>
                    <a:pt x="13" y="2"/>
                    <a:pt x="9" y="4"/>
                    <a:pt x="7" y="6"/>
                  </a:cubicBezTo>
                  <a:cubicBezTo>
                    <a:pt x="4" y="8"/>
                    <a:pt x="2" y="10"/>
                    <a:pt x="1" y="12"/>
                  </a:cubicBezTo>
                  <a:cubicBezTo>
                    <a:pt x="0" y="13"/>
                    <a:pt x="0" y="15"/>
                    <a:pt x="0" y="16"/>
                  </a:cubicBezTo>
                  <a:cubicBezTo>
                    <a:pt x="0" y="16"/>
                    <a:pt x="0" y="17"/>
                    <a:pt x="0" y="18"/>
                  </a:cubicBezTo>
                  <a:cubicBezTo>
                    <a:pt x="0" y="18"/>
                    <a:pt x="1" y="18"/>
                    <a:pt x="1" y="19"/>
                  </a:cubicBezTo>
                  <a:cubicBezTo>
                    <a:pt x="1" y="19"/>
                    <a:pt x="1" y="19"/>
                    <a:pt x="1" y="19"/>
                  </a:cubicBezTo>
                  <a:cubicBezTo>
                    <a:pt x="2" y="19"/>
                    <a:pt x="6" y="21"/>
                    <a:pt x="7" y="21"/>
                  </a:cubicBezTo>
                  <a:cubicBezTo>
                    <a:pt x="7" y="21"/>
                    <a:pt x="7" y="21"/>
                    <a:pt x="7" y="21"/>
                  </a:cubicBezTo>
                  <a:cubicBezTo>
                    <a:pt x="7" y="22"/>
                    <a:pt x="8" y="22"/>
                    <a:pt x="9" y="22"/>
                  </a:cubicBezTo>
                  <a:cubicBezTo>
                    <a:pt x="9" y="22"/>
                    <a:pt x="10" y="22"/>
                    <a:pt x="11" y="21"/>
                  </a:cubicBezTo>
                  <a:cubicBezTo>
                    <a:pt x="11" y="21"/>
                    <a:pt x="12" y="20"/>
                    <a:pt x="12" y="19"/>
                  </a:cubicBezTo>
                  <a:cubicBezTo>
                    <a:pt x="12" y="19"/>
                    <a:pt x="12" y="19"/>
                    <a:pt x="12" y="19"/>
                  </a:cubicBezTo>
                  <a:cubicBezTo>
                    <a:pt x="12" y="19"/>
                    <a:pt x="13" y="19"/>
                    <a:pt x="13" y="18"/>
                  </a:cubicBezTo>
                  <a:cubicBezTo>
                    <a:pt x="14" y="16"/>
                    <a:pt x="16" y="12"/>
                    <a:pt x="17" y="9"/>
                  </a:cubicBezTo>
                  <a:cubicBezTo>
                    <a:pt x="18" y="7"/>
                    <a:pt x="19" y="6"/>
                    <a:pt x="19" y="4"/>
                  </a:cubicBezTo>
                  <a:cubicBezTo>
                    <a:pt x="20" y="3"/>
                    <a:pt x="20" y="3"/>
                    <a:pt x="20" y="3"/>
                  </a:cubicBezTo>
                  <a:cubicBezTo>
                    <a:pt x="21" y="2"/>
                    <a:pt x="21" y="1"/>
                    <a:pt x="20" y="1"/>
                  </a:cubicBezTo>
                  <a:cubicBezTo>
                    <a:pt x="20" y="1"/>
                    <a:pt x="19" y="0"/>
                    <a:pt x="19" y="0"/>
                  </a:cubicBezTo>
                  <a:lnTo>
                    <a:pt x="19"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Freeform 62"/>
            <p:cNvSpPr>
              <a:spLocks/>
            </p:cNvSpPr>
            <p:nvPr/>
          </p:nvSpPr>
          <p:spPr bwMode="auto">
            <a:xfrm>
              <a:off x="4194176" y="1087438"/>
              <a:ext cx="68263" cy="149225"/>
            </a:xfrm>
            <a:custGeom>
              <a:avLst/>
              <a:gdLst>
                <a:gd name="T0" fmla="*/ 0 w 11"/>
                <a:gd name="T1" fmla="*/ 24 h 24"/>
                <a:gd name="T2" fmla="*/ 10 w 11"/>
                <a:gd name="T3" fmla="*/ 5 h 24"/>
                <a:gd name="T4" fmla="*/ 10 w 11"/>
                <a:gd name="T5" fmla="*/ 2 h 24"/>
                <a:gd name="T6" fmla="*/ 7 w 11"/>
                <a:gd name="T7" fmla="*/ 1 h 24"/>
                <a:gd name="T8" fmla="*/ 4 w 11"/>
                <a:gd name="T9" fmla="*/ 5 h 24"/>
                <a:gd name="T10" fmla="*/ 0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0" y="24"/>
                  </a:moveTo>
                  <a:cubicBezTo>
                    <a:pt x="0" y="24"/>
                    <a:pt x="10" y="6"/>
                    <a:pt x="10" y="5"/>
                  </a:cubicBezTo>
                  <a:cubicBezTo>
                    <a:pt x="11" y="4"/>
                    <a:pt x="11" y="3"/>
                    <a:pt x="10" y="2"/>
                  </a:cubicBezTo>
                  <a:cubicBezTo>
                    <a:pt x="9" y="1"/>
                    <a:pt x="8" y="1"/>
                    <a:pt x="7" y="1"/>
                  </a:cubicBezTo>
                  <a:cubicBezTo>
                    <a:pt x="6" y="0"/>
                    <a:pt x="5" y="2"/>
                    <a:pt x="4" y="5"/>
                  </a:cubicBezTo>
                  <a:cubicBezTo>
                    <a:pt x="4" y="8"/>
                    <a:pt x="5" y="10"/>
                    <a:pt x="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63"/>
            <p:cNvSpPr>
              <a:spLocks/>
            </p:cNvSpPr>
            <p:nvPr/>
          </p:nvSpPr>
          <p:spPr bwMode="auto">
            <a:xfrm>
              <a:off x="4187826" y="1081088"/>
              <a:ext cx="80963" cy="155575"/>
            </a:xfrm>
            <a:custGeom>
              <a:avLst/>
              <a:gdLst>
                <a:gd name="T0" fmla="*/ 1 w 13"/>
                <a:gd name="T1" fmla="*/ 25 h 25"/>
                <a:gd name="T2" fmla="*/ 2 w 13"/>
                <a:gd name="T3" fmla="*/ 25 h 25"/>
                <a:gd name="T4" fmla="*/ 4 w 13"/>
                <a:gd name="T5" fmla="*/ 22 h 25"/>
                <a:gd name="T6" fmla="*/ 9 w 13"/>
                <a:gd name="T7" fmla="*/ 13 h 25"/>
                <a:gd name="T8" fmla="*/ 11 w 13"/>
                <a:gd name="T9" fmla="*/ 8 h 25"/>
                <a:gd name="T10" fmla="*/ 12 w 13"/>
                <a:gd name="T11" fmla="*/ 7 h 25"/>
                <a:gd name="T12" fmla="*/ 12 w 13"/>
                <a:gd name="T13" fmla="*/ 6 h 25"/>
                <a:gd name="T14" fmla="*/ 12 w 13"/>
                <a:gd name="T15" fmla="*/ 6 h 25"/>
                <a:gd name="T16" fmla="*/ 13 w 13"/>
                <a:gd name="T17" fmla="*/ 4 h 25"/>
                <a:gd name="T18" fmla="*/ 12 w 13"/>
                <a:gd name="T19" fmla="*/ 3 h 25"/>
                <a:gd name="T20" fmla="*/ 11 w 13"/>
                <a:gd name="T21" fmla="*/ 2 h 25"/>
                <a:gd name="T22" fmla="*/ 11 w 13"/>
                <a:gd name="T23" fmla="*/ 2 h 25"/>
                <a:gd name="T24" fmla="*/ 8 w 13"/>
                <a:gd name="T25" fmla="*/ 1 h 25"/>
                <a:gd name="T26" fmla="*/ 8 w 13"/>
                <a:gd name="T27" fmla="*/ 1 h 25"/>
                <a:gd name="T28" fmla="*/ 8 w 13"/>
                <a:gd name="T29" fmla="*/ 0 h 25"/>
                <a:gd name="T30" fmla="*/ 7 w 13"/>
                <a:gd name="T31" fmla="*/ 1 h 25"/>
                <a:gd name="T32" fmla="*/ 6 w 13"/>
                <a:gd name="T33" fmla="*/ 2 h 25"/>
                <a:gd name="T34" fmla="*/ 5 w 13"/>
                <a:gd name="T35" fmla="*/ 3 h 25"/>
                <a:gd name="T36" fmla="*/ 4 w 13"/>
                <a:gd name="T37" fmla="*/ 6 h 25"/>
                <a:gd name="T38" fmla="*/ 4 w 13"/>
                <a:gd name="T39" fmla="*/ 6 h 25"/>
                <a:gd name="T40" fmla="*/ 4 w 13"/>
                <a:gd name="T41" fmla="*/ 8 h 25"/>
                <a:gd name="T42" fmla="*/ 4 w 13"/>
                <a:gd name="T43" fmla="*/ 13 h 25"/>
                <a:gd name="T44" fmla="*/ 0 w 13"/>
                <a:gd name="T45" fmla="*/ 25 h 25"/>
                <a:gd name="T46" fmla="*/ 2 w 13"/>
                <a:gd name="T47" fmla="*/ 25 h 25"/>
                <a:gd name="T48" fmla="*/ 1 w 13"/>
                <a:gd name="T49" fmla="*/ 25 h 25"/>
                <a:gd name="T50" fmla="*/ 2 w 13"/>
                <a:gd name="T51" fmla="*/ 25 h 25"/>
                <a:gd name="T52" fmla="*/ 6 w 13"/>
                <a:gd name="T53" fmla="*/ 11 h 25"/>
                <a:gd name="T54" fmla="*/ 6 w 13"/>
                <a:gd name="T55" fmla="*/ 8 h 25"/>
                <a:gd name="T56" fmla="*/ 7 w 13"/>
                <a:gd name="T57" fmla="*/ 6 h 25"/>
                <a:gd name="T58" fmla="*/ 7 w 13"/>
                <a:gd name="T59" fmla="*/ 6 h 25"/>
                <a:gd name="T60" fmla="*/ 7 w 13"/>
                <a:gd name="T61" fmla="*/ 6 h 25"/>
                <a:gd name="T62" fmla="*/ 7 w 13"/>
                <a:gd name="T63" fmla="*/ 3 h 25"/>
                <a:gd name="T64" fmla="*/ 8 w 13"/>
                <a:gd name="T65" fmla="*/ 3 h 25"/>
                <a:gd name="T66" fmla="*/ 8 w 13"/>
                <a:gd name="T67" fmla="*/ 2 h 25"/>
                <a:gd name="T68" fmla="*/ 8 w 13"/>
                <a:gd name="T69" fmla="*/ 2 h 25"/>
                <a:gd name="T70" fmla="*/ 8 w 13"/>
                <a:gd name="T71" fmla="*/ 2 h 25"/>
                <a:gd name="T72" fmla="*/ 8 w 13"/>
                <a:gd name="T73" fmla="*/ 3 h 25"/>
                <a:gd name="T74" fmla="*/ 8 w 13"/>
                <a:gd name="T75" fmla="*/ 2 h 25"/>
                <a:gd name="T76" fmla="*/ 8 w 13"/>
                <a:gd name="T77" fmla="*/ 2 h 25"/>
                <a:gd name="T78" fmla="*/ 8 w 13"/>
                <a:gd name="T79" fmla="*/ 3 h 25"/>
                <a:gd name="T80" fmla="*/ 8 w 13"/>
                <a:gd name="T81" fmla="*/ 2 h 25"/>
                <a:gd name="T82" fmla="*/ 7 w 13"/>
                <a:gd name="T83" fmla="*/ 3 h 25"/>
                <a:gd name="T84" fmla="*/ 8 w 13"/>
                <a:gd name="T85" fmla="*/ 3 h 25"/>
                <a:gd name="T86" fmla="*/ 8 w 13"/>
                <a:gd name="T87" fmla="*/ 2 h 25"/>
                <a:gd name="T88" fmla="*/ 7 w 13"/>
                <a:gd name="T89" fmla="*/ 3 h 25"/>
                <a:gd name="T90" fmla="*/ 7 w 13"/>
                <a:gd name="T91" fmla="*/ 3 h 25"/>
                <a:gd name="T92" fmla="*/ 7 w 13"/>
                <a:gd name="T93" fmla="*/ 3 h 25"/>
                <a:gd name="T94" fmla="*/ 10 w 13"/>
                <a:gd name="T95" fmla="*/ 4 h 25"/>
                <a:gd name="T96" fmla="*/ 10 w 13"/>
                <a:gd name="T97" fmla="*/ 4 h 25"/>
                <a:gd name="T98" fmla="*/ 11 w 13"/>
                <a:gd name="T99" fmla="*/ 4 h 25"/>
                <a:gd name="T100" fmla="*/ 11 w 13"/>
                <a:gd name="T101" fmla="*/ 4 h 25"/>
                <a:gd name="T102" fmla="*/ 10 w 13"/>
                <a:gd name="T103" fmla="*/ 5 h 25"/>
                <a:gd name="T104" fmla="*/ 10 w 13"/>
                <a:gd name="T105" fmla="*/ 5 h 25"/>
                <a:gd name="T106" fmla="*/ 10 w 13"/>
                <a:gd name="T107" fmla="*/ 5 h 25"/>
                <a:gd name="T108" fmla="*/ 10 w 13"/>
                <a:gd name="T109" fmla="*/ 6 h 25"/>
                <a:gd name="T110" fmla="*/ 1 w 13"/>
                <a:gd name="T111" fmla="*/ 24 h 25"/>
                <a:gd name="T112" fmla="*/ 1 w 13"/>
                <a:gd name="T113" fmla="*/ 25 h 25"/>
                <a:gd name="T114" fmla="*/ 2 w 13"/>
                <a:gd name="T115" fmla="*/ 25 h 25"/>
                <a:gd name="T116" fmla="*/ 1 w 13"/>
                <a:gd name="T1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25">
                  <a:moveTo>
                    <a:pt x="1" y="25"/>
                  </a:moveTo>
                  <a:cubicBezTo>
                    <a:pt x="2" y="25"/>
                    <a:pt x="2" y="25"/>
                    <a:pt x="2" y="25"/>
                  </a:cubicBezTo>
                  <a:cubicBezTo>
                    <a:pt x="2" y="25"/>
                    <a:pt x="3" y="24"/>
                    <a:pt x="4" y="22"/>
                  </a:cubicBezTo>
                  <a:cubicBezTo>
                    <a:pt x="5" y="20"/>
                    <a:pt x="7" y="16"/>
                    <a:pt x="9" y="13"/>
                  </a:cubicBezTo>
                  <a:cubicBezTo>
                    <a:pt x="10" y="11"/>
                    <a:pt x="11" y="10"/>
                    <a:pt x="11" y="8"/>
                  </a:cubicBezTo>
                  <a:cubicBezTo>
                    <a:pt x="11" y="8"/>
                    <a:pt x="12" y="7"/>
                    <a:pt x="12" y="7"/>
                  </a:cubicBezTo>
                  <a:cubicBezTo>
                    <a:pt x="12" y="7"/>
                    <a:pt x="12" y="6"/>
                    <a:pt x="12" y="6"/>
                  </a:cubicBezTo>
                  <a:cubicBezTo>
                    <a:pt x="12" y="6"/>
                    <a:pt x="12" y="6"/>
                    <a:pt x="12" y="6"/>
                  </a:cubicBezTo>
                  <a:cubicBezTo>
                    <a:pt x="12" y="6"/>
                    <a:pt x="13" y="5"/>
                    <a:pt x="13" y="4"/>
                  </a:cubicBezTo>
                  <a:cubicBezTo>
                    <a:pt x="13" y="4"/>
                    <a:pt x="13" y="4"/>
                    <a:pt x="12" y="3"/>
                  </a:cubicBezTo>
                  <a:cubicBezTo>
                    <a:pt x="12" y="3"/>
                    <a:pt x="12" y="2"/>
                    <a:pt x="11" y="2"/>
                  </a:cubicBezTo>
                  <a:cubicBezTo>
                    <a:pt x="11" y="2"/>
                    <a:pt x="11" y="2"/>
                    <a:pt x="11" y="2"/>
                  </a:cubicBezTo>
                  <a:cubicBezTo>
                    <a:pt x="10" y="2"/>
                    <a:pt x="9" y="1"/>
                    <a:pt x="8" y="1"/>
                  </a:cubicBezTo>
                  <a:cubicBezTo>
                    <a:pt x="8" y="1"/>
                    <a:pt x="8" y="1"/>
                    <a:pt x="8" y="1"/>
                  </a:cubicBezTo>
                  <a:cubicBezTo>
                    <a:pt x="8" y="0"/>
                    <a:pt x="8" y="0"/>
                    <a:pt x="8" y="0"/>
                  </a:cubicBezTo>
                  <a:cubicBezTo>
                    <a:pt x="7" y="0"/>
                    <a:pt x="7" y="1"/>
                    <a:pt x="7" y="1"/>
                  </a:cubicBezTo>
                  <a:cubicBezTo>
                    <a:pt x="6" y="1"/>
                    <a:pt x="6" y="1"/>
                    <a:pt x="6" y="2"/>
                  </a:cubicBezTo>
                  <a:cubicBezTo>
                    <a:pt x="6" y="2"/>
                    <a:pt x="5" y="3"/>
                    <a:pt x="5" y="3"/>
                  </a:cubicBezTo>
                  <a:cubicBezTo>
                    <a:pt x="5" y="4"/>
                    <a:pt x="5" y="5"/>
                    <a:pt x="4" y="6"/>
                  </a:cubicBezTo>
                  <a:cubicBezTo>
                    <a:pt x="4" y="6"/>
                    <a:pt x="4" y="6"/>
                    <a:pt x="4" y="6"/>
                  </a:cubicBezTo>
                  <a:cubicBezTo>
                    <a:pt x="4" y="7"/>
                    <a:pt x="4" y="7"/>
                    <a:pt x="4" y="8"/>
                  </a:cubicBezTo>
                  <a:cubicBezTo>
                    <a:pt x="4" y="9"/>
                    <a:pt x="4" y="11"/>
                    <a:pt x="4" y="13"/>
                  </a:cubicBezTo>
                  <a:cubicBezTo>
                    <a:pt x="3" y="16"/>
                    <a:pt x="2" y="19"/>
                    <a:pt x="0" y="25"/>
                  </a:cubicBezTo>
                  <a:cubicBezTo>
                    <a:pt x="2" y="25"/>
                    <a:pt x="2" y="25"/>
                    <a:pt x="2" y="25"/>
                  </a:cubicBezTo>
                  <a:cubicBezTo>
                    <a:pt x="1" y="25"/>
                    <a:pt x="1" y="25"/>
                    <a:pt x="1" y="25"/>
                  </a:cubicBezTo>
                  <a:cubicBezTo>
                    <a:pt x="2" y="25"/>
                    <a:pt x="2" y="25"/>
                    <a:pt x="2" y="25"/>
                  </a:cubicBezTo>
                  <a:cubicBezTo>
                    <a:pt x="5" y="18"/>
                    <a:pt x="6" y="14"/>
                    <a:pt x="6" y="11"/>
                  </a:cubicBezTo>
                  <a:cubicBezTo>
                    <a:pt x="6" y="10"/>
                    <a:pt x="6" y="9"/>
                    <a:pt x="6" y="8"/>
                  </a:cubicBezTo>
                  <a:cubicBezTo>
                    <a:pt x="6" y="7"/>
                    <a:pt x="6" y="7"/>
                    <a:pt x="7" y="6"/>
                  </a:cubicBezTo>
                  <a:cubicBezTo>
                    <a:pt x="7" y="6"/>
                    <a:pt x="7" y="6"/>
                    <a:pt x="7" y="6"/>
                  </a:cubicBezTo>
                  <a:cubicBezTo>
                    <a:pt x="7" y="6"/>
                    <a:pt x="7" y="6"/>
                    <a:pt x="7" y="6"/>
                  </a:cubicBezTo>
                  <a:cubicBezTo>
                    <a:pt x="7" y="5"/>
                    <a:pt x="7" y="4"/>
                    <a:pt x="7" y="3"/>
                  </a:cubicBezTo>
                  <a:cubicBezTo>
                    <a:pt x="8" y="3"/>
                    <a:pt x="8" y="3"/>
                    <a:pt x="8" y="3"/>
                  </a:cubicBezTo>
                  <a:cubicBezTo>
                    <a:pt x="8" y="2"/>
                    <a:pt x="8" y="2"/>
                    <a:pt x="8" y="2"/>
                  </a:cubicBezTo>
                  <a:cubicBezTo>
                    <a:pt x="8" y="2"/>
                    <a:pt x="8" y="2"/>
                    <a:pt x="8" y="2"/>
                  </a:cubicBezTo>
                  <a:cubicBezTo>
                    <a:pt x="8" y="2"/>
                    <a:pt x="8" y="2"/>
                    <a:pt x="8" y="2"/>
                  </a:cubicBezTo>
                  <a:cubicBezTo>
                    <a:pt x="8" y="3"/>
                    <a:pt x="8" y="3"/>
                    <a:pt x="8" y="3"/>
                  </a:cubicBezTo>
                  <a:cubicBezTo>
                    <a:pt x="8" y="3"/>
                    <a:pt x="8" y="2"/>
                    <a:pt x="8" y="2"/>
                  </a:cubicBezTo>
                  <a:cubicBezTo>
                    <a:pt x="8" y="2"/>
                    <a:pt x="8" y="2"/>
                    <a:pt x="8" y="2"/>
                  </a:cubicBezTo>
                  <a:cubicBezTo>
                    <a:pt x="8" y="3"/>
                    <a:pt x="8" y="3"/>
                    <a:pt x="8" y="3"/>
                  </a:cubicBezTo>
                  <a:cubicBezTo>
                    <a:pt x="8" y="2"/>
                    <a:pt x="8" y="2"/>
                    <a:pt x="8" y="2"/>
                  </a:cubicBezTo>
                  <a:cubicBezTo>
                    <a:pt x="7" y="3"/>
                    <a:pt x="7" y="3"/>
                    <a:pt x="7" y="3"/>
                  </a:cubicBezTo>
                  <a:cubicBezTo>
                    <a:pt x="8" y="3"/>
                    <a:pt x="8" y="3"/>
                    <a:pt x="8" y="3"/>
                  </a:cubicBezTo>
                  <a:cubicBezTo>
                    <a:pt x="8" y="2"/>
                    <a:pt x="8" y="2"/>
                    <a:pt x="8" y="2"/>
                  </a:cubicBezTo>
                  <a:cubicBezTo>
                    <a:pt x="7" y="3"/>
                    <a:pt x="7" y="3"/>
                    <a:pt x="7" y="3"/>
                  </a:cubicBezTo>
                  <a:cubicBezTo>
                    <a:pt x="7" y="3"/>
                    <a:pt x="7" y="3"/>
                    <a:pt x="7" y="3"/>
                  </a:cubicBezTo>
                  <a:cubicBezTo>
                    <a:pt x="7" y="3"/>
                    <a:pt x="7" y="3"/>
                    <a:pt x="7" y="3"/>
                  </a:cubicBezTo>
                  <a:cubicBezTo>
                    <a:pt x="8" y="3"/>
                    <a:pt x="9" y="3"/>
                    <a:pt x="10" y="4"/>
                  </a:cubicBezTo>
                  <a:cubicBezTo>
                    <a:pt x="10" y="4"/>
                    <a:pt x="10" y="4"/>
                    <a:pt x="10" y="4"/>
                  </a:cubicBezTo>
                  <a:cubicBezTo>
                    <a:pt x="11" y="4"/>
                    <a:pt x="11" y="4"/>
                    <a:pt x="11" y="4"/>
                  </a:cubicBezTo>
                  <a:cubicBezTo>
                    <a:pt x="11" y="4"/>
                    <a:pt x="11" y="4"/>
                    <a:pt x="11" y="4"/>
                  </a:cubicBezTo>
                  <a:cubicBezTo>
                    <a:pt x="11" y="5"/>
                    <a:pt x="11" y="5"/>
                    <a:pt x="10" y="5"/>
                  </a:cubicBezTo>
                  <a:cubicBezTo>
                    <a:pt x="10" y="5"/>
                    <a:pt x="10" y="5"/>
                    <a:pt x="10" y="5"/>
                  </a:cubicBezTo>
                  <a:cubicBezTo>
                    <a:pt x="10" y="5"/>
                    <a:pt x="10" y="5"/>
                    <a:pt x="10" y="5"/>
                  </a:cubicBezTo>
                  <a:cubicBezTo>
                    <a:pt x="10" y="6"/>
                    <a:pt x="10" y="6"/>
                    <a:pt x="10" y="6"/>
                  </a:cubicBezTo>
                  <a:cubicBezTo>
                    <a:pt x="8" y="10"/>
                    <a:pt x="1" y="24"/>
                    <a:pt x="1" y="24"/>
                  </a:cubicBezTo>
                  <a:cubicBezTo>
                    <a:pt x="1" y="25"/>
                    <a:pt x="1" y="25"/>
                    <a:pt x="1" y="25"/>
                  </a:cubicBezTo>
                  <a:cubicBezTo>
                    <a:pt x="2" y="25"/>
                    <a:pt x="2" y="25"/>
                    <a:pt x="2" y="25"/>
                  </a:cubicBezTo>
                  <a:lnTo>
                    <a:pt x="1"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Freeform 64"/>
            <p:cNvSpPr>
              <a:spLocks/>
            </p:cNvSpPr>
            <p:nvPr/>
          </p:nvSpPr>
          <p:spPr bwMode="auto">
            <a:xfrm>
              <a:off x="4338638" y="693738"/>
              <a:ext cx="155575" cy="206375"/>
            </a:xfrm>
            <a:custGeom>
              <a:avLst/>
              <a:gdLst>
                <a:gd name="T0" fmla="*/ 10 w 25"/>
                <a:gd name="T1" fmla="*/ 27 h 33"/>
                <a:gd name="T2" fmla="*/ 10 w 25"/>
                <a:gd name="T3" fmla="*/ 28 h 33"/>
                <a:gd name="T4" fmla="*/ 18 w 25"/>
                <a:gd name="T5" fmla="*/ 33 h 33"/>
                <a:gd name="T6" fmla="*/ 20 w 25"/>
                <a:gd name="T7" fmla="*/ 32 h 33"/>
                <a:gd name="T8" fmla="*/ 24 w 25"/>
                <a:gd name="T9" fmla="*/ 20 h 33"/>
                <a:gd name="T10" fmla="*/ 25 w 25"/>
                <a:gd name="T11" fmla="*/ 10 h 33"/>
                <a:gd name="T12" fmla="*/ 25 w 25"/>
                <a:gd name="T13" fmla="*/ 1 h 33"/>
                <a:gd name="T14" fmla="*/ 24 w 25"/>
                <a:gd name="T15" fmla="*/ 0 h 33"/>
                <a:gd name="T16" fmla="*/ 23 w 25"/>
                <a:gd name="T17" fmla="*/ 0 h 33"/>
                <a:gd name="T18" fmla="*/ 17 w 25"/>
                <a:gd name="T19" fmla="*/ 3 h 33"/>
                <a:gd name="T20" fmla="*/ 7 w 25"/>
                <a:gd name="T21" fmla="*/ 12 h 33"/>
                <a:gd name="T22" fmla="*/ 7 w 25"/>
                <a:gd name="T23" fmla="*/ 12 h 33"/>
                <a:gd name="T24" fmla="*/ 1 w 25"/>
                <a:gd name="T25" fmla="*/ 22 h 33"/>
                <a:gd name="T26" fmla="*/ 1 w 25"/>
                <a:gd name="T27" fmla="*/ 24 h 33"/>
                <a:gd name="T28" fmla="*/ 10 w 25"/>
                <a:gd name="T29" fmla="*/ 28 h 33"/>
                <a:gd name="T30" fmla="*/ 10 w 25"/>
                <a:gd name="T31" fmla="*/ 28 h 33"/>
                <a:gd name="T32" fmla="*/ 10 w 25"/>
                <a:gd name="T33" fmla="*/ 27 h 33"/>
                <a:gd name="T34" fmla="*/ 11 w 25"/>
                <a:gd name="T35" fmla="*/ 26 h 33"/>
                <a:gd name="T36" fmla="*/ 3 w 25"/>
                <a:gd name="T37" fmla="*/ 22 h 33"/>
                <a:gd name="T38" fmla="*/ 2 w 25"/>
                <a:gd name="T39" fmla="*/ 23 h 33"/>
                <a:gd name="T40" fmla="*/ 3 w 25"/>
                <a:gd name="T41" fmla="*/ 24 h 33"/>
                <a:gd name="T42" fmla="*/ 3 w 25"/>
                <a:gd name="T43" fmla="*/ 23 h 33"/>
                <a:gd name="T44" fmla="*/ 3 w 25"/>
                <a:gd name="T45" fmla="*/ 24 h 33"/>
                <a:gd name="T46" fmla="*/ 3 w 25"/>
                <a:gd name="T47" fmla="*/ 24 h 33"/>
                <a:gd name="T48" fmla="*/ 3 w 25"/>
                <a:gd name="T49" fmla="*/ 23 h 33"/>
                <a:gd name="T50" fmla="*/ 3 w 25"/>
                <a:gd name="T51" fmla="*/ 24 h 33"/>
                <a:gd name="T52" fmla="*/ 10 w 25"/>
                <a:gd name="T53" fmla="*/ 13 h 33"/>
                <a:gd name="T54" fmla="*/ 10 w 25"/>
                <a:gd name="T55" fmla="*/ 13 h 33"/>
                <a:gd name="T56" fmla="*/ 19 w 25"/>
                <a:gd name="T57" fmla="*/ 6 h 33"/>
                <a:gd name="T58" fmla="*/ 22 w 25"/>
                <a:gd name="T59" fmla="*/ 3 h 33"/>
                <a:gd name="T60" fmla="*/ 23 w 25"/>
                <a:gd name="T61" fmla="*/ 3 h 33"/>
                <a:gd name="T62" fmla="*/ 24 w 25"/>
                <a:gd name="T63" fmla="*/ 3 h 33"/>
                <a:gd name="T64" fmla="*/ 24 w 25"/>
                <a:gd name="T65" fmla="*/ 3 h 33"/>
                <a:gd name="T66" fmla="*/ 23 w 25"/>
                <a:gd name="T67" fmla="*/ 1 h 33"/>
                <a:gd name="T68" fmla="*/ 22 w 25"/>
                <a:gd name="T69" fmla="*/ 2 h 33"/>
                <a:gd name="T70" fmla="*/ 22 w 25"/>
                <a:gd name="T71" fmla="*/ 2 h 33"/>
                <a:gd name="T72" fmla="*/ 22 w 25"/>
                <a:gd name="T73" fmla="*/ 10 h 33"/>
                <a:gd name="T74" fmla="*/ 21 w 25"/>
                <a:gd name="T75" fmla="*/ 19 h 33"/>
                <a:gd name="T76" fmla="*/ 18 w 25"/>
                <a:gd name="T77" fmla="*/ 28 h 33"/>
                <a:gd name="T78" fmla="*/ 17 w 25"/>
                <a:gd name="T79" fmla="*/ 30 h 33"/>
                <a:gd name="T80" fmla="*/ 17 w 25"/>
                <a:gd name="T81" fmla="*/ 30 h 33"/>
                <a:gd name="T82" fmla="*/ 17 w 25"/>
                <a:gd name="T83" fmla="*/ 30 h 33"/>
                <a:gd name="T84" fmla="*/ 17 w 25"/>
                <a:gd name="T85" fmla="*/ 30 h 33"/>
                <a:gd name="T86" fmla="*/ 17 w 25"/>
                <a:gd name="T87" fmla="*/ 31 h 33"/>
                <a:gd name="T88" fmla="*/ 17 w 25"/>
                <a:gd name="T89" fmla="*/ 30 h 33"/>
                <a:gd name="T90" fmla="*/ 17 w 25"/>
                <a:gd name="T91" fmla="*/ 30 h 33"/>
                <a:gd name="T92" fmla="*/ 17 w 25"/>
                <a:gd name="T93" fmla="*/ 31 h 33"/>
                <a:gd name="T94" fmla="*/ 17 w 25"/>
                <a:gd name="T95" fmla="*/ 30 h 33"/>
                <a:gd name="T96" fmla="*/ 18 w 25"/>
                <a:gd name="T97" fmla="*/ 31 h 33"/>
                <a:gd name="T98" fmla="*/ 19 w 25"/>
                <a:gd name="T99" fmla="*/ 30 h 33"/>
                <a:gd name="T100" fmla="*/ 11 w 25"/>
                <a:gd name="T101" fmla="*/ 26 h 33"/>
                <a:gd name="T102" fmla="*/ 11 w 25"/>
                <a:gd name="T103" fmla="*/ 26 h 33"/>
                <a:gd name="T104" fmla="*/ 10 w 25"/>
                <a:gd name="T105"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 h="33">
                  <a:moveTo>
                    <a:pt x="10" y="27"/>
                  </a:moveTo>
                  <a:cubicBezTo>
                    <a:pt x="10" y="28"/>
                    <a:pt x="10" y="28"/>
                    <a:pt x="10" y="28"/>
                  </a:cubicBezTo>
                  <a:cubicBezTo>
                    <a:pt x="18" y="33"/>
                    <a:pt x="18" y="33"/>
                    <a:pt x="18" y="33"/>
                  </a:cubicBezTo>
                  <a:cubicBezTo>
                    <a:pt x="18" y="33"/>
                    <a:pt x="19" y="33"/>
                    <a:pt x="20" y="32"/>
                  </a:cubicBezTo>
                  <a:cubicBezTo>
                    <a:pt x="20" y="32"/>
                    <a:pt x="22" y="28"/>
                    <a:pt x="24" y="20"/>
                  </a:cubicBezTo>
                  <a:cubicBezTo>
                    <a:pt x="25" y="17"/>
                    <a:pt x="25" y="13"/>
                    <a:pt x="25" y="10"/>
                  </a:cubicBezTo>
                  <a:cubicBezTo>
                    <a:pt x="25" y="5"/>
                    <a:pt x="25" y="1"/>
                    <a:pt x="25" y="1"/>
                  </a:cubicBezTo>
                  <a:cubicBezTo>
                    <a:pt x="25" y="1"/>
                    <a:pt x="24" y="0"/>
                    <a:pt x="24" y="0"/>
                  </a:cubicBezTo>
                  <a:cubicBezTo>
                    <a:pt x="23" y="0"/>
                    <a:pt x="23" y="0"/>
                    <a:pt x="23" y="0"/>
                  </a:cubicBezTo>
                  <a:cubicBezTo>
                    <a:pt x="22" y="0"/>
                    <a:pt x="20" y="1"/>
                    <a:pt x="17" y="3"/>
                  </a:cubicBezTo>
                  <a:cubicBezTo>
                    <a:pt x="14" y="5"/>
                    <a:pt x="10" y="8"/>
                    <a:pt x="7" y="12"/>
                  </a:cubicBezTo>
                  <a:cubicBezTo>
                    <a:pt x="7" y="12"/>
                    <a:pt x="7" y="12"/>
                    <a:pt x="7" y="12"/>
                  </a:cubicBezTo>
                  <a:cubicBezTo>
                    <a:pt x="2" y="18"/>
                    <a:pt x="1" y="22"/>
                    <a:pt x="1" y="22"/>
                  </a:cubicBezTo>
                  <a:cubicBezTo>
                    <a:pt x="0" y="23"/>
                    <a:pt x="1" y="24"/>
                    <a:pt x="1" y="24"/>
                  </a:cubicBezTo>
                  <a:cubicBezTo>
                    <a:pt x="10" y="28"/>
                    <a:pt x="10" y="28"/>
                    <a:pt x="10" y="28"/>
                  </a:cubicBezTo>
                  <a:cubicBezTo>
                    <a:pt x="10" y="28"/>
                    <a:pt x="10" y="28"/>
                    <a:pt x="10" y="28"/>
                  </a:cubicBezTo>
                  <a:cubicBezTo>
                    <a:pt x="10" y="27"/>
                    <a:pt x="10" y="27"/>
                    <a:pt x="10" y="27"/>
                  </a:cubicBezTo>
                  <a:cubicBezTo>
                    <a:pt x="11" y="26"/>
                    <a:pt x="11" y="26"/>
                    <a:pt x="11" y="26"/>
                  </a:cubicBezTo>
                  <a:cubicBezTo>
                    <a:pt x="3" y="22"/>
                    <a:pt x="3" y="22"/>
                    <a:pt x="3" y="22"/>
                  </a:cubicBezTo>
                  <a:cubicBezTo>
                    <a:pt x="2" y="23"/>
                    <a:pt x="2" y="23"/>
                    <a:pt x="2" y="23"/>
                  </a:cubicBezTo>
                  <a:cubicBezTo>
                    <a:pt x="3" y="24"/>
                    <a:pt x="3" y="24"/>
                    <a:pt x="3" y="24"/>
                  </a:cubicBezTo>
                  <a:cubicBezTo>
                    <a:pt x="3" y="23"/>
                    <a:pt x="3" y="23"/>
                    <a:pt x="3" y="23"/>
                  </a:cubicBezTo>
                  <a:cubicBezTo>
                    <a:pt x="3" y="24"/>
                    <a:pt x="3" y="24"/>
                    <a:pt x="3" y="24"/>
                  </a:cubicBezTo>
                  <a:cubicBezTo>
                    <a:pt x="3" y="24"/>
                    <a:pt x="3" y="24"/>
                    <a:pt x="3" y="24"/>
                  </a:cubicBezTo>
                  <a:cubicBezTo>
                    <a:pt x="3" y="23"/>
                    <a:pt x="3" y="23"/>
                    <a:pt x="3" y="23"/>
                  </a:cubicBezTo>
                  <a:cubicBezTo>
                    <a:pt x="3" y="24"/>
                    <a:pt x="3" y="24"/>
                    <a:pt x="3" y="24"/>
                  </a:cubicBezTo>
                  <a:cubicBezTo>
                    <a:pt x="3" y="23"/>
                    <a:pt x="5" y="20"/>
                    <a:pt x="10" y="13"/>
                  </a:cubicBezTo>
                  <a:cubicBezTo>
                    <a:pt x="10" y="13"/>
                    <a:pt x="10" y="13"/>
                    <a:pt x="10" y="13"/>
                  </a:cubicBezTo>
                  <a:cubicBezTo>
                    <a:pt x="12" y="10"/>
                    <a:pt x="16" y="8"/>
                    <a:pt x="19" y="6"/>
                  </a:cubicBezTo>
                  <a:cubicBezTo>
                    <a:pt x="20" y="5"/>
                    <a:pt x="21" y="4"/>
                    <a:pt x="22" y="3"/>
                  </a:cubicBezTo>
                  <a:cubicBezTo>
                    <a:pt x="23" y="3"/>
                    <a:pt x="23" y="3"/>
                    <a:pt x="23" y="3"/>
                  </a:cubicBezTo>
                  <a:cubicBezTo>
                    <a:pt x="24" y="3"/>
                    <a:pt x="24" y="3"/>
                    <a:pt x="24" y="3"/>
                  </a:cubicBezTo>
                  <a:cubicBezTo>
                    <a:pt x="24" y="3"/>
                    <a:pt x="24" y="3"/>
                    <a:pt x="24" y="3"/>
                  </a:cubicBezTo>
                  <a:cubicBezTo>
                    <a:pt x="23" y="1"/>
                    <a:pt x="23" y="1"/>
                    <a:pt x="23" y="1"/>
                  </a:cubicBezTo>
                  <a:cubicBezTo>
                    <a:pt x="22" y="2"/>
                    <a:pt x="22" y="2"/>
                    <a:pt x="22" y="2"/>
                  </a:cubicBezTo>
                  <a:cubicBezTo>
                    <a:pt x="22" y="2"/>
                    <a:pt x="22" y="2"/>
                    <a:pt x="22" y="2"/>
                  </a:cubicBezTo>
                  <a:cubicBezTo>
                    <a:pt x="22" y="2"/>
                    <a:pt x="22" y="6"/>
                    <a:pt x="22" y="10"/>
                  </a:cubicBezTo>
                  <a:cubicBezTo>
                    <a:pt x="22" y="13"/>
                    <a:pt x="22" y="16"/>
                    <a:pt x="21" y="19"/>
                  </a:cubicBezTo>
                  <a:cubicBezTo>
                    <a:pt x="20" y="23"/>
                    <a:pt x="19" y="26"/>
                    <a:pt x="18" y="28"/>
                  </a:cubicBezTo>
                  <a:cubicBezTo>
                    <a:pt x="18" y="29"/>
                    <a:pt x="18" y="29"/>
                    <a:pt x="17" y="30"/>
                  </a:cubicBezTo>
                  <a:cubicBezTo>
                    <a:pt x="17" y="30"/>
                    <a:pt x="17" y="30"/>
                    <a:pt x="17" y="30"/>
                  </a:cubicBezTo>
                  <a:cubicBezTo>
                    <a:pt x="17" y="30"/>
                    <a:pt x="17" y="30"/>
                    <a:pt x="17" y="30"/>
                  </a:cubicBezTo>
                  <a:cubicBezTo>
                    <a:pt x="17" y="30"/>
                    <a:pt x="17" y="30"/>
                    <a:pt x="17" y="30"/>
                  </a:cubicBezTo>
                  <a:cubicBezTo>
                    <a:pt x="17" y="31"/>
                    <a:pt x="17" y="31"/>
                    <a:pt x="17" y="31"/>
                  </a:cubicBezTo>
                  <a:cubicBezTo>
                    <a:pt x="17" y="30"/>
                    <a:pt x="17" y="30"/>
                    <a:pt x="17" y="30"/>
                  </a:cubicBezTo>
                  <a:cubicBezTo>
                    <a:pt x="17" y="30"/>
                    <a:pt x="17" y="30"/>
                    <a:pt x="17" y="30"/>
                  </a:cubicBezTo>
                  <a:cubicBezTo>
                    <a:pt x="17" y="31"/>
                    <a:pt x="17" y="31"/>
                    <a:pt x="17" y="31"/>
                  </a:cubicBezTo>
                  <a:cubicBezTo>
                    <a:pt x="17" y="30"/>
                    <a:pt x="17" y="30"/>
                    <a:pt x="17" y="30"/>
                  </a:cubicBezTo>
                  <a:cubicBezTo>
                    <a:pt x="18" y="31"/>
                    <a:pt x="18" y="31"/>
                    <a:pt x="18" y="31"/>
                  </a:cubicBezTo>
                  <a:cubicBezTo>
                    <a:pt x="19" y="30"/>
                    <a:pt x="19" y="30"/>
                    <a:pt x="19" y="30"/>
                  </a:cubicBezTo>
                  <a:cubicBezTo>
                    <a:pt x="11" y="26"/>
                    <a:pt x="11" y="26"/>
                    <a:pt x="11" y="26"/>
                  </a:cubicBezTo>
                  <a:cubicBezTo>
                    <a:pt x="11" y="26"/>
                    <a:pt x="11" y="26"/>
                    <a:pt x="11" y="26"/>
                  </a:cubicBezTo>
                  <a:lnTo>
                    <a:pt x="10"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Freeform 65"/>
            <p:cNvSpPr>
              <a:spLocks/>
            </p:cNvSpPr>
            <p:nvPr/>
          </p:nvSpPr>
          <p:spPr bwMode="auto">
            <a:xfrm>
              <a:off x="4419601" y="800101"/>
              <a:ext cx="68263" cy="49213"/>
            </a:xfrm>
            <a:custGeom>
              <a:avLst/>
              <a:gdLst>
                <a:gd name="T0" fmla="*/ 1 w 11"/>
                <a:gd name="T1" fmla="*/ 3 h 8"/>
                <a:gd name="T2" fmla="*/ 8 w 11"/>
                <a:gd name="T3" fmla="*/ 7 h 8"/>
                <a:gd name="T4" fmla="*/ 10 w 11"/>
                <a:gd name="T5" fmla="*/ 6 h 8"/>
                <a:gd name="T6" fmla="*/ 10 w 11"/>
                <a:gd name="T7" fmla="*/ 4 h 8"/>
                <a:gd name="T8" fmla="*/ 2 w 11"/>
                <a:gd name="T9" fmla="*/ 1 h 8"/>
                <a:gd name="T10" fmla="*/ 0 w 11"/>
                <a:gd name="T11" fmla="*/ 1 h 8"/>
                <a:gd name="T12" fmla="*/ 1 w 11"/>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 y="3"/>
                  </a:moveTo>
                  <a:cubicBezTo>
                    <a:pt x="8" y="7"/>
                    <a:pt x="8" y="7"/>
                    <a:pt x="8" y="7"/>
                  </a:cubicBezTo>
                  <a:cubicBezTo>
                    <a:pt x="9" y="8"/>
                    <a:pt x="10" y="7"/>
                    <a:pt x="10" y="6"/>
                  </a:cubicBezTo>
                  <a:cubicBezTo>
                    <a:pt x="11" y="6"/>
                    <a:pt x="10" y="5"/>
                    <a:pt x="10" y="4"/>
                  </a:cubicBezTo>
                  <a:cubicBezTo>
                    <a:pt x="2" y="1"/>
                    <a:pt x="2" y="1"/>
                    <a:pt x="2" y="1"/>
                  </a:cubicBezTo>
                  <a:cubicBezTo>
                    <a:pt x="1" y="0"/>
                    <a:pt x="0" y="1"/>
                    <a:pt x="0" y="1"/>
                  </a:cubicBezTo>
                  <a:cubicBezTo>
                    <a:pt x="0" y="2"/>
                    <a:pt x="0" y="3"/>
                    <a:pt x="1" y="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Freeform 66"/>
            <p:cNvSpPr>
              <a:spLocks/>
            </p:cNvSpPr>
            <p:nvPr/>
          </p:nvSpPr>
          <p:spPr bwMode="auto">
            <a:xfrm>
              <a:off x="4232276" y="836613"/>
              <a:ext cx="223838" cy="282575"/>
            </a:xfrm>
            <a:custGeom>
              <a:avLst/>
              <a:gdLst>
                <a:gd name="T0" fmla="*/ 8 w 36"/>
                <a:gd name="T1" fmla="*/ 42 h 45"/>
                <a:gd name="T2" fmla="*/ 14 w 36"/>
                <a:gd name="T3" fmla="*/ 45 h 45"/>
                <a:gd name="T4" fmla="*/ 16 w 36"/>
                <a:gd name="T5" fmla="*/ 45 h 45"/>
                <a:gd name="T6" fmla="*/ 19 w 36"/>
                <a:gd name="T7" fmla="*/ 44 h 45"/>
                <a:gd name="T8" fmla="*/ 20 w 36"/>
                <a:gd name="T9" fmla="*/ 43 h 45"/>
                <a:gd name="T10" fmla="*/ 35 w 36"/>
                <a:gd name="T11" fmla="*/ 9 h 45"/>
                <a:gd name="T12" fmla="*/ 19 w 36"/>
                <a:gd name="T13" fmla="*/ 1 h 45"/>
                <a:gd name="T14" fmla="*/ 1 w 36"/>
                <a:gd name="T15" fmla="*/ 33 h 45"/>
                <a:gd name="T16" fmla="*/ 0 w 36"/>
                <a:gd name="T17" fmla="*/ 35 h 45"/>
                <a:gd name="T18" fmla="*/ 2 w 36"/>
                <a:gd name="T19" fmla="*/ 39 h 45"/>
                <a:gd name="T20" fmla="*/ 8 w 36"/>
                <a:gd name="T21" fmla="*/ 42 h 45"/>
                <a:gd name="T22" fmla="*/ 9 w 36"/>
                <a:gd name="T23" fmla="*/ 40 h 45"/>
                <a:gd name="T24" fmla="*/ 7 w 36"/>
                <a:gd name="T25" fmla="*/ 38 h 45"/>
                <a:gd name="T26" fmla="*/ 4 w 36"/>
                <a:gd name="T27" fmla="*/ 36 h 45"/>
                <a:gd name="T28" fmla="*/ 3 w 36"/>
                <a:gd name="T29" fmla="*/ 35 h 45"/>
                <a:gd name="T30" fmla="*/ 3 w 36"/>
                <a:gd name="T31" fmla="*/ 35 h 45"/>
                <a:gd name="T32" fmla="*/ 3 w 36"/>
                <a:gd name="T33" fmla="*/ 34 h 45"/>
                <a:gd name="T34" fmla="*/ 3 w 36"/>
                <a:gd name="T35" fmla="*/ 35 h 45"/>
                <a:gd name="T36" fmla="*/ 3 w 36"/>
                <a:gd name="T37" fmla="*/ 35 h 45"/>
                <a:gd name="T38" fmla="*/ 3 w 36"/>
                <a:gd name="T39" fmla="*/ 35 h 45"/>
                <a:gd name="T40" fmla="*/ 18 w 36"/>
                <a:gd name="T41" fmla="*/ 5 h 45"/>
                <a:gd name="T42" fmla="*/ 19 w 36"/>
                <a:gd name="T43" fmla="*/ 3 h 45"/>
                <a:gd name="T44" fmla="*/ 18 w 36"/>
                <a:gd name="T45" fmla="*/ 2 h 45"/>
                <a:gd name="T46" fmla="*/ 25 w 36"/>
                <a:gd name="T47" fmla="*/ 8 h 45"/>
                <a:gd name="T48" fmla="*/ 34 w 36"/>
                <a:gd name="T49" fmla="*/ 10 h 45"/>
                <a:gd name="T50" fmla="*/ 33 w 36"/>
                <a:gd name="T51" fmla="*/ 10 h 45"/>
                <a:gd name="T52" fmla="*/ 18 w 36"/>
                <a:gd name="T53" fmla="*/ 42 h 45"/>
                <a:gd name="T54" fmla="*/ 18 w 36"/>
                <a:gd name="T55" fmla="*/ 42 h 45"/>
                <a:gd name="T56" fmla="*/ 17 w 36"/>
                <a:gd name="T57" fmla="*/ 41 h 45"/>
                <a:gd name="T58" fmla="*/ 17 w 36"/>
                <a:gd name="T59" fmla="*/ 41 h 45"/>
                <a:gd name="T60" fmla="*/ 16 w 36"/>
                <a:gd name="T61" fmla="*/ 42 h 45"/>
                <a:gd name="T62" fmla="*/ 16 w 36"/>
                <a:gd name="T63" fmla="*/ 42 h 45"/>
                <a:gd name="T64" fmla="*/ 10 w 36"/>
                <a:gd name="T6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5">
                  <a:moveTo>
                    <a:pt x="9" y="40"/>
                  </a:moveTo>
                  <a:cubicBezTo>
                    <a:pt x="8" y="42"/>
                    <a:pt x="8" y="42"/>
                    <a:pt x="8" y="42"/>
                  </a:cubicBezTo>
                  <a:cubicBezTo>
                    <a:pt x="8" y="42"/>
                    <a:pt x="9" y="42"/>
                    <a:pt x="11" y="43"/>
                  </a:cubicBezTo>
                  <a:cubicBezTo>
                    <a:pt x="12" y="43"/>
                    <a:pt x="14" y="44"/>
                    <a:pt x="14" y="45"/>
                  </a:cubicBezTo>
                  <a:cubicBezTo>
                    <a:pt x="14" y="45"/>
                    <a:pt x="14" y="45"/>
                    <a:pt x="14" y="45"/>
                  </a:cubicBezTo>
                  <a:cubicBezTo>
                    <a:pt x="15" y="45"/>
                    <a:pt x="16" y="45"/>
                    <a:pt x="16" y="45"/>
                  </a:cubicBezTo>
                  <a:cubicBezTo>
                    <a:pt x="17" y="45"/>
                    <a:pt x="17" y="45"/>
                    <a:pt x="18" y="45"/>
                  </a:cubicBezTo>
                  <a:cubicBezTo>
                    <a:pt x="18" y="44"/>
                    <a:pt x="19" y="44"/>
                    <a:pt x="19" y="44"/>
                  </a:cubicBezTo>
                  <a:cubicBezTo>
                    <a:pt x="19" y="43"/>
                    <a:pt x="20" y="43"/>
                    <a:pt x="20" y="43"/>
                  </a:cubicBezTo>
                  <a:cubicBezTo>
                    <a:pt x="20" y="43"/>
                    <a:pt x="20" y="43"/>
                    <a:pt x="20" y="43"/>
                  </a:cubicBezTo>
                  <a:cubicBezTo>
                    <a:pt x="30" y="26"/>
                    <a:pt x="36" y="11"/>
                    <a:pt x="36" y="11"/>
                  </a:cubicBezTo>
                  <a:cubicBezTo>
                    <a:pt x="36" y="10"/>
                    <a:pt x="36" y="9"/>
                    <a:pt x="35" y="9"/>
                  </a:cubicBezTo>
                  <a:cubicBezTo>
                    <a:pt x="27" y="5"/>
                    <a:pt x="27" y="5"/>
                    <a:pt x="27" y="5"/>
                  </a:cubicBezTo>
                  <a:cubicBezTo>
                    <a:pt x="19" y="1"/>
                    <a:pt x="19" y="1"/>
                    <a:pt x="19" y="1"/>
                  </a:cubicBezTo>
                  <a:cubicBezTo>
                    <a:pt x="18" y="0"/>
                    <a:pt x="17" y="1"/>
                    <a:pt x="17" y="1"/>
                  </a:cubicBezTo>
                  <a:cubicBezTo>
                    <a:pt x="17" y="1"/>
                    <a:pt x="8" y="15"/>
                    <a:pt x="1" y="33"/>
                  </a:cubicBezTo>
                  <a:cubicBezTo>
                    <a:pt x="1" y="34"/>
                    <a:pt x="1" y="34"/>
                    <a:pt x="1" y="34"/>
                  </a:cubicBezTo>
                  <a:cubicBezTo>
                    <a:pt x="0" y="34"/>
                    <a:pt x="0" y="34"/>
                    <a:pt x="0" y="35"/>
                  </a:cubicBezTo>
                  <a:cubicBezTo>
                    <a:pt x="0" y="36"/>
                    <a:pt x="0" y="36"/>
                    <a:pt x="1" y="37"/>
                  </a:cubicBezTo>
                  <a:cubicBezTo>
                    <a:pt x="1" y="38"/>
                    <a:pt x="2" y="38"/>
                    <a:pt x="2" y="39"/>
                  </a:cubicBezTo>
                  <a:cubicBezTo>
                    <a:pt x="2" y="39"/>
                    <a:pt x="2" y="39"/>
                    <a:pt x="2" y="39"/>
                  </a:cubicBezTo>
                  <a:cubicBezTo>
                    <a:pt x="4" y="40"/>
                    <a:pt x="8" y="42"/>
                    <a:pt x="8" y="42"/>
                  </a:cubicBezTo>
                  <a:cubicBezTo>
                    <a:pt x="8" y="42"/>
                    <a:pt x="8" y="42"/>
                    <a:pt x="8" y="42"/>
                  </a:cubicBezTo>
                  <a:cubicBezTo>
                    <a:pt x="9" y="40"/>
                    <a:pt x="9" y="40"/>
                    <a:pt x="9" y="40"/>
                  </a:cubicBezTo>
                  <a:cubicBezTo>
                    <a:pt x="10" y="39"/>
                    <a:pt x="10" y="39"/>
                    <a:pt x="10" y="39"/>
                  </a:cubicBezTo>
                  <a:cubicBezTo>
                    <a:pt x="10" y="39"/>
                    <a:pt x="9" y="38"/>
                    <a:pt x="7" y="38"/>
                  </a:cubicBezTo>
                  <a:cubicBezTo>
                    <a:pt x="6" y="37"/>
                    <a:pt x="5" y="36"/>
                    <a:pt x="4" y="36"/>
                  </a:cubicBezTo>
                  <a:cubicBezTo>
                    <a:pt x="4" y="36"/>
                    <a:pt x="4" y="36"/>
                    <a:pt x="4" y="36"/>
                  </a:cubicBezTo>
                  <a:cubicBezTo>
                    <a:pt x="3" y="36"/>
                    <a:pt x="3" y="36"/>
                    <a:pt x="3" y="36"/>
                  </a:cubicBezTo>
                  <a:cubicBezTo>
                    <a:pt x="3" y="36"/>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5"/>
                    <a:pt x="3" y="35"/>
                    <a:pt x="3" y="35"/>
                  </a:cubicBezTo>
                  <a:cubicBezTo>
                    <a:pt x="3" y="35"/>
                    <a:pt x="3" y="35"/>
                    <a:pt x="3" y="35"/>
                  </a:cubicBezTo>
                  <a:cubicBezTo>
                    <a:pt x="3" y="34"/>
                    <a:pt x="3" y="34"/>
                    <a:pt x="3" y="34"/>
                  </a:cubicBezTo>
                  <a:cubicBezTo>
                    <a:pt x="3" y="35"/>
                    <a:pt x="3" y="35"/>
                    <a:pt x="3" y="35"/>
                  </a:cubicBezTo>
                  <a:cubicBezTo>
                    <a:pt x="2" y="34"/>
                    <a:pt x="2" y="34"/>
                    <a:pt x="2" y="34"/>
                  </a:cubicBezTo>
                  <a:cubicBezTo>
                    <a:pt x="3" y="35"/>
                    <a:pt x="3" y="35"/>
                    <a:pt x="3" y="35"/>
                  </a:cubicBezTo>
                  <a:cubicBezTo>
                    <a:pt x="7" y="26"/>
                    <a:pt x="11" y="18"/>
                    <a:pt x="14" y="12"/>
                  </a:cubicBezTo>
                  <a:cubicBezTo>
                    <a:pt x="16" y="9"/>
                    <a:pt x="17" y="7"/>
                    <a:pt x="18" y="5"/>
                  </a:cubicBezTo>
                  <a:cubicBezTo>
                    <a:pt x="18" y="5"/>
                    <a:pt x="19" y="4"/>
                    <a:pt x="19" y="4"/>
                  </a:cubicBezTo>
                  <a:cubicBezTo>
                    <a:pt x="19" y="3"/>
                    <a:pt x="19" y="3"/>
                    <a:pt x="19" y="3"/>
                  </a:cubicBezTo>
                  <a:cubicBezTo>
                    <a:pt x="19" y="3"/>
                    <a:pt x="19" y="3"/>
                    <a:pt x="19" y="3"/>
                  </a:cubicBezTo>
                  <a:cubicBezTo>
                    <a:pt x="18" y="2"/>
                    <a:pt x="18" y="2"/>
                    <a:pt x="18" y="2"/>
                  </a:cubicBezTo>
                  <a:cubicBezTo>
                    <a:pt x="17" y="4"/>
                    <a:pt x="17" y="4"/>
                    <a:pt x="17" y="4"/>
                  </a:cubicBezTo>
                  <a:cubicBezTo>
                    <a:pt x="25" y="8"/>
                    <a:pt x="25" y="8"/>
                    <a:pt x="25" y="8"/>
                  </a:cubicBezTo>
                  <a:cubicBezTo>
                    <a:pt x="34" y="12"/>
                    <a:pt x="34" y="12"/>
                    <a:pt x="34" y="12"/>
                  </a:cubicBezTo>
                  <a:cubicBezTo>
                    <a:pt x="34" y="10"/>
                    <a:pt x="34" y="10"/>
                    <a:pt x="34" y="10"/>
                  </a:cubicBezTo>
                  <a:cubicBezTo>
                    <a:pt x="33" y="10"/>
                    <a:pt x="33" y="10"/>
                    <a:pt x="33" y="10"/>
                  </a:cubicBezTo>
                  <a:cubicBezTo>
                    <a:pt x="33" y="10"/>
                    <a:pt x="33" y="10"/>
                    <a:pt x="33" y="10"/>
                  </a:cubicBezTo>
                  <a:cubicBezTo>
                    <a:pt x="32" y="12"/>
                    <a:pt x="27" y="26"/>
                    <a:pt x="17" y="42"/>
                  </a:cubicBezTo>
                  <a:cubicBezTo>
                    <a:pt x="18" y="42"/>
                    <a:pt x="18" y="42"/>
                    <a:pt x="18" y="42"/>
                  </a:cubicBezTo>
                  <a:cubicBezTo>
                    <a:pt x="17" y="41"/>
                    <a:pt x="17" y="41"/>
                    <a:pt x="17" y="41"/>
                  </a:cubicBezTo>
                  <a:cubicBezTo>
                    <a:pt x="18" y="42"/>
                    <a:pt x="18" y="42"/>
                    <a:pt x="18" y="42"/>
                  </a:cubicBezTo>
                  <a:cubicBezTo>
                    <a:pt x="17" y="41"/>
                    <a:pt x="17" y="41"/>
                    <a:pt x="17" y="41"/>
                  </a:cubicBezTo>
                  <a:cubicBezTo>
                    <a:pt x="17" y="41"/>
                    <a:pt x="17" y="41"/>
                    <a:pt x="17" y="41"/>
                  </a:cubicBezTo>
                  <a:cubicBezTo>
                    <a:pt x="18" y="42"/>
                    <a:pt x="18" y="42"/>
                    <a:pt x="18" y="42"/>
                  </a:cubicBezTo>
                  <a:cubicBezTo>
                    <a:pt x="17" y="41"/>
                    <a:pt x="17" y="41"/>
                    <a:pt x="17" y="41"/>
                  </a:cubicBezTo>
                  <a:cubicBezTo>
                    <a:pt x="17" y="41"/>
                    <a:pt x="17" y="42"/>
                    <a:pt x="17" y="42"/>
                  </a:cubicBezTo>
                  <a:cubicBezTo>
                    <a:pt x="17" y="42"/>
                    <a:pt x="16" y="42"/>
                    <a:pt x="16" y="42"/>
                  </a:cubicBezTo>
                  <a:cubicBezTo>
                    <a:pt x="16" y="42"/>
                    <a:pt x="16" y="42"/>
                    <a:pt x="16" y="42"/>
                  </a:cubicBezTo>
                  <a:cubicBezTo>
                    <a:pt x="16" y="42"/>
                    <a:pt x="16" y="42"/>
                    <a:pt x="16" y="42"/>
                  </a:cubicBezTo>
                  <a:cubicBezTo>
                    <a:pt x="14" y="41"/>
                    <a:pt x="10" y="39"/>
                    <a:pt x="10" y="39"/>
                  </a:cubicBezTo>
                  <a:cubicBezTo>
                    <a:pt x="10" y="39"/>
                    <a:pt x="10" y="39"/>
                    <a:pt x="10" y="39"/>
                  </a:cubicBezTo>
                  <a:lnTo>
                    <a:pt x="9"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Freeform 67"/>
            <p:cNvSpPr>
              <a:spLocks/>
            </p:cNvSpPr>
            <p:nvPr/>
          </p:nvSpPr>
          <p:spPr bwMode="auto">
            <a:xfrm>
              <a:off x="4349751" y="993776"/>
              <a:ext cx="93663" cy="161925"/>
            </a:xfrm>
            <a:custGeom>
              <a:avLst/>
              <a:gdLst>
                <a:gd name="T0" fmla="*/ 10 w 15"/>
                <a:gd name="T1" fmla="*/ 2 h 26"/>
                <a:gd name="T2" fmla="*/ 9 w 15"/>
                <a:gd name="T3" fmla="*/ 1 h 26"/>
                <a:gd name="T4" fmla="*/ 8 w 15"/>
                <a:gd name="T5" fmla="*/ 3 h 26"/>
                <a:gd name="T6" fmla="*/ 4 w 15"/>
                <a:gd name="T7" fmla="*/ 11 h 26"/>
                <a:gd name="T8" fmla="*/ 2 w 15"/>
                <a:gd name="T9" fmla="*/ 15 h 26"/>
                <a:gd name="T10" fmla="*/ 1 w 15"/>
                <a:gd name="T11" fmla="*/ 17 h 26"/>
                <a:gd name="T12" fmla="*/ 0 w 15"/>
                <a:gd name="T13" fmla="*/ 17 h 26"/>
                <a:gd name="T14" fmla="*/ 0 w 15"/>
                <a:gd name="T15" fmla="*/ 17 h 26"/>
                <a:gd name="T16" fmla="*/ 0 w 15"/>
                <a:gd name="T17" fmla="*/ 19 h 26"/>
                <a:gd name="T18" fmla="*/ 0 w 15"/>
                <a:gd name="T19" fmla="*/ 22 h 26"/>
                <a:gd name="T20" fmla="*/ 2 w 15"/>
                <a:gd name="T21" fmla="*/ 23 h 26"/>
                <a:gd name="T22" fmla="*/ 2 w 15"/>
                <a:gd name="T23" fmla="*/ 23 h 26"/>
                <a:gd name="T24" fmla="*/ 8 w 15"/>
                <a:gd name="T25" fmla="*/ 26 h 26"/>
                <a:gd name="T26" fmla="*/ 8 w 15"/>
                <a:gd name="T27" fmla="*/ 24 h 26"/>
                <a:gd name="T28" fmla="*/ 8 w 15"/>
                <a:gd name="T29" fmla="*/ 26 h 26"/>
                <a:gd name="T30" fmla="*/ 9 w 15"/>
                <a:gd name="T31" fmla="*/ 26 h 26"/>
                <a:gd name="T32" fmla="*/ 10 w 15"/>
                <a:gd name="T33" fmla="*/ 26 h 26"/>
                <a:gd name="T34" fmla="*/ 12 w 15"/>
                <a:gd name="T35" fmla="*/ 24 h 26"/>
                <a:gd name="T36" fmla="*/ 13 w 15"/>
                <a:gd name="T37" fmla="*/ 22 h 26"/>
                <a:gd name="T38" fmla="*/ 15 w 15"/>
                <a:gd name="T39" fmla="*/ 13 h 26"/>
                <a:gd name="T40" fmla="*/ 12 w 15"/>
                <a:gd name="T41" fmla="*/ 1 h 26"/>
                <a:gd name="T42" fmla="*/ 10 w 15"/>
                <a:gd name="T43" fmla="*/ 0 h 26"/>
                <a:gd name="T44" fmla="*/ 9 w 15"/>
                <a:gd name="T45" fmla="*/ 1 h 26"/>
                <a:gd name="T46" fmla="*/ 10 w 15"/>
                <a:gd name="T47" fmla="*/ 2 h 26"/>
                <a:gd name="T48" fmla="*/ 9 w 15"/>
                <a:gd name="T49" fmla="*/ 2 h 26"/>
                <a:gd name="T50" fmla="*/ 12 w 15"/>
                <a:gd name="T51" fmla="*/ 13 h 26"/>
                <a:gd name="T52" fmla="*/ 10 w 15"/>
                <a:gd name="T53" fmla="*/ 21 h 26"/>
                <a:gd name="T54" fmla="*/ 9 w 15"/>
                <a:gd name="T55" fmla="*/ 23 h 26"/>
                <a:gd name="T56" fmla="*/ 9 w 15"/>
                <a:gd name="T57" fmla="*/ 23 h 26"/>
                <a:gd name="T58" fmla="*/ 9 w 15"/>
                <a:gd name="T59" fmla="*/ 23 h 26"/>
                <a:gd name="T60" fmla="*/ 9 w 15"/>
                <a:gd name="T61" fmla="*/ 23 h 26"/>
                <a:gd name="T62" fmla="*/ 9 w 15"/>
                <a:gd name="T63" fmla="*/ 23 h 26"/>
                <a:gd name="T64" fmla="*/ 9 w 15"/>
                <a:gd name="T65" fmla="*/ 23 h 26"/>
                <a:gd name="T66" fmla="*/ 9 w 15"/>
                <a:gd name="T67" fmla="*/ 23 h 26"/>
                <a:gd name="T68" fmla="*/ 9 w 15"/>
                <a:gd name="T69" fmla="*/ 23 h 26"/>
                <a:gd name="T70" fmla="*/ 9 w 15"/>
                <a:gd name="T71" fmla="*/ 23 h 26"/>
                <a:gd name="T72" fmla="*/ 9 w 15"/>
                <a:gd name="T73" fmla="*/ 23 h 26"/>
                <a:gd name="T74" fmla="*/ 9 w 15"/>
                <a:gd name="T75" fmla="*/ 23 h 26"/>
                <a:gd name="T76" fmla="*/ 9 w 15"/>
                <a:gd name="T77" fmla="*/ 23 h 26"/>
                <a:gd name="T78" fmla="*/ 9 w 15"/>
                <a:gd name="T79" fmla="*/ 23 h 26"/>
                <a:gd name="T80" fmla="*/ 9 w 15"/>
                <a:gd name="T81" fmla="*/ 23 h 26"/>
                <a:gd name="T82" fmla="*/ 9 w 15"/>
                <a:gd name="T83" fmla="*/ 23 h 26"/>
                <a:gd name="T84" fmla="*/ 3 w 15"/>
                <a:gd name="T85" fmla="*/ 20 h 26"/>
                <a:gd name="T86" fmla="*/ 3 w 15"/>
                <a:gd name="T87" fmla="*/ 20 h 26"/>
                <a:gd name="T88" fmla="*/ 3 w 15"/>
                <a:gd name="T89" fmla="*/ 20 h 26"/>
                <a:gd name="T90" fmla="*/ 3 w 15"/>
                <a:gd name="T91" fmla="*/ 19 h 26"/>
                <a:gd name="T92" fmla="*/ 3 w 15"/>
                <a:gd name="T93" fmla="*/ 19 h 26"/>
                <a:gd name="T94" fmla="*/ 2 w 15"/>
                <a:gd name="T95" fmla="*/ 18 h 26"/>
                <a:gd name="T96" fmla="*/ 3 w 15"/>
                <a:gd name="T97" fmla="*/ 19 h 26"/>
                <a:gd name="T98" fmla="*/ 4 w 15"/>
                <a:gd name="T99" fmla="*/ 18 h 26"/>
                <a:gd name="T100" fmla="*/ 12 w 15"/>
                <a:gd name="T101" fmla="*/ 2 h 26"/>
                <a:gd name="T102" fmla="*/ 10 w 15"/>
                <a:gd name="T103" fmla="*/ 2 h 26"/>
                <a:gd name="T104" fmla="*/ 9 w 15"/>
                <a:gd name="T105" fmla="*/ 2 h 26"/>
                <a:gd name="T106" fmla="*/ 10 w 15"/>
                <a:gd name="T10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 h="26">
                  <a:moveTo>
                    <a:pt x="10" y="2"/>
                  </a:moveTo>
                  <a:cubicBezTo>
                    <a:pt x="9" y="1"/>
                    <a:pt x="9" y="1"/>
                    <a:pt x="9" y="1"/>
                  </a:cubicBezTo>
                  <a:cubicBezTo>
                    <a:pt x="9" y="1"/>
                    <a:pt x="8" y="2"/>
                    <a:pt x="8" y="3"/>
                  </a:cubicBezTo>
                  <a:cubicBezTo>
                    <a:pt x="7" y="5"/>
                    <a:pt x="5" y="9"/>
                    <a:pt x="4" y="11"/>
                  </a:cubicBezTo>
                  <a:cubicBezTo>
                    <a:pt x="3" y="13"/>
                    <a:pt x="2" y="14"/>
                    <a:pt x="2" y="15"/>
                  </a:cubicBezTo>
                  <a:cubicBezTo>
                    <a:pt x="1" y="16"/>
                    <a:pt x="1" y="16"/>
                    <a:pt x="1" y="17"/>
                  </a:cubicBezTo>
                  <a:cubicBezTo>
                    <a:pt x="1" y="17"/>
                    <a:pt x="0" y="17"/>
                    <a:pt x="0" y="17"/>
                  </a:cubicBezTo>
                  <a:cubicBezTo>
                    <a:pt x="0" y="17"/>
                    <a:pt x="0" y="17"/>
                    <a:pt x="0" y="17"/>
                  </a:cubicBezTo>
                  <a:cubicBezTo>
                    <a:pt x="0" y="18"/>
                    <a:pt x="0" y="19"/>
                    <a:pt x="0" y="19"/>
                  </a:cubicBezTo>
                  <a:cubicBezTo>
                    <a:pt x="0" y="20"/>
                    <a:pt x="0" y="21"/>
                    <a:pt x="0" y="22"/>
                  </a:cubicBezTo>
                  <a:cubicBezTo>
                    <a:pt x="1" y="22"/>
                    <a:pt x="1" y="23"/>
                    <a:pt x="2" y="23"/>
                  </a:cubicBezTo>
                  <a:cubicBezTo>
                    <a:pt x="2" y="23"/>
                    <a:pt x="2" y="23"/>
                    <a:pt x="2" y="23"/>
                  </a:cubicBezTo>
                  <a:cubicBezTo>
                    <a:pt x="3" y="23"/>
                    <a:pt x="6" y="25"/>
                    <a:pt x="8" y="26"/>
                  </a:cubicBezTo>
                  <a:cubicBezTo>
                    <a:pt x="8" y="24"/>
                    <a:pt x="8" y="24"/>
                    <a:pt x="8" y="24"/>
                  </a:cubicBezTo>
                  <a:cubicBezTo>
                    <a:pt x="8" y="26"/>
                    <a:pt x="8" y="26"/>
                    <a:pt x="8" y="26"/>
                  </a:cubicBezTo>
                  <a:cubicBezTo>
                    <a:pt x="8" y="26"/>
                    <a:pt x="8" y="26"/>
                    <a:pt x="9" y="26"/>
                  </a:cubicBezTo>
                  <a:cubicBezTo>
                    <a:pt x="9" y="26"/>
                    <a:pt x="10" y="26"/>
                    <a:pt x="10" y="26"/>
                  </a:cubicBezTo>
                  <a:cubicBezTo>
                    <a:pt x="11" y="25"/>
                    <a:pt x="11" y="25"/>
                    <a:pt x="12" y="24"/>
                  </a:cubicBezTo>
                  <a:cubicBezTo>
                    <a:pt x="12" y="23"/>
                    <a:pt x="13" y="23"/>
                    <a:pt x="13" y="22"/>
                  </a:cubicBezTo>
                  <a:cubicBezTo>
                    <a:pt x="14" y="20"/>
                    <a:pt x="15" y="17"/>
                    <a:pt x="15" y="13"/>
                  </a:cubicBezTo>
                  <a:cubicBezTo>
                    <a:pt x="15" y="10"/>
                    <a:pt x="14" y="6"/>
                    <a:pt x="12" y="1"/>
                  </a:cubicBezTo>
                  <a:cubicBezTo>
                    <a:pt x="11" y="0"/>
                    <a:pt x="11" y="0"/>
                    <a:pt x="10" y="0"/>
                  </a:cubicBezTo>
                  <a:cubicBezTo>
                    <a:pt x="10" y="0"/>
                    <a:pt x="9" y="0"/>
                    <a:pt x="9" y="1"/>
                  </a:cubicBezTo>
                  <a:cubicBezTo>
                    <a:pt x="10" y="2"/>
                    <a:pt x="10" y="2"/>
                    <a:pt x="10" y="2"/>
                  </a:cubicBezTo>
                  <a:cubicBezTo>
                    <a:pt x="9" y="2"/>
                    <a:pt x="9" y="2"/>
                    <a:pt x="9" y="2"/>
                  </a:cubicBezTo>
                  <a:cubicBezTo>
                    <a:pt x="11" y="7"/>
                    <a:pt x="12" y="10"/>
                    <a:pt x="12" y="13"/>
                  </a:cubicBezTo>
                  <a:cubicBezTo>
                    <a:pt x="12" y="16"/>
                    <a:pt x="11" y="19"/>
                    <a:pt x="10" y="21"/>
                  </a:cubicBezTo>
                  <a:cubicBezTo>
                    <a:pt x="10" y="22"/>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8" y="23"/>
                    <a:pt x="4" y="21"/>
                    <a:pt x="3" y="20"/>
                  </a:cubicBezTo>
                  <a:cubicBezTo>
                    <a:pt x="3" y="20"/>
                    <a:pt x="3" y="20"/>
                    <a:pt x="3" y="20"/>
                  </a:cubicBezTo>
                  <a:cubicBezTo>
                    <a:pt x="3" y="20"/>
                    <a:pt x="3" y="20"/>
                    <a:pt x="3" y="20"/>
                  </a:cubicBezTo>
                  <a:cubicBezTo>
                    <a:pt x="3" y="20"/>
                    <a:pt x="3" y="20"/>
                    <a:pt x="3" y="19"/>
                  </a:cubicBezTo>
                  <a:cubicBezTo>
                    <a:pt x="3" y="19"/>
                    <a:pt x="3" y="19"/>
                    <a:pt x="3" y="19"/>
                  </a:cubicBezTo>
                  <a:cubicBezTo>
                    <a:pt x="2" y="18"/>
                    <a:pt x="2" y="18"/>
                    <a:pt x="2" y="18"/>
                  </a:cubicBezTo>
                  <a:cubicBezTo>
                    <a:pt x="3" y="19"/>
                    <a:pt x="3" y="19"/>
                    <a:pt x="3" y="19"/>
                  </a:cubicBezTo>
                  <a:cubicBezTo>
                    <a:pt x="3" y="19"/>
                    <a:pt x="3" y="18"/>
                    <a:pt x="4" y="18"/>
                  </a:cubicBezTo>
                  <a:cubicBezTo>
                    <a:pt x="6" y="14"/>
                    <a:pt x="12" y="2"/>
                    <a:pt x="12" y="2"/>
                  </a:cubicBezTo>
                  <a:cubicBezTo>
                    <a:pt x="10" y="2"/>
                    <a:pt x="10" y="2"/>
                    <a:pt x="10" y="2"/>
                  </a:cubicBezTo>
                  <a:cubicBezTo>
                    <a:pt x="9" y="2"/>
                    <a:pt x="9" y="2"/>
                    <a:pt x="9" y="2"/>
                  </a:cubicBezTo>
                  <a:lnTo>
                    <a:pt x="1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68"/>
            <p:cNvSpPr>
              <a:spLocks/>
            </p:cNvSpPr>
            <p:nvPr/>
          </p:nvSpPr>
          <p:spPr bwMode="auto">
            <a:xfrm>
              <a:off x="4219576" y="1119188"/>
              <a:ext cx="100013" cy="130175"/>
            </a:xfrm>
            <a:custGeom>
              <a:avLst/>
              <a:gdLst>
                <a:gd name="T0" fmla="*/ 0 w 16"/>
                <a:gd name="T1" fmla="*/ 21 h 21"/>
                <a:gd name="T2" fmla="*/ 10 w 16"/>
                <a:gd name="T3" fmla="*/ 2 h 21"/>
                <a:gd name="T4" fmla="*/ 12 w 16"/>
                <a:gd name="T5" fmla="*/ 0 h 21"/>
                <a:gd name="T6" fmla="*/ 15 w 16"/>
                <a:gd name="T7" fmla="*/ 2 h 21"/>
                <a:gd name="T8" fmla="*/ 13 w 16"/>
                <a:gd name="T9" fmla="*/ 6 h 21"/>
                <a:gd name="T10" fmla="*/ 0 w 16"/>
                <a:gd name="T11" fmla="*/ 21 h 21"/>
              </a:gdLst>
              <a:ahLst/>
              <a:cxnLst>
                <a:cxn ang="0">
                  <a:pos x="T0" y="T1"/>
                </a:cxn>
                <a:cxn ang="0">
                  <a:pos x="T2" y="T3"/>
                </a:cxn>
                <a:cxn ang="0">
                  <a:pos x="T4" y="T5"/>
                </a:cxn>
                <a:cxn ang="0">
                  <a:pos x="T6" y="T7"/>
                </a:cxn>
                <a:cxn ang="0">
                  <a:pos x="T8" y="T9"/>
                </a:cxn>
                <a:cxn ang="0">
                  <a:pos x="T10" y="T11"/>
                </a:cxn>
              </a:cxnLst>
              <a:rect l="0" t="0" r="r" b="b"/>
              <a:pathLst>
                <a:path w="16" h="21">
                  <a:moveTo>
                    <a:pt x="0" y="21"/>
                  </a:moveTo>
                  <a:cubicBezTo>
                    <a:pt x="0" y="21"/>
                    <a:pt x="9" y="2"/>
                    <a:pt x="10" y="2"/>
                  </a:cubicBezTo>
                  <a:cubicBezTo>
                    <a:pt x="10" y="1"/>
                    <a:pt x="11" y="0"/>
                    <a:pt x="12" y="0"/>
                  </a:cubicBezTo>
                  <a:cubicBezTo>
                    <a:pt x="13" y="1"/>
                    <a:pt x="15" y="1"/>
                    <a:pt x="15" y="2"/>
                  </a:cubicBezTo>
                  <a:cubicBezTo>
                    <a:pt x="16" y="2"/>
                    <a:pt x="15" y="4"/>
                    <a:pt x="13" y="6"/>
                  </a:cubicBezTo>
                  <a:cubicBezTo>
                    <a:pt x="11" y="8"/>
                    <a:pt x="9" y="8"/>
                    <a:pt x="0"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69"/>
            <p:cNvSpPr>
              <a:spLocks/>
            </p:cNvSpPr>
            <p:nvPr/>
          </p:nvSpPr>
          <p:spPr bwMode="auto">
            <a:xfrm>
              <a:off x="4213226" y="1112838"/>
              <a:ext cx="112713" cy="136525"/>
            </a:xfrm>
            <a:custGeom>
              <a:avLst/>
              <a:gdLst>
                <a:gd name="T0" fmla="*/ 1 w 18"/>
                <a:gd name="T1" fmla="*/ 22 h 22"/>
                <a:gd name="T2" fmla="*/ 2 w 18"/>
                <a:gd name="T3" fmla="*/ 22 h 22"/>
                <a:gd name="T4" fmla="*/ 7 w 18"/>
                <a:gd name="T5" fmla="*/ 13 h 22"/>
                <a:gd name="T6" fmla="*/ 10 w 18"/>
                <a:gd name="T7" fmla="*/ 6 h 22"/>
                <a:gd name="T8" fmla="*/ 11 w 18"/>
                <a:gd name="T9" fmla="*/ 4 h 22"/>
                <a:gd name="T10" fmla="*/ 12 w 18"/>
                <a:gd name="T11" fmla="*/ 3 h 22"/>
                <a:gd name="T12" fmla="*/ 12 w 18"/>
                <a:gd name="T13" fmla="*/ 3 h 22"/>
                <a:gd name="T14" fmla="*/ 12 w 18"/>
                <a:gd name="T15" fmla="*/ 2 h 22"/>
                <a:gd name="T16" fmla="*/ 12 w 18"/>
                <a:gd name="T17" fmla="*/ 2 h 22"/>
                <a:gd name="T18" fmla="*/ 12 w 18"/>
                <a:gd name="T19" fmla="*/ 2 h 22"/>
                <a:gd name="T20" fmla="*/ 13 w 18"/>
                <a:gd name="T21" fmla="*/ 2 h 22"/>
                <a:gd name="T22" fmla="*/ 14 w 18"/>
                <a:gd name="T23" fmla="*/ 3 h 22"/>
                <a:gd name="T24" fmla="*/ 16 w 18"/>
                <a:gd name="T25" fmla="*/ 4 h 22"/>
                <a:gd name="T26" fmla="*/ 16 w 18"/>
                <a:gd name="T27" fmla="*/ 4 h 22"/>
                <a:gd name="T28" fmla="*/ 16 w 18"/>
                <a:gd name="T29" fmla="*/ 3 h 22"/>
                <a:gd name="T30" fmla="*/ 15 w 18"/>
                <a:gd name="T31" fmla="*/ 4 h 22"/>
                <a:gd name="T32" fmla="*/ 16 w 18"/>
                <a:gd name="T33" fmla="*/ 4 h 22"/>
                <a:gd name="T34" fmla="*/ 16 w 18"/>
                <a:gd name="T35" fmla="*/ 3 h 22"/>
                <a:gd name="T36" fmla="*/ 15 w 18"/>
                <a:gd name="T37" fmla="*/ 4 h 22"/>
                <a:gd name="T38" fmla="*/ 16 w 18"/>
                <a:gd name="T39" fmla="*/ 3 h 22"/>
                <a:gd name="T40" fmla="*/ 15 w 18"/>
                <a:gd name="T41" fmla="*/ 3 h 22"/>
                <a:gd name="T42" fmla="*/ 15 w 18"/>
                <a:gd name="T43" fmla="*/ 4 h 22"/>
                <a:gd name="T44" fmla="*/ 16 w 18"/>
                <a:gd name="T45" fmla="*/ 3 h 22"/>
                <a:gd name="T46" fmla="*/ 15 w 18"/>
                <a:gd name="T47" fmla="*/ 3 h 22"/>
                <a:gd name="T48" fmla="*/ 15 w 18"/>
                <a:gd name="T49" fmla="*/ 4 h 22"/>
                <a:gd name="T50" fmla="*/ 13 w 18"/>
                <a:gd name="T51" fmla="*/ 7 h 22"/>
                <a:gd name="T52" fmla="*/ 13 w 18"/>
                <a:gd name="T53" fmla="*/ 7 h 22"/>
                <a:gd name="T54" fmla="*/ 13 w 18"/>
                <a:gd name="T55" fmla="*/ 7 h 22"/>
                <a:gd name="T56" fmla="*/ 12 w 18"/>
                <a:gd name="T57" fmla="*/ 8 h 22"/>
                <a:gd name="T58" fmla="*/ 8 w 18"/>
                <a:gd name="T59" fmla="*/ 12 h 22"/>
                <a:gd name="T60" fmla="*/ 0 w 18"/>
                <a:gd name="T61" fmla="*/ 21 h 22"/>
                <a:gd name="T62" fmla="*/ 1 w 18"/>
                <a:gd name="T63" fmla="*/ 22 h 22"/>
                <a:gd name="T64" fmla="*/ 2 w 18"/>
                <a:gd name="T65" fmla="*/ 22 h 22"/>
                <a:gd name="T66" fmla="*/ 1 w 18"/>
                <a:gd name="T67" fmla="*/ 22 h 22"/>
                <a:gd name="T68" fmla="*/ 2 w 18"/>
                <a:gd name="T69" fmla="*/ 22 h 22"/>
                <a:gd name="T70" fmla="*/ 11 w 18"/>
                <a:gd name="T71" fmla="*/ 11 h 22"/>
                <a:gd name="T72" fmla="*/ 13 w 18"/>
                <a:gd name="T73" fmla="*/ 10 h 22"/>
                <a:gd name="T74" fmla="*/ 15 w 18"/>
                <a:gd name="T75" fmla="*/ 8 h 22"/>
                <a:gd name="T76" fmla="*/ 15 w 18"/>
                <a:gd name="T77" fmla="*/ 8 h 22"/>
                <a:gd name="T78" fmla="*/ 17 w 18"/>
                <a:gd name="T79" fmla="*/ 6 h 22"/>
                <a:gd name="T80" fmla="*/ 17 w 18"/>
                <a:gd name="T81" fmla="*/ 5 h 22"/>
                <a:gd name="T82" fmla="*/ 18 w 18"/>
                <a:gd name="T83" fmla="*/ 3 h 22"/>
                <a:gd name="T84" fmla="*/ 17 w 18"/>
                <a:gd name="T85" fmla="*/ 3 h 22"/>
                <a:gd name="T86" fmla="*/ 17 w 18"/>
                <a:gd name="T87" fmla="*/ 2 h 22"/>
                <a:gd name="T88" fmla="*/ 17 w 18"/>
                <a:gd name="T89" fmla="*/ 2 h 22"/>
                <a:gd name="T90" fmla="*/ 15 w 18"/>
                <a:gd name="T91" fmla="*/ 1 h 22"/>
                <a:gd name="T92" fmla="*/ 13 w 18"/>
                <a:gd name="T93" fmla="*/ 0 h 22"/>
                <a:gd name="T94" fmla="*/ 12 w 18"/>
                <a:gd name="T95" fmla="*/ 0 h 22"/>
                <a:gd name="T96" fmla="*/ 11 w 18"/>
                <a:gd name="T97" fmla="*/ 0 h 22"/>
                <a:gd name="T98" fmla="*/ 10 w 18"/>
                <a:gd name="T99" fmla="*/ 1 h 22"/>
                <a:gd name="T100" fmla="*/ 10 w 18"/>
                <a:gd name="T101" fmla="*/ 2 h 22"/>
                <a:gd name="T102" fmla="*/ 10 w 18"/>
                <a:gd name="T103" fmla="*/ 2 h 22"/>
                <a:gd name="T104" fmla="*/ 9 w 18"/>
                <a:gd name="T105" fmla="*/ 3 h 22"/>
                <a:gd name="T106" fmla="*/ 4 w 18"/>
                <a:gd name="T107" fmla="*/ 14 h 22"/>
                <a:gd name="T108" fmla="*/ 1 w 18"/>
                <a:gd name="T109" fmla="*/ 19 h 22"/>
                <a:gd name="T110" fmla="*/ 0 w 18"/>
                <a:gd name="T111" fmla="*/ 21 h 22"/>
                <a:gd name="T112" fmla="*/ 2 w 18"/>
                <a:gd name="T113" fmla="*/ 22 h 22"/>
                <a:gd name="T114" fmla="*/ 1 w 18"/>
                <a:gd name="T11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 h="22">
                  <a:moveTo>
                    <a:pt x="1" y="22"/>
                  </a:moveTo>
                  <a:cubicBezTo>
                    <a:pt x="2" y="22"/>
                    <a:pt x="2" y="22"/>
                    <a:pt x="2" y="22"/>
                  </a:cubicBezTo>
                  <a:cubicBezTo>
                    <a:pt x="2" y="22"/>
                    <a:pt x="4" y="18"/>
                    <a:pt x="7" y="13"/>
                  </a:cubicBezTo>
                  <a:cubicBezTo>
                    <a:pt x="8" y="11"/>
                    <a:pt x="9" y="8"/>
                    <a:pt x="10" y="6"/>
                  </a:cubicBezTo>
                  <a:cubicBezTo>
                    <a:pt x="10" y="6"/>
                    <a:pt x="11" y="5"/>
                    <a:pt x="11" y="4"/>
                  </a:cubicBezTo>
                  <a:cubicBezTo>
                    <a:pt x="11" y="4"/>
                    <a:pt x="11"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3" y="2"/>
                  </a:cubicBezTo>
                  <a:cubicBezTo>
                    <a:pt x="13" y="3"/>
                    <a:pt x="14" y="3"/>
                    <a:pt x="14" y="3"/>
                  </a:cubicBezTo>
                  <a:cubicBezTo>
                    <a:pt x="15" y="3"/>
                    <a:pt x="15" y="4"/>
                    <a:pt x="16" y="4"/>
                  </a:cubicBezTo>
                  <a:cubicBezTo>
                    <a:pt x="16" y="4"/>
                    <a:pt x="16" y="4"/>
                    <a:pt x="16" y="4"/>
                  </a:cubicBezTo>
                  <a:cubicBezTo>
                    <a:pt x="16" y="3"/>
                    <a:pt x="16" y="3"/>
                    <a:pt x="16" y="3"/>
                  </a:cubicBezTo>
                  <a:cubicBezTo>
                    <a:pt x="15" y="4"/>
                    <a:pt x="15" y="4"/>
                    <a:pt x="15" y="4"/>
                  </a:cubicBezTo>
                  <a:cubicBezTo>
                    <a:pt x="16" y="4"/>
                    <a:pt x="16" y="4"/>
                    <a:pt x="16" y="4"/>
                  </a:cubicBezTo>
                  <a:cubicBezTo>
                    <a:pt x="16" y="3"/>
                    <a:pt x="16" y="3"/>
                    <a:pt x="16" y="3"/>
                  </a:cubicBezTo>
                  <a:cubicBezTo>
                    <a:pt x="15" y="4"/>
                    <a:pt x="15" y="4"/>
                    <a:pt x="15" y="4"/>
                  </a:cubicBezTo>
                  <a:cubicBezTo>
                    <a:pt x="16" y="3"/>
                    <a:pt x="16" y="3"/>
                    <a:pt x="16" y="3"/>
                  </a:cubicBezTo>
                  <a:cubicBezTo>
                    <a:pt x="15" y="3"/>
                    <a:pt x="15" y="3"/>
                    <a:pt x="15" y="3"/>
                  </a:cubicBezTo>
                  <a:cubicBezTo>
                    <a:pt x="15" y="4"/>
                    <a:pt x="15" y="4"/>
                    <a:pt x="15" y="4"/>
                  </a:cubicBezTo>
                  <a:cubicBezTo>
                    <a:pt x="16" y="3"/>
                    <a:pt x="16" y="3"/>
                    <a:pt x="16" y="3"/>
                  </a:cubicBezTo>
                  <a:cubicBezTo>
                    <a:pt x="15" y="3"/>
                    <a:pt x="15" y="3"/>
                    <a:pt x="15" y="3"/>
                  </a:cubicBezTo>
                  <a:cubicBezTo>
                    <a:pt x="15" y="3"/>
                    <a:pt x="15" y="4"/>
                    <a:pt x="15" y="4"/>
                  </a:cubicBezTo>
                  <a:cubicBezTo>
                    <a:pt x="15" y="4"/>
                    <a:pt x="14" y="5"/>
                    <a:pt x="13" y="7"/>
                  </a:cubicBezTo>
                  <a:cubicBezTo>
                    <a:pt x="13" y="7"/>
                    <a:pt x="13" y="7"/>
                    <a:pt x="13" y="7"/>
                  </a:cubicBezTo>
                  <a:cubicBezTo>
                    <a:pt x="13" y="7"/>
                    <a:pt x="13" y="7"/>
                    <a:pt x="13" y="7"/>
                  </a:cubicBezTo>
                  <a:cubicBezTo>
                    <a:pt x="13" y="7"/>
                    <a:pt x="12" y="7"/>
                    <a:pt x="12" y="8"/>
                  </a:cubicBezTo>
                  <a:cubicBezTo>
                    <a:pt x="11" y="9"/>
                    <a:pt x="10" y="10"/>
                    <a:pt x="8" y="12"/>
                  </a:cubicBezTo>
                  <a:cubicBezTo>
                    <a:pt x="6" y="14"/>
                    <a:pt x="4" y="17"/>
                    <a:pt x="0" y="21"/>
                  </a:cubicBezTo>
                  <a:cubicBezTo>
                    <a:pt x="1" y="22"/>
                    <a:pt x="1" y="22"/>
                    <a:pt x="1" y="22"/>
                  </a:cubicBezTo>
                  <a:cubicBezTo>
                    <a:pt x="2" y="22"/>
                    <a:pt x="2" y="22"/>
                    <a:pt x="2" y="22"/>
                  </a:cubicBezTo>
                  <a:cubicBezTo>
                    <a:pt x="1" y="22"/>
                    <a:pt x="1" y="22"/>
                    <a:pt x="1" y="22"/>
                  </a:cubicBezTo>
                  <a:cubicBezTo>
                    <a:pt x="2" y="22"/>
                    <a:pt x="2" y="22"/>
                    <a:pt x="2" y="22"/>
                  </a:cubicBezTo>
                  <a:cubicBezTo>
                    <a:pt x="6" y="16"/>
                    <a:pt x="9" y="13"/>
                    <a:pt x="11" y="11"/>
                  </a:cubicBezTo>
                  <a:cubicBezTo>
                    <a:pt x="12" y="11"/>
                    <a:pt x="12" y="10"/>
                    <a:pt x="13" y="10"/>
                  </a:cubicBezTo>
                  <a:cubicBezTo>
                    <a:pt x="14" y="9"/>
                    <a:pt x="14" y="9"/>
                    <a:pt x="15" y="8"/>
                  </a:cubicBezTo>
                  <a:cubicBezTo>
                    <a:pt x="15" y="8"/>
                    <a:pt x="15" y="8"/>
                    <a:pt x="15" y="8"/>
                  </a:cubicBezTo>
                  <a:cubicBezTo>
                    <a:pt x="16" y="7"/>
                    <a:pt x="16" y="6"/>
                    <a:pt x="17" y="6"/>
                  </a:cubicBezTo>
                  <a:cubicBezTo>
                    <a:pt x="17" y="5"/>
                    <a:pt x="17" y="5"/>
                    <a:pt x="17" y="5"/>
                  </a:cubicBezTo>
                  <a:cubicBezTo>
                    <a:pt x="17" y="4"/>
                    <a:pt x="18" y="4"/>
                    <a:pt x="18" y="3"/>
                  </a:cubicBezTo>
                  <a:cubicBezTo>
                    <a:pt x="18" y="3"/>
                    <a:pt x="17" y="3"/>
                    <a:pt x="17" y="3"/>
                  </a:cubicBezTo>
                  <a:cubicBezTo>
                    <a:pt x="17" y="2"/>
                    <a:pt x="17" y="2"/>
                    <a:pt x="17" y="2"/>
                  </a:cubicBezTo>
                  <a:cubicBezTo>
                    <a:pt x="17" y="2"/>
                    <a:pt x="17" y="2"/>
                    <a:pt x="17" y="2"/>
                  </a:cubicBezTo>
                  <a:cubicBezTo>
                    <a:pt x="16" y="2"/>
                    <a:pt x="16" y="1"/>
                    <a:pt x="15" y="1"/>
                  </a:cubicBezTo>
                  <a:cubicBezTo>
                    <a:pt x="15" y="1"/>
                    <a:pt x="14" y="1"/>
                    <a:pt x="13" y="0"/>
                  </a:cubicBezTo>
                  <a:cubicBezTo>
                    <a:pt x="13" y="0"/>
                    <a:pt x="13" y="0"/>
                    <a:pt x="12" y="0"/>
                  </a:cubicBezTo>
                  <a:cubicBezTo>
                    <a:pt x="12" y="0"/>
                    <a:pt x="11" y="0"/>
                    <a:pt x="11" y="0"/>
                  </a:cubicBezTo>
                  <a:cubicBezTo>
                    <a:pt x="11" y="1"/>
                    <a:pt x="10" y="1"/>
                    <a:pt x="10" y="1"/>
                  </a:cubicBezTo>
                  <a:cubicBezTo>
                    <a:pt x="10" y="2"/>
                    <a:pt x="10" y="2"/>
                    <a:pt x="10" y="2"/>
                  </a:cubicBezTo>
                  <a:cubicBezTo>
                    <a:pt x="10" y="2"/>
                    <a:pt x="10" y="2"/>
                    <a:pt x="10" y="2"/>
                  </a:cubicBezTo>
                  <a:cubicBezTo>
                    <a:pt x="10" y="2"/>
                    <a:pt x="9" y="3"/>
                    <a:pt x="9" y="3"/>
                  </a:cubicBezTo>
                  <a:cubicBezTo>
                    <a:pt x="8" y="5"/>
                    <a:pt x="6" y="10"/>
                    <a:pt x="4" y="14"/>
                  </a:cubicBezTo>
                  <a:cubicBezTo>
                    <a:pt x="3" y="16"/>
                    <a:pt x="2" y="18"/>
                    <a:pt x="1" y="19"/>
                  </a:cubicBezTo>
                  <a:cubicBezTo>
                    <a:pt x="1" y="21"/>
                    <a:pt x="0" y="21"/>
                    <a:pt x="0" y="21"/>
                  </a:cubicBezTo>
                  <a:cubicBezTo>
                    <a:pt x="2" y="22"/>
                    <a:pt x="2" y="22"/>
                    <a:pt x="2" y="22"/>
                  </a:cubicBezTo>
                  <a:lnTo>
                    <a:pt x="1"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87" name="Rectangle 1186"/>
          <p:cNvSpPr/>
          <p:nvPr/>
        </p:nvSpPr>
        <p:spPr>
          <a:xfrm>
            <a:off x="5677360" y="1462005"/>
            <a:ext cx="2939301" cy="1569660"/>
          </a:xfrm>
          <a:prstGeom prst="rect">
            <a:avLst/>
          </a:prstGeom>
        </p:spPr>
        <p:txBody>
          <a:bodyPr wrap="square">
            <a:spAutoFit/>
          </a:bodyPr>
          <a:lstStyle/>
          <a:p>
            <a:pPr lvl="0" algn="ctr">
              <a:spcBef>
                <a:spcPts val="600"/>
              </a:spcBef>
              <a:spcAft>
                <a:spcPts val="600"/>
              </a:spcAft>
            </a:pPr>
            <a:r>
              <a:rPr lang="en-ZA" sz="1600" dirty="0">
                <a:solidFill>
                  <a:srgbClr val="000000"/>
                </a:solidFill>
                <a:latin typeface="Segoe Print" panose="02000600000000000000" pitchFamily="2" charset="0"/>
              </a:rPr>
              <a:t>The SIU is in dire need for </a:t>
            </a:r>
            <a:r>
              <a:rPr lang="en-ZA" sz="1600" dirty="0" smtClean="0">
                <a:solidFill>
                  <a:srgbClr val="000000"/>
                </a:solidFill>
                <a:latin typeface="Segoe Print" panose="02000600000000000000" pitchFamily="2" charset="0"/>
              </a:rPr>
              <a:t>an intervention, to bring about rapid organisational review and </a:t>
            </a:r>
            <a:r>
              <a:rPr lang="en-ZA" sz="1600" dirty="0">
                <a:solidFill>
                  <a:srgbClr val="000000"/>
                </a:solidFill>
                <a:latin typeface="Segoe Print" panose="02000600000000000000" pitchFamily="2" charset="0"/>
              </a:rPr>
              <a:t>rejuvenation. </a:t>
            </a:r>
            <a:r>
              <a:rPr lang="en-ZA" sz="1600" dirty="0" smtClean="0">
                <a:solidFill>
                  <a:srgbClr val="000000"/>
                </a:solidFill>
                <a:latin typeface="Segoe Print" panose="02000600000000000000" pitchFamily="2" charset="0"/>
              </a:rPr>
              <a:t>This will commence in November 2016</a:t>
            </a:r>
            <a:endParaRPr lang="en-ZA" sz="1600" dirty="0">
              <a:solidFill>
                <a:srgbClr val="000000"/>
              </a:solidFill>
              <a:latin typeface="Segoe Print" panose="02000600000000000000" pitchFamily="2" charset="0"/>
            </a:endParaRPr>
          </a:p>
        </p:txBody>
      </p:sp>
      <p:grpSp>
        <p:nvGrpSpPr>
          <p:cNvPr id="1188" name="Group 1187"/>
          <p:cNvGrpSpPr/>
          <p:nvPr/>
        </p:nvGrpSpPr>
        <p:grpSpPr>
          <a:xfrm>
            <a:off x="5555305" y="1135000"/>
            <a:ext cx="3261593" cy="2001484"/>
            <a:chOff x="8504238" y="3649663"/>
            <a:chExt cx="763588" cy="561975"/>
          </a:xfrm>
        </p:grpSpPr>
        <p:sp>
          <p:nvSpPr>
            <p:cNvPr id="1189" name="Freeform 614"/>
            <p:cNvSpPr>
              <a:spLocks noEditPoints="1"/>
            </p:cNvSpPr>
            <p:nvPr/>
          </p:nvSpPr>
          <p:spPr bwMode="auto">
            <a:xfrm>
              <a:off x="8504238" y="3649663"/>
              <a:ext cx="763588" cy="561975"/>
            </a:xfrm>
            <a:custGeom>
              <a:avLst/>
              <a:gdLst>
                <a:gd name="T0" fmla="*/ 183 w 194"/>
                <a:gd name="T1" fmla="*/ 140 h 143"/>
                <a:gd name="T2" fmla="*/ 152 w 194"/>
                <a:gd name="T3" fmla="*/ 141 h 143"/>
                <a:gd name="T4" fmla="*/ 125 w 194"/>
                <a:gd name="T5" fmla="*/ 140 h 143"/>
                <a:gd name="T6" fmla="*/ 102 w 194"/>
                <a:gd name="T7" fmla="*/ 140 h 143"/>
                <a:gd name="T8" fmla="*/ 69 w 194"/>
                <a:gd name="T9" fmla="*/ 139 h 143"/>
                <a:gd name="T10" fmla="*/ 44 w 194"/>
                <a:gd name="T11" fmla="*/ 140 h 143"/>
                <a:gd name="T12" fmla="*/ 13 w 194"/>
                <a:gd name="T13" fmla="*/ 141 h 143"/>
                <a:gd name="T14" fmla="*/ 2 w 194"/>
                <a:gd name="T15" fmla="*/ 142 h 143"/>
                <a:gd name="T16" fmla="*/ 0 w 194"/>
                <a:gd name="T17" fmla="*/ 122 h 143"/>
                <a:gd name="T18" fmla="*/ 1 w 194"/>
                <a:gd name="T19" fmla="*/ 89 h 143"/>
                <a:gd name="T20" fmla="*/ 1 w 194"/>
                <a:gd name="T21" fmla="*/ 57 h 143"/>
                <a:gd name="T22" fmla="*/ 1 w 194"/>
                <a:gd name="T23" fmla="*/ 20 h 143"/>
                <a:gd name="T24" fmla="*/ 0 w 194"/>
                <a:gd name="T25" fmla="*/ 5 h 143"/>
                <a:gd name="T26" fmla="*/ 0 w 194"/>
                <a:gd name="T27" fmla="*/ 1 h 143"/>
                <a:gd name="T28" fmla="*/ 14 w 194"/>
                <a:gd name="T29" fmla="*/ 0 h 143"/>
                <a:gd name="T30" fmla="*/ 52 w 194"/>
                <a:gd name="T31" fmla="*/ 1 h 143"/>
                <a:gd name="T32" fmla="*/ 81 w 194"/>
                <a:gd name="T33" fmla="*/ 1 h 143"/>
                <a:gd name="T34" fmla="*/ 119 w 194"/>
                <a:gd name="T35" fmla="*/ 2 h 143"/>
                <a:gd name="T36" fmla="*/ 170 w 194"/>
                <a:gd name="T37" fmla="*/ 0 h 143"/>
                <a:gd name="T38" fmla="*/ 191 w 194"/>
                <a:gd name="T39" fmla="*/ 1 h 143"/>
                <a:gd name="T40" fmla="*/ 193 w 194"/>
                <a:gd name="T41" fmla="*/ 14 h 143"/>
                <a:gd name="T42" fmla="*/ 193 w 194"/>
                <a:gd name="T43" fmla="*/ 53 h 143"/>
                <a:gd name="T44" fmla="*/ 193 w 194"/>
                <a:gd name="T45" fmla="*/ 90 h 143"/>
                <a:gd name="T46" fmla="*/ 193 w 194"/>
                <a:gd name="T47" fmla="*/ 117 h 143"/>
                <a:gd name="T48" fmla="*/ 194 w 194"/>
                <a:gd name="T49" fmla="*/ 137 h 143"/>
                <a:gd name="T50" fmla="*/ 3 w 194"/>
                <a:gd name="T51" fmla="*/ 4 h 143"/>
                <a:gd name="T52" fmla="*/ 3 w 194"/>
                <a:gd name="T53" fmla="*/ 24 h 143"/>
                <a:gd name="T54" fmla="*/ 3 w 194"/>
                <a:gd name="T55" fmla="*/ 64 h 143"/>
                <a:gd name="T56" fmla="*/ 3 w 194"/>
                <a:gd name="T57" fmla="*/ 100 h 143"/>
                <a:gd name="T58" fmla="*/ 3 w 194"/>
                <a:gd name="T59" fmla="*/ 135 h 143"/>
                <a:gd name="T60" fmla="*/ 15 w 194"/>
                <a:gd name="T61" fmla="*/ 138 h 143"/>
                <a:gd name="T62" fmla="*/ 57 w 194"/>
                <a:gd name="T63" fmla="*/ 137 h 143"/>
                <a:gd name="T64" fmla="*/ 91 w 194"/>
                <a:gd name="T65" fmla="*/ 137 h 143"/>
                <a:gd name="T66" fmla="*/ 113 w 194"/>
                <a:gd name="T67" fmla="*/ 137 h 143"/>
                <a:gd name="T68" fmla="*/ 139 w 194"/>
                <a:gd name="T69" fmla="*/ 138 h 143"/>
                <a:gd name="T70" fmla="*/ 174 w 194"/>
                <a:gd name="T71" fmla="*/ 137 h 143"/>
                <a:gd name="T72" fmla="*/ 189 w 194"/>
                <a:gd name="T73" fmla="*/ 137 h 143"/>
                <a:gd name="T74" fmla="*/ 190 w 194"/>
                <a:gd name="T75" fmla="*/ 111 h 143"/>
                <a:gd name="T76" fmla="*/ 190 w 194"/>
                <a:gd name="T77" fmla="*/ 64 h 143"/>
                <a:gd name="T78" fmla="*/ 190 w 194"/>
                <a:gd name="T79" fmla="*/ 24 h 143"/>
                <a:gd name="T80" fmla="*/ 186 w 194"/>
                <a:gd name="T81" fmla="*/ 3 h 143"/>
                <a:gd name="T82" fmla="*/ 148 w 194"/>
                <a:gd name="T83" fmla="*/ 4 h 143"/>
                <a:gd name="T84" fmla="*/ 117 w 194"/>
                <a:gd name="T85" fmla="*/ 4 h 143"/>
                <a:gd name="T86" fmla="*/ 101 w 194"/>
                <a:gd name="T87" fmla="*/ 4 h 143"/>
                <a:gd name="T88" fmla="*/ 75 w 194"/>
                <a:gd name="T89" fmla="*/ 4 h 143"/>
                <a:gd name="T90" fmla="*/ 48 w 194"/>
                <a:gd name="T91" fmla="*/ 3 h 143"/>
                <a:gd name="T92" fmla="*/ 18 w 194"/>
                <a:gd name="T93" fmla="*/ 4 h 143"/>
                <a:gd name="T94" fmla="*/ 3 w 194"/>
                <a:gd name="T95"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43">
                  <a:moveTo>
                    <a:pt x="194" y="141"/>
                  </a:moveTo>
                  <a:cubicBezTo>
                    <a:pt x="190" y="141"/>
                    <a:pt x="187" y="140"/>
                    <a:pt x="183" y="140"/>
                  </a:cubicBezTo>
                  <a:cubicBezTo>
                    <a:pt x="178" y="140"/>
                    <a:pt x="172" y="140"/>
                    <a:pt x="167" y="141"/>
                  </a:cubicBezTo>
                  <a:cubicBezTo>
                    <a:pt x="162" y="141"/>
                    <a:pt x="157" y="141"/>
                    <a:pt x="152" y="141"/>
                  </a:cubicBezTo>
                  <a:cubicBezTo>
                    <a:pt x="147" y="141"/>
                    <a:pt x="142" y="141"/>
                    <a:pt x="137" y="141"/>
                  </a:cubicBezTo>
                  <a:cubicBezTo>
                    <a:pt x="133" y="141"/>
                    <a:pt x="129" y="140"/>
                    <a:pt x="125" y="140"/>
                  </a:cubicBezTo>
                  <a:cubicBezTo>
                    <a:pt x="121" y="140"/>
                    <a:pt x="116" y="140"/>
                    <a:pt x="112" y="140"/>
                  </a:cubicBezTo>
                  <a:cubicBezTo>
                    <a:pt x="109" y="140"/>
                    <a:pt x="105" y="140"/>
                    <a:pt x="102" y="140"/>
                  </a:cubicBezTo>
                  <a:cubicBezTo>
                    <a:pt x="97" y="140"/>
                    <a:pt x="93" y="140"/>
                    <a:pt x="88" y="140"/>
                  </a:cubicBezTo>
                  <a:cubicBezTo>
                    <a:pt x="82" y="139"/>
                    <a:pt x="75" y="139"/>
                    <a:pt x="69" y="139"/>
                  </a:cubicBezTo>
                  <a:cubicBezTo>
                    <a:pt x="67" y="139"/>
                    <a:pt x="65" y="140"/>
                    <a:pt x="63" y="140"/>
                  </a:cubicBezTo>
                  <a:cubicBezTo>
                    <a:pt x="57" y="140"/>
                    <a:pt x="50" y="140"/>
                    <a:pt x="44" y="140"/>
                  </a:cubicBezTo>
                  <a:cubicBezTo>
                    <a:pt x="39" y="140"/>
                    <a:pt x="34" y="141"/>
                    <a:pt x="29" y="141"/>
                  </a:cubicBezTo>
                  <a:cubicBezTo>
                    <a:pt x="23" y="141"/>
                    <a:pt x="18" y="141"/>
                    <a:pt x="13" y="141"/>
                  </a:cubicBezTo>
                  <a:cubicBezTo>
                    <a:pt x="10" y="140"/>
                    <a:pt x="7" y="140"/>
                    <a:pt x="4" y="142"/>
                  </a:cubicBezTo>
                  <a:cubicBezTo>
                    <a:pt x="4" y="142"/>
                    <a:pt x="3" y="142"/>
                    <a:pt x="2" y="142"/>
                  </a:cubicBezTo>
                  <a:cubicBezTo>
                    <a:pt x="1" y="143"/>
                    <a:pt x="0" y="142"/>
                    <a:pt x="0" y="140"/>
                  </a:cubicBezTo>
                  <a:cubicBezTo>
                    <a:pt x="0" y="134"/>
                    <a:pt x="0" y="128"/>
                    <a:pt x="0" y="122"/>
                  </a:cubicBezTo>
                  <a:cubicBezTo>
                    <a:pt x="0" y="116"/>
                    <a:pt x="1" y="109"/>
                    <a:pt x="1" y="103"/>
                  </a:cubicBezTo>
                  <a:cubicBezTo>
                    <a:pt x="1" y="98"/>
                    <a:pt x="1" y="94"/>
                    <a:pt x="1" y="89"/>
                  </a:cubicBezTo>
                  <a:cubicBezTo>
                    <a:pt x="1" y="84"/>
                    <a:pt x="0" y="80"/>
                    <a:pt x="0" y="75"/>
                  </a:cubicBezTo>
                  <a:cubicBezTo>
                    <a:pt x="1" y="69"/>
                    <a:pt x="1" y="63"/>
                    <a:pt x="1" y="57"/>
                  </a:cubicBezTo>
                  <a:cubicBezTo>
                    <a:pt x="1" y="55"/>
                    <a:pt x="0" y="53"/>
                    <a:pt x="0" y="51"/>
                  </a:cubicBezTo>
                  <a:cubicBezTo>
                    <a:pt x="0" y="41"/>
                    <a:pt x="1" y="31"/>
                    <a:pt x="1" y="20"/>
                  </a:cubicBezTo>
                  <a:cubicBezTo>
                    <a:pt x="1" y="17"/>
                    <a:pt x="0" y="13"/>
                    <a:pt x="0" y="10"/>
                  </a:cubicBezTo>
                  <a:cubicBezTo>
                    <a:pt x="0" y="8"/>
                    <a:pt x="0" y="7"/>
                    <a:pt x="0" y="5"/>
                  </a:cubicBezTo>
                  <a:cubicBezTo>
                    <a:pt x="0" y="4"/>
                    <a:pt x="0" y="4"/>
                    <a:pt x="0" y="3"/>
                  </a:cubicBezTo>
                  <a:cubicBezTo>
                    <a:pt x="0" y="3"/>
                    <a:pt x="0" y="2"/>
                    <a:pt x="0" y="1"/>
                  </a:cubicBezTo>
                  <a:cubicBezTo>
                    <a:pt x="1" y="0"/>
                    <a:pt x="1" y="0"/>
                    <a:pt x="2" y="0"/>
                  </a:cubicBezTo>
                  <a:cubicBezTo>
                    <a:pt x="6" y="0"/>
                    <a:pt x="10" y="0"/>
                    <a:pt x="14" y="0"/>
                  </a:cubicBezTo>
                  <a:cubicBezTo>
                    <a:pt x="22" y="0"/>
                    <a:pt x="29" y="1"/>
                    <a:pt x="37" y="1"/>
                  </a:cubicBezTo>
                  <a:cubicBezTo>
                    <a:pt x="42" y="1"/>
                    <a:pt x="47" y="1"/>
                    <a:pt x="52" y="1"/>
                  </a:cubicBezTo>
                  <a:cubicBezTo>
                    <a:pt x="55" y="1"/>
                    <a:pt x="57" y="1"/>
                    <a:pt x="60" y="1"/>
                  </a:cubicBezTo>
                  <a:cubicBezTo>
                    <a:pt x="67" y="1"/>
                    <a:pt x="74" y="1"/>
                    <a:pt x="81" y="1"/>
                  </a:cubicBezTo>
                  <a:cubicBezTo>
                    <a:pt x="86" y="1"/>
                    <a:pt x="91" y="2"/>
                    <a:pt x="96" y="2"/>
                  </a:cubicBezTo>
                  <a:cubicBezTo>
                    <a:pt x="103" y="2"/>
                    <a:pt x="111" y="2"/>
                    <a:pt x="119" y="2"/>
                  </a:cubicBezTo>
                  <a:cubicBezTo>
                    <a:pt x="125" y="1"/>
                    <a:pt x="132" y="1"/>
                    <a:pt x="139" y="1"/>
                  </a:cubicBezTo>
                  <a:cubicBezTo>
                    <a:pt x="150" y="1"/>
                    <a:pt x="160" y="1"/>
                    <a:pt x="170" y="0"/>
                  </a:cubicBezTo>
                  <a:cubicBezTo>
                    <a:pt x="175" y="0"/>
                    <a:pt x="180" y="0"/>
                    <a:pt x="185" y="0"/>
                  </a:cubicBezTo>
                  <a:cubicBezTo>
                    <a:pt x="187" y="0"/>
                    <a:pt x="189" y="1"/>
                    <a:pt x="191" y="1"/>
                  </a:cubicBezTo>
                  <a:cubicBezTo>
                    <a:pt x="193" y="1"/>
                    <a:pt x="194" y="2"/>
                    <a:pt x="193" y="4"/>
                  </a:cubicBezTo>
                  <a:cubicBezTo>
                    <a:pt x="193" y="7"/>
                    <a:pt x="193" y="10"/>
                    <a:pt x="193" y="14"/>
                  </a:cubicBezTo>
                  <a:cubicBezTo>
                    <a:pt x="193" y="19"/>
                    <a:pt x="192" y="25"/>
                    <a:pt x="192" y="31"/>
                  </a:cubicBezTo>
                  <a:cubicBezTo>
                    <a:pt x="192" y="38"/>
                    <a:pt x="193" y="46"/>
                    <a:pt x="193" y="53"/>
                  </a:cubicBezTo>
                  <a:cubicBezTo>
                    <a:pt x="193" y="59"/>
                    <a:pt x="192" y="65"/>
                    <a:pt x="192" y="71"/>
                  </a:cubicBezTo>
                  <a:cubicBezTo>
                    <a:pt x="192" y="77"/>
                    <a:pt x="193" y="83"/>
                    <a:pt x="193" y="90"/>
                  </a:cubicBezTo>
                  <a:cubicBezTo>
                    <a:pt x="193" y="96"/>
                    <a:pt x="193" y="103"/>
                    <a:pt x="193" y="109"/>
                  </a:cubicBezTo>
                  <a:cubicBezTo>
                    <a:pt x="193" y="112"/>
                    <a:pt x="193" y="114"/>
                    <a:pt x="193" y="117"/>
                  </a:cubicBezTo>
                  <a:cubicBezTo>
                    <a:pt x="193" y="121"/>
                    <a:pt x="193" y="126"/>
                    <a:pt x="193" y="130"/>
                  </a:cubicBezTo>
                  <a:cubicBezTo>
                    <a:pt x="193" y="132"/>
                    <a:pt x="193" y="135"/>
                    <a:pt x="194" y="137"/>
                  </a:cubicBezTo>
                  <a:cubicBezTo>
                    <a:pt x="194" y="139"/>
                    <a:pt x="194" y="140"/>
                    <a:pt x="194" y="141"/>
                  </a:cubicBezTo>
                  <a:close/>
                  <a:moveTo>
                    <a:pt x="3" y="4"/>
                  </a:moveTo>
                  <a:cubicBezTo>
                    <a:pt x="3" y="7"/>
                    <a:pt x="3" y="10"/>
                    <a:pt x="3" y="13"/>
                  </a:cubicBezTo>
                  <a:cubicBezTo>
                    <a:pt x="4" y="16"/>
                    <a:pt x="3" y="20"/>
                    <a:pt x="3" y="24"/>
                  </a:cubicBezTo>
                  <a:cubicBezTo>
                    <a:pt x="3" y="30"/>
                    <a:pt x="4" y="36"/>
                    <a:pt x="4" y="43"/>
                  </a:cubicBezTo>
                  <a:cubicBezTo>
                    <a:pt x="4" y="50"/>
                    <a:pt x="3" y="57"/>
                    <a:pt x="3" y="64"/>
                  </a:cubicBezTo>
                  <a:cubicBezTo>
                    <a:pt x="3" y="68"/>
                    <a:pt x="4" y="73"/>
                    <a:pt x="4" y="77"/>
                  </a:cubicBezTo>
                  <a:cubicBezTo>
                    <a:pt x="3" y="85"/>
                    <a:pt x="3" y="92"/>
                    <a:pt x="3" y="100"/>
                  </a:cubicBezTo>
                  <a:cubicBezTo>
                    <a:pt x="3" y="106"/>
                    <a:pt x="3" y="113"/>
                    <a:pt x="3" y="119"/>
                  </a:cubicBezTo>
                  <a:cubicBezTo>
                    <a:pt x="3" y="125"/>
                    <a:pt x="3" y="130"/>
                    <a:pt x="3" y="135"/>
                  </a:cubicBezTo>
                  <a:cubicBezTo>
                    <a:pt x="3" y="138"/>
                    <a:pt x="3" y="138"/>
                    <a:pt x="6" y="138"/>
                  </a:cubicBezTo>
                  <a:cubicBezTo>
                    <a:pt x="9" y="138"/>
                    <a:pt x="12" y="138"/>
                    <a:pt x="15" y="138"/>
                  </a:cubicBezTo>
                  <a:cubicBezTo>
                    <a:pt x="20" y="138"/>
                    <a:pt x="26" y="138"/>
                    <a:pt x="31" y="138"/>
                  </a:cubicBezTo>
                  <a:cubicBezTo>
                    <a:pt x="39" y="138"/>
                    <a:pt x="48" y="137"/>
                    <a:pt x="57" y="137"/>
                  </a:cubicBezTo>
                  <a:cubicBezTo>
                    <a:pt x="67" y="137"/>
                    <a:pt x="77" y="137"/>
                    <a:pt x="87" y="137"/>
                  </a:cubicBezTo>
                  <a:cubicBezTo>
                    <a:pt x="89" y="137"/>
                    <a:pt x="90" y="137"/>
                    <a:pt x="91" y="137"/>
                  </a:cubicBezTo>
                  <a:cubicBezTo>
                    <a:pt x="95" y="137"/>
                    <a:pt x="100" y="137"/>
                    <a:pt x="104" y="137"/>
                  </a:cubicBezTo>
                  <a:cubicBezTo>
                    <a:pt x="107" y="137"/>
                    <a:pt x="110" y="137"/>
                    <a:pt x="113" y="137"/>
                  </a:cubicBezTo>
                  <a:cubicBezTo>
                    <a:pt x="117" y="137"/>
                    <a:pt x="120" y="137"/>
                    <a:pt x="123" y="137"/>
                  </a:cubicBezTo>
                  <a:cubicBezTo>
                    <a:pt x="128" y="137"/>
                    <a:pt x="134" y="137"/>
                    <a:pt x="139" y="138"/>
                  </a:cubicBezTo>
                  <a:cubicBezTo>
                    <a:pt x="145" y="138"/>
                    <a:pt x="151" y="138"/>
                    <a:pt x="157" y="138"/>
                  </a:cubicBezTo>
                  <a:cubicBezTo>
                    <a:pt x="162" y="138"/>
                    <a:pt x="168" y="138"/>
                    <a:pt x="174" y="137"/>
                  </a:cubicBezTo>
                  <a:cubicBezTo>
                    <a:pt x="175" y="137"/>
                    <a:pt x="176" y="137"/>
                    <a:pt x="177" y="137"/>
                  </a:cubicBezTo>
                  <a:cubicBezTo>
                    <a:pt x="181" y="137"/>
                    <a:pt x="185" y="137"/>
                    <a:pt x="189" y="137"/>
                  </a:cubicBezTo>
                  <a:cubicBezTo>
                    <a:pt x="190" y="137"/>
                    <a:pt x="191" y="137"/>
                    <a:pt x="191" y="136"/>
                  </a:cubicBezTo>
                  <a:cubicBezTo>
                    <a:pt x="191" y="128"/>
                    <a:pt x="190" y="119"/>
                    <a:pt x="190" y="111"/>
                  </a:cubicBezTo>
                  <a:cubicBezTo>
                    <a:pt x="190" y="105"/>
                    <a:pt x="190" y="100"/>
                    <a:pt x="190" y="94"/>
                  </a:cubicBezTo>
                  <a:cubicBezTo>
                    <a:pt x="190" y="84"/>
                    <a:pt x="190" y="74"/>
                    <a:pt x="190" y="64"/>
                  </a:cubicBezTo>
                  <a:cubicBezTo>
                    <a:pt x="190" y="55"/>
                    <a:pt x="190" y="47"/>
                    <a:pt x="190" y="38"/>
                  </a:cubicBezTo>
                  <a:cubicBezTo>
                    <a:pt x="190" y="33"/>
                    <a:pt x="190" y="29"/>
                    <a:pt x="190" y="24"/>
                  </a:cubicBezTo>
                  <a:cubicBezTo>
                    <a:pt x="190" y="18"/>
                    <a:pt x="190" y="12"/>
                    <a:pt x="190" y="7"/>
                  </a:cubicBezTo>
                  <a:cubicBezTo>
                    <a:pt x="190" y="3"/>
                    <a:pt x="190" y="3"/>
                    <a:pt x="186" y="3"/>
                  </a:cubicBezTo>
                  <a:cubicBezTo>
                    <a:pt x="185" y="3"/>
                    <a:pt x="183" y="3"/>
                    <a:pt x="182" y="3"/>
                  </a:cubicBezTo>
                  <a:cubicBezTo>
                    <a:pt x="171" y="3"/>
                    <a:pt x="160" y="4"/>
                    <a:pt x="148" y="4"/>
                  </a:cubicBezTo>
                  <a:cubicBezTo>
                    <a:pt x="144" y="4"/>
                    <a:pt x="140" y="4"/>
                    <a:pt x="135" y="4"/>
                  </a:cubicBezTo>
                  <a:cubicBezTo>
                    <a:pt x="129" y="4"/>
                    <a:pt x="123" y="4"/>
                    <a:pt x="117" y="4"/>
                  </a:cubicBezTo>
                  <a:cubicBezTo>
                    <a:pt x="114" y="4"/>
                    <a:pt x="111" y="5"/>
                    <a:pt x="108" y="5"/>
                  </a:cubicBezTo>
                  <a:cubicBezTo>
                    <a:pt x="105" y="5"/>
                    <a:pt x="103" y="4"/>
                    <a:pt x="101" y="4"/>
                  </a:cubicBezTo>
                  <a:cubicBezTo>
                    <a:pt x="96" y="4"/>
                    <a:pt x="91" y="4"/>
                    <a:pt x="87" y="4"/>
                  </a:cubicBezTo>
                  <a:cubicBezTo>
                    <a:pt x="83" y="4"/>
                    <a:pt x="79" y="4"/>
                    <a:pt x="75" y="4"/>
                  </a:cubicBezTo>
                  <a:cubicBezTo>
                    <a:pt x="70" y="3"/>
                    <a:pt x="66" y="4"/>
                    <a:pt x="61" y="4"/>
                  </a:cubicBezTo>
                  <a:cubicBezTo>
                    <a:pt x="57" y="4"/>
                    <a:pt x="52" y="3"/>
                    <a:pt x="48" y="3"/>
                  </a:cubicBezTo>
                  <a:cubicBezTo>
                    <a:pt x="43" y="3"/>
                    <a:pt x="38" y="4"/>
                    <a:pt x="33" y="4"/>
                  </a:cubicBezTo>
                  <a:cubicBezTo>
                    <a:pt x="28" y="4"/>
                    <a:pt x="23" y="3"/>
                    <a:pt x="18" y="4"/>
                  </a:cubicBezTo>
                  <a:cubicBezTo>
                    <a:pt x="15" y="4"/>
                    <a:pt x="12" y="4"/>
                    <a:pt x="9" y="4"/>
                  </a:cubicBezTo>
                  <a:cubicBezTo>
                    <a:pt x="7" y="4"/>
                    <a:pt x="5" y="4"/>
                    <a:pt x="3"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615"/>
            <p:cNvSpPr>
              <a:spLocks/>
            </p:cNvSpPr>
            <p:nvPr/>
          </p:nvSpPr>
          <p:spPr bwMode="auto">
            <a:xfrm>
              <a:off x="8532813" y="3679825"/>
              <a:ext cx="703263" cy="496888"/>
            </a:xfrm>
            <a:custGeom>
              <a:avLst/>
              <a:gdLst>
                <a:gd name="T0" fmla="*/ 2 w 179"/>
                <a:gd name="T1" fmla="*/ 10 h 126"/>
                <a:gd name="T2" fmla="*/ 3 w 179"/>
                <a:gd name="T3" fmla="*/ 41 h 126"/>
                <a:gd name="T4" fmla="*/ 2 w 179"/>
                <a:gd name="T5" fmla="*/ 63 h 126"/>
                <a:gd name="T6" fmla="*/ 3 w 179"/>
                <a:gd name="T7" fmla="*/ 91 h 126"/>
                <a:gd name="T8" fmla="*/ 3 w 179"/>
                <a:gd name="T9" fmla="*/ 122 h 126"/>
                <a:gd name="T10" fmla="*/ 174 w 179"/>
                <a:gd name="T11" fmla="*/ 4 h 126"/>
                <a:gd name="T12" fmla="*/ 141 w 179"/>
                <a:gd name="T13" fmla="*/ 4 h 126"/>
                <a:gd name="T14" fmla="*/ 122 w 179"/>
                <a:gd name="T15" fmla="*/ 4 h 126"/>
                <a:gd name="T16" fmla="*/ 90 w 179"/>
                <a:gd name="T17" fmla="*/ 5 h 126"/>
                <a:gd name="T18" fmla="*/ 40 w 179"/>
                <a:gd name="T19" fmla="*/ 5 h 126"/>
                <a:gd name="T20" fmla="*/ 19 w 179"/>
                <a:gd name="T21" fmla="*/ 5 h 126"/>
                <a:gd name="T22" fmla="*/ 6 w 179"/>
                <a:gd name="T23" fmla="*/ 5 h 126"/>
                <a:gd name="T24" fmla="*/ 2 w 179"/>
                <a:gd name="T25" fmla="*/ 1 h 126"/>
                <a:gd name="T26" fmla="*/ 16 w 179"/>
                <a:gd name="T27" fmla="*/ 1 h 126"/>
                <a:gd name="T28" fmla="*/ 41 w 179"/>
                <a:gd name="T29" fmla="*/ 2 h 126"/>
                <a:gd name="T30" fmla="*/ 64 w 179"/>
                <a:gd name="T31" fmla="*/ 3 h 126"/>
                <a:gd name="T32" fmla="*/ 94 w 179"/>
                <a:gd name="T33" fmla="*/ 2 h 126"/>
                <a:gd name="T34" fmla="*/ 135 w 179"/>
                <a:gd name="T35" fmla="*/ 2 h 126"/>
                <a:gd name="T36" fmla="*/ 170 w 179"/>
                <a:gd name="T37" fmla="*/ 1 h 126"/>
                <a:gd name="T38" fmla="*/ 177 w 179"/>
                <a:gd name="T39" fmla="*/ 3 h 126"/>
                <a:gd name="T40" fmla="*/ 177 w 179"/>
                <a:gd name="T41" fmla="*/ 48 h 126"/>
                <a:gd name="T42" fmla="*/ 177 w 179"/>
                <a:gd name="T43" fmla="*/ 67 h 126"/>
                <a:gd name="T44" fmla="*/ 176 w 179"/>
                <a:gd name="T45" fmla="*/ 105 h 126"/>
                <a:gd name="T46" fmla="*/ 176 w 179"/>
                <a:gd name="T47" fmla="*/ 121 h 126"/>
                <a:gd name="T48" fmla="*/ 164 w 179"/>
                <a:gd name="T49" fmla="*/ 124 h 126"/>
                <a:gd name="T50" fmla="*/ 139 w 179"/>
                <a:gd name="T51" fmla="*/ 124 h 126"/>
                <a:gd name="T52" fmla="*/ 114 w 179"/>
                <a:gd name="T53" fmla="*/ 125 h 126"/>
                <a:gd name="T54" fmla="*/ 81 w 179"/>
                <a:gd name="T55" fmla="*/ 125 h 126"/>
                <a:gd name="T56" fmla="*/ 54 w 179"/>
                <a:gd name="T57" fmla="*/ 125 h 126"/>
                <a:gd name="T58" fmla="*/ 31 w 179"/>
                <a:gd name="T59" fmla="*/ 125 h 126"/>
                <a:gd name="T60" fmla="*/ 2 w 179"/>
                <a:gd name="T61" fmla="*/ 125 h 126"/>
                <a:gd name="T62" fmla="*/ 0 w 179"/>
                <a:gd name="T63" fmla="*/ 118 h 126"/>
                <a:gd name="T64" fmla="*/ 0 w 179"/>
                <a:gd name="T65" fmla="*/ 95 h 126"/>
                <a:gd name="T66" fmla="*/ 0 w 179"/>
                <a:gd name="T67" fmla="*/ 74 h 126"/>
                <a:gd name="T68" fmla="*/ 1 w 179"/>
                <a:gd name="T69" fmla="*/ 53 h 126"/>
                <a:gd name="T70" fmla="*/ 0 w 179"/>
                <a:gd name="T71" fmla="*/ 30 h 126"/>
                <a:gd name="T72" fmla="*/ 0 w 179"/>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 h="126">
                  <a:moveTo>
                    <a:pt x="1" y="3"/>
                  </a:moveTo>
                  <a:cubicBezTo>
                    <a:pt x="1" y="5"/>
                    <a:pt x="2" y="8"/>
                    <a:pt x="2" y="10"/>
                  </a:cubicBezTo>
                  <a:cubicBezTo>
                    <a:pt x="3" y="14"/>
                    <a:pt x="2" y="18"/>
                    <a:pt x="2" y="21"/>
                  </a:cubicBezTo>
                  <a:cubicBezTo>
                    <a:pt x="2" y="28"/>
                    <a:pt x="3" y="34"/>
                    <a:pt x="3" y="41"/>
                  </a:cubicBezTo>
                  <a:cubicBezTo>
                    <a:pt x="3" y="42"/>
                    <a:pt x="3" y="44"/>
                    <a:pt x="3" y="45"/>
                  </a:cubicBezTo>
                  <a:cubicBezTo>
                    <a:pt x="3" y="51"/>
                    <a:pt x="2" y="57"/>
                    <a:pt x="2" y="63"/>
                  </a:cubicBezTo>
                  <a:cubicBezTo>
                    <a:pt x="2" y="65"/>
                    <a:pt x="2" y="68"/>
                    <a:pt x="2" y="71"/>
                  </a:cubicBezTo>
                  <a:cubicBezTo>
                    <a:pt x="3" y="77"/>
                    <a:pt x="3" y="84"/>
                    <a:pt x="3" y="91"/>
                  </a:cubicBezTo>
                  <a:cubicBezTo>
                    <a:pt x="3" y="97"/>
                    <a:pt x="3" y="103"/>
                    <a:pt x="3" y="109"/>
                  </a:cubicBezTo>
                  <a:cubicBezTo>
                    <a:pt x="3" y="113"/>
                    <a:pt x="3" y="118"/>
                    <a:pt x="3" y="122"/>
                  </a:cubicBezTo>
                  <a:cubicBezTo>
                    <a:pt x="60" y="122"/>
                    <a:pt x="117" y="123"/>
                    <a:pt x="173" y="120"/>
                  </a:cubicBezTo>
                  <a:cubicBezTo>
                    <a:pt x="174" y="82"/>
                    <a:pt x="175" y="43"/>
                    <a:pt x="174" y="4"/>
                  </a:cubicBezTo>
                  <a:cubicBezTo>
                    <a:pt x="169" y="4"/>
                    <a:pt x="163" y="4"/>
                    <a:pt x="158" y="4"/>
                  </a:cubicBezTo>
                  <a:cubicBezTo>
                    <a:pt x="152" y="4"/>
                    <a:pt x="147" y="4"/>
                    <a:pt x="141" y="4"/>
                  </a:cubicBezTo>
                  <a:cubicBezTo>
                    <a:pt x="138" y="4"/>
                    <a:pt x="134" y="4"/>
                    <a:pt x="131" y="4"/>
                  </a:cubicBezTo>
                  <a:cubicBezTo>
                    <a:pt x="128" y="4"/>
                    <a:pt x="125" y="4"/>
                    <a:pt x="122" y="4"/>
                  </a:cubicBezTo>
                  <a:cubicBezTo>
                    <a:pt x="120" y="4"/>
                    <a:pt x="118" y="4"/>
                    <a:pt x="115" y="4"/>
                  </a:cubicBezTo>
                  <a:cubicBezTo>
                    <a:pt x="107" y="4"/>
                    <a:pt x="99" y="4"/>
                    <a:pt x="90" y="5"/>
                  </a:cubicBezTo>
                  <a:cubicBezTo>
                    <a:pt x="83" y="5"/>
                    <a:pt x="76" y="5"/>
                    <a:pt x="69" y="5"/>
                  </a:cubicBezTo>
                  <a:cubicBezTo>
                    <a:pt x="59" y="5"/>
                    <a:pt x="50" y="5"/>
                    <a:pt x="40" y="5"/>
                  </a:cubicBezTo>
                  <a:cubicBezTo>
                    <a:pt x="37" y="5"/>
                    <a:pt x="33" y="5"/>
                    <a:pt x="30" y="4"/>
                  </a:cubicBezTo>
                  <a:cubicBezTo>
                    <a:pt x="26" y="4"/>
                    <a:pt x="22" y="5"/>
                    <a:pt x="19" y="5"/>
                  </a:cubicBezTo>
                  <a:cubicBezTo>
                    <a:pt x="15" y="5"/>
                    <a:pt x="12" y="4"/>
                    <a:pt x="8" y="4"/>
                  </a:cubicBezTo>
                  <a:cubicBezTo>
                    <a:pt x="7" y="4"/>
                    <a:pt x="6" y="5"/>
                    <a:pt x="6" y="5"/>
                  </a:cubicBezTo>
                  <a:cubicBezTo>
                    <a:pt x="5" y="5"/>
                    <a:pt x="3" y="5"/>
                    <a:pt x="3" y="4"/>
                  </a:cubicBezTo>
                  <a:cubicBezTo>
                    <a:pt x="2" y="4"/>
                    <a:pt x="2" y="2"/>
                    <a:pt x="2" y="1"/>
                  </a:cubicBezTo>
                  <a:cubicBezTo>
                    <a:pt x="3" y="1"/>
                    <a:pt x="4" y="1"/>
                    <a:pt x="5" y="1"/>
                  </a:cubicBezTo>
                  <a:cubicBezTo>
                    <a:pt x="9" y="1"/>
                    <a:pt x="12" y="1"/>
                    <a:pt x="16" y="1"/>
                  </a:cubicBezTo>
                  <a:cubicBezTo>
                    <a:pt x="20" y="1"/>
                    <a:pt x="24" y="2"/>
                    <a:pt x="28" y="2"/>
                  </a:cubicBezTo>
                  <a:cubicBezTo>
                    <a:pt x="32" y="2"/>
                    <a:pt x="37" y="2"/>
                    <a:pt x="41" y="2"/>
                  </a:cubicBezTo>
                  <a:cubicBezTo>
                    <a:pt x="46" y="2"/>
                    <a:pt x="50" y="3"/>
                    <a:pt x="55" y="3"/>
                  </a:cubicBezTo>
                  <a:cubicBezTo>
                    <a:pt x="58" y="3"/>
                    <a:pt x="61" y="3"/>
                    <a:pt x="64" y="3"/>
                  </a:cubicBezTo>
                  <a:cubicBezTo>
                    <a:pt x="69" y="3"/>
                    <a:pt x="73" y="3"/>
                    <a:pt x="78" y="3"/>
                  </a:cubicBezTo>
                  <a:cubicBezTo>
                    <a:pt x="83" y="3"/>
                    <a:pt x="89" y="3"/>
                    <a:pt x="94" y="2"/>
                  </a:cubicBezTo>
                  <a:cubicBezTo>
                    <a:pt x="101" y="2"/>
                    <a:pt x="108" y="2"/>
                    <a:pt x="115" y="2"/>
                  </a:cubicBezTo>
                  <a:cubicBezTo>
                    <a:pt x="122" y="2"/>
                    <a:pt x="129" y="2"/>
                    <a:pt x="135" y="2"/>
                  </a:cubicBezTo>
                  <a:cubicBezTo>
                    <a:pt x="139" y="2"/>
                    <a:pt x="143" y="1"/>
                    <a:pt x="146" y="1"/>
                  </a:cubicBezTo>
                  <a:cubicBezTo>
                    <a:pt x="154" y="1"/>
                    <a:pt x="162" y="1"/>
                    <a:pt x="170" y="1"/>
                  </a:cubicBezTo>
                  <a:cubicBezTo>
                    <a:pt x="171" y="1"/>
                    <a:pt x="173" y="1"/>
                    <a:pt x="174" y="1"/>
                  </a:cubicBezTo>
                  <a:cubicBezTo>
                    <a:pt x="176" y="0"/>
                    <a:pt x="177" y="1"/>
                    <a:pt x="177" y="3"/>
                  </a:cubicBezTo>
                  <a:cubicBezTo>
                    <a:pt x="179" y="10"/>
                    <a:pt x="177" y="17"/>
                    <a:pt x="177" y="24"/>
                  </a:cubicBezTo>
                  <a:cubicBezTo>
                    <a:pt x="177" y="32"/>
                    <a:pt x="177" y="40"/>
                    <a:pt x="177" y="48"/>
                  </a:cubicBezTo>
                  <a:cubicBezTo>
                    <a:pt x="177" y="52"/>
                    <a:pt x="177" y="56"/>
                    <a:pt x="177" y="59"/>
                  </a:cubicBezTo>
                  <a:cubicBezTo>
                    <a:pt x="177" y="62"/>
                    <a:pt x="177" y="65"/>
                    <a:pt x="177" y="67"/>
                  </a:cubicBezTo>
                  <a:cubicBezTo>
                    <a:pt x="177" y="71"/>
                    <a:pt x="176" y="74"/>
                    <a:pt x="176" y="78"/>
                  </a:cubicBezTo>
                  <a:cubicBezTo>
                    <a:pt x="176" y="87"/>
                    <a:pt x="176" y="96"/>
                    <a:pt x="176" y="105"/>
                  </a:cubicBezTo>
                  <a:cubicBezTo>
                    <a:pt x="176" y="109"/>
                    <a:pt x="176" y="114"/>
                    <a:pt x="176" y="119"/>
                  </a:cubicBezTo>
                  <a:cubicBezTo>
                    <a:pt x="176" y="119"/>
                    <a:pt x="176" y="120"/>
                    <a:pt x="176" y="121"/>
                  </a:cubicBezTo>
                  <a:cubicBezTo>
                    <a:pt x="176" y="124"/>
                    <a:pt x="174" y="125"/>
                    <a:pt x="171" y="125"/>
                  </a:cubicBezTo>
                  <a:cubicBezTo>
                    <a:pt x="168" y="124"/>
                    <a:pt x="166" y="124"/>
                    <a:pt x="164" y="124"/>
                  </a:cubicBezTo>
                  <a:cubicBezTo>
                    <a:pt x="157" y="124"/>
                    <a:pt x="151" y="124"/>
                    <a:pt x="144" y="124"/>
                  </a:cubicBezTo>
                  <a:cubicBezTo>
                    <a:pt x="142" y="124"/>
                    <a:pt x="141" y="124"/>
                    <a:pt x="139" y="124"/>
                  </a:cubicBezTo>
                  <a:cubicBezTo>
                    <a:pt x="134" y="125"/>
                    <a:pt x="128" y="124"/>
                    <a:pt x="122" y="125"/>
                  </a:cubicBezTo>
                  <a:cubicBezTo>
                    <a:pt x="120" y="126"/>
                    <a:pt x="117" y="125"/>
                    <a:pt x="114" y="125"/>
                  </a:cubicBezTo>
                  <a:cubicBezTo>
                    <a:pt x="110" y="125"/>
                    <a:pt x="106" y="125"/>
                    <a:pt x="102" y="125"/>
                  </a:cubicBezTo>
                  <a:cubicBezTo>
                    <a:pt x="95" y="125"/>
                    <a:pt x="88" y="125"/>
                    <a:pt x="81" y="125"/>
                  </a:cubicBezTo>
                  <a:cubicBezTo>
                    <a:pt x="77" y="125"/>
                    <a:pt x="73" y="124"/>
                    <a:pt x="68" y="125"/>
                  </a:cubicBezTo>
                  <a:cubicBezTo>
                    <a:pt x="64" y="125"/>
                    <a:pt x="59" y="125"/>
                    <a:pt x="54" y="125"/>
                  </a:cubicBezTo>
                  <a:cubicBezTo>
                    <a:pt x="50" y="125"/>
                    <a:pt x="47" y="125"/>
                    <a:pt x="43" y="125"/>
                  </a:cubicBezTo>
                  <a:cubicBezTo>
                    <a:pt x="39" y="125"/>
                    <a:pt x="35" y="125"/>
                    <a:pt x="31" y="125"/>
                  </a:cubicBezTo>
                  <a:cubicBezTo>
                    <a:pt x="24" y="125"/>
                    <a:pt x="18" y="124"/>
                    <a:pt x="11" y="124"/>
                  </a:cubicBezTo>
                  <a:cubicBezTo>
                    <a:pt x="8" y="124"/>
                    <a:pt x="5" y="125"/>
                    <a:pt x="2" y="125"/>
                  </a:cubicBezTo>
                  <a:cubicBezTo>
                    <a:pt x="1" y="125"/>
                    <a:pt x="0" y="125"/>
                    <a:pt x="0" y="124"/>
                  </a:cubicBezTo>
                  <a:cubicBezTo>
                    <a:pt x="0" y="122"/>
                    <a:pt x="0" y="120"/>
                    <a:pt x="0" y="118"/>
                  </a:cubicBezTo>
                  <a:cubicBezTo>
                    <a:pt x="0" y="115"/>
                    <a:pt x="0" y="112"/>
                    <a:pt x="0" y="108"/>
                  </a:cubicBezTo>
                  <a:cubicBezTo>
                    <a:pt x="0" y="104"/>
                    <a:pt x="0" y="99"/>
                    <a:pt x="0" y="95"/>
                  </a:cubicBezTo>
                  <a:cubicBezTo>
                    <a:pt x="0" y="90"/>
                    <a:pt x="0" y="86"/>
                    <a:pt x="0" y="81"/>
                  </a:cubicBezTo>
                  <a:cubicBezTo>
                    <a:pt x="0" y="79"/>
                    <a:pt x="0" y="77"/>
                    <a:pt x="0" y="74"/>
                  </a:cubicBezTo>
                  <a:cubicBezTo>
                    <a:pt x="0" y="71"/>
                    <a:pt x="0" y="67"/>
                    <a:pt x="0" y="63"/>
                  </a:cubicBezTo>
                  <a:cubicBezTo>
                    <a:pt x="0" y="60"/>
                    <a:pt x="0" y="57"/>
                    <a:pt x="1" y="53"/>
                  </a:cubicBezTo>
                  <a:cubicBezTo>
                    <a:pt x="1" y="51"/>
                    <a:pt x="1" y="49"/>
                    <a:pt x="1" y="47"/>
                  </a:cubicBezTo>
                  <a:cubicBezTo>
                    <a:pt x="1" y="41"/>
                    <a:pt x="0" y="36"/>
                    <a:pt x="0" y="30"/>
                  </a:cubicBezTo>
                  <a:cubicBezTo>
                    <a:pt x="0" y="22"/>
                    <a:pt x="0" y="15"/>
                    <a:pt x="0" y="7"/>
                  </a:cubicBezTo>
                  <a:cubicBezTo>
                    <a:pt x="0" y="6"/>
                    <a:pt x="0" y="4"/>
                    <a:pt x="0" y="3"/>
                  </a:cubicBezTo>
                  <a:cubicBezTo>
                    <a:pt x="0" y="3"/>
                    <a:pt x="1" y="3"/>
                    <a:pt x="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0457819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ZA" dirty="0" smtClean="0">
              <a:effectLst>
                <a:outerShdw blurRad="38100" dist="38100" dir="2700000" algn="tl">
                  <a:srgbClr val="000000">
                    <a:alpha val="43137"/>
                  </a:srgbClr>
                </a:outerShdw>
              </a:effectLst>
            </a:endParaRPr>
          </a:p>
          <a:p>
            <a:pPr marL="0" indent="0">
              <a:buNone/>
            </a:pPr>
            <a:endParaRPr lang="en-ZA" dirty="0">
              <a:effectLst>
                <a:outerShdw blurRad="38100" dist="38100" dir="2700000" algn="tl">
                  <a:srgbClr val="000000">
                    <a:alpha val="43137"/>
                  </a:srgbClr>
                </a:outerShdw>
              </a:effectLst>
            </a:endParaRPr>
          </a:p>
          <a:p>
            <a:pPr marL="0" indent="0">
              <a:buNone/>
            </a:pPr>
            <a:endParaRPr lang="en-ZA" dirty="0" smtClean="0">
              <a:effectLst>
                <a:outerShdw blurRad="38100" dist="38100" dir="2700000" algn="tl">
                  <a:srgbClr val="000000">
                    <a:alpha val="43137"/>
                  </a:srgbClr>
                </a:outerShdw>
              </a:effectLst>
            </a:endParaRPr>
          </a:p>
          <a:p>
            <a:pPr marL="0" indent="0">
              <a:buNone/>
            </a:pPr>
            <a:endParaRPr lang="en-ZA" dirty="0">
              <a:effectLst>
                <a:outerShdw blurRad="38100" dist="38100" dir="2700000" algn="tl">
                  <a:srgbClr val="000000">
                    <a:alpha val="43137"/>
                  </a:srgbClr>
                </a:outerShdw>
              </a:effectLst>
            </a:endParaRPr>
          </a:p>
          <a:p>
            <a:pPr marL="0" indent="0">
              <a:buNone/>
            </a:pPr>
            <a:endParaRPr lang="en-ZA" dirty="0" smtClean="0">
              <a:effectLst>
                <a:outerShdw blurRad="38100" dist="38100" dir="2700000" algn="tl">
                  <a:srgbClr val="000000">
                    <a:alpha val="43137"/>
                  </a:srgbClr>
                </a:outerShdw>
              </a:effectLst>
            </a:endParaRPr>
          </a:p>
          <a:p>
            <a:pPr marL="0" indent="0">
              <a:buNone/>
            </a:pPr>
            <a:r>
              <a:rPr lang="en-ZA" b="1" dirty="0" smtClean="0">
                <a:effectLst>
                  <a:outerShdw blurRad="38100" dist="38100" dir="2700000" algn="tl">
                    <a:srgbClr val="000000">
                      <a:alpha val="43137"/>
                    </a:srgbClr>
                  </a:outerShdw>
                </a:effectLst>
              </a:rPr>
              <a:t>                                           THANK YOU </a:t>
            </a:r>
          </a:p>
          <a:p>
            <a:pPr marL="0" indent="0">
              <a:buNone/>
            </a:pPr>
            <a:r>
              <a:rPr lang="en-ZA" b="1" dirty="0">
                <a:effectLst>
                  <a:outerShdw blurRad="38100" dist="38100" dir="2700000" algn="tl">
                    <a:srgbClr val="000000">
                      <a:alpha val="43137"/>
                    </a:srgbClr>
                  </a:outerShdw>
                </a:effectLst>
              </a:rPr>
              <a:t> </a:t>
            </a:r>
            <a:r>
              <a:rPr lang="en-ZA" b="1" dirty="0" smtClean="0">
                <a:effectLst>
                  <a:outerShdw blurRad="38100" dist="38100" dir="2700000" algn="tl">
                    <a:srgbClr val="000000">
                      <a:alpha val="43137"/>
                    </a:srgbClr>
                  </a:outerShdw>
                </a:effectLst>
              </a:rPr>
              <a:t>                                          Adv. JL Mothibi</a:t>
            </a:r>
          </a:p>
          <a:p>
            <a:pPr marL="0" indent="0">
              <a:buNone/>
            </a:pPr>
            <a:r>
              <a:rPr lang="en-ZA" b="1" dirty="0">
                <a:effectLst>
                  <a:outerShdw blurRad="38100" dist="38100" dir="2700000" algn="tl">
                    <a:srgbClr val="000000">
                      <a:alpha val="43137"/>
                    </a:srgbClr>
                  </a:outerShdw>
                </a:effectLst>
              </a:rPr>
              <a:t> </a:t>
            </a:r>
            <a:r>
              <a:rPr lang="en-ZA" b="1" dirty="0" smtClean="0">
                <a:effectLst>
                  <a:outerShdw blurRad="38100" dist="38100" dir="2700000" algn="tl">
                    <a:srgbClr val="000000">
                      <a:alpha val="43137"/>
                    </a:srgbClr>
                  </a:outerShdw>
                </a:effectLst>
              </a:rPr>
              <a:t>                                          Head of Special Investigating Unit</a:t>
            </a:r>
            <a:endParaRPr lang="en-ZA"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DC1BAB4B-37C3-4540-AA8B-870B3C3EF0FC}" type="slidenum">
              <a:rPr lang="en-ZA" smtClean="0"/>
              <a:pPr>
                <a:defRPr/>
              </a:pPr>
              <a:t>68</a:t>
            </a:fld>
            <a:endParaRPr lang="en-ZA" dirty="0"/>
          </a:p>
        </p:txBody>
      </p:sp>
      <p:sp>
        <p:nvSpPr>
          <p:cNvPr id="5" name="Content Placeholder 4"/>
          <p:cNvSpPr>
            <a:spLocks noGrp="1"/>
          </p:cNvSpPr>
          <p:nvPr>
            <p:ph idx="13"/>
          </p:nvPr>
        </p:nvSpPr>
        <p:spPr/>
        <p:txBody>
          <a:bodyPr/>
          <a:lstStyle/>
          <a:p>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Tree>
    <p:extLst>
      <p:ext uri="{BB962C8B-B14F-4D97-AF65-F5344CB8AC3E}">
        <p14:creationId xmlns:p14="http://schemas.microsoft.com/office/powerpoint/2010/main" xmlns="" val="396675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0"/>
            <a:ext cx="6858000" cy="838200"/>
          </a:xfrm>
          <a:prstGeom prst="rect">
            <a:avLst/>
          </a:prstGeom>
        </p:spPr>
        <p:txBody>
          <a:bodyPr anchor="ctr"/>
          <a:lstStyle/>
          <a:p>
            <a:pPr algn="l" eaLnBrk="1" hangingPunct="1">
              <a:lnSpc>
                <a:spcPct val="100000"/>
              </a:lnSpc>
              <a:spcBef>
                <a:spcPts val="600"/>
              </a:spcBef>
              <a:spcAft>
                <a:spcPts val="0"/>
              </a:spcAft>
              <a:defRPr/>
            </a:pPr>
            <a:r>
              <a:rPr lang="en-ZA" sz="2400" b="1" dirty="0" smtClean="0">
                <a:effectLst>
                  <a:outerShdw blurRad="38100" dist="38100" dir="2700000" algn="tl">
                    <a:srgbClr val="000000">
                      <a:alpha val="43137"/>
                    </a:srgbClr>
                  </a:outerShdw>
                </a:effectLst>
                <a:cs typeface="Arial" pitchFamily="34" charset="0"/>
              </a:rPr>
              <a:t>Update on Disciplinary referrals made</a:t>
            </a:r>
            <a:endParaRPr lang="en-ZA" sz="24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1D2DA13F-7918-495A-87C0-AB9E88369210}" type="slidenum">
              <a:rPr lang="en-ZA" smtClean="0">
                <a:solidFill>
                  <a:schemeClr val="tx1"/>
                </a:solidFill>
              </a:rPr>
              <a:pPr>
                <a:defRPr/>
              </a:pPr>
              <a:t>7</a:t>
            </a:fld>
            <a:endParaRPr lang="en-ZA" dirty="0">
              <a:solidFill>
                <a:schemeClr val="tx1"/>
              </a:solidFill>
            </a:endParaRPr>
          </a:p>
        </p:txBody>
      </p:sp>
      <p:sp>
        <p:nvSpPr>
          <p:cNvPr id="6" name="Content Placeholder 2"/>
          <p:cNvSpPr txBox="1">
            <a:spLocks/>
          </p:cNvSpPr>
          <p:nvPr/>
        </p:nvSpPr>
        <p:spPr>
          <a:xfrm>
            <a:off x="251520" y="1143000"/>
            <a:ext cx="8511480" cy="5328592"/>
          </a:xfrm>
          <a:prstGeom prst="rect">
            <a:avLst/>
          </a:prstGeom>
        </p:spPr>
        <p:txBody>
          <a:bodyPr numCol="1">
            <a:normAutofit/>
          </a:bodyPr>
          <a:lstStyle>
            <a:lvl1pPr marL="342900" indent="-342900" algn="l" rtl="0" eaLnBrk="0" fontAlgn="base" hangingPunct="0">
              <a:spcBef>
                <a:spcPts val="1200"/>
              </a:spcBef>
              <a:spcAft>
                <a:spcPct val="0"/>
              </a:spcAft>
              <a:buFont typeface="Arial" charset="0"/>
              <a:buChar char="•"/>
              <a:defRPr sz="2000" baseline="0">
                <a:solidFill>
                  <a:schemeClr val="tx1"/>
                </a:solidFill>
                <a:latin typeface="Arial Narrow" pitchFamily="34" charset="0"/>
                <a:ea typeface="+mn-ea"/>
                <a:cs typeface="+mn-cs"/>
              </a:defRPr>
            </a:lvl1pPr>
            <a:lvl2pPr marL="742950" indent="-28575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2pPr>
            <a:lvl3pPr marL="11430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3pPr>
            <a:lvl4pPr marL="16002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4pPr>
            <a:lvl5pPr marL="2057400" indent="-228600" algn="l" rtl="0" eaLnBrk="0" fontAlgn="base" hangingPunct="0">
              <a:spcBef>
                <a:spcPts val="600"/>
              </a:spcBef>
              <a:spcAft>
                <a:spcPct val="0"/>
              </a:spcAft>
              <a:buFont typeface="Arial" charset="0"/>
              <a:buChar char="»"/>
              <a:defRPr sz="2000" baseline="0">
                <a:solidFill>
                  <a:schemeClr val="tx1"/>
                </a:solidFill>
                <a:latin typeface="Arial Narrow"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lvl="1" algn="just">
              <a:buNone/>
            </a:pPr>
            <a:endParaRPr lang="en-ZA" sz="1400" kern="0" dirty="0" smtClean="0">
              <a:latin typeface="Arial" pitchFamily="34" charset="0"/>
              <a:cs typeface="Arial" pitchFamily="34" charset="0"/>
            </a:endParaRPr>
          </a:p>
          <a:p>
            <a:pPr lvl="1" algn="just">
              <a:buNone/>
            </a:pPr>
            <a:endParaRPr lang="en-ZA" sz="1400" kern="0" dirty="0">
              <a:latin typeface="Arial" pitchFamily="34" charset="0"/>
              <a:cs typeface="Arial" pitchFamily="34" charset="0"/>
            </a:endParaRPr>
          </a:p>
          <a:p>
            <a:pPr marL="0" indent="0" algn="just">
              <a:buFont typeface="Arial" charset="0"/>
              <a:buNone/>
            </a:pPr>
            <a:endParaRPr lang="en-ZA" sz="1400" kern="0" dirty="0" smtClean="0">
              <a:latin typeface="Arial" pitchFamily="34" charset="0"/>
              <a:cs typeface="Arial" pitchFamily="34" charset="0"/>
            </a:endParaRPr>
          </a:p>
        </p:txBody>
      </p:sp>
      <p:sp>
        <p:nvSpPr>
          <p:cNvPr id="7"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295400"/>
            <a:ext cx="8820000" cy="3724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20171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511480" cy="5328592"/>
          </a:xfrm>
        </p:spPr>
        <p:txBody>
          <a:bodyPr numCol="1">
            <a:normAutofit/>
          </a:bodyPr>
          <a:lstStyle/>
          <a:p>
            <a:pPr marL="0" lvl="0" indent="0">
              <a:buNone/>
            </a:pPr>
            <a:endParaRPr lang="en-ZA" sz="1400" b="1" dirty="0" smtClean="0">
              <a:solidFill>
                <a:srgbClr val="FF0000"/>
              </a:solidFill>
              <a:latin typeface="Arial" pitchFamily="34" charset="0"/>
              <a:cs typeface="Arial" pitchFamily="34" charset="0"/>
            </a:endParaRPr>
          </a:p>
          <a:p>
            <a:pPr marL="0" lvl="0" indent="0">
              <a:buNone/>
            </a:pPr>
            <a:endParaRPr lang="en-ZA" sz="1400" b="1" dirty="0">
              <a:solidFill>
                <a:srgbClr val="FF0000"/>
              </a:solidFill>
              <a:latin typeface="Arial" pitchFamily="34" charset="0"/>
              <a:cs typeface="Arial" pitchFamily="34" charset="0"/>
            </a:endParaRPr>
          </a:p>
          <a:p>
            <a:pPr marL="0" lvl="0" indent="0" algn="just">
              <a:buNone/>
            </a:pPr>
            <a:endParaRPr lang="en-ZA" sz="1400" dirty="0" smtClean="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8</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Number of Proclamations Issued</a:t>
            </a:r>
            <a:endParaRPr lang="en-ZA" sz="2400" b="1" kern="0"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xmlns="" val="1379577563"/>
              </p:ext>
            </p:extLst>
          </p:nvPr>
        </p:nvGraphicFramePr>
        <p:xfrm>
          <a:off x="457200" y="1371600"/>
          <a:ext cx="8229601" cy="2684789"/>
        </p:xfrm>
        <a:graphic>
          <a:graphicData uri="http://schemas.openxmlformats.org/drawingml/2006/table">
            <a:tbl>
              <a:tblPr/>
              <a:tblGrid>
                <a:gridCol w="292052">
                  <a:extLst>
                    <a:ext uri="{9D8B030D-6E8A-4147-A177-3AD203B41FA5}">
                      <a16:colId xmlns:a16="http://schemas.microsoft.com/office/drawing/2014/main" xmlns="" val="20000"/>
                    </a:ext>
                  </a:extLst>
                </a:gridCol>
                <a:gridCol w="1835754">
                  <a:extLst>
                    <a:ext uri="{9D8B030D-6E8A-4147-A177-3AD203B41FA5}">
                      <a16:colId xmlns:a16="http://schemas.microsoft.com/office/drawing/2014/main" xmlns="" val="20001"/>
                    </a:ext>
                  </a:extLst>
                </a:gridCol>
                <a:gridCol w="3681938">
                  <a:extLst>
                    <a:ext uri="{9D8B030D-6E8A-4147-A177-3AD203B41FA5}">
                      <a16:colId xmlns:a16="http://schemas.microsoft.com/office/drawing/2014/main" xmlns="" val="20002"/>
                    </a:ext>
                  </a:extLst>
                </a:gridCol>
                <a:gridCol w="2419857">
                  <a:extLst>
                    <a:ext uri="{9D8B030D-6E8A-4147-A177-3AD203B41FA5}">
                      <a16:colId xmlns:a16="http://schemas.microsoft.com/office/drawing/2014/main" xmlns="" val="20003"/>
                    </a:ext>
                  </a:extLst>
                </a:gridCol>
              </a:tblGrid>
              <a:tr h="181489">
                <a:tc gridSpan="4">
                  <a:txBody>
                    <a:bodyPr/>
                    <a:lstStyle/>
                    <a:p>
                      <a:pPr algn="l" fontAlgn="b"/>
                      <a:r>
                        <a:rPr lang="en-US" sz="1100" b="1" i="0" u="none" strike="noStrike" dirty="0">
                          <a:solidFill>
                            <a:srgbClr val="FFFFFF"/>
                          </a:solidFill>
                          <a:effectLst/>
                          <a:latin typeface="Arial"/>
                        </a:rPr>
                        <a:t>List of Proclamations Published in the 2015/2016 Financial Year</a:t>
                      </a:r>
                    </a:p>
                  </a:txBody>
                  <a:tcPr marL="6258" marR="6258" marT="6258"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1489">
                <a:tc>
                  <a:txBody>
                    <a:bodyPr/>
                    <a:lstStyle/>
                    <a:p>
                      <a:pPr algn="l" fontAlgn="b"/>
                      <a:r>
                        <a:rPr lang="en-US" sz="1100" b="1" i="0" u="none" strike="noStrike" dirty="0">
                          <a:solidFill>
                            <a:srgbClr val="000000"/>
                          </a:solidFill>
                          <a:effectLst/>
                          <a:latin typeface="Arial"/>
                        </a:rPr>
                        <a:t>No</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Arial"/>
                        </a:rPr>
                        <a:t>Proclamation No</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Arial"/>
                        </a:rPr>
                        <a:t>Department / State Institution</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Arial"/>
                        </a:rPr>
                        <a:t>Date Published</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81489">
                <a:tc>
                  <a:txBody>
                    <a:bodyPr/>
                    <a:lstStyle/>
                    <a:p>
                      <a:pPr algn="l" fontAlgn="b"/>
                      <a:r>
                        <a:rPr lang="en-US" sz="1100" b="0" i="0" u="none" strike="noStrike" dirty="0">
                          <a:solidFill>
                            <a:srgbClr val="000000"/>
                          </a:solidFill>
                          <a:effectLst/>
                          <a:latin typeface="Arial"/>
                        </a:rPr>
                        <a:t>1</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Proc R598 of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Eastern Cape Department of Education</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GG 38984 dated 10 July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32875">
                <a:tc>
                  <a:txBody>
                    <a:bodyPr/>
                    <a:lstStyle/>
                    <a:p>
                      <a:pPr algn="l" fontAlgn="b"/>
                      <a:r>
                        <a:rPr lang="en-US" sz="1100" b="0" i="0" u="none" strike="noStrike" dirty="0">
                          <a:solidFill>
                            <a:srgbClr val="000000"/>
                          </a:solidFill>
                          <a:effectLst/>
                          <a:latin typeface="Arial"/>
                        </a:rPr>
                        <a:t>2</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a:rPr>
                        <a:t>Proc R599 of 2015</a:t>
                      </a:r>
                      <a:br>
                        <a:rPr lang="en-US" sz="1100" b="0" i="0" u="none" strike="noStrike" dirty="0">
                          <a:solidFill>
                            <a:srgbClr val="000000"/>
                          </a:solidFill>
                          <a:effectLst/>
                          <a:latin typeface="Arial"/>
                        </a:rPr>
                      </a:br>
                      <a:r>
                        <a:rPr lang="en-US" sz="1100" b="0" i="0" u="none" strike="noStrike" dirty="0">
                          <a:solidFill>
                            <a:srgbClr val="000000"/>
                          </a:solidFill>
                          <a:effectLst/>
                          <a:latin typeface="Arial"/>
                        </a:rPr>
                        <a:t>(amending R7 of 2014)</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a:rPr>
                        <a:t>Department of Rural Development and Land Reform (formerly known as the Department of Land Affairs) in its national department, its provincial departments, its trading entities and their respective agencies (herein referred to as the DRDLR) and the State Information Technology Agency (PTY) Ltd (herein referred to as SITA</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a:rPr>
                        <a:t>GG: 38985 dated 10 July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62979">
                <a:tc>
                  <a:txBody>
                    <a:bodyPr/>
                    <a:lstStyle/>
                    <a:p>
                      <a:pPr algn="l" fontAlgn="b"/>
                      <a:r>
                        <a:rPr lang="en-US" sz="1100" b="0" i="0" u="none" strike="noStrike" dirty="0">
                          <a:solidFill>
                            <a:srgbClr val="000000"/>
                          </a:solidFill>
                          <a:effectLst/>
                          <a:latin typeface="Arial"/>
                        </a:rPr>
                        <a:t>3</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Proc R27 of 2015 (extending R38 of 2010)</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Department of Public Works</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GG: 39005 dated 20 July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1489">
                <a:tc>
                  <a:txBody>
                    <a:bodyPr/>
                    <a:lstStyle/>
                    <a:p>
                      <a:pPr algn="l" fontAlgn="b"/>
                      <a:r>
                        <a:rPr lang="en-US" sz="1100" b="0" i="0" u="none" strike="noStrike" dirty="0">
                          <a:solidFill>
                            <a:srgbClr val="000000"/>
                          </a:solidFill>
                          <a:effectLst/>
                          <a:latin typeface="Arial"/>
                        </a:rPr>
                        <a:t>4</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a:rPr>
                        <a:t>Proc R40 of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Buffalo City Metropolitan Municipality</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GG 39283 dated 12 October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2979">
                <a:tc>
                  <a:txBody>
                    <a:bodyPr/>
                    <a:lstStyle/>
                    <a:p>
                      <a:pPr algn="l" fontAlgn="b"/>
                      <a:r>
                        <a:rPr lang="en-US" sz="1100" b="0" i="0" u="none" strike="noStrike" dirty="0">
                          <a:solidFill>
                            <a:srgbClr val="000000"/>
                          </a:solidFill>
                          <a:effectLst/>
                          <a:latin typeface="Arial"/>
                        </a:rPr>
                        <a:t>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Proc R44 of 2015</a:t>
                      </a:r>
                      <a:br>
                        <a:rPr lang="en-US" sz="1100" b="0" i="0" u="none" strike="noStrike" dirty="0">
                          <a:solidFill>
                            <a:srgbClr val="000000"/>
                          </a:solidFill>
                          <a:effectLst/>
                          <a:latin typeface="Arial"/>
                        </a:rPr>
                      </a:br>
                      <a:r>
                        <a:rPr lang="en-US" sz="1100" b="0" i="0" u="none" strike="noStrike" dirty="0">
                          <a:solidFill>
                            <a:srgbClr val="000000"/>
                          </a:solidFill>
                          <a:effectLst/>
                          <a:latin typeface="Arial"/>
                        </a:rPr>
                        <a:t>(amending R54 of 2014)</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a:rPr>
                        <a:t>National Department of Public Works: Prestige Directorate: Western Cape</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a:rPr>
                        <a:t>GG 39488 dated 10 December 2015</a:t>
                      </a:r>
                    </a:p>
                  </a:txBody>
                  <a:tcPr marL="6258" marR="6258" marT="62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495209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43000"/>
            <a:ext cx="8511480" cy="4191000"/>
          </a:xfrm>
        </p:spPr>
        <p:txBody>
          <a:bodyPr numCol="1">
            <a:normAutofit/>
          </a:bodyPr>
          <a:lstStyle/>
          <a:p>
            <a:pPr marL="0" indent="0" algn="just">
              <a:lnSpc>
                <a:spcPct val="160000"/>
              </a:lnSpc>
              <a:buNone/>
            </a:pPr>
            <a:r>
              <a:rPr lang="en-ZA" sz="1800" dirty="0" smtClean="0">
                <a:latin typeface="+mn-lt"/>
              </a:rPr>
              <a:t>Many </a:t>
            </a:r>
            <a:r>
              <a:rPr lang="en-ZA" sz="1800" dirty="0">
                <a:latin typeface="+mn-lt"/>
              </a:rPr>
              <a:t>of the proclamations issued were done </a:t>
            </a:r>
            <a:r>
              <a:rPr lang="en-ZA" sz="1800" dirty="0" smtClean="0">
                <a:latin typeface="+mn-lt"/>
              </a:rPr>
              <a:t>in </a:t>
            </a:r>
            <a:r>
              <a:rPr lang="en-ZA" sz="1800" dirty="0">
                <a:latin typeface="+mn-lt"/>
              </a:rPr>
              <a:t>the latter part of the </a:t>
            </a:r>
            <a:r>
              <a:rPr lang="en-ZA" sz="1800" dirty="0" smtClean="0">
                <a:latin typeface="+mn-lt"/>
              </a:rPr>
              <a:t>2015/2016 financial </a:t>
            </a:r>
            <a:r>
              <a:rPr lang="en-ZA" sz="1800" dirty="0">
                <a:latin typeface="+mn-lt"/>
              </a:rPr>
              <a:t>year.  This </a:t>
            </a:r>
            <a:r>
              <a:rPr lang="en-ZA" sz="1800" dirty="0" smtClean="0">
                <a:latin typeface="+mn-lt"/>
              </a:rPr>
              <a:t>made it </a:t>
            </a:r>
            <a:r>
              <a:rPr lang="en-ZA" sz="1800" dirty="0">
                <a:latin typeface="+mn-lt"/>
              </a:rPr>
              <a:t>very difficult to achieve the target of 60% finalised within nine months of the date of issue.  </a:t>
            </a:r>
            <a:endParaRPr lang="en-ZA" sz="1800" dirty="0" smtClean="0">
              <a:latin typeface="+mn-lt"/>
            </a:endParaRPr>
          </a:p>
          <a:p>
            <a:pPr marL="0" indent="0" algn="just">
              <a:lnSpc>
                <a:spcPct val="160000"/>
              </a:lnSpc>
              <a:buNone/>
            </a:pPr>
            <a:endParaRPr lang="en-ZA" sz="1800" dirty="0" smtClean="0">
              <a:latin typeface="+mn-lt"/>
            </a:endParaRPr>
          </a:p>
          <a:p>
            <a:pPr marL="0" indent="0" algn="just">
              <a:lnSpc>
                <a:spcPct val="160000"/>
              </a:lnSpc>
              <a:buNone/>
            </a:pPr>
            <a:r>
              <a:rPr lang="en-ZA" sz="1800" dirty="0" smtClean="0">
                <a:latin typeface="+mn-lt"/>
              </a:rPr>
              <a:t>For </a:t>
            </a:r>
            <a:r>
              <a:rPr lang="en-ZA" sz="1800" dirty="0">
                <a:latin typeface="+mn-lt"/>
              </a:rPr>
              <a:t>the 2016/2017 financial year </a:t>
            </a:r>
            <a:r>
              <a:rPr lang="en-ZA" sz="1800" dirty="0" smtClean="0">
                <a:latin typeface="+mn-lt"/>
              </a:rPr>
              <a:t>the SIU is reporting on </a:t>
            </a:r>
            <a:r>
              <a:rPr lang="en-ZA" sz="1800" dirty="0">
                <a:latin typeface="+mn-lt"/>
              </a:rPr>
              <a:t>the number of investigations closed out under published proclamations.  </a:t>
            </a:r>
            <a:r>
              <a:rPr lang="en-ZA" sz="1800" dirty="0" smtClean="0">
                <a:latin typeface="+mn-lt"/>
              </a:rPr>
              <a:t>This will </a:t>
            </a:r>
            <a:r>
              <a:rPr lang="en-ZA" sz="1800" dirty="0">
                <a:latin typeface="+mn-lt"/>
              </a:rPr>
              <a:t>more accurately reflect the amount of work being done under a published proclamation instead of waiting for the final presidential report to be submitted.  </a:t>
            </a:r>
            <a:endParaRPr lang="en-ZA" sz="1800" dirty="0" smtClean="0">
              <a:solidFill>
                <a:srgbClr val="FF0000"/>
              </a:solidFill>
              <a:latin typeface="+mn-lt"/>
              <a:cs typeface="Arial" pitchFamily="34" charset="0"/>
            </a:endParaRPr>
          </a:p>
        </p:txBody>
      </p:sp>
      <p:sp>
        <p:nvSpPr>
          <p:cNvPr id="4" name="Slide Number Placeholder 3"/>
          <p:cNvSpPr>
            <a:spLocks noGrp="1"/>
          </p:cNvSpPr>
          <p:nvPr>
            <p:ph type="sldNum" sz="quarter" idx="12"/>
          </p:nvPr>
        </p:nvSpPr>
        <p:spPr/>
        <p:txBody>
          <a:bodyPr/>
          <a:lstStyle/>
          <a:p>
            <a:fld id="{0499AD07-51AD-43AC-AA7C-01905B0EF53F}" type="slidenum">
              <a:rPr lang="en-ZA" smtClean="0"/>
              <a:pPr/>
              <a:t>9</a:t>
            </a:fld>
            <a:endParaRPr lang="en-ZA" dirty="0"/>
          </a:p>
        </p:txBody>
      </p:sp>
      <p:sp>
        <p:nvSpPr>
          <p:cNvPr id="6" name="Footer Placeholder 6"/>
          <p:cNvSpPr>
            <a:spLocks noGrp="1"/>
          </p:cNvSpPr>
          <p:nvPr>
            <p:ph type="ftr" sz="quarter" idx="11"/>
          </p:nvPr>
        </p:nvSpPr>
        <p:spPr>
          <a:xfrm>
            <a:off x="2514600" y="6356350"/>
            <a:ext cx="4038600" cy="365125"/>
          </a:xfrm>
        </p:spPr>
        <p:txBody>
          <a:bodyPr/>
          <a:lstStyle/>
          <a:p>
            <a:pPr>
              <a:defRPr/>
            </a:pPr>
            <a:r>
              <a:rPr lang="en-US" dirty="0" smtClean="0"/>
              <a:t>SIU Annual Report 2015/16 Presentation to PC J &amp; CS</a:t>
            </a:r>
            <a:endParaRPr lang="en-ZA" dirty="0"/>
          </a:p>
        </p:txBody>
      </p:sp>
      <p:sp>
        <p:nvSpPr>
          <p:cNvPr id="7" name="Title 1"/>
          <p:cNvSpPr txBox="1">
            <a:spLocks/>
          </p:cNvSpPr>
          <p:nvPr/>
        </p:nvSpPr>
        <p:spPr>
          <a:xfrm>
            <a:off x="1143000" y="0"/>
            <a:ext cx="6858000" cy="838200"/>
          </a:xfrm>
          <a:prstGeom prst="rect">
            <a:avLst/>
          </a:prstGeom>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Percentage of Issued</a:t>
            </a:r>
          </a:p>
          <a:p>
            <a:pPr algn="l" eaLnBrk="1" hangingPunct="1">
              <a:spcBef>
                <a:spcPts val="600"/>
              </a:spcBef>
              <a:spcAft>
                <a:spcPts val="0"/>
              </a:spcAft>
              <a:defRPr/>
            </a:pPr>
            <a:r>
              <a:rPr lang="en-ZA" sz="2400" b="1" kern="0" dirty="0" smtClean="0">
                <a:effectLst>
                  <a:outerShdw blurRad="38100" dist="38100" dir="2700000" algn="tl">
                    <a:srgbClr val="000000">
                      <a:alpha val="43137"/>
                    </a:srgbClr>
                  </a:outerShdw>
                </a:effectLst>
                <a:cs typeface="Arial" pitchFamily="34" charset="0"/>
              </a:rPr>
              <a:t>Proclamations Finalised</a:t>
            </a:r>
            <a:endParaRPr lang="en-ZA" sz="24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96253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6177</TotalTime>
  <Words>7307</Words>
  <Application>Microsoft Office PowerPoint</Application>
  <PresentationFormat>On-screen Show (4:3)</PresentationFormat>
  <Paragraphs>1214</Paragraphs>
  <Slides>68</Slides>
  <Notes>12</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Office Theme</vt:lpstr>
      <vt:lpstr>Custom Design</vt:lpstr>
      <vt:lpstr> Presentation to the Portfolio Committee on Justice and Correctional Services   Annual Report 2015/16  18 October 2016    </vt:lpstr>
      <vt:lpstr>Slide 2</vt:lpstr>
      <vt:lpstr>Slide 3</vt:lpstr>
      <vt:lpstr>Slide 4</vt:lpstr>
      <vt:lpstr>Annual Performance  Information 2015/16</vt:lpstr>
      <vt:lpstr>Update on Referrals made to the NPA</vt:lpstr>
      <vt:lpstr>Update on Disciplinary referrals made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 2. UPDATE ON INVESTIGATIONS</vt:lpstr>
      <vt:lpstr>Slide 28</vt:lpstr>
      <vt:lpstr>Slide 29</vt:lpstr>
      <vt:lpstr>Slide 30</vt:lpstr>
      <vt:lpstr>Slide 31</vt:lpstr>
      <vt:lpstr>Slide 32</vt:lpstr>
      <vt:lpstr> </vt:lpstr>
      <vt:lpstr>Slide 34</vt:lpstr>
      <vt:lpstr>Slide 35</vt:lpstr>
      <vt:lpstr>Slide 36</vt:lpstr>
      <vt:lpstr>Slide 37</vt:lpstr>
      <vt:lpstr>Slide 38</vt:lpstr>
      <vt:lpstr>Slide 39</vt:lpstr>
      <vt:lpstr>HUMAN RESOURCES  </vt:lpstr>
      <vt:lpstr>HUMAN RESOURCES  </vt:lpstr>
      <vt:lpstr>Slide 42</vt:lpstr>
      <vt:lpstr>Financial Results Overview:  Financial Position</vt:lpstr>
      <vt:lpstr>Financial Results Overview:  Notes to Financial Position</vt:lpstr>
      <vt:lpstr>Financial Results Overview:  Actual vs. Budget</vt:lpstr>
      <vt:lpstr>Financial Results Overview :  Notes to Budget vs. Expenditure</vt:lpstr>
      <vt:lpstr>Audit Outcomes for 2015/16 financial year</vt:lpstr>
      <vt:lpstr>Irregular expenditure</vt:lpstr>
      <vt:lpstr>Irregular Expenditure…cont.</vt:lpstr>
      <vt:lpstr>Fruitless and wasteful expenditure</vt:lpstr>
      <vt:lpstr>DEBTORS ANALYSIS</vt:lpstr>
      <vt:lpstr>Slide 52</vt:lpstr>
      <vt:lpstr>Slide 53</vt:lpstr>
      <vt:lpstr>Slide 54</vt:lpstr>
      <vt:lpstr>Slide 55</vt:lpstr>
      <vt:lpstr>Slide 56</vt:lpstr>
      <vt:lpstr> SIU contributing to Government winning the battle, and the WAR against Corruption!</vt:lpstr>
      <vt:lpstr>Measures to combat corruption (NDP)</vt:lpstr>
      <vt:lpstr>The Public Service Commission’s  Diagnostic Report.</vt:lpstr>
      <vt:lpstr>Slide 60</vt:lpstr>
      <vt:lpstr>AGSA – MFMA audit report 2015/16</vt:lpstr>
      <vt:lpstr>Slide 62</vt:lpstr>
      <vt:lpstr>Slide 63</vt:lpstr>
      <vt:lpstr>Slide 64</vt:lpstr>
      <vt:lpstr>Slide 65</vt:lpstr>
      <vt:lpstr>Observations  . . .</vt:lpstr>
      <vt:lpstr>Observations continued . . .</vt:lpstr>
      <vt:lpstr>Slide 68</vt:lpstr>
    </vt:vector>
  </TitlesOfParts>
  <Company>Special Investigating Unit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NMsutwana</dc:creator>
  <cp:lastModifiedBy>PUMZA</cp:lastModifiedBy>
  <cp:revision>492</cp:revision>
  <cp:lastPrinted>2015-10-12T08:49:10Z</cp:lastPrinted>
  <dcterms:created xsi:type="dcterms:W3CDTF">2009-11-16T12:11:27Z</dcterms:created>
  <dcterms:modified xsi:type="dcterms:W3CDTF">2016-10-21T08:47:35Z</dcterms:modified>
</cp:coreProperties>
</file>