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9" r:id="rId2"/>
    <p:sldId id="373" r:id="rId3"/>
    <p:sldId id="374" r:id="rId4"/>
    <p:sldId id="380" r:id="rId5"/>
    <p:sldId id="381" r:id="rId6"/>
    <p:sldId id="328" r:id="rId7"/>
    <p:sldId id="325" r:id="rId8"/>
    <p:sldId id="324" r:id="rId9"/>
    <p:sldId id="327" r:id="rId10"/>
    <p:sldId id="329" r:id="rId11"/>
    <p:sldId id="337" r:id="rId12"/>
    <p:sldId id="383" r:id="rId13"/>
    <p:sldId id="352" r:id="rId14"/>
    <p:sldId id="353" r:id="rId15"/>
    <p:sldId id="356" r:id="rId16"/>
    <p:sldId id="354" r:id="rId17"/>
    <p:sldId id="355" r:id="rId18"/>
    <p:sldId id="389" r:id="rId19"/>
    <p:sldId id="391" r:id="rId20"/>
    <p:sldId id="390" r:id="rId21"/>
    <p:sldId id="388" r:id="rId22"/>
    <p:sldId id="387" r:id="rId23"/>
    <p:sldId id="386" r:id="rId24"/>
    <p:sldId id="385" r:id="rId25"/>
    <p:sldId id="392" r:id="rId26"/>
    <p:sldId id="384" r:id="rId27"/>
    <p:sldId id="306" r:id="rId28"/>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03"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sorterViewPr>
    <p:cViewPr>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r>
              <a:rPr lang="en-ZA" dirty="0">
                <a:latin typeface="Arial" panose="020B0604020202020204" pitchFamily="34" charset="0"/>
                <a:cs typeface="Arial" panose="020B0604020202020204" pitchFamily="34" charset="0"/>
              </a:rPr>
              <a:t>Performance against Shareholder's Compact-2015/16</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C00000"/>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C053-4C3D-A218-422EE489567E}"/>
              </c:ext>
            </c:extLst>
          </c:dPt>
          <c:dPt>
            <c:idx val="1"/>
            <c:bubble3D val="0"/>
            <c:spPr>
              <a:solidFill>
                <a:srgbClr val="9BBB59">
                  <a:lumMod val="75000"/>
                </a:srgb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C053-4C3D-A218-422EE489567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Sheet1!$D$5:$D$6</c:f>
              <c:strCache>
                <c:ptCount val="2"/>
                <c:pt idx="0">
                  <c:v>Not Achieved</c:v>
                </c:pt>
                <c:pt idx="1">
                  <c:v>Achieved</c:v>
                </c:pt>
              </c:strCache>
            </c:strRef>
          </c:cat>
          <c:val>
            <c:numRef>
              <c:f>Sheet1!$E$5:$E$6</c:f>
              <c:numCache>
                <c:formatCode>General</c:formatCode>
                <c:ptCount val="2"/>
                <c:pt idx="0">
                  <c:v>3</c:v>
                </c:pt>
                <c:pt idx="1">
                  <c:v>14</c:v>
                </c:pt>
              </c:numCache>
            </c:numRef>
          </c:val>
          <c:extLst xmlns:c16r2="http://schemas.microsoft.com/office/drawing/2015/06/chart">
            <c:ext xmlns:c16="http://schemas.microsoft.com/office/drawing/2014/chart" uri="{C3380CC4-5D6E-409C-BE32-E72D297353CC}">
              <c16:uniqueId val="{00000004-C053-4C3D-A218-422EE489567E}"/>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600" b="1" dirty="0">
                <a:solidFill>
                  <a:sysClr val="windowText" lastClr="000000"/>
                </a:solidFill>
                <a:latin typeface="Arial" panose="020B0604020202020204" pitchFamily="34" charset="0"/>
                <a:cs typeface="Arial" panose="020B0604020202020204" pitchFamily="34" charset="0"/>
              </a:rPr>
              <a:t>2015</a:t>
            </a:r>
            <a:r>
              <a:rPr lang="en-US" sz="1600" b="1" baseline="0" dirty="0">
                <a:solidFill>
                  <a:sysClr val="windowText" lastClr="000000"/>
                </a:solidFill>
                <a:latin typeface="Arial" panose="020B0604020202020204" pitchFamily="34" charset="0"/>
                <a:cs typeface="Arial" panose="020B0604020202020204" pitchFamily="34" charset="0"/>
              </a:rPr>
              <a:t>/16</a:t>
            </a:r>
          </a:p>
          <a:p>
            <a:pPr>
              <a:defRPr sz="1600">
                <a:solidFill>
                  <a:sysClr val="windowText" lastClr="000000"/>
                </a:solidFill>
                <a:latin typeface="Arial" panose="020B0604020202020204" pitchFamily="34" charset="0"/>
                <a:cs typeface="Arial" panose="020B0604020202020204" pitchFamily="34" charset="0"/>
              </a:defRPr>
            </a:pPr>
            <a:r>
              <a:rPr lang="en-US" sz="1600" b="1" dirty="0">
                <a:solidFill>
                  <a:sysClr val="windowText" lastClr="000000"/>
                </a:solidFill>
                <a:latin typeface="Arial" panose="020B0604020202020204" pitchFamily="34" charset="0"/>
                <a:cs typeface="Arial" panose="020B0604020202020204" pitchFamily="34" charset="0"/>
              </a:rPr>
              <a:t>Network </a:t>
            </a:r>
            <a:r>
              <a:rPr lang="en-US" sz="1600" b="1" dirty="0" smtClean="0">
                <a:solidFill>
                  <a:sysClr val="windowText" lastClr="000000"/>
                </a:solidFill>
                <a:latin typeface="Arial" panose="020B0604020202020204" pitchFamily="34" charset="0"/>
                <a:cs typeface="Arial" panose="020B0604020202020204" pitchFamily="34" charset="0"/>
              </a:rPr>
              <a:t>Performance </a:t>
            </a:r>
            <a:endParaRPr lang="en-US" sz="1600" b="1" dirty="0">
              <a:solidFill>
                <a:sysClr val="windowText" lastClr="000000"/>
              </a:solidFill>
              <a:latin typeface="Arial" panose="020B0604020202020204" pitchFamily="34" charset="0"/>
              <a:cs typeface="Arial" panose="020B0604020202020204" pitchFamily="34" charset="0"/>
            </a:endParaRPr>
          </a:p>
        </c:rich>
      </c:tx>
      <c:layout>
        <c:manualLayout>
          <c:xMode val="edge"/>
          <c:yMode val="edge"/>
          <c:x val="0.34687151447841202"/>
          <c:y val="1.3961605584642199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6758098275690201"/>
          <c:y val="0.209831663712193"/>
          <c:w val="0.48412676263568299"/>
          <c:h val="0.70084319303019105"/>
        </c:manualLayout>
      </c:layout>
      <c:radarChart>
        <c:radarStyle val="marker"/>
        <c:varyColors val="0"/>
        <c:ser>
          <c:idx val="0"/>
          <c:order val="0"/>
          <c:tx>
            <c:v>Target Perfomance</c:v>
          </c:tx>
          <c:spPr>
            <a:ln w="28575" cap="rnd">
              <a:solidFill>
                <a:schemeClr val="accent1"/>
              </a:solidFill>
              <a:round/>
            </a:ln>
            <a:effectLst/>
          </c:spPr>
          <c:marker>
            <c:symbol val="none"/>
          </c:marker>
          <c:cat>
            <c:strRef>
              <c:f>'Weighted Network Perfomance'!$A$5:$A$10</c:f>
              <c:strCache>
                <c:ptCount val="6"/>
                <c:pt idx="0">
                  <c:v>Terrestrial Television</c:v>
                </c:pt>
                <c:pt idx="1">
                  <c:v>FM Radio </c:v>
                </c:pt>
                <c:pt idx="2">
                  <c:v>Medium Wave Radio</c:v>
                </c:pt>
                <c:pt idx="3">
                  <c:v>Short Wave Radio</c:v>
                </c:pt>
                <c:pt idx="4">
                  <c:v>VSAT</c:v>
                </c:pt>
                <c:pt idx="5">
                  <c:v>Satellite</c:v>
                </c:pt>
              </c:strCache>
            </c:strRef>
          </c:cat>
          <c:val>
            <c:numRef>
              <c:f>'Weighted Network Perfomance'!$B$5:$B$10</c:f>
              <c:numCache>
                <c:formatCode>_(* #,##0.00_);_(* \(#,##0.00\);_(* "-"??_);_(@_)</c:formatCode>
                <c:ptCount val="6"/>
                <c:pt idx="0">
                  <c:v>99.7</c:v>
                </c:pt>
                <c:pt idx="1">
                  <c:v>99.7</c:v>
                </c:pt>
                <c:pt idx="2">
                  <c:v>99.5</c:v>
                </c:pt>
                <c:pt idx="3">
                  <c:v>99.5</c:v>
                </c:pt>
                <c:pt idx="4">
                  <c:v>99.5</c:v>
                </c:pt>
                <c:pt idx="5">
                  <c:v>99.8</c:v>
                </c:pt>
              </c:numCache>
            </c:numRef>
          </c:val>
          <c:extLst xmlns:c16r2="http://schemas.microsoft.com/office/drawing/2015/06/chart">
            <c:ext xmlns:c16="http://schemas.microsoft.com/office/drawing/2014/chart" uri="{C3380CC4-5D6E-409C-BE32-E72D297353CC}">
              <c16:uniqueId val="{00000000-8A82-4038-B4EC-FF81C8A745D3}"/>
            </c:ext>
          </c:extLst>
        </c:ser>
        <c:ser>
          <c:idx val="1"/>
          <c:order val="1"/>
          <c:spPr>
            <a:ln w="28575" cap="rnd">
              <a:solidFill>
                <a:schemeClr val="accent2"/>
              </a:solidFill>
              <a:round/>
            </a:ln>
            <a:effectLst/>
          </c:spPr>
          <c:marker>
            <c:symbol val="none"/>
          </c:marker>
          <c:cat>
            <c:strRef>
              <c:f>'Weighted Network Perfomance'!$A$5:$A$10</c:f>
              <c:strCache>
                <c:ptCount val="6"/>
                <c:pt idx="0">
                  <c:v>Terrestrial Television</c:v>
                </c:pt>
                <c:pt idx="1">
                  <c:v>FM Radio </c:v>
                </c:pt>
                <c:pt idx="2">
                  <c:v>Medium Wave Radio</c:v>
                </c:pt>
                <c:pt idx="3">
                  <c:v>Short Wave Radio</c:v>
                </c:pt>
                <c:pt idx="4">
                  <c:v>VSAT</c:v>
                </c:pt>
                <c:pt idx="5">
                  <c:v>Satellite</c:v>
                </c:pt>
              </c:strCache>
            </c:strRef>
          </c:cat>
          <c:val>
            <c:numRef>
              <c:f>'Weighted Network Perfomance'!$C$5:$C$10</c:f>
            </c:numRef>
          </c:val>
          <c:extLst xmlns:c16r2="http://schemas.microsoft.com/office/drawing/2015/06/chart">
            <c:ext xmlns:c16="http://schemas.microsoft.com/office/drawing/2014/chart" uri="{C3380CC4-5D6E-409C-BE32-E72D297353CC}">
              <c16:uniqueId val="{00000001-8A82-4038-B4EC-FF81C8A745D3}"/>
            </c:ext>
          </c:extLst>
        </c:ser>
        <c:ser>
          <c:idx val="2"/>
          <c:order val="2"/>
          <c:spPr>
            <a:ln w="28575" cap="rnd">
              <a:solidFill>
                <a:schemeClr val="accent3"/>
              </a:solidFill>
              <a:round/>
            </a:ln>
            <a:effectLst/>
          </c:spPr>
          <c:marker>
            <c:symbol val="none"/>
          </c:marker>
          <c:cat>
            <c:strRef>
              <c:f>'Weighted Network Perfomance'!$A$5:$A$10</c:f>
              <c:strCache>
                <c:ptCount val="6"/>
                <c:pt idx="0">
                  <c:v>Terrestrial Television</c:v>
                </c:pt>
                <c:pt idx="1">
                  <c:v>FM Radio </c:v>
                </c:pt>
                <c:pt idx="2">
                  <c:v>Medium Wave Radio</c:v>
                </c:pt>
                <c:pt idx="3">
                  <c:v>Short Wave Radio</c:v>
                </c:pt>
                <c:pt idx="4">
                  <c:v>VSAT</c:v>
                </c:pt>
                <c:pt idx="5">
                  <c:v>Satellite</c:v>
                </c:pt>
              </c:strCache>
            </c:strRef>
          </c:cat>
          <c:val>
            <c:numRef>
              <c:f>'Weighted Network Perfomance'!$D$5:$D$10</c:f>
            </c:numRef>
          </c:val>
          <c:extLst xmlns:c16r2="http://schemas.microsoft.com/office/drawing/2015/06/chart">
            <c:ext xmlns:c16="http://schemas.microsoft.com/office/drawing/2014/chart" uri="{C3380CC4-5D6E-409C-BE32-E72D297353CC}">
              <c16:uniqueId val="{00000002-8A82-4038-B4EC-FF81C8A745D3}"/>
            </c:ext>
          </c:extLst>
        </c:ser>
        <c:ser>
          <c:idx val="3"/>
          <c:order val="3"/>
          <c:spPr>
            <a:ln w="28575" cap="rnd">
              <a:solidFill>
                <a:schemeClr val="accent4"/>
              </a:solidFill>
              <a:round/>
            </a:ln>
            <a:effectLst/>
          </c:spPr>
          <c:marker>
            <c:symbol val="none"/>
          </c:marker>
          <c:cat>
            <c:strRef>
              <c:f>'Weighted Network Perfomance'!$A$5:$A$10</c:f>
              <c:strCache>
                <c:ptCount val="6"/>
                <c:pt idx="0">
                  <c:v>Terrestrial Television</c:v>
                </c:pt>
                <c:pt idx="1">
                  <c:v>FM Radio </c:v>
                </c:pt>
                <c:pt idx="2">
                  <c:v>Medium Wave Radio</c:v>
                </c:pt>
                <c:pt idx="3">
                  <c:v>Short Wave Radio</c:v>
                </c:pt>
                <c:pt idx="4">
                  <c:v>VSAT</c:v>
                </c:pt>
                <c:pt idx="5">
                  <c:v>Satellite</c:v>
                </c:pt>
              </c:strCache>
            </c:strRef>
          </c:cat>
          <c:val>
            <c:numRef>
              <c:f>'Weighted Network Perfomance'!$E$5:$E$10</c:f>
            </c:numRef>
          </c:val>
          <c:extLst xmlns:c16r2="http://schemas.microsoft.com/office/drawing/2015/06/chart">
            <c:ext xmlns:c16="http://schemas.microsoft.com/office/drawing/2014/chart" uri="{C3380CC4-5D6E-409C-BE32-E72D297353CC}">
              <c16:uniqueId val="{00000003-8A82-4038-B4EC-FF81C8A745D3}"/>
            </c:ext>
          </c:extLst>
        </c:ser>
        <c:ser>
          <c:idx val="4"/>
          <c:order val="4"/>
          <c:spPr>
            <a:ln w="28575" cap="rnd">
              <a:solidFill>
                <a:schemeClr val="accent5"/>
              </a:solidFill>
              <a:round/>
            </a:ln>
            <a:effectLst/>
          </c:spPr>
          <c:marker>
            <c:symbol val="none"/>
          </c:marker>
          <c:cat>
            <c:strRef>
              <c:f>'Weighted Network Perfomance'!$A$5:$A$10</c:f>
              <c:strCache>
                <c:ptCount val="6"/>
                <c:pt idx="0">
                  <c:v>Terrestrial Television</c:v>
                </c:pt>
                <c:pt idx="1">
                  <c:v>FM Radio </c:v>
                </c:pt>
                <c:pt idx="2">
                  <c:v>Medium Wave Radio</c:v>
                </c:pt>
                <c:pt idx="3">
                  <c:v>Short Wave Radio</c:v>
                </c:pt>
                <c:pt idx="4">
                  <c:v>VSAT</c:v>
                </c:pt>
                <c:pt idx="5">
                  <c:v>Satellite</c:v>
                </c:pt>
              </c:strCache>
            </c:strRef>
          </c:cat>
          <c:val>
            <c:numRef>
              <c:f>'Weighted Network Perfomance'!$F$5:$F$10</c:f>
            </c:numRef>
          </c:val>
          <c:extLst xmlns:c16r2="http://schemas.microsoft.com/office/drawing/2015/06/chart">
            <c:ext xmlns:c16="http://schemas.microsoft.com/office/drawing/2014/chart" uri="{C3380CC4-5D6E-409C-BE32-E72D297353CC}">
              <c16:uniqueId val="{00000004-8A82-4038-B4EC-FF81C8A745D3}"/>
            </c:ext>
          </c:extLst>
        </c:ser>
        <c:ser>
          <c:idx val="5"/>
          <c:order val="5"/>
          <c:tx>
            <c:v>Actual Perfomance</c:v>
          </c:tx>
          <c:spPr>
            <a:ln w="28575" cap="rnd">
              <a:solidFill>
                <a:srgbClr val="1F497D">
                  <a:lumMod val="60000"/>
                  <a:lumOff val="40000"/>
                </a:srgbClr>
              </a:solidFill>
              <a:round/>
            </a:ln>
            <a:effectLst/>
          </c:spPr>
          <c:marker>
            <c:symbol val="none"/>
          </c:marker>
          <c:cat>
            <c:strRef>
              <c:f>'Weighted Network Perfomance'!$A$5:$A$10</c:f>
              <c:strCache>
                <c:ptCount val="6"/>
                <c:pt idx="0">
                  <c:v>Terrestrial Television</c:v>
                </c:pt>
                <c:pt idx="1">
                  <c:v>FM Radio </c:v>
                </c:pt>
                <c:pt idx="2">
                  <c:v>Medium Wave Radio</c:v>
                </c:pt>
                <c:pt idx="3">
                  <c:v>Short Wave Radio</c:v>
                </c:pt>
                <c:pt idx="4">
                  <c:v>VSAT</c:v>
                </c:pt>
                <c:pt idx="5">
                  <c:v>Satellite</c:v>
                </c:pt>
              </c:strCache>
            </c:strRef>
          </c:cat>
          <c:val>
            <c:numRef>
              <c:f>'Weighted Network Perfomance'!$G$5:$G$10</c:f>
              <c:numCache>
                <c:formatCode>_(* #,##0.00_);_(* \(#,##0.00\);_(* "-"??_);_(@_)</c:formatCode>
                <c:ptCount val="6"/>
                <c:pt idx="0">
                  <c:v>99.876853177913731</c:v>
                </c:pt>
                <c:pt idx="1">
                  <c:v>99.885805182106338</c:v>
                </c:pt>
                <c:pt idx="2">
                  <c:v>99.444183668582397</c:v>
                </c:pt>
                <c:pt idx="3">
                  <c:v>99.796422256097244</c:v>
                </c:pt>
                <c:pt idx="4">
                  <c:v>98.137345043875911</c:v>
                </c:pt>
                <c:pt idx="5">
                  <c:v>99.968782348949787</c:v>
                </c:pt>
              </c:numCache>
            </c:numRef>
          </c:val>
          <c:extLst xmlns:c16r2="http://schemas.microsoft.com/office/drawing/2015/06/chart">
            <c:ext xmlns:c16="http://schemas.microsoft.com/office/drawing/2014/chart" uri="{C3380CC4-5D6E-409C-BE32-E72D297353CC}">
              <c16:uniqueId val="{00000005-8A82-4038-B4EC-FF81C8A745D3}"/>
            </c:ext>
          </c:extLst>
        </c:ser>
        <c:dLbls>
          <c:showLegendKey val="0"/>
          <c:showVal val="0"/>
          <c:showCatName val="0"/>
          <c:showSerName val="0"/>
          <c:showPercent val="0"/>
          <c:showBubbleSize val="0"/>
        </c:dLbls>
        <c:axId val="333082904"/>
        <c:axId val="333073104"/>
      </c:radarChart>
      <c:catAx>
        <c:axId val="333082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33073104"/>
        <c:crosses val="autoZero"/>
        <c:auto val="1"/>
        <c:lblAlgn val="ctr"/>
        <c:lblOffset val="100"/>
        <c:noMultiLvlLbl val="0"/>
      </c:catAx>
      <c:valAx>
        <c:axId val="333073104"/>
        <c:scaling>
          <c:orientation val="minMax"/>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3082904"/>
        <c:crosses val="autoZero"/>
        <c:crossBetween val="between"/>
      </c:valAx>
      <c:spPr>
        <a:noFill/>
        <a:ln>
          <a:noFill/>
        </a:ln>
        <a:effectLst/>
      </c:spPr>
    </c:plotArea>
    <c:legend>
      <c:legendPos val="t"/>
      <c:layout>
        <c:manualLayout>
          <c:xMode val="edge"/>
          <c:yMode val="edge"/>
          <c:x val="0.71217610456920699"/>
          <c:y val="0.43661431064572398"/>
          <c:w val="0.25201387801208402"/>
          <c:h val="0.146160970716357"/>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dirty="0"/>
              <a:t>FY2016</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339D-4891-AA1D-91BB3803ED7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339D-4891-AA1D-91BB3803ED74}"/>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39D-4891-AA1D-91BB3803ED74}"/>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39D-4891-AA1D-91BB3803ED74}"/>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339D-4891-AA1D-91BB3803ED74}"/>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339D-4891-AA1D-91BB3803ED74}"/>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339D-4891-AA1D-91BB3803ED74}"/>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339D-4891-AA1D-91BB3803ED74}"/>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339D-4891-AA1D-91BB3803ED74}"/>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339D-4891-AA1D-91BB3803ED74}"/>
              </c:ext>
            </c:extLst>
          </c:dPt>
          <c:dLbls>
            <c:dLbl>
              <c:idx val="1"/>
              <c:layout>
                <c:manualLayout>
                  <c:x val="9.88466410405235E-2"/>
                  <c:y val="-0.112702185092717"/>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339D-4891-AA1D-91BB3803ED74}"/>
                </c:ext>
                <c:ext xmlns:c15="http://schemas.microsoft.com/office/drawing/2012/chart" uri="{CE6537A1-D6FC-4f65-9D91-7224C49458BB}"/>
              </c:extLst>
            </c:dLbl>
            <c:dLbl>
              <c:idx val="3"/>
              <c:layout>
                <c:manualLayout>
                  <c:x val="-5.64248696958206E-3"/>
                  <c:y val="-1.8465239921932801E-3"/>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339D-4891-AA1D-91BB3803ED74}"/>
                </c:ext>
                <c:ext xmlns:c15="http://schemas.microsoft.com/office/drawing/2012/chart" uri="{CE6537A1-D6FC-4f65-9D91-7224C49458BB}"/>
              </c:extLst>
            </c:dLbl>
            <c:dLbl>
              <c:idx val="4"/>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339D-4891-AA1D-91BB3803ED74}"/>
                </c:ext>
                <c:ext xmlns:c15="http://schemas.microsoft.com/office/drawing/2012/chart" uri="{CE6537A1-D6FC-4f65-9D91-7224C49458BB}"/>
              </c:extLst>
            </c:dLbl>
            <c:dLbl>
              <c:idx val="5"/>
              <c:layout>
                <c:manualLayout>
                  <c:x val="1.18024729911593E-2"/>
                  <c:y val="1.4584314781165199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B-339D-4891-AA1D-91BB3803ED74}"/>
                </c:ext>
                <c:ext xmlns:c15="http://schemas.microsoft.com/office/drawing/2012/chart" uri="{CE6537A1-D6FC-4f65-9D91-7224C49458BB}"/>
              </c:extLst>
            </c:dLbl>
            <c:dLbl>
              <c:idx val="6"/>
              <c:layout>
                <c:manualLayout>
                  <c:x val="2.9269553062241199E-2"/>
                  <c:y val="0.118321387711151"/>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D-339D-4891-AA1D-91BB3803ED74}"/>
                </c:ext>
                <c:ext xmlns:c15="http://schemas.microsoft.com/office/drawing/2012/chart" uri="{CE6537A1-D6FC-4f65-9D91-7224C49458BB}"/>
              </c:extLst>
            </c:dLbl>
            <c:dLbl>
              <c:idx val="7"/>
              <c:layout>
                <c:manualLayout>
                  <c:x val="6.9270165985858195E-2"/>
                  <c:y val="0.110166869385229"/>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F-339D-4891-AA1D-91BB3803ED74}"/>
                </c:ext>
                <c:ext xmlns:c15="http://schemas.microsoft.com/office/drawing/2012/chart" uri="{CE6537A1-D6FC-4f65-9D91-7224C49458BB}"/>
              </c:extLst>
            </c:dLbl>
            <c:dLbl>
              <c:idx val="8"/>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11-339D-4891-AA1D-91BB3803ED74}"/>
                </c:ext>
                <c:ext xmlns:c15="http://schemas.microsoft.com/office/drawing/2012/chart" uri="{CE6537A1-D6FC-4f65-9D91-7224C49458BB}"/>
              </c:extLst>
            </c:dLbl>
            <c:dLbl>
              <c:idx val="9"/>
              <c:layout>
                <c:manualLayout>
                  <c:x val="2.1561734546742199E-2"/>
                  <c:y val="0.10785561103642501"/>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13-339D-4891-AA1D-91BB3803ED7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'[AFS TIEIN Reviewed.xlsx]Slides'!$B$46:$B$52</c:f>
              <c:strCache>
                <c:ptCount val="7"/>
                <c:pt idx="0">
                  <c:v>TV</c:v>
                </c:pt>
                <c:pt idx="1">
                  <c:v>Radio</c:v>
                </c:pt>
                <c:pt idx="2">
                  <c:v>DTH</c:v>
                </c:pt>
                <c:pt idx="3">
                  <c:v>VSAT</c:v>
                </c:pt>
                <c:pt idx="4">
                  <c:v>Dual Illumination</c:v>
                </c:pt>
                <c:pt idx="5">
                  <c:v>Other</c:v>
                </c:pt>
                <c:pt idx="6">
                  <c:v>Facilities</c:v>
                </c:pt>
              </c:strCache>
            </c:strRef>
          </c:cat>
          <c:val>
            <c:numRef>
              <c:f>'[AFS TIEIN Reviewed.xlsx]Slides'!$D$46:$D$52</c:f>
              <c:numCache>
                <c:formatCode>_ * #,##0_ ;_ * \-#,##0_ ;_ * "-"??_ ;_ @_ </c:formatCode>
                <c:ptCount val="7"/>
                <c:pt idx="0">
                  <c:v>555582.85770679999</c:v>
                </c:pt>
                <c:pt idx="1">
                  <c:v>302433.4897032</c:v>
                </c:pt>
                <c:pt idx="2" formatCode="_(* #,##0_);_(* \(#,##0\);_(* &quot;-&quot;??_);_(@_)">
                  <c:v>152746.52705</c:v>
                </c:pt>
                <c:pt idx="3">
                  <c:v>6338.1320800000003</c:v>
                </c:pt>
                <c:pt idx="4">
                  <c:v>100727.86865999999</c:v>
                </c:pt>
                <c:pt idx="5">
                  <c:v>207.13761</c:v>
                </c:pt>
                <c:pt idx="6">
                  <c:v>59016.682940000013</c:v>
                </c:pt>
              </c:numCache>
            </c:numRef>
          </c:val>
          <c:extLst xmlns:c16r2="http://schemas.microsoft.com/office/drawing/2015/06/chart">
            <c:ext xmlns:c16="http://schemas.microsoft.com/office/drawing/2014/chart" uri="{C3380CC4-5D6E-409C-BE32-E72D297353CC}">
              <c16:uniqueId val="{00000014-339D-4891-AA1D-91BB3803ED7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14202229395125901"/>
          <c:y val="0.92012400884000101"/>
          <c:w val="0.85521764778750697"/>
          <c:h val="5.593569674621710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FY2015</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C05-4C26-86C7-A8BB24737FA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C05-4C26-86C7-A8BB24737FA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C05-4C26-86C7-A8BB24737FA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C05-4C26-86C7-A8BB24737FAC}"/>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6C05-4C26-86C7-A8BB24737FAC}"/>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6C05-4C26-86C7-A8BB24737FAC}"/>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6C05-4C26-86C7-A8BB24737FAC}"/>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6C05-4C26-86C7-A8BB24737FAC}"/>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6C05-4C26-86C7-A8BB24737FAC}"/>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6C05-4C26-86C7-A8BB24737FAC}"/>
              </c:ext>
            </c:extLst>
          </c:dPt>
          <c:dLbls>
            <c:dLbl>
              <c:idx val="2"/>
              <c:layout>
                <c:manualLayout>
                  <c:x val="0.112177521927406"/>
                  <c:y val="5.0269361264175902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6C05-4C26-86C7-A8BB24737FAC}"/>
                </c:ext>
                <c:ext xmlns:c15="http://schemas.microsoft.com/office/drawing/2012/chart" uri="{CE6537A1-D6FC-4f65-9D91-7224C49458BB}"/>
              </c:extLst>
            </c:dLbl>
            <c:dLbl>
              <c:idx val="3"/>
              <c:layout>
                <c:manualLayout>
                  <c:x val="4.8015230490554901E-2"/>
                  <c:y val="-7.4499967282482996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6C05-4C26-86C7-A8BB24737FAC}"/>
                </c:ext>
                <c:ext xmlns:c15="http://schemas.microsoft.com/office/drawing/2012/chart" uri="{CE6537A1-D6FC-4f65-9D91-7224C49458BB}"/>
              </c:extLst>
            </c:dLbl>
            <c:dLbl>
              <c:idx val="4"/>
              <c:layout>
                <c:manualLayout>
                  <c:x val="6.1568149051791102E-2"/>
                  <c:y val="-6.9682131146349205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6C05-4C26-86C7-A8BB24737FAC}"/>
                </c:ext>
                <c:ext xmlns:c15="http://schemas.microsoft.com/office/drawing/2012/chart" uri="{CE6537A1-D6FC-4f65-9D91-7224C49458BB}"/>
              </c:extLst>
            </c:dLbl>
            <c:dLbl>
              <c:idx val="5"/>
              <c:layout>
                <c:manualLayout>
                  <c:x val="4.1049280604630298E-2"/>
                  <c:y val="7.8720460130101092E-3"/>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B-6C05-4C26-86C7-A8BB24737FAC}"/>
                </c:ext>
                <c:ext xmlns:c15="http://schemas.microsoft.com/office/drawing/2012/chart" uri="{CE6537A1-D6FC-4f65-9D91-7224C49458BB}"/>
              </c:extLst>
            </c:dLbl>
            <c:dLbl>
              <c:idx val="6"/>
              <c:layout>
                <c:manualLayout>
                  <c:x val="3.76112912356543E-2"/>
                  <c:y val="0.112340389909047"/>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D-6C05-4C26-86C7-A8BB24737FAC}"/>
                </c:ext>
                <c:ext xmlns:c15="http://schemas.microsoft.com/office/drawing/2012/chart" uri="{CE6537A1-D6FC-4f65-9D91-7224C49458BB}"/>
              </c:extLst>
            </c:dLbl>
            <c:dLbl>
              <c:idx val="7"/>
              <c:layout>
                <c:manualLayout>
                  <c:x val="5.3616317326531403E-2"/>
                  <c:y val="9.5848510625922395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F-6C05-4C26-86C7-A8BB24737FAC}"/>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11-6C05-4C26-86C7-A8BB24737FAC}"/>
                </c:ext>
                <c:ext xmlns:c15="http://schemas.microsoft.com/office/drawing/2012/chart" uri="{CE6537A1-D6FC-4f65-9D91-7224C49458BB}"/>
              </c:extLst>
            </c:dLbl>
            <c:dLbl>
              <c:idx val="9"/>
              <c:layout>
                <c:manualLayout>
                  <c:x val="2.1428782669771902E-2"/>
                  <c:y val="0.116674300753957"/>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13-6C05-4C26-86C7-A8BB24737FAC}"/>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'[AFS TIEIN Reviewed.xlsx]Slides'!$B$46:$B$52</c:f>
              <c:strCache>
                <c:ptCount val="7"/>
                <c:pt idx="0">
                  <c:v>TV</c:v>
                </c:pt>
                <c:pt idx="1">
                  <c:v>Radio</c:v>
                </c:pt>
                <c:pt idx="2">
                  <c:v>DTH</c:v>
                </c:pt>
                <c:pt idx="3">
                  <c:v>VSAT</c:v>
                </c:pt>
                <c:pt idx="4">
                  <c:v>Dual Illumination</c:v>
                </c:pt>
                <c:pt idx="5">
                  <c:v>Other</c:v>
                </c:pt>
                <c:pt idx="6">
                  <c:v>Facilities</c:v>
                </c:pt>
              </c:strCache>
            </c:strRef>
          </c:cat>
          <c:val>
            <c:numRef>
              <c:f>'[AFS TIEIN Reviewed.xlsx]Slides'!$E$46:$E$52</c:f>
              <c:numCache>
                <c:formatCode>_ * #,##0_ ;_ * \-#,##0_ ;_ * "-"??_ ;_ @_ </c:formatCode>
                <c:ptCount val="7"/>
                <c:pt idx="0">
                  <c:v>532880.90799219999</c:v>
                </c:pt>
                <c:pt idx="1">
                  <c:v>287785.27363780001</c:v>
                </c:pt>
                <c:pt idx="2" formatCode="_(* #,##0_);_(* \(#,##0\);_(* &quot;-&quot;??_);_(@_)">
                  <c:v>114155.57561</c:v>
                </c:pt>
                <c:pt idx="3">
                  <c:v>10616.947410000001</c:v>
                </c:pt>
                <c:pt idx="4">
                  <c:v>107707.66623</c:v>
                </c:pt>
                <c:pt idx="5">
                  <c:v>419.09786999999989</c:v>
                </c:pt>
                <c:pt idx="6">
                  <c:v>53580.926050000002</c:v>
                </c:pt>
              </c:numCache>
            </c:numRef>
          </c:val>
          <c:extLst xmlns:c16r2="http://schemas.microsoft.com/office/drawing/2015/06/chart">
            <c:ext xmlns:c16="http://schemas.microsoft.com/office/drawing/2014/chart" uri="{C3380CC4-5D6E-409C-BE32-E72D297353CC}">
              <c16:uniqueId val="{00000014-6C05-4C26-86C7-A8BB24737FAC}"/>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Revenue Movement R'000</a:t>
            </a:r>
          </a:p>
        </c:rich>
      </c:tx>
      <c:layout>
        <c:manualLayout>
          <c:xMode val="edge"/>
          <c:yMode val="edge"/>
          <c:x val="2.94186563373127E-2"/>
          <c:y val="1.7316017316017299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1.4784946236559101E-2"/>
          <c:y val="0.11281385281385301"/>
          <c:w val="0.97043010752688197"/>
          <c:h val="0.86121212121212098"/>
        </c:manualLayout>
      </c:layout>
      <c:barChart>
        <c:barDir val="col"/>
        <c:grouping val="clustered"/>
        <c:varyColors val="0"/>
        <c:ser>
          <c:idx val="0"/>
          <c:order val="0"/>
          <c:spPr>
            <a:noFill/>
            <a:ln>
              <a:noFill/>
            </a:ln>
            <a:effectLst/>
          </c:spPr>
          <c:invertIfNegative val="0"/>
          <c:dPt>
            <c:idx val="0"/>
            <c:invertIfNegative val="0"/>
            <c:bubble3D val="0"/>
            <c:spPr>
              <a:solidFill>
                <a:schemeClr val="accent1">
                  <a:lumMod val="75000"/>
                </a:schemeClr>
              </a:solidFill>
              <a:ln>
                <a:noFill/>
              </a:ln>
              <a:effectLst/>
            </c:spPr>
            <c:extLst xmlns:c16r2="http://schemas.microsoft.com/office/drawing/2015/06/chart">
              <c:ext xmlns:c16="http://schemas.microsoft.com/office/drawing/2014/chart" uri="{C3380CC4-5D6E-409C-BE32-E72D297353CC}">
                <c16:uniqueId val="{00000001-3D62-4DD6-A8FE-427041AD5724}"/>
              </c:ext>
            </c:extLst>
          </c:dPt>
          <c:dPt>
            <c:idx val="8"/>
            <c:invertIfNegative val="0"/>
            <c:bubble3D val="0"/>
            <c:spPr>
              <a:solidFill>
                <a:srgbClr val="00B050"/>
              </a:solidFill>
              <a:ln>
                <a:noFill/>
              </a:ln>
              <a:effectLst/>
            </c:spPr>
            <c:extLst xmlns:c16r2="http://schemas.microsoft.com/office/drawing/2015/06/chart">
              <c:ext xmlns:c16="http://schemas.microsoft.com/office/drawing/2014/chart" uri="{C3380CC4-5D6E-409C-BE32-E72D297353CC}">
                <c16:uniqueId val="{00000003-3D62-4DD6-A8FE-427041AD5724}"/>
              </c:ext>
            </c:extLst>
          </c:dPt>
          <c:dLbls>
            <c:dLbl>
              <c:idx val="0"/>
              <c:spPr>
                <a:solidFill>
                  <a:schemeClr val="bg1"/>
                </a:solid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dLbl>
            <c:dLbl>
              <c:idx val="1"/>
              <c:layout>
                <c:manualLayout>
                  <c:x val="-8.1840022013377409E-3"/>
                  <c:y val="-0.50216450216450204"/>
                </c:manualLayout>
              </c:layout>
              <c:spPr>
                <a:solidFill>
                  <a:schemeClr val="accent1">
                    <a:lumMod val="60000"/>
                    <a:lumOff val="40000"/>
                  </a:schemeClr>
                </a:solid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D62-4DD6-A8FE-427041AD5724}"/>
                </c:ext>
                <c:ext xmlns:c15="http://schemas.microsoft.com/office/drawing/2012/chart" uri="{CE6537A1-D6FC-4f65-9D91-7224C49458BB}">
                  <c15:layout>
                    <c:manualLayout>
                      <c:w val="7.2789031411396199E-2"/>
                      <c:h val="0.116969696969697"/>
                    </c:manualLayout>
                  </c15:layout>
                </c:ext>
              </c:extLst>
            </c:dLbl>
            <c:dLbl>
              <c:idx val="2"/>
              <c:layout>
                <c:manualLayout>
                  <c:x val="-8.1840022013377409E-3"/>
                  <c:y val="-0.52525252525252497"/>
                </c:manualLayout>
              </c:layout>
              <c:spPr>
                <a:solidFill>
                  <a:schemeClr val="accent1">
                    <a:lumMod val="60000"/>
                    <a:lumOff val="40000"/>
                  </a:schemeClr>
                </a:solid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3D62-4DD6-A8FE-427041AD5724}"/>
                </c:ext>
                <c:ext xmlns:c15="http://schemas.microsoft.com/office/drawing/2012/chart" uri="{CE6537A1-D6FC-4f65-9D91-7224C49458BB}">
                  <c15:layout>
                    <c:manualLayout>
                      <c:w val="7.2789031411396199E-2"/>
                      <c:h val="0.10542568542568501"/>
                    </c:manualLayout>
                  </c15:layout>
                </c:ext>
              </c:extLst>
            </c:dLbl>
            <c:dLbl>
              <c:idx val="3"/>
              <c:layout>
                <c:manualLayout>
                  <c:x val="-6.7204301075268801E-3"/>
                  <c:y val="-0.54545454545454497"/>
                </c:manualLayout>
              </c:layout>
              <c:spPr>
                <a:solidFill>
                  <a:schemeClr val="accent1">
                    <a:lumMod val="60000"/>
                    <a:lumOff val="40000"/>
                  </a:schemeClr>
                </a:solid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3D62-4DD6-A8FE-427041AD5724}"/>
                </c:ext>
                <c:ext xmlns:c15="http://schemas.microsoft.com/office/drawing/2012/chart" uri="{CE6537A1-D6FC-4f65-9D91-7224C49458BB}">
                  <c15:layout>
                    <c:manualLayout>
                      <c:w val="7.2789031411396199E-2"/>
                      <c:h val="0.13428571428571401"/>
                    </c:manualLayout>
                  </c15:layout>
                </c:ext>
              </c:extLst>
            </c:dLbl>
            <c:dLbl>
              <c:idx val="4"/>
              <c:layout>
                <c:manualLayout>
                  <c:x val="-1.4635720938108599E-3"/>
                  <c:y val="0.69552851348126898"/>
                </c:manualLayout>
              </c:layout>
              <c:spPr>
                <a:solidFill>
                  <a:srgbClr val="C00000"/>
                </a:solid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3D62-4DD6-A8FE-427041AD5724}"/>
                </c:ext>
                <c:ext xmlns:c15="http://schemas.microsoft.com/office/drawing/2012/chart" uri="{CE6537A1-D6FC-4f65-9D91-7224C49458BB}">
                  <c15:layout>
                    <c:manualLayout>
                      <c:w val="6.0920646007958698E-2"/>
                      <c:h val="5.2207792207792203E-2"/>
                    </c:manualLayout>
                  </c15:layout>
                </c:ext>
              </c:extLst>
            </c:dLbl>
            <c:dLbl>
              <c:idx val="5"/>
              <c:layout>
                <c:manualLayout>
                  <c:x val="-4.39082211497757E-3"/>
                  <c:y val="0.69985638158866503"/>
                </c:manualLayout>
              </c:layout>
              <c:spPr>
                <a:solidFill>
                  <a:srgbClr val="C00000"/>
                </a:solid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3D62-4DD6-A8FE-427041AD5724}"/>
                </c:ext>
                <c:ext xmlns:c15="http://schemas.microsoft.com/office/drawing/2012/chart" uri="{CE6537A1-D6FC-4f65-9D91-7224C49458BB}">
                  <c15:layout>
                    <c:manualLayout>
                      <c:w val="6.0920646007958698E-2"/>
                      <c:h val="7.81818181818182E-2"/>
                    </c:manualLayout>
                  </c15:layout>
                </c:ext>
              </c:extLst>
            </c:dLbl>
            <c:dLbl>
              <c:idx val="6"/>
              <c:layout>
                <c:manualLayout>
                  <c:x val="-5.7349081364829503E-3"/>
                  <c:y val="-0.59884559884559896"/>
                </c:manualLayout>
              </c:layout>
              <c:spPr>
                <a:solidFill>
                  <a:schemeClr val="accent1">
                    <a:lumMod val="60000"/>
                    <a:lumOff val="40000"/>
                  </a:schemeClr>
                </a:solid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3D62-4DD6-A8FE-427041AD5724}"/>
                </c:ext>
                <c:ext xmlns:c15="http://schemas.microsoft.com/office/drawing/2012/chart" uri="{CE6537A1-D6FC-4f65-9D91-7224C49458BB}">
                  <c15:layout>
                    <c:manualLayout>
                      <c:w val="6.1888387943442598E-2"/>
                      <c:h val="6.21356421356421E-2"/>
                    </c:manualLayout>
                  </c15:layout>
                </c:ext>
              </c:extLst>
            </c:dLbl>
            <c:dLbl>
              <c:idx val="7"/>
              <c:layout>
                <c:manualLayout>
                  <c:x val="1.8221361442722799E-3"/>
                  <c:y val="-0.60894660894660901"/>
                </c:manualLayout>
              </c:layout>
              <c:spPr>
                <a:solidFill>
                  <a:schemeClr val="accent1">
                    <a:lumMod val="60000"/>
                    <a:lumOff val="40000"/>
                  </a:schemeClr>
                </a:solid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3D62-4DD6-A8FE-427041AD5724}"/>
                </c:ext>
                <c:ext xmlns:c15="http://schemas.microsoft.com/office/drawing/2012/chart" uri="{CE6537A1-D6FC-4f65-9D91-7224C49458BB}">
                  <c15:layout>
                    <c:manualLayout>
                      <c:w val="6.1888387943442598E-2"/>
                      <c:h val="3.03896103896104E-2"/>
                    </c:manualLayout>
                  </c15:layout>
                </c:ext>
              </c:extLst>
            </c:dLbl>
            <c:dLbl>
              <c:idx val="8"/>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dLbl>
            <c:spPr>
              <a:solidFill>
                <a:schemeClr val="accent1">
                  <a:lumMod val="60000"/>
                  <a:lumOff val="40000"/>
                </a:schemeClr>
              </a:solid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noFill/>
                      <a:round/>
                    </a:ln>
                    <a:effectLst/>
                  </c:spPr>
                </c15:leaderLines>
              </c:ext>
            </c:extLst>
          </c:dLbls>
          <c:cat>
            <c:strRef>
              <c:f>'[AFS TIEIN Reviewed.xlsx]Presentation'!$B$27:$B$35</c:f>
              <c:strCache>
                <c:ptCount val="9"/>
                <c:pt idx="0">
                  <c:v>FY2015</c:v>
                </c:pt>
                <c:pt idx="1">
                  <c:v>Television</c:v>
                </c:pt>
                <c:pt idx="2">
                  <c:v>Radio</c:v>
                </c:pt>
                <c:pt idx="3">
                  <c:v>DTH</c:v>
                </c:pt>
                <c:pt idx="4">
                  <c:v>VSAT</c:v>
                </c:pt>
                <c:pt idx="5">
                  <c:v>Dual Illumination</c:v>
                </c:pt>
                <c:pt idx="6">
                  <c:v>Facilities Leasing</c:v>
                </c:pt>
                <c:pt idx="7">
                  <c:v>Other</c:v>
                </c:pt>
                <c:pt idx="8">
                  <c:v>FY2015</c:v>
                </c:pt>
              </c:strCache>
            </c:strRef>
          </c:cat>
          <c:val>
            <c:numRef>
              <c:f>'[AFS TIEIN Reviewed.xlsx]Presentation'!$C$27:$C$35</c:f>
              <c:numCache>
                <c:formatCode>_ * #,##0_ ;_ * \-#,##0_ ;_ * "-"??_ ;_ @_ </c:formatCode>
                <c:ptCount val="9"/>
                <c:pt idx="0">
                  <c:v>1107146</c:v>
                </c:pt>
                <c:pt idx="1">
                  <c:v>22759.746395745398</c:v>
                </c:pt>
                <c:pt idx="2">
                  <c:v>14590.419384254479</c:v>
                </c:pt>
                <c:pt idx="3">
                  <c:v>38590.951439999961</c:v>
                </c:pt>
                <c:pt idx="4">
                  <c:v>-4278.8153300000004</c:v>
                </c:pt>
                <c:pt idx="5">
                  <c:v>-6979.7975700000097</c:v>
                </c:pt>
                <c:pt idx="6">
                  <c:v>5435.7568900000033</c:v>
                </c:pt>
                <c:pt idx="7">
                  <c:v>1989.0397399999999</c:v>
                </c:pt>
                <c:pt idx="8">
                  <c:v>1179253.3009500001</c:v>
                </c:pt>
              </c:numCache>
            </c:numRef>
          </c:val>
          <c:extLst xmlns:c16r2="http://schemas.microsoft.com/office/drawing/2015/06/chart">
            <c:ext xmlns:c16="http://schemas.microsoft.com/office/drawing/2014/chart" uri="{C3380CC4-5D6E-409C-BE32-E72D297353CC}">
              <c16:uniqueId val="{0000000B-3D62-4DD6-A8FE-427041AD5724}"/>
            </c:ext>
          </c:extLst>
        </c:ser>
        <c:dLbls>
          <c:showLegendKey val="0"/>
          <c:showVal val="0"/>
          <c:showCatName val="0"/>
          <c:showSerName val="0"/>
          <c:showPercent val="0"/>
          <c:showBubbleSize val="0"/>
        </c:dLbls>
        <c:gapWidth val="219"/>
        <c:overlap val="-27"/>
        <c:axId val="334100000"/>
        <c:axId val="334096864"/>
      </c:barChart>
      <c:catAx>
        <c:axId val="33410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34096864"/>
        <c:crossesAt val="0"/>
        <c:auto val="1"/>
        <c:lblAlgn val="ctr"/>
        <c:lblOffset val="100"/>
        <c:noMultiLvlLbl val="0"/>
      </c:catAx>
      <c:valAx>
        <c:axId val="334096864"/>
        <c:scaling>
          <c:orientation val="minMax"/>
        </c:scaling>
        <c:delete val="1"/>
        <c:axPos val="l"/>
        <c:majorGridlines>
          <c:spPr>
            <a:ln w="9525" cap="flat" cmpd="sng" algn="ctr">
              <a:noFill/>
              <a:round/>
            </a:ln>
            <a:effectLst/>
          </c:spPr>
        </c:majorGridlines>
        <c:numFmt formatCode="_ * #,##0_ ;_ * \-#,##0_ ;_ * &quot;-&quot;??_ ;_ @_ " sourceLinked="1"/>
        <c:majorTickMark val="none"/>
        <c:minorTickMark val="none"/>
        <c:tickLblPos val="nextTo"/>
        <c:crossAx val="334100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F72485-EB40-774B-B3C2-8EEDAB3FF793}" type="doc">
      <dgm:prSet loTypeId="urn:microsoft.com/office/officeart/2005/8/layout/orgChart1" loCatId="" qsTypeId="urn:microsoft.com/office/officeart/2005/8/quickstyle/simple5" qsCatId="simple" csTypeId="urn:microsoft.com/office/officeart/2005/8/colors/colorful2" csCatId="colorful" phldr="1"/>
      <dgm:spPr/>
      <dgm:t>
        <a:bodyPr/>
        <a:lstStyle/>
        <a:p>
          <a:endParaRPr lang="en-US"/>
        </a:p>
      </dgm:t>
    </dgm:pt>
    <dgm:pt modelId="{3D2AABC9-72B1-084C-A329-A5A02596932A}">
      <dgm:prSet phldrT="[Text]"/>
      <dgm:spPr>
        <a:xfrm>
          <a:off x="2434863" y="244707"/>
          <a:ext cx="610525" cy="305262"/>
        </a:xfrm>
        <a:solidFill>
          <a:srgbClr val="FF000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Board</a:t>
          </a:r>
        </a:p>
      </dgm:t>
    </dgm:pt>
    <dgm:pt modelId="{39DA2BBE-B0E4-EE4A-8791-68B92DF3E853}" type="parTrans" cxnId="{E6ED3152-386A-8746-8CA0-330C32838C4D}">
      <dgm:prSet/>
      <dgm:spPr/>
      <dgm:t>
        <a:bodyPr/>
        <a:lstStyle/>
        <a:p>
          <a:endParaRPr lang="en-US"/>
        </a:p>
      </dgm:t>
    </dgm:pt>
    <dgm:pt modelId="{883D0F61-6314-104A-9758-987552F3A33C}" type="sibTrans" cxnId="{E6ED3152-386A-8746-8CA0-330C32838C4D}">
      <dgm:prSet/>
      <dgm:spPr/>
      <dgm:t>
        <a:bodyPr/>
        <a:lstStyle/>
        <a:p>
          <a:endParaRPr lang="en-US"/>
        </a:p>
      </dgm:t>
    </dgm:pt>
    <dgm:pt modelId="{A476D0CA-5282-394F-9E47-047EDF50C6F7}" type="asst">
      <dgm:prSet phldrT="[Text]"/>
      <dgm:spPr>
        <a:xfrm>
          <a:off x="2065495" y="678180"/>
          <a:ext cx="610525" cy="305262"/>
        </a:xfrm>
        <a:solidFill>
          <a:srgbClr val="FFC00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Internal Audit</a:t>
          </a:r>
        </a:p>
      </dgm:t>
    </dgm:pt>
    <dgm:pt modelId="{0600E088-72B1-B64F-BF0A-F99467E153AF}" type="parTrans" cxnId="{34446F2D-CE54-3E4F-AF96-79E470EE7617}">
      <dgm:prSet/>
      <dgm:spPr>
        <a:xfrm>
          <a:off x="2630300" y="549970"/>
          <a:ext cx="91440" cy="280841"/>
        </a:xfrm>
        <a:noFill/>
        <a:ln w="12700" cap="flat" cmpd="sng" algn="ctr">
          <a:solidFill>
            <a:srgbClr val="1B587C">
              <a:hueOff val="0"/>
              <a:satOff val="0"/>
              <a:lumOff val="0"/>
              <a:alphaOff val="0"/>
            </a:srgbClr>
          </a:solidFill>
          <a:prstDash val="solid"/>
          <a:miter lim="800000"/>
        </a:ln>
        <a:effectLst/>
      </dgm:spPr>
      <dgm:t>
        <a:bodyPr/>
        <a:lstStyle/>
        <a:p>
          <a:endParaRPr lang="en-US"/>
        </a:p>
      </dgm:t>
    </dgm:pt>
    <dgm:pt modelId="{2983835C-2548-A648-A307-1C6E225402FB}" type="sibTrans" cxnId="{34446F2D-CE54-3E4F-AF96-79E470EE7617}">
      <dgm:prSet/>
      <dgm:spPr/>
      <dgm:t>
        <a:bodyPr/>
        <a:lstStyle/>
        <a:p>
          <a:endParaRPr lang="en-US"/>
        </a:p>
      </dgm:t>
    </dgm:pt>
    <dgm:pt modelId="{B53FF87A-0443-394B-9FAE-78F715A5DE59}">
      <dgm:prSet phldrT="[Text]"/>
      <dgm:spPr>
        <a:xfrm>
          <a:off x="2434863" y="1111653"/>
          <a:ext cx="610525" cy="305262"/>
        </a:xfrm>
        <a:solidFill>
          <a:srgbClr val="4E8542">
            <a:lumMod val="60000"/>
            <a:lumOff val="40000"/>
          </a:srgbClr>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CEO</a:t>
          </a:r>
        </a:p>
      </dgm:t>
    </dgm:pt>
    <dgm:pt modelId="{B85292D2-45DA-9549-8BAC-5C35D62FE0BB}" type="parTrans" cxnId="{31042459-14D2-EC48-A390-69D52416586C}">
      <dgm:prSet/>
      <dgm:spPr>
        <a:xfrm>
          <a:off x="2694406" y="549970"/>
          <a:ext cx="91440" cy="561683"/>
        </a:xfrm>
        <a:noFill/>
        <a:ln w="12700" cap="flat" cmpd="sng" algn="ctr">
          <a:solidFill>
            <a:srgbClr val="1B587C">
              <a:hueOff val="0"/>
              <a:satOff val="0"/>
              <a:lumOff val="0"/>
              <a:alphaOff val="0"/>
            </a:srgbClr>
          </a:solidFill>
          <a:prstDash val="solid"/>
          <a:miter lim="800000"/>
        </a:ln>
        <a:effectLst/>
      </dgm:spPr>
      <dgm:t>
        <a:bodyPr/>
        <a:lstStyle/>
        <a:p>
          <a:endParaRPr lang="en-US"/>
        </a:p>
      </dgm:t>
    </dgm:pt>
    <dgm:pt modelId="{87C317E4-8E5A-8E43-819C-E8ED4DC690BD}" type="sibTrans" cxnId="{31042459-14D2-EC48-A390-69D52416586C}">
      <dgm:prSet/>
      <dgm:spPr/>
      <dgm:t>
        <a:bodyPr/>
        <a:lstStyle/>
        <a:p>
          <a:endParaRPr lang="en-US"/>
        </a:p>
      </dgm:t>
    </dgm:pt>
    <dgm:pt modelId="{9B0981F0-7CCB-8546-8378-C1B6585131DB}" type="asst">
      <dgm:prSet phldrT="[Text]"/>
      <dgm:spPr>
        <a:xfrm>
          <a:off x="2804231" y="678180"/>
          <a:ext cx="610525" cy="305262"/>
        </a:xfrm>
        <a:solidFill>
          <a:srgbClr val="FFC00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Company Secretary</a:t>
          </a:r>
        </a:p>
      </dgm:t>
    </dgm:pt>
    <dgm:pt modelId="{106CBEB5-F333-0645-BA2C-D11ABBF2D584}" type="parTrans" cxnId="{053F74B8-83D0-3E42-9396-89008B0E359E}">
      <dgm:prSet/>
      <dgm:spPr>
        <a:xfrm>
          <a:off x="2694406" y="549970"/>
          <a:ext cx="91440" cy="280841"/>
        </a:xfrm>
        <a:noFill/>
        <a:ln w="12700" cap="flat" cmpd="sng" algn="ctr">
          <a:solidFill>
            <a:srgbClr val="1B587C">
              <a:hueOff val="0"/>
              <a:satOff val="0"/>
              <a:lumOff val="0"/>
              <a:alphaOff val="0"/>
            </a:srgbClr>
          </a:solidFill>
          <a:prstDash val="solid"/>
          <a:miter lim="800000"/>
        </a:ln>
        <a:effectLst/>
      </dgm:spPr>
      <dgm:t>
        <a:bodyPr/>
        <a:lstStyle/>
        <a:p>
          <a:endParaRPr lang="en-US"/>
        </a:p>
      </dgm:t>
    </dgm:pt>
    <dgm:pt modelId="{EFA53499-89CE-3148-A28E-8F7E68C9EBE7}" type="sibTrans" cxnId="{053F74B8-83D0-3E42-9396-89008B0E359E}">
      <dgm:prSet/>
      <dgm:spPr/>
      <dgm:t>
        <a:bodyPr/>
        <a:lstStyle/>
        <a:p>
          <a:endParaRPr lang="en-US"/>
        </a:p>
      </dgm:t>
    </dgm:pt>
    <dgm:pt modelId="{ECD0DBE0-3D50-0E4A-BAE1-E6526F8FA2E4}">
      <dgm:prSet phldrT="[Text]"/>
      <dgm:spPr>
        <a:xfrm>
          <a:off x="3758177" y="1545126"/>
          <a:ext cx="610525" cy="305262"/>
        </a:xfrm>
        <a:solidFill>
          <a:srgbClr val="00B0F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CFO</a:t>
          </a:r>
        </a:p>
      </dgm:t>
    </dgm:pt>
    <dgm:pt modelId="{07598A3A-C52D-EF45-AC9E-21DD6082F6E9}" type="parTrans" cxnId="{E8A8BD86-E98E-A944-ADEA-263E3DC9EC94}">
      <dgm:prSet/>
      <dgm:spPr>
        <a:xfrm>
          <a:off x="2740126" y="1416916"/>
          <a:ext cx="1323314" cy="128210"/>
        </a:xfrm>
        <a:noFill/>
        <a:ln w="12700" cap="flat" cmpd="sng" algn="ctr">
          <a:solidFill>
            <a:srgbClr val="4E8542">
              <a:hueOff val="0"/>
              <a:satOff val="0"/>
              <a:lumOff val="0"/>
              <a:alphaOff val="0"/>
            </a:srgbClr>
          </a:solidFill>
          <a:prstDash val="solid"/>
          <a:miter lim="800000"/>
        </a:ln>
        <a:effectLst/>
      </dgm:spPr>
      <dgm:t>
        <a:bodyPr/>
        <a:lstStyle/>
        <a:p>
          <a:endParaRPr lang="en-US"/>
        </a:p>
      </dgm:t>
    </dgm:pt>
    <dgm:pt modelId="{01BF07BB-83B0-E74A-9D4C-7FBF2680DC33}" type="sibTrans" cxnId="{E8A8BD86-E98E-A944-ADEA-263E3DC9EC94}">
      <dgm:prSet/>
      <dgm:spPr/>
      <dgm:t>
        <a:bodyPr/>
        <a:lstStyle/>
        <a:p>
          <a:endParaRPr lang="en-US"/>
        </a:p>
      </dgm:t>
    </dgm:pt>
    <dgm:pt modelId="{5918670B-C85F-E643-BC1D-36AE450EBA37}">
      <dgm:prSet phldrT="[Text]"/>
      <dgm:spPr>
        <a:xfrm>
          <a:off x="4866281" y="1545126"/>
          <a:ext cx="610525" cy="305262"/>
        </a:xfrm>
        <a:solidFill>
          <a:srgbClr val="00B0F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COO</a:t>
          </a:r>
        </a:p>
      </dgm:t>
    </dgm:pt>
    <dgm:pt modelId="{FEA2AAC8-109F-AB46-9BF6-87C52AFCE72C}" type="parTrans" cxnId="{71F74CB5-FBF7-874F-BCE5-CB1EB16FC367}">
      <dgm:prSet/>
      <dgm:spPr>
        <a:xfrm>
          <a:off x="2740126" y="1416916"/>
          <a:ext cx="2431417" cy="128210"/>
        </a:xfrm>
        <a:noFill/>
        <a:ln w="12700" cap="flat" cmpd="sng" algn="ctr">
          <a:solidFill>
            <a:srgbClr val="4E8542">
              <a:hueOff val="0"/>
              <a:satOff val="0"/>
              <a:lumOff val="0"/>
              <a:alphaOff val="0"/>
            </a:srgbClr>
          </a:solidFill>
          <a:prstDash val="solid"/>
          <a:miter lim="800000"/>
        </a:ln>
        <a:effectLst/>
      </dgm:spPr>
      <dgm:t>
        <a:bodyPr/>
        <a:lstStyle/>
        <a:p>
          <a:endParaRPr lang="en-US"/>
        </a:p>
      </dgm:t>
    </dgm:pt>
    <dgm:pt modelId="{526D0E0E-FD56-3240-A6F4-AACBDDC670D9}" type="sibTrans" cxnId="{71F74CB5-FBF7-874F-BCE5-CB1EB16FC367}">
      <dgm:prSet/>
      <dgm:spPr/>
      <dgm:t>
        <a:bodyPr/>
        <a:lstStyle/>
        <a:p>
          <a:endParaRPr lang="en-US"/>
        </a:p>
      </dgm:t>
    </dgm:pt>
    <dgm:pt modelId="{1EBD05F0-D222-B049-A4D5-F74DCA41118C}">
      <dgm:prSet phldrT="[Text]"/>
      <dgm:spPr>
        <a:xfrm>
          <a:off x="1541969" y="1545126"/>
          <a:ext cx="610525" cy="305262"/>
        </a:xfrm>
        <a:solidFill>
          <a:srgbClr val="00B0F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Legal</a:t>
          </a:r>
        </a:p>
      </dgm:t>
    </dgm:pt>
    <dgm:pt modelId="{EFF36FD7-AD9D-9C4E-A3D5-843EC4303ECD}" type="parTrans" cxnId="{23CD8AB2-E541-0241-B5D2-3E7F88F32772}">
      <dgm:prSet/>
      <dgm:spPr>
        <a:xfrm>
          <a:off x="1847232" y="1416916"/>
          <a:ext cx="892893" cy="128210"/>
        </a:xfrm>
        <a:noFill/>
        <a:ln w="12700" cap="flat" cmpd="sng" algn="ctr">
          <a:solidFill>
            <a:srgbClr val="4E8542">
              <a:hueOff val="0"/>
              <a:satOff val="0"/>
              <a:lumOff val="0"/>
              <a:alphaOff val="0"/>
            </a:srgbClr>
          </a:solidFill>
          <a:prstDash val="solid"/>
          <a:miter lim="800000"/>
        </a:ln>
        <a:effectLst/>
      </dgm:spPr>
      <dgm:t>
        <a:bodyPr/>
        <a:lstStyle/>
        <a:p>
          <a:endParaRPr lang="en-US"/>
        </a:p>
      </dgm:t>
    </dgm:pt>
    <dgm:pt modelId="{52B24E3D-2345-2145-B30D-D177D5FBFD9B}" type="sibTrans" cxnId="{23CD8AB2-E541-0241-B5D2-3E7F88F32772}">
      <dgm:prSet/>
      <dgm:spPr/>
      <dgm:t>
        <a:bodyPr/>
        <a:lstStyle/>
        <a:p>
          <a:endParaRPr lang="en-US"/>
        </a:p>
      </dgm:t>
    </dgm:pt>
    <dgm:pt modelId="{3C62F8B5-5936-6940-B489-939A6EFD529D}">
      <dgm:prSet phldrT="[Text]"/>
      <dgm:spPr>
        <a:xfrm>
          <a:off x="3019441" y="1545126"/>
          <a:ext cx="610525" cy="305262"/>
        </a:xfrm>
        <a:solidFill>
          <a:srgbClr val="00B0F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Risk Management</a:t>
          </a:r>
        </a:p>
      </dgm:t>
    </dgm:pt>
    <dgm:pt modelId="{0B4E35FC-F2F0-1A40-8721-0208D80B3981}" type="parTrans" cxnId="{45A799A8-5831-F04B-8D4B-BB471D0CF4AD}">
      <dgm:prSet/>
      <dgm:spPr>
        <a:xfrm>
          <a:off x="2740126" y="1416916"/>
          <a:ext cx="584578" cy="128210"/>
        </a:xfrm>
        <a:noFill/>
        <a:ln w="12700" cap="flat" cmpd="sng" algn="ctr">
          <a:solidFill>
            <a:srgbClr val="4E8542">
              <a:hueOff val="0"/>
              <a:satOff val="0"/>
              <a:lumOff val="0"/>
              <a:alphaOff val="0"/>
            </a:srgbClr>
          </a:solidFill>
          <a:prstDash val="solid"/>
          <a:miter lim="800000"/>
        </a:ln>
        <a:effectLst/>
      </dgm:spPr>
      <dgm:t>
        <a:bodyPr/>
        <a:lstStyle/>
        <a:p>
          <a:endParaRPr lang="en-US"/>
        </a:p>
      </dgm:t>
    </dgm:pt>
    <dgm:pt modelId="{0F058C15-5B32-8D4F-83A4-2E5AFD84A7E7}" type="sibTrans" cxnId="{45A799A8-5831-F04B-8D4B-BB471D0CF4AD}">
      <dgm:prSet/>
      <dgm:spPr/>
      <dgm:t>
        <a:bodyPr/>
        <a:lstStyle/>
        <a:p>
          <a:endParaRPr lang="en-US"/>
        </a:p>
      </dgm:t>
    </dgm:pt>
    <dgm:pt modelId="{2343A40E-6A54-C84A-B35D-AB14BD146681}">
      <dgm:prSet phldrT="[Text]"/>
      <dgm:spPr>
        <a:xfrm>
          <a:off x="0" y="1536762"/>
          <a:ext cx="610525" cy="305262"/>
        </a:xfrm>
        <a:solidFill>
          <a:srgbClr val="00B0F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Chief Technology Officer</a:t>
          </a:r>
        </a:p>
      </dgm:t>
    </dgm:pt>
    <dgm:pt modelId="{6C451A38-3722-9140-9CE5-BAC8030369A7}" type="parTrans" cxnId="{F3B14E30-201B-5C4F-B016-62BCA8DB9AB4}">
      <dgm:prSet/>
      <dgm:spPr>
        <a:xfrm>
          <a:off x="305262" y="1416916"/>
          <a:ext cx="2434863" cy="119846"/>
        </a:xfrm>
        <a:noFill/>
        <a:ln w="12700" cap="flat" cmpd="sng" algn="ctr">
          <a:solidFill>
            <a:srgbClr val="4E8542">
              <a:hueOff val="0"/>
              <a:satOff val="0"/>
              <a:lumOff val="0"/>
              <a:alphaOff val="0"/>
            </a:srgbClr>
          </a:solidFill>
          <a:prstDash val="solid"/>
          <a:miter lim="800000"/>
        </a:ln>
        <a:effectLst/>
      </dgm:spPr>
      <dgm:t>
        <a:bodyPr/>
        <a:lstStyle/>
        <a:p>
          <a:endParaRPr lang="en-US"/>
        </a:p>
      </dgm:t>
    </dgm:pt>
    <dgm:pt modelId="{6DB13AF3-7DAE-FA48-8D37-BE143F1C16B4}" type="sibTrans" cxnId="{F3B14E30-201B-5C4F-B016-62BCA8DB9AB4}">
      <dgm:prSet/>
      <dgm:spPr/>
      <dgm:t>
        <a:bodyPr/>
        <a:lstStyle/>
        <a:p>
          <a:endParaRPr lang="en-US"/>
        </a:p>
      </dgm:t>
    </dgm:pt>
    <dgm:pt modelId="{E7BBF745-7E55-2343-8B06-695603DB9433}">
      <dgm:prSet phldrT="[Text]"/>
      <dgm:spPr>
        <a:xfrm>
          <a:off x="4496913" y="1995657"/>
          <a:ext cx="610525" cy="305262"/>
        </a:xfrm>
        <a:solidFill>
          <a:srgbClr val="7030A0"/>
        </a:solidFill>
        <a:ln>
          <a:noFill/>
        </a:ln>
        <a:effectLst>
          <a:outerShdw blurRad="57150" dist="19050" dir="5400000" algn="ctr" rotWithShape="0">
            <a:srgbClr val="000000">
              <a:alpha val="63000"/>
            </a:srgbClr>
          </a:outerShdw>
        </a:effectLst>
      </dgm:spPr>
      <dgm:t>
        <a:bodyPr/>
        <a:lstStyle/>
        <a:p>
          <a:r>
            <a:rPr lang="en-US" dirty="0">
              <a:solidFill>
                <a:sysClr val="window" lastClr="FFFFFF"/>
              </a:solidFill>
              <a:latin typeface="Calibri"/>
              <a:ea typeface="+mn-ea"/>
              <a:cs typeface="+mn-cs"/>
            </a:rPr>
            <a:t>Marketing and Sales</a:t>
          </a:r>
        </a:p>
      </dgm:t>
    </dgm:pt>
    <dgm:pt modelId="{6AA53529-88D9-474B-A066-14A7A0A45CFF}" type="parTrans" cxnId="{48408671-E350-1344-A2E2-1BD9EA231B2C}">
      <dgm:prSet/>
      <dgm:spPr>
        <a:xfrm>
          <a:off x="4802175" y="1850389"/>
          <a:ext cx="369367" cy="145268"/>
        </a:xfrm>
        <a:noFill/>
        <a:ln w="12700" cap="flat" cmpd="sng" algn="ctr">
          <a:solidFill>
            <a:srgbClr val="604878">
              <a:hueOff val="0"/>
              <a:satOff val="0"/>
              <a:lumOff val="0"/>
              <a:alphaOff val="0"/>
            </a:srgbClr>
          </a:solidFill>
          <a:prstDash val="solid"/>
          <a:miter lim="800000"/>
        </a:ln>
        <a:effectLst/>
      </dgm:spPr>
      <dgm:t>
        <a:bodyPr/>
        <a:lstStyle/>
        <a:p>
          <a:endParaRPr lang="en-US"/>
        </a:p>
      </dgm:t>
    </dgm:pt>
    <dgm:pt modelId="{A1035D0E-5341-7F4F-AFE2-A24EDA0F5483}" type="sibTrans" cxnId="{48408671-E350-1344-A2E2-1BD9EA231B2C}">
      <dgm:prSet/>
      <dgm:spPr/>
      <dgm:t>
        <a:bodyPr/>
        <a:lstStyle/>
        <a:p>
          <a:endParaRPr lang="en-US"/>
        </a:p>
      </dgm:t>
    </dgm:pt>
    <dgm:pt modelId="{F74CB4CE-533A-BC4B-BA26-70E7235CC5A8}">
      <dgm:prSet phldrT="[Text]"/>
      <dgm:spPr>
        <a:xfrm>
          <a:off x="742181" y="1545126"/>
          <a:ext cx="671578" cy="305262"/>
        </a:xfrm>
        <a:solidFill>
          <a:srgbClr val="00B0F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Human Resources</a:t>
          </a:r>
        </a:p>
      </dgm:t>
    </dgm:pt>
    <dgm:pt modelId="{BB56EAD5-8D8E-6D44-B5C5-79B2504AA724}" type="parTrans" cxnId="{3EF986B5-7FD1-8849-897C-A6AEA147B7F2}">
      <dgm:prSet/>
      <dgm:spPr>
        <a:xfrm>
          <a:off x="1077970" y="1416916"/>
          <a:ext cx="1662155" cy="128210"/>
        </a:xfrm>
        <a:noFill/>
        <a:ln w="12700" cap="flat" cmpd="sng" algn="ctr">
          <a:solidFill>
            <a:srgbClr val="4E8542">
              <a:hueOff val="0"/>
              <a:satOff val="0"/>
              <a:lumOff val="0"/>
              <a:alphaOff val="0"/>
            </a:srgbClr>
          </a:solidFill>
          <a:prstDash val="solid"/>
          <a:miter lim="800000"/>
        </a:ln>
        <a:effectLst/>
      </dgm:spPr>
      <dgm:t>
        <a:bodyPr/>
        <a:lstStyle/>
        <a:p>
          <a:endParaRPr lang="en-US"/>
        </a:p>
      </dgm:t>
    </dgm:pt>
    <dgm:pt modelId="{146A8E3F-F2FE-384B-A19A-DCAB55B4E227}" type="sibTrans" cxnId="{3EF986B5-7FD1-8849-897C-A6AEA147B7F2}">
      <dgm:prSet/>
      <dgm:spPr/>
      <dgm:t>
        <a:bodyPr/>
        <a:lstStyle/>
        <a:p>
          <a:endParaRPr lang="en-US"/>
        </a:p>
      </dgm:t>
    </dgm:pt>
    <dgm:pt modelId="{6514B7AB-4C64-2F4F-BC70-FB47FA788D25}">
      <dgm:prSet/>
      <dgm:spPr>
        <a:xfrm>
          <a:off x="5235649" y="1978599"/>
          <a:ext cx="610525" cy="305262"/>
        </a:xfrm>
        <a:solidFill>
          <a:srgbClr val="7030A0"/>
        </a:solidFill>
        <a:ln>
          <a:noFill/>
        </a:ln>
        <a:effectLst>
          <a:outerShdw blurRad="57150" dist="19050" dir="5400000" algn="ctr" rotWithShape="0">
            <a:srgbClr val="000000">
              <a:alpha val="63000"/>
            </a:srgbClr>
          </a:outerShdw>
        </a:effectLst>
      </dgm:spPr>
      <dgm:t>
        <a:bodyPr/>
        <a:lstStyle/>
        <a:p>
          <a:r>
            <a:rPr lang="en-US" dirty="0">
              <a:solidFill>
                <a:sysClr val="window" lastClr="FFFFFF"/>
              </a:solidFill>
              <a:latin typeface="Calibri"/>
              <a:ea typeface="+mn-ea"/>
              <a:cs typeface="+mn-cs"/>
            </a:rPr>
            <a:t>Operations</a:t>
          </a:r>
        </a:p>
      </dgm:t>
    </dgm:pt>
    <dgm:pt modelId="{4BA540AE-1F24-D949-884C-A6007DB61D38}" type="parTrans" cxnId="{9AFF445D-5486-E249-8F60-5EEA08CD1D58}">
      <dgm:prSet/>
      <dgm:spPr>
        <a:xfrm>
          <a:off x="5171543" y="1850389"/>
          <a:ext cx="369367" cy="128210"/>
        </a:xfrm>
        <a:noFill/>
        <a:ln w="12700" cap="flat" cmpd="sng" algn="ctr">
          <a:solidFill>
            <a:srgbClr val="604878">
              <a:hueOff val="0"/>
              <a:satOff val="0"/>
              <a:lumOff val="0"/>
              <a:alphaOff val="0"/>
            </a:srgbClr>
          </a:solidFill>
          <a:prstDash val="solid"/>
          <a:miter lim="800000"/>
        </a:ln>
        <a:effectLst/>
      </dgm:spPr>
      <dgm:t>
        <a:bodyPr/>
        <a:lstStyle/>
        <a:p>
          <a:endParaRPr lang="en-US"/>
        </a:p>
      </dgm:t>
    </dgm:pt>
    <dgm:pt modelId="{FC43E9FE-C4E2-F144-9616-48C1E28CC8D0}" type="sibTrans" cxnId="{9AFF445D-5486-E249-8F60-5EEA08CD1D58}">
      <dgm:prSet/>
      <dgm:spPr/>
      <dgm:t>
        <a:bodyPr/>
        <a:lstStyle/>
        <a:p>
          <a:endParaRPr lang="en-US"/>
        </a:p>
      </dgm:t>
    </dgm:pt>
    <dgm:pt modelId="{B79F7FC0-B6A8-0B44-9BCB-2D66D2407C53}">
      <dgm:prSet phldrT="[Text]"/>
      <dgm:spPr>
        <a:xfrm>
          <a:off x="2280705" y="1545126"/>
          <a:ext cx="610525" cy="305262"/>
        </a:xfrm>
        <a:solidFill>
          <a:srgbClr val="00B0F0"/>
        </a:solidFill>
        <a:ln>
          <a:noFill/>
        </a:ln>
        <a:effectLst>
          <a:outerShdw blurRad="57150" dist="19050" dir="5400000" algn="ctr" rotWithShape="0">
            <a:srgbClr val="000000">
              <a:alpha val="63000"/>
            </a:srgbClr>
          </a:outerShdw>
        </a:effectLst>
      </dgm:spPr>
      <dgm:t>
        <a:bodyPr/>
        <a:lstStyle/>
        <a:p>
          <a:r>
            <a:rPr lang="en-US" dirty="0">
              <a:solidFill>
                <a:sysClr val="windowText" lastClr="000000"/>
              </a:solidFill>
              <a:latin typeface="Calibri"/>
              <a:ea typeface="+mn-ea"/>
              <a:cs typeface="+mn-cs"/>
            </a:rPr>
            <a:t>Strategy</a:t>
          </a:r>
        </a:p>
      </dgm:t>
    </dgm:pt>
    <dgm:pt modelId="{5B15F0B3-F4B0-BD4F-9482-D24E018197D3}" type="parTrans" cxnId="{8D7F06EF-D93A-1D48-9579-14CC0C8752C0}">
      <dgm:prSet/>
      <dgm:spPr>
        <a:xfrm>
          <a:off x="2585968" y="1416916"/>
          <a:ext cx="154157" cy="128210"/>
        </a:xfrm>
        <a:noFill/>
        <a:ln w="12700" cap="flat" cmpd="sng" algn="ctr">
          <a:solidFill>
            <a:srgbClr val="4E8542">
              <a:hueOff val="0"/>
              <a:satOff val="0"/>
              <a:lumOff val="0"/>
              <a:alphaOff val="0"/>
            </a:srgbClr>
          </a:solidFill>
          <a:prstDash val="solid"/>
          <a:miter lim="800000"/>
        </a:ln>
        <a:effectLst/>
      </dgm:spPr>
      <dgm:t>
        <a:bodyPr/>
        <a:lstStyle/>
        <a:p>
          <a:endParaRPr lang="en-US"/>
        </a:p>
      </dgm:t>
    </dgm:pt>
    <dgm:pt modelId="{698504B6-12E8-F34B-ADF3-18633E3082D4}" type="sibTrans" cxnId="{8D7F06EF-D93A-1D48-9579-14CC0C8752C0}">
      <dgm:prSet/>
      <dgm:spPr/>
      <dgm:t>
        <a:bodyPr/>
        <a:lstStyle/>
        <a:p>
          <a:endParaRPr lang="en-US"/>
        </a:p>
      </dgm:t>
    </dgm:pt>
    <dgm:pt modelId="{EC8D06EC-202C-41FC-B80D-60A4B0E6D97A}">
      <dgm:prSet/>
      <dgm:spPr>
        <a:xfrm>
          <a:off x="3758177" y="1978599"/>
          <a:ext cx="610525" cy="305262"/>
        </a:xfrm>
        <a:solidFill>
          <a:srgbClr val="7030A0"/>
        </a:solidFill>
        <a:ln>
          <a:noFill/>
        </a:ln>
        <a:effectLst>
          <a:outerShdw blurRad="57150" dist="19050" dir="5400000" algn="ctr" rotWithShape="0">
            <a:srgbClr val="000000">
              <a:alpha val="63000"/>
            </a:srgbClr>
          </a:outerShdw>
        </a:effectLst>
      </dgm:spPr>
      <dgm:t>
        <a:bodyPr/>
        <a:lstStyle/>
        <a:p>
          <a:r>
            <a:rPr lang="en-ZA" dirty="0">
              <a:solidFill>
                <a:sysClr val="window" lastClr="FFFFFF"/>
              </a:solidFill>
              <a:latin typeface="Calibri"/>
              <a:ea typeface="+mn-ea"/>
              <a:cs typeface="+mn-cs"/>
            </a:rPr>
            <a:t>Finance</a:t>
          </a:r>
        </a:p>
      </dgm:t>
    </dgm:pt>
    <dgm:pt modelId="{4D6E917F-601F-4EC2-8A09-13E44D135894}" type="parTrans" cxnId="{FAEB438C-67EE-453D-9075-34AC0DE7CCAB}">
      <dgm:prSet/>
      <dgm:spPr>
        <a:xfrm>
          <a:off x="4017720" y="1850389"/>
          <a:ext cx="91440" cy="128210"/>
        </a:xfrm>
        <a:noFill/>
        <a:ln w="12700" cap="flat" cmpd="sng" algn="ctr">
          <a:solidFill>
            <a:srgbClr val="604878">
              <a:hueOff val="0"/>
              <a:satOff val="0"/>
              <a:lumOff val="0"/>
              <a:alphaOff val="0"/>
            </a:srgbClr>
          </a:solidFill>
          <a:prstDash val="solid"/>
          <a:miter lim="800000"/>
        </a:ln>
        <a:effectLst/>
      </dgm:spPr>
      <dgm:t>
        <a:bodyPr/>
        <a:lstStyle/>
        <a:p>
          <a:endParaRPr lang="en-ZA"/>
        </a:p>
      </dgm:t>
    </dgm:pt>
    <dgm:pt modelId="{51C2A084-1DAC-445F-8DB1-30E880F66B54}" type="sibTrans" cxnId="{FAEB438C-67EE-453D-9075-34AC0DE7CCAB}">
      <dgm:prSet/>
      <dgm:spPr/>
      <dgm:t>
        <a:bodyPr/>
        <a:lstStyle/>
        <a:p>
          <a:endParaRPr lang="en-ZA"/>
        </a:p>
      </dgm:t>
    </dgm:pt>
    <dgm:pt modelId="{746D9DAB-043B-ED48-9C29-9DE13E0296B2}" type="pres">
      <dgm:prSet presAssocID="{CEF72485-EB40-774B-B3C2-8EEDAB3FF793}" presName="hierChild1" presStyleCnt="0">
        <dgm:presLayoutVars>
          <dgm:orgChart val="1"/>
          <dgm:chPref val="1"/>
          <dgm:dir/>
          <dgm:animOne val="branch"/>
          <dgm:animLvl val="lvl"/>
          <dgm:resizeHandles/>
        </dgm:presLayoutVars>
      </dgm:prSet>
      <dgm:spPr/>
      <dgm:t>
        <a:bodyPr/>
        <a:lstStyle/>
        <a:p>
          <a:endParaRPr lang="en-US"/>
        </a:p>
      </dgm:t>
    </dgm:pt>
    <dgm:pt modelId="{BCAEA030-645A-E94E-914F-F006656405E2}" type="pres">
      <dgm:prSet presAssocID="{3D2AABC9-72B1-084C-A329-A5A02596932A}" presName="hierRoot1" presStyleCnt="0">
        <dgm:presLayoutVars>
          <dgm:hierBranch val="init"/>
        </dgm:presLayoutVars>
      </dgm:prSet>
      <dgm:spPr/>
    </dgm:pt>
    <dgm:pt modelId="{87534301-4CBB-C341-AF16-A38F9EEFD822}" type="pres">
      <dgm:prSet presAssocID="{3D2AABC9-72B1-084C-A329-A5A02596932A}" presName="rootComposite1" presStyleCnt="0"/>
      <dgm:spPr/>
    </dgm:pt>
    <dgm:pt modelId="{A55AEF0C-760B-2D4B-BF81-F1780711BB66}" type="pres">
      <dgm:prSet presAssocID="{3D2AABC9-72B1-084C-A329-A5A02596932A}" presName="rootText1" presStyleLbl="node0" presStyleIdx="0" presStyleCnt="1">
        <dgm:presLayoutVars>
          <dgm:chPref val="3"/>
        </dgm:presLayoutVars>
      </dgm:prSet>
      <dgm:spPr>
        <a:prstGeom prst="rect">
          <a:avLst/>
        </a:prstGeom>
      </dgm:spPr>
      <dgm:t>
        <a:bodyPr/>
        <a:lstStyle/>
        <a:p>
          <a:endParaRPr lang="en-US"/>
        </a:p>
      </dgm:t>
    </dgm:pt>
    <dgm:pt modelId="{76874185-E118-C94C-BC9D-995951379A10}" type="pres">
      <dgm:prSet presAssocID="{3D2AABC9-72B1-084C-A329-A5A02596932A}" presName="rootConnector1" presStyleLbl="node1" presStyleIdx="0" presStyleCnt="0"/>
      <dgm:spPr/>
      <dgm:t>
        <a:bodyPr/>
        <a:lstStyle/>
        <a:p>
          <a:endParaRPr lang="en-US"/>
        </a:p>
      </dgm:t>
    </dgm:pt>
    <dgm:pt modelId="{AEFA137A-7EC8-9042-8710-D18B7B99F2DB}" type="pres">
      <dgm:prSet presAssocID="{3D2AABC9-72B1-084C-A329-A5A02596932A}" presName="hierChild2" presStyleCnt="0"/>
      <dgm:spPr/>
    </dgm:pt>
    <dgm:pt modelId="{32A0DBEF-0B1B-EE4C-8005-61602BDD2BDD}" type="pres">
      <dgm:prSet presAssocID="{B85292D2-45DA-9549-8BAC-5C35D62FE0BB}" presName="Name37" presStyleLbl="parChTrans1D2" presStyleIdx="0" presStyleCnt="3"/>
      <dgm:spPr>
        <a:custGeom>
          <a:avLst/>
          <a:gdLst/>
          <a:ahLst/>
          <a:cxnLst/>
          <a:rect l="0" t="0" r="0" b="0"/>
          <a:pathLst>
            <a:path>
              <a:moveTo>
                <a:pt x="45720" y="0"/>
              </a:moveTo>
              <a:lnTo>
                <a:pt x="45720" y="561683"/>
              </a:lnTo>
            </a:path>
          </a:pathLst>
        </a:custGeom>
      </dgm:spPr>
      <dgm:t>
        <a:bodyPr/>
        <a:lstStyle/>
        <a:p>
          <a:endParaRPr lang="en-US"/>
        </a:p>
      </dgm:t>
    </dgm:pt>
    <dgm:pt modelId="{BF4F7420-73EA-6647-9B80-CBE7AF37B0C1}" type="pres">
      <dgm:prSet presAssocID="{B53FF87A-0443-394B-9FAE-78F715A5DE59}" presName="hierRoot2" presStyleCnt="0">
        <dgm:presLayoutVars>
          <dgm:hierBranch/>
        </dgm:presLayoutVars>
      </dgm:prSet>
      <dgm:spPr/>
    </dgm:pt>
    <dgm:pt modelId="{D4E152EB-B347-8348-8E03-FDDB18A6A478}" type="pres">
      <dgm:prSet presAssocID="{B53FF87A-0443-394B-9FAE-78F715A5DE59}" presName="rootComposite" presStyleCnt="0"/>
      <dgm:spPr/>
    </dgm:pt>
    <dgm:pt modelId="{650D6113-CB91-0E45-A5E8-A8188E95BBA7}" type="pres">
      <dgm:prSet presAssocID="{B53FF87A-0443-394B-9FAE-78F715A5DE59}" presName="rootText" presStyleLbl="node2" presStyleIdx="0" presStyleCnt="1">
        <dgm:presLayoutVars>
          <dgm:chPref val="3"/>
        </dgm:presLayoutVars>
      </dgm:prSet>
      <dgm:spPr>
        <a:prstGeom prst="rect">
          <a:avLst/>
        </a:prstGeom>
      </dgm:spPr>
      <dgm:t>
        <a:bodyPr/>
        <a:lstStyle/>
        <a:p>
          <a:endParaRPr lang="en-US"/>
        </a:p>
      </dgm:t>
    </dgm:pt>
    <dgm:pt modelId="{4A846C3C-171E-AC45-B3FF-755DEEF47DF9}" type="pres">
      <dgm:prSet presAssocID="{B53FF87A-0443-394B-9FAE-78F715A5DE59}" presName="rootConnector" presStyleLbl="node2" presStyleIdx="0" presStyleCnt="1"/>
      <dgm:spPr/>
      <dgm:t>
        <a:bodyPr/>
        <a:lstStyle/>
        <a:p>
          <a:endParaRPr lang="en-US"/>
        </a:p>
      </dgm:t>
    </dgm:pt>
    <dgm:pt modelId="{5CAB30B8-EF47-1E44-9017-31430A67C542}" type="pres">
      <dgm:prSet presAssocID="{B53FF87A-0443-394B-9FAE-78F715A5DE59}" presName="hierChild4" presStyleCnt="0"/>
      <dgm:spPr/>
    </dgm:pt>
    <dgm:pt modelId="{2B5AC76F-E2F5-2845-9C83-E69E97950E58}" type="pres">
      <dgm:prSet presAssocID="{6C451A38-3722-9140-9CE5-BAC8030369A7}" presName="Name35" presStyleLbl="parChTrans1D3" presStyleIdx="0" presStyleCnt="7"/>
      <dgm:spPr>
        <a:custGeom>
          <a:avLst/>
          <a:gdLst/>
          <a:ahLst/>
          <a:cxnLst/>
          <a:rect l="0" t="0" r="0" b="0"/>
          <a:pathLst>
            <a:path>
              <a:moveTo>
                <a:pt x="2434863" y="0"/>
              </a:moveTo>
              <a:lnTo>
                <a:pt x="2434863" y="55740"/>
              </a:lnTo>
              <a:lnTo>
                <a:pt x="0" y="55740"/>
              </a:lnTo>
              <a:lnTo>
                <a:pt x="0" y="119846"/>
              </a:lnTo>
            </a:path>
          </a:pathLst>
        </a:custGeom>
      </dgm:spPr>
      <dgm:t>
        <a:bodyPr/>
        <a:lstStyle/>
        <a:p>
          <a:endParaRPr lang="en-US"/>
        </a:p>
      </dgm:t>
    </dgm:pt>
    <dgm:pt modelId="{E037F807-3384-284D-84BB-58D5B560EB5C}" type="pres">
      <dgm:prSet presAssocID="{2343A40E-6A54-C84A-B35D-AB14BD146681}" presName="hierRoot2" presStyleCnt="0">
        <dgm:presLayoutVars>
          <dgm:hierBranch/>
        </dgm:presLayoutVars>
      </dgm:prSet>
      <dgm:spPr/>
    </dgm:pt>
    <dgm:pt modelId="{34B4A21D-46F6-D946-92AB-0EB6CBD78AAE}" type="pres">
      <dgm:prSet presAssocID="{2343A40E-6A54-C84A-B35D-AB14BD146681}" presName="rootComposite" presStyleCnt="0"/>
      <dgm:spPr/>
    </dgm:pt>
    <dgm:pt modelId="{938AECB1-A308-A94D-8A1A-A52C6DE099AA}" type="pres">
      <dgm:prSet presAssocID="{2343A40E-6A54-C84A-B35D-AB14BD146681}" presName="rootText" presStyleLbl="node3" presStyleIdx="0" presStyleCnt="7" custLinFactNeighborX="-1370" custLinFactNeighborY="-2740">
        <dgm:presLayoutVars>
          <dgm:chPref val="3"/>
        </dgm:presLayoutVars>
      </dgm:prSet>
      <dgm:spPr>
        <a:prstGeom prst="rect">
          <a:avLst/>
        </a:prstGeom>
      </dgm:spPr>
      <dgm:t>
        <a:bodyPr/>
        <a:lstStyle/>
        <a:p>
          <a:endParaRPr lang="en-US"/>
        </a:p>
      </dgm:t>
    </dgm:pt>
    <dgm:pt modelId="{95E6E735-2BEA-B04B-B77C-F14C801A0651}" type="pres">
      <dgm:prSet presAssocID="{2343A40E-6A54-C84A-B35D-AB14BD146681}" presName="rootConnector" presStyleLbl="node3" presStyleIdx="0" presStyleCnt="7"/>
      <dgm:spPr/>
      <dgm:t>
        <a:bodyPr/>
        <a:lstStyle/>
        <a:p>
          <a:endParaRPr lang="en-US"/>
        </a:p>
      </dgm:t>
    </dgm:pt>
    <dgm:pt modelId="{FBB589D6-7C7A-6540-96CA-77738AEEA882}" type="pres">
      <dgm:prSet presAssocID="{2343A40E-6A54-C84A-B35D-AB14BD146681}" presName="hierChild4" presStyleCnt="0"/>
      <dgm:spPr/>
    </dgm:pt>
    <dgm:pt modelId="{C91554B7-44C1-3C4F-B45A-3A01A20D04BF}" type="pres">
      <dgm:prSet presAssocID="{2343A40E-6A54-C84A-B35D-AB14BD146681}" presName="hierChild5" presStyleCnt="0"/>
      <dgm:spPr/>
    </dgm:pt>
    <dgm:pt modelId="{506C7055-9B8E-2F4E-BDF7-4999343A76A3}" type="pres">
      <dgm:prSet presAssocID="{BB56EAD5-8D8E-6D44-B5C5-79B2504AA724}" presName="Name35" presStyleLbl="parChTrans1D3" presStyleIdx="1" presStyleCnt="7"/>
      <dgm:spPr>
        <a:custGeom>
          <a:avLst/>
          <a:gdLst/>
          <a:ahLst/>
          <a:cxnLst/>
          <a:rect l="0" t="0" r="0" b="0"/>
          <a:pathLst>
            <a:path>
              <a:moveTo>
                <a:pt x="1662155" y="0"/>
              </a:moveTo>
              <a:lnTo>
                <a:pt x="1662155" y="64105"/>
              </a:lnTo>
              <a:lnTo>
                <a:pt x="0" y="64105"/>
              </a:lnTo>
              <a:lnTo>
                <a:pt x="0" y="128210"/>
              </a:lnTo>
            </a:path>
          </a:pathLst>
        </a:custGeom>
      </dgm:spPr>
      <dgm:t>
        <a:bodyPr/>
        <a:lstStyle/>
        <a:p>
          <a:endParaRPr lang="en-US"/>
        </a:p>
      </dgm:t>
    </dgm:pt>
    <dgm:pt modelId="{0EBDAB40-0415-5C48-A7BF-9CA3E3916555}" type="pres">
      <dgm:prSet presAssocID="{F74CB4CE-533A-BC4B-BA26-70E7235CC5A8}" presName="hierRoot2" presStyleCnt="0">
        <dgm:presLayoutVars>
          <dgm:hierBranch val="init"/>
        </dgm:presLayoutVars>
      </dgm:prSet>
      <dgm:spPr/>
    </dgm:pt>
    <dgm:pt modelId="{F05CBFA8-F27D-0B4C-A664-6AB599B173C2}" type="pres">
      <dgm:prSet presAssocID="{F74CB4CE-533A-BC4B-BA26-70E7235CC5A8}" presName="rootComposite" presStyleCnt="0"/>
      <dgm:spPr/>
    </dgm:pt>
    <dgm:pt modelId="{8AF92121-B3CF-A141-8381-D8094CC48C17}" type="pres">
      <dgm:prSet presAssocID="{F74CB4CE-533A-BC4B-BA26-70E7235CC5A8}" presName="rootText" presStyleLbl="node3" presStyleIdx="1" presStyleCnt="7" custScaleX="110000">
        <dgm:presLayoutVars>
          <dgm:chPref val="3"/>
        </dgm:presLayoutVars>
      </dgm:prSet>
      <dgm:spPr>
        <a:prstGeom prst="rect">
          <a:avLst/>
        </a:prstGeom>
      </dgm:spPr>
      <dgm:t>
        <a:bodyPr/>
        <a:lstStyle/>
        <a:p>
          <a:endParaRPr lang="en-US"/>
        </a:p>
      </dgm:t>
    </dgm:pt>
    <dgm:pt modelId="{00BF0DB7-BE4C-8B4C-9624-D7C3DA3A06D5}" type="pres">
      <dgm:prSet presAssocID="{F74CB4CE-533A-BC4B-BA26-70E7235CC5A8}" presName="rootConnector" presStyleLbl="node3" presStyleIdx="1" presStyleCnt="7"/>
      <dgm:spPr/>
      <dgm:t>
        <a:bodyPr/>
        <a:lstStyle/>
        <a:p>
          <a:endParaRPr lang="en-US"/>
        </a:p>
      </dgm:t>
    </dgm:pt>
    <dgm:pt modelId="{7527A1C5-F9EB-3A4C-85C7-C693E6330115}" type="pres">
      <dgm:prSet presAssocID="{F74CB4CE-533A-BC4B-BA26-70E7235CC5A8}" presName="hierChild4" presStyleCnt="0"/>
      <dgm:spPr/>
    </dgm:pt>
    <dgm:pt modelId="{0E2D358F-6C0D-A941-9BC5-862A6007871B}" type="pres">
      <dgm:prSet presAssocID="{F74CB4CE-533A-BC4B-BA26-70E7235CC5A8}" presName="hierChild5" presStyleCnt="0"/>
      <dgm:spPr/>
    </dgm:pt>
    <dgm:pt modelId="{F504D459-EA94-1B47-AB8A-94BCB923F921}" type="pres">
      <dgm:prSet presAssocID="{EFF36FD7-AD9D-9C4E-A3D5-843EC4303ECD}" presName="Name35" presStyleLbl="parChTrans1D3" presStyleIdx="2" presStyleCnt="7"/>
      <dgm:spPr>
        <a:custGeom>
          <a:avLst/>
          <a:gdLst/>
          <a:ahLst/>
          <a:cxnLst/>
          <a:rect l="0" t="0" r="0" b="0"/>
          <a:pathLst>
            <a:path>
              <a:moveTo>
                <a:pt x="892893" y="0"/>
              </a:moveTo>
              <a:lnTo>
                <a:pt x="892893" y="64105"/>
              </a:lnTo>
              <a:lnTo>
                <a:pt x="0" y="64105"/>
              </a:lnTo>
              <a:lnTo>
                <a:pt x="0" y="128210"/>
              </a:lnTo>
            </a:path>
          </a:pathLst>
        </a:custGeom>
      </dgm:spPr>
      <dgm:t>
        <a:bodyPr/>
        <a:lstStyle/>
        <a:p>
          <a:endParaRPr lang="en-US"/>
        </a:p>
      </dgm:t>
    </dgm:pt>
    <dgm:pt modelId="{6BB22447-9447-3E4A-B9B1-D83E1BB09D86}" type="pres">
      <dgm:prSet presAssocID="{1EBD05F0-D222-B049-A4D5-F74DCA41118C}" presName="hierRoot2" presStyleCnt="0">
        <dgm:presLayoutVars>
          <dgm:hierBranch/>
        </dgm:presLayoutVars>
      </dgm:prSet>
      <dgm:spPr/>
    </dgm:pt>
    <dgm:pt modelId="{79BC3C8B-C114-0B49-A09E-AD7678FA4B86}" type="pres">
      <dgm:prSet presAssocID="{1EBD05F0-D222-B049-A4D5-F74DCA41118C}" presName="rootComposite" presStyleCnt="0"/>
      <dgm:spPr/>
    </dgm:pt>
    <dgm:pt modelId="{DE0C3497-7685-414C-8B73-6758D30CEBDC}" type="pres">
      <dgm:prSet presAssocID="{1EBD05F0-D222-B049-A4D5-F74DCA41118C}" presName="rootText" presStyleLbl="node3" presStyleIdx="2" presStyleCnt="7">
        <dgm:presLayoutVars>
          <dgm:chPref val="3"/>
        </dgm:presLayoutVars>
      </dgm:prSet>
      <dgm:spPr>
        <a:prstGeom prst="rect">
          <a:avLst/>
        </a:prstGeom>
      </dgm:spPr>
      <dgm:t>
        <a:bodyPr/>
        <a:lstStyle/>
        <a:p>
          <a:endParaRPr lang="en-US"/>
        </a:p>
      </dgm:t>
    </dgm:pt>
    <dgm:pt modelId="{66C8C066-9446-6941-AEB9-9D3214E8480A}" type="pres">
      <dgm:prSet presAssocID="{1EBD05F0-D222-B049-A4D5-F74DCA41118C}" presName="rootConnector" presStyleLbl="node3" presStyleIdx="2" presStyleCnt="7"/>
      <dgm:spPr/>
      <dgm:t>
        <a:bodyPr/>
        <a:lstStyle/>
        <a:p>
          <a:endParaRPr lang="en-US"/>
        </a:p>
      </dgm:t>
    </dgm:pt>
    <dgm:pt modelId="{584629CB-A97C-BF4A-A401-43CBF746D5DC}" type="pres">
      <dgm:prSet presAssocID="{1EBD05F0-D222-B049-A4D5-F74DCA41118C}" presName="hierChild4" presStyleCnt="0"/>
      <dgm:spPr/>
    </dgm:pt>
    <dgm:pt modelId="{7DA54985-7C86-F448-9CAC-A47B0234C07E}" type="pres">
      <dgm:prSet presAssocID="{1EBD05F0-D222-B049-A4D5-F74DCA41118C}" presName="hierChild5" presStyleCnt="0"/>
      <dgm:spPr/>
    </dgm:pt>
    <dgm:pt modelId="{BF41DCF9-A24D-524B-AE53-A055456C9959}" type="pres">
      <dgm:prSet presAssocID="{5B15F0B3-F4B0-BD4F-9482-D24E018197D3}" presName="Name35" presStyleLbl="parChTrans1D3" presStyleIdx="3" presStyleCnt="7"/>
      <dgm:spPr>
        <a:custGeom>
          <a:avLst/>
          <a:gdLst/>
          <a:ahLst/>
          <a:cxnLst/>
          <a:rect l="0" t="0" r="0" b="0"/>
          <a:pathLst>
            <a:path>
              <a:moveTo>
                <a:pt x="154157" y="0"/>
              </a:moveTo>
              <a:lnTo>
                <a:pt x="154157" y="64105"/>
              </a:lnTo>
              <a:lnTo>
                <a:pt x="0" y="64105"/>
              </a:lnTo>
              <a:lnTo>
                <a:pt x="0" y="128210"/>
              </a:lnTo>
            </a:path>
          </a:pathLst>
        </a:custGeom>
      </dgm:spPr>
      <dgm:t>
        <a:bodyPr/>
        <a:lstStyle/>
        <a:p>
          <a:endParaRPr lang="en-US"/>
        </a:p>
      </dgm:t>
    </dgm:pt>
    <dgm:pt modelId="{9750F065-68C7-A84B-965F-2D8F38976A43}" type="pres">
      <dgm:prSet presAssocID="{B79F7FC0-B6A8-0B44-9BCB-2D66D2407C53}" presName="hierRoot2" presStyleCnt="0">
        <dgm:presLayoutVars>
          <dgm:hierBranch val="init"/>
        </dgm:presLayoutVars>
      </dgm:prSet>
      <dgm:spPr/>
    </dgm:pt>
    <dgm:pt modelId="{A7DDC69C-0A08-E246-A884-086689FFC044}" type="pres">
      <dgm:prSet presAssocID="{B79F7FC0-B6A8-0B44-9BCB-2D66D2407C53}" presName="rootComposite" presStyleCnt="0"/>
      <dgm:spPr/>
    </dgm:pt>
    <dgm:pt modelId="{46A93CD6-A1E2-354A-AE8B-BE8C140732AE}" type="pres">
      <dgm:prSet presAssocID="{B79F7FC0-B6A8-0B44-9BCB-2D66D2407C53}" presName="rootText" presStyleLbl="node3" presStyleIdx="3" presStyleCnt="7">
        <dgm:presLayoutVars>
          <dgm:chPref val="3"/>
        </dgm:presLayoutVars>
      </dgm:prSet>
      <dgm:spPr>
        <a:prstGeom prst="rect">
          <a:avLst/>
        </a:prstGeom>
      </dgm:spPr>
      <dgm:t>
        <a:bodyPr/>
        <a:lstStyle/>
        <a:p>
          <a:endParaRPr lang="en-US"/>
        </a:p>
      </dgm:t>
    </dgm:pt>
    <dgm:pt modelId="{07E54A0A-3627-EA40-9589-2AE5F032DA25}" type="pres">
      <dgm:prSet presAssocID="{B79F7FC0-B6A8-0B44-9BCB-2D66D2407C53}" presName="rootConnector" presStyleLbl="node3" presStyleIdx="3" presStyleCnt="7"/>
      <dgm:spPr/>
      <dgm:t>
        <a:bodyPr/>
        <a:lstStyle/>
        <a:p>
          <a:endParaRPr lang="en-US"/>
        </a:p>
      </dgm:t>
    </dgm:pt>
    <dgm:pt modelId="{ABFCD963-515F-2642-9E01-905AAE585DBF}" type="pres">
      <dgm:prSet presAssocID="{B79F7FC0-B6A8-0B44-9BCB-2D66D2407C53}" presName="hierChild4" presStyleCnt="0"/>
      <dgm:spPr/>
    </dgm:pt>
    <dgm:pt modelId="{727B46C6-3FBC-3E43-B4F9-856A03D21DA5}" type="pres">
      <dgm:prSet presAssocID="{B79F7FC0-B6A8-0B44-9BCB-2D66D2407C53}" presName="hierChild5" presStyleCnt="0"/>
      <dgm:spPr/>
    </dgm:pt>
    <dgm:pt modelId="{A5AC8FA3-45BE-AD46-8F7B-729E55708E53}" type="pres">
      <dgm:prSet presAssocID="{0B4E35FC-F2F0-1A40-8721-0208D80B3981}" presName="Name35" presStyleLbl="parChTrans1D3" presStyleIdx="4" presStyleCnt="7"/>
      <dgm:spPr>
        <a:custGeom>
          <a:avLst/>
          <a:gdLst/>
          <a:ahLst/>
          <a:cxnLst/>
          <a:rect l="0" t="0" r="0" b="0"/>
          <a:pathLst>
            <a:path>
              <a:moveTo>
                <a:pt x="0" y="0"/>
              </a:moveTo>
              <a:lnTo>
                <a:pt x="0" y="64105"/>
              </a:lnTo>
              <a:lnTo>
                <a:pt x="584578" y="64105"/>
              </a:lnTo>
              <a:lnTo>
                <a:pt x="584578" y="128210"/>
              </a:lnTo>
            </a:path>
          </a:pathLst>
        </a:custGeom>
      </dgm:spPr>
      <dgm:t>
        <a:bodyPr/>
        <a:lstStyle/>
        <a:p>
          <a:endParaRPr lang="en-US"/>
        </a:p>
      </dgm:t>
    </dgm:pt>
    <dgm:pt modelId="{6C6AEF8C-CCE1-8D4A-9F52-4F6334288C54}" type="pres">
      <dgm:prSet presAssocID="{3C62F8B5-5936-6940-B489-939A6EFD529D}" presName="hierRoot2" presStyleCnt="0">
        <dgm:presLayoutVars>
          <dgm:hierBranch/>
        </dgm:presLayoutVars>
      </dgm:prSet>
      <dgm:spPr/>
    </dgm:pt>
    <dgm:pt modelId="{235CDECB-7870-184D-9444-166D25AB6085}" type="pres">
      <dgm:prSet presAssocID="{3C62F8B5-5936-6940-B489-939A6EFD529D}" presName="rootComposite" presStyleCnt="0"/>
      <dgm:spPr/>
    </dgm:pt>
    <dgm:pt modelId="{0D54A899-EAC8-224D-BDA2-75648BB121D7}" type="pres">
      <dgm:prSet presAssocID="{3C62F8B5-5936-6940-B489-939A6EFD529D}" presName="rootText" presStyleLbl="node3" presStyleIdx="4" presStyleCnt="7">
        <dgm:presLayoutVars>
          <dgm:chPref val="3"/>
        </dgm:presLayoutVars>
      </dgm:prSet>
      <dgm:spPr>
        <a:prstGeom prst="rect">
          <a:avLst/>
        </a:prstGeom>
      </dgm:spPr>
      <dgm:t>
        <a:bodyPr/>
        <a:lstStyle/>
        <a:p>
          <a:endParaRPr lang="en-US"/>
        </a:p>
      </dgm:t>
    </dgm:pt>
    <dgm:pt modelId="{21D4E873-C5FC-7C4D-8A3F-C6392BAA4DCA}" type="pres">
      <dgm:prSet presAssocID="{3C62F8B5-5936-6940-B489-939A6EFD529D}" presName="rootConnector" presStyleLbl="node3" presStyleIdx="4" presStyleCnt="7"/>
      <dgm:spPr/>
      <dgm:t>
        <a:bodyPr/>
        <a:lstStyle/>
        <a:p>
          <a:endParaRPr lang="en-US"/>
        </a:p>
      </dgm:t>
    </dgm:pt>
    <dgm:pt modelId="{323A9ADB-8CA6-F24F-B9D7-275B9B6EF3C8}" type="pres">
      <dgm:prSet presAssocID="{3C62F8B5-5936-6940-B489-939A6EFD529D}" presName="hierChild4" presStyleCnt="0"/>
      <dgm:spPr/>
    </dgm:pt>
    <dgm:pt modelId="{81249FD8-FF44-0046-8C65-E777DA9A6F49}" type="pres">
      <dgm:prSet presAssocID="{3C62F8B5-5936-6940-B489-939A6EFD529D}" presName="hierChild5" presStyleCnt="0"/>
      <dgm:spPr/>
    </dgm:pt>
    <dgm:pt modelId="{66A43496-6560-D648-BC0E-66388E2DD8DA}" type="pres">
      <dgm:prSet presAssocID="{07598A3A-C52D-EF45-AC9E-21DD6082F6E9}" presName="Name35" presStyleLbl="parChTrans1D3" presStyleIdx="5" presStyleCnt="7"/>
      <dgm:spPr>
        <a:custGeom>
          <a:avLst/>
          <a:gdLst/>
          <a:ahLst/>
          <a:cxnLst/>
          <a:rect l="0" t="0" r="0" b="0"/>
          <a:pathLst>
            <a:path>
              <a:moveTo>
                <a:pt x="0" y="0"/>
              </a:moveTo>
              <a:lnTo>
                <a:pt x="0" y="64105"/>
              </a:lnTo>
              <a:lnTo>
                <a:pt x="1323314" y="64105"/>
              </a:lnTo>
              <a:lnTo>
                <a:pt x="1323314" y="128210"/>
              </a:lnTo>
            </a:path>
          </a:pathLst>
        </a:custGeom>
      </dgm:spPr>
      <dgm:t>
        <a:bodyPr/>
        <a:lstStyle/>
        <a:p>
          <a:endParaRPr lang="en-US"/>
        </a:p>
      </dgm:t>
    </dgm:pt>
    <dgm:pt modelId="{116B914E-88DB-9C42-8135-44617DE9B4DD}" type="pres">
      <dgm:prSet presAssocID="{ECD0DBE0-3D50-0E4A-BAE1-E6526F8FA2E4}" presName="hierRoot2" presStyleCnt="0">
        <dgm:presLayoutVars>
          <dgm:hierBranch/>
        </dgm:presLayoutVars>
      </dgm:prSet>
      <dgm:spPr/>
    </dgm:pt>
    <dgm:pt modelId="{C589D084-EADA-F847-987F-6E5E00894824}" type="pres">
      <dgm:prSet presAssocID="{ECD0DBE0-3D50-0E4A-BAE1-E6526F8FA2E4}" presName="rootComposite" presStyleCnt="0"/>
      <dgm:spPr/>
    </dgm:pt>
    <dgm:pt modelId="{1998B7D2-7AA4-AA47-AF43-542E2BE6CF88}" type="pres">
      <dgm:prSet presAssocID="{ECD0DBE0-3D50-0E4A-BAE1-E6526F8FA2E4}" presName="rootText" presStyleLbl="node3" presStyleIdx="5" presStyleCnt="7">
        <dgm:presLayoutVars>
          <dgm:chPref val="3"/>
        </dgm:presLayoutVars>
      </dgm:prSet>
      <dgm:spPr>
        <a:prstGeom prst="rect">
          <a:avLst/>
        </a:prstGeom>
      </dgm:spPr>
      <dgm:t>
        <a:bodyPr/>
        <a:lstStyle/>
        <a:p>
          <a:endParaRPr lang="en-US"/>
        </a:p>
      </dgm:t>
    </dgm:pt>
    <dgm:pt modelId="{D55C466F-B0E6-6E49-A223-20EAD1B0E0EC}" type="pres">
      <dgm:prSet presAssocID="{ECD0DBE0-3D50-0E4A-BAE1-E6526F8FA2E4}" presName="rootConnector" presStyleLbl="node3" presStyleIdx="5" presStyleCnt="7"/>
      <dgm:spPr/>
      <dgm:t>
        <a:bodyPr/>
        <a:lstStyle/>
        <a:p>
          <a:endParaRPr lang="en-US"/>
        </a:p>
      </dgm:t>
    </dgm:pt>
    <dgm:pt modelId="{0AA2F68C-AB95-4246-B9A8-FCD94F371A07}" type="pres">
      <dgm:prSet presAssocID="{ECD0DBE0-3D50-0E4A-BAE1-E6526F8FA2E4}" presName="hierChild4" presStyleCnt="0"/>
      <dgm:spPr/>
    </dgm:pt>
    <dgm:pt modelId="{89C51DB0-4FCC-45A7-B3CD-5F352F8CDEF4}" type="pres">
      <dgm:prSet presAssocID="{4D6E917F-601F-4EC2-8A09-13E44D135894}" presName="Name35" presStyleLbl="parChTrans1D4" presStyleIdx="0" presStyleCnt="3"/>
      <dgm:spPr>
        <a:custGeom>
          <a:avLst/>
          <a:gdLst/>
          <a:ahLst/>
          <a:cxnLst/>
          <a:rect l="0" t="0" r="0" b="0"/>
          <a:pathLst>
            <a:path>
              <a:moveTo>
                <a:pt x="45720" y="0"/>
              </a:moveTo>
              <a:lnTo>
                <a:pt x="45720" y="128210"/>
              </a:lnTo>
            </a:path>
          </a:pathLst>
        </a:custGeom>
      </dgm:spPr>
      <dgm:t>
        <a:bodyPr/>
        <a:lstStyle/>
        <a:p>
          <a:endParaRPr lang="en-US"/>
        </a:p>
      </dgm:t>
    </dgm:pt>
    <dgm:pt modelId="{495A9D05-2FDF-41DB-BC58-C81C74372FE9}" type="pres">
      <dgm:prSet presAssocID="{EC8D06EC-202C-41FC-B80D-60A4B0E6D97A}" presName="hierRoot2" presStyleCnt="0">
        <dgm:presLayoutVars>
          <dgm:hierBranch val="init"/>
        </dgm:presLayoutVars>
      </dgm:prSet>
      <dgm:spPr/>
    </dgm:pt>
    <dgm:pt modelId="{5E6A2654-DD60-4BE6-81CF-2D63D3215122}" type="pres">
      <dgm:prSet presAssocID="{EC8D06EC-202C-41FC-B80D-60A4B0E6D97A}" presName="rootComposite" presStyleCnt="0"/>
      <dgm:spPr/>
    </dgm:pt>
    <dgm:pt modelId="{79E1AB63-734B-4129-8678-B3099B44AB9E}" type="pres">
      <dgm:prSet presAssocID="{EC8D06EC-202C-41FC-B80D-60A4B0E6D97A}" presName="rootText" presStyleLbl="node4" presStyleIdx="0" presStyleCnt="3">
        <dgm:presLayoutVars>
          <dgm:chPref val="3"/>
        </dgm:presLayoutVars>
      </dgm:prSet>
      <dgm:spPr>
        <a:prstGeom prst="rect">
          <a:avLst/>
        </a:prstGeom>
      </dgm:spPr>
      <dgm:t>
        <a:bodyPr/>
        <a:lstStyle/>
        <a:p>
          <a:endParaRPr lang="en-US"/>
        </a:p>
      </dgm:t>
    </dgm:pt>
    <dgm:pt modelId="{09EF42B4-93FB-46CB-8B76-2003FFBF6EAE}" type="pres">
      <dgm:prSet presAssocID="{EC8D06EC-202C-41FC-B80D-60A4B0E6D97A}" presName="rootConnector" presStyleLbl="node4" presStyleIdx="0" presStyleCnt="3"/>
      <dgm:spPr/>
      <dgm:t>
        <a:bodyPr/>
        <a:lstStyle/>
        <a:p>
          <a:endParaRPr lang="en-US"/>
        </a:p>
      </dgm:t>
    </dgm:pt>
    <dgm:pt modelId="{6AF1FC98-7923-4219-9F6E-16D408D960DB}" type="pres">
      <dgm:prSet presAssocID="{EC8D06EC-202C-41FC-B80D-60A4B0E6D97A}" presName="hierChild4" presStyleCnt="0"/>
      <dgm:spPr/>
    </dgm:pt>
    <dgm:pt modelId="{5D99B9D9-C181-4E31-8ECF-56C12B2E7862}" type="pres">
      <dgm:prSet presAssocID="{EC8D06EC-202C-41FC-B80D-60A4B0E6D97A}" presName="hierChild5" presStyleCnt="0"/>
      <dgm:spPr/>
    </dgm:pt>
    <dgm:pt modelId="{49EB2915-CA24-A842-BBEF-9D288268E5FD}" type="pres">
      <dgm:prSet presAssocID="{ECD0DBE0-3D50-0E4A-BAE1-E6526F8FA2E4}" presName="hierChild5" presStyleCnt="0"/>
      <dgm:spPr/>
    </dgm:pt>
    <dgm:pt modelId="{B277388B-9052-1C41-B4AF-4C44433D7C67}" type="pres">
      <dgm:prSet presAssocID="{FEA2AAC8-109F-AB46-9BF6-87C52AFCE72C}" presName="Name35" presStyleLbl="parChTrans1D3" presStyleIdx="6" presStyleCnt="7"/>
      <dgm:spPr>
        <a:custGeom>
          <a:avLst/>
          <a:gdLst/>
          <a:ahLst/>
          <a:cxnLst/>
          <a:rect l="0" t="0" r="0" b="0"/>
          <a:pathLst>
            <a:path>
              <a:moveTo>
                <a:pt x="0" y="0"/>
              </a:moveTo>
              <a:lnTo>
                <a:pt x="0" y="64105"/>
              </a:lnTo>
              <a:lnTo>
                <a:pt x="2431417" y="64105"/>
              </a:lnTo>
              <a:lnTo>
                <a:pt x="2431417" y="128210"/>
              </a:lnTo>
            </a:path>
          </a:pathLst>
        </a:custGeom>
      </dgm:spPr>
      <dgm:t>
        <a:bodyPr/>
        <a:lstStyle/>
        <a:p>
          <a:endParaRPr lang="en-US"/>
        </a:p>
      </dgm:t>
    </dgm:pt>
    <dgm:pt modelId="{93825C1B-52A2-8942-B549-7203F96CC50F}" type="pres">
      <dgm:prSet presAssocID="{5918670B-C85F-E643-BC1D-36AE450EBA37}" presName="hierRoot2" presStyleCnt="0">
        <dgm:presLayoutVars>
          <dgm:hierBranch/>
        </dgm:presLayoutVars>
      </dgm:prSet>
      <dgm:spPr/>
    </dgm:pt>
    <dgm:pt modelId="{73D902DA-EB37-0D4A-BE81-C197A5733B7F}" type="pres">
      <dgm:prSet presAssocID="{5918670B-C85F-E643-BC1D-36AE450EBA37}" presName="rootComposite" presStyleCnt="0"/>
      <dgm:spPr/>
    </dgm:pt>
    <dgm:pt modelId="{E359144A-93C7-D747-B593-60C1B02DD5A3}" type="pres">
      <dgm:prSet presAssocID="{5918670B-C85F-E643-BC1D-36AE450EBA37}" presName="rootText" presStyleLbl="node3" presStyleIdx="6" presStyleCnt="7">
        <dgm:presLayoutVars>
          <dgm:chPref val="3"/>
        </dgm:presLayoutVars>
      </dgm:prSet>
      <dgm:spPr>
        <a:prstGeom prst="rect">
          <a:avLst/>
        </a:prstGeom>
      </dgm:spPr>
      <dgm:t>
        <a:bodyPr/>
        <a:lstStyle/>
        <a:p>
          <a:endParaRPr lang="en-US"/>
        </a:p>
      </dgm:t>
    </dgm:pt>
    <dgm:pt modelId="{60103C31-3DB9-5241-A83B-D9CBCAC7DA7A}" type="pres">
      <dgm:prSet presAssocID="{5918670B-C85F-E643-BC1D-36AE450EBA37}" presName="rootConnector" presStyleLbl="node3" presStyleIdx="6" presStyleCnt="7"/>
      <dgm:spPr/>
      <dgm:t>
        <a:bodyPr/>
        <a:lstStyle/>
        <a:p>
          <a:endParaRPr lang="en-US"/>
        </a:p>
      </dgm:t>
    </dgm:pt>
    <dgm:pt modelId="{2CF5609F-5805-D149-91DB-B771BB126FB2}" type="pres">
      <dgm:prSet presAssocID="{5918670B-C85F-E643-BC1D-36AE450EBA37}" presName="hierChild4" presStyleCnt="0"/>
      <dgm:spPr/>
    </dgm:pt>
    <dgm:pt modelId="{7654A839-1962-104F-823F-39C016A8C60E}" type="pres">
      <dgm:prSet presAssocID="{6AA53529-88D9-474B-A066-14A7A0A45CFF}" presName="Name35" presStyleLbl="parChTrans1D4" presStyleIdx="1" presStyleCnt="3"/>
      <dgm:spPr>
        <a:custGeom>
          <a:avLst/>
          <a:gdLst/>
          <a:ahLst/>
          <a:cxnLst/>
          <a:rect l="0" t="0" r="0" b="0"/>
          <a:pathLst>
            <a:path>
              <a:moveTo>
                <a:pt x="369367" y="0"/>
              </a:moveTo>
              <a:lnTo>
                <a:pt x="369367" y="81163"/>
              </a:lnTo>
              <a:lnTo>
                <a:pt x="0" y="81163"/>
              </a:lnTo>
              <a:lnTo>
                <a:pt x="0" y="145268"/>
              </a:lnTo>
            </a:path>
          </a:pathLst>
        </a:custGeom>
      </dgm:spPr>
      <dgm:t>
        <a:bodyPr/>
        <a:lstStyle/>
        <a:p>
          <a:endParaRPr lang="en-US"/>
        </a:p>
      </dgm:t>
    </dgm:pt>
    <dgm:pt modelId="{2F0A59FF-4FCC-7544-86AA-8369991C31D4}" type="pres">
      <dgm:prSet presAssocID="{E7BBF745-7E55-2343-8B06-695603DB9433}" presName="hierRoot2" presStyleCnt="0">
        <dgm:presLayoutVars>
          <dgm:hierBranch/>
        </dgm:presLayoutVars>
      </dgm:prSet>
      <dgm:spPr/>
    </dgm:pt>
    <dgm:pt modelId="{5F45AEF8-D533-624D-8E71-0AEDD3F4D9EA}" type="pres">
      <dgm:prSet presAssocID="{E7BBF745-7E55-2343-8B06-695603DB9433}" presName="rootComposite" presStyleCnt="0"/>
      <dgm:spPr/>
    </dgm:pt>
    <dgm:pt modelId="{FEF3D28A-1B56-B243-BD1E-90CEBCDFEFC8}" type="pres">
      <dgm:prSet presAssocID="{E7BBF745-7E55-2343-8B06-695603DB9433}" presName="rootText" presStyleLbl="node4" presStyleIdx="1" presStyleCnt="3" custLinFactNeighborY="5588">
        <dgm:presLayoutVars>
          <dgm:chPref val="3"/>
        </dgm:presLayoutVars>
      </dgm:prSet>
      <dgm:spPr>
        <a:prstGeom prst="rect">
          <a:avLst/>
        </a:prstGeom>
      </dgm:spPr>
      <dgm:t>
        <a:bodyPr/>
        <a:lstStyle/>
        <a:p>
          <a:endParaRPr lang="en-US"/>
        </a:p>
      </dgm:t>
    </dgm:pt>
    <dgm:pt modelId="{AE6B7DF9-E418-DB4B-BF18-68F256AF4713}" type="pres">
      <dgm:prSet presAssocID="{E7BBF745-7E55-2343-8B06-695603DB9433}" presName="rootConnector" presStyleLbl="node4" presStyleIdx="1" presStyleCnt="3"/>
      <dgm:spPr/>
      <dgm:t>
        <a:bodyPr/>
        <a:lstStyle/>
        <a:p>
          <a:endParaRPr lang="en-US"/>
        </a:p>
      </dgm:t>
    </dgm:pt>
    <dgm:pt modelId="{919AB04E-7956-2949-B190-3E1A920BBC19}" type="pres">
      <dgm:prSet presAssocID="{E7BBF745-7E55-2343-8B06-695603DB9433}" presName="hierChild4" presStyleCnt="0"/>
      <dgm:spPr/>
    </dgm:pt>
    <dgm:pt modelId="{91B89CE0-AE43-E540-BA2A-6B75DE73C8A1}" type="pres">
      <dgm:prSet presAssocID="{E7BBF745-7E55-2343-8B06-695603DB9433}" presName="hierChild5" presStyleCnt="0"/>
      <dgm:spPr/>
    </dgm:pt>
    <dgm:pt modelId="{E380A646-9523-5C4D-958A-3578FD4EA092}" type="pres">
      <dgm:prSet presAssocID="{4BA540AE-1F24-D949-884C-A6007DB61D38}" presName="Name35" presStyleLbl="parChTrans1D4" presStyleIdx="2" presStyleCnt="3"/>
      <dgm:spPr>
        <a:custGeom>
          <a:avLst/>
          <a:gdLst/>
          <a:ahLst/>
          <a:cxnLst/>
          <a:rect l="0" t="0" r="0" b="0"/>
          <a:pathLst>
            <a:path>
              <a:moveTo>
                <a:pt x="0" y="0"/>
              </a:moveTo>
              <a:lnTo>
                <a:pt x="0" y="64105"/>
              </a:lnTo>
              <a:lnTo>
                <a:pt x="369367" y="64105"/>
              </a:lnTo>
              <a:lnTo>
                <a:pt x="369367" y="128210"/>
              </a:lnTo>
            </a:path>
          </a:pathLst>
        </a:custGeom>
      </dgm:spPr>
      <dgm:t>
        <a:bodyPr/>
        <a:lstStyle/>
        <a:p>
          <a:endParaRPr lang="en-US"/>
        </a:p>
      </dgm:t>
    </dgm:pt>
    <dgm:pt modelId="{1E646267-F110-C64A-9CF4-F7ADA09E6CBB}" type="pres">
      <dgm:prSet presAssocID="{6514B7AB-4C64-2F4F-BC70-FB47FA788D25}" presName="hierRoot2" presStyleCnt="0">
        <dgm:presLayoutVars>
          <dgm:hierBranch val="init"/>
        </dgm:presLayoutVars>
      </dgm:prSet>
      <dgm:spPr/>
    </dgm:pt>
    <dgm:pt modelId="{B2AFFA13-A5DE-B04E-A265-4C7CB436DA5A}" type="pres">
      <dgm:prSet presAssocID="{6514B7AB-4C64-2F4F-BC70-FB47FA788D25}" presName="rootComposite" presStyleCnt="0"/>
      <dgm:spPr/>
    </dgm:pt>
    <dgm:pt modelId="{3AED9F52-5F56-EC46-8450-EBABBD829000}" type="pres">
      <dgm:prSet presAssocID="{6514B7AB-4C64-2F4F-BC70-FB47FA788D25}" presName="rootText" presStyleLbl="node4" presStyleIdx="2" presStyleCnt="3">
        <dgm:presLayoutVars>
          <dgm:chPref val="3"/>
        </dgm:presLayoutVars>
      </dgm:prSet>
      <dgm:spPr>
        <a:prstGeom prst="rect">
          <a:avLst/>
        </a:prstGeom>
      </dgm:spPr>
      <dgm:t>
        <a:bodyPr/>
        <a:lstStyle/>
        <a:p>
          <a:endParaRPr lang="en-US"/>
        </a:p>
      </dgm:t>
    </dgm:pt>
    <dgm:pt modelId="{646A3967-AE5D-A848-BBA2-525C6DD0E370}" type="pres">
      <dgm:prSet presAssocID="{6514B7AB-4C64-2F4F-BC70-FB47FA788D25}" presName="rootConnector" presStyleLbl="node4" presStyleIdx="2" presStyleCnt="3"/>
      <dgm:spPr/>
      <dgm:t>
        <a:bodyPr/>
        <a:lstStyle/>
        <a:p>
          <a:endParaRPr lang="en-US"/>
        </a:p>
      </dgm:t>
    </dgm:pt>
    <dgm:pt modelId="{ED278683-D322-C54D-BCEB-65E25D9DC753}" type="pres">
      <dgm:prSet presAssocID="{6514B7AB-4C64-2F4F-BC70-FB47FA788D25}" presName="hierChild4" presStyleCnt="0"/>
      <dgm:spPr/>
    </dgm:pt>
    <dgm:pt modelId="{6D3A1CEC-FFB5-5C4B-8D60-5D57491EBF09}" type="pres">
      <dgm:prSet presAssocID="{6514B7AB-4C64-2F4F-BC70-FB47FA788D25}" presName="hierChild5" presStyleCnt="0"/>
      <dgm:spPr/>
    </dgm:pt>
    <dgm:pt modelId="{9BB75C38-C115-654A-AAF5-54ADD252FA26}" type="pres">
      <dgm:prSet presAssocID="{5918670B-C85F-E643-BC1D-36AE450EBA37}" presName="hierChild5" presStyleCnt="0"/>
      <dgm:spPr/>
    </dgm:pt>
    <dgm:pt modelId="{FD743FB3-8E4D-944C-82F2-15BB7205A5FE}" type="pres">
      <dgm:prSet presAssocID="{B53FF87A-0443-394B-9FAE-78F715A5DE59}" presName="hierChild5" presStyleCnt="0"/>
      <dgm:spPr/>
    </dgm:pt>
    <dgm:pt modelId="{22FA53FD-EBA3-BA4C-80E1-1A2E95C1BE33}" type="pres">
      <dgm:prSet presAssocID="{3D2AABC9-72B1-084C-A329-A5A02596932A}" presName="hierChild3" presStyleCnt="0"/>
      <dgm:spPr/>
    </dgm:pt>
    <dgm:pt modelId="{3B0171DE-A232-944F-87B8-B685D0861EDB}" type="pres">
      <dgm:prSet presAssocID="{0600E088-72B1-B64F-BF0A-F99467E153AF}" presName="Name111" presStyleLbl="parChTrans1D2" presStyleIdx="1" presStyleCnt="3"/>
      <dgm:spPr>
        <a:custGeom>
          <a:avLst/>
          <a:gdLst/>
          <a:ahLst/>
          <a:cxnLst/>
          <a:rect l="0" t="0" r="0" b="0"/>
          <a:pathLst>
            <a:path>
              <a:moveTo>
                <a:pt x="109825" y="0"/>
              </a:moveTo>
              <a:lnTo>
                <a:pt x="109825" y="280841"/>
              </a:lnTo>
              <a:lnTo>
                <a:pt x="45720" y="280841"/>
              </a:lnTo>
            </a:path>
          </a:pathLst>
        </a:custGeom>
      </dgm:spPr>
      <dgm:t>
        <a:bodyPr/>
        <a:lstStyle/>
        <a:p>
          <a:endParaRPr lang="en-US"/>
        </a:p>
      </dgm:t>
    </dgm:pt>
    <dgm:pt modelId="{540B86EF-E011-9F43-9490-17C1B3043ADD}" type="pres">
      <dgm:prSet presAssocID="{A476D0CA-5282-394F-9E47-047EDF50C6F7}" presName="hierRoot3" presStyleCnt="0">
        <dgm:presLayoutVars>
          <dgm:hierBranch val="init"/>
        </dgm:presLayoutVars>
      </dgm:prSet>
      <dgm:spPr/>
    </dgm:pt>
    <dgm:pt modelId="{0C4BD717-98FB-DF4C-AB41-FC936EB52196}" type="pres">
      <dgm:prSet presAssocID="{A476D0CA-5282-394F-9E47-047EDF50C6F7}" presName="rootComposite3" presStyleCnt="0"/>
      <dgm:spPr/>
    </dgm:pt>
    <dgm:pt modelId="{2323BCE6-C653-5C4F-B606-474415D76F93}" type="pres">
      <dgm:prSet presAssocID="{A476D0CA-5282-394F-9E47-047EDF50C6F7}" presName="rootText3" presStyleLbl="asst1" presStyleIdx="0" presStyleCnt="2">
        <dgm:presLayoutVars>
          <dgm:chPref val="3"/>
        </dgm:presLayoutVars>
      </dgm:prSet>
      <dgm:spPr>
        <a:prstGeom prst="rect">
          <a:avLst/>
        </a:prstGeom>
      </dgm:spPr>
      <dgm:t>
        <a:bodyPr/>
        <a:lstStyle/>
        <a:p>
          <a:endParaRPr lang="en-US"/>
        </a:p>
      </dgm:t>
    </dgm:pt>
    <dgm:pt modelId="{803144A4-02D6-CE4A-9F4F-374D981D018B}" type="pres">
      <dgm:prSet presAssocID="{A476D0CA-5282-394F-9E47-047EDF50C6F7}" presName="rootConnector3" presStyleLbl="asst1" presStyleIdx="0" presStyleCnt="2"/>
      <dgm:spPr/>
      <dgm:t>
        <a:bodyPr/>
        <a:lstStyle/>
        <a:p>
          <a:endParaRPr lang="en-US"/>
        </a:p>
      </dgm:t>
    </dgm:pt>
    <dgm:pt modelId="{6E2536ED-BF35-2D41-A1A7-532DE6DF6CF7}" type="pres">
      <dgm:prSet presAssocID="{A476D0CA-5282-394F-9E47-047EDF50C6F7}" presName="hierChild6" presStyleCnt="0"/>
      <dgm:spPr/>
    </dgm:pt>
    <dgm:pt modelId="{AE4C726E-E73E-9C4E-88AA-D79A3B53607C}" type="pres">
      <dgm:prSet presAssocID="{A476D0CA-5282-394F-9E47-047EDF50C6F7}" presName="hierChild7" presStyleCnt="0"/>
      <dgm:spPr/>
    </dgm:pt>
    <dgm:pt modelId="{96F71043-6D87-9C41-A45E-5684DB70151C}" type="pres">
      <dgm:prSet presAssocID="{106CBEB5-F333-0645-BA2C-D11ABBF2D584}" presName="Name111" presStyleLbl="parChTrans1D2" presStyleIdx="2" presStyleCnt="3"/>
      <dgm:spPr>
        <a:custGeom>
          <a:avLst/>
          <a:gdLst/>
          <a:ahLst/>
          <a:cxnLst/>
          <a:rect l="0" t="0" r="0" b="0"/>
          <a:pathLst>
            <a:path>
              <a:moveTo>
                <a:pt x="45720" y="0"/>
              </a:moveTo>
              <a:lnTo>
                <a:pt x="45720" y="280841"/>
              </a:lnTo>
              <a:lnTo>
                <a:pt x="109825" y="280841"/>
              </a:lnTo>
            </a:path>
          </a:pathLst>
        </a:custGeom>
      </dgm:spPr>
      <dgm:t>
        <a:bodyPr/>
        <a:lstStyle/>
        <a:p>
          <a:endParaRPr lang="en-US"/>
        </a:p>
      </dgm:t>
    </dgm:pt>
    <dgm:pt modelId="{9D18F61F-6116-C84B-86E4-288769E96E22}" type="pres">
      <dgm:prSet presAssocID="{9B0981F0-7CCB-8546-8378-C1B6585131DB}" presName="hierRoot3" presStyleCnt="0">
        <dgm:presLayoutVars>
          <dgm:hierBranch val="init"/>
        </dgm:presLayoutVars>
      </dgm:prSet>
      <dgm:spPr/>
    </dgm:pt>
    <dgm:pt modelId="{EB099D81-6FC3-A64B-BC75-946FA0FF2569}" type="pres">
      <dgm:prSet presAssocID="{9B0981F0-7CCB-8546-8378-C1B6585131DB}" presName="rootComposite3" presStyleCnt="0"/>
      <dgm:spPr/>
    </dgm:pt>
    <dgm:pt modelId="{8888F134-0F2E-1D47-A973-0A8F20957787}" type="pres">
      <dgm:prSet presAssocID="{9B0981F0-7CCB-8546-8378-C1B6585131DB}" presName="rootText3" presStyleLbl="asst1" presStyleIdx="1" presStyleCnt="2">
        <dgm:presLayoutVars>
          <dgm:chPref val="3"/>
        </dgm:presLayoutVars>
      </dgm:prSet>
      <dgm:spPr>
        <a:prstGeom prst="rect">
          <a:avLst/>
        </a:prstGeom>
      </dgm:spPr>
      <dgm:t>
        <a:bodyPr/>
        <a:lstStyle/>
        <a:p>
          <a:endParaRPr lang="en-US"/>
        </a:p>
      </dgm:t>
    </dgm:pt>
    <dgm:pt modelId="{9278B4A1-AB86-4B48-B69F-F9D9AE42F135}" type="pres">
      <dgm:prSet presAssocID="{9B0981F0-7CCB-8546-8378-C1B6585131DB}" presName="rootConnector3" presStyleLbl="asst1" presStyleIdx="1" presStyleCnt="2"/>
      <dgm:spPr/>
      <dgm:t>
        <a:bodyPr/>
        <a:lstStyle/>
        <a:p>
          <a:endParaRPr lang="en-US"/>
        </a:p>
      </dgm:t>
    </dgm:pt>
    <dgm:pt modelId="{A3830745-4FC2-E74A-93A3-6FC5E213740E}" type="pres">
      <dgm:prSet presAssocID="{9B0981F0-7CCB-8546-8378-C1B6585131DB}" presName="hierChild6" presStyleCnt="0"/>
      <dgm:spPr/>
    </dgm:pt>
    <dgm:pt modelId="{3CD7154A-DF5E-B34F-A80E-62DAB7FF962C}" type="pres">
      <dgm:prSet presAssocID="{9B0981F0-7CCB-8546-8378-C1B6585131DB}" presName="hierChild7" presStyleCnt="0"/>
      <dgm:spPr/>
    </dgm:pt>
  </dgm:ptLst>
  <dgm:cxnLst>
    <dgm:cxn modelId="{5EBE3CDA-4490-49A2-AA70-871D42C100DD}" type="presOf" srcId="{3D2AABC9-72B1-084C-A329-A5A02596932A}" destId="{A55AEF0C-760B-2D4B-BF81-F1780711BB66}" srcOrd="0" destOrd="0" presId="urn:microsoft.com/office/officeart/2005/8/layout/orgChart1"/>
    <dgm:cxn modelId="{E6ED3152-386A-8746-8CA0-330C32838C4D}" srcId="{CEF72485-EB40-774B-B3C2-8EEDAB3FF793}" destId="{3D2AABC9-72B1-084C-A329-A5A02596932A}" srcOrd="0" destOrd="0" parTransId="{39DA2BBE-B0E4-EE4A-8791-68B92DF3E853}" sibTransId="{883D0F61-6314-104A-9758-987552F3A33C}"/>
    <dgm:cxn modelId="{3EF986B5-7FD1-8849-897C-A6AEA147B7F2}" srcId="{B53FF87A-0443-394B-9FAE-78F715A5DE59}" destId="{F74CB4CE-533A-BC4B-BA26-70E7235CC5A8}" srcOrd="1" destOrd="0" parTransId="{BB56EAD5-8D8E-6D44-B5C5-79B2504AA724}" sibTransId="{146A8E3F-F2FE-384B-A19A-DCAB55B4E227}"/>
    <dgm:cxn modelId="{BAB85D63-120E-485E-B635-5B44AF3615AD}" type="presOf" srcId="{B53FF87A-0443-394B-9FAE-78F715A5DE59}" destId="{4A846C3C-171E-AC45-B3FF-755DEEF47DF9}" srcOrd="1" destOrd="0" presId="urn:microsoft.com/office/officeart/2005/8/layout/orgChart1"/>
    <dgm:cxn modelId="{6855DF27-B17A-4F70-A368-731A08970676}" type="presOf" srcId="{FEA2AAC8-109F-AB46-9BF6-87C52AFCE72C}" destId="{B277388B-9052-1C41-B4AF-4C44433D7C67}" srcOrd="0" destOrd="0" presId="urn:microsoft.com/office/officeart/2005/8/layout/orgChart1"/>
    <dgm:cxn modelId="{EF95B623-FB63-45A0-8C16-AB1017F79705}" type="presOf" srcId="{F74CB4CE-533A-BC4B-BA26-70E7235CC5A8}" destId="{00BF0DB7-BE4C-8B4C-9624-D7C3DA3A06D5}" srcOrd="1" destOrd="0" presId="urn:microsoft.com/office/officeart/2005/8/layout/orgChart1"/>
    <dgm:cxn modelId="{D9D24C46-54A4-4596-851A-25D741C3BD61}" type="presOf" srcId="{BB56EAD5-8D8E-6D44-B5C5-79B2504AA724}" destId="{506C7055-9B8E-2F4E-BDF7-4999343A76A3}" srcOrd="0" destOrd="0" presId="urn:microsoft.com/office/officeart/2005/8/layout/orgChart1"/>
    <dgm:cxn modelId="{ECD13F34-53D0-480F-8D0F-517E6C1F2756}" type="presOf" srcId="{F74CB4CE-533A-BC4B-BA26-70E7235CC5A8}" destId="{8AF92121-B3CF-A141-8381-D8094CC48C17}" srcOrd="0" destOrd="0" presId="urn:microsoft.com/office/officeart/2005/8/layout/orgChart1"/>
    <dgm:cxn modelId="{F3B14E30-201B-5C4F-B016-62BCA8DB9AB4}" srcId="{B53FF87A-0443-394B-9FAE-78F715A5DE59}" destId="{2343A40E-6A54-C84A-B35D-AB14BD146681}" srcOrd="0" destOrd="0" parTransId="{6C451A38-3722-9140-9CE5-BAC8030369A7}" sibTransId="{6DB13AF3-7DAE-FA48-8D37-BE143F1C16B4}"/>
    <dgm:cxn modelId="{79F5AA2A-1B9A-4F6B-9F1E-9012E98B3157}" type="presOf" srcId="{B53FF87A-0443-394B-9FAE-78F715A5DE59}" destId="{650D6113-CB91-0E45-A5E8-A8188E95BBA7}" srcOrd="0" destOrd="0" presId="urn:microsoft.com/office/officeart/2005/8/layout/orgChart1"/>
    <dgm:cxn modelId="{9AFF445D-5486-E249-8F60-5EEA08CD1D58}" srcId="{5918670B-C85F-E643-BC1D-36AE450EBA37}" destId="{6514B7AB-4C64-2F4F-BC70-FB47FA788D25}" srcOrd="1" destOrd="0" parTransId="{4BA540AE-1F24-D949-884C-A6007DB61D38}" sibTransId="{FC43E9FE-C4E2-F144-9616-48C1E28CC8D0}"/>
    <dgm:cxn modelId="{04986E0F-31EA-4BE6-92F2-6171D8B5813F}" type="presOf" srcId="{1EBD05F0-D222-B049-A4D5-F74DCA41118C}" destId="{66C8C066-9446-6941-AEB9-9D3214E8480A}" srcOrd="1" destOrd="0" presId="urn:microsoft.com/office/officeart/2005/8/layout/orgChart1"/>
    <dgm:cxn modelId="{3CFF3958-502E-4559-8D8A-1004DF8B07CB}" type="presOf" srcId="{9B0981F0-7CCB-8546-8378-C1B6585131DB}" destId="{9278B4A1-AB86-4B48-B69F-F9D9AE42F135}" srcOrd="1" destOrd="0" presId="urn:microsoft.com/office/officeart/2005/8/layout/orgChart1"/>
    <dgm:cxn modelId="{65623482-7875-41DA-BEBD-659743B5B7AC}" type="presOf" srcId="{A476D0CA-5282-394F-9E47-047EDF50C6F7}" destId="{803144A4-02D6-CE4A-9F4F-374D981D018B}" srcOrd="1" destOrd="0" presId="urn:microsoft.com/office/officeart/2005/8/layout/orgChart1"/>
    <dgm:cxn modelId="{FAEB438C-67EE-453D-9075-34AC0DE7CCAB}" srcId="{ECD0DBE0-3D50-0E4A-BAE1-E6526F8FA2E4}" destId="{EC8D06EC-202C-41FC-B80D-60A4B0E6D97A}" srcOrd="0" destOrd="0" parTransId="{4D6E917F-601F-4EC2-8A09-13E44D135894}" sibTransId="{51C2A084-1DAC-445F-8DB1-30E880F66B54}"/>
    <dgm:cxn modelId="{B7BB4B14-C7EA-4EB5-9AF3-F6C1E1D18575}" type="presOf" srcId="{5918670B-C85F-E643-BC1D-36AE450EBA37}" destId="{E359144A-93C7-D747-B593-60C1B02DD5A3}" srcOrd="0" destOrd="0" presId="urn:microsoft.com/office/officeart/2005/8/layout/orgChart1"/>
    <dgm:cxn modelId="{E8A8BD86-E98E-A944-ADEA-263E3DC9EC94}" srcId="{B53FF87A-0443-394B-9FAE-78F715A5DE59}" destId="{ECD0DBE0-3D50-0E4A-BAE1-E6526F8FA2E4}" srcOrd="5" destOrd="0" parTransId="{07598A3A-C52D-EF45-AC9E-21DD6082F6E9}" sibTransId="{01BF07BB-83B0-E74A-9D4C-7FBF2680DC33}"/>
    <dgm:cxn modelId="{1DFACE86-E057-44C4-917C-8D435D5DFB13}" type="presOf" srcId="{106CBEB5-F333-0645-BA2C-D11ABBF2D584}" destId="{96F71043-6D87-9C41-A45E-5684DB70151C}" srcOrd="0" destOrd="0" presId="urn:microsoft.com/office/officeart/2005/8/layout/orgChart1"/>
    <dgm:cxn modelId="{D9CCFBCF-4862-4AA7-AFBD-46820127A7FA}" type="presOf" srcId="{07598A3A-C52D-EF45-AC9E-21DD6082F6E9}" destId="{66A43496-6560-D648-BC0E-66388E2DD8DA}" srcOrd="0" destOrd="0" presId="urn:microsoft.com/office/officeart/2005/8/layout/orgChart1"/>
    <dgm:cxn modelId="{E0A4750E-1360-43A3-AD7C-4AD1B1CEABC6}" type="presOf" srcId="{EC8D06EC-202C-41FC-B80D-60A4B0E6D97A}" destId="{79E1AB63-734B-4129-8678-B3099B44AB9E}" srcOrd="0" destOrd="0" presId="urn:microsoft.com/office/officeart/2005/8/layout/orgChart1"/>
    <dgm:cxn modelId="{053F74B8-83D0-3E42-9396-89008B0E359E}" srcId="{3D2AABC9-72B1-084C-A329-A5A02596932A}" destId="{9B0981F0-7CCB-8546-8378-C1B6585131DB}" srcOrd="1" destOrd="0" parTransId="{106CBEB5-F333-0645-BA2C-D11ABBF2D584}" sibTransId="{EFA53499-89CE-3148-A28E-8F7E68C9EBE7}"/>
    <dgm:cxn modelId="{075C75AA-8904-4452-9E5D-1739554A69D1}" type="presOf" srcId="{6C451A38-3722-9140-9CE5-BAC8030369A7}" destId="{2B5AC76F-E2F5-2845-9C83-E69E97950E58}" srcOrd="0" destOrd="0" presId="urn:microsoft.com/office/officeart/2005/8/layout/orgChart1"/>
    <dgm:cxn modelId="{45A799A8-5831-F04B-8D4B-BB471D0CF4AD}" srcId="{B53FF87A-0443-394B-9FAE-78F715A5DE59}" destId="{3C62F8B5-5936-6940-B489-939A6EFD529D}" srcOrd="4" destOrd="0" parTransId="{0B4E35FC-F2F0-1A40-8721-0208D80B3981}" sibTransId="{0F058C15-5B32-8D4F-83A4-2E5AFD84A7E7}"/>
    <dgm:cxn modelId="{964F9D7D-397E-49F0-BC0B-A714094AA960}" type="presOf" srcId="{0B4E35FC-F2F0-1A40-8721-0208D80B3981}" destId="{A5AC8FA3-45BE-AD46-8F7B-729E55708E53}" srcOrd="0" destOrd="0" presId="urn:microsoft.com/office/officeart/2005/8/layout/orgChart1"/>
    <dgm:cxn modelId="{85F39F02-BEB3-42F3-8E7F-FC3180FA8BDA}" type="presOf" srcId="{6514B7AB-4C64-2F4F-BC70-FB47FA788D25}" destId="{3AED9F52-5F56-EC46-8450-EBABBD829000}" srcOrd="0" destOrd="0" presId="urn:microsoft.com/office/officeart/2005/8/layout/orgChart1"/>
    <dgm:cxn modelId="{71F74CB5-FBF7-874F-BCE5-CB1EB16FC367}" srcId="{B53FF87A-0443-394B-9FAE-78F715A5DE59}" destId="{5918670B-C85F-E643-BC1D-36AE450EBA37}" srcOrd="6" destOrd="0" parTransId="{FEA2AAC8-109F-AB46-9BF6-87C52AFCE72C}" sibTransId="{526D0E0E-FD56-3240-A6F4-AACBDDC670D9}"/>
    <dgm:cxn modelId="{1205ED3A-5D58-488B-80BE-7C55ADEE1340}" type="presOf" srcId="{ECD0DBE0-3D50-0E4A-BAE1-E6526F8FA2E4}" destId="{1998B7D2-7AA4-AA47-AF43-542E2BE6CF88}" srcOrd="0" destOrd="0" presId="urn:microsoft.com/office/officeart/2005/8/layout/orgChart1"/>
    <dgm:cxn modelId="{2BDDDA66-D0DE-474E-975B-6784CCEA2FA2}" type="presOf" srcId="{1EBD05F0-D222-B049-A4D5-F74DCA41118C}" destId="{DE0C3497-7685-414C-8B73-6758D30CEBDC}" srcOrd="0" destOrd="0" presId="urn:microsoft.com/office/officeart/2005/8/layout/orgChart1"/>
    <dgm:cxn modelId="{1B0FDE4B-0D0C-49C3-954F-8860B7F02AEC}" type="presOf" srcId="{3C62F8B5-5936-6940-B489-939A6EFD529D}" destId="{0D54A899-EAC8-224D-BDA2-75648BB121D7}" srcOrd="0" destOrd="0" presId="urn:microsoft.com/office/officeart/2005/8/layout/orgChart1"/>
    <dgm:cxn modelId="{FA8BEA07-89C5-4819-BA5C-E531FCB359F9}" type="presOf" srcId="{E7BBF745-7E55-2343-8B06-695603DB9433}" destId="{FEF3D28A-1B56-B243-BD1E-90CEBCDFEFC8}" srcOrd="0" destOrd="0" presId="urn:microsoft.com/office/officeart/2005/8/layout/orgChart1"/>
    <dgm:cxn modelId="{B35B6873-FAEB-4906-8B86-DC972F7E6723}" type="presOf" srcId="{B79F7FC0-B6A8-0B44-9BCB-2D66D2407C53}" destId="{07E54A0A-3627-EA40-9589-2AE5F032DA25}" srcOrd="1" destOrd="0" presId="urn:microsoft.com/office/officeart/2005/8/layout/orgChart1"/>
    <dgm:cxn modelId="{34446F2D-CE54-3E4F-AF96-79E470EE7617}" srcId="{3D2AABC9-72B1-084C-A329-A5A02596932A}" destId="{A476D0CA-5282-394F-9E47-047EDF50C6F7}" srcOrd="0" destOrd="0" parTransId="{0600E088-72B1-B64F-BF0A-F99467E153AF}" sibTransId="{2983835C-2548-A648-A307-1C6E225402FB}"/>
    <dgm:cxn modelId="{2194553F-C508-4234-8C9F-FC0927CF1862}" type="presOf" srcId="{4BA540AE-1F24-D949-884C-A6007DB61D38}" destId="{E380A646-9523-5C4D-958A-3578FD4EA092}" srcOrd="0" destOrd="0" presId="urn:microsoft.com/office/officeart/2005/8/layout/orgChart1"/>
    <dgm:cxn modelId="{8D7F06EF-D93A-1D48-9579-14CC0C8752C0}" srcId="{B53FF87A-0443-394B-9FAE-78F715A5DE59}" destId="{B79F7FC0-B6A8-0B44-9BCB-2D66D2407C53}" srcOrd="3" destOrd="0" parTransId="{5B15F0B3-F4B0-BD4F-9482-D24E018197D3}" sibTransId="{698504B6-12E8-F34B-ADF3-18633E3082D4}"/>
    <dgm:cxn modelId="{682F1B3F-9FB0-45FD-9403-CE9B9B4E1EDC}" type="presOf" srcId="{ECD0DBE0-3D50-0E4A-BAE1-E6526F8FA2E4}" destId="{D55C466F-B0E6-6E49-A223-20EAD1B0E0EC}" srcOrd="1" destOrd="0" presId="urn:microsoft.com/office/officeart/2005/8/layout/orgChart1"/>
    <dgm:cxn modelId="{23CD8AB2-E541-0241-B5D2-3E7F88F32772}" srcId="{B53FF87A-0443-394B-9FAE-78F715A5DE59}" destId="{1EBD05F0-D222-B049-A4D5-F74DCA41118C}" srcOrd="2" destOrd="0" parTransId="{EFF36FD7-AD9D-9C4E-A3D5-843EC4303ECD}" sibTransId="{52B24E3D-2345-2145-B30D-D177D5FBFD9B}"/>
    <dgm:cxn modelId="{69040E0C-6072-4C5E-9811-2FB8135BC959}" type="presOf" srcId="{0600E088-72B1-B64F-BF0A-F99467E153AF}" destId="{3B0171DE-A232-944F-87B8-B685D0861EDB}" srcOrd="0" destOrd="0" presId="urn:microsoft.com/office/officeart/2005/8/layout/orgChart1"/>
    <dgm:cxn modelId="{5B64FDE6-76C9-4D5F-BFC7-EA16FB046F8A}" type="presOf" srcId="{3C62F8B5-5936-6940-B489-939A6EFD529D}" destId="{21D4E873-C5FC-7C4D-8A3F-C6392BAA4DCA}" srcOrd="1" destOrd="0" presId="urn:microsoft.com/office/officeart/2005/8/layout/orgChart1"/>
    <dgm:cxn modelId="{76021858-20C5-4E6A-8704-6653E63BFC18}" type="presOf" srcId="{B79F7FC0-B6A8-0B44-9BCB-2D66D2407C53}" destId="{46A93CD6-A1E2-354A-AE8B-BE8C140732AE}" srcOrd="0" destOrd="0" presId="urn:microsoft.com/office/officeart/2005/8/layout/orgChart1"/>
    <dgm:cxn modelId="{CF18C318-BC4C-43BE-9969-4CC4078A3E99}" type="presOf" srcId="{5918670B-C85F-E643-BC1D-36AE450EBA37}" destId="{60103C31-3DB9-5241-A83B-D9CBCAC7DA7A}" srcOrd="1" destOrd="0" presId="urn:microsoft.com/office/officeart/2005/8/layout/orgChart1"/>
    <dgm:cxn modelId="{31042459-14D2-EC48-A390-69D52416586C}" srcId="{3D2AABC9-72B1-084C-A329-A5A02596932A}" destId="{B53FF87A-0443-394B-9FAE-78F715A5DE59}" srcOrd="2" destOrd="0" parTransId="{B85292D2-45DA-9549-8BAC-5C35D62FE0BB}" sibTransId="{87C317E4-8E5A-8E43-819C-E8ED4DC690BD}"/>
    <dgm:cxn modelId="{1F2F5873-C57C-42AB-916F-B6E8144D4DBF}" type="presOf" srcId="{E7BBF745-7E55-2343-8B06-695603DB9433}" destId="{AE6B7DF9-E418-DB4B-BF18-68F256AF4713}" srcOrd="1" destOrd="0" presId="urn:microsoft.com/office/officeart/2005/8/layout/orgChart1"/>
    <dgm:cxn modelId="{AEB8BBE7-0779-4A6E-8E4F-E7680CAF7766}" type="presOf" srcId="{A476D0CA-5282-394F-9E47-047EDF50C6F7}" destId="{2323BCE6-C653-5C4F-B606-474415D76F93}" srcOrd="0" destOrd="0" presId="urn:microsoft.com/office/officeart/2005/8/layout/orgChart1"/>
    <dgm:cxn modelId="{F9840B84-27FF-4A00-882B-B322CF6ECB2B}" type="presOf" srcId="{EC8D06EC-202C-41FC-B80D-60A4B0E6D97A}" destId="{09EF42B4-93FB-46CB-8B76-2003FFBF6EAE}" srcOrd="1" destOrd="0" presId="urn:microsoft.com/office/officeart/2005/8/layout/orgChart1"/>
    <dgm:cxn modelId="{DD2CB563-2EDC-4E21-90C3-2593F8D69D8D}" type="presOf" srcId="{CEF72485-EB40-774B-B3C2-8EEDAB3FF793}" destId="{746D9DAB-043B-ED48-9C29-9DE13E0296B2}" srcOrd="0" destOrd="0" presId="urn:microsoft.com/office/officeart/2005/8/layout/orgChart1"/>
    <dgm:cxn modelId="{74A8B5D3-7BAE-49AD-826B-347ABFB0F081}" type="presOf" srcId="{5B15F0B3-F4B0-BD4F-9482-D24E018197D3}" destId="{BF41DCF9-A24D-524B-AE53-A055456C9959}" srcOrd="0" destOrd="0" presId="urn:microsoft.com/office/officeart/2005/8/layout/orgChart1"/>
    <dgm:cxn modelId="{84013879-B887-4E3E-BE20-7B08C568B7CD}" type="presOf" srcId="{B85292D2-45DA-9549-8BAC-5C35D62FE0BB}" destId="{32A0DBEF-0B1B-EE4C-8005-61602BDD2BDD}" srcOrd="0" destOrd="0" presId="urn:microsoft.com/office/officeart/2005/8/layout/orgChart1"/>
    <dgm:cxn modelId="{3E9EA638-A728-4EC9-85B4-068376466D69}" type="presOf" srcId="{6514B7AB-4C64-2F4F-BC70-FB47FA788D25}" destId="{646A3967-AE5D-A848-BBA2-525C6DD0E370}" srcOrd="1" destOrd="0" presId="urn:microsoft.com/office/officeart/2005/8/layout/orgChart1"/>
    <dgm:cxn modelId="{F5C18705-6F9C-4053-8AC7-2F4875CFB3C4}" type="presOf" srcId="{6AA53529-88D9-474B-A066-14A7A0A45CFF}" destId="{7654A839-1962-104F-823F-39C016A8C60E}" srcOrd="0" destOrd="0" presId="urn:microsoft.com/office/officeart/2005/8/layout/orgChart1"/>
    <dgm:cxn modelId="{48408671-E350-1344-A2E2-1BD9EA231B2C}" srcId="{5918670B-C85F-E643-BC1D-36AE450EBA37}" destId="{E7BBF745-7E55-2343-8B06-695603DB9433}" srcOrd="0" destOrd="0" parTransId="{6AA53529-88D9-474B-A066-14A7A0A45CFF}" sibTransId="{A1035D0E-5341-7F4F-AFE2-A24EDA0F5483}"/>
    <dgm:cxn modelId="{EE10DCC3-014D-4024-BA4E-86FF2E619F90}" type="presOf" srcId="{3D2AABC9-72B1-084C-A329-A5A02596932A}" destId="{76874185-E118-C94C-BC9D-995951379A10}" srcOrd="1" destOrd="0" presId="urn:microsoft.com/office/officeart/2005/8/layout/orgChart1"/>
    <dgm:cxn modelId="{9213AC52-C9B7-48A5-A636-CEA8A9CA948B}" type="presOf" srcId="{EFF36FD7-AD9D-9C4E-A3D5-843EC4303ECD}" destId="{F504D459-EA94-1B47-AB8A-94BCB923F921}" srcOrd="0" destOrd="0" presId="urn:microsoft.com/office/officeart/2005/8/layout/orgChart1"/>
    <dgm:cxn modelId="{3F574C27-A908-4B0B-B24F-C66B0842752D}" type="presOf" srcId="{2343A40E-6A54-C84A-B35D-AB14BD146681}" destId="{938AECB1-A308-A94D-8A1A-A52C6DE099AA}" srcOrd="0" destOrd="0" presId="urn:microsoft.com/office/officeart/2005/8/layout/orgChart1"/>
    <dgm:cxn modelId="{5A0C5DB8-FEBA-44ED-9AC4-E3C3AB713E9E}" type="presOf" srcId="{4D6E917F-601F-4EC2-8A09-13E44D135894}" destId="{89C51DB0-4FCC-45A7-B3CD-5F352F8CDEF4}" srcOrd="0" destOrd="0" presId="urn:microsoft.com/office/officeart/2005/8/layout/orgChart1"/>
    <dgm:cxn modelId="{A60266AE-3D6E-4A3F-9FAF-88900CE2E9AA}" type="presOf" srcId="{9B0981F0-7CCB-8546-8378-C1B6585131DB}" destId="{8888F134-0F2E-1D47-A973-0A8F20957787}" srcOrd="0" destOrd="0" presId="urn:microsoft.com/office/officeart/2005/8/layout/orgChart1"/>
    <dgm:cxn modelId="{58DCCDC0-AA23-4C6E-B9C6-FAAEDE6649C0}" type="presOf" srcId="{2343A40E-6A54-C84A-B35D-AB14BD146681}" destId="{95E6E735-2BEA-B04B-B77C-F14C801A0651}" srcOrd="1" destOrd="0" presId="urn:microsoft.com/office/officeart/2005/8/layout/orgChart1"/>
    <dgm:cxn modelId="{E4016CA1-19A8-498E-97EB-C2B9EEA3322A}" type="presParOf" srcId="{746D9DAB-043B-ED48-9C29-9DE13E0296B2}" destId="{BCAEA030-645A-E94E-914F-F006656405E2}" srcOrd="0" destOrd="0" presId="urn:microsoft.com/office/officeart/2005/8/layout/orgChart1"/>
    <dgm:cxn modelId="{67287814-C87C-4EB2-BDB8-D7DC5931FC5F}" type="presParOf" srcId="{BCAEA030-645A-E94E-914F-F006656405E2}" destId="{87534301-4CBB-C341-AF16-A38F9EEFD822}" srcOrd="0" destOrd="0" presId="urn:microsoft.com/office/officeart/2005/8/layout/orgChart1"/>
    <dgm:cxn modelId="{16D0DC7A-0595-4885-BC65-4104F8248B0E}" type="presParOf" srcId="{87534301-4CBB-C341-AF16-A38F9EEFD822}" destId="{A55AEF0C-760B-2D4B-BF81-F1780711BB66}" srcOrd="0" destOrd="0" presId="urn:microsoft.com/office/officeart/2005/8/layout/orgChart1"/>
    <dgm:cxn modelId="{8FAB96AC-6EC3-4CD0-86AF-2228C1BB8256}" type="presParOf" srcId="{87534301-4CBB-C341-AF16-A38F9EEFD822}" destId="{76874185-E118-C94C-BC9D-995951379A10}" srcOrd="1" destOrd="0" presId="urn:microsoft.com/office/officeart/2005/8/layout/orgChart1"/>
    <dgm:cxn modelId="{BC670510-493A-445B-A04D-231B7F992A3E}" type="presParOf" srcId="{BCAEA030-645A-E94E-914F-F006656405E2}" destId="{AEFA137A-7EC8-9042-8710-D18B7B99F2DB}" srcOrd="1" destOrd="0" presId="urn:microsoft.com/office/officeart/2005/8/layout/orgChart1"/>
    <dgm:cxn modelId="{364EBAB7-300D-4706-AC0A-BEB62EB278A0}" type="presParOf" srcId="{AEFA137A-7EC8-9042-8710-D18B7B99F2DB}" destId="{32A0DBEF-0B1B-EE4C-8005-61602BDD2BDD}" srcOrd="0" destOrd="0" presId="urn:microsoft.com/office/officeart/2005/8/layout/orgChart1"/>
    <dgm:cxn modelId="{D5B6C616-9B5B-424F-8A87-13B662F7EA07}" type="presParOf" srcId="{AEFA137A-7EC8-9042-8710-D18B7B99F2DB}" destId="{BF4F7420-73EA-6647-9B80-CBE7AF37B0C1}" srcOrd="1" destOrd="0" presId="urn:microsoft.com/office/officeart/2005/8/layout/orgChart1"/>
    <dgm:cxn modelId="{675435EF-05B1-40DB-B5D7-5E58F6433655}" type="presParOf" srcId="{BF4F7420-73EA-6647-9B80-CBE7AF37B0C1}" destId="{D4E152EB-B347-8348-8E03-FDDB18A6A478}" srcOrd="0" destOrd="0" presId="urn:microsoft.com/office/officeart/2005/8/layout/orgChart1"/>
    <dgm:cxn modelId="{DFC9B58A-5FCA-4B76-92C3-3548F1122AB4}" type="presParOf" srcId="{D4E152EB-B347-8348-8E03-FDDB18A6A478}" destId="{650D6113-CB91-0E45-A5E8-A8188E95BBA7}" srcOrd="0" destOrd="0" presId="urn:microsoft.com/office/officeart/2005/8/layout/orgChart1"/>
    <dgm:cxn modelId="{474C5D56-A61A-4881-A830-46B3EDB5E0F6}" type="presParOf" srcId="{D4E152EB-B347-8348-8E03-FDDB18A6A478}" destId="{4A846C3C-171E-AC45-B3FF-755DEEF47DF9}" srcOrd="1" destOrd="0" presId="urn:microsoft.com/office/officeart/2005/8/layout/orgChart1"/>
    <dgm:cxn modelId="{8306C386-BFA9-40E4-969D-88AED9F9BBC1}" type="presParOf" srcId="{BF4F7420-73EA-6647-9B80-CBE7AF37B0C1}" destId="{5CAB30B8-EF47-1E44-9017-31430A67C542}" srcOrd="1" destOrd="0" presId="urn:microsoft.com/office/officeart/2005/8/layout/orgChart1"/>
    <dgm:cxn modelId="{63ED010D-35B6-43B5-AAAE-6DA78DE9CDBA}" type="presParOf" srcId="{5CAB30B8-EF47-1E44-9017-31430A67C542}" destId="{2B5AC76F-E2F5-2845-9C83-E69E97950E58}" srcOrd="0" destOrd="0" presId="urn:microsoft.com/office/officeart/2005/8/layout/orgChart1"/>
    <dgm:cxn modelId="{0947E357-2AFC-419A-8316-BAA0418D2324}" type="presParOf" srcId="{5CAB30B8-EF47-1E44-9017-31430A67C542}" destId="{E037F807-3384-284D-84BB-58D5B560EB5C}" srcOrd="1" destOrd="0" presId="urn:microsoft.com/office/officeart/2005/8/layout/orgChart1"/>
    <dgm:cxn modelId="{F5112C18-3362-4F66-86AF-AC5887EBD25D}" type="presParOf" srcId="{E037F807-3384-284D-84BB-58D5B560EB5C}" destId="{34B4A21D-46F6-D946-92AB-0EB6CBD78AAE}" srcOrd="0" destOrd="0" presId="urn:microsoft.com/office/officeart/2005/8/layout/orgChart1"/>
    <dgm:cxn modelId="{5267A3E5-0AC3-4843-83FB-B3745F53D262}" type="presParOf" srcId="{34B4A21D-46F6-D946-92AB-0EB6CBD78AAE}" destId="{938AECB1-A308-A94D-8A1A-A52C6DE099AA}" srcOrd="0" destOrd="0" presId="urn:microsoft.com/office/officeart/2005/8/layout/orgChart1"/>
    <dgm:cxn modelId="{1567B04C-6D8F-4E8A-B7CF-386B254E902C}" type="presParOf" srcId="{34B4A21D-46F6-D946-92AB-0EB6CBD78AAE}" destId="{95E6E735-2BEA-B04B-B77C-F14C801A0651}" srcOrd="1" destOrd="0" presId="urn:microsoft.com/office/officeart/2005/8/layout/orgChart1"/>
    <dgm:cxn modelId="{BDFA7CF8-93FC-4F05-8379-8815DC7D121D}" type="presParOf" srcId="{E037F807-3384-284D-84BB-58D5B560EB5C}" destId="{FBB589D6-7C7A-6540-96CA-77738AEEA882}" srcOrd="1" destOrd="0" presId="urn:microsoft.com/office/officeart/2005/8/layout/orgChart1"/>
    <dgm:cxn modelId="{800A286F-4D0D-4247-80F2-3222CD944194}" type="presParOf" srcId="{E037F807-3384-284D-84BB-58D5B560EB5C}" destId="{C91554B7-44C1-3C4F-B45A-3A01A20D04BF}" srcOrd="2" destOrd="0" presId="urn:microsoft.com/office/officeart/2005/8/layout/orgChart1"/>
    <dgm:cxn modelId="{BB0312EB-4072-4AB5-96D7-F00C159A7DFA}" type="presParOf" srcId="{5CAB30B8-EF47-1E44-9017-31430A67C542}" destId="{506C7055-9B8E-2F4E-BDF7-4999343A76A3}" srcOrd="2" destOrd="0" presId="urn:microsoft.com/office/officeart/2005/8/layout/orgChart1"/>
    <dgm:cxn modelId="{0269005F-1E93-4181-9040-E9A3E6B0DB09}" type="presParOf" srcId="{5CAB30B8-EF47-1E44-9017-31430A67C542}" destId="{0EBDAB40-0415-5C48-A7BF-9CA3E3916555}" srcOrd="3" destOrd="0" presId="urn:microsoft.com/office/officeart/2005/8/layout/orgChart1"/>
    <dgm:cxn modelId="{08A625CD-F9C6-4197-BDC8-B3264DE63C06}" type="presParOf" srcId="{0EBDAB40-0415-5C48-A7BF-9CA3E3916555}" destId="{F05CBFA8-F27D-0B4C-A664-6AB599B173C2}" srcOrd="0" destOrd="0" presId="urn:microsoft.com/office/officeart/2005/8/layout/orgChart1"/>
    <dgm:cxn modelId="{223D5FA1-CDFA-4E0A-A76A-AF176AE65B9B}" type="presParOf" srcId="{F05CBFA8-F27D-0B4C-A664-6AB599B173C2}" destId="{8AF92121-B3CF-A141-8381-D8094CC48C17}" srcOrd="0" destOrd="0" presId="urn:microsoft.com/office/officeart/2005/8/layout/orgChart1"/>
    <dgm:cxn modelId="{BDCC572F-C9A8-4476-BDA6-80415E7F0628}" type="presParOf" srcId="{F05CBFA8-F27D-0B4C-A664-6AB599B173C2}" destId="{00BF0DB7-BE4C-8B4C-9624-D7C3DA3A06D5}" srcOrd="1" destOrd="0" presId="urn:microsoft.com/office/officeart/2005/8/layout/orgChart1"/>
    <dgm:cxn modelId="{5CE41EE7-C9D9-47E9-AD7B-F7047162A920}" type="presParOf" srcId="{0EBDAB40-0415-5C48-A7BF-9CA3E3916555}" destId="{7527A1C5-F9EB-3A4C-85C7-C693E6330115}" srcOrd="1" destOrd="0" presId="urn:microsoft.com/office/officeart/2005/8/layout/orgChart1"/>
    <dgm:cxn modelId="{3FE052D6-A153-4E2E-B375-AB34C4FC0C83}" type="presParOf" srcId="{0EBDAB40-0415-5C48-A7BF-9CA3E3916555}" destId="{0E2D358F-6C0D-A941-9BC5-862A6007871B}" srcOrd="2" destOrd="0" presId="urn:microsoft.com/office/officeart/2005/8/layout/orgChart1"/>
    <dgm:cxn modelId="{A3293D39-21DC-45D1-BA52-CAAEDBE7FEA0}" type="presParOf" srcId="{5CAB30B8-EF47-1E44-9017-31430A67C542}" destId="{F504D459-EA94-1B47-AB8A-94BCB923F921}" srcOrd="4" destOrd="0" presId="urn:microsoft.com/office/officeart/2005/8/layout/orgChart1"/>
    <dgm:cxn modelId="{DEFE5816-783B-4A77-AD40-213AA2DE31FB}" type="presParOf" srcId="{5CAB30B8-EF47-1E44-9017-31430A67C542}" destId="{6BB22447-9447-3E4A-B9B1-D83E1BB09D86}" srcOrd="5" destOrd="0" presId="urn:microsoft.com/office/officeart/2005/8/layout/orgChart1"/>
    <dgm:cxn modelId="{C70361AB-A97E-48FC-8CDC-67A6A75D54D2}" type="presParOf" srcId="{6BB22447-9447-3E4A-B9B1-D83E1BB09D86}" destId="{79BC3C8B-C114-0B49-A09E-AD7678FA4B86}" srcOrd="0" destOrd="0" presId="urn:microsoft.com/office/officeart/2005/8/layout/orgChart1"/>
    <dgm:cxn modelId="{EE6BB969-C3EF-49DD-8C09-BA7EF62146DC}" type="presParOf" srcId="{79BC3C8B-C114-0B49-A09E-AD7678FA4B86}" destId="{DE0C3497-7685-414C-8B73-6758D30CEBDC}" srcOrd="0" destOrd="0" presId="urn:microsoft.com/office/officeart/2005/8/layout/orgChart1"/>
    <dgm:cxn modelId="{0050E1C3-32DE-44EC-AC5D-A05130145F14}" type="presParOf" srcId="{79BC3C8B-C114-0B49-A09E-AD7678FA4B86}" destId="{66C8C066-9446-6941-AEB9-9D3214E8480A}" srcOrd="1" destOrd="0" presId="urn:microsoft.com/office/officeart/2005/8/layout/orgChart1"/>
    <dgm:cxn modelId="{481DDEC0-10F0-4585-8B5D-EE7091D80977}" type="presParOf" srcId="{6BB22447-9447-3E4A-B9B1-D83E1BB09D86}" destId="{584629CB-A97C-BF4A-A401-43CBF746D5DC}" srcOrd="1" destOrd="0" presId="urn:microsoft.com/office/officeart/2005/8/layout/orgChart1"/>
    <dgm:cxn modelId="{88BEE98C-F6E1-4C8E-9B94-D4DF398EDBEE}" type="presParOf" srcId="{6BB22447-9447-3E4A-B9B1-D83E1BB09D86}" destId="{7DA54985-7C86-F448-9CAC-A47B0234C07E}" srcOrd="2" destOrd="0" presId="urn:microsoft.com/office/officeart/2005/8/layout/orgChart1"/>
    <dgm:cxn modelId="{B26BFD60-CF3B-47C1-8FB0-A9B10577F6E4}" type="presParOf" srcId="{5CAB30B8-EF47-1E44-9017-31430A67C542}" destId="{BF41DCF9-A24D-524B-AE53-A055456C9959}" srcOrd="6" destOrd="0" presId="urn:microsoft.com/office/officeart/2005/8/layout/orgChart1"/>
    <dgm:cxn modelId="{A232A652-7EBB-4F03-AD88-074ADBC3507A}" type="presParOf" srcId="{5CAB30B8-EF47-1E44-9017-31430A67C542}" destId="{9750F065-68C7-A84B-965F-2D8F38976A43}" srcOrd="7" destOrd="0" presId="urn:microsoft.com/office/officeart/2005/8/layout/orgChart1"/>
    <dgm:cxn modelId="{48860436-627A-4DCA-8DB5-295E45127DE1}" type="presParOf" srcId="{9750F065-68C7-A84B-965F-2D8F38976A43}" destId="{A7DDC69C-0A08-E246-A884-086689FFC044}" srcOrd="0" destOrd="0" presId="urn:microsoft.com/office/officeart/2005/8/layout/orgChart1"/>
    <dgm:cxn modelId="{A257A9FF-3A8D-4622-B6A4-45E4F40032CA}" type="presParOf" srcId="{A7DDC69C-0A08-E246-A884-086689FFC044}" destId="{46A93CD6-A1E2-354A-AE8B-BE8C140732AE}" srcOrd="0" destOrd="0" presId="urn:microsoft.com/office/officeart/2005/8/layout/orgChart1"/>
    <dgm:cxn modelId="{72BB4684-F45C-4F3A-9A28-5420E59FB070}" type="presParOf" srcId="{A7DDC69C-0A08-E246-A884-086689FFC044}" destId="{07E54A0A-3627-EA40-9589-2AE5F032DA25}" srcOrd="1" destOrd="0" presId="urn:microsoft.com/office/officeart/2005/8/layout/orgChart1"/>
    <dgm:cxn modelId="{D03EB4F0-3F89-4EA4-BEF0-21207B4F8157}" type="presParOf" srcId="{9750F065-68C7-A84B-965F-2D8F38976A43}" destId="{ABFCD963-515F-2642-9E01-905AAE585DBF}" srcOrd="1" destOrd="0" presId="urn:microsoft.com/office/officeart/2005/8/layout/orgChart1"/>
    <dgm:cxn modelId="{F1A4A9FD-B232-423E-89C4-340AF32A1AAC}" type="presParOf" srcId="{9750F065-68C7-A84B-965F-2D8F38976A43}" destId="{727B46C6-3FBC-3E43-B4F9-856A03D21DA5}" srcOrd="2" destOrd="0" presId="urn:microsoft.com/office/officeart/2005/8/layout/orgChart1"/>
    <dgm:cxn modelId="{4C90D411-1B3D-4737-846D-7E3291AFCC02}" type="presParOf" srcId="{5CAB30B8-EF47-1E44-9017-31430A67C542}" destId="{A5AC8FA3-45BE-AD46-8F7B-729E55708E53}" srcOrd="8" destOrd="0" presId="urn:microsoft.com/office/officeart/2005/8/layout/orgChart1"/>
    <dgm:cxn modelId="{B2696B22-8409-4D82-96C6-689281257B70}" type="presParOf" srcId="{5CAB30B8-EF47-1E44-9017-31430A67C542}" destId="{6C6AEF8C-CCE1-8D4A-9F52-4F6334288C54}" srcOrd="9" destOrd="0" presId="urn:microsoft.com/office/officeart/2005/8/layout/orgChart1"/>
    <dgm:cxn modelId="{7E7490C6-9FFA-4BBB-A5A8-031AAFE41BD3}" type="presParOf" srcId="{6C6AEF8C-CCE1-8D4A-9F52-4F6334288C54}" destId="{235CDECB-7870-184D-9444-166D25AB6085}" srcOrd="0" destOrd="0" presId="urn:microsoft.com/office/officeart/2005/8/layout/orgChart1"/>
    <dgm:cxn modelId="{59E36880-AA65-4B04-BF91-8489FED58AF5}" type="presParOf" srcId="{235CDECB-7870-184D-9444-166D25AB6085}" destId="{0D54A899-EAC8-224D-BDA2-75648BB121D7}" srcOrd="0" destOrd="0" presId="urn:microsoft.com/office/officeart/2005/8/layout/orgChart1"/>
    <dgm:cxn modelId="{BF496DD6-E586-4DDF-9A94-B66943265C42}" type="presParOf" srcId="{235CDECB-7870-184D-9444-166D25AB6085}" destId="{21D4E873-C5FC-7C4D-8A3F-C6392BAA4DCA}" srcOrd="1" destOrd="0" presId="urn:microsoft.com/office/officeart/2005/8/layout/orgChart1"/>
    <dgm:cxn modelId="{19F18CED-EB76-4857-A348-9061A8973C4D}" type="presParOf" srcId="{6C6AEF8C-CCE1-8D4A-9F52-4F6334288C54}" destId="{323A9ADB-8CA6-F24F-B9D7-275B9B6EF3C8}" srcOrd="1" destOrd="0" presId="urn:microsoft.com/office/officeart/2005/8/layout/orgChart1"/>
    <dgm:cxn modelId="{E432317A-569B-4B78-8E8C-44119EE9D901}" type="presParOf" srcId="{6C6AEF8C-CCE1-8D4A-9F52-4F6334288C54}" destId="{81249FD8-FF44-0046-8C65-E777DA9A6F49}" srcOrd="2" destOrd="0" presId="urn:microsoft.com/office/officeart/2005/8/layout/orgChart1"/>
    <dgm:cxn modelId="{D742F611-C5E8-47B7-ABA8-B93EE7322458}" type="presParOf" srcId="{5CAB30B8-EF47-1E44-9017-31430A67C542}" destId="{66A43496-6560-D648-BC0E-66388E2DD8DA}" srcOrd="10" destOrd="0" presId="urn:microsoft.com/office/officeart/2005/8/layout/orgChart1"/>
    <dgm:cxn modelId="{6E454638-9AE9-441C-83E3-BC91402CCF04}" type="presParOf" srcId="{5CAB30B8-EF47-1E44-9017-31430A67C542}" destId="{116B914E-88DB-9C42-8135-44617DE9B4DD}" srcOrd="11" destOrd="0" presId="urn:microsoft.com/office/officeart/2005/8/layout/orgChart1"/>
    <dgm:cxn modelId="{5CD9D79E-3FB6-49EA-AD85-31D744F2CB94}" type="presParOf" srcId="{116B914E-88DB-9C42-8135-44617DE9B4DD}" destId="{C589D084-EADA-F847-987F-6E5E00894824}" srcOrd="0" destOrd="0" presId="urn:microsoft.com/office/officeart/2005/8/layout/orgChart1"/>
    <dgm:cxn modelId="{714C1D1B-4113-4254-9D52-3C5B64C74358}" type="presParOf" srcId="{C589D084-EADA-F847-987F-6E5E00894824}" destId="{1998B7D2-7AA4-AA47-AF43-542E2BE6CF88}" srcOrd="0" destOrd="0" presId="urn:microsoft.com/office/officeart/2005/8/layout/orgChart1"/>
    <dgm:cxn modelId="{5D1FC5CA-1756-4ACB-8FB2-1DEEFAC03642}" type="presParOf" srcId="{C589D084-EADA-F847-987F-6E5E00894824}" destId="{D55C466F-B0E6-6E49-A223-20EAD1B0E0EC}" srcOrd="1" destOrd="0" presId="urn:microsoft.com/office/officeart/2005/8/layout/orgChart1"/>
    <dgm:cxn modelId="{2859EEF0-1032-41C2-9530-8563A098F259}" type="presParOf" srcId="{116B914E-88DB-9C42-8135-44617DE9B4DD}" destId="{0AA2F68C-AB95-4246-B9A8-FCD94F371A07}" srcOrd="1" destOrd="0" presId="urn:microsoft.com/office/officeart/2005/8/layout/orgChart1"/>
    <dgm:cxn modelId="{4D5804D0-9C85-42F8-A80D-0F728A1305BF}" type="presParOf" srcId="{0AA2F68C-AB95-4246-B9A8-FCD94F371A07}" destId="{89C51DB0-4FCC-45A7-B3CD-5F352F8CDEF4}" srcOrd="0" destOrd="0" presId="urn:microsoft.com/office/officeart/2005/8/layout/orgChart1"/>
    <dgm:cxn modelId="{99CF4D9E-F015-4939-97E9-93A7B517C160}" type="presParOf" srcId="{0AA2F68C-AB95-4246-B9A8-FCD94F371A07}" destId="{495A9D05-2FDF-41DB-BC58-C81C74372FE9}" srcOrd="1" destOrd="0" presId="urn:microsoft.com/office/officeart/2005/8/layout/orgChart1"/>
    <dgm:cxn modelId="{408017BA-E936-4F26-88A7-990D07964553}" type="presParOf" srcId="{495A9D05-2FDF-41DB-BC58-C81C74372FE9}" destId="{5E6A2654-DD60-4BE6-81CF-2D63D3215122}" srcOrd="0" destOrd="0" presId="urn:microsoft.com/office/officeart/2005/8/layout/orgChart1"/>
    <dgm:cxn modelId="{F8818AAD-A910-4FA3-B0D0-8CB3354BBB53}" type="presParOf" srcId="{5E6A2654-DD60-4BE6-81CF-2D63D3215122}" destId="{79E1AB63-734B-4129-8678-B3099B44AB9E}" srcOrd="0" destOrd="0" presId="urn:microsoft.com/office/officeart/2005/8/layout/orgChart1"/>
    <dgm:cxn modelId="{51384CDA-C8B8-4980-8169-C5AE89B91D12}" type="presParOf" srcId="{5E6A2654-DD60-4BE6-81CF-2D63D3215122}" destId="{09EF42B4-93FB-46CB-8B76-2003FFBF6EAE}" srcOrd="1" destOrd="0" presId="urn:microsoft.com/office/officeart/2005/8/layout/orgChart1"/>
    <dgm:cxn modelId="{0F123459-70CF-45E1-90EB-1FAAFE14E8D9}" type="presParOf" srcId="{495A9D05-2FDF-41DB-BC58-C81C74372FE9}" destId="{6AF1FC98-7923-4219-9F6E-16D408D960DB}" srcOrd="1" destOrd="0" presId="urn:microsoft.com/office/officeart/2005/8/layout/orgChart1"/>
    <dgm:cxn modelId="{10E71D94-45BC-45C4-A19F-EE1EBC5EE87B}" type="presParOf" srcId="{495A9D05-2FDF-41DB-BC58-C81C74372FE9}" destId="{5D99B9D9-C181-4E31-8ECF-56C12B2E7862}" srcOrd="2" destOrd="0" presId="urn:microsoft.com/office/officeart/2005/8/layout/orgChart1"/>
    <dgm:cxn modelId="{713353B0-A8A3-4E50-B827-CDA6D7A3F367}" type="presParOf" srcId="{116B914E-88DB-9C42-8135-44617DE9B4DD}" destId="{49EB2915-CA24-A842-BBEF-9D288268E5FD}" srcOrd="2" destOrd="0" presId="urn:microsoft.com/office/officeart/2005/8/layout/orgChart1"/>
    <dgm:cxn modelId="{E80B7B82-A66E-4086-95DE-246D8DFCED40}" type="presParOf" srcId="{5CAB30B8-EF47-1E44-9017-31430A67C542}" destId="{B277388B-9052-1C41-B4AF-4C44433D7C67}" srcOrd="12" destOrd="0" presId="urn:microsoft.com/office/officeart/2005/8/layout/orgChart1"/>
    <dgm:cxn modelId="{A2140554-2837-4EA5-9C6E-DA3EFB3DD96F}" type="presParOf" srcId="{5CAB30B8-EF47-1E44-9017-31430A67C542}" destId="{93825C1B-52A2-8942-B549-7203F96CC50F}" srcOrd="13" destOrd="0" presId="urn:microsoft.com/office/officeart/2005/8/layout/orgChart1"/>
    <dgm:cxn modelId="{40E4B3AD-4392-4559-8088-84551CE97AF9}" type="presParOf" srcId="{93825C1B-52A2-8942-B549-7203F96CC50F}" destId="{73D902DA-EB37-0D4A-BE81-C197A5733B7F}" srcOrd="0" destOrd="0" presId="urn:microsoft.com/office/officeart/2005/8/layout/orgChart1"/>
    <dgm:cxn modelId="{671D5409-4DDF-42F8-B682-EBB536672B7D}" type="presParOf" srcId="{73D902DA-EB37-0D4A-BE81-C197A5733B7F}" destId="{E359144A-93C7-D747-B593-60C1B02DD5A3}" srcOrd="0" destOrd="0" presId="urn:microsoft.com/office/officeart/2005/8/layout/orgChart1"/>
    <dgm:cxn modelId="{4FB394CE-4D9C-4B0B-A52D-17C2FCE9A23A}" type="presParOf" srcId="{73D902DA-EB37-0D4A-BE81-C197A5733B7F}" destId="{60103C31-3DB9-5241-A83B-D9CBCAC7DA7A}" srcOrd="1" destOrd="0" presId="urn:microsoft.com/office/officeart/2005/8/layout/orgChart1"/>
    <dgm:cxn modelId="{D9E3290F-0CE9-4178-A5E8-D1AC961FD9BE}" type="presParOf" srcId="{93825C1B-52A2-8942-B549-7203F96CC50F}" destId="{2CF5609F-5805-D149-91DB-B771BB126FB2}" srcOrd="1" destOrd="0" presId="urn:microsoft.com/office/officeart/2005/8/layout/orgChart1"/>
    <dgm:cxn modelId="{AD587514-3615-4BFC-83A4-DBE469F5DF21}" type="presParOf" srcId="{2CF5609F-5805-D149-91DB-B771BB126FB2}" destId="{7654A839-1962-104F-823F-39C016A8C60E}" srcOrd="0" destOrd="0" presId="urn:microsoft.com/office/officeart/2005/8/layout/orgChart1"/>
    <dgm:cxn modelId="{9D80AD71-0931-43BC-8090-9547C0A67652}" type="presParOf" srcId="{2CF5609F-5805-D149-91DB-B771BB126FB2}" destId="{2F0A59FF-4FCC-7544-86AA-8369991C31D4}" srcOrd="1" destOrd="0" presId="urn:microsoft.com/office/officeart/2005/8/layout/orgChart1"/>
    <dgm:cxn modelId="{3F3C06A1-DB5E-427C-B749-C75252942B7B}" type="presParOf" srcId="{2F0A59FF-4FCC-7544-86AA-8369991C31D4}" destId="{5F45AEF8-D533-624D-8E71-0AEDD3F4D9EA}" srcOrd="0" destOrd="0" presId="urn:microsoft.com/office/officeart/2005/8/layout/orgChart1"/>
    <dgm:cxn modelId="{AACCB5EB-DBFF-4E22-84E0-7EE071F3271A}" type="presParOf" srcId="{5F45AEF8-D533-624D-8E71-0AEDD3F4D9EA}" destId="{FEF3D28A-1B56-B243-BD1E-90CEBCDFEFC8}" srcOrd="0" destOrd="0" presId="urn:microsoft.com/office/officeart/2005/8/layout/orgChart1"/>
    <dgm:cxn modelId="{74FAC478-0713-4FAE-B329-FCE6B0F122B8}" type="presParOf" srcId="{5F45AEF8-D533-624D-8E71-0AEDD3F4D9EA}" destId="{AE6B7DF9-E418-DB4B-BF18-68F256AF4713}" srcOrd="1" destOrd="0" presId="urn:microsoft.com/office/officeart/2005/8/layout/orgChart1"/>
    <dgm:cxn modelId="{78B617B2-0107-4A00-9BF4-BBA9733B2066}" type="presParOf" srcId="{2F0A59FF-4FCC-7544-86AA-8369991C31D4}" destId="{919AB04E-7956-2949-B190-3E1A920BBC19}" srcOrd="1" destOrd="0" presId="urn:microsoft.com/office/officeart/2005/8/layout/orgChart1"/>
    <dgm:cxn modelId="{39A3F59B-DB44-499C-9094-5585BC589FC0}" type="presParOf" srcId="{2F0A59FF-4FCC-7544-86AA-8369991C31D4}" destId="{91B89CE0-AE43-E540-BA2A-6B75DE73C8A1}" srcOrd="2" destOrd="0" presId="urn:microsoft.com/office/officeart/2005/8/layout/orgChart1"/>
    <dgm:cxn modelId="{9E4E3201-64B0-4392-ACCA-FC3C1DA5444F}" type="presParOf" srcId="{2CF5609F-5805-D149-91DB-B771BB126FB2}" destId="{E380A646-9523-5C4D-958A-3578FD4EA092}" srcOrd="2" destOrd="0" presId="urn:microsoft.com/office/officeart/2005/8/layout/orgChart1"/>
    <dgm:cxn modelId="{5B051F01-E5C9-4242-B9EF-CAF2B64FE436}" type="presParOf" srcId="{2CF5609F-5805-D149-91DB-B771BB126FB2}" destId="{1E646267-F110-C64A-9CF4-F7ADA09E6CBB}" srcOrd="3" destOrd="0" presId="urn:microsoft.com/office/officeart/2005/8/layout/orgChart1"/>
    <dgm:cxn modelId="{6C990C72-55CA-41BE-BFA0-A4990361FA50}" type="presParOf" srcId="{1E646267-F110-C64A-9CF4-F7ADA09E6CBB}" destId="{B2AFFA13-A5DE-B04E-A265-4C7CB436DA5A}" srcOrd="0" destOrd="0" presId="urn:microsoft.com/office/officeart/2005/8/layout/orgChart1"/>
    <dgm:cxn modelId="{A22740D8-8E02-4D36-B871-C2F425187539}" type="presParOf" srcId="{B2AFFA13-A5DE-B04E-A265-4C7CB436DA5A}" destId="{3AED9F52-5F56-EC46-8450-EBABBD829000}" srcOrd="0" destOrd="0" presId="urn:microsoft.com/office/officeart/2005/8/layout/orgChart1"/>
    <dgm:cxn modelId="{B16E0A6A-E35D-4294-9C20-FDE5222DAD0F}" type="presParOf" srcId="{B2AFFA13-A5DE-B04E-A265-4C7CB436DA5A}" destId="{646A3967-AE5D-A848-BBA2-525C6DD0E370}" srcOrd="1" destOrd="0" presId="urn:microsoft.com/office/officeart/2005/8/layout/orgChart1"/>
    <dgm:cxn modelId="{9AABD327-D3FE-48DD-B3B5-71E5ED84A38B}" type="presParOf" srcId="{1E646267-F110-C64A-9CF4-F7ADA09E6CBB}" destId="{ED278683-D322-C54D-BCEB-65E25D9DC753}" srcOrd="1" destOrd="0" presId="urn:microsoft.com/office/officeart/2005/8/layout/orgChart1"/>
    <dgm:cxn modelId="{5D990ADE-1B66-4384-9943-7735DDBDE81B}" type="presParOf" srcId="{1E646267-F110-C64A-9CF4-F7ADA09E6CBB}" destId="{6D3A1CEC-FFB5-5C4B-8D60-5D57491EBF09}" srcOrd="2" destOrd="0" presId="urn:microsoft.com/office/officeart/2005/8/layout/orgChart1"/>
    <dgm:cxn modelId="{22933008-F184-4CDE-A201-F8B051FAAA21}" type="presParOf" srcId="{93825C1B-52A2-8942-B549-7203F96CC50F}" destId="{9BB75C38-C115-654A-AAF5-54ADD252FA26}" srcOrd="2" destOrd="0" presId="urn:microsoft.com/office/officeart/2005/8/layout/orgChart1"/>
    <dgm:cxn modelId="{AE3DD703-E3D2-496E-BE36-D77EAD69CC67}" type="presParOf" srcId="{BF4F7420-73EA-6647-9B80-CBE7AF37B0C1}" destId="{FD743FB3-8E4D-944C-82F2-15BB7205A5FE}" srcOrd="2" destOrd="0" presId="urn:microsoft.com/office/officeart/2005/8/layout/orgChart1"/>
    <dgm:cxn modelId="{AF159FFC-DDB3-490D-BAF5-23D2F3627E56}" type="presParOf" srcId="{BCAEA030-645A-E94E-914F-F006656405E2}" destId="{22FA53FD-EBA3-BA4C-80E1-1A2E95C1BE33}" srcOrd="2" destOrd="0" presId="urn:microsoft.com/office/officeart/2005/8/layout/orgChart1"/>
    <dgm:cxn modelId="{CE1FD4CA-F812-4116-A59A-9906A7EE49AC}" type="presParOf" srcId="{22FA53FD-EBA3-BA4C-80E1-1A2E95C1BE33}" destId="{3B0171DE-A232-944F-87B8-B685D0861EDB}" srcOrd="0" destOrd="0" presId="urn:microsoft.com/office/officeart/2005/8/layout/orgChart1"/>
    <dgm:cxn modelId="{95E808B7-2216-452D-917C-1365F3BB7E74}" type="presParOf" srcId="{22FA53FD-EBA3-BA4C-80E1-1A2E95C1BE33}" destId="{540B86EF-E011-9F43-9490-17C1B3043ADD}" srcOrd="1" destOrd="0" presId="urn:microsoft.com/office/officeart/2005/8/layout/orgChart1"/>
    <dgm:cxn modelId="{29A8A864-5F58-47BB-9E0D-4E804A2A362E}" type="presParOf" srcId="{540B86EF-E011-9F43-9490-17C1B3043ADD}" destId="{0C4BD717-98FB-DF4C-AB41-FC936EB52196}" srcOrd="0" destOrd="0" presId="urn:microsoft.com/office/officeart/2005/8/layout/orgChart1"/>
    <dgm:cxn modelId="{83B1CD33-1448-4ED0-9E25-696436BC1886}" type="presParOf" srcId="{0C4BD717-98FB-DF4C-AB41-FC936EB52196}" destId="{2323BCE6-C653-5C4F-B606-474415D76F93}" srcOrd="0" destOrd="0" presId="urn:microsoft.com/office/officeart/2005/8/layout/orgChart1"/>
    <dgm:cxn modelId="{C4DC8D5E-1D21-4ABD-9E53-2CDC1BB60697}" type="presParOf" srcId="{0C4BD717-98FB-DF4C-AB41-FC936EB52196}" destId="{803144A4-02D6-CE4A-9F4F-374D981D018B}" srcOrd="1" destOrd="0" presId="urn:microsoft.com/office/officeart/2005/8/layout/orgChart1"/>
    <dgm:cxn modelId="{3CDBA637-2274-47D8-BE4B-A5A43820AE20}" type="presParOf" srcId="{540B86EF-E011-9F43-9490-17C1B3043ADD}" destId="{6E2536ED-BF35-2D41-A1A7-532DE6DF6CF7}" srcOrd="1" destOrd="0" presId="urn:microsoft.com/office/officeart/2005/8/layout/orgChart1"/>
    <dgm:cxn modelId="{920B558F-2F51-4E1C-AC96-564CC7268FD5}" type="presParOf" srcId="{540B86EF-E011-9F43-9490-17C1B3043ADD}" destId="{AE4C726E-E73E-9C4E-88AA-D79A3B53607C}" srcOrd="2" destOrd="0" presId="urn:microsoft.com/office/officeart/2005/8/layout/orgChart1"/>
    <dgm:cxn modelId="{F41B2B14-E807-4027-86CF-5EE478B97C38}" type="presParOf" srcId="{22FA53FD-EBA3-BA4C-80E1-1A2E95C1BE33}" destId="{96F71043-6D87-9C41-A45E-5684DB70151C}" srcOrd="2" destOrd="0" presId="urn:microsoft.com/office/officeart/2005/8/layout/orgChart1"/>
    <dgm:cxn modelId="{2EC6442E-1870-42D1-A48C-29D7A86FE165}" type="presParOf" srcId="{22FA53FD-EBA3-BA4C-80E1-1A2E95C1BE33}" destId="{9D18F61F-6116-C84B-86E4-288769E96E22}" srcOrd="3" destOrd="0" presId="urn:microsoft.com/office/officeart/2005/8/layout/orgChart1"/>
    <dgm:cxn modelId="{685E7204-CB9B-46B1-9B05-6BEA10C4C835}" type="presParOf" srcId="{9D18F61F-6116-C84B-86E4-288769E96E22}" destId="{EB099D81-6FC3-A64B-BC75-946FA0FF2569}" srcOrd="0" destOrd="0" presId="urn:microsoft.com/office/officeart/2005/8/layout/orgChart1"/>
    <dgm:cxn modelId="{2AB7724F-AF98-4DE3-9BF3-1F14381D32E8}" type="presParOf" srcId="{EB099D81-6FC3-A64B-BC75-946FA0FF2569}" destId="{8888F134-0F2E-1D47-A973-0A8F20957787}" srcOrd="0" destOrd="0" presId="urn:microsoft.com/office/officeart/2005/8/layout/orgChart1"/>
    <dgm:cxn modelId="{4B7976B7-A576-448E-8F4B-2E9CE8621CA3}" type="presParOf" srcId="{EB099D81-6FC3-A64B-BC75-946FA0FF2569}" destId="{9278B4A1-AB86-4B48-B69F-F9D9AE42F135}" srcOrd="1" destOrd="0" presId="urn:microsoft.com/office/officeart/2005/8/layout/orgChart1"/>
    <dgm:cxn modelId="{86F0A2D7-A781-45D1-B69D-F2B98429ABA1}" type="presParOf" srcId="{9D18F61F-6116-C84B-86E4-288769E96E22}" destId="{A3830745-4FC2-E74A-93A3-6FC5E213740E}" srcOrd="1" destOrd="0" presId="urn:microsoft.com/office/officeart/2005/8/layout/orgChart1"/>
    <dgm:cxn modelId="{102D9F80-5134-4823-9818-0655D4334BDE}" type="presParOf" srcId="{9D18F61F-6116-C84B-86E4-288769E96E22}" destId="{3CD7154A-DF5E-B34F-A80E-62DAB7FF962C}" srcOrd="2" destOrd="0" presId="urn:microsoft.com/office/officeart/2005/8/layout/orgChart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1764A0-2F4E-4B4C-89F3-21777AC3350E}"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en-ZA"/>
        </a:p>
      </dgm:t>
    </dgm:pt>
    <dgm:pt modelId="{23777420-D2DB-436A-AD22-28A2E12C1CA8}">
      <dgm:prSet phldrT="[Text]" custT="1"/>
      <dgm:spPr>
        <a:xfrm>
          <a:off x="445" y="0"/>
          <a:ext cx="1917120" cy="2133600"/>
        </a:xfrm>
        <a:solidFill>
          <a:srgbClr val="60487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sz="2800" dirty="0">
              <a:solidFill>
                <a:sysClr val="window" lastClr="FFFFFF"/>
              </a:solidFill>
              <a:latin typeface="Calibri"/>
              <a:ea typeface="+mn-ea"/>
              <a:cs typeface="+mn-cs"/>
            </a:rPr>
            <a:t>Inputs</a:t>
          </a:r>
        </a:p>
      </dgm:t>
    </dgm:pt>
    <dgm:pt modelId="{27674F8E-3F52-48B2-9C75-650354695F97}" type="parTrans" cxnId="{5FE33E16-8DA7-45ED-929D-36F6BA44B26F}">
      <dgm:prSet/>
      <dgm:spPr/>
      <dgm:t>
        <a:bodyPr/>
        <a:lstStyle/>
        <a:p>
          <a:endParaRPr lang="en-ZA" sz="2800"/>
        </a:p>
      </dgm:t>
    </dgm:pt>
    <dgm:pt modelId="{5007681A-F894-4793-BC1B-AD686D31A534}" type="sibTrans" cxnId="{5FE33E16-8DA7-45ED-929D-36F6BA44B26F}">
      <dgm:prSet/>
      <dgm:spPr/>
      <dgm:t>
        <a:bodyPr/>
        <a:lstStyle/>
        <a:p>
          <a:endParaRPr lang="en-ZA" sz="2800"/>
        </a:p>
      </dgm:t>
    </dgm:pt>
    <dgm:pt modelId="{1370A7AE-18ED-41C3-9A87-FB938E219ED5}">
      <dgm:prSet phldrT="[Text]" custT="1"/>
      <dgm:spPr>
        <a:xfrm>
          <a:off x="383869" y="0"/>
          <a:ext cx="1428254" cy="2133600"/>
        </a:xfrm>
        <a:noFill/>
        <a:ln w="12700" cap="flat" cmpd="sng" algn="ctr">
          <a:noFill/>
          <a:prstDash val="solid"/>
          <a:miter lim="800000"/>
        </a:ln>
        <a:effectLst/>
        <a:sp3d/>
      </dgm:spPr>
      <dgm:t>
        <a:bodyPr/>
        <a:lstStyle/>
        <a:p>
          <a:endParaRPr lang="en-ZA" sz="2800" dirty="0" smtClean="0">
            <a:solidFill>
              <a:sysClr val="window" lastClr="FFFFFF"/>
            </a:solidFill>
            <a:latin typeface="Arial" panose="020B0604020202020204" pitchFamily="34" charset="0"/>
            <a:ea typeface="+mn-ea"/>
            <a:cs typeface="Arial" panose="020B0604020202020204" pitchFamily="34" charset="0"/>
          </a:endParaRPr>
        </a:p>
        <a:p>
          <a:r>
            <a:rPr lang="en-ZA" sz="2000" dirty="0" smtClean="0">
              <a:solidFill>
                <a:sysClr val="window" lastClr="FFFFFF"/>
              </a:solidFill>
              <a:latin typeface="Arial" panose="020B0604020202020204" pitchFamily="34" charset="0"/>
              <a:ea typeface="+mn-ea"/>
              <a:cs typeface="Arial" panose="020B0604020202020204" pitchFamily="34" charset="0"/>
            </a:rPr>
            <a:t>Approved </a:t>
          </a:r>
          <a:r>
            <a:rPr lang="en-ZA" sz="2000" dirty="0">
              <a:solidFill>
                <a:sysClr val="window" lastClr="FFFFFF"/>
              </a:solidFill>
              <a:latin typeface="Arial" panose="020B0604020202020204" pitchFamily="34" charset="0"/>
              <a:ea typeface="+mn-ea"/>
              <a:cs typeface="Arial" panose="020B0604020202020204" pitchFamily="34" charset="0"/>
            </a:rPr>
            <a:t>Finance Department Policies</a:t>
          </a:r>
        </a:p>
        <a:p>
          <a:r>
            <a:rPr lang="en-ZA" sz="2000" dirty="0">
              <a:solidFill>
                <a:sysClr val="window" lastClr="FFFFFF"/>
              </a:solidFill>
              <a:latin typeface="Arial" panose="020B0604020202020204" pitchFamily="34" charset="0"/>
              <a:ea typeface="+mn-ea"/>
              <a:cs typeface="Arial" panose="020B0604020202020204" pitchFamily="34" charset="0"/>
            </a:rPr>
            <a:t>Cash Generated From Operations of R 96m</a:t>
          </a:r>
        </a:p>
        <a:p>
          <a:r>
            <a:rPr lang="en-ZA" sz="2000" dirty="0">
              <a:solidFill>
                <a:sysClr val="window" lastClr="FFFFFF"/>
              </a:solidFill>
              <a:latin typeface="Arial" panose="020B0604020202020204" pitchFamily="34" charset="0"/>
              <a:ea typeface="+mn-ea"/>
              <a:cs typeface="Arial" panose="020B0604020202020204" pitchFamily="34" charset="0"/>
            </a:rPr>
            <a:t>Appointment of skilled, competent management staff</a:t>
          </a:r>
        </a:p>
        <a:p>
          <a:r>
            <a:rPr lang="en-ZA" sz="2000" dirty="0">
              <a:solidFill>
                <a:sysClr val="window" lastClr="FFFFFF"/>
              </a:solidFill>
              <a:latin typeface="Arial" panose="020B0604020202020204" pitchFamily="34" charset="0"/>
              <a:ea typeface="+mn-ea"/>
              <a:cs typeface="Arial" panose="020B0604020202020204" pitchFamily="34" charset="0"/>
            </a:rPr>
            <a:t>SAP blueprint for finance module</a:t>
          </a:r>
        </a:p>
        <a:p>
          <a:endParaRPr lang="en-ZA" sz="2800" dirty="0">
            <a:solidFill>
              <a:sysClr val="window" lastClr="FFFFFF"/>
            </a:solidFill>
            <a:latin typeface="Calibri"/>
            <a:ea typeface="+mn-ea"/>
            <a:cs typeface="+mn-cs"/>
          </a:endParaRPr>
        </a:p>
      </dgm:t>
    </dgm:pt>
    <dgm:pt modelId="{985FB76D-8D28-4589-B8A4-1382AD017BF8}" type="parTrans" cxnId="{B9FDFF6B-ED9A-4003-9992-98A712AF7732}">
      <dgm:prSet/>
      <dgm:spPr/>
      <dgm:t>
        <a:bodyPr/>
        <a:lstStyle/>
        <a:p>
          <a:endParaRPr lang="en-ZA" sz="2800"/>
        </a:p>
      </dgm:t>
    </dgm:pt>
    <dgm:pt modelId="{F46B06A4-F73F-480F-880E-C77E50F93620}" type="sibTrans" cxnId="{B9FDFF6B-ED9A-4003-9992-98A712AF7732}">
      <dgm:prSet/>
      <dgm:spPr/>
      <dgm:t>
        <a:bodyPr/>
        <a:lstStyle/>
        <a:p>
          <a:endParaRPr lang="en-ZA" sz="2800"/>
        </a:p>
      </dgm:t>
    </dgm:pt>
    <dgm:pt modelId="{F64F5CFD-6366-431D-9C8C-824A97066C38}">
      <dgm:prSet phldrT="[Text]" custT="1"/>
      <dgm:spPr>
        <a:xfrm>
          <a:off x="1984664" y="0"/>
          <a:ext cx="1917120" cy="2133600"/>
        </a:xfrm>
        <a:solidFill>
          <a:srgbClr val="604878">
            <a:hueOff val="-7009649"/>
            <a:satOff val="10306"/>
            <a:lumOff val="8824"/>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sz="2800" dirty="0">
              <a:solidFill>
                <a:sysClr val="window" lastClr="FFFFFF"/>
              </a:solidFill>
              <a:latin typeface="Arial" panose="020B0604020202020204" pitchFamily="34" charset="0"/>
              <a:ea typeface="+mn-ea"/>
              <a:cs typeface="Arial" panose="020B0604020202020204" pitchFamily="34" charset="0"/>
            </a:rPr>
            <a:t>Outputs</a:t>
          </a:r>
        </a:p>
      </dgm:t>
    </dgm:pt>
    <dgm:pt modelId="{3447F75B-C90A-422F-8F26-15C3438DFCC0}" type="parTrans" cxnId="{85D0F1DC-00E9-4E45-A9AA-A3F7C66242BD}">
      <dgm:prSet/>
      <dgm:spPr/>
      <dgm:t>
        <a:bodyPr/>
        <a:lstStyle/>
        <a:p>
          <a:endParaRPr lang="en-ZA" sz="2800"/>
        </a:p>
      </dgm:t>
    </dgm:pt>
    <dgm:pt modelId="{EDE639CC-701F-4B0E-9643-F118A715C5C8}" type="sibTrans" cxnId="{85D0F1DC-00E9-4E45-A9AA-A3F7C66242BD}">
      <dgm:prSet/>
      <dgm:spPr/>
      <dgm:t>
        <a:bodyPr/>
        <a:lstStyle/>
        <a:p>
          <a:endParaRPr lang="en-ZA" sz="2800"/>
        </a:p>
      </dgm:t>
    </dgm:pt>
    <dgm:pt modelId="{A6A6E1CA-C365-4CEC-B6DE-4CA70A8B263B}">
      <dgm:prSet phldrT="[Text]" custT="1"/>
      <dgm:spPr>
        <a:xfrm>
          <a:off x="2368088" y="0"/>
          <a:ext cx="1428254" cy="2133600"/>
        </a:xfrm>
        <a:noFill/>
        <a:ln w="12700" cap="flat" cmpd="sng" algn="ctr">
          <a:noFill/>
          <a:prstDash val="solid"/>
          <a:miter lim="800000"/>
        </a:ln>
        <a:effectLst/>
        <a:sp3d/>
      </dgm:spPr>
      <dgm:t>
        <a:bodyPr/>
        <a:lstStyle/>
        <a:p>
          <a:endParaRPr lang="en-ZA" sz="2000" dirty="0" smtClean="0">
            <a:solidFill>
              <a:sysClr val="window" lastClr="FFFFFF"/>
            </a:solidFill>
            <a:latin typeface="Arial" panose="020B0604020202020204" pitchFamily="34" charset="0"/>
            <a:ea typeface="+mn-ea"/>
            <a:cs typeface="Arial" panose="020B0604020202020204" pitchFamily="34" charset="0"/>
          </a:endParaRPr>
        </a:p>
        <a:p>
          <a:endParaRPr lang="en-ZA" sz="2000" dirty="0" smtClean="0">
            <a:solidFill>
              <a:sysClr val="window" lastClr="FFFFFF"/>
            </a:solidFill>
            <a:latin typeface="Arial" panose="020B0604020202020204" pitchFamily="34" charset="0"/>
            <a:ea typeface="+mn-ea"/>
            <a:cs typeface="Arial" panose="020B0604020202020204" pitchFamily="34" charset="0"/>
          </a:endParaRPr>
        </a:p>
        <a:p>
          <a:r>
            <a:rPr lang="en-ZA" sz="2000" dirty="0" smtClean="0">
              <a:solidFill>
                <a:sysClr val="window" lastClr="FFFFFF"/>
              </a:solidFill>
              <a:latin typeface="Arial" panose="020B0604020202020204" pitchFamily="34" charset="0"/>
              <a:ea typeface="+mn-ea"/>
              <a:cs typeface="Arial" panose="020B0604020202020204" pitchFamily="34" charset="0"/>
            </a:rPr>
            <a:t>Compliance </a:t>
          </a:r>
          <a:r>
            <a:rPr lang="en-ZA" sz="2000" dirty="0">
              <a:solidFill>
                <a:sysClr val="window" lastClr="FFFFFF"/>
              </a:solidFill>
              <a:latin typeface="Arial" panose="020B0604020202020204" pitchFamily="34" charset="0"/>
              <a:ea typeface="+mn-ea"/>
              <a:cs typeface="Arial" panose="020B0604020202020204" pitchFamily="34" charset="0"/>
            </a:rPr>
            <a:t>with the PFMA and Treasury Regulations - Suppliers paid within 30 days</a:t>
          </a:r>
        </a:p>
        <a:p>
          <a:r>
            <a:rPr lang="en-ZA" sz="2000" dirty="0">
              <a:solidFill>
                <a:sysClr val="window" lastClr="FFFFFF"/>
              </a:solidFill>
              <a:latin typeface="Arial" panose="020B0604020202020204" pitchFamily="34" charset="0"/>
              <a:ea typeface="+mn-ea"/>
              <a:cs typeface="Arial" panose="020B0604020202020204" pitchFamily="34" charset="0"/>
            </a:rPr>
            <a:t>ESD Spend of R 8m</a:t>
          </a:r>
        </a:p>
        <a:p>
          <a:r>
            <a:rPr lang="en-ZA" sz="2000" dirty="0">
              <a:solidFill>
                <a:sysClr val="window" lastClr="FFFFFF"/>
              </a:solidFill>
              <a:latin typeface="Arial" panose="020B0604020202020204" pitchFamily="34" charset="0"/>
              <a:ea typeface="+mn-ea"/>
              <a:cs typeface="Arial" panose="020B0604020202020204" pitchFamily="34" charset="0"/>
            </a:rPr>
            <a:t>Contribution to the fiscus of R 40 m</a:t>
          </a:r>
        </a:p>
        <a:p>
          <a:r>
            <a:rPr lang="en-ZA" sz="2000" dirty="0">
              <a:solidFill>
                <a:sysClr val="window" lastClr="FFFFFF"/>
              </a:solidFill>
              <a:latin typeface="Arial" panose="020B0604020202020204" pitchFamily="34" charset="0"/>
              <a:ea typeface="+mn-ea"/>
              <a:cs typeface="Arial" panose="020B0604020202020204" pitchFamily="34" charset="0"/>
            </a:rPr>
            <a:t>Solvency Ratio of 6.71:1</a:t>
          </a:r>
        </a:p>
        <a:p>
          <a:endParaRPr lang="en-ZA" sz="2800" dirty="0">
            <a:solidFill>
              <a:sysClr val="window" lastClr="FFFFFF"/>
            </a:solidFill>
            <a:latin typeface="Arial" panose="020B0604020202020204" pitchFamily="34" charset="0"/>
            <a:ea typeface="+mn-ea"/>
            <a:cs typeface="Arial" panose="020B0604020202020204" pitchFamily="34" charset="0"/>
          </a:endParaRPr>
        </a:p>
      </dgm:t>
    </dgm:pt>
    <dgm:pt modelId="{5D22B4C1-0F73-40C6-BA2B-884A336E5937}" type="parTrans" cxnId="{499AA3CF-6F6A-45C1-A836-7DDBFA672295}">
      <dgm:prSet/>
      <dgm:spPr/>
      <dgm:t>
        <a:bodyPr/>
        <a:lstStyle/>
        <a:p>
          <a:endParaRPr lang="en-ZA" sz="2800"/>
        </a:p>
      </dgm:t>
    </dgm:pt>
    <dgm:pt modelId="{90F2B46E-2235-4AB6-99A5-CDFB771829F5}" type="sibTrans" cxnId="{499AA3CF-6F6A-45C1-A836-7DDBFA672295}">
      <dgm:prSet/>
      <dgm:spPr/>
      <dgm:t>
        <a:bodyPr/>
        <a:lstStyle/>
        <a:p>
          <a:endParaRPr lang="en-ZA" sz="2800"/>
        </a:p>
      </dgm:t>
    </dgm:pt>
    <dgm:pt modelId="{B1CC5DFA-990C-417F-B661-47CAA3B6BEE5}">
      <dgm:prSet phldrT="[Text]" custT="1"/>
      <dgm:spPr>
        <a:xfrm>
          <a:off x="3968884" y="0"/>
          <a:ext cx="1917120" cy="2133600"/>
        </a:xfrm>
        <a:solidFill>
          <a:srgbClr val="604878">
            <a:hueOff val="-14019298"/>
            <a:satOff val="20613"/>
            <a:lumOff val="17647"/>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sz="2800" dirty="0">
              <a:solidFill>
                <a:sysClr val="window" lastClr="FFFFFF"/>
              </a:solidFill>
              <a:latin typeface="Calibri"/>
              <a:ea typeface="+mn-ea"/>
              <a:cs typeface="+mn-cs"/>
            </a:rPr>
            <a:t>Outcomes</a:t>
          </a:r>
        </a:p>
      </dgm:t>
    </dgm:pt>
    <dgm:pt modelId="{DC3792CF-D39E-4C50-8DCE-3E184F5A0C43}" type="parTrans" cxnId="{6649189D-AD14-4716-9536-AD1D19817B97}">
      <dgm:prSet/>
      <dgm:spPr/>
      <dgm:t>
        <a:bodyPr/>
        <a:lstStyle/>
        <a:p>
          <a:endParaRPr lang="en-ZA" sz="2800"/>
        </a:p>
      </dgm:t>
    </dgm:pt>
    <dgm:pt modelId="{09E8F5A6-EB74-4FA5-86F9-0458F54B3B51}" type="sibTrans" cxnId="{6649189D-AD14-4716-9536-AD1D19817B97}">
      <dgm:prSet/>
      <dgm:spPr/>
      <dgm:t>
        <a:bodyPr/>
        <a:lstStyle/>
        <a:p>
          <a:endParaRPr lang="en-ZA" sz="2800"/>
        </a:p>
      </dgm:t>
    </dgm:pt>
    <dgm:pt modelId="{213E0153-9810-4A87-BF3E-2AD7BBEE35ED}">
      <dgm:prSet phldrT="[Text]" custT="1"/>
      <dgm:spPr>
        <a:xfrm>
          <a:off x="4352308" y="0"/>
          <a:ext cx="1428254" cy="2133600"/>
        </a:xfrm>
        <a:noFill/>
        <a:ln w="12700" cap="flat" cmpd="sng" algn="ctr">
          <a:noFill/>
          <a:prstDash val="solid"/>
          <a:miter lim="800000"/>
        </a:ln>
        <a:effectLst/>
        <a:sp3d/>
      </dgm:spPr>
      <dgm:t>
        <a:bodyPr/>
        <a:lstStyle/>
        <a:p>
          <a:endParaRPr lang="en-ZA" sz="2800" dirty="0" smtClean="0">
            <a:solidFill>
              <a:sysClr val="window" lastClr="FFFFFF"/>
            </a:solidFill>
            <a:latin typeface="Arial" panose="020B0604020202020204" pitchFamily="34" charset="0"/>
            <a:ea typeface="+mn-ea"/>
            <a:cs typeface="Arial" panose="020B0604020202020204" pitchFamily="34" charset="0"/>
          </a:endParaRPr>
        </a:p>
        <a:p>
          <a:r>
            <a:rPr lang="en-ZA" sz="2400" dirty="0" smtClean="0">
              <a:solidFill>
                <a:sysClr val="window" lastClr="FFFFFF"/>
              </a:solidFill>
              <a:latin typeface="Arial" panose="020B0604020202020204" pitchFamily="34" charset="0"/>
              <a:ea typeface="+mn-ea"/>
              <a:cs typeface="Arial" panose="020B0604020202020204" pitchFamily="34" charset="0"/>
            </a:rPr>
            <a:t>Accountable </a:t>
          </a:r>
          <a:r>
            <a:rPr lang="en-ZA" sz="2400" dirty="0">
              <a:solidFill>
                <a:sysClr val="window" lastClr="FFFFFF"/>
              </a:solidFill>
              <a:latin typeface="Arial" panose="020B0604020202020204" pitchFamily="34" charset="0"/>
              <a:ea typeface="+mn-ea"/>
              <a:cs typeface="Arial" panose="020B0604020202020204" pitchFamily="34" charset="0"/>
            </a:rPr>
            <a:t>and caring corporate citizen</a:t>
          </a:r>
        </a:p>
        <a:p>
          <a:r>
            <a:rPr lang="en-ZA" sz="2400" dirty="0">
              <a:solidFill>
                <a:sysClr val="window" lastClr="FFFFFF"/>
              </a:solidFill>
              <a:latin typeface="Arial" panose="020B0604020202020204" pitchFamily="34" charset="0"/>
              <a:ea typeface="+mn-ea"/>
              <a:cs typeface="Arial" panose="020B0604020202020204" pitchFamily="34" charset="0"/>
            </a:rPr>
            <a:t>Reliable and accurate information available for key decision makers</a:t>
          </a:r>
          <a:r>
            <a:rPr lang="en-ZA" sz="2400" dirty="0">
              <a:solidFill>
                <a:sysClr val="window" lastClr="FFFFFF"/>
              </a:solidFill>
              <a:latin typeface="Calibri"/>
              <a:ea typeface="+mn-ea"/>
              <a:cs typeface="+mn-cs"/>
            </a:rPr>
            <a:t>. </a:t>
          </a:r>
        </a:p>
        <a:p>
          <a:r>
            <a:rPr lang="en-ZA" sz="2400" dirty="0">
              <a:solidFill>
                <a:sysClr val="window" lastClr="FFFFFF"/>
              </a:solidFill>
              <a:latin typeface="Arial" panose="020B0604020202020204" pitchFamily="34" charset="0"/>
              <a:ea typeface="+mn-ea"/>
              <a:cs typeface="Arial" panose="020B0604020202020204" pitchFamily="34" charset="0"/>
            </a:rPr>
            <a:t>SENTECH will continue as a </a:t>
          </a:r>
          <a:r>
            <a:rPr lang="en-ZA" sz="2400" dirty="0" smtClean="0">
              <a:solidFill>
                <a:sysClr val="window" lastClr="FFFFFF"/>
              </a:solidFill>
              <a:latin typeface="Arial" panose="020B0604020202020204" pitchFamily="34" charset="0"/>
              <a:ea typeface="+mn-ea"/>
              <a:cs typeface="Arial" panose="020B0604020202020204" pitchFamily="34" charset="0"/>
            </a:rPr>
            <a:t>going concern.</a:t>
          </a:r>
          <a:endParaRPr lang="en-ZA" sz="2400" dirty="0">
            <a:solidFill>
              <a:sysClr val="window" lastClr="FFFFFF"/>
            </a:solidFill>
            <a:latin typeface="Calibri"/>
            <a:ea typeface="+mn-ea"/>
            <a:cs typeface="+mn-cs"/>
          </a:endParaRPr>
        </a:p>
      </dgm:t>
    </dgm:pt>
    <dgm:pt modelId="{45F4C4A1-84DB-48EB-AD48-58B441408B21}" type="parTrans" cxnId="{2C8C7CB6-EB6D-4508-A1E7-17C015F06CBD}">
      <dgm:prSet/>
      <dgm:spPr/>
      <dgm:t>
        <a:bodyPr/>
        <a:lstStyle/>
        <a:p>
          <a:endParaRPr lang="en-ZA" sz="2800"/>
        </a:p>
      </dgm:t>
    </dgm:pt>
    <dgm:pt modelId="{76FF759A-8759-4AC9-88C4-29E31B4897AE}" type="sibTrans" cxnId="{2C8C7CB6-EB6D-4508-A1E7-17C015F06CBD}">
      <dgm:prSet/>
      <dgm:spPr/>
      <dgm:t>
        <a:bodyPr/>
        <a:lstStyle/>
        <a:p>
          <a:endParaRPr lang="en-ZA" sz="2800"/>
        </a:p>
      </dgm:t>
    </dgm:pt>
    <dgm:pt modelId="{C84C4881-4DA8-4403-A31C-9310F00CE1D4}" type="pres">
      <dgm:prSet presAssocID="{DB1764A0-2F4E-4B4C-89F3-21777AC3350E}" presName="Name0" presStyleCnt="0">
        <dgm:presLayoutVars>
          <dgm:dir/>
          <dgm:animLvl val="lvl"/>
          <dgm:resizeHandles val="exact"/>
        </dgm:presLayoutVars>
      </dgm:prSet>
      <dgm:spPr/>
      <dgm:t>
        <a:bodyPr/>
        <a:lstStyle/>
        <a:p>
          <a:endParaRPr lang="en-US"/>
        </a:p>
      </dgm:t>
    </dgm:pt>
    <dgm:pt modelId="{0FE2AB35-A8B0-4A93-A96B-637206982E61}" type="pres">
      <dgm:prSet presAssocID="{23777420-D2DB-436A-AD22-28A2E12C1CA8}" presName="compositeNode" presStyleCnt="0">
        <dgm:presLayoutVars>
          <dgm:bulletEnabled val="1"/>
        </dgm:presLayoutVars>
      </dgm:prSet>
      <dgm:spPr/>
    </dgm:pt>
    <dgm:pt modelId="{FA84F503-F865-4E6D-B3C9-D3348E4AD9F4}" type="pres">
      <dgm:prSet presAssocID="{23777420-D2DB-436A-AD22-28A2E12C1CA8}" presName="bgRect" presStyleLbl="node1" presStyleIdx="0" presStyleCnt="3" custScaleX="78163"/>
      <dgm:spPr>
        <a:prstGeom prst="roundRect">
          <a:avLst>
            <a:gd name="adj" fmla="val 5000"/>
          </a:avLst>
        </a:prstGeom>
      </dgm:spPr>
      <dgm:t>
        <a:bodyPr/>
        <a:lstStyle/>
        <a:p>
          <a:endParaRPr lang="en-US"/>
        </a:p>
      </dgm:t>
    </dgm:pt>
    <dgm:pt modelId="{6D0BC905-3029-4A5F-8EC6-C9F19C082B84}" type="pres">
      <dgm:prSet presAssocID="{23777420-D2DB-436A-AD22-28A2E12C1CA8}" presName="parentNode" presStyleLbl="node1" presStyleIdx="0" presStyleCnt="3">
        <dgm:presLayoutVars>
          <dgm:chMax val="0"/>
          <dgm:bulletEnabled val="1"/>
        </dgm:presLayoutVars>
      </dgm:prSet>
      <dgm:spPr/>
      <dgm:t>
        <a:bodyPr/>
        <a:lstStyle/>
        <a:p>
          <a:endParaRPr lang="en-US"/>
        </a:p>
      </dgm:t>
    </dgm:pt>
    <dgm:pt modelId="{406F4733-3585-4E78-A454-948C422514DA}" type="pres">
      <dgm:prSet presAssocID="{23777420-D2DB-436A-AD22-28A2E12C1CA8}" presName="childNode" presStyleLbl="node1" presStyleIdx="0" presStyleCnt="3">
        <dgm:presLayoutVars>
          <dgm:bulletEnabled val="1"/>
        </dgm:presLayoutVars>
      </dgm:prSet>
      <dgm:spPr>
        <a:prstGeom prst="rect">
          <a:avLst/>
        </a:prstGeom>
      </dgm:spPr>
      <dgm:t>
        <a:bodyPr/>
        <a:lstStyle/>
        <a:p>
          <a:endParaRPr lang="en-US"/>
        </a:p>
      </dgm:t>
    </dgm:pt>
    <dgm:pt modelId="{F7F6865A-0C54-46FD-9D90-B25A9DB17AAC}" type="pres">
      <dgm:prSet presAssocID="{5007681A-F894-4793-BC1B-AD686D31A534}" presName="hSp" presStyleCnt="0"/>
      <dgm:spPr/>
    </dgm:pt>
    <dgm:pt modelId="{F83FE53C-87C0-460D-B4A5-EE65AB9A4F01}" type="pres">
      <dgm:prSet presAssocID="{5007681A-F894-4793-BC1B-AD686D31A534}" presName="vProcSp" presStyleCnt="0"/>
      <dgm:spPr/>
    </dgm:pt>
    <dgm:pt modelId="{D743314A-8491-4B15-9743-187D9BA61544}" type="pres">
      <dgm:prSet presAssocID="{5007681A-F894-4793-BC1B-AD686D31A534}" presName="vSp1" presStyleCnt="0"/>
      <dgm:spPr/>
    </dgm:pt>
    <dgm:pt modelId="{9CAFF1EF-C21B-4A6E-BD4E-0F7BDC09E7E2}" type="pres">
      <dgm:prSet presAssocID="{5007681A-F894-4793-BC1B-AD686D31A534}" presName="simulatedConn" presStyleLbl="solidFgAcc1" presStyleIdx="0" presStyleCnt="2"/>
      <dgm:spPr>
        <a:xfrm rot="5400000">
          <a:off x="1837532" y="1684593"/>
          <a:ext cx="313436" cy="287568"/>
        </a:xfrm>
        <a:prstGeom prst="flowChartExtract">
          <a:avLst/>
        </a:prstGeom>
        <a:solidFill>
          <a:sysClr val="window" lastClr="FFFFFF">
            <a:hueOff val="0"/>
            <a:satOff val="0"/>
            <a:lumOff val="0"/>
            <a:alphaOff val="0"/>
          </a:sysClr>
        </a:solidFill>
        <a:ln w="12700" cap="flat" cmpd="sng" algn="ctr">
          <a:solidFill>
            <a:srgbClr val="604878">
              <a:hueOff val="0"/>
              <a:satOff val="0"/>
              <a:lumOff val="0"/>
              <a:alphaOff val="0"/>
            </a:srgbClr>
          </a:solidFill>
          <a:prstDash val="solid"/>
          <a:miter lim="800000"/>
        </a:ln>
        <a:effectLst/>
      </dgm:spPr>
      <dgm:t>
        <a:bodyPr/>
        <a:lstStyle/>
        <a:p>
          <a:endParaRPr lang="en-US"/>
        </a:p>
      </dgm:t>
    </dgm:pt>
    <dgm:pt modelId="{D6462BEC-0C22-4865-BBEE-CCFC5360ACCA}" type="pres">
      <dgm:prSet presAssocID="{5007681A-F894-4793-BC1B-AD686D31A534}" presName="vSp2" presStyleCnt="0"/>
      <dgm:spPr/>
    </dgm:pt>
    <dgm:pt modelId="{892FA3EF-29B4-48EE-8A19-E73701BE074E}" type="pres">
      <dgm:prSet presAssocID="{5007681A-F894-4793-BC1B-AD686D31A534}" presName="sibTrans" presStyleCnt="0"/>
      <dgm:spPr/>
    </dgm:pt>
    <dgm:pt modelId="{0A6E816B-5B04-4B0C-BBA2-2ECF53911EDF}" type="pres">
      <dgm:prSet presAssocID="{F64F5CFD-6366-431D-9C8C-824A97066C38}" presName="compositeNode" presStyleCnt="0">
        <dgm:presLayoutVars>
          <dgm:bulletEnabled val="1"/>
        </dgm:presLayoutVars>
      </dgm:prSet>
      <dgm:spPr/>
    </dgm:pt>
    <dgm:pt modelId="{981BE0CA-7294-4FCE-8CA2-5DD644F78F8C}" type="pres">
      <dgm:prSet presAssocID="{F64F5CFD-6366-431D-9C8C-824A97066C38}" presName="bgRect" presStyleLbl="node1" presStyleIdx="1" presStyleCnt="3" custScaleX="81876" custLinFactNeighborX="2019" custLinFactNeighborY="586"/>
      <dgm:spPr>
        <a:prstGeom prst="roundRect">
          <a:avLst>
            <a:gd name="adj" fmla="val 5000"/>
          </a:avLst>
        </a:prstGeom>
      </dgm:spPr>
      <dgm:t>
        <a:bodyPr/>
        <a:lstStyle/>
        <a:p>
          <a:endParaRPr lang="en-US"/>
        </a:p>
      </dgm:t>
    </dgm:pt>
    <dgm:pt modelId="{54197DFD-F4E2-438E-8210-36EEDD2D0B0A}" type="pres">
      <dgm:prSet presAssocID="{F64F5CFD-6366-431D-9C8C-824A97066C38}" presName="parentNode" presStyleLbl="node1" presStyleIdx="1" presStyleCnt="3">
        <dgm:presLayoutVars>
          <dgm:chMax val="0"/>
          <dgm:bulletEnabled val="1"/>
        </dgm:presLayoutVars>
      </dgm:prSet>
      <dgm:spPr/>
      <dgm:t>
        <a:bodyPr/>
        <a:lstStyle/>
        <a:p>
          <a:endParaRPr lang="en-US"/>
        </a:p>
      </dgm:t>
    </dgm:pt>
    <dgm:pt modelId="{BE83D890-55DB-4A06-B6C5-9C570ACEA230}" type="pres">
      <dgm:prSet presAssocID="{F64F5CFD-6366-431D-9C8C-824A97066C38}" presName="childNode" presStyleLbl="node1" presStyleIdx="1" presStyleCnt="3">
        <dgm:presLayoutVars>
          <dgm:bulletEnabled val="1"/>
        </dgm:presLayoutVars>
      </dgm:prSet>
      <dgm:spPr>
        <a:prstGeom prst="rect">
          <a:avLst/>
        </a:prstGeom>
      </dgm:spPr>
      <dgm:t>
        <a:bodyPr/>
        <a:lstStyle/>
        <a:p>
          <a:endParaRPr lang="en-US"/>
        </a:p>
      </dgm:t>
    </dgm:pt>
    <dgm:pt modelId="{D90467B8-3B74-4AB5-BAA9-0023A77B4973}" type="pres">
      <dgm:prSet presAssocID="{EDE639CC-701F-4B0E-9643-F118A715C5C8}" presName="hSp" presStyleCnt="0"/>
      <dgm:spPr/>
    </dgm:pt>
    <dgm:pt modelId="{FDCF2C5C-2FA4-4C08-B2FB-8288384ED591}" type="pres">
      <dgm:prSet presAssocID="{EDE639CC-701F-4B0E-9643-F118A715C5C8}" presName="vProcSp" presStyleCnt="0"/>
      <dgm:spPr/>
    </dgm:pt>
    <dgm:pt modelId="{9DCAD966-D53A-4416-B63E-0BD057DD5FFC}" type="pres">
      <dgm:prSet presAssocID="{EDE639CC-701F-4B0E-9643-F118A715C5C8}" presName="vSp1" presStyleCnt="0"/>
      <dgm:spPr/>
    </dgm:pt>
    <dgm:pt modelId="{47FF11D1-EED8-44F7-A2B0-9BFCF88C7AE9}" type="pres">
      <dgm:prSet presAssocID="{EDE639CC-701F-4B0E-9643-F118A715C5C8}" presName="simulatedConn" presStyleLbl="solidFgAcc1" presStyleIdx="1" presStyleCnt="2"/>
      <dgm:spPr>
        <a:xfrm rot="5400000">
          <a:off x="3821751" y="1684593"/>
          <a:ext cx="313436" cy="287568"/>
        </a:xfrm>
        <a:prstGeom prst="flowChartExtract">
          <a:avLst/>
        </a:prstGeom>
        <a:solidFill>
          <a:sysClr val="window" lastClr="FFFFFF">
            <a:hueOff val="0"/>
            <a:satOff val="0"/>
            <a:lumOff val="0"/>
            <a:alphaOff val="0"/>
          </a:sysClr>
        </a:solidFill>
        <a:ln w="12700" cap="flat" cmpd="sng" algn="ctr">
          <a:solidFill>
            <a:srgbClr val="604878">
              <a:hueOff val="-14019298"/>
              <a:satOff val="20613"/>
              <a:lumOff val="17647"/>
              <a:alphaOff val="0"/>
            </a:srgbClr>
          </a:solidFill>
          <a:prstDash val="solid"/>
          <a:miter lim="800000"/>
        </a:ln>
        <a:effectLst/>
      </dgm:spPr>
      <dgm:t>
        <a:bodyPr/>
        <a:lstStyle/>
        <a:p>
          <a:endParaRPr lang="en-US"/>
        </a:p>
      </dgm:t>
    </dgm:pt>
    <dgm:pt modelId="{49487266-9455-4262-936B-6FE8470B7A8C}" type="pres">
      <dgm:prSet presAssocID="{EDE639CC-701F-4B0E-9643-F118A715C5C8}" presName="vSp2" presStyleCnt="0"/>
      <dgm:spPr/>
    </dgm:pt>
    <dgm:pt modelId="{1AA82789-CFE4-4D2C-B860-AFB4D557996A}" type="pres">
      <dgm:prSet presAssocID="{EDE639CC-701F-4B0E-9643-F118A715C5C8}" presName="sibTrans" presStyleCnt="0"/>
      <dgm:spPr/>
    </dgm:pt>
    <dgm:pt modelId="{8ADD90FF-4A3E-48A7-918C-009B44040695}" type="pres">
      <dgm:prSet presAssocID="{B1CC5DFA-990C-417F-B661-47CAA3B6BEE5}" presName="compositeNode" presStyleCnt="0">
        <dgm:presLayoutVars>
          <dgm:bulletEnabled val="1"/>
        </dgm:presLayoutVars>
      </dgm:prSet>
      <dgm:spPr/>
    </dgm:pt>
    <dgm:pt modelId="{2AFCFD1C-B80D-4E1D-A65D-276A7E0B53E0}" type="pres">
      <dgm:prSet presAssocID="{B1CC5DFA-990C-417F-B661-47CAA3B6BEE5}" presName="bgRect" presStyleLbl="node1" presStyleIdx="2" presStyleCnt="3" custScaleX="91572" custLinFactNeighborX="-231" custLinFactNeighborY="-10202"/>
      <dgm:spPr>
        <a:prstGeom prst="roundRect">
          <a:avLst>
            <a:gd name="adj" fmla="val 5000"/>
          </a:avLst>
        </a:prstGeom>
      </dgm:spPr>
      <dgm:t>
        <a:bodyPr/>
        <a:lstStyle/>
        <a:p>
          <a:endParaRPr lang="en-US"/>
        </a:p>
      </dgm:t>
    </dgm:pt>
    <dgm:pt modelId="{ED35D579-084D-44C6-9AE6-BEAD47A97EB5}" type="pres">
      <dgm:prSet presAssocID="{B1CC5DFA-990C-417F-B661-47CAA3B6BEE5}" presName="parentNode" presStyleLbl="node1" presStyleIdx="2" presStyleCnt="3">
        <dgm:presLayoutVars>
          <dgm:chMax val="0"/>
          <dgm:bulletEnabled val="1"/>
        </dgm:presLayoutVars>
      </dgm:prSet>
      <dgm:spPr/>
      <dgm:t>
        <a:bodyPr/>
        <a:lstStyle/>
        <a:p>
          <a:endParaRPr lang="en-US"/>
        </a:p>
      </dgm:t>
    </dgm:pt>
    <dgm:pt modelId="{A4BAD4AB-92B8-4E9C-A279-47501C24D7F7}" type="pres">
      <dgm:prSet presAssocID="{B1CC5DFA-990C-417F-B661-47CAA3B6BEE5}" presName="childNode" presStyleLbl="node1" presStyleIdx="2" presStyleCnt="3">
        <dgm:presLayoutVars>
          <dgm:bulletEnabled val="1"/>
        </dgm:presLayoutVars>
      </dgm:prSet>
      <dgm:spPr>
        <a:prstGeom prst="rect">
          <a:avLst/>
        </a:prstGeom>
      </dgm:spPr>
      <dgm:t>
        <a:bodyPr/>
        <a:lstStyle/>
        <a:p>
          <a:endParaRPr lang="en-US"/>
        </a:p>
      </dgm:t>
    </dgm:pt>
  </dgm:ptLst>
  <dgm:cxnLst>
    <dgm:cxn modelId="{652D0071-2DEC-4450-896B-546698947BC1}" type="presOf" srcId="{F64F5CFD-6366-431D-9C8C-824A97066C38}" destId="{981BE0CA-7294-4FCE-8CA2-5DD644F78F8C}" srcOrd="0" destOrd="0" presId="urn:microsoft.com/office/officeart/2005/8/layout/hProcess7"/>
    <dgm:cxn modelId="{B19B1268-ACFD-4927-A3D5-D58B5308B9A2}" type="presOf" srcId="{23777420-D2DB-436A-AD22-28A2E12C1CA8}" destId="{FA84F503-F865-4E6D-B3C9-D3348E4AD9F4}" srcOrd="0" destOrd="0" presId="urn:microsoft.com/office/officeart/2005/8/layout/hProcess7"/>
    <dgm:cxn modelId="{5FE33E16-8DA7-45ED-929D-36F6BA44B26F}" srcId="{DB1764A0-2F4E-4B4C-89F3-21777AC3350E}" destId="{23777420-D2DB-436A-AD22-28A2E12C1CA8}" srcOrd="0" destOrd="0" parTransId="{27674F8E-3F52-48B2-9C75-650354695F97}" sibTransId="{5007681A-F894-4793-BC1B-AD686D31A534}"/>
    <dgm:cxn modelId="{89C49797-EEF1-4397-9ACF-081377CA1D43}" type="presOf" srcId="{DB1764A0-2F4E-4B4C-89F3-21777AC3350E}" destId="{C84C4881-4DA8-4403-A31C-9310F00CE1D4}" srcOrd="0" destOrd="0" presId="urn:microsoft.com/office/officeart/2005/8/layout/hProcess7"/>
    <dgm:cxn modelId="{2C8C7CB6-EB6D-4508-A1E7-17C015F06CBD}" srcId="{B1CC5DFA-990C-417F-B661-47CAA3B6BEE5}" destId="{213E0153-9810-4A87-BF3E-2AD7BBEE35ED}" srcOrd="0" destOrd="0" parTransId="{45F4C4A1-84DB-48EB-AD48-58B441408B21}" sibTransId="{76FF759A-8759-4AC9-88C4-29E31B4897AE}"/>
    <dgm:cxn modelId="{6649189D-AD14-4716-9536-AD1D19817B97}" srcId="{DB1764A0-2F4E-4B4C-89F3-21777AC3350E}" destId="{B1CC5DFA-990C-417F-B661-47CAA3B6BEE5}" srcOrd="2" destOrd="0" parTransId="{DC3792CF-D39E-4C50-8DCE-3E184F5A0C43}" sibTransId="{09E8F5A6-EB74-4FA5-86F9-0458F54B3B51}"/>
    <dgm:cxn modelId="{CD0DCD7B-7A58-4181-8936-AE7215263313}" type="presOf" srcId="{A6A6E1CA-C365-4CEC-B6DE-4CA70A8B263B}" destId="{BE83D890-55DB-4A06-B6C5-9C570ACEA230}" srcOrd="0" destOrd="0" presId="urn:microsoft.com/office/officeart/2005/8/layout/hProcess7"/>
    <dgm:cxn modelId="{0CBA8BFA-0B7A-4E17-A8D8-EAAC1DAFE0D4}" type="presOf" srcId="{B1CC5DFA-990C-417F-B661-47CAA3B6BEE5}" destId="{2AFCFD1C-B80D-4E1D-A65D-276A7E0B53E0}" srcOrd="0" destOrd="0" presId="urn:microsoft.com/office/officeart/2005/8/layout/hProcess7"/>
    <dgm:cxn modelId="{85D0F1DC-00E9-4E45-A9AA-A3F7C66242BD}" srcId="{DB1764A0-2F4E-4B4C-89F3-21777AC3350E}" destId="{F64F5CFD-6366-431D-9C8C-824A97066C38}" srcOrd="1" destOrd="0" parTransId="{3447F75B-C90A-422F-8F26-15C3438DFCC0}" sibTransId="{EDE639CC-701F-4B0E-9643-F118A715C5C8}"/>
    <dgm:cxn modelId="{3BF26B2A-5DCB-4A36-B3FC-BA2D9A7EC91C}" type="presOf" srcId="{213E0153-9810-4A87-BF3E-2AD7BBEE35ED}" destId="{A4BAD4AB-92B8-4E9C-A279-47501C24D7F7}" srcOrd="0" destOrd="0" presId="urn:microsoft.com/office/officeart/2005/8/layout/hProcess7"/>
    <dgm:cxn modelId="{6405E1B4-548B-463F-99B8-71F19C5F8AD2}" type="presOf" srcId="{23777420-D2DB-436A-AD22-28A2E12C1CA8}" destId="{6D0BC905-3029-4A5F-8EC6-C9F19C082B84}" srcOrd="1" destOrd="0" presId="urn:microsoft.com/office/officeart/2005/8/layout/hProcess7"/>
    <dgm:cxn modelId="{E90F71A4-7587-45F7-B091-4E57D9EAFCD4}" type="presOf" srcId="{F64F5CFD-6366-431D-9C8C-824A97066C38}" destId="{54197DFD-F4E2-438E-8210-36EEDD2D0B0A}" srcOrd="1" destOrd="0" presId="urn:microsoft.com/office/officeart/2005/8/layout/hProcess7"/>
    <dgm:cxn modelId="{B9FDFF6B-ED9A-4003-9992-98A712AF7732}" srcId="{23777420-D2DB-436A-AD22-28A2E12C1CA8}" destId="{1370A7AE-18ED-41C3-9A87-FB938E219ED5}" srcOrd="0" destOrd="0" parTransId="{985FB76D-8D28-4589-B8A4-1382AD017BF8}" sibTransId="{F46B06A4-F73F-480F-880E-C77E50F93620}"/>
    <dgm:cxn modelId="{3D12F479-776D-4CBB-A0BC-A533D3DF1A74}" type="presOf" srcId="{B1CC5DFA-990C-417F-B661-47CAA3B6BEE5}" destId="{ED35D579-084D-44C6-9AE6-BEAD47A97EB5}" srcOrd="1" destOrd="0" presId="urn:microsoft.com/office/officeart/2005/8/layout/hProcess7"/>
    <dgm:cxn modelId="{D57287B7-D2E8-471C-9159-792BE7566A41}" type="presOf" srcId="{1370A7AE-18ED-41C3-9A87-FB938E219ED5}" destId="{406F4733-3585-4E78-A454-948C422514DA}" srcOrd="0" destOrd="0" presId="urn:microsoft.com/office/officeart/2005/8/layout/hProcess7"/>
    <dgm:cxn modelId="{499AA3CF-6F6A-45C1-A836-7DDBFA672295}" srcId="{F64F5CFD-6366-431D-9C8C-824A97066C38}" destId="{A6A6E1CA-C365-4CEC-B6DE-4CA70A8B263B}" srcOrd="0" destOrd="0" parTransId="{5D22B4C1-0F73-40C6-BA2B-884A336E5937}" sibTransId="{90F2B46E-2235-4AB6-99A5-CDFB771829F5}"/>
    <dgm:cxn modelId="{F1ED7FE3-825B-4DD9-95FA-931C7A984FE5}" type="presParOf" srcId="{C84C4881-4DA8-4403-A31C-9310F00CE1D4}" destId="{0FE2AB35-A8B0-4A93-A96B-637206982E61}" srcOrd="0" destOrd="0" presId="urn:microsoft.com/office/officeart/2005/8/layout/hProcess7"/>
    <dgm:cxn modelId="{EBCBC1A5-B5CA-4B15-A43E-867909752BF9}" type="presParOf" srcId="{0FE2AB35-A8B0-4A93-A96B-637206982E61}" destId="{FA84F503-F865-4E6D-B3C9-D3348E4AD9F4}" srcOrd="0" destOrd="0" presId="urn:microsoft.com/office/officeart/2005/8/layout/hProcess7"/>
    <dgm:cxn modelId="{C78A8F1B-BAD5-4454-B987-6AD3BE4D4D1C}" type="presParOf" srcId="{0FE2AB35-A8B0-4A93-A96B-637206982E61}" destId="{6D0BC905-3029-4A5F-8EC6-C9F19C082B84}" srcOrd="1" destOrd="0" presId="urn:microsoft.com/office/officeart/2005/8/layout/hProcess7"/>
    <dgm:cxn modelId="{D1B82A2B-6850-4729-801C-10C71D37263B}" type="presParOf" srcId="{0FE2AB35-A8B0-4A93-A96B-637206982E61}" destId="{406F4733-3585-4E78-A454-948C422514DA}" srcOrd="2" destOrd="0" presId="urn:microsoft.com/office/officeart/2005/8/layout/hProcess7"/>
    <dgm:cxn modelId="{ECCC8987-8DCF-4741-9018-1A80D3151C67}" type="presParOf" srcId="{C84C4881-4DA8-4403-A31C-9310F00CE1D4}" destId="{F7F6865A-0C54-46FD-9D90-B25A9DB17AAC}" srcOrd="1" destOrd="0" presId="urn:microsoft.com/office/officeart/2005/8/layout/hProcess7"/>
    <dgm:cxn modelId="{B599783E-D6EE-45E9-93DF-8B67F62C1D48}" type="presParOf" srcId="{C84C4881-4DA8-4403-A31C-9310F00CE1D4}" destId="{F83FE53C-87C0-460D-B4A5-EE65AB9A4F01}" srcOrd="2" destOrd="0" presId="urn:microsoft.com/office/officeart/2005/8/layout/hProcess7"/>
    <dgm:cxn modelId="{2BCCB7FF-C354-4ED7-AA6E-944269BC1332}" type="presParOf" srcId="{F83FE53C-87C0-460D-B4A5-EE65AB9A4F01}" destId="{D743314A-8491-4B15-9743-187D9BA61544}" srcOrd="0" destOrd="0" presId="urn:microsoft.com/office/officeart/2005/8/layout/hProcess7"/>
    <dgm:cxn modelId="{15B10BA7-99E6-4684-A8E4-FEE669A1035B}" type="presParOf" srcId="{F83FE53C-87C0-460D-B4A5-EE65AB9A4F01}" destId="{9CAFF1EF-C21B-4A6E-BD4E-0F7BDC09E7E2}" srcOrd="1" destOrd="0" presId="urn:microsoft.com/office/officeart/2005/8/layout/hProcess7"/>
    <dgm:cxn modelId="{B86FE50B-8326-4571-8857-307FB93F4767}" type="presParOf" srcId="{F83FE53C-87C0-460D-B4A5-EE65AB9A4F01}" destId="{D6462BEC-0C22-4865-BBEE-CCFC5360ACCA}" srcOrd="2" destOrd="0" presId="urn:microsoft.com/office/officeart/2005/8/layout/hProcess7"/>
    <dgm:cxn modelId="{3F30293F-14C4-4F11-BE3B-FAAD09E88974}" type="presParOf" srcId="{C84C4881-4DA8-4403-A31C-9310F00CE1D4}" destId="{892FA3EF-29B4-48EE-8A19-E73701BE074E}" srcOrd="3" destOrd="0" presId="urn:microsoft.com/office/officeart/2005/8/layout/hProcess7"/>
    <dgm:cxn modelId="{B80D7E46-F13C-46E3-BC9F-1A4EACA9C222}" type="presParOf" srcId="{C84C4881-4DA8-4403-A31C-9310F00CE1D4}" destId="{0A6E816B-5B04-4B0C-BBA2-2ECF53911EDF}" srcOrd="4" destOrd="0" presId="urn:microsoft.com/office/officeart/2005/8/layout/hProcess7"/>
    <dgm:cxn modelId="{C34C61D0-921C-4267-8347-4CB3A4FD01DC}" type="presParOf" srcId="{0A6E816B-5B04-4B0C-BBA2-2ECF53911EDF}" destId="{981BE0CA-7294-4FCE-8CA2-5DD644F78F8C}" srcOrd="0" destOrd="0" presId="urn:microsoft.com/office/officeart/2005/8/layout/hProcess7"/>
    <dgm:cxn modelId="{69DF1E22-D804-4068-9A10-71146C4CE79D}" type="presParOf" srcId="{0A6E816B-5B04-4B0C-BBA2-2ECF53911EDF}" destId="{54197DFD-F4E2-438E-8210-36EEDD2D0B0A}" srcOrd="1" destOrd="0" presId="urn:microsoft.com/office/officeart/2005/8/layout/hProcess7"/>
    <dgm:cxn modelId="{FDEC8D19-7D06-42AC-B7D4-7F3255A01778}" type="presParOf" srcId="{0A6E816B-5B04-4B0C-BBA2-2ECF53911EDF}" destId="{BE83D890-55DB-4A06-B6C5-9C570ACEA230}" srcOrd="2" destOrd="0" presId="urn:microsoft.com/office/officeart/2005/8/layout/hProcess7"/>
    <dgm:cxn modelId="{B1A54C19-306D-4639-B0AE-691009C6F12B}" type="presParOf" srcId="{C84C4881-4DA8-4403-A31C-9310F00CE1D4}" destId="{D90467B8-3B74-4AB5-BAA9-0023A77B4973}" srcOrd="5" destOrd="0" presId="urn:microsoft.com/office/officeart/2005/8/layout/hProcess7"/>
    <dgm:cxn modelId="{DC22E176-6445-42CE-BF1A-F1FFF83CD133}" type="presParOf" srcId="{C84C4881-4DA8-4403-A31C-9310F00CE1D4}" destId="{FDCF2C5C-2FA4-4C08-B2FB-8288384ED591}" srcOrd="6" destOrd="0" presId="urn:microsoft.com/office/officeart/2005/8/layout/hProcess7"/>
    <dgm:cxn modelId="{4BF84F0A-1DD6-4579-9084-3DFC97648BB8}" type="presParOf" srcId="{FDCF2C5C-2FA4-4C08-B2FB-8288384ED591}" destId="{9DCAD966-D53A-4416-B63E-0BD057DD5FFC}" srcOrd="0" destOrd="0" presId="urn:microsoft.com/office/officeart/2005/8/layout/hProcess7"/>
    <dgm:cxn modelId="{AD92709F-F31A-4B69-8B02-C428736ACF30}" type="presParOf" srcId="{FDCF2C5C-2FA4-4C08-B2FB-8288384ED591}" destId="{47FF11D1-EED8-44F7-A2B0-9BFCF88C7AE9}" srcOrd="1" destOrd="0" presId="urn:microsoft.com/office/officeart/2005/8/layout/hProcess7"/>
    <dgm:cxn modelId="{2815B4C8-B5F6-4564-A4F5-38B43133F859}" type="presParOf" srcId="{FDCF2C5C-2FA4-4C08-B2FB-8288384ED591}" destId="{49487266-9455-4262-936B-6FE8470B7A8C}" srcOrd="2" destOrd="0" presId="urn:microsoft.com/office/officeart/2005/8/layout/hProcess7"/>
    <dgm:cxn modelId="{FCE2817B-5A3D-4725-81E8-1E398D80846E}" type="presParOf" srcId="{C84C4881-4DA8-4403-A31C-9310F00CE1D4}" destId="{1AA82789-CFE4-4D2C-B860-AFB4D557996A}" srcOrd="7" destOrd="0" presId="urn:microsoft.com/office/officeart/2005/8/layout/hProcess7"/>
    <dgm:cxn modelId="{6D10C61B-86D5-4E2A-9BA0-7FA42638E486}" type="presParOf" srcId="{C84C4881-4DA8-4403-A31C-9310F00CE1D4}" destId="{8ADD90FF-4A3E-48A7-918C-009B44040695}" srcOrd="8" destOrd="0" presId="urn:microsoft.com/office/officeart/2005/8/layout/hProcess7"/>
    <dgm:cxn modelId="{659390D8-9A0C-460C-9CCB-357178F41E18}" type="presParOf" srcId="{8ADD90FF-4A3E-48A7-918C-009B44040695}" destId="{2AFCFD1C-B80D-4E1D-A65D-276A7E0B53E0}" srcOrd="0" destOrd="0" presId="urn:microsoft.com/office/officeart/2005/8/layout/hProcess7"/>
    <dgm:cxn modelId="{5E19AA85-3BE5-4C3E-9A87-5FFC7373C6F9}" type="presParOf" srcId="{8ADD90FF-4A3E-48A7-918C-009B44040695}" destId="{ED35D579-084D-44C6-9AE6-BEAD47A97EB5}" srcOrd="1" destOrd="0" presId="urn:microsoft.com/office/officeart/2005/8/layout/hProcess7"/>
    <dgm:cxn modelId="{12BEC721-B4E1-4C24-96D1-027D03E1D3D9}" type="presParOf" srcId="{8ADD90FF-4A3E-48A7-918C-009B44040695}" destId="{A4BAD4AB-92B8-4E9C-A279-47501C24D7F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1764A0-2F4E-4B4C-89F3-21777AC3350E}"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en-ZA"/>
        </a:p>
      </dgm:t>
    </dgm:pt>
    <dgm:pt modelId="{23777420-D2DB-436A-AD22-28A2E12C1CA8}">
      <dgm:prSet phldrT="[Text]" custT="1"/>
      <dgm:spPr>
        <a:xfrm>
          <a:off x="449" y="0"/>
          <a:ext cx="1935733" cy="1857375"/>
        </a:xfrm>
        <a:solidFill>
          <a:srgbClr val="60487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sz="3200" dirty="0">
              <a:solidFill>
                <a:sysClr val="window" lastClr="FFFFFF"/>
              </a:solidFill>
              <a:latin typeface="Calibri"/>
              <a:ea typeface="+mn-ea"/>
              <a:cs typeface="+mn-cs"/>
            </a:rPr>
            <a:t>Inputs</a:t>
          </a:r>
        </a:p>
      </dgm:t>
    </dgm:pt>
    <dgm:pt modelId="{27674F8E-3F52-48B2-9C75-650354695F97}" type="parTrans" cxnId="{5FE33E16-8DA7-45ED-929D-36F6BA44B26F}">
      <dgm:prSet/>
      <dgm:spPr/>
      <dgm:t>
        <a:bodyPr/>
        <a:lstStyle/>
        <a:p>
          <a:endParaRPr lang="en-ZA" sz="3200"/>
        </a:p>
      </dgm:t>
    </dgm:pt>
    <dgm:pt modelId="{5007681A-F894-4793-BC1B-AD686D31A534}" type="sibTrans" cxnId="{5FE33E16-8DA7-45ED-929D-36F6BA44B26F}">
      <dgm:prSet/>
      <dgm:spPr/>
      <dgm:t>
        <a:bodyPr/>
        <a:lstStyle/>
        <a:p>
          <a:endParaRPr lang="en-ZA" sz="3200"/>
        </a:p>
      </dgm:t>
    </dgm:pt>
    <dgm:pt modelId="{1370A7AE-18ED-41C3-9A87-FB938E219ED5}">
      <dgm:prSet phldrT="[Text]" custT="1"/>
      <dgm:spPr>
        <a:xfrm>
          <a:off x="387596" y="0"/>
          <a:ext cx="1442121" cy="1857375"/>
        </a:xfrm>
        <a:noFill/>
        <a:ln w="12700" cap="flat" cmpd="sng" algn="ctr">
          <a:noFill/>
          <a:prstDash val="solid"/>
          <a:miter lim="800000"/>
        </a:ln>
        <a:effectLst/>
        <a:sp3d/>
      </dgm:spPr>
      <dgm:t>
        <a:bodyPr/>
        <a:lstStyle/>
        <a:p>
          <a:endParaRPr lang="en-ZA" sz="3200" dirty="0">
            <a:solidFill>
              <a:sysClr val="window" lastClr="FFFFFF"/>
            </a:solidFill>
            <a:latin typeface="Arial" panose="020B0604020202020204" pitchFamily="34" charset="0"/>
            <a:ea typeface="+mn-ea"/>
            <a:cs typeface="Arial" panose="020B0604020202020204" pitchFamily="34" charset="0"/>
          </a:endParaRPr>
        </a:p>
        <a:p>
          <a:r>
            <a:rPr lang="en-ZA" sz="2800" dirty="0" smtClean="0">
              <a:solidFill>
                <a:sysClr val="window" lastClr="FFFFFF"/>
              </a:solidFill>
              <a:latin typeface="Arial" panose="020B0604020202020204" pitchFamily="34" charset="0"/>
              <a:ea typeface="+mn-ea"/>
              <a:cs typeface="Arial" panose="020B0604020202020204" pitchFamily="34" charset="0"/>
            </a:rPr>
            <a:t>Capital </a:t>
          </a:r>
          <a:r>
            <a:rPr lang="en-ZA" sz="2800" dirty="0">
              <a:solidFill>
                <a:sysClr val="window" lastClr="FFFFFF"/>
              </a:solidFill>
              <a:latin typeface="Arial" panose="020B0604020202020204" pitchFamily="34" charset="0"/>
              <a:ea typeface="+mn-ea"/>
              <a:cs typeface="Arial" panose="020B0604020202020204" pitchFamily="34" charset="0"/>
            </a:rPr>
            <a:t>expenditure </a:t>
          </a:r>
          <a:r>
            <a:rPr lang="en-ZA" sz="2800" dirty="0">
              <a:solidFill>
                <a:sysClr val="window" lastClr="FFFFFF"/>
              </a:solidFill>
              <a:latin typeface="Calibri"/>
              <a:ea typeface="+mn-ea"/>
              <a:cs typeface="+mn-cs"/>
            </a:rPr>
            <a:t>of   R 116 m</a:t>
          </a:r>
        </a:p>
        <a:p>
          <a:r>
            <a:rPr lang="en-ZA" sz="2800" dirty="0">
              <a:solidFill>
                <a:sysClr val="window" lastClr="FFFFFF"/>
              </a:solidFill>
              <a:latin typeface="Arial" panose="020B0604020202020204" pitchFamily="34" charset="0"/>
              <a:ea typeface="+mn-ea"/>
              <a:cs typeface="Arial" panose="020B0604020202020204" pitchFamily="34" charset="0"/>
            </a:rPr>
            <a:t>Total Expenditure of      R 983 m</a:t>
          </a: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dgm:t>
    </dgm:pt>
    <dgm:pt modelId="{985FB76D-8D28-4589-B8A4-1382AD017BF8}" type="parTrans" cxnId="{B9FDFF6B-ED9A-4003-9992-98A712AF7732}">
      <dgm:prSet/>
      <dgm:spPr/>
      <dgm:t>
        <a:bodyPr/>
        <a:lstStyle/>
        <a:p>
          <a:endParaRPr lang="en-ZA" sz="3200"/>
        </a:p>
      </dgm:t>
    </dgm:pt>
    <dgm:pt modelId="{F46B06A4-F73F-480F-880E-C77E50F93620}" type="sibTrans" cxnId="{B9FDFF6B-ED9A-4003-9992-98A712AF7732}">
      <dgm:prSet/>
      <dgm:spPr/>
      <dgm:t>
        <a:bodyPr/>
        <a:lstStyle/>
        <a:p>
          <a:endParaRPr lang="en-ZA" sz="3200"/>
        </a:p>
      </dgm:t>
    </dgm:pt>
    <dgm:pt modelId="{F64F5CFD-6366-431D-9C8C-824A97066C38}">
      <dgm:prSet phldrT="[Text]" custT="1"/>
      <dgm:spPr>
        <a:xfrm>
          <a:off x="2003933" y="0"/>
          <a:ext cx="1935733" cy="1857375"/>
        </a:xfrm>
        <a:solidFill>
          <a:srgbClr val="604878">
            <a:hueOff val="-7009649"/>
            <a:satOff val="10306"/>
            <a:lumOff val="8824"/>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sz="3200" dirty="0">
              <a:solidFill>
                <a:sysClr val="window" lastClr="FFFFFF"/>
              </a:solidFill>
              <a:latin typeface="Calibri"/>
              <a:ea typeface="+mn-ea"/>
              <a:cs typeface="+mn-cs"/>
            </a:rPr>
            <a:t>Outputs</a:t>
          </a:r>
        </a:p>
      </dgm:t>
    </dgm:pt>
    <dgm:pt modelId="{3447F75B-C90A-422F-8F26-15C3438DFCC0}" type="parTrans" cxnId="{85D0F1DC-00E9-4E45-A9AA-A3F7C66242BD}">
      <dgm:prSet/>
      <dgm:spPr/>
      <dgm:t>
        <a:bodyPr/>
        <a:lstStyle/>
        <a:p>
          <a:endParaRPr lang="en-ZA" sz="3200"/>
        </a:p>
      </dgm:t>
    </dgm:pt>
    <dgm:pt modelId="{EDE639CC-701F-4B0E-9643-F118A715C5C8}" type="sibTrans" cxnId="{85D0F1DC-00E9-4E45-A9AA-A3F7C66242BD}">
      <dgm:prSet/>
      <dgm:spPr/>
      <dgm:t>
        <a:bodyPr/>
        <a:lstStyle/>
        <a:p>
          <a:endParaRPr lang="en-ZA" sz="3200"/>
        </a:p>
      </dgm:t>
    </dgm:pt>
    <dgm:pt modelId="{A6A6E1CA-C365-4CEC-B6DE-4CA70A8B263B}">
      <dgm:prSet phldrT="[Text]" custT="1"/>
      <dgm:spPr>
        <a:xfrm>
          <a:off x="2391080" y="0"/>
          <a:ext cx="1442121" cy="1857375"/>
        </a:xfrm>
        <a:noFill/>
        <a:ln w="12700" cap="flat" cmpd="sng" algn="ctr">
          <a:noFill/>
          <a:prstDash val="solid"/>
          <a:miter lim="800000"/>
        </a:ln>
        <a:effectLst/>
        <a:sp3d/>
      </dgm:spPr>
      <dgm:t>
        <a:bodyPr/>
        <a:lstStyle/>
        <a:p>
          <a:endParaRPr lang="en-ZA" sz="3200" dirty="0">
            <a:solidFill>
              <a:sysClr val="window" lastClr="FFFFFF"/>
            </a:solidFill>
            <a:latin typeface="Calibri"/>
            <a:ea typeface="+mn-ea"/>
            <a:cs typeface="+mn-cs"/>
          </a:endParaRPr>
        </a:p>
        <a:p>
          <a:r>
            <a:rPr lang="en-ZA" sz="2000" dirty="0" smtClean="0">
              <a:solidFill>
                <a:sysClr val="window" lastClr="FFFFFF"/>
              </a:solidFill>
              <a:latin typeface="Arial" panose="020B0604020202020204" pitchFamily="34" charset="0"/>
              <a:ea typeface="+mn-ea"/>
              <a:cs typeface="Arial" panose="020B0604020202020204" pitchFamily="34" charset="0"/>
            </a:rPr>
            <a:t>Weighted </a:t>
          </a:r>
          <a:r>
            <a:rPr lang="en-ZA" sz="2000" dirty="0">
              <a:solidFill>
                <a:sysClr val="window" lastClr="FFFFFF"/>
              </a:solidFill>
              <a:latin typeface="Arial" panose="020B0604020202020204" pitchFamily="34" charset="0"/>
              <a:ea typeface="+mn-ea"/>
              <a:cs typeface="Arial" panose="020B0604020202020204" pitchFamily="34" charset="0"/>
            </a:rPr>
            <a:t>average network </a:t>
          </a:r>
          <a:r>
            <a:rPr lang="en-ZA" sz="2000" dirty="0" smtClean="0">
              <a:solidFill>
                <a:sysClr val="window" lastClr="FFFFFF"/>
              </a:solidFill>
              <a:latin typeface="Arial" panose="020B0604020202020204" pitchFamily="34" charset="0"/>
              <a:ea typeface="+mn-ea"/>
              <a:cs typeface="Arial" panose="020B0604020202020204" pitchFamily="34" charset="0"/>
            </a:rPr>
            <a:t>availability </a:t>
          </a:r>
          <a:r>
            <a:rPr lang="en-ZA" sz="2000" dirty="0">
              <a:solidFill>
                <a:sysClr val="window" lastClr="FFFFFF"/>
              </a:solidFill>
              <a:latin typeface="Arial" panose="020B0604020202020204" pitchFamily="34" charset="0"/>
              <a:ea typeface="+mn-ea"/>
              <a:cs typeface="Arial" panose="020B0604020202020204" pitchFamily="34" charset="0"/>
            </a:rPr>
            <a:t>of 99.89% </a:t>
          </a:r>
        </a:p>
        <a:p>
          <a:r>
            <a:rPr lang="en-ZA" sz="2000" dirty="0">
              <a:solidFill>
                <a:sysClr val="window" lastClr="FFFFFF"/>
              </a:solidFill>
              <a:latin typeface="Arial" panose="020B0604020202020204" pitchFamily="34" charset="0"/>
              <a:ea typeface="+mn-ea"/>
              <a:cs typeface="Arial" panose="020B0604020202020204" pitchFamily="34" charset="0"/>
            </a:rPr>
            <a:t>EBIT of  R 196m</a:t>
          </a:r>
        </a:p>
        <a:p>
          <a:r>
            <a:rPr lang="en-ZA" sz="2000" dirty="0">
              <a:solidFill>
                <a:sysClr val="window" lastClr="FFFFFF"/>
              </a:solidFill>
              <a:latin typeface="Arial" panose="020B0604020202020204" pitchFamily="34" charset="0"/>
              <a:ea typeface="+mn-ea"/>
              <a:cs typeface="Arial" panose="020B0604020202020204" pitchFamily="34" charset="0"/>
            </a:rPr>
            <a:t>RoNA of 11.27%</a:t>
          </a:r>
        </a:p>
        <a:p>
          <a:r>
            <a:rPr lang="en-ZA" sz="2000" dirty="0">
              <a:solidFill>
                <a:sysClr val="window" lastClr="FFFFFF"/>
              </a:solidFill>
              <a:latin typeface="Arial" panose="020B0604020202020204" pitchFamily="34" charset="0"/>
              <a:ea typeface="+mn-ea"/>
              <a:cs typeface="Arial" panose="020B0604020202020204" pitchFamily="34" charset="0"/>
            </a:rPr>
            <a:t>Population and geographic coverage </a:t>
          </a:r>
          <a:r>
            <a:rPr lang="en-ZA" sz="2000" dirty="0">
              <a:solidFill>
                <a:sysClr val="window" lastClr="FFFFFF"/>
              </a:solidFill>
              <a:latin typeface="Calibri"/>
              <a:ea typeface="+mn-ea"/>
              <a:cs typeface="+mn-cs"/>
            </a:rPr>
            <a:t>of  </a:t>
          </a:r>
          <a:r>
            <a:rPr lang="en-ZA" sz="2000" dirty="0">
              <a:solidFill>
                <a:sysClr val="window" lastClr="FFFFFF"/>
              </a:solidFill>
              <a:latin typeface="Arial" panose="020B0604020202020204" pitchFamily="34" charset="0"/>
              <a:ea typeface="+mn-ea"/>
              <a:cs typeface="Arial" panose="020B0604020202020204" pitchFamily="34" charset="0"/>
            </a:rPr>
            <a:t>87.26% and 61.69% respectively. </a:t>
          </a:r>
        </a:p>
        <a:p>
          <a:endParaRPr lang="en-ZA" sz="3200" dirty="0">
            <a:solidFill>
              <a:sysClr val="window" lastClr="FFFFFF"/>
            </a:solidFill>
            <a:latin typeface="Calibri"/>
            <a:ea typeface="+mn-ea"/>
            <a:cs typeface="+mn-cs"/>
          </a:endParaRPr>
        </a:p>
        <a:p>
          <a:endParaRPr lang="en-ZA" sz="3200" dirty="0">
            <a:solidFill>
              <a:sysClr val="window" lastClr="FFFFFF"/>
            </a:solidFill>
            <a:latin typeface="Calibri"/>
            <a:ea typeface="+mn-ea"/>
            <a:cs typeface="+mn-cs"/>
          </a:endParaRPr>
        </a:p>
      </dgm:t>
    </dgm:pt>
    <dgm:pt modelId="{5D22B4C1-0F73-40C6-BA2B-884A336E5937}" type="parTrans" cxnId="{499AA3CF-6F6A-45C1-A836-7DDBFA672295}">
      <dgm:prSet/>
      <dgm:spPr/>
      <dgm:t>
        <a:bodyPr/>
        <a:lstStyle/>
        <a:p>
          <a:endParaRPr lang="en-ZA" sz="3200"/>
        </a:p>
      </dgm:t>
    </dgm:pt>
    <dgm:pt modelId="{90F2B46E-2235-4AB6-99A5-CDFB771829F5}" type="sibTrans" cxnId="{499AA3CF-6F6A-45C1-A836-7DDBFA672295}">
      <dgm:prSet/>
      <dgm:spPr/>
      <dgm:t>
        <a:bodyPr/>
        <a:lstStyle/>
        <a:p>
          <a:endParaRPr lang="en-ZA" sz="3200"/>
        </a:p>
      </dgm:t>
    </dgm:pt>
    <dgm:pt modelId="{B1CC5DFA-990C-417F-B661-47CAA3B6BEE5}">
      <dgm:prSet phldrT="[Text]" custT="1"/>
      <dgm:spPr>
        <a:xfrm>
          <a:off x="4007417" y="0"/>
          <a:ext cx="1935733" cy="1857375"/>
        </a:xfrm>
        <a:solidFill>
          <a:srgbClr val="604878">
            <a:hueOff val="-14019298"/>
            <a:satOff val="20613"/>
            <a:lumOff val="17647"/>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sz="3200" dirty="0">
              <a:solidFill>
                <a:sysClr val="window" lastClr="FFFFFF"/>
              </a:solidFill>
              <a:latin typeface="Calibri"/>
              <a:ea typeface="+mn-ea"/>
              <a:cs typeface="+mn-cs"/>
            </a:rPr>
            <a:t>Outcomes</a:t>
          </a:r>
        </a:p>
      </dgm:t>
    </dgm:pt>
    <dgm:pt modelId="{DC3792CF-D39E-4C50-8DCE-3E184F5A0C43}" type="parTrans" cxnId="{6649189D-AD14-4716-9536-AD1D19817B97}">
      <dgm:prSet/>
      <dgm:spPr/>
      <dgm:t>
        <a:bodyPr/>
        <a:lstStyle/>
        <a:p>
          <a:endParaRPr lang="en-ZA" sz="3200"/>
        </a:p>
      </dgm:t>
    </dgm:pt>
    <dgm:pt modelId="{09E8F5A6-EB74-4FA5-86F9-0458F54B3B51}" type="sibTrans" cxnId="{6649189D-AD14-4716-9536-AD1D19817B97}">
      <dgm:prSet/>
      <dgm:spPr/>
      <dgm:t>
        <a:bodyPr/>
        <a:lstStyle/>
        <a:p>
          <a:endParaRPr lang="en-ZA" sz="3200"/>
        </a:p>
      </dgm:t>
    </dgm:pt>
    <dgm:pt modelId="{213E0153-9810-4A87-BF3E-2AD7BBEE35ED}">
      <dgm:prSet phldrT="[Text]" custT="1"/>
      <dgm:spPr>
        <a:xfrm>
          <a:off x="4394563" y="0"/>
          <a:ext cx="1442121" cy="1857375"/>
        </a:xfrm>
        <a:noFill/>
        <a:ln w="12700" cap="flat" cmpd="sng" algn="ctr">
          <a:noFill/>
          <a:prstDash val="solid"/>
          <a:miter lim="800000"/>
        </a:ln>
        <a:effectLst/>
        <a:sp3d/>
      </dgm:spPr>
      <dgm:t>
        <a:bodyPr/>
        <a:lstStyle/>
        <a:p>
          <a:endParaRPr lang="en-ZA" sz="3200" dirty="0" smtClean="0">
            <a:solidFill>
              <a:sysClr val="window" lastClr="FFFFFF"/>
            </a:solidFill>
            <a:latin typeface="Arial" panose="020B0604020202020204" pitchFamily="34" charset="0"/>
            <a:ea typeface="+mn-ea"/>
            <a:cs typeface="Arial" panose="020B0604020202020204" pitchFamily="34" charset="0"/>
          </a:endParaRPr>
        </a:p>
        <a:p>
          <a:r>
            <a:rPr lang="en-ZA" sz="1800" dirty="0" smtClean="0">
              <a:solidFill>
                <a:sysClr val="window" lastClr="FFFFFF"/>
              </a:solidFill>
              <a:latin typeface="Arial" panose="020B0604020202020204" pitchFamily="34" charset="0"/>
              <a:ea typeface="+mn-ea"/>
              <a:cs typeface="Arial" panose="020B0604020202020204" pitchFamily="34" charset="0"/>
            </a:rPr>
            <a:t>Satisfied </a:t>
          </a:r>
          <a:r>
            <a:rPr lang="en-ZA" sz="1800" dirty="0">
              <a:solidFill>
                <a:sysClr val="window" lastClr="FFFFFF"/>
              </a:solidFill>
              <a:latin typeface="Arial" panose="020B0604020202020204" pitchFamily="34" charset="0"/>
              <a:ea typeface="+mn-ea"/>
              <a:cs typeface="Arial" panose="020B0604020202020204" pitchFamily="34" charset="0"/>
            </a:rPr>
            <a:t>customers as evidenced by the customer </a:t>
          </a:r>
          <a:r>
            <a:rPr lang="en-ZA" sz="1800" dirty="0" smtClean="0">
              <a:solidFill>
                <a:sysClr val="window" lastClr="FFFFFF"/>
              </a:solidFill>
              <a:latin typeface="Arial" panose="020B0604020202020204" pitchFamily="34" charset="0"/>
              <a:ea typeface="+mn-ea"/>
              <a:cs typeface="Arial" panose="020B0604020202020204" pitchFamily="34" charset="0"/>
            </a:rPr>
            <a:t>satisfaction </a:t>
          </a:r>
          <a:r>
            <a:rPr lang="en-ZA" sz="1800" dirty="0">
              <a:solidFill>
                <a:sysClr val="window" lastClr="FFFFFF"/>
              </a:solidFill>
              <a:latin typeface="Arial" panose="020B0604020202020204" pitchFamily="34" charset="0"/>
              <a:ea typeface="+mn-ea"/>
              <a:cs typeface="Arial" panose="020B0604020202020204" pitchFamily="34" charset="0"/>
            </a:rPr>
            <a:t>index of 72% which is greater than the </a:t>
          </a:r>
          <a:r>
            <a:rPr lang="en-ZA" sz="1800" dirty="0" smtClean="0">
              <a:solidFill>
                <a:sysClr val="window" lastClr="FFFFFF"/>
              </a:solidFill>
              <a:latin typeface="Arial" panose="020B0604020202020204" pitchFamily="34" charset="0"/>
              <a:ea typeface="+mn-ea"/>
              <a:cs typeface="Arial" panose="020B0604020202020204" pitchFamily="34" charset="0"/>
            </a:rPr>
            <a:t>Corporate </a:t>
          </a:r>
          <a:r>
            <a:rPr lang="en-ZA" sz="1800" dirty="0">
              <a:solidFill>
                <a:sysClr val="window" lastClr="FFFFFF"/>
              </a:solidFill>
              <a:latin typeface="Arial" panose="020B0604020202020204" pitchFamily="34" charset="0"/>
              <a:ea typeface="+mn-ea"/>
              <a:cs typeface="Arial" panose="020B0604020202020204" pitchFamily="34" charset="0"/>
            </a:rPr>
            <a:t>Plan target of 69%</a:t>
          </a:r>
        </a:p>
        <a:p>
          <a:endParaRPr lang="en-ZA" sz="1800" dirty="0">
            <a:solidFill>
              <a:sysClr val="window" lastClr="FFFFFF"/>
            </a:solidFill>
            <a:latin typeface="Arial" panose="020B0604020202020204" pitchFamily="34" charset="0"/>
            <a:ea typeface="+mn-ea"/>
            <a:cs typeface="Arial" panose="020B0604020202020204" pitchFamily="34" charset="0"/>
          </a:endParaRPr>
        </a:p>
        <a:p>
          <a:r>
            <a:rPr lang="en-ZA" sz="1800" dirty="0">
              <a:solidFill>
                <a:sysClr val="window" lastClr="FFFFFF"/>
              </a:solidFill>
              <a:latin typeface="Arial" panose="020B0604020202020204" pitchFamily="34" charset="0"/>
              <a:ea typeface="+mn-ea"/>
              <a:cs typeface="Arial" panose="020B0604020202020204" pitchFamily="34" charset="0"/>
            </a:rPr>
            <a:t>Additional geographic and population coverage will </a:t>
          </a:r>
          <a:r>
            <a:rPr lang="en-ZA" sz="1800" dirty="0" smtClean="0">
              <a:solidFill>
                <a:sysClr val="window" lastClr="FFFFFF"/>
              </a:solidFill>
              <a:latin typeface="Arial" panose="020B0604020202020204" pitchFamily="34" charset="0"/>
              <a:ea typeface="+mn-ea"/>
              <a:cs typeface="Arial" panose="020B0604020202020204" pitchFamily="34" charset="0"/>
            </a:rPr>
            <a:t>allow </a:t>
          </a:r>
          <a:r>
            <a:rPr lang="en-ZA" sz="1800" dirty="0">
              <a:solidFill>
                <a:sysClr val="window" lastClr="FFFFFF"/>
              </a:solidFill>
              <a:latin typeface="Arial" panose="020B0604020202020204" pitchFamily="34" charset="0"/>
              <a:ea typeface="+mn-ea"/>
              <a:cs typeface="Arial" panose="020B0604020202020204" pitchFamily="34" charset="0"/>
            </a:rPr>
            <a:t>for increased service offering</a:t>
          </a:r>
        </a:p>
      </dgm:t>
    </dgm:pt>
    <dgm:pt modelId="{45F4C4A1-84DB-48EB-AD48-58B441408B21}" type="parTrans" cxnId="{2C8C7CB6-EB6D-4508-A1E7-17C015F06CBD}">
      <dgm:prSet/>
      <dgm:spPr/>
      <dgm:t>
        <a:bodyPr/>
        <a:lstStyle/>
        <a:p>
          <a:endParaRPr lang="en-ZA" sz="3200"/>
        </a:p>
      </dgm:t>
    </dgm:pt>
    <dgm:pt modelId="{76FF759A-8759-4AC9-88C4-29E31B4897AE}" type="sibTrans" cxnId="{2C8C7CB6-EB6D-4508-A1E7-17C015F06CBD}">
      <dgm:prSet/>
      <dgm:spPr/>
      <dgm:t>
        <a:bodyPr/>
        <a:lstStyle/>
        <a:p>
          <a:endParaRPr lang="en-ZA" sz="3200"/>
        </a:p>
      </dgm:t>
    </dgm:pt>
    <dgm:pt modelId="{C84C4881-4DA8-4403-A31C-9310F00CE1D4}" type="pres">
      <dgm:prSet presAssocID="{DB1764A0-2F4E-4B4C-89F3-21777AC3350E}" presName="Name0" presStyleCnt="0">
        <dgm:presLayoutVars>
          <dgm:dir/>
          <dgm:animLvl val="lvl"/>
          <dgm:resizeHandles val="exact"/>
        </dgm:presLayoutVars>
      </dgm:prSet>
      <dgm:spPr/>
      <dgm:t>
        <a:bodyPr/>
        <a:lstStyle/>
        <a:p>
          <a:endParaRPr lang="en-US"/>
        </a:p>
      </dgm:t>
    </dgm:pt>
    <dgm:pt modelId="{0FE2AB35-A8B0-4A93-A96B-637206982E61}" type="pres">
      <dgm:prSet presAssocID="{23777420-D2DB-436A-AD22-28A2E12C1CA8}" presName="compositeNode" presStyleCnt="0">
        <dgm:presLayoutVars>
          <dgm:bulletEnabled val="1"/>
        </dgm:presLayoutVars>
      </dgm:prSet>
      <dgm:spPr/>
    </dgm:pt>
    <dgm:pt modelId="{FA84F503-F865-4E6D-B3C9-D3348E4AD9F4}" type="pres">
      <dgm:prSet presAssocID="{23777420-D2DB-436A-AD22-28A2E12C1CA8}" presName="bgRect" presStyleLbl="node1" presStyleIdx="0" presStyleCnt="3" custScaleX="87659"/>
      <dgm:spPr>
        <a:prstGeom prst="roundRect">
          <a:avLst>
            <a:gd name="adj" fmla="val 5000"/>
          </a:avLst>
        </a:prstGeom>
      </dgm:spPr>
      <dgm:t>
        <a:bodyPr/>
        <a:lstStyle/>
        <a:p>
          <a:endParaRPr lang="en-US"/>
        </a:p>
      </dgm:t>
    </dgm:pt>
    <dgm:pt modelId="{6D0BC905-3029-4A5F-8EC6-C9F19C082B84}" type="pres">
      <dgm:prSet presAssocID="{23777420-D2DB-436A-AD22-28A2E12C1CA8}" presName="parentNode" presStyleLbl="node1" presStyleIdx="0" presStyleCnt="3">
        <dgm:presLayoutVars>
          <dgm:chMax val="0"/>
          <dgm:bulletEnabled val="1"/>
        </dgm:presLayoutVars>
      </dgm:prSet>
      <dgm:spPr/>
      <dgm:t>
        <a:bodyPr/>
        <a:lstStyle/>
        <a:p>
          <a:endParaRPr lang="en-US"/>
        </a:p>
      </dgm:t>
    </dgm:pt>
    <dgm:pt modelId="{406F4733-3585-4E78-A454-948C422514DA}" type="pres">
      <dgm:prSet presAssocID="{23777420-D2DB-436A-AD22-28A2E12C1CA8}" presName="childNode" presStyleLbl="node1" presStyleIdx="0" presStyleCnt="3">
        <dgm:presLayoutVars>
          <dgm:bulletEnabled val="1"/>
        </dgm:presLayoutVars>
      </dgm:prSet>
      <dgm:spPr>
        <a:prstGeom prst="rect">
          <a:avLst/>
        </a:prstGeom>
      </dgm:spPr>
      <dgm:t>
        <a:bodyPr/>
        <a:lstStyle/>
        <a:p>
          <a:endParaRPr lang="en-US"/>
        </a:p>
      </dgm:t>
    </dgm:pt>
    <dgm:pt modelId="{F7F6865A-0C54-46FD-9D90-B25A9DB17AAC}" type="pres">
      <dgm:prSet presAssocID="{5007681A-F894-4793-BC1B-AD686D31A534}" presName="hSp" presStyleCnt="0"/>
      <dgm:spPr/>
    </dgm:pt>
    <dgm:pt modelId="{F83FE53C-87C0-460D-B4A5-EE65AB9A4F01}" type="pres">
      <dgm:prSet presAssocID="{5007681A-F894-4793-BC1B-AD686D31A534}" presName="vProcSp" presStyleCnt="0"/>
      <dgm:spPr/>
    </dgm:pt>
    <dgm:pt modelId="{D743314A-8491-4B15-9743-187D9BA61544}" type="pres">
      <dgm:prSet presAssocID="{5007681A-F894-4793-BC1B-AD686D31A534}" presName="vSp1" presStyleCnt="0"/>
      <dgm:spPr/>
    </dgm:pt>
    <dgm:pt modelId="{9CAFF1EF-C21B-4A6E-BD4E-0F7BDC09E7E2}" type="pres">
      <dgm:prSet presAssocID="{5007681A-F894-4793-BC1B-AD686D31A534}" presName="simulatedConn" presStyleLbl="solidFgAcc1" presStyleIdx="0" presStyleCnt="2"/>
      <dgm:spPr>
        <a:xfrm rot="5400000">
          <a:off x="1877138" y="1447011"/>
          <a:ext cx="272947" cy="290359"/>
        </a:xfrm>
        <a:prstGeom prst="flowChartExtract">
          <a:avLst/>
        </a:prstGeom>
        <a:solidFill>
          <a:sysClr val="window" lastClr="FFFFFF">
            <a:hueOff val="0"/>
            <a:satOff val="0"/>
            <a:lumOff val="0"/>
            <a:alphaOff val="0"/>
          </a:sysClr>
        </a:solidFill>
        <a:ln w="12700" cap="flat" cmpd="sng" algn="ctr">
          <a:solidFill>
            <a:srgbClr val="604878">
              <a:hueOff val="0"/>
              <a:satOff val="0"/>
              <a:lumOff val="0"/>
              <a:alphaOff val="0"/>
            </a:srgbClr>
          </a:solidFill>
          <a:prstDash val="solid"/>
          <a:miter lim="800000"/>
        </a:ln>
        <a:effectLst/>
      </dgm:spPr>
      <dgm:t>
        <a:bodyPr/>
        <a:lstStyle/>
        <a:p>
          <a:endParaRPr lang="en-US"/>
        </a:p>
      </dgm:t>
    </dgm:pt>
    <dgm:pt modelId="{D6462BEC-0C22-4865-BBEE-CCFC5360ACCA}" type="pres">
      <dgm:prSet presAssocID="{5007681A-F894-4793-BC1B-AD686D31A534}" presName="vSp2" presStyleCnt="0"/>
      <dgm:spPr/>
    </dgm:pt>
    <dgm:pt modelId="{892FA3EF-29B4-48EE-8A19-E73701BE074E}" type="pres">
      <dgm:prSet presAssocID="{5007681A-F894-4793-BC1B-AD686D31A534}" presName="sibTrans" presStyleCnt="0"/>
      <dgm:spPr/>
    </dgm:pt>
    <dgm:pt modelId="{0A6E816B-5B04-4B0C-BBA2-2ECF53911EDF}" type="pres">
      <dgm:prSet presAssocID="{F64F5CFD-6366-431D-9C8C-824A97066C38}" presName="compositeNode" presStyleCnt="0">
        <dgm:presLayoutVars>
          <dgm:bulletEnabled val="1"/>
        </dgm:presLayoutVars>
      </dgm:prSet>
      <dgm:spPr/>
    </dgm:pt>
    <dgm:pt modelId="{981BE0CA-7294-4FCE-8CA2-5DD644F78F8C}" type="pres">
      <dgm:prSet presAssocID="{F64F5CFD-6366-431D-9C8C-824A97066C38}" presName="bgRect" presStyleLbl="node1" presStyleIdx="1" presStyleCnt="3"/>
      <dgm:spPr>
        <a:prstGeom prst="roundRect">
          <a:avLst>
            <a:gd name="adj" fmla="val 5000"/>
          </a:avLst>
        </a:prstGeom>
      </dgm:spPr>
      <dgm:t>
        <a:bodyPr/>
        <a:lstStyle/>
        <a:p>
          <a:endParaRPr lang="en-US"/>
        </a:p>
      </dgm:t>
    </dgm:pt>
    <dgm:pt modelId="{54197DFD-F4E2-438E-8210-36EEDD2D0B0A}" type="pres">
      <dgm:prSet presAssocID="{F64F5CFD-6366-431D-9C8C-824A97066C38}" presName="parentNode" presStyleLbl="node1" presStyleIdx="1" presStyleCnt="3">
        <dgm:presLayoutVars>
          <dgm:chMax val="0"/>
          <dgm:bulletEnabled val="1"/>
        </dgm:presLayoutVars>
      </dgm:prSet>
      <dgm:spPr/>
      <dgm:t>
        <a:bodyPr/>
        <a:lstStyle/>
        <a:p>
          <a:endParaRPr lang="en-US"/>
        </a:p>
      </dgm:t>
    </dgm:pt>
    <dgm:pt modelId="{BE83D890-55DB-4A06-B6C5-9C570ACEA230}" type="pres">
      <dgm:prSet presAssocID="{F64F5CFD-6366-431D-9C8C-824A97066C38}" presName="childNode" presStyleLbl="node1" presStyleIdx="1" presStyleCnt="3">
        <dgm:presLayoutVars>
          <dgm:bulletEnabled val="1"/>
        </dgm:presLayoutVars>
      </dgm:prSet>
      <dgm:spPr>
        <a:prstGeom prst="rect">
          <a:avLst/>
        </a:prstGeom>
      </dgm:spPr>
      <dgm:t>
        <a:bodyPr/>
        <a:lstStyle/>
        <a:p>
          <a:endParaRPr lang="en-US"/>
        </a:p>
      </dgm:t>
    </dgm:pt>
    <dgm:pt modelId="{D90467B8-3B74-4AB5-BAA9-0023A77B4973}" type="pres">
      <dgm:prSet presAssocID="{EDE639CC-701F-4B0E-9643-F118A715C5C8}" presName="hSp" presStyleCnt="0"/>
      <dgm:spPr/>
    </dgm:pt>
    <dgm:pt modelId="{FDCF2C5C-2FA4-4C08-B2FB-8288384ED591}" type="pres">
      <dgm:prSet presAssocID="{EDE639CC-701F-4B0E-9643-F118A715C5C8}" presName="vProcSp" presStyleCnt="0"/>
      <dgm:spPr/>
    </dgm:pt>
    <dgm:pt modelId="{9DCAD966-D53A-4416-B63E-0BD057DD5FFC}" type="pres">
      <dgm:prSet presAssocID="{EDE639CC-701F-4B0E-9643-F118A715C5C8}" presName="vSp1" presStyleCnt="0"/>
      <dgm:spPr/>
    </dgm:pt>
    <dgm:pt modelId="{47FF11D1-EED8-44F7-A2B0-9BFCF88C7AE9}" type="pres">
      <dgm:prSet presAssocID="{EDE639CC-701F-4B0E-9643-F118A715C5C8}" presName="simulatedConn" presStyleLbl="solidFgAcc1" presStyleIdx="1" presStyleCnt="2"/>
      <dgm:spPr>
        <a:xfrm rot="5400000">
          <a:off x="3880622" y="1447011"/>
          <a:ext cx="272947" cy="290359"/>
        </a:xfrm>
        <a:prstGeom prst="flowChartExtract">
          <a:avLst/>
        </a:prstGeom>
        <a:solidFill>
          <a:sysClr val="window" lastClr="FFFFFF">
            <a:hueOff val="0"/>
            <a:satOff val="0"/>
            <a:lumOff val="0"/>
            <a:alphaOff val="0"/>
          </a:sysClr>
        </a:solidFill>
        <a:ln w="12700" cap="flat" cmpd="sng" algn="ctr">
          <a:solidFill>
            <a:srgbClr val="604878">
              <a:hueOff val="-14019298"/>
              <a:satOff val="20613"/>
              <a:lumOff val="17647"/>
              <a:alphaOff val="0"/>
            </a:srgbClr>
          </a:solidFill>
          <a:prstDash val="solid"/>
          <a:miter lim="800000"/>
        </a:ln>
        <a:effectLst/>
      </dgm:spPr>
      <dgm:t>
        <a:bodyPr/>
        <a:lstStyle/>
        <a:p>
          <a:endParaRPr lang="en-US"/>
        </a:p>
      </dgm:t>
    </dgm:pt>
    <dgm:pt modelId="{49487266-9455-4262-936B-6FE8470B7A8C}" type="pres">
      <dgm:prSet presAssocID="{EDE639CC-701F-4B0E-9643-F118A715C5C8}" presName="vSp2" presStyleCnt="0"/>
      <dgm:spPr/>
    </dgm:pt>
    <dgm:pt modelId="{1AA82789-CFE4-4D2C-B860-AFB4D557996A}" type="pres">
      <dgm:prSet presAssocID="{EDE639CC-701F-4B0E-9643-F118A715C5C8}" presName="sibTrans" presStyleCnt="0"/>
      <dgm:spPr/>
    </dgm:pt>
    <dgm:pt modelId="{8ADD90FF-4A3E-48A7-918C-009B44040695}" type="pres">
      <dgm:prSet presAssocID="{B1CC5DFA-990C-417F-B661-47CAA3B6BEE5}" presName="compositeNode" presStyleCnt="0">
        <dgm:presLayoutVars>
          <dgm:bulletEnabled val="1"/>
        </dgm:presLayoutVars>
      </dgm:prSet>
      <dgm:spPr/>
    </dgm:pt>
    <dgm:pt modelId="{2AFCFD1C-B80D-4E1D-A65D-276A7E0B53E0}" type="pres">
      <dgm:prSet presAssocID="{B1CC5DFA-990C-417F-B661-47CAA3B6BEE5}" presName="bgRect" presStyleLbl="node1" presStyleIdx="2" presStyleCnt="3"/>
      <dgm:spPr>
        <a:prstGeom prst="roundRect">
          <a:avLst>
            <a:gd name="adj" fmla="val 5000"/>
          </a:avLst>
        </a:prstGeom>
      </dgm:spPr>
      <dgm:t>
        <a:bodyPr/>
        <a:lstStyle/>
        <a:p>
          <a:endParaRPr lang="en-US"/>
        </a:p>
      </dgm:t>
    </dgm:pt>
    <dgm:pt modelId="{ED35D579-084D-44C6-9AE6-BEAD47A97EB5}" type="pres">
      <dgm:prSet presAssocID="{B1CC5DFA-990C-417F-B661-47CAA3B6BEE5}" presName="parentNode" presStyleLbl="node1" presStyleIdx="2" presStyleCnt="3">
        <dgm:presLayoutVars>
          <dgm:chMax val="0"/>
          <dgm:bulletEnabled val="1"/>
        </dgm:presLayoutVars>
      </dgm:prSet>
      <dgm:spPr/>
      <dgm:t>
        <a:bodyPr/>
        <a:lstStyle/>
        <a:p>
          <a:endParaRPr lang="en-US"/>
        </a:p>
      </dgm:t>
    </dgm:pt>
    <dgm:pt modelId="{A4BAD4AB-92B8-4E9C-A279-47501C24D7F7}" type="pres">
      <dgm:prSet presAssocID="{B1CC5DFA-990C-417F-B661-47CAA3B6BEE5}" presName="childNode" presStyleLbl="node1" presStyleIdx="2" presStyleCnt="3">
        <dgm:presLayoutVars>
          <dgm:bulletEnabled val="1"/>
        </dgm:presLayoutVars>
      </dgm:prSet>
      <dgm:spPr>
        <a:prstGeom prst="rect">
          <a:avLst/>
        </a:prstGeom>
      </dgm:spPr>
      <dgm:t>
        <a:bodyPr/>
        <a:lstStyle/>
        <a:p>
          <a:endParaRPr lang="en-US"/>
        </a:p>
      </dgm:t>
    </dgm:pt>
  </dgm:ptLst>
  <dgm:cxnLst>
    <dgm:cxn modelId="{F3BB340B-F768-4DF9-ABC3-1BF63134937C}" type="presOf" srcId="{1370A7AE-18ED-41C3-9A87-FB938E219ED5}" destId="{406F4733-3585-4E78-A454-948C422514DA}" srcOrd="0" destOrd="0" presId="urn:microsoft.com/office/officeart/2005/8/layout/hProcess7"/>
    <dgm:cxn modelId="{5FE33E16-8DA7-45ED-929D-36F6BA44B26F}" srcId="{DB1764A0-2F4E-4B4C-89F3-21777AC3350E}" destId="{23777420-D2DB-436A-AD22-28A2E12C1CA8}" srcOrd="0" destOrd="0" parTransId="{27674F8E-3F52-48B2-9C75-650354695F97}" sibTransId="{5007681A-F894-4793-BC1B-AD686D31A534}"/>
    <dgm:cxn modelId="{AC9E75AB-C70F-4F3C-B1BF-7DE6B18E8D01}" type="presOf" srcId="{B1CC5DFA-990C-417F-B661-47CAA3B6BEE5}" destId="{2AFCFD1C-B80D-4E1D-A65D-276A7E0B53E0}" srcOrd="0" destOrd="0" presId="urn:microsoft.com/office/officeart/2005/8/layout/hProcess7"/>
    <dgm:cxn modelId="{2C8C7CB6-EB6D-4508-A1E7-17C015F06CBD}" srcId="{B1CC5DFA-990C-417F-B661-47CAA3B6BEE5}" destId="{213E0153-9810-4A87-BF3E-2AD7BBEE35ED}" srcOrd="0" destOrd="0" parTransId="{45F4C4A1-84DB-48EB-AD48-58B441408B21}" sibTransId="{76FF759A-8759-4AC9-88C4-29E31B4897AE}"/>
    <dgm:cxn modelId="{DD15A8E5-B1A0-4BE3-9626-91F0FE972798}" type="presOf" srcId="{A6A6E1CA-C365-4CEC-B6DE-4CA70A8B263B}" destId="{BE83D890-55DB-4A06-B6C5-9C570ACEA230}" srcOrd="0" destOrd="0" presId="urn:microsoft.com/office/officeart/2005/8/layout/hProcess7"/>
    <dgm:cxn modelId="{6649189D-AD14-4716-9536-AD1D19817B97}" srcId="{DB1764A0-2F4E-4B4C-89F3-21777AC3350E}" destId="{B1CC5DFA-990C-417F-B661-47CAA3B6BEE5}" srcOrd="2" destOrd="0" parTransId="{DC3792CF-D39E-4C50-8DCE-3E184F5A0C43}" sibTransId="{09E8F5A6-EB74-4FA5-86F9-0458F54B3B51}"/>
    <dgm:cxn modelId="{85D0F1DC-00E9-4E45-A9AA-A3F7C66242BD}" srcId="{DB1764A0-2F4E-4B4C-89F3-21777AC3350E}" destId="{F64F5CFD-6366-431D-9C8C-824A97066C38}" srcOrd="1" destOrd="0" parTransId="{3447F75B-C90A-422F-8F26-15C3438DFCC0}" sibTransId="{EDE639CC-701F-4B0E-9643-F118A715C5C8}"/>
    <dgm:cxn modelId="{AA10DAA5-D731-45E9-9672-1D3265EF2018}" type="presOf" srcId="{B1CC5DFA-990C-417F-B661-47CAA3B6BEE5}" destId="{ED35D579-084D-44C6-9AE6-BEAD47A97EB5}" srcOrd="1" destOrd="0" presId="urn:microsoft.com/office/officeart/2005/8/layout/hProcess7"/>
    <dgm:cxn modelId="{2A1005B2-B6F4-4F5C-8038-73610FE4B1A7}" type="presOf" srcId="{23777420-D2DB-436A-AD22-28A2E12C1CA8}" destId="{6D0BC905-3029-4A5F-8EC6-C9F19C082B84}" srcOrd="1" destOrd="0" presId="urn:microsoft.com/office/officeart/2005/8/layout/hProcess7"/>
    <dgm:cxn modelId="{75AF19B7-897E-4D7E-8277-5BDBC9C859D0}" type="presOf" srcId="{F64F5CFD-6366-431D-9C8C-824A97066C38}" destId="{54197DFD-F4E2-438E-8210-36EEDD2D0B0A}" srcOrd="1" destOrd="0" presId="urn:microsoft.com/office/officeart/2005/8/layout/hProcess7"/>
    <dgm:cxn modelId="{DA0AA6D6-1C84-486E-BEFB-7D1CE48447FB}" type="presOf" srcId="{213E0153-9810-4A87-BF3E-2AD7BBEE35ED}" destId="{A4BAD4AB-92B8-4E9C-A279-47501C24D7F7}" srcOrd="0" destOrd="0" presId="urn:microsoft.com/office/officeart/2005/8/layout/hProcess7"/>
    <dgm:cxn modelId="{42E8D7BD-AE96-4554-AB56-C686EB6373EC}" type="presOf" srcId="{DB1764A0-2F4E-4B4C-89F3-21777AC3350E}" destId="{C84C4881-4DA8-4403-A31C-9310F00CE1D4}" srcOrd="0" destOrd="0" presId="urn:microsoft.com/office/officeart/2005/8/layout/hProcess7"/>
    <dgm:cxn modelId="{B9FDFF6B-ED9A-4003-9992-98A712AF7732}" srcId="{23777420-D2DB-436A-AD22-28A2E12C1CA8}" destId="{1370A7AE-18ED-41C3-9A87-FB938E219ED5}" srcOrd="0" destOrd="0" parTransId="{985FB76D-8D28-4589-B8A4-1382AD017BF8}" sibTransId="{F46B06A4-F73F-480F-880E-C77E50F93620}"/>
    <dgm:cxn modelId="{59FE82F7-1DEF-49A7-8711-9EE28AEAD83C}" type="presOf" srcId="{23777420-D2DB-436A-AD22-28A2E12C1CA8}" destId="{FA84F503-F865-4E6D-B3C9-D3348E4AD9F4}" srcOrd="0" destOrd="0" presId="urn:microsoft.com/office/officeart/2005/8/layout/hProcess7"/>
    <dgm:cxn modelId="{B3220F45-6AB5-4BAC-9C5C-2CA47FAB8162}" type="presOf" srcId="{F64F5CFD-6366-431D-9C8C-824A97066C38}" destId="{981BE0CA-7294-4FCE-8CA2-5DD644F78F8C}" srcOrd="0" destOrd="0" presId="urn:microsoft.com/office/officeart/2005/8/layout/hProcess7"/>
    <dgm:cxn modelId="{499AA3CF-6F6A-45C1-A836-7DDBFA672295}" srcId="{F64F5CFD-6366-431D-9C8C-824A97066C38}" destId="{A6A6E1CA-C365-4CEC-B6DE-4CA70A8B263B}" srcOrd="0" destOrd="0" parTransId="{5D22B4C1-0F73-40C6-BA2B-884A336E5937}" sibTransId="{90F2B46E-2235-4AB6-99A5-CDFB771829F5}"/>
    <dgm:cxn modelId="{0EA79BF7-2C5E-46D8-9C2A-16E5D9725C87}" type="presParOf" srcId="{C84C4881-4DA8-4403-A31C-9310F00CE1D4}" destId="{0FE2AB35-A8B0-4A93-A96B-637206982E61}" srcOrd="0" destOrd="0" presId="urn:microsoft.com/office/officeart/2005/8/layout/hProcess7"/>
    <dgm:cxn modelId="{F88D0931-C4DC-4DB6-8878-CB64D8D4432C}" type="presParOf" srcId="{0FE2AB35-A8B0-4A93-A96B-637206982E61}" destId="{FA84F503-F865-4E6D-B3C9-D3348E4AD9F4}" srcOrd="0" destOrd="0" presId="urn:microsoft.com/office/officeart/2005/8/layout/hProcess7"/>
    <dgm:cxn modelId="{AEAB0C21-C73F-4480-9E1E-39EE2DAEF153}" type="presParOf" srcId="{0FE2AB35-A8B0-4A93-A96B-637206982E61}" destId="{6D0BC905-3029-4A5F-8EC6-C9F19C082B84}" srcOrd="1" destOrd="0" presId="urn:microsoft.com/office/officeart/2005/8/layout/hProcess7"/>
    <dgm:cxn modelId="{50D09554-7E2E-44C8-9B76-A640DBE17B4B}" type="presParOf" srcId="{0FE2AB35-A8B0-4A93-A96B-637206982E61}" destId="{406F4733-3585-4E78-A454-948C422514DA}" srcOrd="2" destOrd="0" presId="urn:microsoft.com/office/officeart/2005/8/layout/hProcess7"/>
    <dgm:cxn modelId="{7DC2931D-2ADB-4387-A385-D8B52438535B}" type="presParOf" srcId="{C84C4881-4DA8-4403-A31C-9310F00CE1D4}" destId="{F7F6865A-0C54-46FD-9D90-B25A9DB17AAC}" srcOrd="1" destOrd="0" presId="urn:microsoft.com/office/officeart/2005/8/layout/hProcess7"/>
    <dgm:cxn modelId="{5B25A183-F2F6-4C85-8FB2-CACCFDCC9EEF}" type="presParOf" srcId="{C84C4881-4DA8-4403-A31C-9310F00CE1D4}" destId="{F83FE53C-87C0-460D-B4A5-EE65AB9A4F01}" srcOrd="2" destOrd="0" presId="urn:microsoft.com/office/officeart/2005/8/layout/hProcess7"/>
    <dgm:cxn modelId="{7C032CD8-E126-4216-9335-DC08AF7CB03C}" type="presParOf" srcId="{F83FE53C-87C0-460D-B4A5-EE65AB9A4F01}" destId="{D743314A-8491-4B15-9743-187D9BA61544}" srcOrd="0" destOrd="0" presId="urn:microsoft.com/office/officeart/2005/8/layout/hProcess7"/>
    <dgm:cxn modelId="{0EFD480A-E145-4E67-BE30-0C6FF81F965D}" type="presParOf" srcId="{F83FE53C-87C0-460D-B4A5-EE65AB9A4F01}" destId="{9CAFF1EF-C21B-4A6E-BD4E-0F7BDC09E7E2}" srcOrd="1" destOrd="0" presId="urn:microsoft.com/office/officeart/2005/8/layout/hProcess7"/>
    <dgm:cxn modelId="{E3C577BF-772E-4AF4-B3C6-51CB48D61E50}" type="presParOf" srcId="{F83FE53C-87C0-460D-B4A5-EE65AB9A4F01}" destId="{D6462BEC-0C22-4865-BBEE-CCFC5360ACCA}" srcOrd="2" destOrd="0" presId="urn:microsoft.com/office/officeart/2005/8/layout/hProcess7"/>
    <dgm:cxn modelId="{78096F26-48C1-4D9A-A3F0-607995EC47AA}" type="presParOf" srcId="{C84C4881-4DA8-4403-A31C-9310F00CE1D4}" destId="{892FA3EF-29B4-48EE-8A19-E73701BE074E}" srcOrd="3" destOrd="0" presId="urn:microsoft.com/office/officeart/2005/8/layout/hProcess7"/>
    <dgm:cxn modelId="{66A7D11C-BEEA-401D-9FAD-950424AC5DFF}" type="presParOf" srcId="{C84C4881-4DA8-4403-A31C-9310F00CE1D4}" destId="{0A6E816B-5B04-4B0C-BBA2-2ECF53911EDF}" srcOrd="4" destOrd="0" presId="urn:microsoft.com/office/officeart/2005/8/layout/hProcess7"/>
    <dgm:cxn modelId="{3EFBD4ED-1040-45A1-B3DE-D0D1791B960B}" type="presParOf" srcId="{0A6E816B-5B04-4B0C-BBA2-2ECF53911EDF}" destId="{981BE0CA-7294-4FCE-8CA2-5DD644F78F8C}" srcOrd="0" destOrd="0" presId="urn:microsoft.com/office/officeart/2005/8/layout/hProcess7"/>
    <dgm:cxn modelId="{0F50E8A7-98B5-4A5F-9941-96D22BA01E6E}" type="presParOf" srcId="{0A6E816B-5B04-4B0C-BBA2-2ECF53911EDF}" destId="{54197DFD-F4E2-438E-8210-36EEDD2D0B0A}" srcOrd="1" destOrd="0" presId="urn:microsoft.com/office/officeart/2005/8/layout/hProcess7"/>
    <dgm:cxn modelId="{A8FF0228-8C3C-42D1-9A35-B3F3153CEBAF}" type="presParOf" srcId="{0A6E816B-5B04-4B0C-BBA2-2ECF53911EDF}" destId="{BE83D890-55DB-4A06-B6C5-9C570ACEA230}" srcOrd="2" destOrd="0" presId="urn:microsoft.com/office/officeart/2005/8/layout/hProcess7"/>
    <dgm:cxn modelId="{5BB325A3-A10D-41C8-B50A-65477EF7F908}" type="presParOf" srcId="{C84C4881-4DA8-4403-A31C-9310F00CE1D4}" destId="{D90467B8-3B74-4AB5-BAA9-0023A77B4973}" srcOrd="5" destOrd="0" presId="urn:microsoft.com/office/officeart/2005/8/layout/hProcess7"/>
    <dgm:cxn modelId="{F4F3E765-DCFD-4464-A20A-24C61C251383}" type="presParOf" srcId="{C84C4881-4DA8-4403-A31C-9310F00CE1D4}" destId="{FDCF2C5C-2FA4-4C08-B2FB-8288384ED591}" srcOrd="6" destOrd="0" presId="urn:microsoft.com/office/officeart/2005/8/layout/hProcess7"/>
    <dgm:cxn modelId="{B058834C-B5D8-472D-8314-D54C2D2A541B}" type="presParOf" srcId="{FDCF2C5C-2FA4-4C08-B2FB-8288384ED591}" destId="{9DCAD966-D53A-4416-B63E-0BD057DD5FFC}" srcOrd="0" destOrd="0" presId="urn:microsoft.com/office/officeart/2005/8/layout/hProcess7"/>
    <dgm:cxn modelId="{049DDB49-A149-4B54-A17E-F13AA74071C3}" type="presParOf" srcId="{FDCF2C5C-2FA4-4C08-B2FB-8288384ED591}" destId="{47FF11D1-EED8-44F7-A2B0-9BFCF88C7AE9}" srcOrd="1" destOrd="0" presId="urn:microsoft.com/office/officeart/2005/8/layout/hProcess7"/>
    <dgm:cxn modelId="{D9FB68FE-F064-4C23-A29B-EA437C948CF6}" type="presParOf" srcId="{FDCF2C5C-2FA4-4C08-B2FB-8288384ED591}" destId="{49487266-9455-4262-936B-6FE8470B7A8C}" srcOrd="2" destOrd="0" presId="urn:microsoft.com/office/officeart/2005/8/layout/hProcess7"/>
    <dgm:cxn modelId="{AFFB55F1-5543-4730-B128-4B515C617211}" type="presParOf" srcId="{C84C4881-4DA8-4403-A31C-9310F00CE1D4}" destId="{1AA82789-CFE4-4D2C-B860-AFB4D557996A}" srcOrd="7" destOrd="0" presId="urn:microsoft.com/office/officeart/2005/8/layout/hProcess7"/>
    <dgm:cxn modelId="{7A01075B-9DA7-4A76-B473-96E4DD4A0525}" type="presParOf" srcId="{C84C4881-4DA8-4403-A31C-9310F00CE1D4}" destId="{8ADD90FF-4A3E-48A7-918C-009B44040695}" srcOrd="8" destOrd="0" presId="urn:microsoft.com/office/officeart/2005/8/layout/hProcess7"/>
    <dgm:cxn modelId="{C4EA164D-5229-4114-8806-13146579C151}" type="presParOf" srcId="{8ADD90FF-4A3E-48A7-918C-009B44040695}" destId="{2AFCFD1C-B80D-4E1D-A65D-276A7E0B53E0}" srcOrd="0" destOrd="0" presId="urn:microsoft.com/office/officeart/2005/8/layout/hProcess7"/>
    <dgm:cxn modelId="{28DE70F4-ACF1-4658-AA2A-1BB99E00CE62}" type="presParOf" srcId="{8ADD90FF-4A3E-48A7-918C-009B44040695}" destId="{ED35D579-084D-44C6-9AE6-BEAD47A97EB5}" srcOrd="1" destOrd="0" presId="urn:microsoft.com/office/officeart/2005/8/layout/hProcess7"/>
    <dgm:cxn modelId="{DA151A28-3A77-4950-AEE7-82D46D2D758E}" type="presParOf" srcId="{8ADD90FF-4A3E-48A7-918C-009B44040695}" destId="{A4BAD4AB-92B8-4E9C-A279-47501C24D7F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1764A0-2F4E-4B4C-89F3-21777AC3350E}"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en-ZA"/>
        </a:p>
      </dgm:t>
    </dgm:pt>
    <dgm:pt modelId="{23777420-D2DB-436A-AD22-28A2E12C1CA8}">
      <dgm:prSet phldrT="[Text]"/>
      <dgm:spPr>
        <a:xfrm>
          <a:off x="449" y="0"/>
          <a:ext cx="1935733" cy="1857375"/>
        </a:xfrm>
        <a:solidFill>
          <a:srgbClr val="60487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Inputs</a:t>
          </a:r>
        </a:p>
      </dgm:t>
    </dgm:pt>
    <dgm:pt modelId="{27674F8E-3F52-48B2-9C75-650354695F97}" type="parTrans" cxnId="{5FE33E16-8DA7-45ED-929D-36F6BA44B26F}">
      <dgm:prSet/>
      <dgm:spPr/>
      <dgm:t>
        <a:bodyPr/>
        <a:lstStyle/>
        <a:p>
          <a:endParaRPr lang="en-ZA"/>
        </a:p>
      </dgm:t>
    </dgm:pt>
    <dgm:pt modelId="{5007681A-F894-4793-BC1B-AD686D31A534}" type="sibTrans" cxnId="{5FE33E16-8DA7-45ED-929D-36F6BA44B26F}">
      <dgm:prSet/>
      <dgm:spPr/>
      <dgm:t>
        <a:bodyPr/>
        <a:lstStyle/>
        <a:p>
          <a:endParaRPr lang="en-ZA"/>
        </a:p>
      </dgm:t>
    </dgm:pt>
    <dgm:pt modelId="{1370A7AE-18ED-41C3-9A87-FB938E219ED5}">
      <dgm:prSet phldrT="[Text]" custT="1"/>
      <dgm:spPr>
        <a:xfrm>
          <a:off x="387596" y="0"/>
          <a:ext cx="1442121" cy="1857375"/>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2400" dirty="0" smtClean="0">
            <a:solidFill>
              <a:sysClr val="window" lastClr="FFFFFF"/>
            </a:solidFill>
            <a:latin typeface="Arial" panose="020B0604020202020204" pitchFamily="34" charset="0"/>
            <a:ea typeface="+mn-ea"/>
            <a:cs typeface="Arial" panose="020B0604020202020204" pitchFamily="34" charset="0"/>
          </a:endParaRPr>
        </a:p>
        <a:p>
          <a:r>
            <a:rPr lang="en-ZA" sz="2400" dirty="0" smtClean="0">
              <a:solidFill>
                <a:sysClr val="window" lastClr="FFFFFF"/>
              </a:solidFill>
              <a:latin typeface="Arial" panose="020B0604020202020204" pitchFamily="34" charset="0"/>
              <a:ea typeface="+mn-ea"/>
              <a:cs typeface="Arial" panose="020B0604020202020204" pitchFamily="34" charset="0"/>
            </a:rPr>
            <a:t>Social and Ethics Committee</a:t>
          </a:r>
          <a:endParaRPr lang="en-ZA" sz="2400" dirty="0">
            <a:solidFill>
              <a:sysClr val="window" lastClr="FFFFFF"/>
            </a:solidFill>
            <a:latin typeface="Calibri"/>
            <a:ea typeface="+mn-ea"/>
            <a:cs typeface="+mn-cs"/>
          </a:endParaRPr>
        </a:p>
      </dgm:t>
    </dgm:pt>
    <dgm:pt modelId="{985FB76D-8D28-4589-B8A4-1382AD017BF8}" type="parTrans" cxnId="{B9FDFF6B-ED9A-4003-9992-98A712AF7732}">
      <dgm:prSet/>
      <dgm:spPr/>
      <dgm:t>
        <a:bodyPr/>
        <a:lstStyle/>
        <a:p>
          <a:endParaRPr lang="en-ZA"/>
        </a:p>
      </dgm:t>
    </dgm:pt>
    <dgm:pt modelId="{F46B06A4-F73F-480F-880E-C77E50F93620}" type="sibTrans" cxnId="{B9FDFF6B-ED9A-4003-9992-98A712AF7732}">
      <dgm:prSet/>
      <dgm:spPr/>
      <dgm:t>
        <a:bodyPr/>
        <a:lstStyle/>
        <a:p>
          <a:endParaRPr lang="en-ZA"/>
        </a:p>
      </dgm:t>
    </dgm:pt>
    <dgm:pt modelId="{F64F5CFD-6366-431D-9C8C-824A97066C38}">
      <dgm:prSet phldrT="[Text]"/>
      <dgm:spPr>
        <a:xfrm>
          <a:off x="2003933" y="0"/>
          <a:ext cx="1935733" cy="1857375"/>
        </a:xfrm>
        <a:solidFill>
          <a:srgbClr val="604878">
            <a:hueOff val="-7009649"/>
            <a:satOff val="10306"/>
            <a:lumOff val="8824"/>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Outputs</a:t>
          </a:r>
        </a:p>
      </dgm:t>
    </dgm:pt>
    <dgm:pt modelId="{3447F75B-C90A-422F-8F26-15C3438DFCC0}" type="parTrans" cxnId="{85D0F1DC-00E9-4E45-A9AA-A3F7C66242BD}">
      <dgm:prSet/>
      <dgm:spPr/>
      <dgm:t>
        <a:bodyPr/>
        <a:lstStyle/>
        <a:p>
          <a:endParaRPr lang="en-ZA"/>
        </a:p>
      </dgm:t>
    </dgm:pt>
    <dgm:pt modelId="{EDE639CC-701F-4B0E-9643-F118A715C5C8}" type="sibTrans" cxnId="{85D0F1DC-00E9-4E45-A9AA-A3F7C66242BD}">
      <dgm:prSet/>
      <dgm:spPr/>
      <dgm:t>
        <a:bodyPr/>
        <a:lstStyle/>
        <a:p>
          <a:endParaRPr lang="en-ZA"/>
        </a:p>
      </dgm:t>
    </dgm:pt>
    <dgm:pt modelId="{A6A6E1CA-C365-4CEC-B6DE-4CA70A8B263B}">
      <dgm:prSet phldrT="[Text]" custT="1"/>
      <dgm:spPr>
        <a:xfrm>
          <a:off x="2391080" y="0"/>
          <a:ext cx="1442121" cy="1857375"/>
        </a:xfrm>
        <a:noFill/>
        <a:ln w="12700" cap="flat" cmpd="sng" algn="ctr">
          <a:noFill/>
          <a:prstDash val="solid"/>
          <a:miter lim="800000"/>
        </a:ln>
        <a:effectLst/>
        <a:sp3d/>
      </dgm:spPr>
      <dgm:t>
        <a:bodyPr/>
        <a:lstStyle/>
        <a:p>
          <a:endParaRPr lang="en-ZA" sz="900" dirty="0">
            <a:solidFill>
              <a:sysClr val="window" lastClr="FFFFFF"/>
            </a:solidFill>
            <a:latin typeface="Calibri"/>
            <a:ea typeface="+mn-ea"/>
            <a:cs typeface="+mn-cs"/>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r>
            <a:rPr lang="en-ZA" sz="2000" dirty="0" smtClean="0">
              <a:solidFill>
                <a:sysClr val="window" lastClr="FFFFFF"/>
              </a:solidFill>
              <a:latin typeface="Arial" panose="020B0604020202020204" pitchFamily="34" charset="0"/>
              <a:ea typeface="+mn-ea"/>
              <a:cs typeface="Arial" panose="020B0604020202020204" pitchFamily="34" charset="0"/>
            </a:rPr>
            <a:t>Continuous meaningful stakeholder engagement</a:t>
          </a:r>
          <a:endParaRPr lang="en-ZA" sz="2000" dirty="0">
            <a:solidFill>
              <a:sysClr val="window" lastClr="FFFFFF"/>
            </a:solidFill>
            <a:latin typeface="Calibri"/>
            <a:ea typeface="+mn-ea"/>
            <a:cs typeface="+mn-cs"/>
          </a:endParaRPr>
        </a:p>
      </dgm:t>
    </dgm:pt>
    <dgm:pt modelId="{5D22B4C1-0F73-40C6-BA2B-884A336E5937}" type="parTrans" cxnId="{499AA3CF-6F6A-45C1-A836-7DDBFA672295}">
      <dgm:prSet/>
      <dgm:spPr/>
      <dgm:t>
        <a:bodyPr/>
        <a:lstStyle/>
        <a:p>
          <a:endParaRPr lang="en-ZA"/>
        </a:p>
      </dgm:t>
    </dgm:pt>
    <dgm:pt modelId="{90F2B46E-2235-4AB6-99A5-CDFB771829F5}" type="sibTrans" cxnId="{499AA3CF-6F6A-45C1-A836-7DDBFA672295}">
      <dgm:prSet/>
      <dgm:spPr/>
      <dgm:t>
        <a:bodyPr/>
        <a:lstStyle/>
        <a:p>
          <a:endParaRPr lang="en-ZA"/>
        </a:p>
      </dgm:t>
    </dgm:pt>
    <dgm:pt modelId="{B1CC5DFA-990C-417F-B661-47CAA3B6BEE5}">
      <dgm:prSet phldrT="[Text]"/>
      <dgm:spPr>
        <a:xfrm>
          <a:off x="4007417" y="0"/>
          <a:ext cx="1935733" cy="1857375"/>
        </a:xfrm>
        <a:solidFill>
          <a:srgbClr val="604878">
            <a:hueOff val="-14019298"/>
            <a:satOff val="20613"/>
            <a:lumOff val="17647"/>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Outcomes</a:t>
          </a:r>
        </a:p>
      </dgm:t>
    </dgm:pt>
    <dgm:pt modelId="{DC3792CF-D39E-4C50-8DCE-3E184F5A0C43}" type="parTrans" cxnId="{6649189D-AD14-4716-9536-AD1D19817B97}">
      <dgm:prSet/>
      <dgm:spPr/>
      <dgm:t>
        <a:bodyPr/>
        <a:lstStyle/>
        <a:p>
          <a:endParaRPr lang="en-ZA"/>
        </a:p>
      </dgm:t>
    </dgm:pt>
    <dgm:pt modelId="{09E8F5A6-EB74-4FA5-86F9-0458F54B3B51}" type="sibTrans" cxnId="{6649189D-AD14-4716-9536-AD1D19817B97}">
      <dgm:prSet/>
      <dgm:spPr/>
      <dgm:t>
        <a:bodyPr/>
        <a:lstStyle/>
        <a:p>
          <a:endParaRPr lang="en-ZA"/>
        </a:p>
      </dgm:t>
    </dgm:pt>
    <dgm:pt modelId="{213E0153-9810-4A87-BF3E-2AD7BBEE35ED}">
      <dgm:prSet phldrT="[Text]" custT="1"/>
      <dgm:spPr>
        <a:xfrm>
          <a:off x="4394563" y="0"/>
          <a:ext cx="1442121" cy="1857375"/>
        </a:xfrm>
        <a:noFill/>
        <a:ln w="12700" cap="flat" cmpd="sng" algn="ctr">
          <a:noFill/>
          <a:prstDash val="solid"/>
          <a:miter lim="800000"/>
        </a:ln>
        <a:effectLst/>
        <a:sp3d/>
      </dgm:spPr>
      <dgm:t>
        <a:bodyPr/>
        <a:lstStyle/>
        <a:p>
          <a:endParaRPr lang="en-ZA" sz="1600" dirty="0">
            <a:solidFill>
              <a:sysClr val="window" lastClr="FFFFFF"/>
            </a:solidFill>
            <a:latin typeface="Calibri"/>
            <a:ea typeface="+mn-ea"/>
            <a:cs typeface="+mn-cs"/>
          </a:endParaRPr>
        </a:p>
        <a:p>
          <a:r>
            <a:rPr lang="en-ZA" sz="2400" dirty="0" smtClean="0">
              <a:solidFill>
                <a:sysClr val="window" lastClr="FFFFFF"/>
              </a:solidFill>
              <a:latin typeface="Arial" panose="020B0604020202020204" pitchFamily="34" charset="0"/>
              <a:ea typeface="+mn-ea"/>
              <a:cs typeface="Arial" panose="020B0604020202020204" pitchFamily="34" charset="0"/>
            </a:rPr>
            <a:t>Skills development training resulting in community </a:t>
          </a:r>
          <a:r>
            <a:rPr lang="en-ZA" sz="2400" dirty="0" err="1" smtClean="0">
              <a:solidFill>
                <a:sysClr val="window" lastClr="FFFFFF"/>
              </a:solidFill>
              <a:latin typeface="Arial" panose="020B0604020202020204" pitchFamily="34" charset="0"/>
              <a:ea typeface="+mn-ea"/>
              <a:cs typeface="Arial" panose="020B0604020202020204" pitchFamily="34" charset="0"/>
            </a:rPr>
            <a:t>upliftment</a:t>
          </a:r>
          <a:endParaRPr lang="en-ZA" sz="2400" dirty="0">
            <a:solidFill>
              <a:sysClr val="window" lastClr="FFFFFF"/>
            </a:solidFill>
            <a:latin typeface="Arial" panose="020B0604020202020204" pitchFamily="34" charset="0"/>
            <a:ea typeface="+mn-ea"/>
            <a:cs typeface="Arial" panose="020B0604020202020204" pitchFamily="34" charset="0"/>
          </a:endParaRPr>
        </a:p>
      </dgm:t>
    </dgm:pt>
    <dgm:pt modelId="{45F4C4A1-84DB-48EB-AD48-58B441408B21}" type="parTrans" cxnId="{2C8C7CB6-EB6D-4508-A1E7-17C015F06CBD}">
      <dgm:prSet/>
      <dgm:spPr/>
      <dgm:t>
        <a:bodyPr/>
        <a:lstStyle/>
        <a:p>
          <a:endParaRPr lang="en-ZA"/>
        </a:p>
      </dgm:t>
    </dgm:pt>
    <dgm:pt modelId="{76FF759A-8759-4AC9-88C4-29E31B4897AE}" type="sibTrans" cxnId="{2C8C7CB6-EB6D-4508-A1E7-17C015F06CBD}">
      <dgm:prSet/>
      <dgm:spPr/>
      <dgm:t>
        <a:bodyPr/>
        <a:lstStyle/>
        <a:p>
          <a:endParaRPr lang="en-ZA"/>
        </a:p>
      </dgm:t>
    </dgm:pt>
    <dgm:pt modelId="{07C12FDC-11CE-4E60-A659-C3D2DE162598}">
      <dgm:prSet phldrT="[Text]" custT="1"/>
      <dgm:spPr>
        <a:xfrm>
          <a:off x="387596" y="0"/>
          <a:ext cx="1442121" cy="1857375"/>
        </a:xfrm>
        <a:noFill/>
        <a:ln w="12700" cap="flat" cmpd="sng" algn="ctr">
          <a:noFill/>
          <a:prstDash val="solid"/>
          <a:miter lim="800000"/>
        </a:ln>
        <a:effectLst/>
        <a:sp3d/>
      </dgm:spPr>
      <dgm:t>
        <a:bodyPr/>
        <a:lstStyle/>
        <a:p>
          <a:r>
            <a:rPr lang="en-ZA" sz="2400" dirty="0" smtClean="0">
              <a:solidFill>
                <a:sysClr val="window" lastClr="FFFFFF"/>
              </a:solidFill>
              <a:latin typeface="Arial" panose="020B0604020202020204" pitchFamily="34" charset="0"/>
              <a:ea typeface="+mn-ea"/>
              <a:cs typeface="Arial" panose="020B0604020202020204" pitchFamily="34" charset="0"/>
            </a:rPr>
            <a:t>Sponsorships</a:t>
          </a:r>
          <a:endParaRPr lang="en-ZA" sz="2400" dirty="0">
            <a:solidFill>
              <a:sysClr val="window" lastClr="FFFFFF"/>
            </a:solidFill>
            <a:latin typeface="Arial" panose="020B0604020202020204" pitchFamily="34" charset="0"/>
            <a:ea typeface="+mn-ea"/>
            <a:cs typeface="Arial" panose="020B0604020202020204" pitchFamily="34" charset="0"/>
          </a:endParaRPr>
        </a:p>
      </dgm:t>
    </dgm:pt>
    <dgm:pt modelId="{79A7B679-B43A-4820-B8FC-6E64B95BFB81}" type="parTrans" cxnId="{8F81A0D8-72C8-4F0D-AA6F-8FAD7912C60E}">
      <dgm:prSet/>
      <dgm:spPr/>
      <dgm:t>
        <a:bodyPr/>
        <a:lstStyle/>
        <a:p>
          <a:endParaRPr lang="en-US"/>
        </a:p>
      </dgm:t>
    </dgm:pt>
    <dgm:pt modelId="{6184A38F-0139-4830-9E15-D5F7364EADFE}" type="sibTrans" cxnId="{8F81A0D8-72C8-4F0D-AA6F-8FAD7912C60E}">
      <dgm:prSet/>
      <dgm:spPr/>
      <dgm:t>
        <a:bodyPr/>
        <a:lstStyle/>
        <a:p>
          <a:endParaRPr lang="en-US"/>
        </a:p>
      </dgm:t>
    </dgm:pt>
    <dgm:pt modelId="{9D237B02-319D-4CDB-B4A2-B25F44254150}">
      <dgm:prSet phldrT="[Text]" custT="1"/>
      <dgm:spPr>
        <a:xfrm>
          <a:off x="387596" y="0"/>
          <a:ext cx="1442121" cy="1857375"/>
        </a:xfrm>
        <a:noFill/>
        <a:ln w="12700" cap="flat" cmpd="sng" algn="ctr">
          <a:noFill/>
          <a:prstDash val="solid"/>
          <a:miter lim="800000"/>
        </a:ln>
        <a:effectLst/>
        <a:sp3d/>
      </dgm:spPr>
      <dgm:t>
        <a:bodyPr/>
        <a:lstStyle/>
        <a:p>
          <a:r>
            <a:rPr lang="en-ZA" sz="2400" dirty="0" smtClean="0">
              <a:solidFill>
                <a:sysClr val="window" lastClr="FFFFFF"/>
              </a:solidFill>
              <a:latin typeface="Arial" panose="020B0604020202020204" pitchFamily="34" charset="0"/>
              <a:ea typeface="+mn-ea"/>
              <a:cs typeface="Arial" panose="020B0604020202020204" pitchFamily="34" charset="0"/>
            </a:rPr>
            <a:t>Appointment of an ESD Specialist</a:t>
          </a:r>
          <a:endParaRPr lang="en-ZA" sz="2400" dirty="0">
            <a:solidFill>
              <a:sysClr val="window" lastClr="FFFFFF"/>
            </a:solidFill>
            <a:latin typeface="Arial" panose="020B0604020202020204" pitchFamily="34" charset="0"/>
            <a:ea typeface="+mn-ea"/>
            <a:cs typeface="Arial" panose="020B0604020202020204" pitchFamily="34" charset="0"/>
          </a:endParaRPr>
        </a:p>
      </dgm:t>
    </dgm:pt>
    <dgm:pt modelId="{D034489E-16D3-4A72-ADC8-F4E30108C777}" type="parTrans" cxnId="{C4A78318-B6A7-4B13-A753-CCBDF9A40903}">
      <dgm:prSet/>
      <dgm:spPr/>
      <dgm:t>
        <a:bodyPr/>
        <a:lstStyle/>
        <a:p>
          <a:endParaRPr lang="en-US"/>
        </a:p>
      </dgm:t>
    </dgm:pt>
    <dgm:pt modelId="{22C5B53A-4B9E-487C-9F41-3807808BBCDD}" type="sibTrans" cxnId="{C4A78318-B6A7-4B13-A753-CCBDF9A40903}">
      <dgm:prSet/>
      <dgm:spPr/>
      <dgm:t>
        <a:bodyPr/>
        <a:lstStyle/>
        <a:p>
          <a:endParaRPr lang="en-US"/>
        </a:p>
      </dgm:t>
    </dgm:pt>
    <dgm:pt modelId="{00C312FD-98D3-4E4C-8AB0-03232CF13F0F}">
      <dgm:prSet phldrT="[Text]" custT="1"/>
      <dgm:spPr>
        <a:xfrm>
          <a:off x="387596" y="0"/>
          <a:ext cx="1442121" cy="1857375"/>
        </a:xfrm>
        <a:noFill/>
        <a:ln w="12700" cap="flat" cmpd="sng" algn="ctr">
          <a:noFill/>
          <a:prstDash val="solid"/>
          <a:miter lim="800000"/>
        </a:ln>
        <a:effectLst/>
        <a:sp3d/>
      </dgm:spPr>
      <dgm:t>
        <a:bodyPr/>
        <a:lstStyle/>
        <a:p>
          <a:r>
            <a:rPr lang="en-ZA" sz="2400" dirty="0" smtClean="0">
              <a:solidFill>
                <a:sysClr val="window" lastClr="FFFFFF"/>
              </a:solidFill>
              <a:latin typeface="Arial" panose="020B0604020202020204" pitchFamily="34" charset="0"/>
              <a:ea typeface="+mn-ea"/>
              <a:cs typeface="Arial" panose="020B0604020202020204" pitchFamily="34" charset="0"/>
            </a:rPr>
            <a:t>SCM Policy supporting SMME's and ESD</a:t>
          </a:r>
          <a:endParaRPr lang="en-ZA" sz="2400" dirty="0">
            <a:solidFill>
              <a:sysClr val="window" lastClr="FFFFFF"/>
            </a:solidFill>
            <a:latin typeface="Arial" panose="020B0604020202020204" pitchFamily="34" charset="0"/>
            <a:ea typeface="+mn-ea"/>
            <a:cs typeface="Arial" panose="020B0604020202020204" pitchFamily="34" charset="0"/>
          </a:endParaRPr>
        </a:p>
      </dgm:t>
    </dgm:pt>
    <dgm:pt modelId="{D7E89395-6D7B-40AC-9CBB-AA5E93146042}" type="parTrans" cxnId="{3FBFCE6B-BDF2-4DFD-A86F-9429082CF0E1}">
      <dgm:prSet/>
      <dgm:spPr/>
      <dgm:t>
        <a:bodyPr/>
        <a:lstStyle/>
        <a:p>
          <a:endParaRPr lang="en-US"/>
        </a:p>
      </dgm:t>
    </dgm:pt>
    <dgm:pt modelId="{FA625169-92C3-4129-B5CC-ED94BF5997B6}" type="sibTrans" cxnId="{3FBFCE6B-BDF2-4DFD-A86F-9429082CF0E1}">
      <dgm:prSet/>
      <dgm:spPr/>
      <dgm:t>
        <a:bodyPr/>
        <a:lstStyle/>
        <a:p>
          <a:endParaRPr lang="en-US"/>
        </a:p>
      </dgm:t>
    </dgm:pt>
    <dgm:pt modelId="{7D72D892-3CC2-4DAA-AA41-854D4A11E537}">
      <dgm:prSet phldrT="[Text]" custT="1"/>
      <dgm:spPr>
        <a:xfrm>
          <a:off x="387596" y="0"/>
          <a:ext cx="1442121" cy="1857375"/>
        </a:xfrm>
        <a:noFill/>
        <a:ln w="12700" cap="flat" cmpd="sng" algn="ctr">
          <a:noFill/>
          <a:prstDash val="solid"/>
          <a:miter lim="800000"/>
        </a:ln>
        <a:effectLst/>
        <a:sp3d/>
      </dgm:spPr>
      <dgm:t>
        <a:bodyPr/>
        <a:lstStyle/>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a:p>
          <a:endParaRPr lang="en-ZA" sz="1000" dirty="0">
            <a:solidFill>
              <a:sysClr val="window" lastClr="FFFFFF"/>
            </a:solidFill>
            <a:latin typeface="Calibri"/>
            <a:ea typeface="+mn-ea"/>
            <a:cs typeface="+mn-cs"/>
          </a:endParaRPr>
        </a:p>
      </dgm:t>
    </dgm:pt>
    <dgm:pt modelId="{056170A2-1222-439C-AF6A-16B1195F8C9D}" type="parTrans" cxnId="{4115B7FB-99EB-4650-A935-93D1B8CE6506}">
      <dgm:prSet/>
      <dgm:spPr/>
      <dgm:t>
        <a:bodyPr/>
        <a:lstStyle/>
        <a:p>
          <a:endParaRPr lang="en-US"/>
        </a:p>
      </dgm:t>
    </dgm:pt>
    <dgm:pt modelId="{39CB04AD-01F0-4E59-87CB-D3D0824207BE}" type="sibTrans" cxnId="{4115B7FB-99EB-4650-A935-93D1B8CE6506}">
      <dgm:prSet/>
      <dgm:spPr/>
      <dgm:t>
        <a:bodyPr/>
        <a:lstStyle/>
        <a:p>
          <a:endParaRPr lang="en-US"/>
        </a:p>
      </dgm:t>
    </dgm:pt>
    <dgm:pt modelId="{F458D4AF-D71A-4E54-AE52-CDA09050F135}">
      <dgm:prSet phldrT="[Text]" custT="1"/>
      <dgm:spPr>
        <a:xfrm>
          <a:off x="2391080" y="0"/>
          <a:ext cx="1442121" cy="1857375"/>
        </a:xfrm>
        <a:noFill/>
        <a:ln w="12700" cap="flat" cmpd="sng" algn="ctr">
          <a:noFill/>
          <a:prstDash val="solid"/>
          <a:miter lim="800000"/>
        </a:ln>
        <a:effectLst/>
        <a:sp3d/>
      </dgm:spPr>
      <dgm:t>
        <a:bodyPr/>
        <a:lstStyle/>
        <a:p>
          <a:r>
            <a:rPr lang="en-ZA" sz="2000" dirty="0" smtClean="0">
              <a:solidFill>
                <a:sysClr val="window" lastClr="FFFFFF"/>
              </a:solidFill>
              <a:latin typeface="Arial" panose="020B0604020202020204" pitchFamily="34" charset="0"/>
              <a:ea typeface="+mn-ea"/>
              <a:cs typeface="Arial" panose="020B0604020202020204" pitchFamily="34" charset="0"/>
            </a:rPr>
            <a:t>Compliance with King III principles as per Governance Report</a:t>
          </a:r>
          <a:endParaRPr lang="en-ZA" sz="2000" dirty="0">
            <a:solidFill>
              <a:sysClr val="window" lastClr="FFFFFF"/>
            </a:solidFill>
            <a:latin typeface="Arial" panose="020B0604020202020204" pitchFamily="34" charset="0"/>
            <a:ea typeface="+mn-ea"/>
            <a:cs typeface="Arial" panose="020B0604020202020204" pitchFamily="34" charset="0"/>
          </a:endParaRPr>
        </a:p>
      </dgm:t>
    </dgm:pt>
    <dgm:pt modelId="{5309CBA4-6E93-4BF9-B9F0-9A6BD38F4126}" type="parTrans" cxnId="{3FD68621-254D-49F9-916D-BC66D52D3B29}">
      <dgm:prSet/>
      <dgm:spPr/>
      <dgm:t>
        <a:bodyPr/>
        <a:lstStyle/>
        <a:p>
          <a:endParaRPr lang="en-US"/>
        </a:p>
      </dgm:t>
    </dgm:pt>
    <dgm:pt modelId="{59C4641F-0D5E-4D0F-99A2-1CD847D7CE3A}" type="sibTrans" cxnId="{3FD68621-254D-49F9-916D-BC66D52D3B29}">
      <dgm:prSet/>
      <dgm:spPr/>
      <dgm:t>
        <a:bodyPr/>
        <a:lstStyle/>
        <a:p>
          <a:endParaRPr lang="en-US"/>
        </a:p>
      </dgm:t>
    </dgm:pt>
    <dgm:pt modelId="{6808E15E-DA83-4D34-819B-3A03B4294A4A}">
      <dgm:prSet phldrT="[Text]" custT="1"/>
      <dgm:spPr>
        <a:xfrm>
          <a:off x="2391080" y="0"/>
          <a:ext cx="1442121" cy="1857375"/>
        </a:xfrm>
        <a:noFill/>
        <a:ln w="12700" cap="flat" cmpd="sng" algn="ctr">
          <a:noFill/>
          <a:prstDash val="solid"/>
          <a:miter lim="800000"/>
        </a:ln>
        <a:effectLst/>
        <a:sp3d/>
      </dgm:spPr>
      <dgm:t>
        <a:bodyPr/>
        <a:lstStyle/>
        <a:p>
          <a:r>
            <a:rPr lang="en-ZA" sz="2000" dirty="0" smtClean="0">
              <a:solidFill>
                <a:sysClr val="window" lastClr="FFFFFF"/>
              </a:solidFill>
              <a:latin typeface="Arial" panose="020B0604020202020204" pitchFamily="34" charset="0"/>
              <a:ea typeface="+mn-ea"/>
              <a:cs typeface="Arial" panose="020B0604020202020204" pitchFamily="34" charset="0"/>
            </a:rPr>
            <a:t>Development of a Stakeholder Management </a:t>
          </a:r>
          <a:r>
            <a:rPr lang="en-ZA" sz="2000" dirty="0" smtClean="0">
              <a:solidFill>
                <a:sysClr val="window" lastClr="FFFFFF"/>
              </a:solidFill>
              <a:latin typeface="Calibri"/>
              <a:ea typeface="+mn-ea"/>
              <a:cs typeface="+mn-cs"/>
            </a:rPr>
            <a:t>Strategy</a:t>
          </a:r>
          <a:endParaRPr lang="en-ZA" sz="2000" dirty="0">
            <a:solidFill>
              <a:sysClr val="window" lastClr="FFFFFF"/>
            </a:solidFill>
            <a:latin typeface="Calibri"/>
            <a:ea typeface="+mn-ea"/>
            <a:cs typeface="+mn-cs"/>
          </a:endParaRPr>
        </a:p>
      </dgm:t>
    </dgm:pt>
    <dgm:pt modelId="{DA4459EA-69C6-4D94-920A-722813CC5A2A}" type="parTrans" cxnId="{FF527190-4B98-4D2E-8395-3E21F4B6BF42}">
      <dgm:prSet/>
      <dgm:spPr/>
      <dgm:t>
        <a:bodyPr/>
        <a:lstStyle/>
        <a:p>
          <a:endParaRPr lang="en-US"/>
        </a:p>
      </dgm:t>
    </dgm:pt>
    <dgm:pt modelId="{DA109861-2257-4327-8347-A568EE5393A4}" type="sibTrans" cxnId="{FF527190-4B98-4D2E-8395-3E21F4B6BF42}">
      <dgm:prSet/>
      <dgm:spPr/>
      <dgm:t>
        <a:bodyPr/>
        <a:lstStyle/>
        <a:p>
          <a:endParaRPr lang="en-US"/>
        </a:p>
      </dgm:t>
    </dgm:pt>
    <dgm:pt modelId="{3FE96756-A00D-4B10-BDB7-64C1F128B0CA}">
      <dgm:prSet phldrT="[Text]" custT="1"/>
      <dgm:spPr>
        <a:xfrm>
          <a:off x="2391080" y="0"/>
          <a:ext cx="1442121" cy="1857375"/>
        </a:xfrm>
        <a:noFill/>
        <a:ln w="12700" cap="flat" cmpd="sng" algn="ctr">
          <a:noFill/>
          <a:prstDash val="solid"/>
          <a:miter lim="800000"/>
        </a:ln>
        <a:effectLst/>
        <a:sp3d/>
      </dgm:spPr>
      <dgm:t>
        <a:bodyPr/>
        <a:lstStyle/>
        <a:p>
          <a:r>
            <a:rPr lang="en-ZA" sz="2000" dirty="0" smtClean="0">
              <a:solidFill>
                <a:sysClr val="window" lastClr="FFFFFF"/>
              </a:solidFill>
              <a:latin typeface="Calibri"/>
              <a:ea typeface="+mn-ea"/>
              <a:cs typeface="+mn-cs"/>
            </a:rPr>
            <a:t>B-BBEE Level 3 rating achieved</a:t>
          </a:r>
          <a:endParaRPr lang="en-ZA" sz="2000" dirty="0">
            <a:solidFill>
              <a:sysClr val="window" lastClr="FFFFFF"/>
            </a:solidFill>
            <a:latin typeface="Calibri"/>
            <a:ea typeface="+mn-ea"/>
            <a:cs typeface="+mn-cs"/>
          </a:endParaRPr>
        </a:p>
      </dgm:t>
    </dgm:pt>
    <dgm:pt modelId="{AB2084D7-9CE0-4E58-BCB2-F7D53C8BB8A9}" type="parTrans" cxnId="{DFD2AFD3-3A2F-4D25-9678-1E436C23326F}">
      <dgm:prSet/>
      <dgm:spPr/>
      <dgm:t>
        <a:bodyPr/>
        <a:lstStyle/>
        <a:p>
          <a:endParaRPr lang="en-US"/>
        </a:p>
      </dgm:t>
    </dgm:pt>
    <dgm:pt modelId="{52D4A29E-4705-4403-AA3D-9ABB96922518}" type="sibTrans" cxnId="{DFD2AFD3-3A2F-4D25-9678-1E436C23326F}">
      <dgm:prSet/>
      <dgm:spPr/>
      <dgm:t>
        <a:bodyPr/>
        <a:lstStyle/>
        <a:p>
          <a:endParaRPr lang="en-US"/>
        </a:p>
      </dgm:t>
    </dgm:pt>
    <dgm:pt modelId="{64533060-38AD-4D7D-9229-81868BD5F39D}">
      <dgm:prSet phldrT="[Text]" custT="1"/>
      <dgm:spPr>
        <a:xfrm>
          <a:off x="2391080" y="0"/>
          <a:ext cx="1442121" cy="1857375"/>
        </a:xfrm>
        <a:noFill/>
        <a:ln w="12700" cap="flat" cmpd="sng" algn="ctr">
          <a:noFill/>
          <a:prstDash val="solid"/>
          <a:miter lim="800000"/>
        </a:ln>
        <a:effectLst/>
        <a:sp3d/>
      </dgm:spPr>
      <dgm:t>
        <a:bodyPr/>
        <a:lstStyle/>
        <a:p>
          <a:endParaRPr lang="en-ZA" sz="900" dirty="0">
            <a:solidFill>
              <a:sysClr val="window" lastClr="FFFFFF"/>
            </a:solidFill>
            <a:latin typeface="Calibri"/>
            <a:ea typeface="+mn-ea"/>
            <a:cs typeface="+mn-cs"/>
          </a:endParaRPr>
        </a:p>
      </dgm:t>
    </dgm:pt>
    <dgm:pt modelId="{D46AAAB1-015E-497C-9928-D417D650CE31}" type="parTrans" cxnId="{8D35C8E9-DE49-40CA-A588-542F68F05782}">
      <dgm:prSet/>
      <dgm:spPr/>
      <dgm:t>
        <a:bodyPr/>
        <a:lstStyle/>
        <a:p>
          <a:endParaRPr lang="en-US"/>
        </a:p>
      </dgm:t>
    </dgm:pt>
    <dgm:pt modelId="{D440C6CB-A68A-4FA2-9BC4-CD1DE9A6A3C3}" type="sibTrans" cxnId="{8D35C8E9-DE49-40CA-A588-542F68F05782}">
      <dgm:prSet/>
      <dgm:spPr/>
      <dgm:t>
        <a:bodyPr/>
        <a:lstStyle/>
        <a:p>
          <a:endParaRPr lang="en-US"/>
        </a:p>
      </dgm:t>
    </dgm:pt>
    <dgm:pt modelId="{0087D1F9-E2E5-4CA9-826F-A1D5EBA2D781}">
      <dgm:prSet custT="1"/>
      <dgm:spPr/>
      <dgm:t>
        <a:bodyPr/>
        <a:lstStyle/>
        <a:p>
          <a:r>
            <a:rPr lang="en-ZA" sz="2400" dirty="0" smtClean="0">
              <a:solidFill>
                <a:sysClr val="window" lastClr="FFFFFF"/>
              </a:solidFill>
              <a:latin typeface="Arial" panose="020B0604020202020204" pitchFamily="34" charset="0"/>
              <a:ea typeface="+mn-ea"/>
              <a:cs typeface="Arial" panose="020B0604020202020204" pitchFamily="34" charset="0"/>
            </a:rPr>
            <a:t>Accountable and caring corporate citizen</a:t>
          </a:r>
          <a:endParaRPr lang="en-ZA" sz="2400" dirty="0">
            <a:solidFill>
              <a:sysClr val="window" lastClr="FFFFFF"/>
            </a:solidFill>
            <a:latin typeface="Arial" panose="020B0604020202020204" pitchFamily="34" charset="0"/>
            <a:ea typeface="+mn-ea"/>
            <a:cs typeface="Arial" panose="020B0604020202020204" pitchFamily="34" charset="0"/>
          </a:endParaRPr>
        </a:p>
      </dgm:t>
    </dgm:pt>
    <dgm:pt modelId="{F0FB7608-3425-4C28-B3A6-AF8ABC5F6887}" type="parTrans" cxnId="{072D2976-E9A4-4F90-A6AD-1193C57770F9}">
      <dgm:prSet/>
      <dgm:spPr/>
      <dgm:t>
        <a:bodyPr/>
        <a:lstStyle/>
        <a:p>
          <a:endParaRPr lang="en-US"/>
        </a:p>
      </dgm:t>
    </dgm:pt>
    <dgm:pt modelId="{78DBCECC-6595-4483-B3C2-63936E696E33}" type="sibTrans" cxnId="{072D2976-E9A4-4F90-A6AD-1193C57770F9}">
      <dgm:prSet/>
      <dgm:spPr/>
      <dgm:t>
        <a:bodyPr/>
        <a:lstStyle/>
        <a:p>
          <a:endParaRPr lang="en-US"/>
        </a:p>
      </dgm:t>
    </dgm:pt>
    <dgm:pt modelId="{CA8AD7DD-276E-42F6-99D1-6E2AB8A21946}">
      <dgm:prSet custT="1"/>
      <dgm:spPr/>
      <dgm:t>
        <a:bodyPr/>
        <a:lstStyle/>
        <a:p>
          <a:r>
            <a:rPr lang="en-ZA" sz="2400" dirty="0" smtClean="0">
              <a:solidFill>
                <a:sysClr val="window" lastClr="FFFFFF"/>
              </a:solidFill>
              <a:latin typeface="Arial" panose="020B0604020202020204" pitchFamily="34" charset="0"/>
              <a:ea typeface="+mn-ea"/>
              <a:cs typeface="Arial" panose="020B0604020202020204" pitchFamily="34" charset="0"/>
            </a:rPr>
            <a:t>Development of SMME's and assisting in job creation</a:t>
          </a:r>
          <a:endParaRPr lang="en-ZA" sz="2400" dirty="0">
            <a:solidFill>
              <a:sysClr val="window" lastClr="FFFFFF"/>
            </a:solidFill>
            <a:latin typeface="Arial" panose="020B0604020202020204" pitchFamily="34" charset="0"/>
            <a:ea typeface="+mn-ea"/>
            <a:cs typeface="Arial" panose="020B0604020202020204" pitchFamily="34" charset="0"/>
          </a:endParaRPr>
        </a:p>
      </dgm:t>
    </dgm:pt>
    <dgm:pt modelId="{6AE17746-DA01-4A55-AFFF-6ECD7866837B}" type="parTrans" cxnId="{25023BC3-86E1-4BA1-A407-7E6B611EDA1D}">
      <dgm:prSet/>
      <dgm:spPr/>
      <dgm:t>
        <a:bodyPr/>
        <a:lstStyle/>
        <a:p>
          <a:endParaRPr lang="en-US"/>
        </a:p>
      </dgm:t>
    </dgm:pt>
    <dgm:pt modelId="{40CCAE8D-1BC3-40D4-8717-0061AA5D952E}" type="sibTrans" cxnId="{25023BC3-86E1-4BA1-A407-7E6B611EDA1D}">
      <dgm:prSet/>
      <dgm:spPr/>
      <dgm:t>
        <a:bodyPr/>
        <a:lstStyle/>
        <a:p>
          <a:endParaRPr lang="en-US"/>
        </a:p>
      </dgm:t>
    </dgm:pt>
    <dgm:pt modelId="{C84C4881-4DA8-4403-A31C-9310F00CE1D4}" type="pres">
      <dgm:prSet presAssocID="{DB1764A0-2F4E-4B4C-89F3-21777AC3350E}" presName="Name0" presStyleCnt="0">
        <dgm:presLayoutVars>
          <dgm:dir/>
          <dgm:animLvl val="lvl"/>
          <dgm:resizeHandles val="exact"/>
        </dgm:presLayoutVars>
      </dgm:prSet>
      <dgm:spPr/>
      <dgm:t>
        <a:bodyPr/>
        <a:lstStyle/>
        <a:p>
          <a:endParaRPr lang="en-US"/>
        </a:p>
      </dgm:t>
    </dgm:pt>
    <dgm:pt modelId="{0FE2AB35-A8B0-4A93-A96B-637206982E61}" type="pres">
      <dgm:prSet presAssocID="{23777420-D2DB-436A-AD22-28A2E12C1CA8}" presName="compositeNode" presStyleCnt="0">
        <dgm:presLayoutVars>
          <dgm:bulletEnabled val="1"/>
        </dgm:presLayoutVars>
      </dgm:prSet>
      <dgm:spPr/>
    </dgm:pt>
    <dgm:pt modelId="{FA84F503-F865-4E6D-B3C9-D3348E4AD9F4}" type="pres">
      <dgm:prSet presAssocID="{23777420-D2DB-436A-AD22-28A2E12C1CA8}" presName="bgRect" presStyleLbl="node1" presStyleIdx="0" presStyleCnt="3"/>
      <dgm:spPr>
        <a:prstGeom prst="roundRect">
          <a:avLst>
            <a:gd name="adj" fmla="val 5000"/>
          </a:avLst>
        </a:prstGeom>
      </dgm:spPr>
      <dgm:t>
        <a:bodyPr/>
        <a:lstStyle/>
        <a:p>
          <a:endParaRPr lang="en-US"/>
        </a:p>
      </dgm:t>
    </dgm:pt>
    <dgm:pt modelId="{6D0BC905-3029-4A5F-8EC6-C9F19C082B84}" type="pres">
      <dgm:prSet presAssocID="{23777420-D2DB-436A-AD22-28A2E12C1CA8}" presName="parentNode" presStyleLbl="node1" presStyleIdx="0" presStyleCnt="3">
        <dgm:presLayoutVars>
          <dgm:chMax val="0"/>
          <dgm:bulletEnabled val="1"/>
        </dgm:presLayoutVars>
      </dgm:prSet>
      <dgm:spPr/>
      <dgm:t>
        <a:bodyPr/>
        <a:lstStyle/>
        <a:p>
          <a:endParaRPr lang="en-US"/>
        </a:p>
      </dgm:t>
    </dgm:pt>
    <dgm:pt modelId="{406F4733-3585-4E78-A454-948C422514DA}" type="pres">
      <dgm:prSet presAssocID="{23777420-D2DB-436A-AD22-28A2E12C1CA8}" presName="childNode" presStyleLbl="node1" presStyleIdx="0" presStyleCnt="3">
        <dgm:presLayoutVars>
          <dgm:bulletEnabled val="1"/>
        </dgm:presLayoutVars>
      </dgm:prSet>
      <dgm:spPr>
        <a:prstGeom prst="rect">
          <a:avLst/>
        </a:prstGeom>
      </dgm:spPr>
      <dgm:t>
        <a:bodyPr/>
        <a:lstStyle/>
        <a:p>
          <a:endParaRPr lang="en-US"/>
        </a:p>
      </dgm:t>
    </dgm:pt>
    <dgm:pt modelId="{F7F6865A-0C54-46FD-9D90-B25A9DB17AAC}" type="pres">
      <dgm:prSet presAssocID="{5007681A-F894-4793-BC1B-AD686D31A534}" presName="hSp" presStyleCnt="0"/>
      <dgm:spPr/>
    </dgm:pt>
    <dgm:pt modelId="{F83FE53C-87C0-460D-B4A5-EE65AB9A4F01}" type="pres">
      <dgm:prSet presAssocID="{5007681A-F894-4793-BC1B-AD686D31A534}" presName="vProcSp" presStyleCnt="0"/>
      <dgm:spPr/>
    </dgm:pt>
    <dgm:pt modelId="{D743314A-8491-4B15-9743-187D9BA61544}" type="pres">
      <dgm:prSet presAssocID="{5007681A-F894-4793-BC1B-AD686D31A534}" presName="vSp1" presStyleCnt="0"/>
      <dgm:spPr/>
    </dgm:pt>
    <dgm:pt modelId="{9CAFF1EF-C21B-4A6E-BD4E-0F7BDC09E7E2}" type="pres">
      <dgm:prSet presAssocID="{5007681A-F894-4793-BC1B-AD686D31A534}" presName="simulatedConn" presStyleLbl="solidFgAcc1" presStyleIdx="0" presStyleCnt="2"/>
      <dgm:spPr>
        <a:xfrm rot="5400000">
          <a:off x="1877138" y="1447011"/>
          <a:ext cx="272947" cy="290359"/>
        </a:xfrm>
        <a:prstGeom prst="flowChartExtract">
          <a:avLst/>
        </a:prstGeom>
        <a:solidFill>
          <a:sysClr val="window" lastClr="FFFFFF">
            <a:hueOff val="0"/>
            <a:satOff val="0"/>
            <a:lumOff val="0"/>
            <a:alphaOff val="0"/>
          </a:sysClr>
        </a:solidFill>
        <a:ln w="12700" cap="flat" cmpd="sng" algn="ctr">
          <a:solidFill>
            <a:srgbClr val="604878">
              <a:hueOff val="0"/>
              <a:satOff val="0"/>
              <a:lumOff val="0"/>
              <a:alphaOff val="0"/>
            </a:srgbClr>
          </a:solidFill>
          <a:prstDash val="solid"/>
          <a:miter lim="800000"/>
        </a:ln>
        <a:effectLst/>
      </dgm:spPr>
      <dgm:t>
        <a:bodyPr/>
        <a:lstStyle/>
        <a:p>
          <a:endParaRPr lang="en-US"/>
        </a:p>
      </dgm:t>
    </dgm:pt>
    <dgm:pt modelId="{D6462BEC-0C22-4865-BBEE-CCFC5360ACCA}" type="pres">
      <dgm:prSet presAssocID="{5007681A-F894-4793-BC1B-AD686D31A534}" presName="vSp2" presStyleCnt="0"/>
      <dgm:spPr/>
    </dgm:pt>
    <dgm:pt modelId="{892FA3EF-29B4-48EE-8A19-E73701BE074E}" type="pres">
      <dgm:prSet presAssocID="{5007681A-F894-4793-BC1B-AD686D31A534}" presName="sibTrans" presStyleCnt="0"/>
      <dgm:spPr/>
    </dgm:pt>
    <dgm:pt modelId="{0A6E816B-5B04-4B0C-BBA2-2ECF53911EDF}" type="pres">
      <dgm:prSet presAssocID="{F64F5CFD-6366-431D-9C8C-824A97066C38}" presName="compositeNode" presStyleCnt="0">
        <dgm:presLayoutVars>
          <dgm:bulletEnabled val="1"/>
        </dgm:presLayoutVars>
      </dgm:prSet>
      <dgm:spPr/>
    </dgm:pt>
    <dgm:pt modelId="{981BE0CA-7294-4FCE-8CA2-5DD644F78F8C}" type="pres">
      <dgm:prSet presAssocID="{F64F5CFD-6366-431D-9C8C-824A97066C38}" presName="bgRect" presStyleLbl="node1" presStyleIdx="1" presStyleCnt="3"/>
      <dgm:spPr>
        <a:prstGeom prst="roundRect">
          <a:avLst>
            <a:gd name="adj" fmla="val 5000"/>
          </a:avLst>
        </a:prstGeom>
      </dgm:spPr>
      <dgm:t>
        <a:bodyPr/>
        <a:lstStyle/>
        <a:p>
          <a:endParaRPr lang="en-US"/>
        </a:p>
      </dgm:t>
    </dgm:pt>
    <dgm:pt modelId="{54197DFD-F4E2-438E-8210-36EEDD2D0B0A}" type="pres">
      <dgm:prSet presAssocID="{F64F5CFD-6366-431D-9C8C-824A97066C38}" presName="parentNode" presStyleLbl="node1" presStyleIdx="1" presStyleCnt="3">
        <dgm:presLayoutVars>
          <dgm:chMax val="0"/>
          <dgm:bulletEnabled val="1"/>
        </dgm:presLayoutVars>
      </dgm:prSet>
      <dgm:spPr/>
      <dgm:t>
        <a:bodyPr/>
        <a:lstStyle/>
        <a:p>
          <a:endParaRPr lang="en-US"/>
        </a:p>
      </dgm:t>
    </dgm:pt>
    <dgm:pt modelId="{BE83D890-55DB-4A06-B6C5-9C570ACEA230}" type="pres">
      <dgm:prSet presAssocID="{F64F5CFD-6366-431D-9C8C-824A97066C38}" presName="childNode" presStyleLbl="node1" presStyleIdx="1" presStyleCnt="3">
        <dgm:presLayoutVars>
          <dgm:bulletEnabled val="1"/>
        </dgm:presLayoutVars>
      </dgm:prSet>
      <dgm:spPr>
        <a:prstGeom prst="rect">
          <a:avLst/>
        </a:prstGeom>
      </dgm:spPr>
      <dgm:t>
        <a:bodyPr/>
        <a:lstStyle/>
        <a:p>
          <a:endParaRPr lang="en-US"/>
        </a:p>
      </dgm:t>
    </dgm:pt>
    <dgm:pt modelId="{D90467B8-3B74-4AB5-BAA9-0023A77B4973}" type="pres">
      <dgm:prSet presAssocID="{EDE639CC-701F-4B0E-9643-F118A715C5C8}" presName="hSp" presStyleCnt="0"/>
      <dgm:spPr/>
    </dgm:pt>
    <dgm:pt modelId="{FDCF2C5C-2FA4-4C08-B2FB-8288384ED591}" type="pres">
      <dgm:prSet presAssocID="{EDE639CC-701F-4B0E-9643-F118A715C5C8}" presName="vProcSp" presStyleCnt="0"/>
      <dgm:spPr/>
    </dgm:pt>
    <dgm:pt modelId="{9DCAD966-D53A-4416-B63E-0BD057DD5FFC}" type="pres">
      <dgm:prSet presAssocID="{EDE639CC-701F-4B0E-9643-F118A715C5C8}" presName="vSp1" presStyleCnt="0"/>
      <dgm:spPr/>
    </dgm:pt>
    <dgm:pt modelId="{47FF11D1-EED8-44F7-A2B0-9BFCF88C7AE9}" type="pres">
      <dgm:prSet presAssocID="{EDE639CC-701F-4B0E-9643-F118A715C5C8}" presName="simulatedConn" presStyleLbl="solidFgAcc1" presStyleIdx="1" presStyleCnt="2"/>
      <dgm:spPr>
        <a:xfrm rot="5400000">
          <a:off x="3880622" y="1447011"/>
          <a:ext cx="272947" cy="290359"/>
        </a:xfrm>
        <a:prstGeom prst="flowChartExtract">
          <a:avLst/>
        </a:prstGeom>
        <a:solidFill>
          <a:sysClr val="window" lastClr="FFFFFF">
            <a:hueOff val="0"/>
            <a:satOff val="0"/>
            <a:lumOff val="0"/>
            <a:alphaOff val="0"/>
          </a:sysClr>
        </a:solidFill>
        <a:ln w="12700" cap="flat" cmpd="sng" algn="ctr">
          <a:solidFill>
            <a:srgbClr val="604878">
              <a:hueOff val="-14019298"/>
              <a:satOff val="20613"/>
              <a:lumOff val="17647"/>
              <a:alphaOff val="0"/>
            </a:srgbClr>
          </a:solidFill>
          <a:prstDash val="solid"/>
          <a:miter lim="800000"/>
        </a:ln>
        <a:effectLst/>
      </dgm:spPr>
      <dgm:t>
        <a:bodyPr/>
        <a:lstStyle/>
        <a:p>
          <a:endParaRPr lang="en-US"/>
        </a:p>
      </dgm:t>
    </dgm:pt>
    <dgm:pt modelId="{49487266-9455-4262-936B-6FE8470B7A8C}" type="pres">
      <dgm:prSet presAssocID="{EDE639CC-701F-4B0E-9643-F118A715C5C8}" presName="vSp2" presStyleCnt="0"/>
      <dgm:spPr/>
    </dgm:pt>
    <dgm:pt modelId="{1AA82789-CFE4-4D2C-B860-AFB4D557996A}" type="pres">
      <dgm:prSet presAssocID="{EDE639CC-701F-4B0E-9643-F118A715C5C8}" presName="sibTrans" presStyleCnt="0"/>
      <dgm:spPr/>
    </dgm:pt>
    <dgm:pt modelId="{8ADD90FF-4A3E-48A7-918C-009B44040695}" type="pres">
      <dgm:prSet presAssocID="{B1CC5DFA-990C-417F-B661-47CAA3B6BEE5}" presName="compositeNode" presStyleCnt="0">
        <dgm:presLayoutVars>
          <dgm:bulletEnabled val="1"/>
        </dgm:presLayoutVars>
      </dgm:prSet>
      <dgm:spPr/>
    </dgm:pt>
    <dgm:pt modelId="{2AFCFD1C-B80D-4E1D-A65D-276A7E0B53E0}" type="pres">
      <dgm:prSet presAssocID="{B1CC5DFA-990C-417F-B661-47CAA3B6BEE5}" presName="bgRect" presStyleLbl="node1" presStyleIdx="2" presStyleCnt="3"/>
      <dgm:spPr>
        <a:prstGeom prst="roundRect">
          <a:avLst>
            <a:gd name="adj" fmla="val 5000"/>
          </a:avLst>
        </a:prstGeom>
      </dgm:spPr>
      <dgm:t>
        <a:bodyPr/>
        <a:lstStyle/>
        <a:p>
          <a:endParaRPr lang="en-US"/>
        </a:p>
      </dgm:t>
    </dgm:pt>
    <dgm:pt modelId="{ED35D579-084D-44C6-9AE6-BEAD47A97EB5}" type="pres">
      <dgm:prSet presAssocID="{B1CC5DFA-990C-417F-B661-47CAA3B6BEE5}" presName="parentNode" presStyleLbl="node1" presStyleIdx="2" presStyleCnt="3">
        <dgm:presLayoutVars>
          <dgm:chMax val="0"/>
          <dgm:bulletEnabled val="1"/>
        </dgm:presLayoutVars>
      </dgm:prSet>
      <dgm:spPr/>
      <dgm:t>
        <a:bodyPr/>
        <a:lstStyle/>
        <a:p>
          <a:endParaRPr lang="en-US"/>
        </a:p>
      </dgm:t>
    </dgm:pt>
    <dgm:pt modelId="{A4BAD4AB-92B8-4E9C-A279-47501C24D7F7}" type="pres">
      <dgm:prSet presAssocID="{B1CC5DFA-990C-417F-B661-47CAA3B6BEE5}" presName="childNode" presStyleLbl="node1" presStyleIdx="2" presStyleCnt="3">
        <dgm:presLayoutVars>
          <dgm:bulletEnabled val="1"/>
        </dgm:presLayoutVars>
      </dgm:prSet>
      <dgm:spPr>
        <a:prstGeom prst="rect">
          <a:avLst/>
        </a:prstGeom>
      </dgm:spPr>
      <dgm:t>
        <a:bodyPr/>
        <a:lstStyle/>
        <a:p>
          <a:endParaRPr lang="en-US"/>
        </a:p>
      </dgm:t>
    </dgm:pt>
  </dgm:ptLst>
  <dgm:cxnLst>
    <dgm:cxn modelId="{DFD2AFD3-3A2F-4D25-9678-1E436C23326F}" srcId="{F64F5CFD-6366-431D-9C8C-824A97066C38}" destId="{3FE96756-A00D-4B10-BDB7-64C1F128B0CA}" srcOrd="3" destOrd="0" parTransId="{AB2084D7-9CE0-4E58-BCB2-F7D53C8BB8A9}" sibTransId="{52D4A29E-4705-4403-AA3D-9ABB96922518}"/>
    <dgm:cxn modelId="{F6150A97-4FB4-4147-BB2B-EEFDFA605E71}" type="presOf" srcId="{A6A6E1CA-C365-4CEC-B6DE-4CA70A8B263B}" destId="{BE83D890-55DB-4A06-B6C5-9C570ACEA230}" srcOrd="0" destOrd="0" presId="urn:microsoft.com/office/officeart/2005/8/layout/hProcess7"/>
    <dgm:cxn modelId="{5FE33E16-8DA7-45ED-929D-36F6BA44B26F}" srcId="{DB1764A0-2F4E-4B4C-89F3-21777AC3350E}" destId="{23777420-D2DB-436A-AD22-28A2E12C1CA8}" srcOrd="0" destOrd="0" parTransId="{27674F8E-3F52-48B2-9C75-650354695F97}" sibTransId="{5007681A-F894-4793-BC1B-AD686D31A534}"/>
    <dgm:cxn modelId="{6B7C565E-5613-433A-9BF4-A27FEAC998D2}" type="presOf" srcId="{64533060-38AD-4D7D-9229-81868BD5F39D}" destId="{BE83D890-55DB-4A06-B6C5-9C570ACEA230}" srcOrd="0" destOrd="4" presId="urn:microsoft.com/office/officeart/2005/8/layout/hProcess7"/>
    <dgm:cxn modelId="{688377FC-4FE0-4103-81B7-B92F1CB81AF9}" type="presOf" srcId="{3FE96756-A00D-4B10-BDB7-64C1F128B0CA}" destId="{BE83D890-55DB-4A06-B6C5-9C570ACEA230}" srcOrd="0" destOrd="3" presId="urn:microsoft.com/office/officeart/2005/8/layout/hProcess7"/>
    <dgm:cxn modelId="{072D2976-E9A4-4F90-A6AD-1193C57770F9}" srcId="{B1CC5DFA-990C-417F-B661-47CAA3B6BEE5}" destId="{0087D1F9-E2E5-4CA9-826F-A1D5EBA2D781}" srcOrd="1" destOrd="0" parTransId="{F0FB7608-3425-4C28-B3A6-AF8ABC5F6887}" sibTransId="{78DBCECC-6595-4483-B3C2-63936E696E33}"/>
    <dgm:cxn modelId="{3FD68621-254D-49F9-916D-BC66D52D3B29}" srcId="{F64F5CFD-6366-431D-9C8C-824A97066C38}" destId="{F458D4AF-D71A-4E54-AE52-CDA09050F135}" srcOrd="1" destOrd="0" parTransId="{5309CBA4-6E93-4BF9-B9F0-9A6BD38F4126}" sibTransId="{59C4641F-0D5E-4D0F-99A2-1CD847D7CE3A}"/>
    <dgm:cxn modelId="{6649189D-AD14-4716-9536-AD1D19817B97}" srcId="{DB1764A0-2F4E-4B4C-89F3-21777AC3350E}" destId="{B1CC5DFA-990C-417F-B661-47CAA3B6BEE5}" srcOrd="2" destOrd="0" parTransId="{DC3792CF-D39E-4C50-8DCE-3E184F5A0C43}" sibTransId="{09E8F5A6-EB74-4FA5-86F9-0458F54B3B51}"/>
    <dgm:cxn modelId="{469CD829-14EF-4EA7-A7F1-5AA72F191B1B}" type="presOf" srcId="{7D72D892-3CC2-4DAA-AA41-854D4A11E537}" destId="{406F4733-3585-4E78-A454-948C422514DA}" srcOrd="0" destOrd="4" presId="urn:microsoft.com/office/officeart/2005/8/layout/hProcess7"/>
    <dgm:cxn modelId="{8F81A0D8-72C8-4F0D-AA6F-8FAD7912C60E}" srcId="{23777420-D2DB-436A-AD22-28A2E12C1CA8}" destId="{07C12FDC-11CE-4E60-A659-C3D2DE162598}" srcOrd="1" destOrd="0" parTransId="{79A7B679-B43A-4820-B8FC-6E64B95BFB81}" sibTransId="{6184A38F-0139-4830-9E15-D5F7364EADFE}"/>
    <dgm:cxn modelId="{FF527190-4B98-4D2E-8395-3E21F4B6BF42}" srcId="{F64F5CFD-6366-431D-9C8C-824A97066C38}" destId="{6808E15E-DA83-4D34-819B-3A03B4294A4A}" srcOrd="2" destOrd="0" parTransId="{DA4459EA-69C6-4D94-920A-722813CC5A2A}" sibTransId="{DA109861-2257-4327-8347-A568EE5393A4}"/>
    <dgm:cxn modelId="{ADB89B5B-CAD8-4471-9A30-14E0D5B8DB92}" type="presOf" srcId="{F64F5CFD-6366-431D-9C8C-824A97066C38}" destId="{981BE0CA-7294-4FCE-8CA2-5DD644F78F8C}" srcOrd="0" destOrd="0" presId="urn:microsoft.com/office/officeart/2005/8/layout/hProcess7"/>
    <dgm:cxn modelId="{A7FE2417-47C5-4947-9EC9-8B9C7F68A694}" type="presOf" srcId="{9D237B02-319D-4CDB-B4A2-B25F44254150}" destId="{406F4733-3585-4E78-A454-948C422514DA}" srcOrd="0" destOrd="2" presId="urn:microsoft.com/office/officeart/2005/8/layout/hProcess7"/>
    <dgm:cxn modelId="{E0FF2A09-3A15-48CF-942C-C2A77AB0FA9A}" type="presOf" srcId="{6808E15E-DA83-4D34-819B-3A03B4294A4A}" destId="{BE83D890-55DB-4A06-B6C5-9C570ACEA230}" srcOrd="0" destOrd="2" presId="urn:microsoft.com/office/officeart/2005/8/layout/hProcess7"/>
    <dgm:cxn modelId="{B5960F92-572B-4222-89E9-1EC42B1D22E5}" type="presOf" srcId="{07C12FDC-11CE-4E60-A659-C3D2DE162598}" destId="{406F4733-3585-4E78-A454-948C422514DA}" srcOrd="0" destOrd="1" presId="urn:microsoft.com/office/officeart/2005/8/layout/hProcess7"/>
    <dgm:cxn modelId="{4115B7FB-99EB-4650-A935-93D1B8CE6506}" srcId="{23777420-D2DB-436A-AD22-28A2E12C1CA8}" destId="{7D72D892-3CC2-4DAA-AA41-854D4A11E537}" srcOrd="4" destOrd="0" parTransId="{056170A2-1222-439C-AF6A-16B1195F8C9D}" sibTransId="{39CB04AD-01F0-4E59-87CB-D3D0824207BE}"/>
    <dgm:cxn modelId="{CE4C8FEF-BDE3-410D-BE8D-AACF944E8DE4}" type="presOf" srcId="{B1CC5DFA-990C-417F-B661-47CAA3B6BEE5}" destId="{ED35D579-084D-44C6-9AE6-BEAD47A97EB5}" srcOrd="1" destOrd="0" presId="urn:microsoft.com/office/officeart/2005/8/layout/hProcess7"/>
    <dgm:cxn modelId="{85D0F1DC-00E9-4E45-A9AA-A3F7C66242BD}" srcId="{DB1764A0-2F4E-4B4C-89F3-21777AC3350E}" destId="{F64F5CFD-6366-431D-9C8C-824A97066C38}" srcOrd="1" destOrd="0" parTransId="{3447F75B-C90A-422F-8F26-15C3438DFCC0}" sibTransId="{EDE639CC-701F-4B0E-9643-F118A715C5C8}"/>
    <dgm:cxn modelId="{3F330A3B-56CE-4EFB-AFA0-F20624EE1775}" type="presOf" srcId="{F458D4AF-D71A-4E54-AE52-CDA09050F135}" destId="{BE83D890-55DB-4A06-B6C5-9C570ACEA230}" srcOrd="0" destOrd="1" presId="urn:microsoft.com/office/officeart/2005/8/layout/hProcess7"/>
    <dgm:cxn modelId="{9F6609CC-AA00-4EBF-B306-03E827A74EEA}" type="presOf" srcId="{B1CC5DFA-990C-417F-B661-47CAA3B6BEE5}" destId="{2AFCFD1C-B80D-4E1D-A65D-276A7E0B53E0}" srcOrd="0" destOrd="0" presId="urn:microsoft.com/office/officeart/2005/8/layout/hProcess7"/>
    <dgm:cxn modelId="{2C8C7CB6-EB6D-4508-A1E7-17C015F06CBD}" srcId="{B1CC5DFA-990C-417F-B661-47CAA3B6BEE5}" destId="{213E0153-9810-4A87-BF3E-2AD7BBEE35ED}" srcOrd="0" destOrd="0" parTransId="{45F4C4A1-84DB-48EB-AD48-58B441408B21}" sibTransId="{76FF759A-8759-4AC9-88C4-29E31B4897AE}"/>
    <dgm:cxn modelId="{37218847-59B8-4B52-9D8B-C9AFE1AD94B6}" type="presOf" srcId="{23777420-D2DB-436A-AD22-28A2E12C1CA8}" destId="{FA84F503-F865-4E6D-B3C9-D3348E4AD9F4}" srcOrd="0" destOrd="0" presId="urn:microsoft.com/office/officeart/2005/8/layout/hProcess7"/>
    <dgm:cxn modelId="{8592F523-87FB-447F-81B0-E8B46E0C6B35}" type="presOf" srcId="{00C312FD-98D3-4E4C-8AB0-03232CF13F0F}" destId="{406F4733-3585-4E78-A454-948C422514DA}" srcOrd="0" destOrd="3" presId="urn:microsoft.com/office/officeart/2005/8/layout/hProcess7"/>
    <dgm:cxn modelId="{BC1096B9-0229-4789-944B-9E5898D699C1}" type="presOf" srcId="{F64F5CFD-6366-431D-9C8C-824A97066C38}" destId="{54197DFD-F4E2-438E-8210-36EEDD2D0B0A}" srcOrd="1" destOrd="0" presId="urn:microsoft.com/office/officeart/2005/8/layout/hProcess7"/>
    <dgm:cxn modelId="{8926156A-D9DE-43AA-8B39-0993F9E3B669}" type="presOf" srcId="{CA8AD7DD-276E-42F6-99D1-6E2AB8A21946}" destId="{A4BAD4AB-92B8-4E9C-A279-47501C24D7F7}" srcOrd="0" destOrd="2" presId="urn:microsoft.com/office/officeart/2005/8/layout/hProcess7"/>
    <dgm:cxn modelId="{B9FDFF6B-ED9A-4003-9992-98A712AF7732}" srcId="{23777420-D2DB-436A-AD22-28A2E12C1CA8}" destId="{1370A7AE-18ED-41C3-9A87-FB938E219ED5}" srcOrd="0" destOrd="0" parTransId="{985FB76D-8D28-4589-B8A4-1382AD017BF8}" sibTransId="{F46B06A4-F73F-480F-880E-C77E50F93620}"/>
    <dgm:cxn modelId="{21D8AA34-5253-4447-94D4-0E732C0AAA2A}" type="presOf" srcId="{23777420-D2DB-436A-AD22-28A2E12C1CA8}" destId="{6D0BC905-3029-4A5F-8EC6-C9F19C082B84}" srcOrd="1" destOrd="0" presId="urn:microsoft.com/office/officeart/2005/8/layout/hProcess7"/>
    <dgm:cxn modelId="{499AA3CF-6F6A-45C1-A836-7DDBFA672295}" srcId="{F64F5CFD-6366-431D-9C8C-824A97066C38}" destId="{A6A6E1CA-C365-4CEC-B6DE-4CA70A8B263B}" srcOrd="0" destOrd="0" parTransId="{5D22B4C1-0F73-40C6-BA2B-884A336E5937}" sibTransId="{90F2B46E-2235-4AB6-99A5-CDFB771829F5}"/>
    <dgm:cxn modelId="{25023BC3-86E1-4BA1-A407-7E6B611EDA1D}" srcId="{B1CC5DFA-990C-417F-B661-47CAA3B6BEE5}" destId="{CA8AD7DD-276E-42F6-99D1-6E2AB8A21946}" srcOrd="2" destOrd="0" parTransId="{6AE17746-DA01-4A55-AFFF-6ECD7866837B}" sibTransId="{40CCAE8D-1BC3-40D4-8717-0061AA5D952E}"/>
    <dgm:cxn modelId="{9789F5A2-67B2-4E83-BB0B-3C3A734EFE89}" type="presOf" srcId="{1370A7AE-18ED-41C3-9A87-FB938E219ED5}" destId="{406F4733-3585-4E78-A454-948C422514DA}" srcOrd="0" destOrd="0" presId="urn:microsoft.com/office/officeart/2005/8/layout/hProcess7"/>
    <dgm:cxn modelId="{3FBFCE6B-BDF2-4DFD-A86F-9429082CF0E1}" srcId="{23777420-D2DB-436A-AD22-28A2E12C1CA8}" destId="{00C312FD-98D3-4E4C-8AB0-03232CF13F0F}" srcOrd="3" destOrd="0" parTransId="{D7E89395-6D7B-40AC-9CBB-AA5E93146042}" sibTransId="{FA625169-92C3-4129-B5CC-ED94BF5997B6}"/>
    <dgm:cxn modelId="{8D35C8E9-DE49-40CA-A588-542F68F05782}" srcId="{F64F5CFD-6366-431D-9C8C-824A97066C38}" destId="{64533060-38AD-4D7D-9229-81868BD5F39D}" srcOrd="4" destOrd="0" parTransId="{D46AAAB1-015E-497C-9928-D417D650CE31}" sibTransId="{D440C6CB-A68A-4FA2-9BC4-CD1DE9A6A3C3}"/>
    <dgm:cxn modelId="{C4A78318-B6A7-4B13-A753-CCBDF9A40903}" srcId="{23777420-D2DB-436A-AD22-28A2E12C1CA8}" destId="{9D237B02-319D-4CDB-B4A2-B25F44254150}" srcOrd="2" destOrd="0" parTransId="{D034489E-16D3-4A72-ADC8-F4E30108C777}" sibTransId="{22C5B53A-4B9E-487C-9F41-3807808BBCDD}"/>
    <dgm:cxn modelId="{60EAEBE7-7CDD-45F3-86E8-1EBB4F6D83EC}" type="presOf" srcId="{213E0153-9810-4A87-BF3E-2AD7BBEE35ED}" destId="{A4BAD4AB-92B8-4E9C-A279-47501C24D7F7}" srcOrd="0" destOrd="0" presId="urn:microsoft.com/office/officeart/2005/8/layout/hProcess7"/>
    <dgm:cxn modelId="{F87993E2-D96F-48FA-B5EF-1BD40F06A836}" type="presOf" srcId="{0087D1F9-E2E5-4CA9-826F-A1D5EBA2D781}" destId="{A4BAD4AB-92B8-4E9C-A279-47501C24D7F7}" srcOrd="0" destOrd="1" presId="urn:microsoft.com/office/officeart/2005/8/layout/hProcess7"/>
    <dgm:cxn modelId="{6FF65FEE-E3F4-4042-9F11-D76B6F691F04}" type="presOf" srcId="{DB1764A0-2F4E-4B4C-89F3-21777AC3350E}" destId="{C84C4881-4DA8-4403-A31C-9310F00CE1D4}" srcOrd="0" destOrd="0" presId="urn:microsoft.com/office/officeart/2005/8/layout/hProcess7"/>
    <dgm:cxn modelId="{73ACCF38-1FCC-4B33-A4E6-765443469988}" type="presParOf" srcId="{C84C4881-4DA8-4403-A31C-9310F00CE1D4}" destId="{0FE2AB35-A8B0-4A93-A96B-637206982E61}" srcOrd="0" destOrd="0" presId="urn:microsoft.com/office/officeart/2005/8/layout/hProcess7"/>
    <dgm:cxn modelId="{B319CCF6-585C-43BA-AC1A-888270F3C81F}" type="presParOf" srcId="{0FE2AB35-A8B0-4A93-A96B-637206982E61}" destId="{FA84F503-F865-4E6D-B3C9-D3348E4AD9F4}" srcOrd="0" destOrd="0" presId="urn:microsoft.com/office/officeart/2005/8/layout/hProcess7"/>
    <dgm:cxn modelId="{5EDBED42-54DE-49CB-B9D6-9EFC0141B70F}" type="presParOf" srcId="{0FE2AB35-A8B0-4A93-A96B-637206982E61}" destId="{6D0BC905-3029-4A5F-8EC6-C9F19C082B84}" srcOrd="1" destOrd="0" presId="urn:microsoft.com/office/officeart/2005/8/layout/hProcess7"/>
    <dgm:cxn modelId="{4F7171DD-72FA-4198-8F5B-94FF6C883904}" type="presParOf" srcId="{0FE2AB35-A8B0-4A93-A96B-637206982E61}" destId="{406F4733-3585-4E78-A454-948C422514DA}" srcOrd="2" destOrd="0" presId="urn:microsoft.com/office/officeart/2005/8/layout/hProcess7"/>
    <dgm:cxn modelId="{984168D7-BDD3-4A65-A991-D1FD36D3185E}" type="presParOf" srcId="{C84C4881-4DA8-4403-A31C-9310F00CE1D4}" destId="{F7F6865A-0C54-46FD-9D90-B25A9DB17AAC}" srcOrd="1" destOrd="0" presId="urn:microsoft.com/office/officeart/2005/8/layout/hProcess7"/>
    <dgm:cxn modelId="{8B4F3785-321A-416F-9E14-4AB196488261}" type="presParOf" srcId="{C84C4881-4DA8-4403-A31C-9310F00CE1D4}" destId="{F83FE53C-87C0-460D-B4A5-EE65AB9A4F01}" srcOrd="2" destOrd="0" presId="urn:microsoft.com/office/officeart/2005/8/layout/hProcess7"/>
    <dgm:cxn modelId="{E92695D5-5DE9-4873-A222-C99E6E10CEF5}" type="presParOf" srcId="{F83FE53C-87C0-460D-B4A5-EE65AB9A4F01}" destId="{D743314A-8491-4B15-9743-187D9BA61544}" srcOrd="0" destOrd="0" presId="urn:microsoft.com/office/officeart/2005/8/layout/hProcess7"/>
    <dgm:cxn modelId="{73A78147-A5A5-4B55-8668-843A04956C2D}" type="presParOf" srcId="{F83FE53C-87C0-460D-B4A5-EE65AB9A4F01}" destId="{9CAFF1EF-C21B-4A6E-BD4E-0F7BDC09E7E2}" srcOrd="1" destOrd="0" presId="urn:microsoft.com/office/officeart/2005/8/layout/hProcess7"/>
    <dgm:cxn modelId="{19AB0771-6ACF-4EA3-A47E-7AE240EADBCE}" type="presParOf" srcId="{F83FE53C-87C0-460D-B4A5-EE65AB9A4F01}" destId="{D6462BEC-0C22-4865-BBEE-CCFC5360ACCA}" srcOrd="2" destOrd="0" presId="urn:microsoft.com/office/officeart/2005/8/layout/hProcess7"/>
    <dgm:cxn modelId="{3DAB5D33-C471-4C22-BBB8-FD41CB675E3E}" type="presParOf" srcId="{C84C4881-4DA8-4403-A31C-9310F00CE1D4}" destId="{892FA3EF-29B4-48EE-8A19-E73701BE074E}" srcOrd="3" destOrd="0" presId="urn:microsoft.com/office/officeart/2005/8/layout/hProcess7"/>
    <dgm:cxn modelId="{A11C7BAE-2ACC-4BBE-AE0C-23C9AB305050}" type="presParOf" srcId="{C84C4881-4DA8-4403-A31C-9310F00CE1D4}" destId="{0A6E816B-5B04-4B0C-BBA2-2ECF53911EDF}" srcOrd="4" destOrd="0" presId="urn:microsoft.com/office/officeart/2005/8/layout/hProcess7"/>
    <dgm:cxn modelId="{0826E918-8AB6-45B8-8244-EA46EE2F2A54}" type="presParOf" srcId="{0A6E816B-5B04-4B0C-BBA2-2ECF53911EDF}" destId="{981BE0CA-7294-4FCE-8CA2-5DD644F78F8C}" srcOrd="0" destOrd="0" presId="urn:microsoft.com/office/officeart/2005/8/layout/hProcess7"/>
    <dgm:cxn modelId="{13643B73-0A92-4CBE-B212-01740AC2FF5B}" type="presParOf" srcId="{0A6E816B-5B04-4B0C-BBA2-2ECF53911EDF}" destId="{54197DFD-F4E2-438E-8210-36EEDD2D0B0A}" srcOrd="1" destOrd="0" presId="urn:microsoft.com/office/officeart/2005/8/layout/hProcess7"/>
    <dgm:cxn modelId="{CCCA7CCB-566C-4AAE-BE3D-7EFB39652863}" type="presParOf" srcId="{0A6E816B-5B04-4B0C-BBA2-2ECF53911EDF}" destId="{BE83D890-55DB-4A06-B6C5-9C570ACEA230}" srcOrd="2" destOrd="0" presId="urn:microsoft.com/office/officeart/2005/8/layout/hProcess7"/>
    <dgm:cxn modelId="{2F237627-59CC-469F-8793-716392A3009D}" type="presParOf" srcId="{C84C4881-4DA8-4403-A31C-9310F00CE1D4}" destId="{D90467B8-3B74-4AB5-BAA9-0023A77B4973}" srcOrd="5" destOrd="0" presId="urn:microsoft.com/office/officeart/2005/8/layout/hProcess7"/>
    <dgm:cxn modelId="{49B06451-A8D7-4461-B9F5-6B5C072CE3EB}" type="presParOf" srcId="{C84C4881-4DA8-4403-A31C-9310F00CE1D4}" destId="{FDCF2C5C-2FA4-4C08-B2FB-8288384ED591}" srcOrd="6" destOrd="0" presId="urn:microsoft.com/office/officeart/2005/8/layout/hProcess7"/>
    <dgm:cxn modelId="{BE85AB75-A329-4809-B253-4DC1DF99E9D3}" type="presParOf" srcId="{FDCF2C5C-2FA4-4C08-B2FB-8288384ED591}" destId="{9DCAD966-D53A-4416-B63E-0BD057DD5FFC}" srcOrd="0" destOrd="0" presId="urn:microsoft.com/office/officeart/2005/8/layout/hProcess7"/>
    <dgm:cxn modelId="{B5EEA9D4-5D4F-404F-B51F-D1DA837D0061}" type="presParOf" srcId="{FDCF2C5C-2FA4-4C08-B2FB-8288384ED591}" destId="{47FF11D1-EED8-44F7-A2B0-9BFCF88C7AE9}" srcOrd="1" destOrd="0" presId="urn:microsoft.com/office/officeart/2005/8/layout/hProcess7"/>
    <dgm:cxn modelId="{39418370-3F77-48C1-837B-E75D3B25042C}" type="presParOf" srcId="{FDCF2C5C-2FA4-4C08-B2FB-8288384ED591}" destId="{49487266-9455-4262-936B-6FE8470B7A8C}" srcOrd="2" destOrd="0" presId="urn:microsoft.com/office/officeart/2005/8/layout/hProcess7"/>
    <dgm:cxn modelId="{8CE94F59-BE83-40F7-A983-273ED750C904}" type="presParOf" srcId="{C84C4881-4DA8-4403-A31C-9310F00CE1D4}" destId="{1AA82789-CFE4-4D2C-B860-AFB4D557996A}" srcOrd="7" destOrd="0" presId="urn:microsoft.com/office/officeart/2005/8/layout/hProcess7"/>
    <dgm:cxn modelId="{7F0A071B-26CC-49E5-BFE2-3538C128BA37}" type="presParOf" srcId="{C84C4881-4DA8-4403-A31C-9310F00CE1D4}" destId="{8ADD90FF-4A3E-48A7-918C-009B44040695}" srcOrd="8" destOrd="0" presId="urn:microsoft.com/office/officeart/2005/8/layout/hProcess7"/>
    <dgm:cxn modelId="{F1A08707-6F39-462F-AFE9-7199DF3B29E8}" type="presParOf" srcId="{8ADD90FF-4A3E-48A7-918C-009B44040695}" destId="{2AFCFD1C-B80D-4E1D-A65D-276A7E0B53E0}" srcOrd="0" destOrd="0" presId="urn:microsoft.com/office/officeart/2005/8/layout/hProcess7"/>
    <dgm:cxn modelId="{4A2674E6-8D99-4B8F-A93C-7F3082937667}" type="presParOf" srcId="{8ADD90FF-4A3E-48A7-918C-009B44040695}" destId="{ED35D579-084D-44C6-9AE6-BEAD47A97EB5}" srcOrd="1" destOrd="0" presId="urn:microsoft.com/office/officeart/2005/8/layout/hProcess7"/>
    <dgm:cxn modelId="{0AA101CD-5E4D-4A6B-BF50-ED48A8809719}" type="presParOf" srcId="{8ADD90FF-4A3E-48A7-918C-009B44040695}" destId="{A4BAD4AB-92B8-4E9C-A279-47501C24D7F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1764A0-2F4E-4B4C-89F3-21777AC3350E}"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en-ZA"/>
        </a:p>
      </dgm:t>
    </dgm:pt>
    <dgm:pt modelId="{23777420-D2DB-436A-AD22-28A2E12C1CA8}">
      <dgm:prSet phldrT="[Text]"/>
      <dgm:spPr>
        <a:xfrm>
          <a:off x="4" y="-33725"/>
          <a:ext cx="1964686" cy="2709050"/>
        </a:xfrm>
        <a:solidFill>
          <a:srgbClr val="60487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Inputs</a:t>
          </a:r>
        </a:p>
      </dgm:t>
    </dgm:pt>
    <dgm:pt modelId="{27674F8E-3F52-48B2-9C75-650354695F97}" type="parTrans" cxnId="{5FE33E16-8DA7-45ED-929D-36F6BA44B26F}">
      <dgm:prSet/>
      <dgm:spPr/>
      <dgm:t>
        <a:bodyPr/>
        <a:lstStyle/>
        <a:p>
          <a:endParaRPr lang="en-ZA"/>
        </a:p>
      </dgm:t>
    </dgm:pt>
    <dgm:pt modelId="{5007681A-F894-4793-BC1B-AD686D31A534}" type="sibTrans" cxnId="{5FE33E16-8DA7-45ED-929D-36F6BA44B26F}">
      <dgm:prSet/>
      <dgm:spPr/>
      <dgm:t>
        <a:bodyPr/>
        <a:lstStyle/>
        <a:p>
          <a:endParaRPr lang="en-ZA"/>
        </a:p>
      </dgm:t>
    </dgm:pt>
    <dgm:pt modelId="{1370A7AE-18ED-41C3-9A87-FB938E219ED5}">
      <dgm:prSet phldrT="[Text]" custT="1"/>
      <dgm:spPr>
        <a:xfrm>
          <a:off x="392941" y="-33725"/>
          <a:ext cx="1463691" cy="2709050"/>
        </a:xfrm>
        <a:noFill/>
        <a:ln w="12700" cap="flat" cmpd="sng" algn="ctr">
          <a:noFill/>
          <a:prstDash val="solid"/>
          <a:miter lim="800000"/>
        </a:ln>
        <a:effectLst/>
        <a:sp3d/>
      </dgm:spPr>
      <dgm:t>
        <a:bodyPr/>
        <a:lstStyle/>
        <a:p>
          <a:endParaRPr lang="en-ZA" sz="600" dirty="0">
            <a:solidFill>
              <a:sysClr val="window" lastClr="FFFFFF"/>
            </a:solidFill>
            <a:latin typeface="Calibri"/>
            <a:ea typeface="+mn-ea"/>
            <a:cs typeface="+mn-cs"/>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r>
            <a:rPr lang="en-ZA" sz="1600" dirty="0" smtClean="0">
              <a:solidFill>
                <a:sysClr val="window" lastClr="FFFFFF"/>
              </a:solidFill>
              <a:latin typeface="Arial" panose="020B0604020202020204" pitchFamily="34" charset="0"/>
              <a:ea typeface="+mn-ea"/>
              <a:cs typeface="Arial" panose="020B0604020202020204" pitchFamily="34" charset="0"/>
            </a:rPr>
            <a:t>SENTECH </a:t>
          </a:r>
          <a:r>
            <a:rPr lang="en-ZA" sz="1600" dirty="0">
              <a:solidFill>
                <a:sysClr val="window" lastClr="FFFFFF"/>
              </a:solidFill>
              <a:latin typeface="Arial" panose="020B0604020202020204" pitchFamily="34" charset="0"/>
              <a:ea typeface="+mn-ea"/>
              <a:cs typeface="Arial" panose="020B0604020202020204" pitchFamily="34" charset="0"/>
            </a:rPr>
            <a:t>Corporate Plan 2016-2019</a:t>
          </a:r>
        </a:p>
        <a:p>
          <a:r>
            <a:rPr lang="en-ZA" sz="1600" dirty="0">
              <a:solidFill>
                <a:sysClr val="window" lastClr="FFFFFF"/>
              </a:solidFill>
              <a:latin typeface="Arial" panose="020B0604020202020204" pitchFamily="34" charset="0"/>
              <a:ea typeface="+mn-ea"/>
              <a:cs typeface="Arial" panose="020B0604020202020204" pitchFamily="34" charset="0"/>
            </a:rPr>
            <a:t>Talent Management System</a:t>
          </a:r>
        </a:p>
        <a:p>
          <a:r>
            <a:rPr lang="en-ZA" sz="1600" dirty="0">
              <a:solidFill>
                <a:sysClr val="window" lastClr="FFFFFF"/>
              </a:solidFill>
              <a:latin typeface="Arial" panose="020B0604020202020204" pitchFamily="34" charset="0"/>
              <a:ea typeface="+mn-ea"/>
              <a:cs typeface="Arial" panose="020B0604020202020204" pitchFamily="34" charset="0"/>
            </a:rPr>
            <a:t>Workplace Skills Plan</a:t>
          </a:r>
        </a:p>
        <a:p>
          <a:r>
            <a:rPr lang="en-ZA" sz="1600" dirty="0" smtClean="0">
              <a:solidFill>
                <a:sysClr val="window" lastClr="FFFFFF"/>
              </a:solidFill>
              <a:latin typeface="Arial" panose="020B0604020202020204" pitchFamily="34" charset="0"/>
              <a:ea typeface="+mn-ea"/>
              <a:cs typeface="Arial" panose="020B0604020202020204" pitchFamily="34" charset="0"/>
            </a:rPr>
            <a:t>Strengthened </a:t>
          </a:r>
          <a:r>
            <a:rPr lang="en-ZA" sz="1600" dirty="0">
              <a:solidFill>
                <a:sysClr val="window" lastClr="FFFFFF"/>
              </a:solidFill>
              <a:latin typeface="Arial" panose="020B0604020202020204" pitchFamily="34" charset="0"/>
              <a:ea typeface="+mn-ea"/>
              <a:cs typeface="Arial" panose="020B0604020202020204" pitchFamily="34" charset="0"/>
            </a:rPr>
            <a:t>senior management and management team following GIBS LDP programme and 360 Effectiveness Reviews</a:t>
          </a:r>
        </a:p>
        <a:p>
          <a:r>
            <a:rPr lang="en-ZA" sz="1600" dirty="0">
              <a:solidFill>
                <a:sysClr val="window" lastClr="FFFFFF"/>
              </a:solidFill>
              <a:latin typeface="Arial" panose="020B0604020202020204" pitchFamily="34" charset="0"/>
              <a:ea typeface="+mn-ea"/>
              <a:cs typeface="Arial" panose="020B0604020202020204" pitchFamily="34" charset="0"/>
            </a:rPr>
            <a:t>Performance management process implemented</a:t>
          </a:r>
        </a:p>
        <a:p>
          <a:r>
            <a:rPr lang="en-ZA" sz="1600" dirty="0">
              <a:solidFill>
                <a:sysClr val="window" lastClr="FFFFFF"/>
              </a:solidFill>
              <a:latin typeface="Arial" panose="020B0604020202020204" pitchFamily="34" charset="0"/>
              <a:ea typeface="+mn-ea"/>
              <a:cs typeface="Arial" panose="020B0604020202020204" pitchFamily="34" charset="0"/>
            </a:rPr>
            <a:t>Employment Equity Policy Implemented</a:t>
          </a:r>
        </a:p>
        <a:p>
          <a:r>
            <a:rPr lang="en-ZA" sz="1600" dirty="0">
              <a:solidFill>
                <a:sysClr val="window" lastClr="FFFFFF"/>
              </a:solidFill>
              <a:latin typeface="Arial" panose="020B0604020202020204" pitchFamily="34" charset="0"/>
              <a:ea typeface="+mn-ea"/>
              <a:cs typeface="Arial" panose="020B0604020202020204" pitchFamily="34" charset="0"/>
            </a:rPr>
            <a:t>Remuneration Policy</a:t>
          </a:r>
        </a:p>
        <a:p>
          <a:r>
            <a:rPr lang="en-ZA" sz="1600" dirty="0" smtClean="0">
              <a:solidFill>
                <a:sysClr val="window" lastClr="FFFFFF"/>
              </a:solidFill>
              <a:latin typeface="Arial" panose="020B0604020202020204" pitchFamily="34" charset="0"/>
              <a:ea typeface="+mn-ea"/>
              <a:cs typeface="Arial" panose="020B0604020202020204" pitchFamily="34" charset="0"/>
            </a:rPr>
            <a:t>Employee </a:t>
          </a:r>
          <a:r>
            <a:rPr lang="en-ZA" sz="1600" dirty="0">
              <a:solidFill>
                <a:sysClr val="window" lastClr="FFFFFF"/>
              </a:solidFill>
              <a:latin typeface="Arial" panose="020B0604020202020204" pitchFamily="34" charset="0"/>
              <a:ea typeface="+mn-ea"/>
              <a:cs typeface="Arial" panose="020B0604020202020204" pitchFamily="34" charset="0"/>
            </a:rPr>
            <a:t>Engagement</a:t>
          </a:r>
        </a:p>
        <a:p>
          <a:endParaRPr lang="en-ZA" sz="1600" dirty="0">
            <a:solidFill>
              <a:sysClr val="window" lastClr="FFFFFF"/>
            </a:solidFill>
            <a:latin typeface="Calibri"/>
            <a:ea typeface="+mn-ea"/>
            <a:cs typeface="+mn-cs"/>
          </a:endParaRPr>
        </a:p>
        <a:p>
          <a:endParaRPr lang="en-ZA" sz="1600" dirty="0">
            <a:solidFill>
              <a:sysClr val="window" lastClr="FFFFFF"/>
            </a:solidFill>
            <a:latin typeface="Calibri"/>
            <a:ea typeface="+mn-ea"/>
            <a:cs typeface="+mn-cs"/>
          </a:endParaRPr>
        </a:p>
        <a:p>
          <a:endParaRPr lang="en-ZA" sz="1600" dirty="0">
            <a:solidFill>
              <a:sysClr val="window" lastClr="FFFFFF"/>
            </a:solidFill>
            <a:latin typeface="Calibri"/>
            <a:ea typeface="+mn-ea"/>
            <a:cs typeface="+mn-cs"/>
          </a:endParaRPr>
        </a:p>
        <a:p>
          <a:endParaRPr lang="en-ZA" sz="1600" dirty="0">
            <a:solidFill>
              <a:sysClr val="window" lastClr="FFFFFF"/>
            </a:solidFill>
            <a:latin typeface="Calibri"/>
            <a:ea typeface="+mn-ea"/>
            <a:cs typeface="+mn-cs"/>
          </a:endParaRPr>
        </a:p>
      </dgm:t>
    </dgm:pt>
    <dgm:pt modelId="{985FB76D-8D28-4589-B8A4-1382AD017BF8}" type="parTrans" cxnId="{B9FDFF6B-ED9A-4003-9992-98A712AF7732}">
      <dgm:prSet/>
      <dgm:spPr/>
      <dgm:t>
        <a:bodyPr/>
        <a:lstStyle/>
        <a:p>
          <a:endParaRPr lang="en-ZA"/>
        </a:p>
      </dgm:t>
    </dgm:pt>
    <dgm:pt modelId="{F46B06A4-F73F-480F-880E-C77E50F93620}" type="sibTrans" cxnId="{B9FDFF6B-ED9A-4003-9992-98A712AF7732}">
      <dgm:prSet/>
      <dgm:spPr/>
      <dgm:t>
        <a:bodyPr/>
        <a:lstStyle/>
        <a:p>
          <a:endParaRPr lang="en-ZA"/>
        </a:p>
      </dgm:t>
    </dgm:pt>
    <dgm:pt modelId="{F64F5CFD-6366-431D-9C8C-824A97066C38}">
      <dgm:prSet phldrT="[Text]"/>
      <dgm:spPr>
        <a:xfrm>
          <a:off x="2033906" y="-33725"/>
          <a:ext cx="1964686" cy="2357623"/>
        </a:xfrm>
        <a:solidFill>
          <a:srgbClr val="604878">
            <a:hueOff val="-7009649"/>
            <a:satOff val="10306"/>
            <a:lumOff val="8824"/>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Outputs</a:t>
          </a:r>
        </a:p>
      </dgm:t>
    </dgm:pt>
    <dgm:pt modelId="{3447F75B-C90A-422F-8F26-15C3438DFCC0}" type="parTrans" cxnId="{85D0F1DC-00E9-4E45-A9AA-A3F7C66242BD}">
      <dgm:prSet/>
      <dgm:spPr/>
      <dgm:t>
        <a:bodyPr/>
        <a:lstStyle/>
        <a:p>
          <a:endParaRPr lang="en-ZA"/>
        </a:p>
      </dgm:t>
    </dgm:pt>
    <dgm:pt modelId="{EDE639CC-701F-4B0E-9643-F118A715C5C8}" type="sibTrans" cxnId="{85D0F1DC-00E9-4E45-A9AA-A3F7C66242BD}">
      <dgm:prSet/>
      <dgm:spPr/>
      <dgm:t>
        <a:bodyPr/>
        <a:lstStyle/>
        <a:p>
          <a:endParaRPr lang="en-ZA"/>
        </a:p>
      </dgm:t>
    </dgm:pt>
    <dgm:pt modelId="{A6A6E1CA-C365-4CEC-B6DE-4CA70A8B263B}">
      <dgm:prSet phldrT="[Text]" custT="1"/>
      <dgm:spPr>
        <a:xfrm>
          <a:off x="2426844" y="-33725"/>
          <a:ext cx="1463691" cy="2357623"/>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400" dirty="0">
            <a:solidFill>
              <a:sysClr val="window" lastClr="FFFFFF"/>
            </a:solidFill>
            <a:latin typeface="Arial" panose="020B0604020202020204" pitchFamily="34" charset="0"/>
            <a:ea typeface="+mn-ea"/>
            <a:cs typeface="Arial" panose="020B0604020202020204" pitchFamily="34" charset="0"/>
          </a:endParaRPr>
        </a:p>
        <a:p>
          <a:r>
            <a:rPr lang="en-ZA" sz="2200" dirty="0">
              <a:solidFill>
                <a:sysClr val="window" lastClr="FFFFFF"/>
              </a:solidFill>
              <a:latin typeface="Arial" panose="020B0604020202020204" pitchFamily="34" charset="0"/>
              <a:ea typeface="+mn-ea"/>
              <a:cs typeface="Arial" panose="020B0604020202020204" pitchFamily="34" charset="0"/>
            </a:rPr>
            <a:t>New organisational structure for top 3 layers of management</a:t>
          </a:r>
        </a:p>
        <a:p>
          <a:endParaRPr lang="en-ZA" sz="2200" dirty="0">
            <a:solidFill>
              <a:sysClr val="window" lastClr="FFFFFF"/>
            </a:solidFill>
            <a:latin typeface="Arial" panose="020B0604020202020204" pitchFamily="34" charset="0"/>
            <a:ea typeface="+mn-ea"/>
            <a:cs typeface="Arial" panose="020B0604020202020204" pitchFamily="34" charset="0"/>
          </a:endParaRPr>
        </a:p>
        <a:p>
          <a:r>
            <a:rPr lang="en-ZA" sz="2200" dirty="0">
              <a:solidFill>
                <a:sysClr val="window" lastClr="FFFFFF"/>
              </a:solidFill>
              <a:latin typeface="Arial" panose="020B0604020202020204" pitchFamily="34" charset="0"/>
              <a:ea typeface="+mn-ea"/>
              <a:cs typeface="Arial" panose="020B0604020202020204" pitchFamily="34" charset="0"/>
            </a:rPr>
            <a:t>100% of all staff signing performance contracts</a:t>
          </a:r>
        </a:p>
        <a:p>
          <a:endParaRPr lang="en-ZA" sz="2200" dirty="0">
            <a:solidFill>
              <a:sysClr val="window" lastClr="FFFFFF"/>
            </a:solidFill>
            <a:latin typeface="Arial" panose="020B0604020202020204" pitchFamily="34" charset="0"/>
            <a:ea typeface="+mn-ea"/>
            <a:cs typeface="Arial" panose="020B0604020202020204" pitchFamily="34" charset="0"/>
          </a:endParaRPr>
        </a:p>
        <a:p>
          <a:r>
            <a:rPr lang="en-ZA" sz="2200" dirty="0">
              <a:solidFill>
                <a:sysClr val="window" lastClr="FFFFFF"/>
              </a:solidFill>
              <a:latin typeface="Arial" panose="020B0604020202020204" pitchFamily="34" charset="0"/>
              <a:ea typeface="+mn-ea"/>
              <a:cs typeface="Arial" panose="020B0604020202020204" pitchFamily="34" charset="0"/>
            </a:rPr>
            <a:t>80% of training plan achieved</a:t>
          </a:r>
        </a:p>
        <a:p>
          <a:endParaRPr lang="en-ZA" sz="1000" dirty="0">
            <a:solidFill>
              <a:sysClr val="window" lastClr="FFFFFF"/>
            </a:solidFill>
            <a:latin typeface="Arial" panose="020B0604020202020204" pitchFamily="34" charset="0"/>
            <a:ea typeface="+mn-ea"/>
            <a:cs typeface="Arial" panose="020B0604020202020204" pitchFamily="34" charset="0"/>
          </a:endParaRPr>
        </a:p>
      </dgm:t>
    </dgm:pt>
    <dgm:pt modelId="{5D22B4C1-0F73-40C6-BA2B-884A336E5937}" type="parTrans" cxnId="{499AA3CF-6F6A-45C1-A836-7DDBFA672295}">
      <dgm:prSet/>
      <dgm:spPr/>
      <dgm:t>
        <a:bodyPr/>
        <a:lstStyle/>
        <a:p>
          <a:endParaRPr lang="en-ZA"/>
        </a:p>
      </dgm:t>
    </dgm:pt>
    <dgm:pt modelId="{90F2B46E-2235-4AB6-99A5-CDFB771829F5}" type="sibTrans" cxnId="{499AA3CF-6F6A-45C1-A836-7DDBFA672295}">
      <dgm:prSet/>
      <dgm:spPr/>
      <dgm:t>
        <a:bodyPr/>
        <a:lstStyle/>
        <a:p>
          <a:endParaRPr lang="en-ZA"/>
        </a:p>
      </dgm:t>
    </dgm:pt>
    <dgm:pt modelId="{B1CC5DFA-990C-417F-B661-47CAA3B6BEE5}">
      <dgm:prSet phldrT="[Text]"/>
      <dgm:spPr>
        <a:xfrm>
          <a:off x="3969614" y="-33725"/>
          <a:ext cx="1964686" cy="2357623"/>
        </a:xfrm>
        <a:solidFill>
          <a:srgbClr val="604878">
            <a:hueOff val="-14019298"/>
            <a:satOff val="20613"/>
            <a:lumOff val="17647"/>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Outcomes</a:t>
          </a:r>
        </a:p>
      </dgm:t>
    </dgm:pt>
    <dgm:pt modelId="{DC3792CF-D39E-4C50-8DCE-3E184F5A0C43}" type="parTrans" cxnId="{6649189D-AD14-4716-9536-AD1D19817B97}">
      <dgm:prSet/>
      <dgm:spPr/>
      <dgm:t>
        <a:bodyPr/>
        <a:lstStyle/>
        <a:p>
          <a:endParaRPr lang="en-ZA"/>
        </a:p>
      </dgm:t>
    </dgm:pt>
    <dgm:pt modelId="{09E8F5A6-EB74-4FA5-86F9-0458F54B3B51}" type="sibTrans" cxnId="{6649189D-AD14-4716-9536-AD1D19817B97}">
      <dgm:prSet/>
      <dgm:spPr/>
      <dgm:t>
        <a:bodyPr/>
        <a:lstStyle/>
        <a:p>
          <a:endParaRPr lang="en-ZA"/>
        </a:p>
      </dgm:t>
    </dgm:pt>
    <dgm:pt modelId="{213E0153-9810-4A87-BF3E-2AD7BBEE35ED}">
      <dgm:prSet phldrT="[Text]" custT="1"/>
      <dgm:spPr>
        <a:xfrm>
          <a:off x="4362551" y="-33725"/>
          <a:ext cx="1463691" cy="2357623"/>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r>
            <a:rPr lang="en-ZA" sz="2200" dirty="0" smtClean="0">
              <a:solidFill>
                <a:sysClr val="window" lastClr="FFFFFF"/>
              </a:solidFill>
              <a:latin typeface="Arial" panose="020B0604020202020204" pitchFamily="34" charset="0"/>
              <a:ea typeface="+mn-ea"/>
              <a:cs typeface="Arial" panose="020B0604020202020204" pitchFamily="34" charset="0"/>
            </a:rPr>
            <a:t>Healthy </a:t>
          </a:r>
          <a:r>
            <a:rPr lang="en-ZA" sz="2200" dirty="0">
              <a:solidFill>
                <a:sysClr val="window" lastClr="FFFFFF"/>
              </a:solidFill>
              <a:latin typeface="Arial" panose="020B0604020202020204" pitchFamily="34" charset="0"/>
              <a:ea typeface="+mn-ea"/>
              <a:cs typeface="Arial" panose="020B0604020202020204" pitchFamily="34" charset="0"/>
            </a:rPr>
            <a:t>Satisfied Employees</a:t>
          </a:r>
        </a:p>
        <a:p>
          <a:r>
            <a:rPr lang="en-ZA" sz="2200" dirty="0">
              <a:solidFill>
                <a:sysClr val="window" lastClr="FFFFFF"/>
              </a:solidFill>
              <a:latin typeface="Arial" panose="020B0604020202020204" pitchFamily="34" charset="0"/>
              <a:ea typeface="+mn-ea"/>
              <a:cs typeface="Arial" panose="020B0604020202020204" pitchFamily="34" charset="0"/>
            </a:rPr>
            <a:t>The right employees with the right skills in the right structure</a:t>
          </a:r>
        </a:p>
      </dgm:t>
    </dgm:pt>
    <dgm:pt modelId="{45F4C4A1-84DB-48EB-AD48-58B441408B21}" type="parTrans" cxnId="{2C8C7CB6-EB6D-4508-A1E7-17C015F06CBD}">
      <dgm:prSet/>
      <dgm:spPr/>
      <dgm:t>
        <a:bodyPr/>
        <a:lstStyle/>
        <a:p>
          <a:endParaRPr lang="en-ZA"/>
        </a:p>
      </dgm:t>
    </dgm:pt>
    <dgm:pt modelId="{76FF759A-8759-4AC9-88C4-29E31B4897AE}" type="sibTrans" cxnId="{2C8C7CB6-EB6D-4508-A1E7-17C015F06CBD}">
      <dgm:prSet/>
      <dgm:spPr/>
      <dgm:t>
        <a:bodyPr/>
        <a:lstStyle/>
        <a:p>
          <a:endParaRPr lang="en-ZA"/>
        </a:p>
      </dgm:t>
    </dgm:pt>
    <dgm:pt modelId="{C84C4881-4DA8-4403-A31C-9310F00CE1D4}" type="pres">
      <dgm:prSet presAssocID="{DB1764A0-2F4E-4B4C-89F3-21777AC3350E}" presName="Name0" presStyleCnt="0">
        <dgm:presLayoutVars>
          <dgm:dir/>
          <dgm:animLvl val="lvl"/>
          <dgm:resizeHandles val="exact"/>
        </dgm:presLayoutVars>
      </dgm:prSet>
      <dgm:spPr/>
      <dgm:t>
        <a:bodyPr/>
        <a:lstStyle/>
        <a:p>
          <a:endParaRPr lang="en-US"/>
        </a:p>
      </dgm:t>
    </dgm:pt>
    <dgm:pt modelId="{0FE2AB35-A8B0-4A93-A96B-637206982E61}" type="pres">
      <dgm:prSet presAssocID="{23777420-D2DB-436A-AD22-28A2E12C1CA8}" presName="compositeNode" presStyleCnt="0">
        <dgm:presLayoutVars>
          <dgm:bulletEnabled val="1"/>
        </dgm:presLayoutVars>
      </dgm:prSet>
      <dgm:spPr/>
    </dgm:pt>
    <dgm:pt modelId="{FA84F503-F865-4E6D-B3C9-D3348E4AD9F4}" type="pres">
      <dgm:prSet presAssocID="{23777420-D2DB-436A-AD22-28A2E12C1CA8}" presName="bgRect" presStyleLbl="node1" presStyleIdx="0" presStyleCnt="3" custScaleY="100386" custLinFactNeighborX="-23" custLinFactNeighborY="0"/>
      <dgm:spPr>
        <a:prstGeom prst="roundRect">
          <a:avLst>
            <a:gd name="adj" fmla="val 5000"/>
          </a:avLst>
        </a:prstGeom>
      </dgm:spPr>
      <dgm:t>
        <a:bodyPr/>
        <a:lstStyle/>
        <a:p>
          <a:endParaRPr lang="en-US"/>
        </a:p>
      </dgm:t>
    </dgm:pt>
    <dgm:pt modelId="{6D0BC905-3029-4A5F-8EC6-C9F19C082B84}" type="pres">
      <dgm:prSet presAssocID="{23777420-D2DB-436A-AD22-28A2E12C1CA8}" presName="parentNode" presStyleLbl="node1" presStyleIdx="0" presStyleCnt="3">
        <dgm:presLayoutVars>
          <dgm:chMax val="0"/>
          <dgm:bulletEnabled val="1"/>
        </dgm:presLayoutVars>
      </dgm:prSet>
      <dgm:spPr/>
      <dgm:t>
        <a:bodyPr/>
        <a:lstStyle/>
        <a:p>
          <a:endParaRPr lang="en-US"/>
        </a:p>
      </dgm:t>
    </dgm:pt>
    <dgm:pt modelId="{406F4733-3585-4E78-A454-948C422514DA}" type="pres">
      <dgm:prSet presAssocID="{23777420-D2DB-436A-AD22-28A2E12C1CA8}" presName="childNode" presStyleLbl="node1" presStyleIdx="0" presStyleCnt="3">
        <dgm:presLayoutVars>
          <dgm:bulletEnabled val="1"/>
        </dgm:presLayoutVars>
      </dgm:prSet>
      <dgm:spPr>
        <a:prstGeom prst="rect">
          <a:avLst/>
        </a:prstGeom>
      </dgm:spPr>
      <dgm:t>
        <a:bodyPr/>
        <a:lstStyle/>
        <a:p>
          <a:endParaRPr lang="en-US"/>
        </a:p>
      </dgm:t>
    </dgm:pt>
    <dgm:pt modelId="{F7F6865A-0C54-46FD-9D90-B25A9DB17AAC}" type="pres">
      <dgm:prSet presAssocID="{5007681A-F894-4793-BC1B-AD686D31A534}" presName="hSp" presStyleCnt="0"/>
      <dgm:spPr/>
    </dgm:pt>
    <dgm:pt modelId="{F83FE53C-87C0-460D-B4A5-EE65AB9A4F01}" type="pres">
      <dgm:prSet presAssocID="{5007681A-F894-4793-BC1B-AD686D31A534}" presName="vProcSp" presStyleCnt="0"/>
      <dgm:spPr/>
    </dgm:pt>
    <dgm:pt modelId="{D743314A-8491-4B15-9743-187D9BA61544}" type="pres">
      <dgm:prSet presAssocID="{5007681A-F894-4793-BC1B-AD686D31A534}" presName="vSp1" presStyleCnt="0"/>
      <dgm:spPr/>
    </dgm:pt>
    <dgm:pt modelId="{9CAFF1EF-C21B-4A6E-BD4E-0F7BDC09E7E2}" type="pres">
      <dgm:prSet presAssocID="{5007681A-F894-4793-BC1B-AD686D31A534}" presName="simulatedConn" presStyleLbl="solidFgAcc1" presStyleIdx="0" presStyleCnt="2"/>
      <dgm:spPr>
        <a:xfrm rot="5400000">
          <a:off x="1870404" y="1841059"/>
          <a:ext cx="346652" cy="294702"/>
        </a:xfrm>
        <a:prstGeom prst="flowChartExtract">
          <a:avLst/>
        </a:prstGeom>
        <a:solidFill>
          <a:sysClr val="window" lastClr="FFFFFF">
            <a:hueOff val="0"/>
            <a:satOff val="0"/>
            <a:lumOff val="0"/>
            <a:alphaOff val="0"/>
          </a:sysClr>
        </a:solidFill>
        <a:ln w="12700" cap="flat" cmpd="sng" algn="ctr">
          <a:solidFill>
            <a:srgbClr val="604878">
              <a:hueOff val="0"/>
              <a:satOff val="0"/>
              <a:lumOff val="0"/>
              <a:alphaOff val="0"/>
            </a:srgbClr>
          </a:solidFill>
          <a:prstDash val="solid"/>
          <a:miter lim="800000"/>
        </a:ln>
        <a:effectLst/>
      </dgm:spPr>
      <dgm:t>
        <a:bodyPr/>
        <a:lstStyle/>
        <a:p>
          <a:endParaRPr lang="en-US"/>
        </a:p>
      </dgm:t>
    </dgm:pt>
    <dgm:pt modelId="{D6462BEC-0C22-4865-BBEE-CCFC5360ACCA}" type="pres">
      <dgm:prSet presAssocID="{5007681A-F894-4793-BC1B-AD686D31A534}" presName="vSp2" presStyleCnt="0"/>
      <dgm:spPr/>
    </dgm:pt>
    <dgm:pt modelId="{892FA3EF-29B4-48EE-8A19-E73701BE074E}" type="pres">
      <dgm:prSet presAssocID="{5007681A-F894-4793-BC1B-AD686D31A534}" presName="sibTrans" presStyleCnt="0"/>
      <dgm:spPr/>
    </dgm:pt>
    <dgm:pt modelId="{0A6E816B-5B04-4B0C-BBA2-2ECF53911EDF}" type="pres">
      <dgm:prSet presAssocID="{F64F5CFD-6366-431D-9C8C-824A97066C38}" presName="compositeNode" presStyleCnt="0">
        <dgm:presLayoutVars>
          <dgm:bulletEnabled val="1"/>
        </dgm:presLayoutVars>
      </dgm:prSet>
      <dgm:spPr/>
    </dgm:pt>
    <dgm:pt modelId="{981BE0CA-7294-4FCE-8CA2-5DD644F78F8C}" type="pres">
      <dgm:prSet presAssocID="{F64F5CFD-6366-431D-9C8C-824A97066C38}" presName="bgRect" presStyleLbl="node1" presStyleIdx="1" presStyleCnt="3"/>
      <dgm:spPr>
        <a:prstGeom prst="roundRect">
          <a:avLst>
            <a:gd name="adj" fmla="val 5000"/>
          </a:avLst>
        </a:prstGeom>
      </dgm:spPr>
      <dgm:t>
        <a:bodyPr/>
        <a:lstStyle/>
        <a:p>
          <a:endParaRPr lang="en-US"/>
        </a:p>
      </dgm:t>
    </dgm:pt>
    <dgm:pt modelId="{54197DFD-F4E2-438E-8210-36EEDD2D0B0A}" type="pres">
      <dgm:prSet presAssocID="{F64F5CFD-6366-431D-9C8C-824A97066C38}" presName="parentNode" presStyleLbl="node1" presStyleIdx="1" presStyleCnt="3">
        <dgm:presLayoutVars>
          <dgm:chMax val="0"/>
          <dgm:bulletEnabled val="1"/>
        </dgm:presLayoutVars>
      </dgm:prSet>
      <dgm:spPr/>
      <dgm:t>
        <a:bodyPr/>
        <a:lstStyle/>
        <a:p>
          <a:endParaRPr lang="en-US"/>
        </a:p>
      </dgm:t>
    </dgm:pt>
    <dgm:pt modelId="{BE83D890-55DB-4A06-B6C5-9C570ACEA230}" type="pres">
      <dgm:prSet presAssocID="{F64F5CFD-6366-431D-9C8C-824A97066C38}" presName="childNode" presStyleLbl="node1" presStyleIdx="1" presStyleCnt="3">
        <dgm:presLayoutVars>
          <dgm:bulletEnabled val="1"/>
        </dgm:presLayoutVars>
      </dgm:prSet>
      <dgm:spPr>
        <a:prstGeom prst="rect">
          <a:avLst/>
        </a:prstGeom>
      </dgm:spPr>
      <dgm:t>
        <a:bodyPr/>
        <a:lstStyle/>
        <a:p>
          <a:endParaRPr lang="en-US"/>
        </a:p>
      </dgm:t>
    </dgm:pt>
    <dgm:pt modelId="{D90467B8-3B74-4AB5-BAA9-0023A77B4973}" type="pres">
      <dgm:prSet presAssocID="{EDE639CC-701F-4B0E-9643-F118A715C5C8}" presName="hSp" presStyleCnt="0"/>
      <dgm:spPr/>
    </dgm:pt>
    <dgm:pt modelId="{FDCF2C5C-2FA4-4C08-B2FB-8288384ED591}" type="pres">
      <dgm:prSet presAssocID="{EDE639CC-701F-4B0E-9643-F118A715C5C8}" presName="vProcSp" presStyleCnt="0"/>
      <dgm:spPr/>
    </dgm:pt>
    <dgm:pt modelId="{9DCAD966-D53A-4416-B63E-0BD057DD5FFC}" type="pres">
      <dgm:prSet presAssocID="{EDE639CC-701F-4B0E-9643-F118A715C5C8}" presName="vSp1" presStyleCnt="0"/>
      <dgm:spPr/>
    </dgm:pt>
    <dgm:pt modelId="{47FF11D1-EED8-44F7-A2B0-9BFCF88C7AE9}" type="pres">
      <dgm:prSet presAssocID="{EDE639CC-701F-4B0E-9643-F118A715C5C8}" presName="simulatedConn" presStyleLbl="solidFgAcc1" presStyleIdx="1" presStyleCnt="2"/>
      <dgm:spPr>
        <a:xfrm rot="5400000">
          <a:off x="3903854" y="1841059"/>
          <a:ext cx="346652" cy="294702"/>
        </a:xfrm>
        <a:prstGeom prst="flowChartExtract">
          <a:avLst/>
        </a:prstGeom>
        <a:solidFill>
          <a:sysClr val="window" lastClr="FFFFFF">
            <a:hueOff val="0"/>
            <a:satOff val="0"/>
            <a:lumOff val="0"/>
            <a:alphaOff val="0"/>
          </a:sysClr>
        </a:solidFill>
        <a:ln w="12700" cap="flat" cmpd="sng" algn="ctr">
          <a:solidFill>
            <a:srgbClr val="604878">
              <a:hueOff val="-14019298"/>
              <a:satOff val="20613"/>
              <a:lumOff val="17647"/>
              <a:alphaOff val="0"/>
            </a:srgbClr>
          </a:solidFill>
          <a:prstDash val="solid"/>
          <a:miter lim="800000"/>
        </a:ln>
        <a:effectLst/>
      </dgm:spPr>
      <dgm:t>
        <a:bodyPr/>
        <a:lstStyle/>
        <a:p>
          <a:endParaRPr lang="en-US"/>
        </a:p>
      </dgm:t>
    </dgm:pt>
    <dgm:pt modelId="{49487266-9455-4262-936B-6FE8470B7A8C}" type="pres">
      <dgm:prSet presAssocID="{EDE639CC-701F-4B0E-9643-F118A715C5C8}" presName="vSp2" presStyleCnt="0"/>
      <dgm:spPr/>
    </dgm:pt>
    <dgm:pt modelId="{1AA82789-CFE4-4D2C-B860-AFB4D557996A}" type="pres">
      <dgm:prSet presAssocID="{EDE639CC-701F-4B0E-9643-F118A715C5C8}" presName="sibTrans" presStyleCnt="0"/>
      <dgm:spPr/>
    </dgm:pt>
    <dgm:pt modelId="{8ADD90FF-4A3E-48A7-918C-009B44040695}" type="pres">
      <dgm:prSet presAssocID="{B1CC5DFA-990C-417F-B661-47CAA3B6BEE5}" presName="compositeNode" presStyleCnt="0">
        <dgm:presLayoutVars>
          <dgm:bulletEnabled val="1"/>
        </dgm:presLayoutVars>
      </dgm:prSet>
      <dgm:spPr/>
    </dgm:pt>
    <dgm:pt modelId="{2AFCFD1C-B80D-4E1D-A65D-276A7E0B53E0}" type="pres">
      <dgm:prSet presAssocID="{B1CC5DFA-990C-417F-B661-47CAA3B6BEE5}" presName="bgRect" presStyleLbl="node1" presStyleIdx="2" presStyleCnt="3" custLinFactNeighborX="23" custLinFactNeighborY="-388"/>
      <dgm:spPr>
        <a:prstGeom prst="roundRect">
          <a:avLst>
            <a:gd name="adj" fmla="val 5000"/>
          </a:avLst>
        </a:prstGeom>
      </dgm:spPr>
      <dgm:t>
        <a:bodyPr/>
        <a:lstStyle/>
        <a:p>
          <a:endParaRPr lang="en-US"/>
        </a:p>
      </dgm:t>
    </dgm:pt>
    <dgm:pt modelId="{ED35D579-084D-44C6-9AE6-BEAD47A97EB5}" type="pres">
      <dgm:prSet presAssocID="{B1CC5DFA-990C-417F-B661-47CAA3B6BEE5}" presName="parentNode" presStyleLbl="node1" presStyleIdx="2" presStyleCnt="3">
        <dgm:presLayoutVars>
          <dgm:chMax val="0"/>
          <dgm:bulletEnabled val="1"/>
        </dgm:presLayoutVars>
      </dgm:prSet>
      <dgm:spPr/>
      <dgm:t>
        <a:bodyPr/>
        <a:lstStyle/>
        <a:p>
          <a:endParaRPr lang="en-US"/>
        </a:p>
      </dgm:t>
    </dgm:pt>
    <dgm:pt modelId="{A4BAD4AB-92B8-4E9C-A279-47501C24D7F7}" type="pres">
      <dgm:prSet presAssocID="{B1CC5DFA-990C-417F-B661-47CAA3B6BEE5}" presName="childNode" presStyleLbl="node1" presStyleIdx="2" presStyleCnt="3">
        <dgm:presLayoutVars>
          <dgm:bulletEnabled val="1"/>
        </dgm:presLayoutVars>
      </dgm:prSet>
      <dgm:spPr>
        <a:prstGeom prst="rect">
          <a:avLst/>
        </a:prstGeom>
      </dgm:spPr>
      <dgm:t>
        <a:bodyPr/>
        <a:lstStyle/>
        <a:p>
          <a:endParaRPr lang="en-US"/>
        </a:p>
      </dgm:t>
    </dgm:pt>
  </dgm:ptLst>
  <dgm:cxnLst>
    <dgm:cxn modelId="{45C94C9E-8063-4E8D-88E7-ED12BFC5BF94}" type="presOf" srcId="{F64F5CFD-6366-431D-9C8C-824A97066C38}" destId="{54197DFD-F4E2-438E-8210-36EEDD2D0B0A}" srcOrd="1" destOrd="0" presId="urn:microsoft.com/office/officeart/2005/8/layout/hProcess7"/>
    <dgm:cxn modelId="{319AF3B1-8478-47DE-A7D1-D86FB5EA9351}" type="presOf" srcId="{23777420-D2DB-436A-AD22-28A2E12C1CA8}" destId="{6D0BC905-3029-4A5F-8EC6-C9F19C082B84}" srcOrd="1" destOrd="0" presId="urn:microsoft.com/office/officeart/2005/8/layout/hProcess7"/>
    <dgm:cxn modelId="{5FE33E16-8DA7-45ED-929D-36F6BA44B26F}" srcId="{DB1764A0-2F4E-4B4C-89F3-21777AC3350E}" destId="{23777420-D2DB-436A-AD22-28A2E12C1CA8}" srcOrd="0" destOrd="0" parTransId="{27674F8E-3F52-48B2-9C75-650354695F97}" sibTransId="{5007681A-F894-4793-BC1B-AD686D31A534}"/>
    <dgm:cxn modelId="{763B46FA-2511-4894-B137-98D513C47CBD}" type="presOf" srcId="{1370A7AE-18ED-41C3-9A87-FB938E219ED5}" destId="{406F4733-3585-4E78-A454-948C422514DA}" srcOrd="0" destOrd="0" presId="urn:microsoft.com/office/officeart/2005/8/layout/hProcess7"/>
    <dgm:cxn modelId="{2C8C7CB6-EB6D-4508-A1E7-17C015F06CBD}" srcId="{B1CC5DFA-990C-417F-B661-47CAA3B6BEE5}" destId="{213E0153-9810-4A87-BF3E-2AD7BBEE35ED}" srcOrd="0" destOrd="0" parTransId="{45F4C4A1-84DB-48EB-AD48-58B441408B21}" sibTransId="{76FF759A-8759-4AC9-88C4-29E31B4897AE}"/>
    <dgm:cxn modelId="{D479B2A4-8489-4AF9-8770-7012D0BCE1F6}" type="presOf" srcId="{F64F5CFD-6366-431D-9C8C-824A97066C38}" destId="{981BE0CA-7294-4FCE-8CA2-5DD644F78F8C}" srcOrd="0" destOrd="0" presId="urn:microsoft.com/office/officeart/2005/8/layout/hProcess7"/>
    <dgm:cxn modelId="{6649189D-AD14-4716-9536-AD1D19817B97}" srcId="{DB1764A0-2F4E-4B4C-89F3-21777AC3350E}" destId="{B1CC5DFA-990C-417F-B661-47CAA3B6BEE5}" srcOrd="2" destOrd="0" parTransId="{DC3792CF-D39E-4C50-8DCE-3E184F5A0C43}" sibTransId="{09E8F5A6-EB74-4FA5-86F9-0458F54B3B51}"/>
    <dgm:cxn modelId="{75BA2F87-4CBE-4FF4-9586-FC7553436C64}" type="presOf" srcId="{213E0153-9810-4A87-BF3E-2AD7BBEE35ED}" destId="{A4BAD4AB-92B8-4E9C-A279-47501C24D7F7}" srcOrd="0" destOrd="0" presId="urn:microsoft.com/office/officeart/2005/8/layout/hProcess7"/>
    <dgm:cxn modelId="{85D0F1DC-00E9-4E45-A9AA-A3F7C66242BD}" srcId="{DB1764A0-2F4E-4B4C-89F3-21777AC3350E}" destId="{F64F5CFD-6366-431D-9C8C-824A97066C38}" srcOrd="1" destOrd="0" parTransId="{3447F75B-C90A-422F-8F26-15C3438DFCC0}" sibTransId="{EDE639CC-701F-4B0E-9643-F118A715C5C8}"/>
    <dgm:cxn modelId="{EAF44CFD-51D3-47FA-85F1-BE3A2D330601}" type="presOf" srcId="{23777420-D2DB-436A-AD22-28A2E12C1CA8}" destId="{FA84F503-F865-4E6D-B3C9-D3348E4AD9F4}" srcOrd="0" destOrd="0" presId="urn:microsoft.com/office/officeart/2005/8/layout/hProcess7"/>
    <dgm:cxn modelId="{C4A745C8-FAE2-4EF2-A74F-81BB37DDA4E4}" type="presOf" srcId="{B1CC5DFA-990C-417F-B661-47CAA3B6BEE5}" destId="{ED35D579-084D-44C6-9AE6-BEAD47A97EB5}" srcOrd="1" destOrd="0" presId="urn:microsoft.com/office/officeart/2005/8/layout/hProcess7"/>
    <dgm:cxn modelId="{7CBC77CD-4179-4BF8-BAA6-A9F5F3EEA7DF}" type="presOf" srcId="{A6A6E1CA-C365-4CEC-B6DE-4CA70A8B263B}" destId="{BE83D890-55DB-4A06-B6C5-9C570ACEA230}" srcOrd="0" destOrd="0" presId="urn:microsoft.com/office/officeart/2005/8/layout/hProcess7"/>
    <dgm:cxn modelId="{D73F090A-B473-4BF4-B698-96D0FA9318B2}" type="presOf" srcId="{DB1764A0-2F4E-4B4C-89F3-21777AC3350E}" destId="{C84C4881-4DA8-4403-A31C-9310F00CE1D4}" srcOrd="0" destOrd="0" presId="urn:microsoft.com/office/officeart/2005/8/layout/hProcess7"/>
    <dgm:cxn modelId="{B9FDFF6B-ED9A-4003-9992-98A712AF7732}" srcId="{23777420-D2DB-436A-AD22-28A2E12C1CA8}" destId="{1370A7AE-18ED-41C3-9A87-FB938E219ED5}" srcOrd="0" destOrd="0" parTransId="{985FB76D-8D28-4589-B8A4-1382AD017BF8}" sibTransId="{F46B06A4-F73F-480F-880E-C77E50F93620}"/>
    <dgm:cxn modelId="{DB77BA60-1D4A-4909-AE97-858468DFAF6A}" type="presOf" srcId="{B1CC5DFA-990C-417F-B661-47CAA3B6BEE5}" destId="{2AFCFD1C-B80D-4E1D-A65D-276A7E0B53E0}" srcOrd="0" destOrd="0" presId="urn:microsoft.com/office/officeart/2005/8/layout/hProcess7"/>
    <dgm:cxn modelId="{499AA3CF-6F6A-45C1-A836-7DDBFA672295}" srcId="{F64F5CFD-6366-431D-9C8C-824A97066C38}" destId="{A6A6E1CA-C365-4CEC-B6DE-4CA70A8B263B}" srcOrd="0" destOrd="0" parTransId="{5D22B4C1-0F73-40C6-BA2B-884A336E5937}" sibTransId="{90F2B46E-2235-4AB6-99A5-CDFB771829F5}"/>
    <dgm:cxn modelId="{66D32A2A-11AF-419C-AE80-11BCE3E008C8}" type="presParOf" srcId="{C84C4881-4DA8-4403-A31C-9310F00CE1D4}" destId="{0FE2AB35-A8B0-4A93-A96B-637206982E61}" srcOrd="0" destOrd="0" presId="urn:microsoft.com/office/officeart/2005/8/layout/hProcess7"/>
    <dgm:cxn modelId="{3AA64D04-D421-4EFA-A284-4FEB9F97EB4D}" type="presParOf" srcId="{0FE2AB35-A8B0-4A93-A96B-637206982E61}" destId="{FA84F503-F865-4E6D-B3C9-D3348E4AD9F4}" srcOrd="0" destOrd="0" presId="urn:microsoft.com/office/officeart/2005/8/layout/hProcess7"/>
    <dgm:cxn modelId="{5735B76D-E032-4E58-8D20-36365AEC8182}" type="presParOf" srcId="{0FE2AB35-A8B0-4A93-A96B-637206982E61}" destId="{6D0BC905-3029-4A5F-8EC6-C9F19C082B84}" srcOrd="1" destOrd="0" presId="urn:microsoft.com/office/officeart/2005/8/layout/hProcess7"/>
    <dgm:cxn modelId="{BC9A370D-11DB-47DB-91B4-43F2569B9D65}" type="presParOf" srcId="{0FE2AB35-A8B0-4A93-A96B-637206982E61}" destId="{406F4733-3585-4E78-A454-948C422514DA}" srcOrd="2" destOrd="0" presId="urn:microsoft.com/office/officeart/2005/8/layout/hProcess7"/>
    <dgm:cxn modelId="{156900F1-94A4-4036-9B6B-0DA13BCD8CD0}" type="presParOf" srcId="{C84C4881-4DA8-4403-A31C-9310F00CE1D4}" destId="{F7F6865A-0C54-46FD-9D90-B25A9DB17AAC}" srcOrd="1" destOrd="0" presId="urn:microsoft.com/office/officeart/2005/8/layout/hProcess7"/>
    <dgm:cxn modelId="{E8AD7927-819A-4499-9F89-08C4A5D0972C}" type="presParOf" srcId="{C84C4881-4DA8-4403-A31C-9310F00CE1D4}" destId="{F83FE53C-87C0-460D-B4A5-EE65AB9A4F01}" srcOrd="2" destOrd="0" presId="urn:microsoft.com/office/officeart/2005/8/layout/hProcess7"/>
    <dgm:cxn modelId="{72AC7C75-ED54-4E0B-99D2-DA24DA69A6F3}" type="presParOf" srcId="{F83FE53C-87C0-460D-B4A5-EE65AB9A4F01}" destId="{D743314A-8491-4B15-9743-187D9BA61544}" srcOrd="0" destOrd="0" presId="urn:microsoft.com/office/officeart/2005/8/layout/hProcess7"/>
    <dgm:cxn modelId="{8660AD34-E9C5-434E-87C6-6B07880F3FA0}" type="presParOf" srcId="{F83FE53C-87C0-460D-B4A5-EE65AB9A4F01}" destId="{9CAFF1EF-C21B-4A6E-BD4E-0F7BDC09E7E2}" srcOrd="1" destOrd="0" presId="urn:microsoft.com/office/officeart/2005/8/layout/hProcess7"/>
    <dgm:cxn modelId="{A28964B7-8674-4F7D-B1A5-3ECE46B717FE}" type="presParOf" srcId="{F83FE53C-87C0-460D-B4A5-EE65AB9A4F01}" destId="{D6462BEC-0C22-4865-BBEE-CCFC5360ACCA}" srcOrd="2" destOrd="0" presId="urn:microsoft.com/office/officeart/2005/8/layout/hProcess7"/>
    <dgm:cxn modelId="{5ECCB3F4-74FB-4758-8230-487A0124AF27}" type="presParOf" srcId="{C84C4881-4DA8-4403-A31C-9310F00CE1D4}" destId="{892FA3EF-29B4-48EE-8A19-E73701BE074E}" srcOrd="3" destOrd="0" presId="urn:microsoft.com/office/officeart/2005/8/layout/hProcess7"/>
    <dgm:cxn modelId="{865860A9-C3C5-4DFD-B585-2AB87D6D8AC0}" type="presParOf" srcId="{C84C4881-4DA8-4403-A31C-9310F00CE1D4}" destId="{0A6E816B-5B04-4B0C-BBA2-2ECF53911EDF}" srcOrd="4" destOrd="0" presId="urn:microsoft.com/office/officeart/2005/8/layout/hProcess7"/>
    <dgm:cxn modelId="{F3D97873-4121-46C7-952D-442B631271EE}" type="presParOf" srcId="{0A6E816B-5B04-4B0C-BBA2-2ECF53911EDF}" destId="{981BE0CA-7294-4FCE-8CA2-5DD644F78F8C}" srcOrd="0" destOrd="0" presId="urn:microsoft.com/office/officeart/2005/8/layout/hProcess7"/>
    <dgm:cxn modelId="{6E9A3BD8-5E1C-4BE3-BE6E-78F211AD1C7D}" type="presParOf" srcId="{0A6E816B-5B04-4B0C-BBA2-2ECF53911EDF}" destId="{54197DFD-F4E2-438E-8210-36EEDD2D0B0A}" srcOrd="1" destOrd="0" presId="urn:microsoft.com/office/officeart/2005/8/layout/hProcess7"/>
    <dgm:cxn modelId="{F03F31D4-5215-498D-BF1D-150EBE7BEFBB}" type="presParOf" srcId="{0A6E816B-5B04-4B0C-BBA2-2ECF53911EDF}" destId="{BE83D890-55DB-4A06-B6C5-9C570ACEA230}" srcOrd="2" destOrd="0" presId="urn:microsoft.com/office/officeart/2005/8/layout/hProcess7"/>
    <dgm:cxn modelId="{1B1ADA8D-41D5-4B19-878D-FEAD3D876DCB}" type="presParOf" srcId="{C84C4881-4DA8-4403-A31C-9310F00CE1D4}" destId="{D90467B8-3B74-4AB5-BAA9-0023A77B4973}" srcOrd="5" destOrd="0" presId="urn:microsoft.com/office/officeart/2005/8/layout/hProcess7"/>
    <dgm:cxn modelId="{BD83E674-E736-44B0-AA29-A463199CF6EC}" type="presParOf" srcId="{C84C4881-4DA8-4403-A31C-9310F00CE1D4}" destId="{FDCF2C5C-2FA4-4C08-B2FB-8288384ED591}" srcOrd="6" destOrd="0" presId="urn:microsoft.com/office/officeart/2005/8/layout/hProcess7"/>
    <dgm:cxn modelId="{99DAFB67-F7FD-4F3A-8CA9-3875FD64D7F6}" type="presParOf" srcId="{FDCF2C5C-2FA4-4C08-B2FB-8288384ED591}" destId="{9DCAD966-D53A-4416-B63E-0BD057DD5FFC}" srcOrd="0" destOrd="0" presId="urn:microsoft.com/office/officeart/2005/8/layout/hProcess7"/>
    <dgm:cxn modelId="{63AE4C18-4A06-44EF-BCAE-7A4ECE910206}" type="presParOf" srcId="{FDCF2C5C-2FA4-4C08-B2FB-8288384ED591}" destId="{47FF11D1-EED8-44F7-A2B0-9BFCF88C7AE9}" srcOrd="1" destOrd="0" presId="urn:microsoft.com/office/officeart/2005/8/layout/hProcess7"/>
    <dgm:cxn modelId="{5AD1BC21-5DEB-44CD-8CC0-DDE7B0D6F65E}" type="presParOf" srcId="{FDCF2C5C-2FA4-4C08-B2FB-8288384ED591}" destId="{49487266-9455-4262-936B-6FE8470B7A8C}" srcOrd="2" destOrd="0" presId="urn:microsoft.com/office/officeart/2005/8/layout/hProcess7"/>
    <dgm:cxn modelId="{F65F48F5-B3D2-42A6-B4E3-4E326E5ADA24}" type="presParOf" srcId="{C84C4881-4DA8-4403-A31C-9310F00CE1D4}" destId="{1AA82789-CFE4-4D2C-B860-AFB4D557996A}" srcOrd="7" destOrd="0" presId="urn:microsoft.com/office/officeart/2005/8/layout/hProcess7"/>
    <dgm:cxn modelId="{7654E54F-B2CB-4654-A042-931360CCE20B}" type="presParOf" srcId="{C84C4881-4DA8-4403-A31C-9310F00CE1D4}" destId="{8ADD90FF-4A3E-48A7-918C-009B44040695}" srcOrd="8" destOrd="0" presId="urn:microsoft.com/office/officeart/2005/8/layout/hProcess7"/>
    <dgm:cxn modelId="{2D0BA34C-E4ED-4026-AFB5-5B5D8175F6BF}" type="presParOf" srcId="{8ADD90FF-4A3E-48A7-918C-009B44040695}" destId="{2AFCFD1C-B80D-4E1D-A65D-276A7E0B53E0}" srcOrd="0" destOrd="0" presId="urn:microsoft.com/office/officeart/2005/8/layout/hProcess7"/>
    <dgm:cxn modelId="{2645DE66-CEA4-4638-B22B-07D579BBBF99}" type="presParOf" srcId="{8ADD90FF-4A3E-48A7-918C-009B44040695}" destId="{ED35D579-084D-44C6-9AE6-BEAD47A97EB5}" srcOrd="1" destOrd="0" presId="urn:microsoft.com/office/officeart/2005/8/layout/hProcess7"/>
    <dgm:cxn modelId="{8E72FCCD-D5A3-4BD3-AB38-5B5D40F85EF6}" type="presParOf" srcId="{8ADD90FF-4A3E-48A7-918C-009B44040695}" destId="{A4BAD4AB-92B8-4E9C-A279-47501C24D7F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1764A0-2F4E-4B4C-89F3-21777AC3350E}"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en-ZA"/>
        </a:p>
      </dgm:t>
    </dgm:pt>
    <dgm:pt modelId="{23777420-D2DB-436A-AD22-28A2E12C1CA8}">
      <dgm:prSet phldrT="[Text]"/>
      <dgm:spPr>
        <a:xfrm>
          <a:off x="4" y="0"/>
          <a:ext cx="1935733" cy="2082800"/>
        </a:xfrm>
        <a:solidFill>
          <a:srgbClr val="60487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Inputs</a:t>
          </a:r>
        </a:p>
      </dgm:t>
    </dgm:pt>
    <dgm:pt modelId="{27674F8E-3F52-48B2-9C75-650354695F97}" type="parTrans" cxnId="{5FE33E16-8DA7-45ED-929D-36F6BA44B26F}">
      <dgm:prSet/>
      <dgm:spPr/>
      <dgm:t>
        <a:bodyPr/>
        <a:lstStyle/>
        <a:p>
          <a:endParaRPr lang="en-ZA"/>
        </a:p>
      </dgm:t>
    </dgm:pt>
    <dgm:pt modelId="{5007681A-F894-4793-BC1B-AD686D31A534}" type="sibTrans" cxnId="{5FE33E16-8DA7-45ED-929D-36F6BA44B26F}">
      <dgm:prSet/>
      <dgm:spPr/>
      <dgm:t>
        <a:bodyPr/>
        <a:lstStyle/>
        <a:p>
          <a:endParaRPr lang="en-ZA"/>
        </a:p>
      </dgm:t>
    </dgm:pt>
    <dgm:pt modelId="{1370A7AE-18ED-41C3-9A87-FB938E219ED5}">
      <dgm:prSet phldrT="[Text]" custT="1"/>
      <dgm:spPr>
        <a:xfrm>
          <a:off x="387151" y="0"/>
          <a:ext cx="1442121" cy="2082800"/>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r>
            <a:rPr lang="en-ZA" sz="2400" dirty="0">
              <a:solidFill>
                <a:sysClr val="window" lastClr="FFFFFF"/>
              </a:solidFill>
              <a:latin typeface="Arial" panose="020B0604020202020204" pitchFamily="34" charset="0"/>
              <a:ea typeface="+mn-ea"/>
              <a:cs typeface="Arial" panose="020B0604020202020204" pitchFamily="34" charset="0"/>
            </a:rPr>
            <a:t>Innovation hub</a:t>
          </a:r>
        </a:p>
        <a:p>
          <a:endParaRPr lang="en-ZA" sz="2400" dirty="0">
            <a:solidFill>
              <a:sysClr val="window" lastClr="FFFFFF"/>
            </a:solidFill>
            <a:latin typeface="Arial" panose="020B0604020202020204" pitchFamily="34" charset="0"/>
            <a:ea typeface="+mn-ea"/>
            <a:cs typeface="Arial" panose="020B0604020202020204" pitchFamily="34" charset="0"/>
          </a:endParaRPr>
        </a:p>
        <a:p>
          <a:r>
            <a:rPr lang="en-ZA" sz="2400" dirty="0">
              <a:solidFill>
                <a:sysClr val="window" lastClr="FFFFFF"/>
              </a:solidFill>
              <a:latin typeface="Arial" panose="020B0604020202020204" pitchFamily="34" charset="0"/>
              <a:ea typeface="+mn-ea"/>
              <a:cs typeface="Arial" panose="020B0604020202020204" pitchFamily="34" charset="0"/>
            </a:rPr>
            <a:t>Digital product roadmap</a:t>
          </a:r>
        </a:p>
        <a:p>
          <a:endParaRPr lang="en-ZA" sz="1400" dirty="0">
            <a:solidFill>
              <a:sysClr val="window" lastClr="FFFFFF"/>
            </a:solidFill>
            <a:latin typeface="Calibri"/>
            <a:ea typeface="+mn-ea"/>
            <a:cs typeface="+mn-cs"/>
          </a:endParaRPr>
        </a:p>
        <a:p>
          <a:endParaRPr lang="en-ZA" sz="1400" dirty="0">
            <a:solidFill>
              <a:sysClr val="window" lastClr="FFFFFF"/>
            </a:solidFill>
            <a:latin typeface="Calibri"/>
            <a:ea typeface="+mn-ea"/>
            <a:cs typeface="+mn-cs"/>
          </a:endParaRPr>
        </a:p>
      </dgm:t>
    </dgm:pt>
    <dgm:pt modelId="{985FB76D-8D28-4589-B8A4-1382AD017BF8}" type="parTrans" cxnId="{B9FDFF6B-ED9A-4003-9992-98A712AF7732}">
      <dgm:prSet/>
      <dgm:spPr/>
      <dgm:t>
        <a:bodyPr/>
        <a:lstStyle/>
        <a:p>
          <a:endParaRPr lang="en-ZA"/>
        </a:p>
      </dgm:t>
    </dgm:pt>
    <dgm:pt modelId="{F46B06A4-F73F-480F-880E-C77E50F93620}" type="sibTrans" cxnId="{B9FDFF6B-ED9A-4003-9992-98A712AF7732}">
      <dgm:prSet/>
      <dgm:spPr/>
      <dgm:t>
        <a:bodyPr/>
        <a:lstStyle/>
        <a:p>
          <a:endParaRPr lang="en-ZA"/>
        </a:p>
      </dgm:t>
    </dgm:pt>
    <dgm:pt modelId="{F64F5CFD-6366-431D-9C8C-824A97066C38}">
      <dgm:prSet phldrT="[Text]"/>
      <dgm:spPr>
        <a:xfrm>
          <a:off x="2003933" y="0"/>
          <a:ext cx="1935733" cy="2082800"/>
        </a:xfrm>
        <a:solidFill>
          <a:srgbClr val="604878">
            <a:hueOff val="-7009649"/>
            <a:satOff val="10306"/>
            <a:lumOff val="8824"/>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Outputs</a:t>
          </a:r>
        </a:p>
      </dgm:t>
    </dgm:pt>
    <dgm:pt modelId="{3447F75B-C90A-422F-8F26-15C3438DFCC0}" type="parTrans" cxnId="{85D0F1DC-00E9-4E45-A9AA-A3F7C66242BD}">
      <dgm:prSet/>
      <dgm:spPr/>
      <dgm:t>
        <a:bodyPr/>
        <a:lstStyle/>
        <a:p>
          <a:endParaRPr lang="en-ZA"/>
        </a:p>
      </dgm:t>
    </dgm:pt>
    <dgm:pt modelId="{EDE639CC-701F-4B0E-9643-F118A715C5C8}" type="sibTrans" cxnId="{85D0F1DC-00E9-4E45-A9AA-A3F7C66242BD}">
      <dgm:prSet/>
      <dgm:spPr/>
      <dgm:t>
        <a:bodyPr/>
        <a:lstStyle/>
        <a:p>
          <a:endParaRPr lang="en-ZA"/>
        </a:p>
      </dgm:t>
    </dgm:pt>
    <dgm:pt modelId="{A6A6E1CA-C365-4CEC-B6DE-4CA70A8B263B}">
      <dgm:prSet phldrT="[Text]" custT="1"/>
      <dgm:spPr>
        <a:xfrm>
          <a:off x="2391080" y="0"/>
          <a:ext cx="1442121" cy="2082800"/>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r>
            <a:rPr lang="en-ZA" sz="2000" dirty="0" smtClean="0">
              <a:solidFill>
                <a:sysClr val="window" lastClr="FFFFFF"/>
              </a:solidFill>
              <a:latin typeface="Arial" panose="020B0604020202020204" pitchFamily="34" charset="0"/>
              <a:ea typeface="+mn-ea"/>
              <a:cs typeface="Arial" panose="020B0604020202020204" pitchFamily="34" charset="0"/>
            </a:rPr>
            <a:t>Smart </a:t>
          </a:r>
          <a:r>
            <a:rPr lang="en-ZA" sz="2000" dirty="0">
              <a:solidFill>
                <a:sysClr val="window" lastClr="FFFFFF"/>
              </a:solidFill>
              <a:latin typeface="Arial" panose="020B0604020202020204" pitchFamily="34" charset="0"/>
              <a:ea typeface="+mn-ea"/>
              <a:cs typeface="Arial" panose="020B0604020202020204" pitchFamily="34" charset="0"/>
            </a:rPr>
            <a:t>City Solution for CoJ</a:t>
          </a:r>
        </a:p>
        <a:p>
          <a:r>
            <a:rPr lang="en-ZA" sz="2000" dirty="0">
              <a:solidFill>
                <a:sysClr val="window" lastClr="FFFFFF"/>
              </a:solidFill>
              <a:latin typeface="Arial" panose="020B0604020202020204" pitchFamily="34" charset="0"/>
              <a:ea typeface="+mn-ea"/>
              <a:cs typeface="Arial" panose="020B0604020202020204" pitchFamily="34" charset="0"/>
            </a:rPr>
            <a:t>Hybrid Broadcasting Platform </a:t>
          </a:r>
          <a:r>
            <a:rPr lang="en-ZA" sz="2000" dirty="0" smtClean="0">
              <a:solidFill>
                <a:sysClr val="window" lastClr="FFFFFF"/>
              </a:solidFill>
              <a:latin typeface="Arial" panose="020B0604020202020204" pitchFamily="34" charset="0"/>
              <a:ea typeface="+mn-ea"/>
              <a:cs typeface="Arial" panose="020B0604020202020204" pitchFamily="34" charset="0"/>
            </a:rPr>
            <a:t>development</a:t>
          </a:r>
          <a:endParaRPr lang="en-ZA" sz="2000" dirty="0">
            <a:solidFill>
              <a:sysClr val="window" lastClr="FFFFFF"/>
            </a:solidFill>
            <a:latin typeface="Arial" panose="020B0604020202020204" pitchFamily="34" charset="0"/>
            <a:ea typeface="+mn-ea"/>
            <a:cs typeface="Arial" panose="020B0604020202020204" pitchFamily="34" charset="0"/>
          </a:endParaRPr>
        </a:p>
        <a:p>
          <a:r>
            <a:rPr lang="en-ZA" sz="2000" dirty="0">
              <a:solidFill>
                <a:sysClr val="window" lastClr="FFFFFF"/>
              </a:solidFill>
              <a:latin typeface="Arial" panose="020B0604020202020204" pitchFamily="34" charset="0"/>
              <a:ea typeface="+mn-ea"/>
              <a:cs typeface="Arial" panose="020B0604020202020204" pitchFamily="34" charset="0"/>
            </a:rPr>
            <a:t>Completion of project and reports prepared for DAB+, DRM 30 and L Band</a:t>
          </a:r>
        </a:p>
      </dgm:t>
    </dgm:pt>
    <dgm:pt modelId="{5D22B4C1-0F73-40C6-BA2B-884A336E5937}" type="parTrans" cxnId="{499AA3CF-6F6A-45C1-A836-7DDBFA672295}">
      <dgm:prSet/>
      <dgm:spPr/>
      <dgm:t>
        <a:bodyPr/>
        <a:lstStyle/>
        <a:p>
          <a:endParaRPr lang="en-ZA"/>
        </a:p>
      </dgm:t>
    </dgm:pt>
    <dgm:pt modelId="{90F2B46E-2235-4AB6-99A5-CDFB771829F5}" type="sibTrans" cxnId="{499AA3CF-6F6A-45C1-A836-7DDBFA672295}">
      <dgm:prSet/>
      <dgm:spPr/>
      <dgm:t>
        <a:bodyPr/>
        <a:lstStyle/>
        <a:p>
          <a:endParaRPr lang="en-ZA"/>
        </a:p>
      </dgm:t>
    </dgm:pt>
    <dgm:pt modelId="{B1CC5DFA-990C-417F-B661-47CAA3B6BEE5}">
      <dgm:prSet phldrT="[Text]"/>
      <dgm:spPr>
        <a:xfrm>
          <a:off x="3911114" y="0"/>
          <a:ext cx="1935733" cy="2082800"/>
        </a:xfrm>
        <a:solidFill>
          <a:srgbClr val="604878">
            <a:hueOff val="-14019298"/>
            <a:satOff val="20613"/>
            <a:lumOff val="17647"/>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Outcomes</a:t>
          </a:r>
        </a:p>
      </dgm:t>
    </dgm:pt>
    <dgm:pt modelId="{DC3792CF-D39E-4C50-8DCE-3E184F5A0C43}" type="parTrans" cxnId="{6649189D-AD14-4716-9536-AD1D19817B97}">
      <dgm:prSet/>
      <dgm:spPr/>
      <dgm:t>
        <a:bodyPr/>
        <a:lstStyle/>
        <a:p>
          <a:endParaRPr lang="en-ZA"/>
        </a:p>
      </dgm:t>
    </dgm:pt>
    <dgm:pt modelId="{09E8F5A6-EB74-4FA5-86F9-0458F54B3B51}" type="sibTrans" cxnId="{6649189D-AD14-4716-9536-AD1D19817B97}">
      <dgm:prSet/>
      <dgm:spPr/>
      <dgm:t>
        <a:bodyPr/>
        <a:lstStyle/>
        <a:p>
          <a:endParaRPr lang="en-ZA"/>
        </a:p>
      </dgm:t>
    </dgm:pt>
    <dgm:pt modelId="{213E0153-9810-4A87-BF3E-2AD7BBEE35ED}">
      <dgm:prSet phldrT="[Text]" custT="1"/>
      <dgm:spPr>
        <a:xfrm>
          <a:off x="4298261" y="0"/>
          <a:ext cx="1442121" cy="2082800"/>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r>
            <a:rPr lang="en-ZA" sz="2400" dirty="0" smtClean="0">
              <a:solidFill>
                <a:sysClr val="window" lastClr="FFFFFF"/>
              </a:solidFill>
              <a:latin typeface="Arial" panose="020B0604020202020204" pitchFamily="34" charset="0"/>
              <a:ea typeface="+mn-ea"/>
              <a:cs typeface="Arial" panose="020B0604020202020204" pitchFamily="34" charset="0"/>
            </a:rPr>
            <a:t>Enhanced </a:t>
          </a:r>
          <a:r>
            <a:rPr lang="en-ZA" sz="2400" dirty="0">
              <a:solidFill>
                <a:sysClr val="window" lastClr="FFFFFF"/>
              </a:solidFill>
              <a:latin typeface="Arial" panose="020B0604020202020204" pitchFamily="34" charset="0"/>
              <a:ea typeface="+mn-ea"/>
              <a:cs typeface="Arial" panose="020B0604020202020204" pitchFamily="34" charset="0"/>
            </a:rPr>
            <a:t>product offering to customers including products and consulting services</a:t>
          </a: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dgm:t>
    </dgm:pt>
    <dgm:pt modelId="{45F4C4A1-84DB-48EB-AD48-58B441408B21}" type="parTrans" cxnId="{2C8C7CB6-EB6D-4508-A1E7-17C015F06CBD}">
      <dgm:prSet/>
      <dgm:spPr/>
      <dgm:t>
        <a:bodyPr/>
        <a:lstStyle/>
        <a:p>
          <a:endParaRPr lang="en-ZA"/>
        </a:p>
      </dgm:t>
    </dgm:pt>
    <dgm:pt modelId="{76FF759A-8759-4AC9-88C4-29E31B4897AE}" type="sibTrans" cxnId="{2C8C7CB6-EB6D-4508-A1E7-17C015F06CBD}">
      <dgm:prSet/>
      <dgm:spPr/>
      <dgm:t>
        <a:bodyPr/>
        <a:lstStyle/>
        <a:p>
          <a:endParaRPr lang="en-ZA"/>
        </a:p>
      </dgm:t>
    </dgm:pt>
    <dgm:pt modelId="{C84C4881-4DA8-4403-A31C-9310F00CE1D4}" type="pres">
      <dgm:prSet presAssocID="{DB1764A0-2F4E-4B4C-89F3-21777AC3350E}" presName="Name0" presStyleCnt="0">
        <dgm:presLayoutVars>
          <dgm:dir/>
          <dgm:animLvl val="lvl"/>
          <dgm:resizeHandles val="exact"/>
        </dgm:presLayoutVars>
      </dgm:prSet>
      <dgm:spPr/>
      <dgm:t>
        <a:bodyPr/>
        <a:lstStyle/>
        <a:p>
          <a:endParaRPr lang="en-US"/>
        </a:p>
      </dgm:t>
    </dgm:pt>
    <dgm:pt modelId="{0FE2AB35-A8B0-4A93-A96B-637206982E61}" type="pres">
      <dgm:prSet presAssocID="{23777420-D2DB-436A-AD22-28A2E12C1CA8}" presName="compositeNode" presStyleCnt="0">
        <dgm:presLayoutVars>
          <dgm:bulletEnabled val="1"/>
        </dgm:presLayoutVars>
      </dgm:prSet>
      <dgm:spPr/>
    </dgm:pt>
    <dgm:pt modelId="{FA84F503-F865-4E6D-B3C9-D3348E4AD9F4}" type="pres">
      <dgm:prSet presAssocID="{23777420-D2DB-436A-AD22-28A2E12C1CA8}" presName="bgRect" presStyleLbl="node1" presStyleIdx="0" presStyleCnt="3" custLinFactNeighborX="-23" custLinFactNeighborY="0"/>
      <dgm:spPr>
        <a:prstGeom prst="roundRect">
          <a:avLst>
            <a:gd name="adj" fmla="val 5000"/>
          </a:avLst>
        </a:prstGeom>
      </dgm:spPr>
      <dgm:t>
        <a:bodyPr/>
        <a:lstStyle/>
        <a:p>
          <a:endParaRPr lang="en-US"/>
        </a:p>
      </dgm:t>
    </dgm:pt>
    <dgm:pt modelId="{6D0BC905-3029-4A5F-8EC6-C9F19C082B84}" type="pres">
      <dgm:prSet presAssocID="{23777420-D2DB-436A-AD22-28A2E12C1CA8}" presName="parentNode" presStyleLbl="node1" presStyleIdx="0" presStyleCnt="3">
        <dgm:presLayoutVars>
          <dgm:chMax val="0"/>
          <dgm:bulletEnabled val="1"/>
        </dgm:presLayoutVars>
      </dgm:prSet>
      <dgm:spPr/>
      <dgm:t>
        <a:bodyPr/>
        <a:lstStyle/>
        <a:p>
          <a:endParaRPr lang="en-US"/>
        </a:p>
      </dgm:t>
    </dgm:pt>
    <dgm:pt modelId="{406F4733-3585-4E78-A454-948C422514DA}" type="pres">
      <dgm:prSet presAssocID="{23777420-D2DB-436A-AD22-28A2E12C1CA8}" presName="childNode" presStyleLbl="node1" presStyleIdx="0" presStyleCnt="3">
        <dgm:presLayoutVars>
          <dgm:bulletEnabled val="1"/>
        </dgm:presLayoutVars>
      </dgm:prSet>
      <dgm:spPr>
        <a:prstGeom prst="rect">
          <a:avLst/>
        </a:prstGeom>
      </dgm:spPr>
      <dgm:t>
        <a:bodyPr/>
        <a:lstStyle/>
        <a:p>
          <a:endParaRPr lang="en-US"/>
        </a:p>
      </dgm:t>
    </dgm:pt>
    <dgm:pt modelId="{F7F6865A-0C54-46FD-9D90-B25A9DB17AAC}" type="pres">
      <dgm:prSet presAssocID="{5007681A-F894-4793-BC1B-AD686D31A534}" presName="hSp" presStyleCnt="0"/>
      <dgm:spPr/>
    </dgm:pt>
    <dgm:pt modelId="{F83FE53C-87C0-460D-B4A5-EE65AB9A4F01}" type="pres">
      <dgm:prSet presAssocID="{5007681A-F894-4793-BC1B-AD686D31A534}" presName="vProcSp" presStyleCnt="0"/>
      <dgm:spPr/>
    </dgm:pt>
    <dgm:pt modelId="{D743314A-8491-4B15-9743-187D9BA61544}" type="pres">
      <dgm:prSet presAssocID="{5007681A-F894-4793-BC1B-AD686D31A534}" presName="vSp1" presStyleCnt="0"/>
      <dgm:spPr/>
    </dgm:pt>
    <dgm:pt modelId="{9CAFF1EF-C21B-4A6E-BD4E-0F7BDC09E7E2}" type="pres">
      <dgm:prSet presAssocID="{5007681A-F894-4793-BC1B-AD686D31A534}" presName="simulatedConn" presStyleLbl="solidFgAcc1" presStyleIdx="0" presStyleCnt="2"/>
      <dgm:spPr>
        <a:xfrm rot="5400000">
          <a:off x="1860596" y="1640004"/>
          <a:ext cx="306031" cy="290359"/>
        </a:xfrm>
        <a:prstGeom prst="flowChartExtract">
          <a:avLst/>
        </a:prstGeom>
        <a:solidFill>
          <a:sysClr val="window" lastClr="FFFFFF">
            <a:hueOff val="0"/>
            <a:satOff val="0"/>
            <a:lumOff val="0"/>
            <a:alphaOff val="0"/>
          </a:sysClr>
        </a:solidFill>
        <a:ln w="12700" cap="flat" cmpd="sng" algn="ctr">
          <a:solidFill>
            <a:srgbClr val="604878">
              <a:hueOff val="0"/>
              <a:satOff val="0"/>
              <a:lumOff val="0"/>
              <a:alphaOff val="0"/>
            </a:srgbClr>
          </a:solidFill>
          <a:prstDash val="solid"/>
          <a:miter lim="800000"/>
        </a:ln>
        <a:effectLst/>
      </dgm:spPr>
      <dgm:t>
        <a:bodyPr/>
        <a:lstStyle/>
        <a:p>
          <a:endParaRPr lang="en-US"/>
        </a:p>
      </dgm:t>
    </dgm:pt>
    <dgm:pt modelId="{D6462BEC-0C22-4865-BBEE-CCFC5360ACCA}" type="pres">
      <dgm:prSet presAssocID="{5007681A-F894-4793-BC1B-AD686D31A534}" presName="vSp2" presStyleCnt="0"/>
      <dgm:spPr/>
    </dgm:pt>
    <dgm:pt modelId="{892FA3EF-29B4-48EE-8A19-E73701BE074E}" type="pres">
      <dgm:prSet presAssocID="{5007681A-F894-4793-BC1B-AD686D31A534}" presName="sibTrans" presStyleCnt="0"/>
      <dgm:spPr/>
    </dgm:pt>
    <dgm:pt modelId="{0A6E816B-5B04-4B0C-BBA2-2ECF53911EDF}" type="pres">
      <dgm:prSet presAssocID="{F64F5CFD-6366-431D-9C8C-824A97066C38}" presName="compositeNode" presStyleCnt="0">
        <dgm:presLayoutVars>
          <dgm:bulletEnabled val="1"/>
        </dgm:presLayoutVars>
      </dgm:prSet>
      <dgm:spPr/>
    </dgm:pt>
    <dgm:pt modelId="{981BE0CA-7294-4FCE-8CA2-5DD644F78F8C}" type="pres">
      <dgm:prSet presAssocID="{F64F5CFD-6366-431D-9C8C-824A97066C38}" presName="bgRect" presStyleLbl="node1" presStyleIdx="1" presStyleCnt="3"/>
      <dgm:spPr>
        <a:prstGeom prst="roundRect">
          <a:avLst>
            <a:gd name="adj" fmla="val 5000"/>
          </a:avLst>
        </a:prstGeom>
      </dgm:spPr>
      <dgm:t>
        <a:bodyPr/>
        <a:lstStyle/>
        <a:p>
          <a:endParaRPr lang="en-US"/>
        </a:p>
      </dgm:t>
    </dgm:pt>
    <dgm:pt modelId="{54197DFD-F4E2-438E-8210-36EEDD2D0B0A}" type="pres">
      <dgm:prSet presAssocID="{F64F5CFD-6366-431D-9C8C-824A97066C38}" presName="parentNode" presStyleLbl="node1" presStyleIdx="1" presStyleCnt="3">
        <dgm:presLayoutVars>
          <dgm:chMax val="0"/>
          <dgm:bulletEnabled val="1"/>
        </dgm:presLayoutVars>
      </dgm:prSet>
      <dgm:spPr/>
      <dgm:t>
        <a:bodyPr/>
        <a:lstStyle/>
        <a:p>
          <a:endParaRPr lang="en-US"/>
        </a:p>
      </dgm:t>
    </dgm:pt>
    <dgm:pt modelId="{BE83D890-55DB-4A06-B6C5-9C570ACEA230}" type="pres">
      <dgm:prSet presAssocID="{F64F5CFD-6366-431D-9C8C-824A97066C38}" presName="childNode" presStyleLbl="node1" presStyleIdx="1" presStyleCnt="3">
        <dgm:presLayoutVars>
          <dgm:bulletEnabled val="1"/>
        </dgm:presLayoutVars>
      </dgm:prSet>
      <dgm:spPr>
        <a:prstGeom prst="rect">
          <a:avLst/>
        </a:prstGeom>
      </dgm:spPr>
      <dgm:t>
        <a:bodyPr/>
        <a:lstStyle/>
        <a:p>
          <a:endParaRPr lang="en-US"/>
        </a:p>
      </dgm:t>
    </dgm:pt>
    <dgm:pt modelId="{D90467B8-3B74-4AB5-BAA9-0023A77B4973}" type="pres">
      <dgm:prSet presAssocID="{EDE639CC-701F-4B0E-9643-F118A715C5C8}" presName="hSp" presStyleCnt="0"/>
      <dgm:spPr/>
    </dgm:pt>
    <dgm:pt modelId="{FDCF2C5C-2FA4-4C08-B2FB-8288384ED591}" type="pres">
      <dgm:prSet presAssocID="{EDE639CC-701F-4B0E-9643-F118A715C5C8}" presName="vProcSp" presStyleCnt="0"/>
      <dgm:spPr/>
    </dgm:pt>
    <dgm:pt modelId="{9DCAD966-D53A-4416-B63E-0BD057DD5FFC}" type="pres">
      <dgm:prSet presAssocID="{EDE639CC-701F-4B0E-9643-F118A715C5C8}" presName="vSp1" presStyleCnt="0"/>
      <dgm:spPr/>
    </dgm:pt>
    <dgm:pt modelId="{47FF11D1-EED8-44F7-A2B0-9BFCF88C7AE9}" type="pres">
      <dgm:prSet presAssocID="{EDE639CC-701F-4B0E-9643-F118A715C5C8}" presName="simulatedConn" presStyleLbl="solidFgAcc1" presStyleIdx="1" presStyleCnt="2"/>
      <dgm:spPr>
        <a:xfrm rot="5400000">
          <a:off x="3864080" y="1640004"/>
          <a:ext cx="306031" cy="290359"/>
        </a:xfrm>
        <a:prstGeom prst="flowChartExtract">
          <a:avLst/>
        </a:prstGeom>
        <a:solidFill>
          <a:sysClr val="window" lastClr="FFFFFF">
            <a:hueOff val="0"/>
            <a:satOff val="0"/>
            <a:lumOff val="0"/>
            <a:alphaOff val="0"/>
          </a:sysClr>
        </a:solidFill>
        <a:ln w="12700" cap="flat" cmpd="sng" algn="ctr">
          <a:solidFill>
            <a:srgbClr val="604878">
              <a:hueOff val="-14019298"/>
              <a:satOff val="20613"/>
              <a:lumOff val="17647"/>
              <a:alphaOff val="0"/>
            </a:srgbClr>
          </a:solidFill>
          <a:prstDash val="solid"/>
          <a:miter lim="800000"/>
        </a:ln>
        <a:effectLst/>
      </dgm:spPr>
      <dgm:t>
        <a:bodyPr/>
        <a:lstStyle/>
        <a:p>
          <a:endParaRPr lang="en-US"/>
        </a:p>
      </dgm:t>
    </dgm:pt>
    <dgm:pt modelId="{49487266-9455-4262-936B-6FE8470B7A8C}" type="pres">
      <dgm:prSet presAssocID="{EDE639CC-701F-4B0E-9643-F118A715C5C8}" presName="vSp2" presStyleCnt="0"/>
      <dgm:spPr/>
    </dgm:pt>
    <dgm:pt modelId="{1AA82789-CFE4-4D2C-B860-AFB4D557996A}" type="pres">
      <dgm:prSet presAssocID="{EDE639CC-701F-4B0E-9643-F118A715C5C8}" presName="sibTrans" presStyleCnt="0"/>
      <dgm:spPr/>
    </dgm:pt>
    <dgm:pt modelId="{8ADD90FF-4A3E-48A7-918C-009B44040695}" type="pres">
      <dgm:prSet presAssocID="{B1CC5DFA-990C-417F-B661-47CAA3B6BEE5}" presName="compositeNode" presStyleCnt="0">
        <dgm:presLayoutVars>
          <dgm:bulletEnabled val="1"/>
        </dgm:presLayoutVars>
      </dgm:prSet>
      <dgm:spPr/>
    </dgm:pt>
    <dgm:pt modelId="{2AFCFD1C-B80D-4E1D-A65D-276A7E0B53E0}" type="pres">
      <dgm:prSet presAssocID="{B1CC5DFA-990C-417F-B661-47CAA3B6BEE5}" presName="bgRect" presStyleLbl="node1" presStyleIdx="2" presStyleCnt="3" custLinFactNeighborX="94" custLinFactNeighborY="-1185"/>
      <dgm:spPr>
        <a:prstGeom prst="roundRect">
          <a:avLst>
            <a:gd name="adj" fmla="val 5000"/>
          </a:avLst>
        </a:prstGeom>
      </dgm:spPr>
      <dgm:t>
        <a:bodyPr/>
        <a:lstStyle/>
        <a:p>
          <a:endParaRPr lang="en-US"/>
        </a:p>
      </dgm:t>
    </dgm:pt>
    <dgm:pt modelId="{ED35D579-084D-44C6-9AE6-BEAD47A97EB5}" type="pres">
      <dgm:prSet presAssocID="{B1CC5DFA-990C-417F-B661-47CAA3B6BEE5}" presName="parentNode" presStyleLbl="node1" presStyleIdx="2" presStyleCnt="3">
        <dgm:presLayoutVars>
          <dgm:chMax val="0"/>
          <dgm:bulletEnabled val="1"/>
        </dgm:presLayoutVars>
      </dgm:prSet>
      <dgm:spPr/>
      <dgm:t>
        <a:bodyPr/>
        <a:lstStyle/>
        <a:p>
          <a:endParaRPr lang="en-US"/>
        </a:p>
      </dgm:t>
    </dgm:pt>
    <dgm:pt modelId="{A4BAD4AB-92B8-4E9C-A279-47501C24D7F7}" type="pres">
      <dgm:prSet presAssocID="{B1CC5DFA-990C-417F-B661-47CAA3B6BEE5}" presName="childNode" presStyleLbl="node1" presStyleIdx="2" presStyleCnt="3">
        <dgm:presLayoutVars>
          <dgm:bulletEnabled val="1"/>
        </dgm:presLayoutVars>
      </dgm:prSet>
      <dgm:spPr>
        <a:prstGeom prst="rect">
          <a:avLst/>
        </a:prstGeom>
      </dgm:spPr>
      <dgm:t>
        <a:bodyPr/>
        <a:lstStyle/>
        <a:p>
          <a:endParaRPr lang="en-US"/>
        </a:p>
      </dgm:t>
    </dgm:pt>
  </dgm:ptLst>
  <dgm:cxnLst>
    <dgm:cxn modelId="{567ED12B-799F-4ED5-8533-3F190CA9CB83}" type="presOf" srcId="{213E0153-9810-4A87-BF3E-2AD7BBEE35ED}" destId="{A4BAD4AB-92B8-4E9C-A279-47501C24D7F7}" srcOrd="0" destOrd="0" presId="urn:microsoft.com/office/officeart/2005/8/layout/hProcess7"/>
    <dgm:cxn modelId="{0E5863DB-C6D4-4267-B918-95E94091AE73}" type="presOf" srcId="{A6A6E1CA-C365-4CEC-B6DE-4CA70A8B263B}" destId="{BE83D890-55DB-4A06-B6C5-9C570ACEA230}" srcOrd="0" destOrd="0" presId="urn:microsoft.com/office/officeart/2005/8/layout/hProcess7"/>
    <dgm:cxn modelId="{EF0B93E6-303F-4DA2-A7F7-BDE0E52274AE}" type="presOf" srcId="{DB1764A0-2F4E-4B4C-89F3-21777AC3350E}" destId="{C84C4881-4DA8-4403-A31C-9310F00CE1D4}" srcOrd="0" destOrd="0" presId="urn:microsoft.com/office/officeart/2005/8/layout/hProcess7"/>
    <dgm:cxn modelId="{5FE33E16-8DA7-45ED-929D-36F6BA44B26F}" srcId="{DB1764A0-2F4E-4B4C-89F3-21777AC3350E}" destId="{23777420-D2DB-436A-AD22-28A2E12C1CA8}" srcOrd="0" destOrd="0" parTransId="{27674F8E-3F52-48B2-9C75-650354695F97}" sibTransId="{5007681A-F894-4793-BC1B-AD686D31A534}"/>
    <dgm:cxn modelId="{02939C5C-D196-462A-83E4-CF97A7CFA29F}" type="presOf" srcId="{B1CC5DFA-990C-417F-B661-47CAA3B6BEE5}" destId="{2AFCFD1C-B80D-4E1D-A65D-276A7E0B53E0}" srcOrd="0" destOrd="0" presId="urn:microsoft.com/office/officeart/2005/8/layout/hProcess7"/>
    <dgm:cxn modelId="{8C466643-7B3C-4418-8B22-FE6F281014B1}" type="presOf" srcId="{B1CC5DFA-990C-417F-B661-47CAA3B6BEE5}" destId="{ED35D579-084D-44C6-9AE6-BEAD47A97EB5}" srcOrd="1" destOrd="0" presId="urn:microsoft.com/office/officeart/2005/8/layout/hProcess7"/>
    <dgm:cxn modelId="{197B8345-4402-4F44-93A0-E2FD24F8997E}" type="presOf" srcId="{23777420-D2DB-436A-AD22-28A2E12C1CA8}" destId="{6D0BC905-3029-4A5F-8EC6-C9F19C082B84}" srcOrd="1" destOrd="0" presId="urn:microsoft.com/office/officeart/2005/8/layout/hProcess7"/>
    <dgm:cxn modelId="{2C8C7CB6-EB6D-4508-A1E7-17C015F06CBD}" srcId="{B1CC5DFA-990C-417F-B661-47CAA3B6BEE5}" destId="{213E0153-9810-4A87-BF3E-2AD7BBEE35ED}" srcOrd="0" destOrd="0" parTransId="{45F4C4A1-84DB-48EB-AD48-58B441408B21}" sibTransId="{76FF759A-8759-4AC9-88C4-29E31B4897AE}"/>
    <dgm:cxn modelId="{66C57492-70AE-411B-B913-26DAADB809A3}" type="presOf" srcId="{1370A7AE-18ED-41C3-9A87-FB938E219ED5}" destId="{406F4733-3585-4E78-A454-948C422514DA}" srcOrd="0" destOrd="0" presId="urn:microsoft.com/office/officeart/2005/8/layout/hProcess7"/>
    <dgm:cxn modelId="{6649189D-AD14-4716-9536-AD1D19817B97}" srcId="{DB1764A0-2F4E-4B4C-89F3-21777AC3350E}" destId="{B1CC5DFA-990C-417F-B661-47CAA3B6BEE5}" srcOrd="2" destOrd="0" parTransId="{DC3792CF-D39E-4C50-8DCE-3E184F5A0C43}" sibTransId="{09E8F5A6-EB74-4FA5-86F9-0458F54B3B51}"/>
    <dgm:cxn modelId="{85D0F1DC-00E9-4E45-A9AA-A3F7C66242BD}" srcId="{DB1764A0-2F4E-4B4C-89F3-21777AC3350E}" destId="{F64F5CFD-6366-431D-9C8C-824A97066C38}" srcOrd="1" destOrd="0" parTransId="{3447F75B-C90A-422F-8F26-15C3438DFCC0}" sibTransId="{EDE639CC-701F-4B0E-9643-F118A715C5C8}"/>
    <dgm:cxn modelId="{B9FDFF6B-ED9A-4003-9992-98A712AF7732}" srcId="{23777420-D2DB-436A-AD22-28A2E12C1CA8}" destId="{1370A7AE-18ED-41C3-9A87-FB938E219ED5}" srcOrd="0" destOrd="0" parTransId="{985FB76D-8D28-4589-B8A4-1382AD017BF8}" sibTransId="{F46B06A4-F73F-480F-880E-C77E50F93620}"/>
    <dgm:cxn modelId="{7179314D-15A5-4C42-A1BA-522A1CB92D78}" type="presOf" srcId="{F64F5CFD-6366-431D-9C8C-824A97066C38}" destId="{981BE0CA-7294-4FCE-8CA2-5DD644F78F8C}" srcOrd="0" destOrd="0" presId="urn:microsoft.com/office/officeart/2005/8/layout/hProcess7"/>
    <dgm:cxn modelId="{0B8B53D1-A79E-436E-B49D-744C16A3F200}" type="presOf" srcId="{F64F5CFD-6366-431D-9C8C-824A97066C38}" destId="{54197DFD-F4E2-438E-8210-36EEDD2D0B0A}" srcOrd="1" destOrd="0" presId="urn:microsoft.com/office/officeart/2005/8/layout/hProcess7"/>
    <dgm:cxn modelId="{499AA3CF-6F6A-45C1-A836-7DDBFA672295}" srcId="{F64F5CFD-6366-431D-9C8C-824A97066C38}" destId="{A6A6E1CA-C365-4CEC-B6DE-4CA70A8B263B}" srcOrd="0" destOrd="0" parTransId="{5D22B4C1-0F73-40C6-BA2B-884A336E5937}" sibTransId="{90F2B46E-2235-4AB6-99A5-CDFB771829F5}"/>
    <dgm:cxn modelId="{B5D7AE4B-8640-4B66-A5DD-BA64D2C8834A}" type="presOf" srcId="{23777420-D2DB-436A-AD22-28A2E12C1CA8}" destId="{FA84F503-F865-4E6D-B3C9-D3348E4AD9F4}" srcOrd="0" destOrd="0" presId="urn:microsoft.com/office/officeart/2005/8/layout/hProcess7"/>
    <dgm:cxn modelId="{00CC6A93-9BE7-4626-82F8-D6ABC4CFFF3C}" type="presParOf" srcId="{C84C4881-4DA8-4403-A31C-9310F00CE1D4}" destId="{0FE2AB35-A8B0-4A93-A96B-637206982E61}" srcOrd="0" destOrd="0" presId="urn:microsoft.com/office/officeart/2005/8/layout/hProcess7"/>
    <dgm:cxn modelId="{F111BA99-78FF-4797-99BF-6D7360649AD9}" type="presParOf" srcId="{0FE2AB35-A8B0-4A93-A96B-637206982E61}" destId="{FA84F503-F865-4E6D-B3C9-D3348E4AD9F4}" srcOrd="0" destOrd="0" presId="urn:microsoft.com/office/officeart/2005/8/layout/hProcess7"/>
    <dgm:cxn modelId="{9C65E8B5-04B0-4E98-B254-FC4C32E0CCD5}" type="presParOf" srcId="{0FE2AB35-A8B0-4A93-A96B-637206982E61}" destId="{6D0BC905-3029-4A5F-8EC6-C9F19C082B84}" srcOrd="1" destOrd="0" presId="urn:microsoft.com/office/officeart/2005/8/layout/hProcess7"/>
    <dgm:cxn modelId="{9A94D564-2EE0-4A04-A0C8-566B1236B01B}" type="presParOf" srcId="{0FE2AB35-A8B0-4A93-A96B-637206982E61}" destId="{406F4733-3585-4E78-A454-948C422514DA}" srcOrd="2" destOrd="0" presId="urn:microsoft.com/office/officeart/2005/8/layout/hProcess7"/>
    <dgm:cxn modelId="{C4789C82-AFDC-4C3F-9641-7D9198D1E3A7}" type="presParOf" srcId="{C84C4881-4DA8-4403-A31C-9310F00CE1D4}" destId="{F7F6865A-0C54-46FD-9D90-B25A9DB17AAC}" srcOrd="1" destOrd="0" presId="urn:microsoft.com/office/officeart/2005/8/layout/hProcess7"/>
    <dgm:cxn modelId="{61E536DE-64EB-4CEA-AD8D-A5D1F703210D}" type="presParOf" srcId="{C84C4881-4DA8-4403-A31C-9310F00CE1D4}" destId="{F83FE53C-87C0-460D-B4A5-EE65AB9A4F01}" srcOrd="2" destOrd="0" presId="urn:microsoft.com/office/officeart/2005/8/layout/hProcess7"/>
    <dgm:cxn modelId="{2D03F35F-901B-42DD-99B6-11065185E28E}" type="presParOf" srcId="{F83FE53C-87C0-460D-B4A5-EE65AB9A4F01}" destId="{D743314A-8491-4B15-9743-187D9BA61544}" srcOrd="0" destOrd="0" presId="urn:microsoft.com/office/officeart/2005/8/layout/hProcess7"/>
    <dgm:cxn modelId="{96E30BA0-5433-4B9C-9CFC-5FCDB7EEE1DC}" type="presParOf" srcId="{F83FE53C-87C0-460D-B4A5-EE65AB9A4F01}" destId="{9CAFF1EF-C21B-4A6E-BD4E-0F7BDC09E7E2}" srcOrd="1" destOrd="0" presId="urn:microsoft.com/office/officeart/2005/8/layout/hProcess7"/>
    <dgm:cxn modelId="{4984E299-DBFC-4828-904E-EC6FD6CF3800}" type="presParOf" srcId="{F83FE53C-87C0-460D-B4A5-EE65AB9A4F01}" destId="{D6462BEC-0C22-4865-BBEE-CCFC5360ACCA}" srcOrd="2" destOrd="0" presId="urn:microsoft.com/office/officeart/2005/8/layout/hProcess7"/>
    <dgm:cxn modelId="{17FBACEC-3991-497D-83B0-BFC09F824F9D}" type="presParOf" srcId="{C84C4881-4DA8-4403-A31C-9310F00CE1D4}" destId="{892FA3EF-29B4-48EE-8A19-E73701BE074E}" srcOrd="3" destOrd="0" presId="urn:microsoft.com/office/officeart/2005/8/layout/hProcess7"/>
    <dgm:cxn modelId="{B451A779-E0E1-4CBA-BC4D-0BE394934DEA}" type="presParOf" srcId="{C84C4881-4DA8-4403-A31C-9310F00CE1D4}" destId="{0A6E816B-5B04-4B0C-BBA2-2ECF53911EDF}" srcOrd="4" destOrd="0" presId="urn:microsoft.com/office/officeart/2005/8/layout/hProcess7"/>
    <dgm:cxn modelId="{242B50EA-BB9E-4E4D-B1DC-6A97BD08255B}" type="presParOf" srcId="{0A6E816B-5B04-4B0C-BBA2-2ECF53911EDF}" destId="{981BE0CA-7294-4FCE-8CA2-5DD644F78F8C}" srcOrd="0" destOrd="0" presId="urn:microsoft.com/office/officeart/2005/8/layout/hProcess7"/>
    <dgm:cxn modelId="{BAA4F3D1-AFEC-48D3-9494-2A10484152E9}" type="presParOf" srcId="{0A6E816B-5B04-4B0C-BBA2-2ECF53911EDF}" destId="{54197DFD-F4E2-438E-8210-36EEDD2D0B0A}" srcOrd="1" destOrd="0" presId="urn:microsoft.com/office/officeart/2005/8/layout/hProcess7"/>
    <dgm:cxn modelId="{F1185F89-4D4F-47BD-8448-313BD27F382B}" type="presParOf" srcId="{0A6E816B-5B04-4B0C-BBA2-2ECF53911EDF}" destId="{BE83D890-55DB-4A06-B6C5-9C570ACEA230}" srcOrd="2" destOrd="0" presId="urn:microsoft.com/office/officeart/2005/8/layout/hProcess7"/>
    <dgm:cxn modelId="{D46E9A0A-459B-442B-96E1-23F34925AF1F}" type="presParOf" srcId="{C84C4881-4DA8-4403-A31C-9310F00CE1D4}" destId="{D90467B8-3B74-4AB5-BAA9-0023A77B4973}" srcOrd="5" destOrd="0" presId="urn:microsoft.com/office/officeart/2005/8/layout/hProcess7"/>
    <dgm:cxn modelId="{3020F44B-D7C6-4F56-999B-F3A648DD4084}" type="presParOf" srcId="{C84C4881-4DA8-4403-A31C-9310F00CE1D4}" destId="{FDCF2C5C-2FA4-4C08-B2FB-8288384ED591}" srcOrd="6" destOrd="0" presId="urn:microsoft.com/office/officeart/2005/8/layout/hProcess7"/>
    <dgm:cxn modelId="{8BE78B25-AC04-4923-92D8-E9E6663A1824}" type="presParOf" srcId="{FDCF2C5C-2FA4-4C08-B2FB-8288384ED591}" destId="{9DCAD966-D53A-4416-B63E-0BD057DD5FFC}" srcOrd="0" destOrd="0" presId="urn:microsoft.com/office/officeart/2005/8/layout/hProcess7"/>
    <dgm:cxn modelId="{CC945CD3-391A-4F4D-806A-4B6A8C69F5B8}" type="presParOf" srcId="{FDCF2C5C-2FA4-4C08-B2FB-8288384ED591}" destId="{47FF11D1-EED8-44F7-A2B0-9BFCF88C7AE9}" srcOrd="1" destOrd="0" presId="urn:microsoft.com/office/officeart/2005/8/layout/hProcess7"/>
    <dgm:cxn modelId="{8976E4E7-8690-47D2-A95C-4E05889FE947}" type="presParOf" srcId="{FDCF2C5C-2FA4-4C08-B2FB-8288384ED591}" destId="{49487266-9455-4262-936B-6FE8470B7A8C}" srcOrd="2" destOrd="0" presId="urn:microsoft.com/office/officeart/2005/8/layout/hProcess7"/>
    <dgm:cxn modelId="{4E7C5419-A4BC-4855-ADB6-CE2D9974BF49}" type="presParOf" srcId="{C84C4881-4DA8-4403-A31C-9310F00CE1D4}" destId="{1AA82789-CFE4-4D2C-B860-AFB4D557996A}" srcOrd="7" destOrd="0" presId="urn:microsoft.com/office/officeart/2005/8/layout/hProcess7"/>
    <dgm:cxn modelId="{1D4B1152-D35C-45D9-988D-232C40E50FF4}" type="presParOf" srcId="{C84C4881-4DA8-4403-A31C-9310F00CE1D4}" destId="{8ADD90FF-4A3E-48A7-918C-009B44040695}" srcOrd="8" destOrd="0" presId="urn:microsoft.com/office/officeart/2005/8/layout/hProcess7"/>
    <dgm:cxn modelId="{5D970B1A-13DF-4687-8F09-5B2AF5732281}" type="presParOf" srcId="{8ADD90FF-4A3E-48A7-918C-009B44040695}" destId="{2AFCFD1C-B80D-4E1D-A65D-276A7E0B53E0}" srcOrd="0" destOrd="0" presId="urn:microsoft.com/office/officeart/2005/8/layout/hProcess7"/>
    <dgm:cxn modelId="{C7D85B97-7456-4CF9-BD48-003B8349507F}" type="presParOf" srcId="{8ADD90FF-4A3E-48A7-918C-009B44040695}" destId="{ED35D579-084D-44C6-9AE6-BEAD47A97EB5}" srcOrd="1" destOrd="0" presId="urn:microsoft.com/office/officeart/2005/8/layout/hProcess7"/>
    <dgm:cxn modelId="{21229CAB-E9EF-497E-A6E9-1D10AE798B92}" type="presParOf" srcId="{8ADD90FF-4A3E-48A7-918C-009B44040695}" destId="{A4BAD4AB-92B8-4E9C-A279-47501C24D7F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1764A0-2F4E-4B4C-89F3-21777AC3350E}" type="doc">
      <dgm:prSet loTypeId="urn:microsoft.com/office/officeart/2005/8/layout/hProcess7" loCatId="process" qsTypeId="urn:microsoft.com/office/officeart/2005/8/quickstyle/simple1" qsCatId="simple" csTypeId="urn:microsoft.com/office/officeart/2005/8/colors/colorful5" csCatId="colorful" phldr="1"/>
      <dgm:spPr/>
      <dgm:t>
        <a:bodyPr/>
        <a:lstStyle/>
        <a:p>
          <a:endParaRPr lang="en-ZA"/>
        </a:p>
      </dgm:t>
    </dgm:pt>
    <dgm:pt modelId="{23777420-D2DB-436A-AD22-28A2E12C1CA8}">
      <dgm:prSet phldrT="[Text]"/>
      <dgm:spPr>
        <a:xfrm>
          <a:off x="446" y="0"/>
          <a:ext cx="1923324" cy="2044700"/>
        </a:xfrm>
        <a:solidFill>
          <a:srgbClr val="604878">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Inputs</a:t>
          </a:r>
        </a:p>
      </dgm:t>
    </dgm:pt>
    <dgm:pt modelId="{27674F8E-3F52-48B2-9C75-650354695F97}" type="parTrans" cxnId="{5FE33E16-8DA7-45ED-929D-36F6BA44B26F}">
      <dgm:prSet/>
      <dgm:spPr/>
      <dgm:t>
        <a:bodyPr/>
        <a:lstStyle/>
        <a:p>
          <a:endParaRPr lang="en-ZA"/>
        </a:p>
      </dgm:t>
    </dgm:pt>
    <dgm:pt modelId="{5007681A-F894-4793-BC1B-AD686D31A534}" type="sibTrans" cxnId="{5FE33E16-8DA7-45ED-929D-36F6BA44B26F}">
      <dgm:prSet/>
      <dgm:spPr/>
      <dgm:t>
        <a:bodyPr/>
        <a:lstStyle/>
        <a:p>
          <a:endParaRPr lang="en-ZA"/>
        </a:p>
      </dgm:t>
    </dgm:pt>
    <dgm:pt modelId="{1370A7AE-18ED-41C3-9A87-FB938E219ED5}">
      <dgm:prSet phldrT="[Text]" custT="1"/>
      <dgm:spPr>
        <a:xfrm>
          <a:off x="385111" y="0"/>
          <a:ext cx="1432876" cy="2044700"/>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400" dirty="0" smtClean="0">
            <a:solidFill>
              <a:sysClr val="window" lastClr="FFFFFF"/>
            </a:solidFill>
            <a:latin typeface="Arial" panose="020B0604020202020204" pitchFamily="34" charset="0"/>
            <a:ea typeface="+mn-ea"/>
            <a:cs typeface="Arial" panose="020B0604020202020204" pitchFamily="34" charset="0"/>
          </a:endParaRPr>
        </a:p>
        <a:p>
          <a:r>
            <a:rPr lang="en-ZA" sz="2400" dirty="0" smtClean="0">
              <a:solidFill>
                <a:sysClr val="window" lastClr="FFFFFF"/>
              </a:solidFill>
              <a:latin typeface="Arial" panose="020B0604020202020204" pitchFamily="34" charset="0"/>
              <a:ea typeface="+mn-ea"/>
              <a:cs typeface="Arial" panose="020B0604020202020204" pitchFamily="34" charset="0"/>
            </a:rPr>
            <a:t>Environmental </a:t>
          </a:r>
          <a:r>
            <a:rPr lang="en-ZA" sz="2400" dirty="0">
              <a:solidFill>
                <a:sysClr val="window" lastClr="FFFFFF"/>
              </a:solidFill>
              <a:latin typeface="Arial" panose="020B0604020202020204" pitchFamily="34" charset="0"/>
              <a:ea typeface="+mn-ea"/>
              <a:cs typeface="Arial" panose="020B0604020202020204" pitchFamily="34" charset="0"/>
            </a:rPr>
            <a:t>Policy</a:t>
          </a:r>
        </a:p>
        <a:p>
          <a:endParaRPr lang="en-ZA" sz="2400" dirty="0">
            <a:solidFill>
              <a:sysClr val="window" lastClr="FFFFFF"/>
            </a:solidFill>
            <a:latin typeface="Arial" panose="020B0604020202020204" pitchFamily="34" charset="0"/>
            <a:ea typeface="+mn-ea"/>
            <a:cs typeface="Arial" panose="020B0604020202020204" pitchFamily="34" charset="0"/>
          </a:endParaRPr>
        </a:p>
        <a:p>
          <a:r>
            <a:rPr lang="en-ZA" sz="2400" dirty="0">
              <a:solidFill>
                <a:sysClr val="window" lastClr="FFFFFF"/>
              </a:solidFill>
              <a:latin typeface="Arial" panose="020B0604020202020204" pitchFamily="34" charset="0"/>
              <a:ea typeface="+mn-ea"/>
              <a:cs typeface="Arial" panose="020B0604020202020204" pitchFamily="34" charset="0"/>
            </a:rPr>
            <a:t>Service provider to dispose of  waste</a:t>
          </a:r>
          <a:endParaRPr lang="en-ZA" sz="2400" dirty="0">
            <a:solidFill>
              <a:sysClr val="window" lastClr="FFFFFF"/>
            </a:solidFill>
            <a:latin typeface="Calibri"/>
            <a:ea typeface="+mn-ea"/>
            <a:cs typeface="+mn-cs"/>
          </a:endParaRPr>
        </a:p>
        <a:p>
          <a:endParaRPr lang="en-ZA" sz="800" dirty="0">
            <a:solidFill>
              <a:sysClr val="window" lastClr="FFFFFF"/>
            </a:solidFill>
            <a:latin typeface="Calibri"/>
            <a:ea typeface="+mn-ea"/>
            <a:cs typeface="+mn-cs"/>
          </a:endParaRPr>
        </a:p>
        <a:p>
          <a:endParaRPr lang="en-ZA" sz="800" dirty="0">
            <a:solidFill>
              <a:sysClr val="window" lastClr="FFFFFF"/>
            </a:solidFill>
            <a:latin typeface="Calibri"/>
            <a:ea typeface="+mn-ea"/>
            <a:cs typeface="+mn-cs"/>
          </a:endParaRPr>
        </a:p>
        <a:p>
          <a:endParaRPr lang="en-ZA" sz="800" dirty="0">
            <a:solidFill>
              <a:sysClr val="window" lastClr="FFFFFF"/>
            </a:solidFill>
            <a:latin typeface="Calibri"/>
            <a:ea typeface="+mn-ea"/>
            <a:cs typeface="+mn-cs"/>
          </a:endParaRPr>
        </a:p>
        <a:p>
          <a:endParaRPr lang="en-ZA" sz="800" dirty="0">
            <a:solidFill>
              <a:sysClr val="window" lastClr="FFFFFF"/>
            </a:solidFill>
            <a:latin typeface="Calibri"/>
            <a:ea typeface="+mn-ea"/>
            <a:cs typeface="+mn-cs"/>
          </a:endParaRPr>
        </a:p>
        <a:p>
          <a:endParaRPr lang="en-ZA" sz="800" dirty="0">
            <a:solidFill>
              <a:sysClr val="window" lastClr="FFFFFF"/>
            </a:solidFill>
            <a:latin typeface="Calibri"/>
            <a:ea typeface="+mn-ea"/>
            <a:cs typeface="+mn-cs"/>
          </a:endParaRPr>
        </a:p>
        <a:p>
          <a:endParaRPr lang="en-ZA" sz="800" dirty="0">
            <a:solidFill>
              <a:sysClr val="window" lastClr="FFFFFF"/>
            </a:solidFill>
            <a:latin typeface="Calibri"/>
            <a:ea typeface="+mn-ea"/>
            <a:cs typeface="+mn-cs"/>
          </a:endParaRPr>
        </a:p>
      </dgm:t>
    </dgm:pt>
    <dgm:pt modelId="{985FB76D-8D28-4589-B8A4-1382AD017BF8}" type="parTrans" cxnId="{B9FDFF6B-ED9A-4003-9992-98A712AF7732}">
      <dgm:prSet/>
      <dgm:spPr/>
      <dgm:t>
        <a:bodyPr/>
        <a:lstStyle/>
        <a:p>
          <a:endParaRPr lang="en-ZA"/>
        </a:p>
      </dgm:t>
    </dgm:pt>
    <dgm:pt modelId="{F46B06A4-F73F-480F-880E-C77E50F93620}" type="sibTrans" cxnId="{B9FDFF6B-ED9A-4003-9992-98A712AF7732}">
      <dgm:prSet/>
      <dgm:spPr/>
      <dgm:t>
        <a:bodyPr/>
        <a:lstStyle/>
        <a:p>
          <a:endParaRPr lang="en-ZA"/>
        </a:p>
      </dgm:t>
    </dgm:pt>
    <dgm:pt modelId="{F64F5CFD-6366-431D-9C8C-824A97066C38}">
      <dgm:prSet phldrT="[Text]"/>
      <dgm:spPr>
        <a:xfrm>
          <a:off x="1991087" y="0"/>
          <a:ext cx="1923324" cy="2044700"/>
        </a:xfrm>
        <a:solidFill>
          <a:srgbClr val="604878">
            <a:hueOff val="-7009649"/>
            <a:satOff val="10306"/>
            <a:lumOff val="8824"/>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Outputs</a:t>
          </a:r>
        </a:p>
      </dgm:t>
    </dgm:pt>
    <dgm:pt modelId="{3447F75B-C90A-422F-8F26-15C3438DFCC0}" type="parTrans" cxnId="{85D0F1DC-00E9-4E45-A9AA-A3F7C66242BD}">
      <dgm:prSet/>
      <dgm:spPr/>
      <dgm:t>
        <a:bodyPr/>
        <a:lstStyle/>
        <a:p>
          <a:endParaRPr lang="en-ZA"/>
        </a:p>
      </dgm:t>
    </dgm:pt>
    <dgm:pt modelId="{EDE639CC-701F-4B0E-9643-F118A715C5C8}" type="sibTrans" cxnId="{85D0F1DC-00E9-4E45-A9AA-A3F7C66242BD}">
      <dgm:prSet/>
      <dgm:spPr/>
      <dgm:t>
        <a:bodyPr/>
        <a:lstStyle/>
        <a:p>
          <a:endParaRPr lang="en-ZA"/>
        </a:p>
      </dgm:t>
    </dgm:pt>
    <dgm:pt modelId="{A6A6E1CA-C365-4CEC-B6DE-4CA70A8B263B}">
      <dgm:prSet phldrT="[Text]" custT="1"/>
      <dgm:spPr>
        <a:xfrm>
          <a:off x="2375752" y="0"/>
          <a:ext cx="1432876" cy="2044700"/>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endParaRPr lang="en-ZA" sz="1000" dirty="0" smtClean="0">
            <a:solidFill>
              <a:sysClr val="window" lastClr="FFFFFF"/>
            </a:solidFill>
            <a:latin typeface="Arial" panose="020B0604020202020204" pitchFamily="34" charset="0"/>
            <a:ea typeface="+mn-ea"/>
            <a:cs typeface="Arial" panose="020B0604020202020204" pitchFamily="34" charset="0"/>
          </a:endParaRPr>
        </a:p>
        <a:p>
          <a:r>
            <a:rPr lang="en-ZA" sz="2400" dirty="0" smtClean="0">
              <a:solidFill>
                <a:sysClr val="window" lastClr="FFFFFF"/>
              </a:solidFill>
              <a:latin typeface="Arial" panose="020B0604020202020204" pitchFamily="34" charset="0"/>
              <a:ea typeface="+mn-ea"/>
              <a:cs typeface="Arial" panose="020B0604020202020204" pitchFamily="34" charset="0"/>
            </a:rPr>
            <a:t>Compliance </a:t>
          </a:r>
          <a:r>
            <a:rPr lang="en-ZA" sz="2400" dirty="0">
              <a:solidFill>
                <a:sysClr val="window" lastClr="FFFFFF"/>
              </a:solidFill>
              <a:latin typeface="Arial" panose="020B0604020202020204" pitchFamily="34" charset="0"/>
              <a:ea typeface="+mn-ea"/>
              <a:cs typeface="Arial" panose="020B0604020202020204" pitchFamily="34" charset="0"/>
            </a:rPr>
            <a:t>with King III</a:t>
          </a:r>
          <a:r>
            <a:rPr lang="en-ZA" sz="2400" dirty="0">
              <a:solidFill>
                <a:schemeClr val="bg1"/>
              </a:solidFill>
              <a:latin typeface="Arial" panose="020B0604020202020204" pitchFamily="34" charset="0"/>
              <a:ea typeface="+mn-ea"/>
              <a:cs typeface="Arial" panose="020B0604020202020204" pitchFamily="34" charset="0"/>
            </a:rPr>
            <a:t> </a:t>
          </a:r>
          <a:r>
            <a:rPr lang="en-ZA" sz="2400" dirty="0" smtClean="0">
              <a:solidFill>
                <a:schemeClr val="bg1"/>
              </a:solidFill>
              <a:latin typeface="Arial" panose="020B0604020202020204" pitchFamily="34" charset="0"/>
              <a:ea typeface="+mn-ea"/>
              <a:cs typeface="Arial" panose="020B0604020202020204" pitchFamily="34" charset="0"/>
            </a:rPr>
            <a:t>Report</a:t>
          </a:r>
          <a:r>
            <a:rPr lang="en-ZA" sz="2400" dirty="0" smtClean="0">
              <a:solidFill>
                <a:sysClr val="window" lastClr="FFFFFF"/>
              </a:solidFill>
              <a:latin typeface="Arial" panose="020B0604020202020204" pitchFamily="34" charset="0"/>
              <a:ea typeface="+mn-ea"/>
              <a:cs typeface="Arial" panose="020B0604020202020204" pitchFamily="34" charset="0"/>
            </a:rPr>
            <a:t> principles </a:t>
          </a:r>
          <a:r>
            <a:rPr lang="en-ZA" sz="2400" dirty="0">
              <a:solidFill>
                <a:sysClr val="window" lastClr="FFFFFF"/>
              </a:solidFill>
              <a:latin typeface="Arial" panose="020B0604020202020204" pitchFamily="34" charset="0"/>
              <a:ea typeface="+mn-ea"/>
              <a:cs typeface="Arial" panose="020B0604020202020204" pitchFamily="34" charset="0"/>
            </a:rPr>
            <a:t>as per Governance Report</a:t>
          </a:r>
        </a:p>
        <a:p>
          <a:endParaRPr lang="en-ZA" sz="2400" dirty="0">
            <a:solidFill>
              <a:sysClr val="window" lastClr="FFFFFF"/>
            </a:solidFill>
            <a:latin typeface="Arial" panose="020B0604020202020204" pitchFamily="34" charset="0"/>
            <a:ea typeface="+mn-ea"/>
            <a:cs typeface="Arial" panose="020B0604020202020204" pitchFamily="34" charset="0"/>
          </a:endParaRPr>
        </a:p>
        <a:p>
          <a:r>
            <a:rPr lang="en-ZA" sz="2400" dirty="0">
              <a:solidFill>
                <a:sysClr val="window" lastClr="FFFFFF"/>
              </a:solidFill>
              <a:latin typeface="Arial" panose="020B0604020202020204" pitchFamily="34" charset="0"/>
              <a:ea typeface="+mn-ea"/>
              <a:cs typeface="Arial" panose="020B0604020202020204" pitchFamily="34" charset="0"/>
            </a:rPr>
            <a:t>Electricity costs in line </a:t>
          </a:r>
          <a:r>
            <a:rPr lang="en-ZA" sz="2400" dirty="0" smtClean="0">
              <a:solidFill>
                <a:sysClr val="window" lastClr="FFFFFF"/>
              </a:solidFill>
              <a:latin typeface="Arial" panose="020B0604020202020204" pitchFamily="34" charset="0"/>
              <a:ea typeface="+mn-ea"/>
              <a:cs typeface="Arial" panose="020B0604020202020204" pitchFamily="34" charset="0"/>
            </a:rPr>
            <a:t>with inflationary </a:t>
          </a:r>
          <a:r>
            <a:rPr lang="en-ZA" sz="2400" dirty="0">
              <a:solidFill>
                <a:sysClr val="window" lastClr="FFFFFF"/>
              </a:solidFill>
              <a:latin typeface="Arial" panose="020B0604020202020204" pitchFamily="34" charset="0"/>
              <a:ea typeface="+mn-ea"/>
              <a:cs typeface="Arial" panose="020B0604020202020204" pitchFamily="34" charset="0"/>
            </a:rPr>
            <a:t>increases</a:t>
          </a:r>
        </a:p>
        <a:p>
          <a:endParaRPr lang="en-ZA" sz="1000" dirty="0">
            <a:solidFill>
              <a:sysClr val="window" lastClr="FFFFFF"/>
            </a:solidFill>
            <a:latin typeface="Arial" panose="020B0604020202020204" pitchFamily="34" charset="0"/>
            <a:ea typeface="+mn-ea"/>
            <a:cs typeface="Arial" panose="020B0604020202020204" pitchFamily="34" charset="0"/>
          </a:endParaRPr>
        </a:p>
      </dgm:t>
    </dgm:pt>
    <dgm:pt modelId="{5D22B4C1-0F73-40C6-BA2B-884A336E5937}" type="parTrans" cxnId="{499AA3CF-6F6A-45C1-A836-7DDBFA672295}">
      <dgm:prSet/>
      <dgm:spPr/>
      <dgm:t>
        <a:bodyPr/>
        <a:lstStyle/>
        <a:p>
          <a:endParaRPr lang="en-ZA"/>
        </a:p>
      </dgm:t>
    </dgm:pt>
    <dgm:pt modelId="{90F2B46E-2235-4AB6-99A5-CDFB771829F5}" type="sibTrans" cxnId="{499AA3CF-6F6A-45C1-A836-7DDBFA672295}">
      <dgm:prSet/>
      <dgm:spPr/>
      <dgm:t>
        <a:bodyPr/>
        <a:lstStyle/>
        <a:p>
          <a:endParaRPr lang="en-ZA"/>
        </a:p>
      </dgm:t>
    </dgm:pt>
    <dgm:pt modelId="{B1CC5DFA-990C-417F-B661-47CAA3B6BEE5}">
      <dgm:prSet phldrT="[Text]"/>
      <dgm:spPr>
        <a:xfrm>
          <a:off x="3981728" y="0"/>
          <a:ext cx="1923324" cy="2044700"/>
        </a:xfrm>
        <a:solidFill>
          <a:srgbClr val="604878">
            <a:hueOff val="-14019298"/>
            <a:satOff val="20613"/>
            <a:lumOff val="17647"/>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ZA" dirty="0">
              <a:solidFill>
                <a:sysClr val="window" lastClr="FFFFFF"/>
              </a:solidFill>
              <a:latin typeface="Calibri"/>
              <a:ea typeface="+mn-ea"/>
              <a:cs typeface="+mn-cs"/>
            </a:rPr>
            <a:t>Outcomes</a:t>
          </a:r>
        </a:p>
      </dgm:t>
    </dgm:pt>
    <dgm:pt modelId="{DC3792CF-D39E-4C50-8DCE-3E184F5A0C43}" type="parTrans" cxnId="{6649189D-AD14-4716-9536-AD1D19817B97}">
      <dgm:prSet/>
      <dgm:spPr/>
      <dgm:t>
        <a:bodyPr/>
        <a:lstStyle/>
        <a:p>
          <a:endParaRPr lang="en-ZA"/>
        </a:p>
      </dgm:t>
    </dgm:pt>
    <dgm:pt modelId="{09E8F5A6-EB74-4FA5-86F9-0458F54B3B51}" type="sibTrans" cxnId="{6649189D-AD14-4716-9536-AD1D19817B97}">
      <dgm:prSet/>
      <dgm:spPr/>
      <dgm:t>
        <a:bodyPr/>
        <a:lstStyle/>
        <a:p>
          <a:endParaRPr lang="en-ZA"/>
        </a:p>
      </dgm:t>
    </dgm:pt>
    <dgm:pt modelId="{213E0153-9810-4A87-BF3E-2AD7BBEE35ED}">
      <dgm:prSet phldrT="[Text]" custT="1"/>
      <dgm:spPr>
        <a:xfrm>
          <a:off x="4366393" y="0"/>
          <a:ext cx="1432876" cy="2044700"/>
        </a:xfrm>
        <a:noFill/>
        <a:ln w="12700" cap="flat" cmpd="sng" algn="ctr">
          <a:noFill/>
          <a:prstDash val="solid"/>
          <a:miter lim="800000"/>
        </a:ln>
        <a:effectLst/>
        <a:sp3d/>
      </dgm:spPr>
      <dgm:t>
        <a:bodyPr/>
        <a:lstStyle/>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000" dirty="0">
            <a:solidFill>
              <a:sysClr val="window" lastClr="FFFFFF"/>
            </a:solidFill>
            <a:latin typeface="Arial" panose="020B0604020202020204" pitchFamily="34" charset="0"/>
            <a:ea typeface="+mn-ea"/>
            <a:cs typeface="Arial" panose="020B0604020202020204" pitchFamily="34" charset="0"/>
          </a:endParaRPr>
        </a:p>
        <a:p>
          <a:endParaRPr lang="en-ZA" sz="1400" dirty="0" smtClean="0">
            <a:solidFill>
              <a:sysClr val="window" lastClr="FFFFFF"/>
            </a:solidFill>
            <a:latin typeface="Arial" panose="020B0604020202020204" pitchFamily="34" charset="0"/>
            <a:ea typeface="+mn-ea"/>
            <a:cs typeface="Arial" panose="020B0604020202020204" pitchFamily="34" charset="0"/>
          </a:endParaRPr>
        </a:p>
        <a:p>
          <a:r>
            <a:rPr lang="en-ZA" sz="2000" dirty="0" smtClean="0">
              <a:solidFill>
                <a:sysClr val="window" lastClr="FFFFFF"/>
              </a:solidFill>
              <a:latin typeface="Arial" panose="020B0604020202020204" pitchFamily="34" charset="0"/>
              <a:ea typeface="+mn-ea"/>
              <a:cs typeface="Arial" panose="020B0604020202020204" pitchFamily="34" charset="0"/>
            </a:rPr>
            <a:t>Reduced </a:t>
          </a:r>
          <a:r>
            <a:rPr lang="en-ZA" sz="2000" dirty="0">
              <a:solidFill>
                <a:sysClr val="window" lastClr="FFFFFF"/>
              </a:solidFill>
              <a:latin typeface="Arial" panose="020B0604020202020204" pitchFamily="34" charset="0"/>
              <a:ea typeface="+mn-ea"/>
              <a:cs typeface="Arial" panose="020B0604020202020204" pitchFamily="34" charset="0"/>
            </a:rPr>
            <a:t>impact on the environment by reducing carbon </a:t>
          </a:r>
          <a:r>
            <a:rPr lang="en-ZA" sz="2000" dirty="0" smtClean="0">
              <a:solidFill>
                <a:sysClr val="window" lastClr="FFFFFF"/>
              </a:solidFill>
              <a:latin typeface="Arial" panose="020B0604020202020204" pitchFamily="34" charset="0"/>
              <a:ea typeface="+mn-ea"/>
              <a:cs typeface="Arial" panose="020B0604020202020204" pitchFamily="34" charset="0"/>
            </a:rPr>
            <a:t>emissions</a:t>
          </a:r>
          <a:endParaRPr lang="en-ZA" sz="2000" dirty="0">
            <a:solidFill>
              <a:sysClr val="window" lastClr="FFFFFF"/>
            </a:solidFill>
            <a:latin typeface="Arial" panose="020B0604020202020204" pitchFamily="34" charset="0"/>
            <a:ea typeface="+mn-ea"/>
            <a:cs typeface="Arial" panose="020B0604020202020204" pitchFamily="34" charset="0"/>
          </a:endParaRPr>
        </a:p>
        <a:p>
          <a:endParaRPr lang="en-ZA" sz="2000" dirty="0" smtClean="0">
            <a:solidFill>
              <a:sysClr val="window" lastClr="FFFFFF"/>
            </a:solidFill>
            <a:latin typeface="Arial" panose="020B0604020202020204" pitchFamily="34" charset="0"/>
            <a:ea typeface="+mn-ea"/>
            <a:cs typeface="Arial" panose="020B0604020202020204" pitchFamily="34" charset="0"/>
          </a:endParaRPr>
        </a:p>
        <a:p>
          <a:r>
            <a:rPr lang="en-ZA" sz="2000" dirty="0" smtClean="0">
              <a:solidFill>
                <a:sysClr val="window" lastClr="FFFFFF"/>
              </a:solidFill>
              <a:latin typeface="Arial" panose="020B0604020202020204" pitchFamily="34" charset="0"/>
              <a:ea typeface="+mn-ea"/>
              <a:cs typeface="Arial" panose="020B0604020202020204" pitchFamily="34" charset="0"/>
            </a:rPr>
            <a:t>Reduced </a:t>
          </a:r>
          <a:r>
            <a:rPr lang="en-ZA" sz="2000" dirty="0">
              <a:solidFill>
                <a:sysClr val="window" lastClr="FFFFFF"/>
              </a:solidFill>
              <a:latin typeface="Arial" panose="020B0604020202020204" pitchFamily="34" charset="0"/>
              <a:ea typeface="+mn-ea"/>
              <a:cs typeface="Arial" panose="020B0604020202020204" pitchFamily="34" charset="0"/>
            </a:rPr>
            <a:t>environmental damage by way of the adequate disposal of hazardous and non hazardous waste</a:t>
          </a:r>
        </a:p>
      </dgm:t>
    </dgm:pt>
    <dgm:pt modelId="{45F4C4A1-84DB-48EB-AD48-58B441408B21}" type="parTrans" cxnId="{2C8C7CB6-EB6D-4508-A1E7-17C015F06CBD}">
      <dgm:prSet/>
      <dgm:spPr/>
      <dgm:t>
        <a:bodyPr/>
        <a:lstStyle/>
        <a:p>
          <a:endParaRPr lang="en-ZA"/>
        </a:p>
      </dgm:t>
    </dgm:pt>
    <dgm:pt modelId="{76FF759A-8759-4AC9-88C4-29E31B4897AE}" type="sibTrans" cxnId="{2C8C7CB6-EB6D-4508-A1E7-17C015F06CBD}">
      <dgm:prSet/>
      <dgm:spPr/>
      <dgm:t>
        <a:bodyPr/>
        <a:lstStyle/>
        <a:p>
          <a:endParaRPr lang="en-ZA"/>
        </a:p>
      </dgm:t>
    </dgm:pt>
    <dgm:pt modelId="{C84C4881-4DA8-4403-A31C-9310F00CE1D4}" type="pres">
      <dgm:prSet presAssocID="{DB1764A0-2F4E-4B4C-89F3-21777AC3350E}" presName="Name0" presStyleCnt="0">
        <dgm:presLayoutVars>
          <dgm:dir/>
          <dgm:animLvl val="lvl"/>
          <dgm:resizeHandles val="exact"/>
        </dgm:presLayoutVars>
      </dgm:prSet>
      <dgm:spPr/>
      <dgm:t>
        <a:bodyPr/>
        <a:lstStyle/>
        <a:p>
          <a:endParaRPr lang="en-US"/>
        </a:p>
      </dgm:t>
    </dgm:pt>
    <dgm:pt modelId="{0FE2AB35-A8B0-4A93-A96B-637206982E61}" type="pres">
      <dgm:prSet presAssocID="{23777420-D2DB-436A-AD22-28A2E12C1CA8}" presName="compositeNode" presStyleCnt="0">
        <dgm:presLayoutVars>
          <dgm:bulletEnabled val="1"/>
        </dgm:presLayoutVars>
      </dgm:prSet>
      <dgm:spPr/>
    </dgm:pt>
    <dgm:pt modelId="{FA84F503-F865-4E6D-B3C9-D3348E4AD9F4}" type="pres">
      <dgm:prSet presAssocID="{23777420-D2DB-436A-AD22-28A2E12C1CA8}" presName="bgRect" presStyleLbl="node1" presStyleIdx="0" presStyleCnt="3" custLinFactNeighborX="-6834"/>
      <dgm:spPr>
        <a:prstGeom prst="roundRect">
          <a:avLst>
            <a:gd name="adj" fmla="val 5000"/>
          </a:avLst>
        </a:prstGeom>
      </dgm:spPr>
      <dgm:t>
        <a:bodyPr/>
        <a:lstStyle/>
        <a:p>
          <a:endParaRPr lang="en-US"/>
        </a:p>
      </dgm:t>
    </dgm:pt>
    <dgm:pt modelId="{6D0BC905-3029-4A5F-8EC6-C9F19C082B84}" type="pres">
      <dgm:prSet presAssocID="{23777420-D2DB-436A-AD22-28A2E12C1CA8}" presName="parentNode" presStyleLbl="node1" presStyleIdx="0" presStyleCnt="3">
        <dgm:presLayoutVars>
          <dgm:chMax val="0"/>
          <dgm:bulletEnabled val="1"/>
        </dgm:presLayoutVars>
      </dgm:prSet>
      <dgm:spPr/>
      <dgm:t>
        <a:bodyPr/>
        <a:lstStyle/>
        <a:p>
          <a:endParaRPr lang="en-US"/>
        </a:p>
      </dgm:t>
    </dgm:pt>
    <dgm:pt modelId="{406F4733-3585-4E78-A454-948C422514DA}" type="pres">
      <dgm:prSet presAssocID="{23777420-D2DB-436A-AD22-28A2E12C1CA8}" presName="childNode" presStyleLbl="node1" presStyleIdx="0" presStyleCnt="3">
        <dgm:presLayoutVars>
          <dgm:bulletEnabled val="1"/>
        </dgm:presLayoutVars>
      </dgm:prSet>
      <dgm:spPr>
        <a:prstGeom prst="rect">
          <a:avLst/>
        </a:prstGeom>
      </dgm:spPr>
      <dgm:t>
        <a:bodyPr/>
        <a:lstStyle/>
        <a:p>
          <a:endParaRPr lang="en-US"/>
        </a:p>
      </dgm:t>
    </dgm:pt>
    <dgm:pt modelId="{F7F6865A-0C54-46FD-9D90-B25A9DB17AAC}" type="pres">
      <dgm:prSet presAssocID="{5007681A-F894-4793-BC1B-AD686D31A534}" presName="hSp" presStyleCnt="0"/>
      <dgm:spPr/>
    </dgm:pt>
    <dgm:pt modelId="{F83FE53C-87C0-460D-B4A5-EE65AB9A4F01}" type="pres">
      <dgm:prSet presAssocID="{5007681A-F894-4793-BC1B-AD686D31A534}" presName="vProcSp" presStyleCnt="0"/>
      <dgm:spPr/>
    </dgm:pt>
    <dgm:pt modelId="{D743314A-8491-4B15-9743-187D9BA61544}" type="pres">
      <dgm:prSet presAssocID="{5007681A-F894-4793-BC1B-AD686D31A534}" presName="vSp1" presStyleCnt="0"/>
      <dgm:spPr/>
    </dgm:pt>
    <dgm:pt modelId="{9CAFF1EF-C21B-4A6E-BD4E-0F7BDC09E7E2}" type="pres">
      <dgm:prSet presAssocID="{5007681A-F894-4793-BC1B-AD686D31A534}" presName="simulatedConn" presStyleLbl="solidFgAcc1" presStyleIdx="0" presStyleCnt="2"/>
      <dgm:spPr>
        <a:xfrm rot="5400000">
          <a:off x="1850399" y="1609306"/>
          <a:ext cx="300609" cy="288498"/>
        </a:xfrm>
        <a:prstGeom prst="flowChartExtract">
          <a:avLst/>
        </a:prstGeom>
        <a:solidFill>
          <a:sysClr val="window" lastClr="FFFFFF">
            <a:hueOff val="0"/>
            <a:satOff val="0"/>
            <a:lumOff val="0"/>
            <a:alphaOff val="0"/>
          </a:sysClr>
        </a:solidFill>
        <a:ln w="12700" cap="flat" cmpd="sng" algn="ctr">
          <a:solidFill>
            <a:srgbClr val="604878">
              <a:hueOff val="0"/>
              <a:satOff val="0"/>
              <a:lumOff val="0"/>
              <a:alphaOff val="0"/>
            </a:srgbClr>
          </a:solidFill>
          <a:prstDash val="solid"/>
          <a:miter lim="800000"/>
        </a:ln>
        <a:effectLst/>
      </dgm:spPr>
      <dgm:t>
        <a:bodyPr/>
        <a:lstStyle/>
        <a:p>
          <a:endParaRPr lang="en-US"/>
        </a:p>
      </dgm:t>
    </dgm:pt>
    <dgm:pt modelId="{D6462BEC-0C22-4865-BBEE-CCFC5360ACCA}" type="pres">
      <dgm:prSet presAssocID="{5007681A-F894-4793-BC1B-AD686D31A534}" presName="vSp2" presStyleCnt="0"/>
      <dgm:spPr/>
    </dgm:pt>
    <dgm:pt modelId="{892FA3EF-29B4-48EE-8A19-E73701BE074E}" type="pres">
      <dgm:prSet presAssocID="{5007681A-F894-4793-BC1B-AD686D31A534}" presName="sibTrans" presStyleCnt="0"/>
      <dgm:spPr/>
    </dgm:pt>
    <dgm:pt modelId="{0A6E816B-5B04-4B0C-BBA2-2ECF53911EDF}" type="pres">
      <dgm:prSet presAssocID="{F64F5CFD-6366-431D-9C8C-824A97066C38}" presName="compositeNode" presStyleCnt="0">
        <dgm:presLayoutVars>
          <dgm:bulletEnabled val="1"/>
        </dgm:presLayoutVars>
      </dgm:prSet>
      <dgm:spPr/>
    </dgm:pt>
    <dgm:pt modelId="{981BE0CA-7294-4FCE-8CA2-5DD644F78F8C}" type="pres">
      <dgm:prSet presAssocID="{F64F5CFD-6366-431D-9C8C-824A97066C38}" presName="bgRect" presStyleLbl="node1" presStyleIdx="1" presStyleCnt="3"/>
      <dgm:spPr>
        <a:prstGeom prst="roundRect">
          <a:avLst>
            <a:gd name="adj" fmla="val 5000"/>
          </a:avLst>
        </a:prstGeom>
      </dgm:spPr>
      <dgm:t>
        <a:bodyPr/>
        <a:lstStyle/>
        <a:p>
          <a:endParaRPr lang="en-US"/>
        </a:p>
      </dgm:t>
    </dgm:pt>
    <dgm:pt modelId="{54197DFD-F4E2-438E-8210-36EEDD2D0B0A}" type="pres">
      <dgm:prSet presAssocID="{F64F5CFD-6366-431D-9C8C-824A97066C38}" presName="parentNode" presStyleLbl="node1" presStyleIdx="1" presStyleCnt="3">
        <dgm:presLayoutVars>
          <dgm:chMax val="0"/>
          <dgm:bulletEnabled val="1"/>
        </dgm:presLayoutVars>
      </dgm:prSet>
      <dgm:spPr/>
      <dgm:t>
        <a:bodyPr/>
        <a:lstStyle/>
        <a:p>
          <a:endParaRPr lang="en-US"/>
        </a:p>
      </dgm:t>
    </dgm:pt>
    <dgm:pt modelId="{BE83D890-55DB-4A06-B6C5-9C570ACEA230}" type="pres">
      <dgm:prSet presAssocID="{F64F5CFD-6366-431D-9C8C-824A97066C38}" presName="childNode" presStyleLbl="node1" presStyleIdx="1" presStyleCnt="3">
        <dgm:presLayoutVars>
          <dgm:bulletEnabled val="1"/>
        </dgm:presLayoutVars>
      </dgm:prSet>
      <dgm:spPr>
        <a:prstGeom prst="rect">
          <a:avLst/>
        </a:prstGeom>
      </dgm:spPr>
      <dgm:t>
        <a:bodyPr/>
        <a:lstStyle/>
        <a:p>
          <a:endParaRPr lang="en-US"/>
        </a:p>
      </dgm:t>
    </dgm:pt>
    <dgm:pt modelId="{D90467B8-3B74-4AB5-BAA9-0023A77B4973}" type="pres">
      <dgm:prSet presAssocID="{EDE639CC-701F-4B0E-9643-F118A715C5C8}" presName="hSp" presStyleCnt="0"/>
      <dgm:spPr/>
    </dgm:pt>
    <dgm:pt modelId="{FDCF2C5C-2FA4-4C08-B2FB-8288384ED591}" type="pres">
      <dgm:prSet presAssocID="{EDE639CC-701F-4B0E-9643-F118A715C5C8}" presName="vProcSp" presStyleCnt="0"/>
      <dgm:spPr/>
    </dgm:pt>
    <dgm:pt modelId="{9DCAD966-D53A-4416-B63E-0BD057DD5FFC}" type="pres">
      <dgm:prSet presAssocID="{EDE639CC-701F-4B0E-9643-F118A715C5C8}" presName="vSp1" presStyleCnt="0"/>
      <dgm:spPr/>
    </dgm:pt>
    <dgm:pt modelId="{47FF11D1-EED8-44F7-A2B0-9BFCF88C7AE9}" type="pres">
      <dgm:prSet presAssocID="{EDE639CC-701F-4B0E-9643-F118A715C5C8}" presName="simulatedConn" presStyleLbl="solidFgAcc1" presStyleIdx="1" presStyleCnt="2"/>
      <dgm:spPr>
        <a:xfrm rot="5400000">
          <a:off x="3841040" y="1609306"/>
          <a:ext cx="300609" cy="288498"/>
        </a:xfrm>
        <a:prstGeom prst="flowChartExtract">
          <a:avLst/>
        </a:prstGeom>
        <a:solidFill>
          <a:sysClr val="window" lastClr="FFFFFF">
            <a:hueOff val="0"/>
            <a:satOff val="0"/>
            <a:lumOff val="0"/>
            <a:alphaOff val="0"/>
          </a:sysClr>
        </a:solidFill>
        <a:ln w="12700" cap="flat" cmpd="sng" algn="ctr">
          <a:solidFill>
            <a:srgbClr val="604878">
              <a:hueOff val="-14019298"/>
              <a:satOff val="20613"/>
              <a:lumOff val="17647"/>
              <a:alphaOff val="0"/>
            </a:srgbClr>
          </a:solidFill>
          <a:prstDash val="solid"/>
          <a:miter lim="800000"/>
        </a:ln>
        <a:effectLst/>
      </dgm:spPr>
      <dgm:t>
        <a:bodyPr/>
        <a:lstStyle/>
        <a:p>
          <a:endParaRPr lang="en-US"/>
        </a:p>
      </dgm:t>
    </dgm:pt>
    <dgm:pt modelId="{49487266-9455-4262-936B-6FE8470B7A8C}" type="pres">
      <dgm:prSet presAssocID="{EDE639CC-701F-4B0E-9643-F118A715C5C8}" presName="vSp2" presStyleCnt="0"/>
      <dgm:spPr/>
    </dgm:pt>
    <dgm:pt modelId="{1AA82789-CFE4-4D2C-B860-AFB4D557996A}" type="pres">
      <dgm:prSet presAssocID="{EDE639CC-701F-4B0E-9643-F118A715C5C8}" presName="sibTrans" presStyleCnt="0"/>
      <dgm:spPr/>
    </dgm:pt>
    <dgm:pt modelId="{8ADD90FF-4A3E-48A7-918C-009B44040695}" type="pres">
      <dgm:prSet presAssocID="{B1CC5DFA-990C-417F-B661-47CAA3B6BEE5}" presName="compositeNode" presStyleCnt="0">
        <dgm:presLayoutVars>
          <dgm:bulletEnabled val="1"/>
        </dgm:presLayoutVars>
      </dgm:prSet>
      <dgm:spPr/>
    </dgm:pt>
    <dgm:pt modelId="{2AFCFD1C-B80D-4E1D-A65D-276A7E0B53E0}" type="pres">
      <dgm:prSet presAssocID="{B1CC5DFA-990C-417F-B661-47CAA3B6BEE5}" presName="bgRect" presStyleLbl="node1" presStyleIdx="2" presStyleCnt="3"/>
      <dgm:spPr>
        <a:prstGeom prst="roundRect">
          <a:avLst>
            <a:gd name="adj" fmla="val 5000"/>
          </a:avLst>
        </a:prstGeom>
      </dgm:spPr>
      <dgm:t>
        <a:bodyPr/>
        <a:lstStyle/>
        <a:p>
          <a:endParaRPr lang="en-US"/>
        </a:p>
      </dgm:t>
    </dgm:pt>
    <dgm:pt modelId="{ED35D579-084D-44C6-9AE6-BEAD47A97EB5}" type="pres">
      <dgm:prSet presAssocID="{B1CC5DFA-990C-417F-B661-47CAA3B6BEE5}" presName="parentNode" presStyleLbl="node1" presStyleIdx="2" presStyleCnt="3">
        <dgm:presLayoutVars>
          <dgm:chMax val="0"/>
          <dgm:bulletEnabled val="1"/>
        </dgm:presLayoutVars>
      </dgm:prSet>
      <dgm:spPr/>
      <dgm:t>
        <a:bodyPr/>
        <a:lstStyle/>
        <a:p>
          <a:endParaRPr lang="en-US"/>
        </a:p>
      </dgm:t>
    </dgm:pt>
    <dgm:pt modelId="{A4BAD4AB-92B8-4E9C-A279-47501C24D7F7}" type="pres">
      <dgm:prSet presAssocID="{B1CC5DFA-990C-417F-B661-47CAA3B6BEE5}" presName="childNode" presStyleLbl="node1" presStyleIdx="2" presStyleCnt="3">
        <dgm:presLayoutVars>
          <dgm:bulletEnabled val="1"/>
        </dgm:presLayoutVars>
      </dgm:prSet>
      <dgm:spPr>
        <a:prstGeom prst="rect">
          <a:avLst/>
        </a:prstGeom>
      </dgm:spPr>
      <dgm:t>
        <a:bodyPr/>
        <a:lstStyle/>
        <a:p>
          <a:endParaRPr lang="en-US"/>
        </a:p>
      </dgm:t>
    </dgm:pt>
  </dgm:ptLst>
  <dgm:cxnLst>
    <dgm:cxn modelId="{5FE33E16-8DA7-45ED-929D-36F6BA44B26F}" srcId="{DB1764A0-2F4E-4B4C-89F3-21777AC3350E}" destId="{23777420-D2DB-436A-AD22-28A2E12C1CA8}" srcOrd="0" destOrd="0" parTransId="{27674F8E-3F52-48B2-9C75-650354695F97}" sibTransId="{5007681A-F894-4793-BC1B-AD686D31A534}"/>
    <dgm:cxn modelId="{779A1600-D256-4A32-A9A2-AB67E7157754}" type="presOf" srcId="{B1CC5DFA-990C-417F-B661-47CAA3B6BEE5}" destId="{ED35D579-084D-44C6-9AE6-BEAD47A97EB5}" srcOrd="1" destOrd="0" presId="urn:microsoft.com/office/officeart/2005/8/layout/hProcess7"/>
    <dgm:cxn modelId="{3CD829B2-CCC2-4587-AA04-4D4F985F494A}" type="presOf" srcId="{F64F5CFD-6366-431D-9C8C-824A97066C38}" destId="{54197DFD-F4E2-438E-8210-36EEDD2D0B0A}" srcOrd="1" destOrd="0" presId="urn:microsoft.com/office/officeart/2005/8/layout/hProcess7"/>
    <dgm:cxn modelId="{C1E5F60A-D3F2-4F45-805E-3E69268A619C}" type="presOf" srcId="{23777420-D2DB-436A-AD22-28A2E12C1CA8}" destId="{6D0BC905-3029-4A5F-8EC6-C9F19C082B84}" srcOrd="1" destOrd="0" presId="urn:microsoft.com/office/officeart/2005/8/layout/hProcess7"/>
    <dgm:cxn modelId="{1FA34123-F122-48A5-B95A-7B96D47BD3BC}" type="presOf" srcId="{B1CC5DFA-990C-417F-B661-47CAA3B6BEE5}" destId="{2AFCFD1C-B80D-4E1D-A65D-276A7E0B53E0}" srcOrd="0" destOrd="0" presId="urn:microsoft.com/office/officeart/2005/8/layout/hProcess7"/>
    <dgm:cxn modelId="{DDD0D2F7-370F-4A81-9E6E-C37996542F8D}" type="presOf" srcId="{DB1764A0-2F4E-4B4C-89F3-21777AC3350E}" destId="{C84C4881-4DA8-4403-A31C-9310F00CE1D4}" srcOrd="0" destOrd="0" presId="urn:microsoft.com/office/officeart/2005/8/layout/hProcess7"/>
    <dgm:cxn modelId="{2C8C7CB6-EB6D-4508-A1E7-17C015F06CBD}" srcId="{B1CC5DFA-990C-417F-B661-47CAA3B6BEE5}" destId="{213E0153-9810-4A87-BF3E-2AD7BBEE35ED}" srcOrd="0" destOrd="0" parTransId="{45F4C4A1-84DB-48EB-AD48-58B441408B21}" sibTransId="{76FF759A-8759-4AC9-88C4-29E31B4897AE}"/>
    <dgm:cxn modelId="{6649189D-AD14-4716-9536-AD1D19817B97}" srcId="{DB1764A0-2F4E-4B4C-89F3-21777AC3350E}" destId="{B1CC5DFA-990C-417F-B661-47CAA3B6BEE5}" srcOrd="2" destOrd="0" parTransId="{DC3792CF-D39E-4C50-8DCE-3E184F5A0C43}" sibTransId="{09E8F5A6-EB74-4FA5-86F9-0458F54B3B51}"/>
    <dgm:cxn modelId="{CBC0C5C4-0485-4069-AC9D-42BB31490500}" type="presOf" srcId="{213E0153-9810-4A87-BF3E-2AD7BBEE35ED}" destId="{A4BAD4AB-92B8-4E9C-A279-47501C24D7F7}" srcOrd="0" destOrd="0" presId="urn:microsoft.com/office/officeart/2005/8/layout/hProcess7"/>
    <dgm:cxn modelId="{85D0F1DC-00E9-4E45-A9AA-A3F7C66242BD}" srcId="{DB1764A0-2F4E-4B4C-89F3-21777AC3350E}" destId="{F64F5CFD-6366-431D-9C8C-824A97066C38}" srcOrd="1" destOrd="0" parTransId="{3447F75B-C90A-422F-8F26-15C3438DFCC0}" sibTransId="{EDE639CC-701F-4B0E-9643-F118A715C5C8}"/>
    <dgm:cxn modelId="{F2664DA1-A2FD-446B-9BB4-4B9E6F904702}" type="presOf" srcId="{23777420-D2DB-436A-AD22-28A2E12C1CA8}" destId="{FA84F503-F865-4E6D-B3C9-D3348E4AD9F4}" srcOrd="0" destOrd="0" presId="urn:microsoft.com/office/officeart/2005/8/layout/hProcess7"/>
    <dgm:cxn modelId="{B9FDFF6B-ED9A-4003-9992-98A712AF7732}" srcId="{23777420-D2DB-436A-AD22-28A2E12C1CA8}" destId="{1370A7AE-18ED-41C3-9A87-FB938E219ED5}" srcOrd="0" destOrd="0" parTransId="{985FB76D-8D28-4589-B8A4-1382AD017BF8}" sibTransId="{F46B06A4-F73F-480F-880E-C77E50F93620}"/>
    <dgm:cxn modelId="{49DACC45-E250-4468-A8C5-BE323A7BC226}" type="presOf" srcId="{F64F5CFD-6366-431D-9C8C-824A97066C38}" destId="{981BE0CA-7294-4FCE-8CA2-5DD644F78F8C}" srcOrd="0" destOrd="0" presId="urn:microsoft.com/office/officeart/2005/8/layout/hProcess7"/>
    <dgm:cxn modelId="{A66BB0AC-413A-480A-AB5C-681CF9500B41}" type="presOf" srcId="{A6A6E1CA-C365-4CEC-B6DE-4CA70A8B263B}" destId="{BE83D890-55DB-4A06-B6C5-9C570ACEA230}" srcOrd="0" destOrd="0" presId="urn:microsoft.com/office/officeart/2005/8/layout/hProcess7"/>
    <dgm:cxn modelId="{7B3F3135-6673-470F-AB27-147289951853}" type="presOf" srcId="{1370A7AE-18ED-41C3-9A87-FB938E219ED5}" destId="{406F4733-3585-4E78-A454-948C422514DA}" srcOrd="0" destOrd="0" presId="urn:microsoft.com/office/officeart/2005/8/layout/hProcess7"/>
    <dgm:cxn modelId="{499AA3CF-6F6A-45C1-A836-7DDBFA672295}" srcId="{F64F5CFD-6366-431D-9C8C-824A97066C38}" destId="{A6A6E1CA-C365-4CEC-B6DE-4CA70A8B263B}" srcOrd="0" destOrd="0" parTransId="{5D22B4C1-0F73-40C6-BA2B-884A336E5937}" sibTransId="{90F2B46E-2235-4AB6-99A5-CDFB771829F5}"/>
    <dgm:cxn modelId="{EB26646E-E896-4F2F-B2EE-2135FE397A28}" type="presParOf" srcId="{C84C4881-4DA8-4403-A31C-9310F00CE1D4}" destId="{0FE2AB35-A8B0-4A93-A96B-637206982E61}" srcOrd="0" destOrd="0" presId="urn:microsoft.com/office/officeart/2005/8/layout/hProcess7"/>
    <dgm:cxn modelId="{D6CA44FE-CADF-4BF2-82CE-19A36E7FFD47}" type="presParOf" srcId="{0FE2AB35-A8B0-4A93-A96B-637206982E61}" destId="{FA84F503-F865-4E6D-B3C9-D3348E4AD9F4}" srcOrd="0" destOrd="0" presId="urn:microsoft.com/office/officeart/2005/8/layout/hProcess7"/>
    <dgm:cxn modelId="{36B48602-EF95-4705-9028-861BCBEA01A5}" type="presParOf" srcId="{0FE2AB35-A8B0-4A93-A96B-637206982E61}" destId="{6D0BC905-3029-4A5F-8EC6-C9F19C082B84}" srcOrd="1" destOrd="0" presId="urn:microsoft.com/office/officeart/2005/8/layout/hProcess7"/>
    <dgm:cxn modelId="{CD66FF13-4F70-4EB8-AA18-814EF818C194}" type="presParOf" srcId="{0FE2AB35-A8B0-4A93-A96B-637206982E61}" destId="{406F4733-3585-4E78-A454-948C422514DA}" srcOrd="2" destOrd="0" presId="urn:microsoft.com/office/officeart/2005/8/layout/hProcess7"/>
    <dgm:cxn modelId="{8CCA4AB3-784C-402F-B1B0-30FBC4790182}" type="presParOf" srcId="{C84C4881-4DA8-4403-A31C-9310F00CE1D4}" destId="{F7F6865A-0C54-46FD-9D90-B25A9DB17AAC}" srcOrd="1" destOrd="0" presId="urn:microsoft.com/office/officeart/2005/8/layout/hProcess7"/>
    <dgm:cxn modelId="{0E7C4693-676C-43E2-BFED-819C4574E0C3}" type="presParOf" srcId="{C84C4881-4DA8-4403-A31C-9310F00CE1D4}" destId="{F83FE53C-87C0-460D-B4A5-EE65AB9A4F01}" srcOrd="2" destOrd="0" presId="urn:microsoft.com/office/officeart/2005/8/layout/hProcess7"/>
    <dgm:cxn modelId="{E9412C16-BA90-41B7-9DAA-0303B4842CE9}" type="presParOf" srcId="{F83FE53C-87C0-460D-B4A5-EE65AB9A4F01}" destId="{D743314A-8491-4B15-9743-187D9BA61544}" srcOrd="0" destOrd="0" presId="urn:microsoft.com/office/officeart/2005/8/layout/hProcess7"/>
    <dgm:cxn modelId="{497C6725-70EC-4396-AAF6-BA3399B4E7FF}" type="presParOf" srcId="{F83FE53C-87C0-460D-B4A5-EE65AB9A4F01}" destId="{9CAFF1EF-C21B-4A6E-BD4E-0F7BDC09E7E2}" srcOrd="1" destOrd="0" presId="urn:microsoft.com/office/officeart/2005/8/layout/hProcess7"/>
    <dgm:cxn modelId="{3C793F48-91A2-4657-B43E-70DD6A123CAD}" type="presParOf" srcId="{F83FE53C-87C0-460D-B4A5-EE65AB9A4F01}" destId="{D6462BEC-0C22-4865-BBEE-CCFC5360ACCA}" srcOrd="2" destOrd="0" presId="urn:microsoft.com/office/officeart/2005/8/layout/hProcess7"/>
    <dgm:cxn modelId="{F14BC365-E839-4720-BE32-1EFF47D78E08}" type="presParOf" srcId="{C84C4881-4DA8-4403-A31C-9310F00CE1D4}" destId="{892FA3EF-29B4-48EE-8A19-E73701BE074E}" srcOrd="3" destOrd="0" presId="urn:microsoft.com/office/officeart/2005/8/layout/hProcess7"/>
    <dgm:cxn modelId="{03FBC5FC-E8A3-4065-BA02-D48021C87F40}" type="presParOf" srcId="{C84C4881-4DA8-4403-A31C-9310F00CE1D4}" destId="{0A6E816B-5B04-4B0C-BBA2-2ECF53911EDF}" srcOrd="4" destOrd="0" presId="urn:microsoft.com/office/officeart/2005/8/layout/hProcess7"/>
    <dgm:cxn modelId="{A80832BC-40DC-4AB5-9E7A-BFB54D9E8369}" type="presParOf" srcId="{0A6E816B-5B04-4B0C-BBA2-2ECF53911EDF}" destId="{981BE0CA-7294-4FCE-8CA2-5DD644F78F8C}" srcOrd="0" destOrd="0" presId="urn:microsoft.com/office/officeart/2005/8/layout/hProcess7"/>
    <dgm:cxn modelId="{3C20BFA3-1A76-4D8A-B5D9-1DD8DD3D1441}" type="presParOf" srcId="{0A6E816B-5B04-4B0C-BBA2-2ECF53911EDF}" destId="{54197DFD-F4E2-438E-8210-36EEDD2D0B0A}" srcOrd="1" destOrd="0" presId="urn:microsoft.com/office/officeart/2005/8/layout/hProcess7"/>
    <dgm:cxn modelId="{A79454AE-2460-4E3B-9200-DBC522F982AC}" type="presParOf" srcId="{0A6E816B-5B04-4B0C-BBA2-2ECF53911EDF}" destId="{BE83D890-55DB-4A06-B6C5-9C570ACEA230}" srcOrd="2" destOrd="0" presId="urn:microsoft.com/office/officeart/2005/8/layout/hProcess7"/>
    <dgm:cxn modelId="{E2DE5623-0330-4023-ABC9-E592691D67F8}" type="presParOf" srcId="{C84C4881-4DA8-4403-A31C-9310F00CE1D4}" destId="{D90467B8-3B74-4AB5-BAA9-0023A77B4973}" srcOrd="5" destOrd="0" presId="urn:microsoft.com/office/officeart/2005/8/layout/hProcess7"/>
    <dgm:cxn modelId="{99E2424F-01B7-42C1-97F7-32750630D276}" type="presParOf" srcId="{C84C4881-4DA8-4403-A31C-9310F00CE1D4}" destId="{FDCF2C5C-2FA4-4C08-B2FB-8288384ED591}" srcOrd="6" destOrd="0" presId="urn:microsoft.com/office/officeart/2005/8/layout/hProcess7"/>
    <dgm:cxn modelId="{632D5908-6E41-4CF4-8E07-7A05DDAFB6EB}" type="presParOf" srcId="{FDCF2C5C-2FA4-4C08-B2FB-8288384ED591}" destId="{9DCAD966-D53A-4416-B63E-0BD057DD5FFC}" srcOrd="0" destOrd="0" presId="urn:microsoft.com/office/officeart/2005/8/layout/hProcess7"/>
    <dgm:cxn modelId="{29DC7B61-A84C-4693-BC57-C63C5582AB46}" type="presParOf" srcId="{FDCF2C5C-2FA4-4C08-B2FB-8288384ED591}" destId="{47FF11D1-EED8-44F7-A2B0-9BFCF88C7AE9}" srcOrd="1" destOrd="0" presId="urn:microsoft.com/office/officeart/2005/8/layout/hProcess7"/>
    <dgm:cxn modelId="{8025FF26-E780-4D3A-BD28-703A0AA54924}" type="presParOf" srcId="{FDCF2C5C-2FA4-4C08-B2FB-8288384ED591}" destId="{49487266-9455-4262-936B-6FE8470B7A8C}" srcOrd="2" destOrd="0" presId="urn:microsoft.com/office/officeart/2005/8/layout/hProcess7"/>
    <dgm:cxn modelId="{9A93148A-49AB-471C-B2B2-AFACC585314A}" type="presParOf" srcId="{C84C4881-4DA8-4403-A31C-9310F00CE1D4}" destId="{1AA82789-CFE4-4D2C-B860-AFB4D557996A}" srcOrd="7" destOrd="0" presId="urn:microsoft.com/office/officeart/2005/8/layout/hProcess7"/>
    <dgm:cxn modelId="{32995A5B-BF00-4C0A-AEA2-7979A0404689}" type="presParOf" srcId="{C84C4881-4DA8-4403-A31C-9310F00CE1D4}" destId="{8ADD90FF-4A3E-48A7-918C-009B44040695}" srcOrd="8" destOrd="0" presId="urn:microsoft.com/office/officeart/2005/8/layout/hProcess7"/>
    <dgm:cxn modelId="{E339AA01-C630-4806-B934-D5E00DA52F30}" type="presParOf" srcId="{8ADD90FF-4A3E-48A7-918C-009B44040695}" destId="{2AFCFD1C-B80D-4E1D-A65D-276A7E0B53E0}" srcOrd="0" destOrd="0" presId="urn:microsoft.com/office/officeart/2005/8/layout/hProcess7"/>
    <dgm:cxn modelId="{DFEFEA17-006B-4225-9478-92C5603F520B}" type="presParOf" srcId="{8ADD90FF-4A3E-48A7-918C-009B44040695}" destId="{ED35D579-084D-44C6-9AE6-BEAD47A97EB5}" srcOrd="1" destOrd="0" presId="urn:microsoft.com/office/officeart/2005/8/layout/hProcess7"/>
    <dgm:cxn modelId="{B96C83FC-CDCE-4B61-9E17-027892DCEEE9}" type="presParOf" srcId="{8ADD90FF-4A3E-48A7-918C-009B44040695}" destId="{A4BAD4AB-92B8-4E9C-A279-47501C24D7F7}" srcOrd="2" destOrd="0" presId="urn:microsoft.com/office/officeart/2005/8/layout/hProcess7"/>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139794F-BCE0-49AD-8B61-CAAA43CC9D4F}" type="doc">
      <dgm:prSet loTypeId="urn:microsoft.com/office/officeart/2005/8/layout/orgChart1" loCatId="hierarchy" qsTypeId="urn:microsoft.com/office/officeart/2005/8/quickstyle/simple4" qsCatId="simple" csTypeId="urn:microsoft.com/office/officeart/2005/8/colors/colorful3" csCatId="colorful" phldr="1"/>
      <dgm:spPr/>
      <dgm:t>
        <a:bodyPr/>
        <a:lstStyle/>
        <a:p>
          <a:endParaRPr lang="en-ZA"/>
        </a:p>
      </dgm:t>
    </dgm:pt>
    <dgm:pt modelId="{FAC6341C-3F79-442E-B9F8-3AD38E3079FE}">
      <dgm:prSet phldrT="[Text]" custT="1">
        <dgm:style>
          <a:lnRef idx="2">
            <a:schemeClr val="dk1"/>
          </a:lnRef>
          <a:fillRef idx="1">
            <a:schemeClr val="lt1"/>
          </a:fillRef>
          <a:effectRef idx="0">
            <a:schemeClr val="dk1"/>
          </a:effectRef>
          <a:fontRef idx="minor">
            <a:schemeClr val="dk1"/>
          </a:fontRef>
        </dgm:style>
      </dgm:prSet>
      <dgm:spPr>
        <a:xfrm>
          <a:off x="2276470" y="602"/>
          <a:ext cx="1181108" cy="325480"/>
        </a:xfrm>
        <a:solidFill>
          <a:srgbClr val="FF0000"/>
        </a:solidFill>
        <a:ln w="12700" cap="flat" cmpd="sng" algn="ctr">
          <a:solidFill>
            <a:sysClr val="windowText" lastClr="000000"/>
          </a:solidFill>
          <a:prstDash val="solid"/>
          <a:miter lim="800000"/>
        </a:ln>
        <a:effectLst/>
      </dgm:spPr>
      <dgm:t>
        <a:bodyPr/>
        <a:lstStyle/>
        <a:p>
          <a:r>
            <a:rPr lang="en-ZA" sz="3200" b="0" cap="none" spc="0" dirty="0">
              <a:ln w="0"/>
              <a:solidFill>
                <a:sysClr val="windowText" lastClr="000000"/>
              </a:solidFill>
              <a:effectLst>
                <a:outerShdw blurRad="38100" dist="19050" dir="2700000" algn="tl" rotWithShape="0">
                  <a:sysClr val="windowText" lastClr="000000">
                    <a:alpha val="40000"/>
                  </a:sysClr>
                </a:outerShdw>
              </a:effectLst>
              <a:latin typeface="Arial" pitchFamily="34" charset="0"/>
              <a:ea typeface="+mn-ea"/>
              <a:cs typeface="Arial" pitchFamily="34" charset="0"/>
            </a:rPr>
            <a:t>BOARD</a:t>
          </a:r>
        </a:p>
      </dgm:t>
    </dgm:pt>
    <dgm:pt modelId="{9213E469-645D-4915-ABB3-0409B1329153}" type="parTrans" cxnId="{88F8AB8A-DC94-4A74-821E-DE6532AD30DB}">
      <dgm:prSet/>
      <dgm:spPr/>
      <dgm:t>
        <a:bodyPr/>
        <a:lstStyle/>
        <a:p>
          <a:endParaRPr lang="en-ZA" sz="3200" b="0" cap="none" spc="0">
            <a:ln w="0"/>
            <a:solidFill>
              <a:schemeClr val="tx1"/>
            </a:solidFill>
            <a:effectLst>
              <a:outerShdw blurRad="38100" dist="19050" dir="2700000" algn="tl" rotWithShape="0">
                <a:schemeClr val="dk1">
                  <a:alpha val="40000"/>
                </a:schemeClr>
              </a:outerShdw>
            </a:effectLst>
            <a:latin typeface="Arial" pitchFamily="34" charset="0"/>
            <a:cs typeface="Arial" pitchFamily="34" charset="0"/>
          </a:endParaRPr>
        </a:p>
      </dgm:t>
    </dgm:pt>
    <dgm:pt modelId="{CE6374D0-9CBD-4A30-A82A-CBB21100C0A0}" type="sibTrans" cxnId="{88F8AB8A-DC94-4A74-821E-DE6532AD30DB}">
      <dgm:prSet/>
      <dgm:spPr/>
      <dgm:t>
        <a:bodyPr/>
        <a:lstStyle/>
        <a:p>
          <a:endParaRPr lang="en-ZA" sz="3200" b="0" cap="none" spc="0">
            <a:ln w="0"/>
            <a:solidFill>
              <a:schemeClr val="tx1"/>
            </a:solidFill>
            <a:effectLst>
              <a:outerShdw blurRad="38100" dist="19050" dir="2700000" algn="tl" rotWithShape="0">
                <a:schemeClr val="dk1">
                  <a:alpha val="40000"/>
                </a:schemeClr>
              </a:outerShdw>
            </a:effectLst>
            <a:latin typeface="Arial" pitchFamily="34" charset="0"/>
            <a:cs typeface="Arial" pitchFamily="34" charset="0"/>
          </a:endParaRPr>
        </a:p>
      </dgm:t>
    </dgm:pt>
    <dgm:pt modelId="{5C9F4C05-2115-8D44-BFC5-34BB3A6E2820}">
      <dgm:prSet custT="1">
        <dgm:style>
          <a:lnRef idx="2">
            <a:schemeClr val="dk1"/>
          </a:lnRef>
          <a:fillRef idx="1">
            <a:schemeClr val="lt1"/>
          </a:fillRef>
          <a:effectRef idx="0">
            <a:schemeClr val="dk1"/>
          </a:effectRef>
          <a:fontRef idx="minor">
            <a:schemeClr val="dk1"/>
          </a:fontRef>
        </dgm:style>
      </dgm:prSet>
      <dgm:spPr>
        <a:xfrm>
          <a:off x="735624" y="462784"/>
          <a:ext cx="2063049" cy="325480"/>
        </a:xfrm>
        <a:solidFill>
          <a:srgbClr val="FFC000"/>
        </a:solidFill>
        <a:ln w="12700" cap="flat" cmpd="sng" algn="ctr">
          <a:solidFill>
            <a:sysClr val="windowText" lastClr="000000"/>
          </a:solidFill>
          <a:prstDash val="solid"/>
          <a:miter lim="800000"/>
        </a:ln>
        <a:effectLst/>
      </dgm:spPr>
      <dgm:t>
        <a:bodyPr/>
        <a:lstStyle/>
        <a:p>
          <a:r>
            <a:rPr lang="en-US" sz="2000" b="0" cap="none" spc="0" dirty="0">
              <a:ln w="0"/>
              <a:solidFill>
                <a:sysClr val="windowText" lastClr="000000"/>
              </a:solidFill>
              <a:effectLst>
                <a:outerShdw blurRad="38100" dist="19050" dir="2700000" algn="tl" rotWithShape="0">
                  <a:sysClr val="windowText" lastClr="000000">
                    <a:alpha val="40000"/>
                  </a:sysClr>
                </a:outerShdw>
              </a:effectLst>
              <a:latin typeface="Arial" panose="020B0604020202020204" pitchFamily="34" charset="0"/>
              <a:ea typeface="+mn-ea"/>
              <a:cs typeface="Arial" panose="020B0604020202020204" pitchFamily="34" charset="0"/>
            </a:rPr>
            <a:t>Audit &amp; Risk Committee</a:t>
          </a:r>
        </a:p>
      </dgm:t>
    </dgm:pt>
    <dgm:pt modelId="{3F37ABB6-AF1E-474C-9B6B-018BBE590865}" type="parTrans" cxnId="{3C962753-EDD7-6143-B523-631D85B8C174}">
      <dgm:prSet/>
      <dgm:spPr>
        <a:xfrm>
          <a:off x="2752954" y="326082"/>
          <a:ext cx="91440" cy="299441"/>
        </a:xfrm>
        <a:noFill/>
        <a:ln w="6350" cap="flat" cmpd="sng" algn="ctr">
          <a:solidFill>
            <a:srgbClr val="4E8542">
              <a:hueOff val="0"/>
              <a:satOff val="0"/>
              <a:lumOff val="0"/>
              <a:alphaOff val="0"/>
            </a:srgbClr>
          </a:solidFill>
          <a:prstDash val="solid"/>
          <a:miter lim="800000"/>
        </a:ln>
        <a:effectLs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37CB5ED7-99F3-0A49-92FD-6B38013DB4B7}" type="sibTrans" cxnId="{3C962753-EDD7-6143-B523-631D85B8C174}">
      <dgm:prSe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975FDA41-5579-6A46-8DF7-99532653E31E}">
      <dgm:prSet custT="1">
        <dgm:style>
          <a:lnRef idx="2">
            <a:schemeClr val="dk1"/>
          </a:lnRef>
          <a:fillRef idx="1">
            <a:schemeClr val="lt1"/>
          </a:fillRef>
          <a:effectRef idx="0">
            <a:schemeClr val="dk1"/>
          </a:effectRef>
          <a:fontRef idx="minor">
            <a:schemeClr val="dk1"/>
          </a:fontRef>
        </dgm:style>
      </dgm:prSet>
      <dgm:spPr>
        <a:xfrm>
          <a:off x="2935375" y="462784"/>
          <a:ext cx="2063049" cy="325480"/>
        </a:xfrm>
        <a:solidFill>
          <a:srgbClr val="0070C0"/>
        </a:solidFill>
        <a:ln w="12700" cap="flat" cmpd="sng" algn="ctr">
          <a:solidFill>
            <a:sysClr val="windowText" lastClr="000000"/>
          </a:solidFill>
          <a:prstDash val="solid"/>
          <a:miter lim="800000"/>
        </a:ln>
        <a:effectLst/>
      </dgm:spPr>
      <dgm:t>
        <a:bodyPr/>
        <a:lstStyle/>
        <a:p>
          <a:r>
            <a:rPr lang="en-US" sz="2000" b="0" cap="none" spc="0" dirty="0">
              <a:ln w="0"/>
              <a:solidFill>
                <a:sysClr val="windowText" lastClr="000000"/>
              </a:solidFill>
              <a:effectLst>
                <a:outerShdw blurRad="38100" dist="19050" dir="2700000" algn="tl" rotWithShape="0">
                  <a:sysClr val="windowText" lastClr="000000">
                    <a:alpha val="40000"/>
                  </a:sysClr>
                </a:outerShdw>
              </a:effectLst>
              <a:latin typeface="Arial"/>
              <a:ea typeface="+mn-ea"/>
              <a:cs typeface="Arial"/>
            </a:rPr>
            <a:t>Social &amp; Ethics Committee</a:t>
          </a:r>
        </a:p>
      </dgm:t>
    </dgm:pt>
    <dgm:pt modelId="{900B0FF5-7446-3C43-BAC0-B1AEA68C04BF}" type="parTrans" cxnId="{8D0F56CD-4C4E-6547-AA27-44A7853FDDC3}">
      <dgm:prSet/>
      <dgm:spPr>
        <a:xfrm>
          <a:off x="2821304" y="326082"/>
          <a:ext cx="91440" cy="299441"/>
        </a:xfrm>
        <a:noFill/>
        <a:ln w="6350" cap="flat" cmpd="sng" algn="ctr">
          <a:solidFill>
            <a:srgbClr val="4E8542">
              <a:hueOff val="0"/>
              <a:satOff val="0"/>
              <a:lumOff val="0"/>
              <a:alphaOff val="0"/>
            </a:srgbClr>
          </a:solidFill>
          <a:prstDash val="solid"/>
          <a:miter lim="800000"/>
        </a:ln>
        <a:effectLs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8A2415BE-B2DB-634C-AA89-6402767BF6B0}" type="sibTrans" cxnId="{8D0F56CD-4C4E-6547-AA27-44A7853FDDC3}">
      <dgm:prSe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D33250A6-0067-7044-93DA-C01712690D2E}">
      <dgm:prSet custT="1">
        <dgm:style>
          <a:lnRef idx="2">
            <a:schemeClr val="dk1"/>
          </a:lnRef>
          <a:fillRef idx="1">
            <a:schemeClr val="lt1"/>
          </a:fillRef>
          <a:effectRef idx="0">
            <a:schemeClr val="dk1"/>
          </a:effectRef>
          <a:fontRef idx="minor">
            <a:schemeClr val="dk1"/>
          </a:fontRef>
        </dgm:style>
      </dgm:prSet>
      <dgm:spPr>
        <a:xfrm>
          <a:off x="735624" y="924965"/>
          <a:ext cx="2063049" cy="325480"/>
        </a:xfrm>
        <a:solidFill>
          <a:srgbClr val="FFFF00"/>
        </a:solidFill>
        <a:ln w="12700" cap="flat" cmpd="sng" algn="ctr">
          <a:solidFill>
            <a:sysClr val="windowText" lastClr="000000"/>
          </a:solidFill>
          <a:prstDash val="solid"/>
          <a:miter lim="800000"/>
        </a:ln>
        <a:effectLst/>
      </dgm:spPr>
      <dgm:t>
        <a:bodyPr/>
        <a:lstStyle/>
        <a:p>
          <a:r>
            <a:rPr lang="en-US" sz="1600" b="0" cap="none" spc="0" dirty="0">
              <a:ln w="0"/>
              <a:solidFill>
                <a:sysClr val="windowText" lastClr="000000"/>
              </a:solidFill>
              <a:effectLst>
                <a:outerShdw blurRad="38100" dist="19050" dir="2700000" algn="tl" rotWithShape="0">
                  <a:sysClr val="windowText" lastClr="000000">
                    <a:alpha val="40000"/>
                  </a:sysClr>
                </a:outerShdw>
              </a:effectLst>
              <a:latin typeface="Arial"/>
              <a:ea typeface="+mn-ea"/>
              <a:cs typeface="Arial"/>
            </a:rPr>
            <a:t>Human </a:t>
          </a:r>
          <a:r>
            <a:rPr lang="en-US" sz="1600" b="0" cap="none" spc="0" dirty="0" smtClean="0">
              <a:ln w="0"/>
              <a:solidFill>
                <a:sysClr val="windowText" lastClr="000000"/>
              </a:solidFill>
              <a:effectLst>
                <a:outerShdw blurRad="38100" dist="19050" dir="2700000" algn="tl" rotWithShape="0">
                  <a:sysClr val="windowText" lastClr="000000">
                    <a:alpha val="40000"/>
                  </a:sysClr>
                </a:outerShdw>
              </a:effectLst>
              <a:latin typeface="Arial"/>
              <a:ea typeface="+mn-ea"/>
              <a:cs typeface="Arial"/>
            </a:rPr>
            <a:t>Resources: Nominations </a:t>
          </a:r>
          <a:r>
            <a:rPr lang="en-US" sz="1600" b="0" cap="none" spc="0" dirty="0">
              <a:ln w="0"/>
              <a:solidFill>
                <a:sysClr val="windowText" lastClr="000000"/>
              </a:solidFill>
              <a:effectLst>
                <a:outerShdw blurRad="38100" dist="19050" dir="2700000" algn="tl" rotWithShape="0">
                  <a:sysClr val="windowText" lastClr="000000">
                    <a:alpha val="40000"/>
                  </a:sysClr>
                </a:outerShdw>
              </a:effectLst>
              <a:latin typeface="Arial"/>
              <a:ea typeface="+mn-ea"/>
              <a:cs typeface="Arial"/>
            </a:rPr>
            <a:t>&amp; Remuneration Committee</a:t>
          </a:r>
        </a:p>
      </dgm:t>
    </dgm:pt>
    <dgm:pt modelId="{A41F2B1F-5011-BB43-9E67-2CD7733DDB7D}" type="parTrans" cxnId="{36B47813-D15C-5742-A094-9658A76F1508}">
      <dgm:prSet/>
      <dgm:spPr>
        <a:xfrm>
          <a:off x="2752954" y="326082"/>
          <a:ext cx="91440" cy="761623"/>
        </a:xfrm>
        <a:noFill/>
        <a:ln w="6350" cap="flat" cmpd="sng" algn="ctr">
          <a:solidFill>
            <a:srgbClr val="4E8542">
              <a:hueOff val="0"/>
              <a:satOff val="0"/>
              <a:lumOff val="0"/>
              <a:alphaOff val="0"/>
            </a:srgbClr>
          </a:solidFill>
          <a:prstDash val="solid"/>
          <a:miter lim="800000"/>
        </a:ln>
        <a:effectLs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4FEAECE6-295E-2A44-AF58-6D1EB219B680}" type="sibTrans" cxnId="{36B47813-D15C-5742-A094-9658A76F1508}">
      <dgm:prSe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76E21D6C-B5C7-6E44-A071-0D0E3CECEE58}">
      <dgm:prSet custT="1">
        <dgm:style>
          <a:lnRef idx="2">
            <a:schemeClr val="dk1"/>
          </a:lnRef>
          <a:fillRef idx="1">
            <a:schemeClr val="lt1"/>
          </a:fillRef>
          <a:effectRef idx="0">
            <a:schemeClr val="dk1"/>
          </a:effectRef>
          <a:fontRef idx="minor">
            <a:schemeClr val="dk1"/>
          </a:fontRef>
        </dgm:style>
      </dgm:prSet>
      <dgm:spPr>
        <a:xfrm>
          <a:off x="2935375" y="924965"/>
          <a:ext cx="2063049" cy="325480"/>
        </a:xfrm>
        <a:solidFill>
          <a:srgbClr val="7030A0"/>
        </a:solidFill>
        <a:ln w="12700" cap="flat" cmpd="sng" algn="ctr">
          <a:solidFill>
            <a:sysClr val="windowText" lastClr="000000"/>
          </a:solidFill>
          <a:prstDash val="solid"/>
          <a:miter lim="800000"/>
        </a:ln>
        <a:effectLst/>
      </dgm:spPr>
      <dgm:t>
        <a:bodyPr/>
        <a:lstStyle/>
        <a:p>
          <a:r>
            <a:rPr lang="en-US" sz="2000" b="0" cap="none" spc="0" dirty="0">
              <a:ln w="0"/>
              <a:solidFill>
                <a:sysClr val="window" lastClr="FFFFFF"/>
              </a:solidFill>
              <a:effectLst>
                <a:outerShdw blurRad="38100" dist="19050" dir="2700000" algn="tl" rotWithShape="0">
                  <a:sysClr val="windowText" lastClr="000000">
                    <a:alpha val="40000"/>
                  </a:sysClr>
                </a:outerShdw>
              </a:effectLst>
              <a:latin typeface="Arial"/>
              <a:ea typeface="+mn-ea"/>
              <a:cs typeface="Arial"/>
            </a:rPr>
            <a:t>Technology, Policy &amp; Regulatory Committee</a:t>
          </a:r>
        </a:p>
      </dgm:t>
    </dgm:pt>
    <dgm:pt modelId="{F55F3C4D-D279-9343-A1CA-5889EB2FEC3D}" type="parTrans" cxnId="{CE82D08A-9C08-A247-AA09-54EA2B864CF7}">
      <dgm:prSet/>
      <dgm:spPr>
        <a:xfrm>
          <a:off x="2821304" y="326082"/>
          <a:ext cx="91440" cy="761623"/>
        </a:xfrm>
        <a:noFill/>
        <a:ln w="6350" cap="flat" cmpd="sng" algn="ctr">
          <a:solidFill>
            <a:srgbClr val="4E8542">
              <a:hueOff val="0"/>
              <a:satOff val="0"/>
              <a:lumOff val="0"/>
              <a:alphaOff val="0"/>
            </a:srgbClr>
          </a:solidFill>
          <a:prstDash val="solid"/>
          <a:miter lim="800000"/>
        </a:ln>
        <a:effectLs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6C8B8C1E-D1B5-8A41-AA90-EA9AAE59F9FA}" type="sibTrans" cxnId="{CE82D08A-9C08-A247-AA09-54EA2B864CF7}">
      <dgm:prSe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061DA088-8EC8-EE47-8F50-D0A5746F74A6}">
      <dgm:prSet custT="1">
        <dgm:style>
          <a:lnRef idx="2">
            <a:schemeClr val="dk1"/>
          </a:lnRef>
          <a:fillRef idx="1">
            <a:schemeClr val="lt1"/>
          </a:fillRef>
          <a:effectRef idx="0">
            <a:schemeClr val="dk1"/>
          </a:effectRef>
          <a:fontRef idx="minor">
            <a:schemeClr val="dk1"/>
          </a:fontRef>
        </dgm:style>
      </dgm:prSet>
      <dgm:spPr>
        <a:xfrm>
          <a:off x="735624" y="1387147"/>
          <a:ext cx="2063049" cy="325480"/>
        </a:xfrm>
        <a:solidFill>
          <a:srgbClr val="92D050"/>
        </a:solidFill>
        <a:ln w="12700" cap="flat" cmpd="sng" algn="ctr">
          <a:solidFill>
            <a:sysClr val="windowText" lastClr="000000"/>
          </a:solidFill>
          <a:prstDash val="solid"/>
          <a:miter lim="800000"/>
        </a:ln>
        <a:effectLst/>
      </dgm:spPr>
      <dgm:t>
        <a:bodyPr/>
        <a:lstStyle/>
        <a:p>
          <a:r>
            <a:rPr lang="en-US" sz="2000" b="0" cap="none" spc="0" dirty="0">
              <a:ln w="0"/>
              <a:solidFill>
                <a:sysClr val="windowText" lastClr="000000"/>
              </a:solidFill>
              <a:effectLst>
                <a:outerShdw blurRad="38100" dist="19050" dir="2700000" algn="tl" rotWithShape="0">
                  <a:sysClr val="windowText" lastClr="000000">
                    <a:alpha val="40000"/>
                  </a:sysClr>
                </a:outerShdw>
              </a:effectLst>
              <a:latin typeface="Arial"/>
              <a:ea typeface="+mn-ea"/>
              <a:cs typeface="Arial"/>
            </a:rPr>
            <a:t>DTT Ad-Hoc Committee</a:t>
          </a:r>
        </a:p>
      </dgm:t>
    </dgm:pt>
    <dgm:pt modelId="{8A022374-264F-CB4E-86EC-836E751CCAB5}" type="parTrans" cxnId="{C45F4D3B-7D2D-4348-A968-A72060EC309C}">
      <dgm:prSet/>
      <dgm:spPr>
        <a:xfrm>
          <a:off x="2752954" y="326082"/>
          <a:ext cx="91440" cy="1223805"/>
        </a:xfrm>
        <a:noFill/>
        <a:ln w="6350" cap="flat" cmpd="sng" algn="ctr">
          <a:solidFill>
            <a:srgbClr val="4E8542">
              <a:hueOff val="0"/>
              <a:satOff val="0"/>
              <a:lumOff val="0"/>
              <a:alphaOff val="0"/>
            </a:srgbClr>
          </a:solidFill>
          <a:prstDash val="solid"/>
          <a:miter lim="800000"/>
        </a:ln>
        <a:effectLs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3C960CAF-003B-E44F-9726-C21563F689AB}" type="sibTrans" cxnId="{C45F4D3B-7D2D-4348-A968-A72060EC309C}">
      <dgm:prSet/>
      <dgm:spPr/>
      <dgm:t>
        <a:bodyPr/>
        <a:lstStyle/>
        <a:p>
          <a:endParaRPr lang="en-US" sz="3200" b="0" cap="none" spc="0">
            <a:ln w="0"/>
            <a:solidFill>
              <a:schemeClr val="tx1"/>
            </a:solidFill>
            <a:effectLst>
              <a:outerShdw blurRad="38100" dist="19050" dir="2700000" algn="tl" rotWithShape="0">
                <a:schemeClr val="dk1">
                  <a:alpha val="40000"/>
                </a:schemeClr>
              </a:outerShdw>
            </a:effectLst>
          </a:endParaRPr>
        </a:p>
      </dgm:t>
    </dgm:pt>
    <dgm:pt modelId="{C7BF3255-F19E-449D-A0E3-71F9ACB6851F}" type="pres">
      <dgm:prSet presAssocID="{6139794F-BCE0-49AD-8B61-CAAA43CC9D4F}" presName="hierChild1" presStyleCnt="0">
        <dgm:presLayoutVars>
          <dgm:orgChart val="1"/>
          <dgm:chPref val="1"/>
          <dgm:dir/>
          <dgm:animOne val="branch"/>
          <dgm:animLvl val="lvl"/>
          <dgm:resizeHandles/>
        </dgm:presLayoutVars>
      </dgm:prSet>
      <dgm:spPr/>
      <dgm:t>
        <a:bodyPr/>
        <a:lstStyle/>
        <a:p>
          <a:endParaRPr lang="en-US"/>
        </a:p>
      </dgm:t>
    </dgm:pt>
    <dgm:pt modelId="{88A1BC7B-69FD-44DB-8B72-451F35C75A37}" type="pres">
      <dgm:prSet presAssocID="{FAC6341C-3F79-442E-B9F8-3AD38E3079FE}" presName="hierRoot1" presStyleCnt="0">
        <dgm:presLayoutVars>
          <dgm:hierBranch val="hang"/>
        </dgm:presLayoutVars>
      </dgm:prSet>
      <dgm:spPr/>
    </dgm:pt>
    <dgm:pt modelId="{0BCB5035-B9A7-4AE7-B221-F76D5DA58AE3}" type="pres">
      <dgm:prSet presAssocID="{FAC6341C-3F79-442E-B9F8-3AD38E3079FE}" presName="rootComposite1" presStyleCnt="0"/>
      <dgm:spPr/>
    </dgm:pt>
    <dgm:pt modelId="{EEBF4F9A-3E81-4A1D-9277-810324ACCDAF}" type="pres">
      <dgm:prSet presAssocID="{FAC6341C-3F79-442E-B9F8-3AD38E3079FE}" presName="rootText1" presStyleLbl="node0" presStyleIdx="0" presStyleCnt="1" custScaleX="181441">
        <dgm:presLayoutVars>
          <dgm:chPref val="3"/>
        </dgm:presLayoutVars>
      </dgm:prSet>
      <dgm:spPr>
        <a:prstGeom prst="rect">
          <a:avLst/>
        </a:prstGeom>
      </dgm:spPr>
      <dgm:t>
        <a:bodyPr/>
        <a:lstStyle/>
        <a:p>
          <a:endParaRPr lang="en-US"/>
        </a:p>
      </dgm:t>
    </dgm:pt>
    <dgm:pt modelId="{023EDE73-6780-4B0D-BDEC-4C364C3661C8}" type="pres">
      <dgm:prSet presAssocID="{FAC6341C-3F79-442E-B9F8-3AD38E3079FE}" presName="rootConnector1" presStyleLbl="node1" presStyleIdx="0" presStyleCnt="0"/>
      <dgm:spPr/>
      <dgm:t>
        <a:bodyPr/>
        <a:lstStyle/>
        <a:p>
          <a:endParaRPr lang="en-US"/>
        </a:p>
      </dgm:t>
    </dgm:pt>
    <dgm:pt modelId="{6A20D094-5D9D-44C8-A65A-EECB879F62DA}" type="pres">
      <dgm:prSet presAssocID="{FAC6341C-3F79-442E-B9F8-3AD38E3079FE}" presName="hierChild2" presStyleCnt="0"/>
      <dgm:spPr/>
    </dgm:pt>
    <dgm:pt modelId="{B0C26BAA-7D2E-0444-91E9-4AF931A01AD2}" type="pres">
      <dgm:prSet presAssocID="{3F37ABB6-AF1E-474C-9B6B-018BBE590865}" presName="Name48" presStyleLbl="parChTrans1D2" presStyleIdx="0" presStyleCnt="5"/>
      <dgm:spPr>
        <a:custGeom>
          <a:avLst/>
          <a:gdLst/>
          <a:ahLst/>
          <a:cxnLst/>
          <a:rect l="0" t="0" r="0" b="0"/>
          <a:pathLst>
            <a:path>
              <a:moveTo>
                <a:pt x="114070" y="0"/>
              </a:moveTo>
              <a:lnTo>
                <a:pt x="114070" y="299441"/>
              </a:lnTo>
              <a:lnTo>
                <a:pt x="45720" y="299441"/>
              </a:lnTo>
            </a:path>
          </a:pathLst>
        </a:custGeom>
      </dgm:spPr>
      <dgm:t>
        <a:bodyPr/>
        <a:lstStyle/>
        <a:p>
          <a:endParaRPr lang="en-US"/>
        </a:p>
      </dgm:t>
    </dgm:pt>
    <dgm:pt modelId="{014E337B-9369-BC46-86FC-05689A9B0F02}" type="pres">
      <dgm:prSet presAssocID="{5C9F4C05-2115-8D44-BFC5-34BB3A6E2820}" presName="hierRoot2" presStyleCnt="0">
        <dgm:presLayoutVars>
          <dgm:hierBranch val="init"/>
        </dgm:presLayoutVars>
      </dgm:prSet>
      <dgm:spPr/>
    </dgm:pt>
    <dgm:pt modelId="{439143C6-4CFC-B244-BBA8-4A9C3A93A326}" type="pres">
      <dgm:prSet presAssocID="{5C9F4C05-2115-8D44-BFC5-34BB3A6E2820}" presName="rootComposite" presStyleCnt="0"/>
      <dgm:spPr/>
    </dgm:pt>
    <dgm:pt modelId="{618955BA-8CDF-7F45-9B19-B30544136BD2}" type="pres">
      <dgm:prSet presAssocID="{5C9F4C05-2115-8D44-BFC5-34BB3A6E2820}" presName="rootText" presStyleLbl="node2" presStyleIdx="0" presStyleCnt="5" custScaleX="316924">
        <dgm:presLayoutVars>
          <dgm:chPref val="3"/>
        </dgm:presLayoutVars>
      </dgm:prSet>
      <dgm:spPr>
        <a:prstGeom prst="rect">
          <a:avLst/>
        </a:prstGeom>
      </dgm:spPr>
      <dgm:t>
        <a:bodyPr/>
        <a:lstStyle/>
        <a:p>
          <a:endParaRPr lang="en-US"/>
        </a:p>
      </dgm:t>
    </dgm:pt>
    <dgm:pt modelId="{DC85846E-144D-CF4B-8338-AEDAAF2B74C4}" type="pres">
      <dgm:prSet presAssocID="{5C9F4C05-2115-8D44-BFC5-34BB3A6E2820}" presName="rootConnector" presStyleLbl="node2" presStyleIdx="0" presStyleCnt="5"/>
      <dgm:spPr/>
      <dgm:t>
        <a:bodyPr/>
        <a:lstStyle/>
        <a:p>
          <a:endParaRPr lang="en-US"/>
        </a:p>
      </dgm:t>
    </dgm:pt>
    <dgm:pt modelId="{DAB558ED-0DC2-284B-BDF0-CEACE7DDDE7F}" type="pres">
      <dgm:prSet presAssocID="{5C9F4C05-2115-8D44-BFC5-34BB3A6E2820}" presName="hierChild4" presStyleCnt="0"/>
      <dgm:spPr/>
    </dgm:pt>
    <dgm:pt modelId="{2998BA65-7B9F-C444-9515-0A6D1C7960B9}" type="pres">
      <dgm:prSet presAssocID="{5C9F4C05-2115-8D44-BFC5-34BB3A6E2820}" presName="hierChild5" presStyleCnt="0"/>
      <dgm:spPr/>
    </dgm:pt>
    <dgm:pt modelId="{F631D301-5CF3-0048-900E-0D06D1A99ED3}" type="pres">
      <dgm:prSet presAssocID="{900B0FF5-7446-3C43-BAC0-B1AEA68C04BF}" presName="Name48" presStyleLbl="parChTrans1D2" presStyleIdx="1" presStyleCnt="5"/>
      <dgm:spPr>
        <a:custGeom>
          <a:avLst/>
          <a:gdLst/>
          <a:ahLst/>
          <a:cxnLst/>
          <a:rect l="0" t="0" r="0" b="0"/>
          <a:pathLst>
            <a:path>
              <a:moveTo>
                <a:pt x="45720" y="0"/>
              </a:moveTo>
              <a:lnTo>
                <a:pt x="45720" y="299441"/>
              </a:lnTo>
              <a:lnTo>
                <a:pt x="114070" y="299441"/>
              </a:lnTo>
            </a:path>
          </a:pathLst>
        </a:custGeom>
      </dgm:spPr>
      <dgm:t>
        <a:bodyPr/>
        <a:lstStyle/>
        <a:p>
          <a:endParaRPr lang="en-US"/>
        </a:p>
      </dgm:t>
    </dgm:pt>
    <dgm:pt modelId="{EBA5BD6A-C57E-3640-9386-18509C147A01}" type="pres">
      <dgm:prSet presAssocID="{975FDA41-5579-6A46-8DF7-99532653E31E}" presName="hierRoot2" presStyleCnt="0">
        <dgm:presLayoutVars>
          <dgm:hierBranch val="init"/>
        </dgm:presLayoutVars>
      </dgm:prSet>
      <dgm:spPr/>
    </dgm:pt>
    <dgm:pt modelId="{64C52562-2F05-4A46-88CA-881C6A7BC4D0}" type="pres">
      <dgm:prSet presAssocID="{975FDA41-5579-6A46-8DF7-99532653E31E}" presName="rootComposite" presStyleCnt="0"/>
      <dgm:spPr/>
    </dgm:pt>
    <dgm:pt modelId="{A01B28F5-EA4C-DD4C-B2F5-6CB8EB853CB2}" type="pres">
      <dgm:prSet presAssocID="{975FDA41-5579-6A46-8DF7-99532653E31E}" presName="rootText" presStyleLbl="node2" presStyleIdx="1" presStyleCnt="5" custScaleX="316924">
        <dgm:presLayoutVars>
          <dgm:chPref val="3"/>
        </dgm:presLayoutVars>
      </dgm:prSet>
      <dgm:spPr>
        <a:prstGeom prst="rect">
          <a:avLst/>
        </a:prstGeom>
      </dgm:spPr>
      <dgm:t>
        <a:bodyPr/>
        <a:lstStyle/>
        <a:p>
          <a:endParaRPr lang="en-US"/>
        </a:p>
      </dgm:t>
    </dgm:pt>
    <dgm:pt modelId="{3D4E18BA-90E9-C641-A941-7A63AD9C3BD6}" type="pres">
      <dgm:prSet presAssocID="{975FDA41-5579-6A46-8DF7-99532653E31E}" presName="rootConnector" presStyleLbl="node2" presStyleIdx="1" presStyleCnt="5"/>
      <dgm:spPr/>
      <dgm:t>
        <a:bodyPr/>
        <a:lstStyle/>
        <a:p>
          <a:endParaRPr lang="en-US"/>
        </a:p>
      </dgm:t>
    </dgm:pt>
    <dgm:pt modelId="{F92512C2-E14F-9B4A-97C1-5F257EF554DE}" type="pres">
      <dgm:prSet presAssocID="{975FDA41-5579-6A46-8DF7-99532653E31E}" presName="hierChild4" presStyleCnt="0"/>
      <dgm:spPr/>
    </dgm:pt>
    <dgm:pt modelId="{F132E16C-02B9-274F-96AF-74ED0681FC24}" type="pres">
      <dgm:prSet presAssocID="{975FDA41-5579-6A46-8DF7-99532653E31E}" presName="hierChild5" presStyleCnt="0"/>
      <dgm:spPr/>
    </dgm:pt>
    <dgm:pt modelId="{5514BD6C-0D1E-1A4B-B529-0727DBE51188}" type="pres">
      <dgm:prSet presAssocID="{A41F2B1F-5011-BB43-9E67-2CD7733DDB7D}" presName="Name48" presStyleLbl="parChTrans1D2" presStyleIdx="2" presStyleCnt="5"/>
      <dgm:spPr>
        <a:custGeom>
          <a:avLst/>
          <a:gdLst/>
          <a:ahLst/>
          <a:cxnLst/>
          <a:rect l="0" t="0" r="0" b="0"/>
          <a:pathLst>
            <a:path>
              <a:moveTo>
                <a:pt x="114070" y="0"/>
              </a:moveTo>
              <a:lnTo>
                <a:pt x="114070" y="761623"/>
              </a:lnTo>
              <a:lnTo>
                <a:pt x="45720" y="761623"/>
              </a:lnTo>
            </a:path>
          </a:pathLst>
        </a:custGeom>
      </dgm:spPr>
      <dgm:t>
        <a:bodyPr/>
        <a:lstStyle/>
        <a:p>
          <a:endParaRPr lang="en-US"/>
        </a:p>
      </dgm:t>
    </dgm:pt>
    <dgm:pt modelId="{2D2A7A53-0DA5-A347-9442-FE1C2D063B17}" type="pres">
      <dgm:prSet presAssocID="{D33250A6-0067-7044-93DA-C01712690D2E}" presName="hierRoot2" presStyleCnt="0">
        <dgm:presLayoutVars>
          <dgm:hierBranch val="init"/>
        </dgm:presLayoutVars>
      </dgm:prSet>
      <dgm:spPr/>
    </dgm:pt>
    <dgm:pt modelId="{BF352BA8-F823-DC44-89E5-5566A5EC95BA}" type="pres">
      <dgm:prSet presAssocID="{D33250A6-0067-7044-93DA-C01712690D2E}" presName="rootComposite" presStyleCnt="0"/>
      <dgm:spPr/>
    </dgm:pt>
    <dgm:pt modelId="{23F63A0D-4C37-4441-9A3D-B77DCFDA9FCA}" type="pres">
      <dgm:prSet presAssocID="{D33250A6-0067-7044-93DA-C01712690D2E}" presName="rootText" presStyleLbl="node2" presStyleIdx="2" presStyleCnt="5" custScaleX="316924">
        <dgm:presLayoutVars>
          <dgm:chPref val="3"/>
        </dgm:presLayoutVars>
      </dgm:prSet>
      <dgm:spPr>
        <a:prstGeom prst="rect">
          <a:avLst/>
        </a:prstGeom>
      </dgm:spPr>
      <dgm:t>
        <a:bodyPr/>
        <a:lstStyle/>
        <a:p>
          <a:endParaRPr lang="en-US"/>
        </a:p>
      </dgm:t>
    </dgm:pt>
    <dgm:pt modelId="{8A9A0B6B-E1D2-724A-BC8D-CE4784FC72A6}" type="pres">
      <dgm:prSet presAssocID="{D33250A6-0067-7044-93DA-C01712690D2E}" presName="rootConnector" presStyleLbl="node2" presStyleIdx="2" presStyleCnt="5"/>
      <dgm:spPr/>
      <dgm:t>
        <a:bodyPr/>
        <a:lstStyle/>
        <a:p>
          <a:endParaRPr lang="en-US"/>
        </a:p>
      </dgm:t>
    </dgm:pt>
    <dgm:pt modelId="{D655F663-7560-B244-9A43-2CE4C1D4E609}" type="pres">
      <dgm:prSet presAssocID="{D33250A6-0067-7044-93DA-C01712690D2E}" presName="hierChild4" presStyleCnt="0"/>
      <dgm:spPr/>
    </dgm:pt>
    <dgm:pt modelId="{DD4E48D4-A38E-8A43-A70B-2BFE30BBBAD9}" type="pres">
      <dgm:prSet presAssocID="{D33250A6-0067-7044-93DA-C01712690D2E}" presName="hierChild5" presStyleCnt="0"/>
      <dgm:spPr/>
    </dgm:pt>
    <dgm:pt modelId="{263921AE-D8A6-3E49-890D-4810B4AC59A0}" type="pres">
      <dgm:prSet presAssocID="{F55F3C4D-D279-9343-A1CA-5889EB2FEC3D}" presName="Name48" presStyleLbl="parChTrans1D2" presStyleIdx="3" presStyleCnt="5"/>
      <dgm:spPr>
        <a:custGeom>
          <a:avLst/>
          <a:gdLst/>
          <a:ahLst/>
          <a:cxnLst/>
          <a:rect l="0" t="0" r="0" b="0"/>
          <a:pathLst>
            <a:path>
              <a:moveTo>
                <a:pt x="45720" y="0"/>
              </a:moveTo>
              <a:lnTo>
                <a:pt x="45720" y="761623"/>
              </a:lnTo>
              <a:lnTo>
                <a:pt x="114070" y="761623"/>
              </a:lnTo>
            </a:path>
          </a:pathLst>
        </a:custGeom>
      </dgm:spPr>
      <dgm:t>
        <a:bodyPr/>
        <a:lstStyle/>
        <a:p>
          <a:endParaRPr lang="en-US"/>
        </a:p>
      </dgm:t>
    </dgm:pt>
    <dgm:pt modelId="{E044D169-AEC0-D34B-BFEF-987F465021E2}" type="pres">
      <dgm:prSet presAssocID="{76E21D6C-B5C7-6E44-A071-0D0E3CECEE58}" presName="hierRoot2" presStyleCnt="0">
        <dgm:presLayoutVars>
          <dgm:hierBranch val="init"/>
        </dgm:presLayoutVars>
      </dgm:prSet>
      <dgm:spPr/>
    </dgm:pt>
    <dgm:pt modelId="{9EDC106C-E847-F24A-B25A-A86F97FCF2AB}" type="pres">
      <dgm:prSet presAssocID="{76E21D6C-B5C7-6E44-A071-0D0E3CECEE58}" presName="rootComposite" presStyleCnt="0"/>
      <dgm:spPr/>
    </dgm:pt>
    <dgm:pt modelId="{3298DC65-E776-974E-94BE-10DB201389A8}" type="pres">
      <dgm:prSet presAssocID="{76E21D6C-B5C7-6E44-A071-0D0E3CECEE58}" presName="rootText" presStyleLbl="node2" presStyleIdx="3" presStyleCnt="5" custScaleX="316924">
        <dgm:presLayoutVars>
          <dgm:chPref val="3"/>
        </dgm:presLayoutVars>
      </dgm:prSet>
      <dgm:spPr>
        <a:prstGeom prst="rect">
          <a:avLst/>
        </a:prstGeom>
      </dgm:spPr>
      <dgm:t>
        <a:bodyPr/>
        <a:lstStyle/>
        <a:p>
          <a:endParaRPr lang="en-US"/>
        </a:p>
      </dgm:t>
    </dgm:pt>
    <dgm:pt modelId="{896E679F-A6D0-D840-8897-F50FDF0763D0}" type="pres">
      <dgm:prSet presAssocID="{76E21D6C-B5C7-6E44-A071-0D0E3CECEE58}" presName="rootConnector" presStyleLbl="node2" presStyleIdx="3" presStyleCnt="5"/>
      <dgm:spPr/>
      <dgm:t>
        <a:bodyPr/>
        <a:lstStyle/>
        <a:p>
          <a:endParaRPr lang="en-US"/>
        </a:p>
      </dgm:t>
    </dgm:pt>
    <dgm:pt modelId="{A7411905-9089-104E-9748-B911700B9AEB}" type="pres">
      <dgm:prSet presAssocID="{76E21D6C-B5C7-6E44-A071-0D0E3CECEE58}" presName="hierChild4" presStyleCnt="0"/>
      <dgm:spPr/>
    </dgm:pt>
    <dgm:pt modelId="{CBE65274-F668-FD4C-88C8-769B7279963B}" type="pres">
      <dgm:prSet presAssocID="{76E21D6C-B5C7-6E44-A071-0D0E3CECEE58}" presName="hierChild5" presStyleCnt="0"/>
      <dgm:spPr/>
    </dgm:pt>
    <dgm:pt modelId="{A2C64475-9E08-3A49-AEFB-D03872085CED}" type="pres">
      <dgm:prSet presAssocID="{8A022374-264F-CB4E-86EC-836E751CCAB5}" presName="Name48" presStyleLbl="parChTrans1D2" presStyleIdx="4" presStyleCnt="5"/>
      <dgm:spPr>
        <a:custGeom>
          <a:avLst/>
          <a:gdLst/>
          <a:ahLst/>
          <a:cxnLst/>
          <a:rect l="0" t="0" r="0" b="0"/>
          <a:pathLst>
            <a:path>
              <a:moveTo>
                <a:pt x="114070" y="0"/>
              </a:moveTo>
              <a:lnTo>
                <a:pt x="114070" y="1223805"/>
              </a:lnTo>
              <a:lnTo>
                <a:pt x="45720" y="1223805"/>
              </a:lnTo>
            </a:path>
          </a:pathLst>
        </a:custGeom>
      </dgm:spPr>
      <dgm:t>
        <a:bodyPr/>
        <a:lstStyle/>
        <a:p>
          <a:endParaRPr lang="en-US"/>
        </a:p>
      </dgm:t>
    </dgm:pt>
    <dgm:pt modelId="{6783B431-B5D6-AC40-BF47-34E01E8F4FBE}" type="pres">
      <dgm:prSet presAssocID="{061DA088-8EC8-EE47-8F50-D0A5746F74A6}" presName="hierRoot2" presStyleCnt="0">
        <dgm:presLayoutVars>
          <dgm:hierBranch val="init"/>
        </dgm:presLayoutVars>
      </dgm:prSet>
      <dgm:spPr/>
    </dgm:pt>
    <dgm:pt modelId="{12EEE902-EFF4-D14D-9169-3E45F8212AFE}" type="pres">
      <dgm:prSet presAssocID="{061DA088-8EC8-EE47-8F50-D0A5746F74A6}" presName="rootComposite" presStyleCnt="0"/>
      <dgm:spPr/>
    </dgm:pt>
    <dgm:pt modelId="{9C3BA5A3-9DF1-7A46-95BB-F02992886DC3}" type="pres">
      <dgm:prSet presAssocID="{061DA088-8EC8-EE47-8F50-D0A5746F74A6}" presName="rootText" presStyleLbl="node2" presStyleIdx="4" presStyleCnt="5" custScaleX="316924">
        <dgm:presLayoutVars>
          <dgm:chPref val="3"/>
        </dgm:presLayoutVars>
      </dgm:prSet>
      <dgm:spPr>
        <a:prstGeom prst="rect">
          <a:avLst/>
        </a:prstGeom>
      </dgm:spPr>
      <dgm:t>
        <a:bodyPr/>
        <a:lstStyle/>
        <a:p>
          <a:endParaRPr lang="en-US"/>
        </a:p>
      </dgm:t>
    </dgm:pt>
    <dgm:pt modelId="{FD62F002-9E38-F743-88EC-786443745A3C}" type="pres">
      <dgm:prSet presAssocID="{061DA088-8EC8-EE47-8F50-D0A5746F74A6}" presName="rootConnector" presStyleLbl="node2" presStyleIdx="4" presStyleCnt="5"/>
      <dgm:spPr/>
      <dgm:t>
        <a:bodyPr/>
        <a:lstStyle/>
        <a:p>
          <a:endParaRPr lang="en-US"/>
        </a:p>
      </dgm:t>
    </dgm:pt>
    <dgm:pt modelId="{34381AED-B5E7-8944-8033-9C832549A12B}" type="pres">
      <dgm:prSet presAssocID="{061DA088-8EC8-EE47-8F50-D0A5746F74A6}" presName="hierChild4" presStyleCnt="0"/>
      <dgm:spPr/>
    </dgm:pt>
    <dgm:pt modelId="{13217D0F-1066-6242-8CC3-A3D900A0AADC}" type="pres">
      <dgm:prSet presAssocID="{061DA088-8EC8-EE47-8F50-D0A5746F74A6}" presName="hierChild5" presStyleCnt="0"/>
      <dgm:spPr/>
    </dgm:pt>
    <dgm:pt modelId="{34244344-D68E-4D28-946A-0E3FA85AAC98}" type="pres">
      <dgm:prSet presAssocID="{FAC6341C-3F79-442E-B9F8-3AD38E3079FE}" presName="hierChild3" presStyleCnt="0"/>
      <dgm:spPr/>
    </dgm:pt>
  </dgm:ptLst>
  <dgm:cxnLst>
    <dgm:cxn modelId="{38F34283-92D4-4C46-834A-905F4219CAEE}" type="presOf" srcId="{76E21D6C-B5C7-6E44-A071-0D0E3CECEE58}" destId="{896E679F-A6D0-D840-8897-F50FDF0763D0}" srcOrd="1" destOrd="0" presId="urn:microsoft.com/office/officeart/2005/8/layout/orgChart1"/>
    <dgm:cxn modelId="{5E0B6CC2-5404-46CD-80F2-B46666AD522E}" type="presOf" srcId="{FAC6341C-3F79-442E-B9F8-3AD38E3079FE}" destId="{023EDE73-6780-4B0D-BDEC-4C364C3661C8}" srcOrd="1" destOrd="0" presId="urn:microsoft.com/office/officeart/2005/8/layout/orgChart1"/>
    <dgm:cxn modelId="{88F8AB8A-DC94-4A74-821E-DE6532AD30DB}" srcId="{6139794F-BCE0-49AD-8B61-CAAA43CC9D4F}" destId="{FAC6341C-3F79-442E-B9F8-3AD38E3079FE}" srcOrd="0" destOrd="0" parTransId="{9213E469-645D-4915-ABB3-0409B1329153}" sibTransId="{CE6374D0-9CBD-4A30-A82A-CBB21100C0A0}"/>
    <dgm:cxn modelId="{36B47813-D15C-5742-A094-9658A76F1508}" srcId="{FAC6341C-3F79-442E-B9F8-3AD38E3079FE}" destId="{D33250A6-0067-7044-93DA-C01712690D2E}" srcOrd="2" destOrd="0" parTransId="{A41F2B1F-5011-BB43-9E67-2CD7733DDB7D}" sibTransId="{4FEAECE6-295E-2A44-AF58-6D1EB219B680}"/>
    <dgm:cxn modelId="{765A2810-C548-4A46-9542-63E65CD94239}" type="presOf" srcId="{900B0FF5-7446-3C43-BAC0-B1AEA68C04BF}" destId="{F631D301-5CF3-0048-900E-0D06D1A99ED3}" srcOrd="0" destOrd="0" presId="urn:microsoft.com/office/officeart/2005/8/layout/orgChart1"/>
    <dgm:cxn modelId="{3C962753-EDD7-6143-B523-631D85B8C174}" srcId="{FAC6341C-3F79-442E-B9F8-3AD38E3079FE}" destId="{5C9F4C05-2115-8D44-BFC5-34BB3A6E2820}" srcOrd="0" destOrd="0" parTransId="{3F37ABB6-AF1E-474C-9B6B-018BBE590865}" sibTransId="{37CB5ED7-99F3-0A49-92FD-6B38013DB4B7}"/>
    <dgm:cxn modelId="{45C95AB9-CF9A-4F7A-9E8C-092DA1E382AC}" type="presOf" srcId="{8A022374-264F-CB4E-86EC-836E751CCAB5}" destId="{A2C64475-9E08-3A49-AEFB-D03872085CED}" srcOrd="0" destOrd="0" presId="urn:microsoft.com/office/officeart/2005/8/layout/orgChart1"/>
    <dgm:cxn modelId="{CE82D08A-9C08-A247-AA09-54EA2B864CF7}" srcId="{FAC6341C-3F79-442E-B9F8-3AD38E3079FE}" destId="{76E21D6C-B5C7-6E44-A071-0D0E3CECEE58}" srcOrd="3" destOrd="0" parTransId="{F55F3C4D-D279-9343-A1CA-5889EB2FEC3D}" sibTransId="{6C8B8C1E-D1B5-8A41-AA90-EA9AAE59F9FA}"/>
    <dgm:cxn modelId="{CEB30761-2678-4B4D-9885-C7E37892FBA0}" type="presOf" srcId="{061DA088-8EC8-EE47-8F50-D0A5746F74A6}" destId="{9C3BA5A3-9DF1-7A46-95BB-F02992886DC3}" srcOrd="0" destOrd="0" presId="urn:microsoft.com/office/officeart/2005/8/layout/orgChart1"/>
    <dgm:cxn modelId="{684C6608-8A92-4B3B-A940-19147E96A661}" type="presOf" srcId="{FAC6341C-3F79-442E-B9F8-3AD38E3079FE}" destId="{EEBF4F9A-3E81-4A1D-9277-810324ACCDAF}" srcOrd="0" destOrd="0" presId="urn:microsoft.com/office/officeart/2005/8/layout/orgChart1"/>
    <dgm:cxn modelId="{BD076ACB-23D1-428C-8136-F066B642E646}" type="presOf" srcId="{D33250A6-0067-7044-93DA-C01712690D2E}" destId="{23F63A0D-4C37-4441-9A3D-B77DCFDA9FCA}" srcOrd="0" destOrd="0" presId="urn:microsoft.com/office/officeart/2005/8/layout/orgChart1"/>
    <dgm:cxn modelId="{45BB3D32-092A-460F-827A-1B16EB028542}" type="presOf" srcId="{5C9F4C05-2115-8D44-BFC5-34BB3A6E2820}" destId="{DC85846E-144D-CF4B-8338-AEDAAF2B74C4}" srcOrd="1" destOrd="0" presId="urn:microsoft.com/office/officeart/2005/8/layout/orgChart1"/>
    <dgm:cxn modelId="{E385E1ED-0145-49EC-92DB-C45383701B3C}" type="presOf" srcId="{975FDA41-5579-6A46-8DF7-99532653E31E}" destId="{3D4E18BA-90E9-C641-A941-7A63AD9C3BD6}" srcOrd="1" destOrd="0" presId="urn:microsoft.com/office/officeart/2005/8/layout/orgChart1"/>
    <dgm:cxn modelId="{C45F4D3B-7D2D-4348-A968-A72060EC309C}" srcId="{FAC6341C-3F79-442E-B9F8-3AD38E3079FE}" destId="{061DA088-8EC8-EE47-8F50-D0A5746F74A6}" srcOrd="4" destOrd="0" parTransId="{8A022374-264F-CB4E-86EC-836E751CCAB5}" sibTransId="{3C960CAF-003B-E44F-9726-C21563F689AB}"/>
    <dgm:cxn modelId="{1402AD73-7B84-4787-8AAA-700D934ED589}" type="presOf" srcId="{D33250A6-0067-7044-93DA-C01712690D2E}" destId="{8A9A0B6B-E1D2-724A-BC8D-CE4784FC72A6}" srcOrd="1" destOrd="0" presId="urn:microsoft.com/office/officeart/2005/8/layout/orgChart1"/>
    <dgm:cxn modelId="{7F936B3A-AC6C-4FD4-9B1F-E546B917D1F2}" type="presOf" srcId="{975FDA41-5579-6A46-8DF7-99532653E31E}" destId="{A01B28F5-EA4C-DD4C-B2F5-6CB8EB853CB2}" srcOrd="0" destOrd="0" presId="urn:microsoft.com/office/officeart/2005/8/layout/orgChart1"/>
    <dgm:cxn modelId="{E8B4A581-33A9-404A-887D-D5ADA44D7DB0}" type="presOf" srcId="{5C9F4C05-2115-8D44-BFC5-34BB3A6E2820}" destId="{618955BA-8CDF-7F45-9B19-B30544136BD2}" srcOrd="0" destOrd="0" presId="urn:microsoft.com/office/officeart/2005/8/layout/orgChart1"/>
    <dgm:cxn modelId="{60A4FBEA-38B8-474D-ACD5-6AD32CA537C5}" type="presOf" srcId="{6139794F-BCE0-49AD-8B61-CAAA43CC9D4F}" destId="{C7BF3255-F19E-449D-A0E3-71F9ACB6851F}" srcOrd="0" destOrd="0" presId="urn:microsoft.com/office/officeart/2005/8/layout/orgChart1"/>
    <dgm:cxn modelId="{2E375FD7-F39F-4720-8B97-D2CAF0A44777}" type="presOf" srcId="{A41F2B1F-5011-BB43-9E67-2CD7733DDB7D}" destId="{5514BD6C-0D1E-1A4B-B529-0727DBE51188}" srcOrd="0" destOrd="0" presId="urn:microsoft.com/office/officeart/2005/8/layout/orgChart1"/>
    <dgm:cxn modelId="{8D0F56CD-4C4E-6547-AA27-44A7853FDDC3}" srcId="{FAC6341C-3F79-442E-B9F8-3AD38E3079FE}" destId="{975FDA41-5579-6A46-8DF7-99532653E31E}" srcOrd="1" destOrd="0" parTransId="{900B0FF5-7446-3C43-BAC0-B1AEA68C04BF}" sibTransId="{8A2415BE-B2DB-634C-AA89-6402767BF6B0}"/>
    <dgm:cxn modelId="{76E9C622-6E39-430A-9AE4-1CD7949706D8}" type="presOf" srcId="{061DA088-8EC8-EE47-8F50-D0A5746F74A6}" destId="{FD62F002-9E38-F743-88EC-786443745A3C}" srcOrd="1" destOrd="0" presId="urn:microsoft.com/office/officeart/2005/8/layout/orgChart1"/>
    <dgm:cxn modelId="{A13CE560-C5D6-4A4E-91E5-E42C3E872410}" type="presOf" srcId="{3F37ABB6-AF1E-474C-9B6B-018BBE590865}" destId="{B0C26BAA-7D2E-0444-91E9-4AF931A01AD2}" srcOrd="0" destOrd="0" presId="urn:microsoft.com/office/officeart/2005/8/layout/orgChart1"/>
    <dgm:cxn modelId="{B4FD3460-BAFA-45EE-B484-34B9CC9B4274}" type="presOf" srcId="{76E21D6C-B5C7-6E44-A071-0D0E3CECEE58}" destId="{3298DC65-E776-974E-94BE-10DB201389A8}" srcOrd="0" destOrd="0" presId="urn:microsoft.com/office/officeart/2005/8/layout/orgChart1"/>
    <dgm:cxn modelId="{580F7E86-1B4F-41DD-A522-16E110FC63B1}" type="presOf" srcId="{F55F3C4D-D279-9343-A1CA-5889EB2FEC3D}" destId="{263921AE-D8A6-3E49-890D-4810B4AC59A0}" srcOrd="0" destOrd="0" presId="urn:microsoft.com/office/officeart/2005/8/layout/orgChart1"/>
    <dgm:cxn modelId="{F55B2852-D34D-4BBE-B6B1-3A259E96EDB8}" type="presParOf" srcId="{C7BF3255-F19E-449D-A0E3-71F9ACB6851F}" destId="{88A1BC7B-69FD-44DB-8B72-451F35C75A37}" srcOrd="0" destOrd="0" presId="urn:microsoft.com/office/officeart/2005/8/layout/orgChart1"/>
    <dgm:cxn modelId="{A3D77030-81C6-4367-BA70-86F7484F8D4E}" type="presParOf" srcId="{88A1BC7B-69FD-44DB-8B72-451F35C75A37}" destId="{0BCB5035-B9A7-4AE7-B221-F76D5DA58AE3}" srcOrd="0" destOrd="0" presId="urn:microsoft.com/office/officeart/2005/8/layout/orgChart1"/>
    <dgm:cxn modelId="{FA2F7AF3-6912-4114-8E46-C3BC148583D5}" type="presParOf" srcId="{0BCB5035-B9A7-4AE7-B221-F76D5DA58AE3}" destId="{EEBF4F9A-3E81-4A1D-9277-810324ACCDAF}" srcOrd="0" destOrd="0" presId="urn:microsoft.com/office/officeart/2005/8/layout/orgChart1"/>
    <dgm:cxn modelId="{9DD85F8D-E8AC-4469-9EAF-431596991502}" type="presParOf" srcId="{0BCB5035-B9A7-4AE7-B221-F76D5DA58AE3}" destId="{023EDE73-6780-4B0D-BDEC-4C364C3661C8}" srcOrd="1" destOrd="0" presId="urn:microsoft.com/office/officeart/2005/8/layout/orgChart1"/>
    <dgm:cxn modelId="{66C268B1-50C3-4D8C-8A5A-5BDD2DA34184}" type="presParOf" srcId="{88A1BC7B-69FD-44DB-8B72-451F35C75A37}" destId="{6A20D094-5D9D-44C8-A65A-EECB879F62DA}" srcOrd="1" destOrd="0" presId="urn:microsoft.com/office/officeart/2005/8/layout/orgChart1"/>
    <dgm:cxn modelId="{913A5BA1-B7D1-4AA2-B67A-8B0B8E1184A9}" type="presParOf" srcId="{6A20D094-5D9D-44C8-A65A-EECB879F62DA}" destId="{B0C26BAA-7D2E-0444-91E9-4AF931A01AD2}" srcOrd="0" destOrd="0" presId="urn:microsoft.com/office/officeart/2005/8/layout/orgChart1"/>
    <dgm:cxn modelId="{73E766C5-7E94-4F35-B8DA-94340926F330}" type="presParOf" srcId="{6A20D094-5D9D-44C8-A65A-EECB879F62DA}" destId="{014E337B-9369-BC46-86FC-05689A9B0F02}" srcOrd="1" destOrd="0" presId="urn:microsoft.com/office/officeart/2005/8/layout/orgChart1"/>
    <dgm:cxn modelId="{DC66B82A-3F15-4BCE-A164-728AA38B540E}" type="presParOf" srcId="{014E337B-9369-BC46-86FC-05689A9B0F02}" destId="{439143C6-4CFC-B244-BBA8-4A9C3A93A326}" srcOrd="0" destOrd="0" presId="urn:microsoft.com/office/officeart/2005/8/layout/orgChart1"/>
    <dgm:cxn modelId="{98964D6C-9EC3-437D-BD29-0720ABFC11EA}" type="presParOf" srcId="{439143C6-4CFC-B244-BBA8-4A9C3A93A326}" destId="{618955BA-8CDF-7F45-9B19-B30544136BD2}" srcOrd="0" destOrd="0" presId="urn:microsoft.com/office/officeart/2005/8/layout/orgChart1"/>
    <dgm:cxn modelId="{1C53FCBF-52A1-4213-B4CA-BE5C4BDA3F77}" type="presParOf" srcId="{439143C6-4CFC-B244-BBA8-4A9C3A93A326}" destId="{DC85846E-144D-CF4B-8338-AEDAAF2B74C4}" srcOrd="1" destOrd="0" presId="urn:microsoft.com/office/officeart/2005/8/layout/orgChart1"/>
    <dgm:cxn modelId="{6C05618E-9203-4784-B8C9-2F6290786ABB}" type="presParOf" srcId="{014E337B-9369-BC46-86FC-05689A9B0F02}" destId="{DAB558ED-0DC2-284B-BDF0-CEACE7DDDE7F}" srcOrd="1" destOrd="0" presId="urn:microsoft.com/office/officeart/2005/8/layout/orgChart1"/>
    <dgm:cxn modelId="{0614014F-7159-4E14-A2C1-333CC4AABB52}" type="presParOf" srcId="{014E337B-9369-BC46-86FC-05689A9B0F02}" destId="{2998BA65-7B9F-C444-9515-0A6D1C7960B9}" srcOrd="2" destOrd="0" presId="urn:microsoft.com/office/officeart/2005/8/layout/orgChart1"/>
    <dgm:cxn modelId="{8C0CD8A7-5F62-436D-B7D6-ACB9C62C49B9}" type="presParOf" srcId="{6A20D094-5D9D-44C8-A65A-EECB879F62DA}" destId="{F631D301-5CF3-0048-900E-0D06D1A99ED3}" srcOrd="2" destOrd="0" presId="urn:microsoft.com/office/officeart/2005/8/layout/orgChart1"/>
    <dgm:cxn modelId="{A221726B-0F83-463A-AB3D-DA1A7D5F14E4}" type="presParOf" srcId="{6A20D094-5D9D-44C8-A65A-EECB879F62DA}" destId="{EBA5BD6A-C57E-3640-9386-18509C147A01}" srcOrd="3" destOrd="0" presId="urn:microsoft.com/office/officeart/2005/8/layout/orgChart1"/>
    <dgm:cxn modelId="{443C1982-47B6-45B5-AA1C-5DFE095B8042}" type="presParOf" srcId="{EBA5BD6A-C57E-3640-9386-18509C147A01}" destId="{64C52562-2F05-4A46-88CA-881C6A7BC4D0}" srcOrd="0" destOrd="0" presId="urn:microsoft.com/office/officeart/2005/8/layout/orgChart1"/>
    <dgm:cxn modelId="{A1BBBCFC-BD0B-4D3D-9941-A5CD00940E9F}" type="presParOf" srcId="{64C52562-2F05-4A46-88CA-881C6A7BC4D0}" destId="{A01B28F5-EA4C-DD4C-B2F5-6CB8EB853CB2}" srcOrd="0" destOrd="0" presId="urn:microsoft.com/office/officeart/2005/8/layout/orgChart1"/>
    <dgm:cxn modelId="{48C7C2AE-1116-4F3A-B527-0E85949FA7CF}" type="presParOf" srcId="{64C52562-2F05-4A46-88CA-881C6A7BC4D0}" destId="{3D4E18BA-90E9-C641-A941-7A63AD9C3BD6}" srcOrd="1" destOrd="0" presId="urn:microsoft.com/office/officeart/2005/8/layout/orgChart1"/>
    <dgm:cxn modelId="{79781BFB-F356-4F75-8B41-82068BBD1D57}" type="presParOf" srcId="{EBA5BD6A-C57E-3640-9386-18509C147A01}" destId="{F92512C2-E14F-9B4A-97C1-5F257EF554DE}" srcOrd="1" destOrd="0" presId="urn:microsoft.com/office/officeart/2005/8/layout/orgChart1"/>
    <dgm:cxn modelId="{7F6E2ED2-84CF-4B39-A6FC-11554A734D4A}" type="presParOf" srcId="{EBA5BD6A-C57E-3640-9386-18509C147A01}" destId="{F132E16C-02B9-274F-96AF-74ED0681FC24}" srcOrd="2" destOrd="0" presId="urn:microsoft.com/office/officeart/2005/8/layout/orgChart1"/>
    <dgm:cxn modelId="{2C3370EC-95FC-4FFD-9E91-DC9C960071D7}" type="presParOf" srcId="{6A20D094-5D9D-44C8-A65A-EECB879F62DA}" destId="{5514BD6C-0D1E-1A4B-B529-0727DBE51188}" srcOrd="4" destOrd="0" presId="urn:microsoft.com/office/officeart/2005/8/layout/orgChart1"/>
    <dgm:cxn modelId="{4D3EA0A9-8BC7-49F3-B571-D29B62E5973B}" type="presParOf" srcId="{6A20D094-5D9D-44C8-A65A-EECB879F62DA}" destId="{2D2A7A53-0DA5-A347-9442-FE1C2D063B17}" srcOrd="5" destOrd="0" presId="urn:microsoft.com/office/officeart/2005/8/layout/orgChart1"/>
    <dgm:cxn modelId="{0B3C1498-3E0D-4288-95D2-449C6592E123}" type="presParOf" srcId="{2D2A7A53-0DA5-A347-9442-FE1C2D063B17}" destId="{BF352BA8-F823-DC44-89E5-5566A5EC95BA}" srcOrd="0" destOrd="0" presId="urn:microsoft.com/office/officeart/2005/8/layout/orgChart1"/>
    <dgm:cxn modelId="{B45DE211-834E-4A05-9F61-420C4C7B85FF}" type="presParOf" srcId="{BF352BA8-F823-DC44-89E5-5566A5EC95BA}" destId="{23F63A0D-4C37-4441-9A3D-B77DCFDA9FCA}" srcOrd="0" destOrd="0" presId="urn:microsoft.com/office/officeart/2005/8/layout/orgChart1"/>
    <dgm:cxn modelId="{A1B7B2DF-A940-4F74-8642-A61E6211BF95}" type="presParOf" srcId="{BF352BA8-F823-DC44-89E5-5566A5EC95BA}" destId="{8A9A0B6B-E1D2-724A-BC8D-CE4784FC72A6}" srcOrd="1" destOrd="0" presId="urn:microsoft.com/office/officeart/2005/8/layout/orgChart1"/>
    <dgm:cxn modelId="{F0B09CD8-FAFC-481F-A75C-36EB4C671D4B}" type="presParOf" srcId="{2D2A7A53-0DA5-A347-9442-FE1C2D063B17}" destId="{D655F663-7560-B244-9A43-2CE4C1D4E609}" srcOrd="1" destOrd="0" presId="urn:microsoft.com/office/officeart/2005/8/layout/orgChart1"/>
    <dgm:cxn modelId="{3B9D8A6F-5497-4BC0-8B31-592A87A7F982}" type="presParOf" srcId="{2D2A7A53-0DA5-A347-9442-FE1C2D063B17}" destId="{DD4E48D4-A38E-8A43-A70B-2BFE30BBBAD9}" srcOrd="2" destOrd="0" presId="urn:microsoft.com/office/officeart/2005/8/layout/orgChart1"/>
    <dgm:cxn modelId="{7C39D33C-4201-43C0-B42A-6281137ADA9E}" type="presParOf" srcId="{6A20D094-5D9D-44C8-A65A-EECB879F62DA}" destId="{263921AE-D8A6-3E49-890D-4810B4AC59A0}" srcOrd="6" destOrd="0" presId="urn:microsoft.com/office/officeart/2005/8/layout/orgChart1"/>
    <dgm:cxn modelId="{0B956629-F1C1-42B9-A188-D68013C4A527}" type="presParOf" srcId="{6A20D094-5D9D-44C8-A65A-EECB879F62DA}" destId="{E044D169-AEC0-D34B-BFEF-987F465021E2}" srcOrd="7" destOrd="0" presId="urn:microsoft.com/office/officeart/2005/8/layout/orgChart1"/>
    <dgm:cxn modelId="{978B23EC-F966-4154-B9FF-EEFBC7B555BC}" type="presParOf" srcId="{E044D169-AEC0-D34B-BFEF-987F465021E2}" destId="{9EDC106C-E847-F24A-B25A-A86F97FCF2AB}" srcOrd="0" destOrd="0" presId="urn:microsoft.com/office/officeart/2005/8/layout/orgChart1"/>
    <dgm:cxn modelId="{57F822A9-BFC5-4437-B590-CEA3ECE65CAD}" type="presParOf" srcId="{9EDC106C-E847-F24A-B25A-A86F97FCF2AB}" destId="{3298DC65-E776-974E-94BE-10DB201389A8}" srcOrd="0" destOrd="0" presId="urn:microsoft.com/office/officeart/2005/8/layout/orgChart1"/>
    <dgm:cxn modelId="{B10491A4-F05D-4438-8DD4-27D4FB440281}" type="presParOf" srcId="{9EDC106C-E847-F24A-B25A-A86F97FCF2AB}" destId="{896E679F-A6D0-D840-8897-F50FDF0763D0}" srcOrd="1" destOrd="0" presId="urn:microsoft.com/office/officeart/2005/8/layout/orgChart1"/>
    <dgm:cxn modelId="{F14B03CA-20DA-46D5-9656-46AD6FAB8ECF}" type="presParOf" srcId="{E044D169-AEC0-D34B-BFEF-987F465021E2}" destId="{A7411905-9089-104E-9748-B911700B9AEB}" srcOrd="1" destOrd="0" presId="urn:microsoft.com/office/officeart/2005/8/layout/orgChart1"/>
    <dgm:cxn modelId="{C25D097E-4E23-491A-8D45-2A13B5D69083}" type="presParOf" srcId="{E044D169-AEC0-D34B-BFEF-987F465021E2}" destId="{CBE65274-F668-FD4C-88C8-769B7279963B}" srcOrd="2" destOrd="0" presId="urn:microsoft.com/office/officeart/2005/8/layout/orgChart1"/>
    <dgm:cxn modelId="{00D0A186-EBB9-4631-AB45-EC460FF15B04}" type="presParOf" srcId="{6A20D094-5D9D-44C8-A65A-EECB879F62DA}" destId="{A2C64475-9E08-3A49-AEFB-D03872085CED}" srcOrd="8" destOrd="0" presId="urn:microsoft.com/office/officeart/2005/8/layout/orgChart1"/>
    <dgm:cxn modelId="{DCBBA1AB-68B3-4873-8476-9CD5FE9DE16F}" type="presParOf" srcId="{6A20D094-5D9D-44C8-A65A-EECB879F62DA}" destId="{6783B431-B5D6-AC40-BF47-34E01E8F4FBE}" srcOrd="9" destOrd="0" presId="urn:microsoft.com/office/officeart/2005/8/layout/orgChart1"/>
    <dgm:cxn modelId="{2DE100C2-71B6-420F-BEAA-18CEBFF226E2}" type="presParOf" srcId="{6783B431-B5D6-AC40-BF47-34E01E8F4FBE}" destId="{12EEE902-EFF4-D14D-9169-3E45F8212AFE}" srcOrd="0" destOrd="0" presId="urn:microsoft.com/office/officeart/2005/8/layout/orgChart1"/>
    <dgm:cxn modelId="{8A934DA5-8AB8-46EB-A28C-9EAF182F90B8}" type="presParOf" srcId="{12EEE902-EFF4-D14D-9169-3E45F8212AFE}" destId="{9C3BA5A3-9DF1-7A46-95BB-F02992886DC3}" srcOrd="0" destOrd="0" presId="urn:microsoft.com/office/officeart/2005/8/layout/orgChart1"/>
    <dgm:cxn modelId="{92168CF4-1210-4900-9036-8C365DBB4794}" type="presParOf" srcId="{12EEE902-EFF4-D14D-9169-3E45F8212AFE}" destId="{FD62F002-9E38-F743-88EC-786443745A3C}" srcOrd="1" destOrd="0" presId="urn:microsoft.com/office/officeart/2005/8/layout/orgChart1"/>
    <dgm:cxn modelId="{7CF1EC25-AA1A-4CDD-B195-B7CC393E90B2}" type="presParOf" srcId="{6783B431-B5D6-AC40-BF47-34E01E8F4FBE}" destId="{34381AED-B5E7-8944-8033-9C832549A12B}" srcOrd="1" destOrd="0" presId="urn:microsoft.com/office/officeart/2005/8/layout/orgChart1"/>
    <dgm:cxn modelId="{4C570790-F7DD-4239-A5F8-0BFD0ECCD8BC}" type="presParOf" srcId="{6783B431-B5D6-AC40-BF47-34E01E8F4FBE}" destId="{13217D0F-1066-6242-8CC3-A3D900A0AADC}" srcOrd="2" destOrd="0" presId="urn:microsoft.com/office/officeart/2005/8/layout/orgChart1"/>
    <dgm:cxn modelId="{9F156346-3D2F-4D57-93D6-919DE0D749E5}" type="presParOf" srcId="{88A1BC7B-69FD-44DB-8B72-451F35C75A37}" destId="{34244344-D68E-4D28-946A-0E3FA85AAC98}" srcOrd="2" destOrd="0" presId="urn:microsoft.com/office/officeart/2005/8/layout/orgChart1"/>
  </dgm:cxnLst>
  <dgm:bg/>
  <dgm:whole>
    <a:ln w="9525" cap="flat" cmpd="sng" algn="ctr">
      <a:solidFill>
        <a:schemeClr val="tx1"/>
      </a:solid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71043-6D87-9C41-A45E-5684DB70151C}">
      <dsp:nvSpPr>
        <dsp:cNvPr id="0" name=""/>
        <dsp:cNvSpPr/>
      </dsp:nvSpPr>
      <dsp:spPr>
        <a:xfrm>
          <a:off x="3624722" y="1306145"/>
          <a:ext cx="91440" cy="376192"/>
        </a:xfrm>
        <a:custGeom>
          <a:avLst/>
          <a:gdLst/>
          <a:ahLst/>
          <a:cxnLst/>
          <a:rect l="0" t="0" r="0" b="0"/>
          <a:pathLst>
            <a:path>
              <a:moveTo>
                <a:pt x="45720" y="0"/>
              </a:moveTo>
              <a:lnTo>
                <a:pt x="45720" y="280841"/>
              </a:lnTo>
              <a:lnTo>
                <a:pt x="109825" y="280841"/>
              </a:lnTo>
            </a:path>
          </a:pathLst>
        </a:custGeom>
        <a:noFill/>
        <a:ln w="12700" cap="flat" cmpd="sng" algn="ctr">
          <a:solidFill>
            <a:srgbClr val="1B587C">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B0171DE-A232-944F-87B8-B685D0861EDB}">
      <dsp:nvSpPr>
        <dsp:cNvPr id="0" name=""/>
        <dsp:cNvSpPr/>
      </dsp:nvSpPr>
      <dsp:spPr>
        <a:xfrm>
          <a:off x="3538852" y="1306145"/>
          <a:ext cx="91440" cy="376192"/>
        </a:xfrm>
        <a:custGeom>
          <a:avLst/>
          <a:gdLst/>
          <a:ahLst/>
          <a:cxnLst/>
          <a:rect l="0" t="0" r="0" b="0"/>
          <a:pathLst>
            <a:path>
              <a:moveTo>
                <a:pt x="109825" y="0"/>
              </a:moveTo>
              <a:lnTo>
                <a:pt x="109825" y="280841"/>
              </a:lnTo>
              <a:lnTo>
                <a:pt x="45720" y="280841"/>
              </a:lnTo>
            </a:path>
          </a:pathLst>
        </a:custGeom>
        <a:noFill/>
        <a:ln w="12700" cap="flat" cmpd="sng" algn="ctr">
          <a:solidFill>
            <a:srgbClr val="1B587C">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E380A646-9523-5C4D-958A-3578FD4EA092}">
      <dsp:nvSpPr>
        <dsp:cNvPr id="0" name=""/>
        <dsp:cNvSpPr/>
      </dsp:nvSpPr>
      <dsp:spPr>
        <a:xfrm>
          <a:off x="6927366" y="3048077"/>
          <a:ext cx="494774" cy="171739"/>
        </a:xfrm>
        <a:custGeom>
          <a:avLst/>
          <a:gdLst/>
          <a:ahLst/>
          <a:cxnLst/>
          <a:rect l="0" t="0" r="0" b="0"/>
          <a:pathLst>
            <a:path>
              <a:moveTo>
                <a:pt x="0" y="0"/>
              </a:moveTo>
              <a:lnTo>
                <a:pt x="0" y="64105"/>
              </a:lnTo>
              <a:lnTo>
                <a:pt x="369367" y="64105"/>
              </a:lnTo>
              <a:lnTo>
                <a:pt x="369367" y="128210"/>
              </a:lnTo>
            </a:path>
          </a:pathLst>
        </a:custGeom>
        <a:noFill/>
        <a:ln w="12700" cap="flat" cmpd="sng" algn="ctr">
          <a:solidFill>
            <a:srgbClr val="604878">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7654A839-1962-104F-823F-39C016A8C60E}">
      <dsp:nvSpPr>
        <dsp:cNvPr id="0" name=""/>
        <dsp:cNvSpPr/>
      </dsp:nvSpPr>
      <dsp:spPr>
        <a:xfrm>
          <a:off x="6432591" y="3048077"/>
          <a:ext cx="494774" cy="194589"/>
        </a:xfrm>
        <a:custGeom>
          <a:avLst/>
          <a:gdLst/>
          <a:ahLst/>
          <a:cxnLst/>
          <a:rect l="0" t="0" r="0" b="0"/>
          <a:pathLst>
            <a:path>
              <a:moveTo>
                <a:pt x="369367" y="0"/>
              </a:moveTo>
              <a:lnTo>
                <a:pt x="369367" y="81163"/>
              </a:lnTo>
              <a:lnTo>
                <a:pt x="0" y="81163"/>
              </a:lnTo>
              <a:lnTo>
                <a:pt x="0" y="145268"/>
              </a:lnTo>
            </a:path>
          </a:pathLst>
        </a:custGeom>
        <a:noFill/>
        <a:ln w="12700" cap="flat" cmpd="sng" algn="ctr">
          <a:solidFill>
            <a:srgbClr val="604878">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B277388B-9052-1C41-B4AF-4C44433D7C67}">
      <dsp:nvSpPr>
        <dsp:cNvPr id="0" name=""/>
        <dsp:cNvSpPr/>
      </dsp:nvSpPr>
      <dsp:spPr>
        <a:xfrm>
          <a:off x="3670442" y="2467433"/>
          <a:ext cx="3256923" cy="171739"/>
        </a:xfrm>
        <a:custGeom>
          <a:avLst/>
          <a:gdLst/>
          <a:ahLst/>
          <a:cxnLst/>
          <a:rect l="0" t="0" r="0" b="0"/>
          <a:pathLst>
            <a:path>
              <a:moveTo>
                <a:pt x="0" y="0"/>
              </a:moveTo>
              <a:lnTo>
                <a:pt x="0" y="64105"/>
              </a:lnTo>
              <a:lnTo>
                <a:pt x="2431417" y="64105"/>
              </a:lnTo>
              <a:lnTo>
                <a:pt x="2431417" y="128210"/>
              </a:lnTo>
            </a:path>
          </a:pathLst>
        </a:custGeom>
        <a:noFill/>
        <a:ln w="12700" cap="flat" cmpd="sng" algn="ctr">
          <a:solidFill>
            <a:srgbClr val="4E8542">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89C51DB0-4FCC-45A7-B3CD-5F352F8CDEF4}">
      <dsp:nvSpPr>
        <dsp:cNvPr id="0" name=""/>
        <dsp:cNvSpPr/>
      </dsp:nvSpPr>
      <dsp:spPr>
        <a:xfrm>
          <a:off x="5397323" y="3048077"/>
          <a:ext cx="91440" cy="171739"/>
        </a:xfrm>
        <a:custGeom>
          <a:avLst/>
          <a:gdLst/>
          <a:ahLst/>
          <a:cxnLst/>
          <a:rect l="0" t="0" r="0" b="0"/>
          <a:pathLst>
            <a:path>
              <a:moveTo>
                <a:pt x="45720" y="0"/>
              </a:moveTo>
              <a:lnTo>
                <a:pt x="45720" y="128210"/>
              </a:lnTo>
            </a:path>
          </a:pathLst>
        </a:custGeom>
        <a:noFill/>
        <a:ln w="12700" cap="flat" cmpd="sng" algn="ctr">
          <a:solidFill>
            <a:srgbClr val="604878">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6A43496-6560-D648-BC0E-66388E2DD8DA}">
      <dsp:nvSpPr>
        <dsp:cNvPr id="0" name=""/>
        <dsp:cNvSpPr/>
      </dsp:nvSpPr>
      <dsp:spPr>
        <a:xfrm>
          <a:off x="3670442" y="2467433"/>
          <a:ext cx="1772600" cy="171739"/>
        </a:xfrm>
        <a:custGeom>
          <a:avLst/>
          <a:gdLst/>
          <a:ahLst/>
          <a:cxnLst/>
          <a:rect l="0" t="0" r="0" b="0"/>
          <a:pathLst>
            <a:path>
              <a:moveTo>
                <a:pt x="0" y="0"/>
              </a:moveTo>
              <a:lnTo>
                <a:pt x="0" y="64105"/>
              </a:lnTo>
              <a:lnTo>
                <a:pt x="1323314" y="64105"/>
              </a:lnTo>
              <a:lnTo>
                <a:pt x="1323314" y="128210"/>
              </a:lnTo>
            </a:path>
          </a:pathLst>
        </a:custGeom>
        <a:noFill/>
        <a:ln w="12700" cap="flat" cmpd="sng" algn="ctr">
          <a:solidFill>
            <a:srgbClr val="4E8542">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5AC8FA3-45BE-AD46-8F7B-729E55708E53}">
      <dsp:nvSpPr>
        <dsp:cNvPr id="0" name=""/>
        <dsp:cNvSpPr/>
      </dsp:nvSpPr>
      <dsp:spPr>
        <a:xfrm>
          <a:off x="3670442" y="2467433"/>
          <a:ext cx="783051" cy="171739"/>
        </a:xfrm>
        <a:custGeom>
          <a:avLst/>
          <a:gdLst/>
          <a:ahLst/>
          <a:cxnLst/>
          <a:rect l="0" t="0" r="0" b="0"/>
          <a:pathLst>
            <a:path>
              <a:moveTo>
                <a:pt x="0" y="0"/>
              </a:moveTo>
              <a:lnTo>
                <a:pt x="0" y="64105"/>
              </a:lnTo>
              <a:lnTo>
                <a:pt x="584578" y="64105"/>
              </a:lnTo>
              <a:lnTo>
                <a:pt x="584578" y="128210"/>
              </a:lnTo>
            </a:path>
          </a:pathLst>
        </a:custGeom>
        <a:noFill/>
        <a:ln w="12700" cap="flat" cmpd="sng" algn="ctr">
          <a:solidFill>
            <a:srgbClr val="4E8542">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BF41DCF9-A24D-524B-AE53-A055456C9959}">
      <dsp:nvSpPr>
        <dsp:cNvPr id="0" name=""/>
        <dsp:cNvSpPr/>
      </dsp:nvSpPr>
      <dsp:spPr>
        <a:xfrm>
          <a:off x="3463946" y="2467433"/>
          <a:ext cx="206496" cy="171739"/>
        </a:xfrm>
        <a:custGeom>
          <a:avLst/>
          <a:gdLst/>
          <a:ahLst/>
          <a:cxnLst/>
          <a:rect l="0" t="0" r="0" b="0"/>
          <a:pathLst>
            <a:path>
              <a:moveTo>
                <a:pt x="154157" y="0"/>
              </a:moveTo>
              <a:lnTo>
                <a:pt x="154157" y="64105"/>
              </a:lnTo>
              <a:lnTo>
                <a:pt x="0" y="64105"/>
              </a:lnTo>
              <a:lnTo>
                <a:pt x="0" y="128210"/>
              </a:lnTo>
            </a:path>
          </a:pathLst>
        </a:custGeom>
        <a:noFill/>
        <a:ln w="12700" cap="flat" cmpd="sng" algn="ctr">
          <a:solidFill>
            <a:srgbClr val="4E8542">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F504D459-EA94-1B47-AB8A-94BCB923F921}">
      <dsp:nvSpPr>
        <dsp:cNvPr id="0" name=""/>
        <dsp:cNvSpPr/>
      </dsp:nvSpPr>
      <dsp:spPr>
        <a:xfrm>
          <a:off x="2474397" y="2467433"/>
          <a:ext cx="1196045" cy="171739"/>
        </a:xfrm>
        <a:custGeom>
          <a:avLst/>
          <a:gdLst/>
          <a:ahLst/>
          <a:cxnLst/>
          <a:rect l="0" t="0" r="0" b="0"/>
          <a:pathLst>
            <a:path>
              <a:moveTo>
                <a:pt x="892893" y="0"/>
              </a:moveTo>
              <a:lnTo>
                <a:pt x="892893" y="64105"/>
              </a:lnTo>
              <a:lnTo>
                <a:pt x="0" y="64105"/>
              </a:lnTo>
              <a:lnTo>
                <a:pt x="0" y="128210"/>
              </a:lnTo>
            </a:path>
          </a:pathLst>
        </a:custGeom>
        <a:noFill/>
        <a:ln w="12700" cap="flat" cmpd="sng" algn="ctr">
          <a:solidFill>
            <a:srgbClr val="4E8542">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506C7055-9B8E-2F4E-BDF7-4999343A76A3}">
      <dsp:nvSpPr>
        <dsp:cNvPr id="0" name=""/>
        <dsp:cNvSpPr/>
      </dsp:nvSpPr>
      <dsp:spPr>
        <a:xfrm>
          <a:off x="1443958" y="2467433"/>
          <a:ext cx="2226484" cy="171739"/>
        </a:xfrm>
        <a:custGeom>
          <a:avLst/>
          <a:gdLst/>
          <a:ahLst/>
          <a:cxnLst/>
          <a:rect l="0" t="0" r="0" b="0"/>
          <a:pathLst>
            <a:path>
              <a:moveTo>
                <a:pt x="1662155" y="0"/>
              </a:moveTo>
              <a:lnTo>
                <a:pt x="1662155" y="64105"/>
              </a:lnTo>
              <a:lnTo>
                <a:pt x="0" y="64105"/>
              </a:lnTo>
              <a:lnTo>
                <a:pt x="0" y="128210"/>
              </a:lnTo>
            </a:path>
          </a:pathLst>
        </a:custGeom>
        <a:noFill/>
        <a:ln w="12700" cap="flat" cmpd="sng" algn="ctr">
          <a:solidFill>
            <a:srgbClr val="4E8542">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B5AC76F-E2F5-2845-9C83-E69E97950E58}">
      <dsp:nvSpPr>
        <dsp:cNvPr id="0" name=""/>
        <dsp:cNvSpPr/>
      </dsp:nvSpPr>
      <dsp:spPr>
        <a:xfrm>
          <a:off x="408904" y="2467433"/>
          <a:ext cx="3261538" cy="160535"/>
        </a:xfrm>
        <a:custGeom>
          <a:avLst/>
          <a:gdLst/>
          <a:ahLst/>
          <a:cxnLst/>
          <a:rect l="0" t="0" r="0" b="0"/>
          <a:pathLst>
            <a:path>
              <a:moveTo>
                <a:pt x="2434863" y="0"/>
              </a:moveTo>
              <a:lnTo>
                <a:pt x="2434863" y="55740"/>
              </a:lnTo>
              <a:lnTo>
                <a:pt x="0" y="55740"/>
              </a:lnTo>
              <a:lnTo>
                <a:pt x="0" y="119846"/>
              </a:lnTo>
            </a:path>
          </a:pathLst>
        </a:custGeom>
        <a:noFill/>
        <a:ln w="12700" cap="flat" cmpd="sng" algn="ctr">
          <a:solidFill>
            <a:srgbClr val="4E8542">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2A0DBEF-0B1B-EE4C-8005-61602BDD2BDD}">
      <dsp:nvSpPr>
        <dsp:cNvPr id="0" name=""/>
        <dsp:cNvSpPr/>
      </dsp:nvSpPr>
      <dsp:spPr>
        <a:xfrm>
          <a:off x="3624722" y="1306145"/>
          <a:ext cx="91440" cy="752384"/>
        </a:xfrm>
        <a:custGeom>
          <a:avLst/>
          <a:gdLst/>
          <a:ahLst/>
          <a:cxnLst/>
          <a:rect l="0" t="0" r="0" b="0"/>
          <a:pathLst>
            <a:path>
              <a:moveTo>
                <a:pt x="45720" y="0"/>
              </a:moveTo>
              <a:lnTo>
                <a:pt x="45720" y="561683"/>
              </a:lnTo>
            </a:path>
          </a:pathLst>
        </a:custGeom>
        <a:noFill/>
        <a:ln w="12700" cap="flat" cmpd="sng" algn="ctr">
          <a:solidFill>
            <a:srgbClr val="1B587C">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A55AEF0C-760B-2D4B-BF81-F1780711BB66}">
      <dsp:nvSpPr>
        <dsp:cNvPr id="0" name=""/>
        <dsp:cNvSpPr/>
      </dsp:nvSpPr>
      <dsp:spPr>
        <a:xfrm>
          <a:off x="3261538" y="897240"/>
          <a:ext cx="817808" cy="408904"/>
        </a:xfrm>
        <a:prstGeom prst="rect">
          <a:avLst/>
        </a:prstGeom>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Board</a:t>
          </a:r>
        </a:p>
      </dsp:txBody>
      <dsp:txXfrm>
        <a:off x="3261538" y="897240"/>
        <a:ext cx="817808" cy="408904"/>
      </dsp:txXfrm>
    </dsp:sp>
    <dsp:sp modelId="{650D6113-CB91-0E45-A5E8-A8188E95BBA7}">
      <dsp:nvSpPr>
        <dsp:cNvPr id="0" name=""/>
        <dsp:cNvSpPr/>
      </dsp:nvSpPr>
      <dsp:spPr>
        <a:xfrm>
          <a:off x="3261538" y="2058529"/>
          <a:ext cx="817808" cy="408904"/>
        </a:xfrm>
        <a:prstGeom prst="rect">
          <a:avLst/>
        </a:prstGeom>
        <a:solidFill>
          <a:srgbClr val="4E8542">
            <a:lumMod val="60000"/>
            <a:lumOff val="40000"/>
          </a:srgb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CEO</a:t>
          </a:r>
        </a:p>
      </dsp:txBody>
      <dsp:txXfrm>
        <a:off x="3261538" y="2058529"/>
        <a:ext cx="817808" cy="408904"/>
      </dsp:txXfrm>
    </dsp:sp>
    <dsp:sp modelId="{938AECB1-A308-A94D-8A1A-A52C6DE099AA}">
      <dsp:nvSpPr>
        <dsp:cNvPr id="0" name=""/>
        <dsp:cNvSpPr/>
      </dsp:nvSpPr>
      <dsp:spPr>
        <a:xfrm>
          <a:off x="0" y="2627969"/>
          <a:ext cx="817808" cy="408904"/>
        </a:xfrm>
        <a:prstGeom prst="rect">
          <a:avLst/>
        </a:prstGeom>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Chief Technology Officer</a:t>
          </a:r>
        </a:p>
      </dsp:txBody>
      <dsp:txXfrm>
        <a:off x="0" y="2627969"/>
        <a:ext cx="817808" cy="408904"/>
      </dsp:txXfrm>
    </dsp:sp>
    <dsp:sp modelId="{8AF92121-B3CF-A141-8381-D8094CC48C17}">
      <dsp:nvSpPr>
        <dsp:cNvPr id="0" name=""/>
        <dsp:cNvSpPr/>
      </dsp:nvSpPr>
      <dsp:spPr>
        <a:xfrm>
          <a:off x="994163" y="2639173"/>
          <a:ext cx="899589" cy="408904"/>
        </a:xfrm>
        <a:prstGeom prst="rect">
          <a:avLst/>
        </a:prstGeom>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Human Resources</a:t>
          </a:r>
        </a:p>
      </dsp:txBody>
      <dsp:txXfrm>
        <a:off x="994163" y="2639173"/>
        <a:ext cx="899589" cy="408904"/>
      </dsp:txXfrm>
    </dsp:sp>
    <dsp:sp modelId="{DE0C3497-7685-414C-8B73-6758D30CEBDC}">
      <dsp:nvSpPr>
        <dsp:cNvPr id="0" name=""/>
        <dsp:cNvSpPr/>
      </dsp:nvSpPr>
      <dsp:spPr>
        <a:xfrm>
          <a:off x="2065493" y="2639173"/>
          <a:ext cx="817808" cy="408904"/>
        </a:xfrm>
        <a:prstGeom prst="rect">
          <a:avLst/>
        </a:prstGeom>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Legal</a:t>
          </a:r>
        </a:p>
      </dsp:txBody>
      <dsp:txXfrm>
        <a:off x="2065493" y="2639173"/>
        <a:ext cx="817808" cy="408904"/>
      </dsp:txXfrm>
    </dsp:sp>
    <dsp:sp modelId="{46A93CD6-A1E2-354A-AE8B-BE8C140732AE}">
      <dsp:nvSpPr>
        <dsp:cNvPr id="0" name=""/>
        <dsp:cNvSpPr/>
      </dsp:nvSpPr>
      <dsp:spPr>
        <a:xfrm>
          <a:off x="3055041" y="2639173"/>
          <a:ext cx="817808" cy="408904"/>
        </a:xfrm>
        <a:prstGeom prst="rect">
          <a:avLst/>
        </a:prstGeom>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Strategy</a:t>
          </a:r>
        </a:p>
      </dsp:txBody>
      <dsp:txXfrm>
        <a:off x="3055041" y="2639173"/>
        <a:ext cx="817808" cy="408904"/>
      </dsp:txXfrm>
    </dsp:sp>
    <dsp:sp modelId="{0D54A899-EAC8-224D-BDA2-75648BB121D7}">
      <dsp:nvSpPr>
        <dsp:cNvPr id="0" name=""/>
        <dsp:cNvSpPr/>
      </dsp:nvSpPr>
      <dsp:spPr>
        <a:xfrm>
          <a:off x="4044590" y="2639173"/>
          <a:ext cx="817808" cy="408904"/>
        </a:xfrm>
        <a:prstGeom prst="rect">
          <a:avLst/>
        </a:prstGeom>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Risk Management</a:t>
          </a:r>
        </a:p>
      </dsp:txBody>
      <dsp:txXfrm>
        <a:off x="4044590" y="2639173"/>
        <a:ext cx="817808" cy="408904"/>
      </dsp:txXfrm>
    </dsp:sp>
    <dsp:sp modelId="{1998B7D2-7AA4-AA47-AF43-542E2BE6CF88}">
      <dsp:nvSpPr>
        <dsp:cNvPr id="0" name=""/>
        <dsp:cNvSpPr/>
      </dsp:nvSpPr>
      <dsp:spPr>
        <a:xfrm>
          <a:off x="5034138" y="2639173"/>
          <a:ext cx="817808" cy="408904"/>
        </a:xfrm>
        <a:prstGeom prst="rect">
          <a:avLst/>
        </a:prstGeom>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CFO</a:t>
          </a:r>
        </a:p>
      </dsp:txBody>
      <dsp:txXfrm>
        <a:off x="5034138" y="2639173"/>
        <a:ext cx="817808" cy="408904"/>
      </dsp:txXfrm>
    </dsp:sp>
    <dsp:sp modelId="{79E1AB63-734B-4129-8678-B3099B44AB9E}">
      <dsp:nvSpPr>
        <dsp:cNvPr id="0" name=""/>
        <dsp:cNvSpPr/>
      </dsp:nvSpPr>
      <dsp:spPr>
        <a:xfrm>
          <a:off x="5034138" y="3219817"/>
          <a:ext cx="817808" cy="408904"/>
        </a:xfrm>
        <a:prstGeom prst="rect">
          <a:avLst/>
        </a:prstGeom>
        <a:solidFill>
          <a:srgbClr val="7030A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ZA" sz="900" kern="1200" dirty="0">
              <a:solidFill>
                <a:sysClr val="window" lastClr="FFFFFF"/>
              </a:solidFill>
              <a:latin typeface="Calibri"/>
              <a:ea typeface="+mn-ea"/>
              <a:cs typeface="+mn-cs"/>
            </a:rPr>
            <a:t>Finance</a:t>
          </a:r>
        </a:p>
      </dsp:txBody>
      <dsp:txXfrm>
        <a:off x="5034138" y="3219817"/>
        <a:ext cx="817808" cy="408904"/>
      </dsp:txXfrm>
    </dsp:sp>
    <dsp:sp modelId="{E359144A-93C7-D747-B593-60C1B02DD5A3}">
      <dsp:nvSpPr>
        <dsp:cNvPr id="0" name=""/>
        <dsp:cNvSpPr/>
      </dsp:nvSpPr>
      <dsp:spPr>
        <a:xfrm>
          <a:off x="6518461" y="2639173"/>
          <a:ext cx="817808" cy="408904"/>
        </a:xfrm>
        <a:prstGeom prst="rect">
          <a:avLst/>
        </a:prstGeom>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COO</a:t>
          </a:r>
        </a:p>
      </dsp:txBody>
      <dsp:txXfrm>
        <a:off x="6518461" y="2639173"/>
        <a:ext cx="817808" cy="408904"/>
      </dsp:txXfrm>
    </dsp:sp>
    <dsp:sp modelId="{FEF3D28A-1B56-B243-BD1E-90CEBCDFEFC8}">
      <dsp:nvSpPr>
        <dsp:cNvPr id="0" name=""/>
        <dsp:cNvSpPr/>
      </dsp:nvSpPr>
      <dsp:spPr>
        <a:xfrm>
          <a:off x="6023687" y="3242667"/>
          <a:ext cx="817808" cy="408904"/>
        </a:xfrm>
        <a:prstGeom prst="rect">
          <a:avLst/>
        </a:prstGeom>
        <a:solidFill>
          <a:srgbClr val="7030A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 lastClr="FFFFFF"/>
              </a:solidFill>
              <a:latin typeface="Calibri"/>
              <a:ea typeface="+mn-ea"/>
              <a:cs typeface="+mn-cs"/>
            </a:rPr>
            <a:t>Marketing and Sales</a:t>
          </a:r>
        </a:p>
      </dsp:txBody>
      <dsp:txXfrm>
        <a:off x="6023687" y="3242667"/>
        <a:ext cx="817808" cy="408904"/>
      </dsp:txXfrm>
    </dsp:sp>
    <dsp:sp modelId="{3AED9F52-5F56-EC46-8450-EBABBD829000}">
      <dsp:nvSpPr>
        <dsp:cNvPr id="0" name=""/>
        <dsp:cNvSpPr/>
      </dsp:nvSpPr>
      <dsp:spPr>
        <a:xfrm>
          <a:off x="7013236" y="3219817"/>
          <a:ext cx="817808" cy="408904"/>
        </a:xfrm>
        <a:prstGeom prst="rect">
          <a:avLst/>
        </a:prstGeom>
        <a:solidFill>
          <a:srgbClr val="7030A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 lastClr="FFFFFF"/>
              </a:solidFill>
              <a:latin typeface="Calibri"/>
              <a:ea typeface="+mn-ea"/>
              <a:cs typeface="+mn-cs"/>
            </a:rPr>
            <a:t>Operations</a:t>
          </a:r>
        </a:p>
      </dsp:txBody>
      <dsp:txXfrm>
        <a:off x="7013236" y="3219817"/>
        <a:ext cx="817808" cy="408904"/>
      </dsp:txXfrm>
    </dsp:sp>
    <dsp:sp modelId="{2323BCE6-C653-5C4F-B606-474415D76F93}">
      <dsp:nvSpPr>
        <dsp:cNvPr id="0" name=""/>
        <dsp:cNvSpPr/>
      </dsp:nvSpPr>
      <dsp:spPr>
        <a:xfrm>
          <a:off x="2766764" y="1477885"/>
          <a:ext cx="817808" cy="408904"/>
        </a:xfrm>
        <a:prstGeom prst="rect">
          <a:avLst/>
        </a:prstGeom>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Internal Audit</a:t>
          </a:r>
        </a:p>
      </dsp:txBody>
      <dsp:txXfrm>
        <a:off x="2766764" y="1477885"/>
        <a:ext cx="817808" cy="408904"/>
      </dsp:txXfrm>
    </dsp:sp>
    <dsp:sp modelId="{8888F134-0F2E-1D47-A973-0A8F20957787}">
      <dsp:nvSpPr>
        <dsp:cNvPr id="0" name=""/>
        <dsp:cNvSpPr/>
      </dsp:nvSpPr>
      <dsp:spPr>
        <a:xfrm>
          <a:off x="3756312" y="1477885"/>
          <a:ext cx="817808" cy="408904"/>
        </a:xfrm>
        <a:prstGeom prst="rect">
          <a:avLst/>
        </a:prstGeom>
        <a:solidFill>
          <a:srgbClr val="FFC0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solidFill>
                <a:sysClr val="windowText" lastClr="000000"/>
              </a:solidFill>
              <a:latin typeface="Calibri"/>
              <a:ea typeface="+mn-ea"/>
              <a:cs typeface="+mn-cs"/>
            </a:rPr>
            <a:t>Company Secretary</a:t>
          </a:r>
        </a:p>
      </dsp:txBody>
      <dsp:txXfrm>
        <a:off x="3756312" y="1477885"/>
        <a:ext cx="817808" cy="408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F0419B5-7433-4F4D-A36B-5B8F20104267}" type="datetimeFigureOut">
              <a:rPr lang="en-US" smtClean="0"/>
              <a:t>10/18/2016</a:t>
            </a:fld>
            <a:endParaRPr lang="en-US"/>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F8A411B8-758D-4197-AB02-419A1681E374}" type="slidenum">
              <a:rPr lang="en-US" smtClean="0"/>
              <a:t>‹#›</a:t>
            </a:fld>
            <a:endParaRPr lang="en-US"/>
          </a:p>
        </p:txBody>
      </p:sp>
    </p:spTree>
    <p:extLst>
      <p:ext uri="{BB962C8B-B14F-4D97-AF65-F5344CB8AC3E}">
        <p14:creationId xmlns:p14="http://schemas.microsoft.com/office/powerpoint/2010/main" val="4192225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854200" y="4381500"/>
            <a:ext cx="7797800" cy="1108072"/>
          </a:xfrm>
        </p:spPr>
        <p:txBody>
          <a:bodyPr/>
          <a:lstStyle>
            <a:lvl1pPr>
              <a:defRPr b="1"/>
            </a:lvl1pPr>
          </a:lstStyle>
          <a:p>
            <a:r>
              <a:rPr lang="en-GB" dirty="0" smtClean="0"/>
              <a:t>Click to edit Master title style</a:t>
            </a:r>
            <a:endParaRPr lang="en-US" dirty="0"/>
          </a:p>
        </p:txBody>
      </p:sp>
      <p:sp>
        <p:nvSpPr>
          <p:cNvPr id="3" name="Subtitle 2"/>
          <p:cNvSpPr>
            <a:spLocks noGrp="1"/>
          </p:cNvSpPr>
          <p:nvPr>
            <p:ph type="subTitle" idx="1"/>
          </p:nvPr>
        </p:nvSpPr>
        <p:spPr>
          <a:xfrm>
            <a:off x="3327400" y="5489572"/>
            <a:ext cx="6324600" cy="66992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A61F417D-407B-4809-8D91-602B9FF3195E}" type="datetime1">
              <a:rPr lang="en-US" smtClean="0"/>
              <a:t>10/18/2016</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673BCB61-F4C1-D64E-9A43-FC2FF35B0A9B}" type="slidenum">
              <a:rPr lang="en-US" smtClean="0"/>
              <a:pPr/>
              <a:t>‹#›</a:t>
            </a:fld>
            <a:endParaRPr lang="en-US" dirty="0"/>
          </a:p>
        </p:txBody>
      </p:sp>
    </p:spTree>
    <p:extLst>
      <p:ext uri="{BB962C8B-B14F-4D97-AF65-F5344CB8AC3E}">
        <p14:creationId xmlns:p14="http://schemas.microsoft.com/office/powerpoint/2010/main" val="337313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0EF66C2-EF91-496A-BD5C-9FB695B2F877}" type="datetime1">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405802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1F5D20-48AF-43CE-88B7-3C06342EC3F2}" type="datetime1">
              <a:rPr lang="en-US" smtClean="0"/>
              <a:t>10/18/2016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8FC48FC-95F3-4F99-9D08-B2D04E0B7D90}" type="slidenum">
              <a:rPr lang="en-ZA" smtClean="0"/>
              <a:t>‹#›</a:t>
            </a:fld>
            <a:endParaRPr lang="en-ZA" dirty="0"/>
          </a:p>
        </p:txBody>
      </p:sp>
    </p:spTree>
    <p:extLst>
      <p:ext uri="{BB962C8B-B14F-4D97-AF65-F5344CB8AC3E}">
        <p14:creationId xmlns:p14="http://schemas.microsoft.com/office/powerpoint/2010/main" val="2062165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65100" y="1546225"/>
            <a:ext cx="8509000" cy="1325563"/>
          </a:xfrm>
          <a:prstGeom prst="rect">
            <a:avLst/>
          </a:prstGeom>
        </p:spPr>
        <p:txBody>
          <a:bodyPr/>
          <a:lstStyle>
            <a:lvl1pPr>
              <a:defRPr b="1">
                <a:solidFill>
                  <a:schemeClr val="bg1"/>
                </a:solidFill>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fld id="{E580546B-4E34-4062-98C6-18B58EFFCBD8}" type="datetime1">
              <a:rPr lang="en-US" smtClean="0"/>
              <a:t>10/18/2016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C8FC48FC-95F3-4F99-9D08-B2D04E0B7D90}" type="slidenum">
              <a:rPr lang="en-ZA" smtClean="0"/>
              <a:t>‹#›</a:t>
            </a:fld>
            <a:endParaRPr lang="en-ZA" dirty="0"/>
          </a:p>
        </p:txBody>
      </p:sp>
    </p:spTree>
    <p:extLst>
      <p:ext uri="{BB962C8B-B14F-4D97-AF65-F5344CB8AC3E}">
        <p14:creationId xmlns:p14="http://schemas.microsoft.com/office/powerpoint/2010/main" val="1698984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E469AE76-BD88-4F7F-B66B-4656DB910EE3}" type="datetime1">
              <a:rPr lang="en-US" smtClean="0"/>
              <a:t>10/18/2016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8FC48FC-95F3-4F99-9D08-B2D04E0B7D90}" type="slidenum">
              <a:rPr lang="en-ZA" smtClean="0"/>
              <a:t>‹#›</a:t>
            </a:fld>
            <a:endParaRPr lang="en-ZA" dirty="0"/>
          </a:p>
        </p:txBody>
      </p:sp>
    </p:spTree>
    <p:extLst>
      <p:ext uri="{BB962C8B-B14F-4D97-AF65-F5344CB8AC3E}">
        <p14:creationId xmlns:p14="http://schemas.microsoft.com/office/powerpoint/2010/main" val="3285592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65100" y="1546225"/>
            <a:ext cx="8509000" cy="1325563"/>
          </a:xfrm>
          <a:prstGeom prst="rect">
            <a:avLst/>
          </a:prstGeom>
        </p:spPr>
        <p:txBody>
          <a:bodyPr/>
          <a:lstStyle>
            <a:lvl1pPr>
              <a:defRPr b="1">
                <a:solidFill>
                  <a:schemeClr val="bg1"/>
                </a:solidFill>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fld id="{430BA0E5-1646-49D7-B4F0-57B48D9B2DC3}" type="datetime1">
              <a:rPr lang="en-US" smtClean="0"/>
              <a:t>10/18/2016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C8FC48FC-95F3-4F99-9D08-B2D04E0B7D90}" type="slidenum">
              <a:rPr lang="en-ZA" smtClean="0"/>
              <a:t>‹#›</a:t>
            </a:fld>
            <a:endParaRPr lang="en-ZA" dirty="0"/>
          </a:p>
        </p:txBody>
      </p:sp>
    </p:spTree>
    <p:extLst>
      <p:ext uri="{BB962C8B-B14F-4D97-AF65-F5344CB8AC3E}">
        <p14:creationId xmlns:p14="http://schemas.microsoft.com/office/powerpoint/2010/main" val="297414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GB"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50000"/>
                    <a:lumOff val="50000"/>
                  </a:schemeClr>
                </a:solidFill>
                <a:latin typeface="+mn-lt"/>
              </a:defRPr>
            </a:lvl1pPr>
            <a:lvl2pPr>
              <a:defRPr>
                <a:solidFill>
                  <a:schemeClr val="tx1">
                    <a:lumMod val="50000"/>
                    <a:lumOff val="50000"/>
                  </a:schemeClr>
                </a:solidFill>
                <a:latin typeface="+mn-lt"/>
              </a:defRPr>
            </a:lvl2pPr>
            <a:lvl3pPr>
              <a:defRPr>
                <a:solidFill>
                  <a:schemeClr val="tx1">
                    <a:lumMod val="50000"/>
                    <a:lumOff val="50000"/>
                  </a:schemeClr>
                </a:solidFill>
                <a:latin typeface="+mn-lt"/>
              </a:defRPr>
            </a:lvl3pPr>
            <a:lvl4pPr>
              <a:defRPr>
                <a:solidFill>
                  <a:schemeClr val="tx1">
                    <a:lumMod val="50000"/>
                    <a:lumOff val="50000"/>
                  </a:schemeClr>
                </a:solidFill>
                <a:latin typeface="+mn-lt"/>
              </a:defRPr>
            </a:lvl4pPr>
            <a:lvl5pPr>
              <a:defRPr>
                <a:solidFill>
                  <a:schemeClr val="tx1">
                    <a:lumMod val="50000"/>
                    <a:lumOff val="50000"/>
                  </a:schemeClr>
                </a:solidFill>
                <a:latin typeface="+mn-lt"/>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p>
            <a:fld id="{716B2D9B-DA28-40B4-9BD3-AD8033F464F1}" type="datetime1">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292638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45300"/>
          </a:xfrm>
          <a:prstGeom prst="rect">
            <a:avLst/>
          </a:prstGeom>
        </p:spPr>
      </p:pic>
      <p:sp>
        <p:nvSpPr>
          <p:cNvPr id="2" name="Title 1"/>
          <p:cNvSpPr>
            <a:spLocks noGrp="1"/>
          </p:cNvSpPr>
          <p:nvPr>
            <p:ph type="title"/>
          </p:nvPr>
        </p:nvSpPr>
        <p:spPr>
          <a:xfrm>
            <a:off x="1661584" y="1669258"/>
            <a:ext cx="10363200" cy="1362075"/>
          </a:xfrm>
        </p:spPr>
        <p:txBody>
          <a:bodyPr anchor="t"/>
          <a:lstStyle>
            <a:lvl1pPr algn="r">
              <a:defRPr sz="4000" b="1" cap="all">
                <a:solidFill>
                  <a:schemeClr val="bg1"/>
                </a:solidFill>
              </a:defRPr>
            </a:lvl1pPr>
          </a:lstStyle>
          <a:p>
            <a:r>
              <a:rPr lang="en-GB" dirty="0" smtClean="0"/>
              <a:t>Click to edit Master title style</a:t>
            </a:r>
            <a:endParaRPr lang="en-US" dirty="0"/>
          </a:p>
        </p:txBody>
      </p:sp>
      <p:sp>
        <p:nvSpPr>
          <p:cNvPr id="3" name="Text Placeholder 2"/>
          <p:cNvSpPr>
            <a:spLocks noGrp="1"/>
          </p:cNvSpPr>
          <p:nvPr>
            <p:ph type="body" idx="1"/>
          </p:nvPr>
        </p:nvSpPr>
        <p:spPr>
          <a:xfrm>
            <a:off x="1661584" y="114300"/>
            <a:ext cx="10363200" cy="1500187"/>
          </a:xfrm>
        </p:spPr>
        <p:txBody>
          <a:bodyPr anchor="b"/>
          <a:lstStyle>
            <a:lvl1pPr marL="0" indent="0" algn="r">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Tree>
    <p:extLst>
      <p:ext uri="{BB962C8B-B14F-4D97-AF65-F5344CB8AC3E}">
        <p14:creationId xmlns:p14="http://schemas.microsoft.com/office/powerpoint/2010/main" val="26380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47421F5-BBA3-4A55-A2F5-D3BA841C13C5}" type="datetime1">
              <a:rPr lang="en-US" smtClean="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161741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63285F0-C821-4085-BF65-41F5F0601416}" type="datetime1">
              <a:rPr lang="en-US" smtClean="0"/>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22627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8C3DAB4-B86B-40C2-B405-1799E9295632}" type="datetime1">
              <a:rPr lang="en-US" smtClean="0"/>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60750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4C681D2-27B6-4364-8A90-2373E9F984C1}" type="datetime1">
              <a:rPr lang="en-US" smtClean="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292373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047F32F-D555-43A1-9909-0AC5F8FEF8EA}" type="datetime1">
              <a:rPr lang="en-US" smtClean="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205400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DB76B72-79EF-424B-91CF-DCAEDF817DE8}" type="datetime1">
              <a:rPr lang="en-US" smtClean="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BCB61-F4C1-D64E-9A43-FC2FF35B0A9B}" type="slidenum">
              <a:rPr lang="en-US" smtClean="0"/>
              <a:t>‹#›</a:t>
            </a:fld>
            <a:endParaRPr lang="en-US" dirty="0"/>
          </a:p>
        </p:txBody>
      </p:sp>
    </p:spTree>
    <p:extLst>
      <p:ext uri="{BB962C8B-B14F-4D97-AF65-F5344CB8AC3E}">
        <p14:creationId xmlns:p14="http://schemas.microsoft.com/office/powerpoint/2010/main" val="6803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054100" y="107160"/>
            <a:ext cx="109728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660400" y="6425404"/>
            <a:ext cx="2413000"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DDC4AC9F-7E64-461A-A79F-9F01BDBEAB60}" type="datetime1">
              <a:rPr lang="en-US" smtClean="0"/>
              <a:t>10/18/2016</a:t>
            </a:fld>
            <a:endParaRPr lang="en-US" dirty="0"/>
          </a:p>
        </p:txBody>
      </p:sp>
      <p:sp>
        <p:nvSpPr>
          <p:cNvPr id="5" name="Footer Placeholder 4"/>
          <p:cNvSpPr>
            <a:spLocks noGrp="1"/>
          </p:cNvSpPr>
          <p:nvPr>
            <p:ph type="ftr" sz="quarter" idx="3"/>
          </p:nvPr>
        </p:nvSpPr>
        <p:spPr>
          <a:xfrm>
            <a:off x="3492500" y="6425405"/>
            <a:ext cx="2870200"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6832600" y="6425406"/>
            <a:ext cx="11049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673BCB61-F4C1-D64E-9A43-FC2FF35B0A9B}" type="slidenum">
              <a:rPr lang="en-US" smtClean="0"/>
              <a:pPr/>
              <a:t>‹#›</a:t>
            </a:fld>
            <a:endParaRPr lang="en-US" dirty="0"/>
          </a:p>
        </p:txBody>
      </p:sp>
    </p:spTree>
    <p:extLst>
      <p:ext uri="{BB962C8B-B14F-4D97-AF65-F5344CB8AC3E}">
        <p14:creationId xmlns:p14="http://schemas.microsoft.com/office/powerpoint/2010/main" val="32680153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60" r:id="rId14"/>
  </p:sldLayoutIdLst>
  <p:hf hdr="0" ftr="0" dt="0"/>
  <p:txStyles>
    <p:titleStyle>
      <a:lvl1pPr algn="ctr" defTabSz="457200" rtl="0" eaLnBrk="1" latinLnBrk="0" hangingPunct="1">
        <a:spcBef>
          <a:spcPct val="0"/>
        </a:spcBef>
        <a:buNone/>
        <a:defRPr sz="4400" b="1" kern="1200">
          <a:solidFill>
            <a:schemeClr val="tx1">
              <a:lumMod val="50000"/>
              <a:lumOff val="5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50000"/>
              <a:lumOff val="5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186" y="4007958"/>
            <a:ext cx="9386596" cy="2298503"/>
          </a:xfrm>
        </p:spPr>
        <p:txBody>
          <a:bodyPr>
            <a:normAutofit/>
          </a:bodyPr>
          <a:lstStyle/>
          <a:p>
            <a:pPr algn="r"/>
            <a:r>
              <a:rPr lang="en-ZA" sz="2800" dirty="0" smtClean="0">
                <a:cs typeface="Arial" charset="0"/>
              </a:rPr>
              <a:t>Integrated Annual Report</a:t>
            </a:r>
            <a:br>
              <a:rPr lang="en-ZA" sz="2800" dirty="0" smtClean="0">
                <a:cs typeface="Arial" charset="0"/>
              </a:rPr>
            </a:br>
            <a:r>
              <a:rPr lang="en-ZA" sz="2800" dirty="0" smtClean="0">
                <a:cs typeface="Arial" charset="0"/>
              </a:rPr>
              <a:t>For the Year Ended 31 March 2016</a:t>
            </a:r>
            <a:br>
              <a:rPr lang="en-ZA" sz="2800" dirty="0" smtClean="0">
                <a:cs typeface="Arial" charset="0"/>
              </a:rPr>
            </a:br>
            <a:endParaRPr lang="en-ZA" sz="2800" dirty="0">
              <a:cs typeface="Arial" charset="0"/>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pPr/>
              <a:t>1</a:t>
            </a:fld>
            <a:endParaRPr lang="en-US" dirty="0"/>
          </a:p>
        </p:txBody>
      </p:sp>
    </p:spTree>
    <p:extLst>
      <p:ext uri="{BB962C8B-B14F-4D97-AF65-F5344CB8AC3E}">
        <p14:creationId xmlns:p14="http://schemas.microsoft.com/office/powerpoint/2010/main" val="657065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Performance against Shareholder’s Compact</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1448536"/>
              </p:ext>
            </p:extLst>
          </p:nvPr>
        </p:nvGraphicFramePr>
        <p:xfrm>
          <a:off x="71720" y="1223268"/>
          <a:ext cx="12066492" cy="4817503"/>
        </p:xfrm>
        <a:graphic>
          <a:graphicData uri="http://schemas.openxmlformats.org/drawingml/2006/table">
            <a:tbl>
              <a:tblPr firstRow="1" firstCol="1" bandRow="1"/>
              <a:tblGrid>
                <a:gridCol w="968186">
                  <a:extLst>
                    <a:ext uri="{9D8B030D-6E8A-4147-A177-3AD203B41FA5}">
                      <a16:colId xmlns="" xmlns:a16="http://schemas.microsoft.com/office/drawing/2014/main" val="1480361058"/>
                    </a:ext>
                  </a:extLst>
                </a:gridCol>
                <a:gridCol w="2286000">
                  <a:extLst>
                    <a:ext uri="{9D8B030D-6E8A-4147-A177-3AD203B41FA5}">
                      <a16:colId xmlns="" xmlns:a16="http://schemas.microsoft.com/office/drawing/2014/main" val="3396611598"/>
                    </a:ext>
                  </a:extLst>
                </a:gridCol>
                <a:gridCol w="1649506">
                  <a:extLst>
                    <a:ext uri="{9D8B030D-6E8A-4147-A177-3AD203B41FA5}">
                      <a16:colId xmlns="" xmlns:a16="http://schemas.microsoft.com/office/drawing/2014/main" val="1558674175"/>
                    </a:ext>
                  </a:extLst>
                </a:gridCol>
                <a:gridCol w="1057835">
                  <a:extLst>
                    <a:ext uri="{9D8B030D-6E8A-4147-A177-3AD203B41FA5}">
                      <a16:colId xmlns="" xmlns:a16="http://schemas.microsoft.com/office/drawing/2014/main" val="3250219208"/>
                    </a:ext>
                  </a:extLst>
                </a:gridCol>
                <a:gridCol w="1268723">
                  <a:extLst>
                    <a:ext uri="{9D8B030D-6E8A-4147-A177-3AD203B41FA5}">
                      <a16:colId xmlns="" xmlns:a16="http://schemas.microsoft.com/office/drawing/2014/main" val="2512138814"/>
                    </a:ext>
                  </a:extLst>
                </a:gridCol>
                <a:gridCol w="1187606">
                  <a:extLst>
                    <a:ext uri="{9D8B030D-6E8A-4147-A177-3AD203B41FA5}">
                      <a16:colId xmlns="" xmlns:a16="http://schemas.microsoft.com/office/drawing/2014/main" val="3021328448"/>
                    </a:ext>
                  </a:extLst>
                </a:gridCol>
                <a:gridCol w="3648636">
                  <a:extLst>
                    <a:ext uri="{9D8B030D-6E8A-4147-A177-3AD203B41FA5}">
                      <a16:colId xmlns="" xmlns:a16="http://schemas.microsoft.com/office/drawing/2014/main" val="3768563557"/>
                    </a:ext>
                  </a:extLst>
                </a:gridCol>
              </a:tblGrid>
              <a:tr h="388344">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GOAL</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OBJECTIVES</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ANNUAL TARGET</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ACTUAL PERFORMANCE</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0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VARIANCE EXPLANATION</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4033663382"/>
                  </a:ext>
                </a:extLst>
              </a:tr>
              <a:tr h="710726">
                <a:tc rowSpan="5">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SG4: Ensure that the Company is Financial sustainable</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Implement Sentech Foundation</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Funds set aside for the implementation of the SENTECH foundation</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NPAT</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highlight>
                            <a:srgbClr val="FF0000"/>
                          </a:highligh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4.33%</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due to the number of CSI related projects and activities during the year. These included, sponsorships, bursaries and other CSI related projects.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30495300"/>
                  </a:ext>
                </a:extLst>
              </a:tr>
              <a:tr h="888408">
                <a:tc vMerge="1">
                  <a:txBody>
                    <a:bodyPr/>
                    <a:lstStyle/>
                    <a:p>
                      <a:endParaRPr lang="en-ZA"/>
                    </a:p>
                  </a:txBody>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Develop and Implement Supplier Development Strategy</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Funds invested in the implementation of the Enterprise and Supplier Development Strategy</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NPAT</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4.00%</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due to the number of ESD related activities entered into during the year. These </a:t>
                      </a:r>
                      <a:r>
                        <a:rPr lang="en-GB"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included </a:t>
                      </a: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ESD incubation programme, supplier engagement functions and sponsorships.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74719849"/>
                  </a:ext>
                </a:extLst>
              </a:tr>
              <a:tr h="888408">
                <a:tc vMerge="1">
                  <a:txBody>
                    <a:bodyPr/>
                    <a:lstStyle/>
                    <a:p>
                      <a:endParaRPr lang="en-ZA"/>
                    </a:p>
                  </a:txBody>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Maintain a sustainable Return on Net Assets (RoNA)</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Return on Net Assets from Continuing Operations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11.27%</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based on savings against budget for the following categories of expenditure: Other Cost of Sales and Operating Expenses, Legal and Consulting Expenditure. In addition, </a:t>
                      </a:r>
                      <a:r>
                        <a:rPr lang="en-GB"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finance income exceeded budget.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15870359"/>
                  </a:ext>
                </a:extLst>
              </a:tr>
              <a:tr h="888408">
                <a:tc vMerge="1">
                  <a:txBody>
                    <a:bodyPr/>
                    <a:lstStyle/>
                    <a:p>
                      <a:endParaRPr lang="en-ZA"/>
                    </a:p>
                  </a:txBody>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Maintain a health Earnings Before Interest and Tax</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Earnings Before Interest and Tax 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195.7 m</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 196.26</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based on savings against budget for the following categories of expenditure: Other Cost of Sales and Operating Expenses, Legal and Consulting Expenditure. In addition </a:t>
                      </a:r>
                      <a:r>
                        <a:rPr lang="en-GB"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finance income exceeded budget.</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6627297"/>
                  </a:ext>
                </a:extLst>
              </a:tr>
              <a:tr h="710726">
                <a:tc vMerge="1">
                  <a:txBody>
                    <a:bodyPr/>
                    <a:lstStyle/>
                    <a:p>
                      <a:endParaRPr lang="en-ZA"/>
                    </a:p>
                  </a:txBody>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Implement effective internal control system and compliance with applicable legislation</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Clean Audit 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Clean Audit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Clean Audit Achieved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Applicable</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82251118"/>
                  </a:ext>
                </a:extLst>
              </a:tr>
            </a:tbl>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10</a:t>
            </a:fld>
            <a:endParaRPr lang="en-US" dirty="0"/>
          </a:p>
        </p:txBody>
      </p:sp>
    </p:spTree>
    <p:extLst>
      <p:ext uri="{BB962C8B-B14F-4D97-AF65-F5344CB8AC3E}">
        <p14:creationId xmlns:p14="http://schemas.microsoft.com/office/powerpoint/2010/main" val="806842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Network and Product Performance</a:t>
            </a:r>
            <a:endParaRPr lang="en-ZA" dirty="0"/>
          </a:p>
        </p:txBody>
      </p:sp>
      <p:graphicFrame>
        <p:nvGraphicFramePr>
          <p:cNvPr id="4" name="Chart 3"/>
          <p:cNvGraphicFramePr/>
          <p:nvPr>
            <p:extLst>
              <p:ext uri="{D42A27DB-BD31-4B8C-83A1-F6EECF244321}">
                <p14:modId xmlns:p14="http://schemas.microsoft.com/office/powerpoint/2010/main" val="2155551832"/>
              </p:ext>
            </p:extLst>
          </p:nvPr>
        </p:nvGraphicFramePr>
        <p:xfrm>
          <a:off x="98612" y="1600201"/>
          <a:ext cx="6382870" cy="466281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p:cNvSpPr txBox="1">
            <a:spLocks noGrp="1"/>
          </p:cNvSpPr>
          <p:nvPr>
            <p:ph idx="1"/>
          </p:nvPr>
        </p:nvSpPr>
        <p:spPr>
          <a:xfrm>
            <a:off x="6650181" y="1600201"/>
            <a:ext cx="5153892" cy="46628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indent="0" defTabSz="914400">
              <a:lnSpc>
                <a:spcPct val="150000"/>
              </a:lnSpc>
              <a:buNone/>
            </a:pPr>
            <a:endParaRPr lang="en-ZA" sz="1400" dirty="0" smtClean="0">
              <a:solidFill>
                <a:schemeClr val="dk1"/>
              </a:solidFill>
              <a:latin typeface="Arial" panose="020B0604020202020204" pitchFamily="34" charset="0"/>
              <a:cs typeface="Arial" panose="020B0604020202020204" pitchFamily="34" charset="0"/>
            </a:endParaRPr>
          </a:p>
          <a:p>
            <a:pPr marL="0" indent="0" algn="just" defTabSz="914400">
              <a:lnSpc>
                <a:spcPct val="150000"/>
              </a:lnSpc>
              <a:buNone/>
            </a:pPr>
            <a:r>
              <a:rPr lang="en-ZA" sz="1400" dirty="0" smtClean="0">
                <a:solidFill>
                  <a:schemeClr val="dk1"/>
                </a:solidFill>
                <a:latin typeface="Arial" panose="020B0604020202020204" pitchFamily="34" charset="0"/>
                <a:cs typeface="Arial" panose="020B0604020202020204" pitchFamily="34" charset="0"/>
              </a:rPr>
              <a:t>SENTECH </a:t>
            </a:r>
            <a:r>
              <a:rPr lang="en-ZA" sz="1400" dirty="0">
                <a:solidFill>
                  <a:schemeClr val="dk1"/>
                </a:solidFill>
                <a:latin typeface="Arial" panose="020B0604020202020204" pitchFamily="34" charset="0"/>
                <a:cs typeface="Arial" panose="020B0604020202020204" pitchFamily="34" charset="0"/>
              </a:rPr>
              <a:t>delivered overall weighted network availability of 99.89% against a target of </a:t>
            </a:r>
            <a:r>
              <a:rPr lang="en-ZA" sz="1400" dirty="0" smtClean="0">
                <a:solidFill>
                  <a:schemeClr val="dk1"/>
                </a:solidFill>
                <a:latin typeface="Arial" panose="020B0604020202020204" pitchFamily="34" charset="0"/>
                <a:cs typeface="Arial" panose="020B0604020202020204" pitchFamily="34" charset="0"/>
              </a:rPr>
              <a:t>99.89%. All products with the exception of Medium Wave and Short Wave performed below target</a:t>
            </a:r>
            <a:endParaRPr lang="en-ZA" sz="1400" dirty="0">
              <a:solidFill>
                <a:schemeClr val="dk1"/>
              </a:solidFill>
              <a:latin typeface="Arial" panose="020B0604020202020204" pitchFamily="34" charset="0"/>
              <a:cs typeface="Arial" panose="020B0604020202020204" pitchFamily="34" charset="0"/>
            </a:endParaRPr>
          </a:p>
          <a:p>
            <a:pPr defTabSz="914400">
              <a:lnSpc>
                <a:spcPct val="150000"/>
              </a:lnSpc>
            </a:pPr>
            <a:r>
              <a:rPr lang="en-ZA" sz="1400" dirty="0" smtClean="0">
                <a:solidFill>
                  <a:schemeClr val="dk1"/>
                </a:solidFill>
                <a:latin typeface="Arial" panose="020B0604020202020204" pitchFamily="34" charset="0"/>
                <a:cs typeface="Arial" panose="020B0604020202020204" pitchFamily="34" charset="0"/>
              </a:rPr>
              <a:t>Medium Wave performed below target due to unavailability of spares, ESKOM load shedding and ageing infrastructure.</a:t>
            </a:r>
            <a:endParaRPr lang="en-ZA" sz="1400" dirty="0">
              <a:solidFill>
                <a:schemeClr val="dk1"/>
              </a:solidFill>
              <a:latin typeface="Arial" panose="020B0604020202020204" pitchFamily="34" charset="0"/>
              <a:cs typeface="Arial" panose="020B0604020202020204" pitchFamily="34" charset="0"/>
            </a:endParaRPr>
          </a:p>
          <a:p>
            <a:pPr defTabSz="914400">
              <a:lnSpc>
                <a:spcPct val="150000"/>
              </a:lnSpc>
            </a:pPr>
            <a:r>
              <a:rPr lang="en-ZA" sz="1400" dirty="0" smtClean="0">
                <a:solidFill>
                  <a:schemeClr val="dk1"/>
                </a:solidFill>
                <a:latin typeface="Arial" panose="020B0604020202020204" pitchFamily="34" charset="0"/>
                <a:cs typeface="Arial" panose="020B0604020202020204" pitchFamily="34" charset="0"/>
              </a:rPr>
              <a:t>VSAT performed </a:t>
            </a:r>
            <a:r>
              <a:rPr lang="en-ZA" sz="1400" dirty="0">
                <a:solidFill>
                  <a:schemeClr val="dk1"/>
                </a:solidFill>
                <a:latin typeface="Arial" panose="020B0604020202020204" pitchFamily="34" charset="0"/>
                <a:cs typeface="Arial" panose="020B0604020202020204" pitchFamily="34" charset="0"/>
              </a:rPr>
              <a:t>below target. The major causes of service interruptions included, end of life and unsupported equipment causing instability of the connectivity services </a:t>
            </a:r>
            <a:r>
              <a:rPr lang="en-ZA" sz="1400" dirty="0" smtClean="0">
                <a:solidFill>
                  <a:schemeClr val="dk1"/>
                </a:solidFill>
                <a:latin typeface="Arial" panose="020B0604020202020204" pitchFamily="34" charset="0"/>
                <a:cs typeface="Arial" panose="020B0604020202020204" pitchFamily="34" charset="0"/>
              </a:rPr>
              <a:t>hub</a:t>
            </a:r>
            <a:r>
              <a:rPr lang="en-ZA" sz="1800" dirty="0" smtClean="0">
                <a:solidFill>
                  <a:schemeClr val="dk1"/>
                </a:solidFill>
                <a:latin typeface="Arial" panose="020B0604020202020204" pitchFamily="34" charset="0"/>
                <a:cs typeface="Arial" panose="020B0604020202020204" pitchFamily="34" charset="0"/>
              </a:rPr>
              <a:t>.</a:t>
            </a:r>
          </a:p>
          <a:p>
            <a:pPr marL="0" indent="0" defTabSz="914400">
              <a:lnSpc>
                <a:spcPct val="150000"/>
              </a:lnSpc>
              <a:buNone/>
            </a:pPr>
            <a:endParaRPr lang="en-ZA" sz="1800" dirty="0">
              <a:solidFill>
                <a:schemeClr val="dk1"/>
              </a:solidFill>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11</a:t>
            </a:fld>
            <a:endParaRPr lang="en-US" dirty="0"/>
          </a:p>
        </p:txBody>
      </p:sp>
    </p:spTree>
    <p:extLst>
      <p:ext uri="{BB962C8B-B14F-4D97-AF65-F5344CB8AC3E}">
        <p14:creationId xmlns:p14="http://schemas.microsoft.com/office/powerpoint/2010/main" val="55681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Performance Review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09403948"/>
              </p:ext>
            </p:extLst>
          </p:nvPr>
        </p:nvGraphicFramePr>
        <p:xfrm>
          <a:off x="767751" y="1277206"/>
          <a:ext cx="10757139" cy="5028702"/>
        </p:xfrm>
        <a:graphic>
          <a:graphicData uri="http://schemas.openxmlformats.org/drawingml/2006/table">
            <a:tbl>
              <a:tblPr firstRow="1" firstCol="1" bandRow="1"/>
              <a:tblGrid>
                <a:gridCol w="4893060">
                  <a:extLst>
                    <a:ext uri="{9D8B030D-6E8A-4147-A177-3AD203B41FA5}">
                      <a16:colId xmlns="" xmlns:a16="http://schemas.microsoft.com/office/drawing/2014/main" val="2716806044"/>
                    </a:ext>
                  </a:extLst>
                </a:gridCol>
                <a:gridCol w="1950092">
                  <a:extLst>
                    <a:ext uri="{9D8B030D-6E8A-4147-A177-3AD203B41FA5}">
                      <a16:colId xmlns="" xmlns:a16="http://schemas.microsoft.com/office/drawing/2014/main" val="2854825949"/>
                    </a:ext>
                  </a:extLst>
                </a:gridCol>
                <a:gridCol w="1630250">
                  <a:extLst>
                    <a:ext uri="{9D8B030D-6E8A-4147-A177-3AD203B41FA5}">
                      <a16:colId xmlns="" xmlns:a16="http://schemas.microsoft.com/office/drawing/2014/main" val="3458204701"/>
                    </a:ext>
                  </a:extLst>
                </a:gridCol>
                <a:gridCol w="2283737">
                  <a:extLst>
                    <a:ext uri="{9D8B030D-6E8A-4147-A177-3AD203B41FA5}">
                      <a16:colId xmlns="" xmlns:a16="http://schemas.microsoft.com/office/drawing/2014/main" val="2852541367"/>
                    </a:ext>
                  </a:extLst>
                </a:gridCol>
              </a:tblGrid>
              <a:tr h="359193">
                <a:tc>
                  <a:txBody>
                    <a:bodyPr/>
                    <a:lstStyle/>
                    <a:p>
                      <a:pPr algn="ctr">
                        <a:lnSpc>
                          <a:spcPct val="107000"/>
                        </a:lnSpc>
                        <a:spcAft>
                          <a:spcPts val="0"/>
                        </a:spcAft>
                      </a:pPr>
                      <a:r>
                        <a:rPr lang="en-ZA" sz="15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ZA" sz="15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2016 </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ZA" sz="15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ZA" sz="15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Change</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2261298553"/>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Revenue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1 179 253</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1 107 146</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41480692"/>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Gross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Profit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325 885</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337 627</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50101235"/>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Operating Profit Before Interest and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Tax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196 260</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169 884</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9922402"/>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Profit For the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Year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199 919</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168 836</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24270971"/>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Total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Assets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1 954 032</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1 718 586</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50238947"/>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Total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Liabilities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291 312</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412 970</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-29%</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88880472"/>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Total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Equity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1 662 720</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1 305 616</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1339325"/>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Cash Flow From Operating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Activities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161 540</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131 710</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23%</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47302520"/>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Capital </a:t>
                      </a:r>
                      <a:r>
                        <a:rPr lang="en-ZA" sz="15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Expenditure (000)</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115 452</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106 822</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8%</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71056503"/>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Gross Profit Margin</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27.63%</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30.50%</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1685533426"/>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Profitability Ratio</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16.95%</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15.25%</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 xmlns:a16="http://schemas.microsoft.com/office/drawing/2014/main" val="3560641031"/>
                  </a:ext>
                </a:extLst>
              </a:tr>
              <a:tr h="359193">
                <a:tc>
                  <a:txBody>
                    <a:bodyPr/>
                    <a:lstStyle/>
                    <a:p>
                      <a:pPr algn="l">
                        <a:lnSpc>
                          <a:spcPct val="107000"/>
                        </a:lnSpc>
                        <a:spcAft>
                          <a:spcPts val="0"/>
                        </a:spcAft>
                      </a:pPr>
                      <a:r>
                        <a:rPr lang="en-ZA" sz="1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Liquidity Ratio</a:t>
                      </a:r>
                      <a:endParaRPr lang="en-ZA" sz="15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5.21:1</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3.21:1</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 xmlns:a16="http://schemas.microsoft.com/office/drawing/2014/main" val="10547775"/>
                  </a:ext>
                </a:extLst>
              </a:tr>
              <a:tr h="359193">
                <a:tc>
                  <a:txBody>
                    <a:bodyPr/>
                    <a:lstStyle/>
                    <a:p>
                      <a:pPr algn="l">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Solvency Ratio</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6.71:1</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ZA" sz="15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4.35:1</a:t>
                      </a:r>
                      <a:endParaRPr lang="en-ZA" sz="1500" dirty="0">
                        <a:effectLst/>
                        <a:latin typeface="Arial" panose="020B0604020202020204" pitchFamily="34" charset="0"/>
                        <a:ea typeface="SimSun" panose="02010600030101010101" pitchFamily="2" charset="-122"/>
                        <a:cs typeface="Arial" panose="020B0604020202020204" pitchFamily="34" charset="0"/>
                      </a:endParaRPr>
                    </a:p>
                  </a:txBody>
                  <a:tcPr marL="52285" marR="5228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 xmlns:a16="http://schemas.microsoft.com/office/drawing/2014/main" val="4000126400"/>
                  </a:ext>
                </a:extLst>
              </a:tr>
            </a:tbl>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12</a:t>
            </a:fld>
            <a:endParaRPr lang="en-US" dirty="0"/>
          </a:p>
        </p:txBody>
      </p:sp>
    </p:spTree>
    <p:extLst>
      <p:ext uri="{BB962C8B-B14F-4D97-AF65-F5344CB8AC3E}">
        <p14:creationId xmlns:p14="http://schemas.microsoft.com/office/powerpoint/2010/main" val="3209544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Performance Review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2621682"/>
              </p:ext>
            </p:extLst>
          </p:nvPr>
        </p:nvGraphicFramePr>
        <p:xfrm>
          <a:off x="448234" y="1407455"/>
          <a:ext cx="6167719" cy="4252448"/>
        </p:xfrm>
        <a:graphic>
          <a:graphicData uri="http://schemas.openxmlformats.org/drawingml/2006/table">
            <a:tbl>
              <a:tblPr/>
              <a:tblGrid>
                <a:gridCol w="2662519">
                  <a:extLst>
                    <a:ext uri="{9D8B030D-6E8A-4147-A177-3AD203B41FA5}">
                      <a16:colId xmlns="" xmlns:a16="http://schemas.microsoft.com/office/drawing/2014/main" val="20000"/>
                    </a:ext>
                  </a:extLst>
                </a:gridCol>
                <a:gridCol w="1102659">
                  <a:extLst>
                    <a:ext uri="{9D8B030D-6E8A-4147-A177-3AD203B41FA5}">
                      <a16:colId xmlns="" xmlns:a16="http://schemas.microsoft.com/office/drawing/2014/main" val="20001"/>
                    </a:ext>
                  </a:extLst>
                </a:gridCol>
                <a:gridCol w="1156447">
                  <a:extLst>
                    <a:ext uri="{9D8B030D-6E8A-4147-A177-3AD203B41FA5}">
                      <a16:colId xmlns="" xmlns:a16="http://schemas.microsoft.com/office/drawing/2014/main" val="20002"/>
                    </a:ext>
                  </a:extLst>
                </a:gridCol>
                <a:gridCol w="932329">
                  <a:extLst>
                    <a:ext uri="{9D8B030D-6E8A-4147-A177-3AD203B41FA5}">
                      <a16:colId xmlns="" xmlns:a16="http://schemas.microsoft.com/office/drawing/2014/main" val="20003"/>
                    </a:ext>
                  </a:extLst>
                </a:gridCol>
                <a:gridCol w="313765">
                  <a:extLst>
                    <a:ext uri="{9D8B030D-6E8A-4147-A177-3AD203B41FA5}">
                      <a16:colId xmlns="" xmlns:a16="http://schemas.microsoft.com/office/drawing/2014/main" val="20004"/>
                    </a:ext>
                  </a:extLst>
                </a:gridCol>
              </a:tblGrid>
              <a:tr h="287962">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400" b="1" i="0" u="none" strike="noStrike" dirty="0">
                          <a:solidFill>
                            <a:srgbClr val="000000"/>
                          </a:solidFill>
                          <a:effectLst/>
                          <a:latin typeface="Calibri" panose="020F0502020204030204" pitchFamily="34" charset="0"/>
                        </a:rPr>
                        <a:t> FY2016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400" b="1" i="0" u="none" strike="noStrike" dirty="0">
                          <a:solidFill>
                            <a:srgbClr val="000000"/>
                          </a:solidFill>
                          <a:effectLst/>
                          <a:latin typeface="Calibri" panose="020F0502020204030204" pitchFamily="34" charset="0"/>
                        </a:rPr>
                        <a:t> FY2015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 change</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000000"/>
                        </a:solidFill>
                        <a:effectLst/>
                        <a:latin typeface="Marlett" pitchFamily="2" charset="2"/>
                      </a:endParaRPr>
                    </a:p>
                  </a:txBody>
                  <a:tcPr marL="7620" marR="7620" marT="7620" marB="0" anchor="b">
                    <a:lnL>
                      <a:noFill/>
                    </a:lnL>
                    <a:lnR>
                      <a:noFill/>
                    </a:lnR>
                    <a:lnT>
                      <a:noFill/>
                    </a:lnT>
                    <a:lnB>
                      <a:noFill/>
                    </a:lnB>
                  </a:tcPr>
                </a:tc>
                <a:extLst>
                  <a:ext uri="{0D108BD9-81ED-4DB2-BD59-A6C34878D82A}">
                    <a16:rowId xmlns="" xmlns:a16="http://schemas.microsoft.com/office/drawing/2014/main" val="10000"/>
                  </a:ext>
                </a:extLst>
              </a:tr>
              <a:tr h="287962">
                <a:tc>
                  <a:txBody>
                    <a:bodyPr/>
                    <a:lstStyle/>
                    <a:p>
                      <a:pPr algn="l" fontAlgn="b"/>
                      <a:r>
                        <a:rPr lang="en-US" sz="1400" b="1" i="0" u="none" strike="noStrike" dirty="0">
                          <a:solidFill>
                            <a:srgbClr val="000000"/>
                          </a:solidFill>
                          <a:effectLst/>
                          <a:latin typeface="+mj-lt"/>
                        </a:rPr>
                        <a:t>Revenue</a:t>
                      </a:r>
                    </a:p>
                  </a:txBody>
                  <a:tcPr marL="7620" marR="7620" marT="7620" marB="0" anchor="b">
                    <a:lnL>
                      <a:noFill/>
                    </a:lnL>
                    <a:lnR>
                      <a:noFill/>
                    </a:lnR>
                    <a:lnT>
                      <a:noFill/>
                    </a:lnT>
                    <a:lnB>
                      <a:noFill/>
                    </a:lnB>
                  </a:tcPr>
                </a:tc>
                <a:tc>
                  <a:txBody>
                    <a:bodyPr/>
                    <a:lstStyle/>
                    <a:p>
                      <a:pPr algn="l" fontAlgn="b"/>
                      <a:r>
                        <a:rPr lang="en-US" sz="1400" b="1" i="0" u="none" strike="noStrike" dirty="0">
                          <a:solidFill>
                            <a:srgbClr val="000000"/>
                          </a:solidFill>
                          <a:effectLst/>
                          <a:latin typeface="Calibri" panose="020F0502020204030204" pitchFamily="34" charset="0"/>
                        </a:rPr>
                        <a:t>         1,179,253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en-US" sz="1400" b="1" i="0" u="none" strike="noStrike" dirty="0">
                          <a:solidFill>
                            <a:srgbClr val="000000"/>
                          </a:solidFill>
                          <a:effectLst/>
                          <a:latin typeface="Calibri" panose="020F0502020204030204" pitchFamily="34" charset="0"/>
                        </a:rPr>
                        <a:t> 1,107,146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effectLst/>
                          <a:latin typeface="Calibri" panose="020F0502020204030204" pitchFamily="34" charset="0"/>
                        </a:rPr>
                        <a:t>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1"/>
                  </a:ext>
                </a:extLst>
              </a:tr>
              <a:tr h="287962">
                <a:tc>
                  <a:txBody>
                    <a:bodyPr/>
                    <a:lstStyle/>
                    <a:p>
                      <a:pPr algn="l" fontAlgn="b"/>
                      <a:r>
                        <a:rPr lang="en-US" sz="1400" b="0" i="0" u="none" strike="noStrike" dirty="0">
                          <a:solidFill>
                            <a:srgbClr val="000000"/>
                          </a:solidFill>
                          <a:effectLst/>
                          <a:latin typeface="+mj-lt"/>
                        </a:rPr>
                        <a:t>Gross Profit</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326,885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    337,627 </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-3%</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02"/>
                  </a:ext>
                </a:extLst>
              </a:tr>
              <a:tr h="287962">
                <a:tc>
                  <a:txBody>
                    <a:bodyPr/>
                    <a:lstStyle/>
                    <a:p>
                      <a:pPr algn="l" fontAlgn="b"/>
                      <a:r>
                        <a:rPr lang="en-US" sz="1400" b="0" i="0" u="none" strike="noStrike" dirty="0">
                          <a:solidFill>
                            <a:srgbClr val="000000"/>
                          </a:solidFill>
                          <a:effectLst/>
                          <a:latin typeface="+mj-lt"/>
                        </a:rPr>
                        <a:t>Overheads</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-130,772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   -170,567 </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3"/>
                  </a:ext>
                </a:extLst>
              </a:tr>
              <a:tr h="287962">
                <a:tc>
                  <a:txBody>
                    <a:bodyPr/>
                    <a:lstStyle/>
                    <a:p>
                      <a:pPr algn="l" fontAlgn="b"/>
                      <a:r>
                        <a:rPr lang="en-US" sz="1400" b="1" i="0" u="none" strike="noStrike" dirty="0">
                          <a:solidFill>
                            <a:srgbClr val="000000"/>
                          </a:solidFill>
                          <a:effectLst/>
                          <a:latin typeface="+mj-lt"/>
                        </a:rPr>
                        <a:t>EBIT</a:t>
                      </a:r>
                    </a:p>
                  </a:txBody>
                  <a:tcPr marL="7620" marR="7620" marT="7620" marB="0" anchor="b">
                    <a:lnL>
                      <a:noFill/>
                    </a:lnL>
                    <a:lnR>
                      <a:noFill/>
                    </a:lnR>
                    <a:lnT>
                      <a:noFill/>
                    </a:lnT>
                    <a:lnB>
                      <a:noFill/>
                    </a:lnB>
                  </a:tcPr>
                </a:tc>
                <a:tc>
                  <a:txBody>
                    <a:bodyPr/>
                    <a:lstStyle/>
                    <a:p>
                      <a:pPr algn="l" fontAlgn="b"/>
                      <a:r>
                        <a:rPr lang="en-US" sz="1400" b="1" i="0" u="none" strike="noStrike" dirty="0">
                          <a:solidFill>
                            <a:srgbClr val="000000"/>
                          </a:solidFill>
                          <a:effectLst/>
                          <a:latin typeface="Calibri" panose="020F0502020204030204" pitchFamily="34" charset="0"/>
                        </a:rPr>
                        <a:t>            196,144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1" i="0" u="none" strike="noStrike" dirty="0">
                          <a:solidFill>
                            <a:srgbClr val="000000"/>
                          </a:solidFill>
                          <a:effectLst/>
                          <a:latin typeface="Calibri" panose="020F0502020204030204" pitchFamily="34" charset="0"/>
                        </a:rPr>
                        <a:t>    169,884 </a:t>
                      </a:r>
                    </a:p>
                  </a:txBody>
                  <a:tcPr marL="7620" marR="7620" marT="7620" marB="0" anchor="b">
                    <a:lnL>
                      <a:noFill/>
                    </a:lnL>
                    <a:lnR>
                      <a:noFill/>
                    </a:lnR>
                    <a:lnT>
                      <a:noFill/>
                    </a:lnT>
                    <a:lnB>
                      <a:noFill/>
                    </a:lnB>
                  </a:tcPr>
                </a:tc>
                <a:tc>
                  <a:txBody>
                    <a:bodyPr/>
                    <a:lstStyle/>
                    <a:p>
                      <a:pPr algn="ctr" fontAlgn="b"/>
                      <a:r>
                        <a:rPr lang="en-US" sz="1400" b="1" i="0" u="none" strike="noStrike" dirty="0">
                          <a:solidFill>
                            <a:srgbClr val="000000"/>
                          </a:solidFill>
                          <a:effectLst/>
                          <a:latin typeface="Calibri" panose="020F0502020204030204" pitchFamily="34" charset="0"/>
                        </a:rPr>
                        <a:t>15%</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4"/>
                  </a:ext>
                </a:extLst>
              </a:tr>
              <a:tr h="155911">
                <a:tc>
                  <a:txBody>
                    <a:bodyPr/>
                    <a:lstStyle/>
                    <a:p>
                      <a:pPr algn="l" fontAlgn="b"/>
                      <a:endParaRPr lang="en-US" sz="1400" b="1" i="0" u="none" strike="noStrike" dirty="0">
                        <a:solidFill>
                          <a:srgbClr val="000000"/>
                        </a:solidFill>
                        <a:effectLst/>
                        <a:latin typeface="+mj-lt"/>
                      </a:endParaRPr>
                    </a:p>
                  </a:txBody>
                  <a:tcPr marL="7620" marR="7620" marT="7620"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400" b="0" i="0" u="none" strike="noStrike" dirty="0">
                        <a:solidFill>
                          <a:srgbClr val="0070C0"/>
                        </a:solidFill>
                        <a:effectLst/>
                        <a:latin typeface="Marlett" pitchFamily="2" charset="2"/>
                      </a:endParaRPr>
                    </a:p>
                  </a:txBody>
                  <a:tcPr marL="7620" marR="7620" marT="7620" marB="0" anchor="b">
                    <a:lnL>
                      <a:noFill/>
                    </a:lnL>
                    <a:lnR>
                      <a:noFill/>
                    </a:lnR>
                    <a:lnT>
                      <a:noFill/>
                    </a:lnT>
                    <a:lnB>
                      <a:noFill/>
                    </a:lnB>
                  </a:tcPr>
                </a:tc>
                <a:extLst>
                  <a:ext uri="{0D108BD9-81ED-4DB2-BD59-A6C34878D82A}">
                    <a16:rowId xmlns="" xmlns:a16="http://schemas.microsoft.com/office/drawing/2014/main" val="10005"/>
                  </a:ext>
                </a:extLst>
              </a:tr>
              <a:tr h="287962">
                <a:tc>
                  <a:txBody>
                    <a:bodyPr/>
                    <a:lstStyle/>
                    <a:p>
                      <a:pPr algn="l" fontAlgn="b"/>
                      <a:r>
                        <a:rPr lang="en-US" sz="1400" b="0" i="0" u="none" strike="noStrike" dirty="0">
                          <a:solidFill>
                            <a:srgbClr val="000000"/>
                          </a:solidFill>
                          <a:effectLst/>
                          <a:latin typeface="+mj-lt"/>
                        </a:rPr>
                        <a:t>Net Finance Income</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43,767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       33,804 </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29%</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6"/>
                  </a:ext>
                </a:extLst>
              </a:tr>
              <a:tr h="287962">
                <a:tc>
                  <a:txBody>
                    <a:bodyPr/>
                    <a:lstStyle/>
                    <a:p>
                      <a:pPr algn="l" fontAlgn="b"/>
                      <a:r>
                        <a:rPr lang="en-US" sz="1400" b="0" i="0" u="none" strike="noStrike" dirty="0">
                          <a:solidFill>
                            <a:srgbClr val="000000"/>
                          </a:solidFill>
                          <a:effectLst/>
                          <a:latin typeface="+mj-lt"/>
                        </a:rPr>
                        <a:t>Profit Before Taxation</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239,911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    203,688 </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18%</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7"/>
                  </a:ext>
                </a:extLst>
              </a:tr>
              <a:tr h="287962">
                <a:tc>
                  <a:txBody>
                    <a:bodyPr/>
                    <a:lstStyle/>
                    <a:p>
                      <a:pPr algn="l" fontAlgn="b"/>
                      <a:r>
                        <a:rPr lang="en-US" sz="1400" b="0" i="0" u="none" strike="noStrike" dirty="0">
                          <a:solidFill>
                            <a:srgbClr val="000000"/>
                          </a:solidFill>
                          <a:effectLst/>
                          <a:latin typeface="+mj-lt"/>
                        </a:rPr>
                        <a:t>Taxation</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-40,108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     -34,852 </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15%</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08"/>
                  </a:ext>
                </a:extLst>
              </a:tr>
              <a:tr h="287962">
                <a:tc>
                  <a:txBody>
                    <a:bodyPr/>
                    <a:lstStyle/>
                    <a:p>
                      <a:pPr algn="l" fontAlgn="b"/>
                      <a:r>
                        <a:rPr lang="en-US" sz="1400" b="1" i="0" u="none" strike="noStrike" dirty="0">
                          <a:solidFill>
                            <a:srgbClr val="000000"/>
                          </a:solidFill>
                          <a:effectLst/>
                          <a:latin typeface="+mj-lt"/>
                        </a:rPr>
                        <a:t>Profit or Loss for the Year</a:t>
                      </a:r>
                    </a:p>
                  </a:txBody>
                  <a:tcPr marL="7620" marR="7620" marT="762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400" b="1" i="0" u="none" strike="noStrike" dirty="0">
                          <a:solidFill>
                            <a:srgbClr val="000000"/>
                          </a:solidFill>
                          <a:effectLst/>
                          <a:latin typeface="Calibri" panose="020F0502020204030204" pitchFamily="34" charset="0"/>
                        </a:rPr>
                        <a:t>            199,803 </a:t>
                      </a:r>
                    </a:p>
                  </a:txBody>
                  <a:tcPr marL="7620" marR="7620" marT="762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fontAlgn="b"/>
                      <a:r>
                        <a:rPr lang="en-US" sz="1400" b="1" i="0" u="none" strike="noStrike" dirty="0">
                          <a:solidFill>
                            <a:srgbClr val="000000"/>
                          </a:solidFill>
                          <a:effectLst/>
                          <a:latin typeface="Calibri" panose="020F0502020204030204" pitchFamily="34" charset="0"/>
                        </a:rPr>
                        <a:t>    168,836 </a:t>
                      </a:r>
                    </a:p>
                  </a:txBody>
                  <a:tcPr marL="7620" marR="7620" marT="762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1" i="0" u="none" strike="noStrike" dirty="0">
                          <a:solidFill>
                            <a:srgbClr val="000000"/>
                          </a:solidFill>
                          <a:effectLst/>
                          <a:latin typeface="Calibri" panose="020F0502020204030204" pitchFamily="34" charset="0"/>
                        </a:rPr>
                        <a:t>18%</a:t>
                      </a:r>
                    </a:p>
                  </a:txBody>
                  <a:tcPr marL="7620" marR="7620" marT="762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9"/>
                  </a:ext>
                </a:extLst>
              </a:tr>
              <a:tr h="287962">
                <a:tc>
                  <a:txBody>
                    <a:bodyPr/>
                    <a:lstStyle/>
                    <a:p>
                      <a:pPr algn="l" fontAlgn="b"/>
                      <a:r>
                        <a:rPr lang="en-US" sz="1400" b="1" i="0" u="none" strike="noStrike" dirty="0">
                          <a:solidFill>
                            <a:srgbClr val="000000"/>
                          </a:solidFill>
                          <a:effectLst/>
                          <a:latin typeface="+mj-lt"/>
                        </a:rPr>
                        <a:t>Total Comprehensive Income</a:t>
                      </a:r>
                    </a:p>
                  </a:txBody>
                  <a:tcPr marL="7620" marR="7620" marT="7620" marB="0" anchor="b">
                    <a:lnL>
                      <a:noFill/>
                    </a:lnL>
                    <a:lnR>
                      <a:noFill/>
                    </a:lnR>
                    <a:lnT w="12700" cap="flat" cmpd="sng" algn="ctr">
                      <a:noFill/>
                      <a:prstDash val="solid"/>
                      <a:round/>
                      <a:headEnd type="none" w="med" len="med"/>
                      <a:tailEnd type="none" w="med" len="med"/>
                    </a:lnT>
                    <a:lnB>
                      <a:noFill/>
                    </a:lnB>
                  </a:tcPr>
                </a:tc>
                <a:tc>
                  <a:txBody>
                    <a:bodyPr/>
                    <a:lstStyle/>
                    <a:p>
                      <a:pPr algn="l" fontAlgn="b"/>
                      <a:r>
                        <a:rPr lang="en-US" sz="1400" b="1" i="0" u="none" strike="noStrike" dirty="0">
                          <a:solidFill>
                            <a:srgbClr val="000000"/>
                          </a:solidFill>
                          <a:effectLst/>
                          <a:latin typeface="Calibri" panose="020F0502020204030204" pitchFamily="34" charset="0"/>
                        </a:rPr>
                        <a:t>            356,988 </a:t>
                      </a:r>
                    </a:p>
                  </a:txBody>
                  <a:tcPr marL="7620" marR="7620" marT="7620" marB="0" anchor="b">
                    <a:lnL>
                      <a:noFill/>
                    </a:lnL>
                    <a:lnR>
                      <a:noFill/>
                    </a:lnR>
                    <a:lnT w="12700" cap="flat" cmpd="sng" algn="ctr">
                      <a:noFill/>
                      <a:prstDash val="solid"/>
                      <a:round/>
                      <a:headEnd type="none" w="med" len="med"/>
                      <a:tailEnd type="none" w="med" len="med"/>
                    </a:lnT>
                    <a:lnB>
                      <a:noFill/>
                    </a:lnB>
                    <a:solidFill>
                      <a:schemeClr val="accent1">
                        <a:lumMod val="20000"/>
                        <a:lumOff val="80000"/>
                      </a:schemeClr>
                    </a:solidFill>
                  </a:tcPr>
                </a:tc>
                <a:tc>
                  <a:txBody>
                    <a:bodyPr/>
                    <a:lstStyle/>
                    <a:p>
                      <a:pPr algn="r" fontAlgn="b"/>
                      <a:r>
                        <a:rPr lang="en-US" sz="1400" b="1" i="0" u="none" strike="noStrike" dirty="0">
                          <a:solidFill>
                            <a:srgbClr val="000000"/>
                          </a:solidFill>
                          <a:effectLst/>
                          <a:latin typeface="Calibri" panose="020F0502020204030204" pitchFamily="34" charset="0"/>
                        </a:rPr>
                        <a:t>    159,684 </a:t>
                      </a:r>
                    </a:p>
                  </a:txBody>
                  <a:tcPr marL="7620" marR="7620" marT="7620" marB="0" anchor="b">
                    <a:lnL>
                      <a:noFill/>
                    </a:lnL>
                    <a:lnR>
                      <a:noFill/>
                    </a:lnR>
                    <a:lnT w="12700" cap="flat" cmpd="sng" algn="ctr">
                      <a:no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effectLst/>
                          <a:latin typeface="Calibri" panose="020F0502020204030204" pitchFamily="34" charset="0"/>
                        </a:rPr>
                        <a:t>124%</a:t>
                      </a:r>
                    </a:p>
                  </a:txBody>
                  <a:tcPr marL="7620" marR="7620" marT="7620" marB="0" anchor="b">
                    <a:lnL>
                      <a:noFill/>
                    </a:lnL>
                    <a:lnR>
                      <a:noFill/>
                    </a:lnR>
                    <a:lnT w="12700" cap="flat" cmpd="sng" algn="ctr">
                      <a:noFill/>
                      <a:prstDash val="solid"/>
                      <a:round/>
                      <a:headEnd type="none" w="med" len="med"/>
                      <a:tailEnd type="none" w="med" len="med"/>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w="12700" cap="flat" cmpd="sng" algn="ctr">
                      <a:noFill/>
                      <a:prstDash val="solid"/>
                      <a:round/>
                      <a:headEnd type="none" w="med" len="med"/>
                      <a:tailEnd type="none" w="med" len="med"/>
                    </a:lnT>
                    <a:lnB>
                      <a:noFill/>
                    </a:lnB>
                  </a:tcPr>
                </a:tc>
                <a:extLst>
                  <a:ext uri="{0D108BD9-81ED-4DB2-BD59-A6C34878D82A}">
                    <a16:rowId xmlns="" xmlns:a16="http://schemas.microsoft.com/office/drawing/2014/main" val="10010"/>
                  </a:ext>
                </a:extLst>
              </a:tr>
              <a:tr h="287962">
                <a:tc>
                  <a:txBody>
                    <a:bodyPr/>
                    <a:lstStyle/>
                    <a:p>
                      <a:pPr algn="l" fontAlgn="b"/>
                      <a:endParaRPr lang="en-US" sz="1400" b="1" i="0" u="none" strike="noStrike" dirty="0">
                        <a:solidFill>
                          <a:srgbClr val="000000"/>
                        </a:solidFill>
                        <a:effectLst/>
                        <a:latin typeface="+mj-lt"/>
                      </a:endParaRPr>
                    </a:p>
                  </a:txBody>
                  <a:tcPr marL="7620" marR="7620" marT="7620" marB="0" anchor="b">
                    <a:lnL>
                      <a:noFill/>
                    </a:lnL>
                    <a:lnR>
                      <a:noFill/>
                    </a:lnR>
                    <a:lnT>
                      <a:noFill/>
                    </a:lnT>
                    <a:lnB>
                      <a:noFill/>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400" b="0" i="0" u="none" strike="noStrike" dirty="0">
                        <a:solidFill>
                          <a:srgbClr val="FF0000"/>
                        </a:solidFill>
                        <a:effectLst/>
                        <a:latin typeface="Marlett" pitchFamily="2" charset="2"/>
                      </a:endParaRPr>
                    </a:p>
                  </a:txBody>
                  <a:tcPr marL="7620" marR="7620" marT="7620" marB="0" anchor="b">
                    <a:lnL>
                      <a:noFill/>
                    </a:lnL>
                    <a:lnR>
                      <a:noFill/>
                    </a:lnR>
                    <a:lnT>
                      <a:noFill/>
                    </a:lnT>
                    <a:lnB>
                      <a:noFill/>
                    </a:lnB>
                  </a:tcPr>
                </a:tc>
                <a:extLst>
                  <a:ext uri="{0D108BD9-81ED-4DB2-BD59-A6C34878D82A}">
                    <a16:rowId xmlns="" xmlns:a16="http://schemas.microsoft.com/office/drawing/2014/main" val="10011"/>
                  </a:ext>
                </a:extLst>
              </a:tr>
              <a:tr h="287962">
                <a:tc>
                  <a:txBody>
                    <a:bodyPr/>
                    <a:lstStyle/>
                    <a:p>
                      <a:pPr algn="l" fontAlgn="b"/>
                      <a:r>
                        <a:rPr lang="en-US" sz="1400" b="1" i="0" u="none" strike="noStrike" dirty="0">
                          <a:solidFill>
                            <a:srgbClr val="000000"/>
                          </a:solidFill>
                          <a:effectLst/>
                          <a:latin typeface="+mj-lt"/>
                        </a:rPr>
                        <a:t>Gross Profit margin</a:t>
                      </a:r>
                    </a:p>
                  </a:txBody>
                  <a:tcPr marL="7620" marR="7620" marT="7620"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-9%</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12"/>
                  </a:ext>
                </a:extLst>
              </a:tr>
              <a:tr h="287962">
                <a:tc>
                  <a:txBody>
                    <a:bodyPr/>
                    <a:lstStyle/>
                    <a:p>
                      <a:pPr algn="l" fontAlgn="b"/>
                      <a:r>
                        <a:rPr lang="en-US" sz="1400" b="1" i="0" u="none" strike="noStrike" dirty="0">
                          <a:solidFill>
                            <a:srgbClr val="000000"/>
                          </a:solidFill>
                          <a:effectLst/>
                          <a:latin typeface="+mj-lt"/>
                        </a:rPr>
                        <a:t>Overheads as a % of Revenue</a:t>
                      </a:r>
                    </a:p>
                  </a:txBody>
                  <a:tcPr marL="7620" marR="7620" marT="7620"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11%</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0" i="0" u="none" strike="noStrike" dirty="0">
                          <a:solidFill>
                            <a:srgbClr val="000000"/>
                          </a:solidFill>
                          <a:effectLst/>
                          <a:latin typeface="Calibri" panose="020F0502020204030204" pitchFamily="34" charset="0"/>
                        </a:rPr>
                        <a:t>15%</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-28%</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13"/>
                  </a:ext>
                </a:extLst>
              </a:tr>
              <a:tr h="287962">
                <a:tc>
                  <a:txBody>
                    <a:bodyPr/>
                    <a:lstStyle/>
                    <a:p>
                      <a:pPr algn="l" fontAlgn="b"/>
                      <a:r>
                        <a:rPr lang="en-US" sz="1400" b="1" i="0" u="none" strike="noStrike" dirty="0">
                          <a:solidFill>
                            <a:srgbClr val="000000"/>
                          </a:solidFill>
                          <a:effectLst/>
                          <a:latin typeface="+mj-lt"/>
                        </a:rPr>
                        <a:t>Net Asset Value</a:t>
                      </a:r>
                    </a:p>
                  </a:txBody>
                  <a:tcPr marL="7620" marR="7620" marT="7620" marB="0" anchor="b">
                    <a:lnL>
                      <a:noFill/>
                    </a:lnL>
                    <a:lnR>
                      <a:noFill/>
                    </a:lnR>
                    <a:lnT>
                      <a:noFill/>
                    </a:lnT>
                    <a:lnB>
                      <a:noFill/>
                    </a:lnB>
                  </a:tcPr>
                </a:tc>
                <a:tc>
                  <a:txBody>
                    <a:bodyPr/>
                    <a:lstStyle/>
                    <a:p>
                      <a:pPr algn="l" fontAlgn="b"/>
                      <a:r>
                        <a:rPr lang="en-US" sz="1400" b="1" i="0" u="none" strike="noStrike" dirty="0">
                          <a:solidFill>
                            <a:srgbClr val="000000"/>
                          </a:solidFill>
                          <a:effectLst/>
                          <a:latin typeface="Calibri" panose="020F0502020204030204" pitchFamily="34" charset="0"/>
                        </a:rPr>
                        <a:t>         1,662,603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400" b="1" i="0" u="none" strike="noStrike" dirty="0">
                          <a:solidFill>
                            <a:srgbClr val="000000"/>
                          </a:solidFill>
                          <a:effectLst/>
                          <a:latin typeface="Calibri" panose="020F0502020204030204" pitchFamily="34" charset="0"/>
                        </a:rPr>
                        <a:t> 1,305,616 </a:t>
                      </a:r>
                    </a:p>
                  </a:txBody>
                  <a:tcPr marL="7620" marR="7620" marT="7620" marB="0" anchor="b">
                    <a:lnL>
                      <a:noFill/>
                    </a:lnL>
                    <a:lnR>
                      <a:noFill/>
                    </a:lnR>
                    <a:lnT>
                      <a:noFill/>
                    </a:lnT>
                    <a:lnB>
                      <a:noFill/>
                    </a:lnB>
                  </a:tcPr>
                </a:tc>
                <a:tc>
                  <a:txBody>
                    <a:bodyPr/>
                    <a:lstStyle/>
                    <a:p>
                      <a:pPr algn="ctr" fontAlgn="b"/>
                      <a:r>
                        <a:rPr lang="en-US" sz="1400" b="1" i="0" u="none" strike="noStrike" dirty="0">
                          <a:solidFill>
                            <a:srgbClr val="000000"/>
                          </a:solidFill>
                          <a:effectLst/>
                          <a:latin typeface="Calibri" panose="020F0502020204030204" pitchFamily="34" charset="0"/>
                        </a:rPr>
                        <a:t>27%</a:t>
                      </a:r>
                    </a:p>
                  </a:txBody>
                  <a:tcPr marL="7620" marR="7620" marT="7620" marB="0" anchor="b">
                    <a:lnL>
                      <a:noFill/>
                    </a:lnL>
                    <a:lnR>
                      <a:noFill/>
                    </a:lnR>
                    <a:lnT>
                      <a:noFill/>
                    </a:lnT>
                    <a:lnB>
                      <a:noFill/>
                    </a:lnB>
                  </a:tcPr>
                </a:tc>
                <a:tc>
                  <a:txBody>
                    <a:bodyPr/>
                    <a:lstStyle/>
                    <a:p>
                      <a:pPr algn="ctr" fontAlgn="b"/>
                      <a:r>
                        <a:rPr lang="en-US" sz="14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14"/>
                  </a:ext>
                </a:extLst>
              </a:tr>
            </a:tbl>
          </a:graphicData>
        </a:graphic>
      </p:graphicFrame>
      <p:sp>
        <p:nvSpPr>
          <p:cNvPr id="5" name="TextBox 4"/>
          <p:cNvSpPr txBox="1"/>
          <p:nvPr/>
        </p:nvSpPr>
        <p:spPr>
          <a:xfrm>
            <a:off x="6831106" y="1407455"/>
            <a:ext cx="5195794" cy="4739759"/>
          </a:xfrm>
          <a:prstGeom prst="rect">
            <a:avLst/>
          </a:prstGeom>
          <a:solidFill>
            <a:schemeClr val="accent1">
              <a:lumMod val="40000"/>
              <a:lumOff val="60000"/>
            </a:schemeClr>
          </a:solidFill>
        </p:spPr>
        <p:txBody>
          <a:bodyPr wrap="square" rtlCol="0">
            <a:spAutoFit/>
          </a:bodyPr>
          <a:lstStyle/>
          <a:p>
            <a:r>
              <a:rPr lang="en-US" sz="2400" b="1" dirty="0" smtClean="0"/>
              <a:t>Highlights:</a:t>
            </a:r>
          </a:p>
          <a:p>
            <a:r>
              <a:rPr lang="en-US" dirty="0" smtClean="0"/>
              <a:t>( All finance figures are in R’000)</a:t>
            </a:r>
            <a:endParaRPr lang="en-US" dirty="0"/>
          </a:p>
          <a:p>
            <a:pPr marL="285750" indent="-285750">
              <a:buFont typeface="Arial" charset="0"/>
              <a:buChar char="•"/>
            </a:pPr>
            <a:r>
              <a:rPr lang="en-US" sz="2000" dirty="0" smtClean="0">
                <a:latin typeface="Arial" panose="020B0604020202020204" pitchFamily="34" charset="0"/>
                <a:cs typeface="Arial" panose="020B0604020202020204" pitchFamily="34" charset="0"/>
              </a:rPr>
              <a:t>Revenue growth limited to traditional streams</a:t>
            </a:r>
          </a:p>
          <a:p>
            <a:pPr marL="285750" indent="-285750">
              <a:buFont typeface="Arial" charset="0"/>
              <a:buChar char="•"/>
            </a:pPr>
            <a:r>
              <a:rPr lang="en-US" sz="2000" dirty="0" smtClean="0">
                <a:latin typeface="Arial" panose="020B0604020202020204" pitchFamily="34" charset="0"/>
                <a:cs typeface="Arial" panose="020B0604020202020204" pitchFamily="34" charset="0"/>
              </a:rPr>
              <a:t>Phasing-out of the VSAT Business</a:t>
            </a:r>
          </a:p>
          <a:p>
            <a:pPr marL="285750" indent="-285750">
              <a:buFont typeface="Arial" charset="0"/>
              <a:buChar char="•"/>
            </a:pPr>
            <a:r>
              <a:rPr lang="en-US" sz="2000" dirty="0" smtClean="0">
                <a:latin typeface="Arial" panose="020B0604020202020204" pitchFamily="34" charset="0"/>
                <a:cs typeface="Arial" panose="020B0604020202020204" pitchFamily="34" charset="0"/>
              </a:rPr>
              <a:t>Dual Illumination Funding reduction</a:t>
            </a:r>
          </a:p>
          <a:p>
            <a:pPr marL="285750" indent="-285750">
              <a:buFont typeface="Arial" charset="0"/>
              <a:buChar char="•"/>
            </a:pPr>
            <a:endParaRPr lang="en-US" sz="2000" dirty="0" smtClean="0">
              <a:latin typeface="Arial" panose="020B0604020202020204" pitchFamily="34" charset="0"/>
              <a:cs typeface="Arial" panose="020B0604020202020204" pitchFamily="34" charset="0"/>
            </a:endParaRPr>
          </a:p>
          <a:p>
            <a:pPr marL="285750" indent="-285750">
              <a:buFont typeface="Arial" charset="0"/>
              <a:buChar char="•"/>
            </a:pPr>
            <a:r>
              <a:rPr lang="en-US" sz="2000" dirty="0" smtClean="0">
                <a:latin typeface="Arial" panose="020B0604020202020204" pitchFamily="34" charset="0"/>
                <a:cs typeface="Arial" panose="020B0604020202020204" pitchFamily="34" charset="0"/>
              </a:rPr>
              <a:t>Achieved 23% overheads cost reduction</a:t>
            </a:r>
          </a:p>
          <a:p>
            <a:pPr marL="285750" indent="-285750">
              <a:buFont typeface="Arial" charset="0"/>
              <a:buChar char="•"/>
            </a:pPr>
            <a:endParaRPr lang="en-US" sz="2000" dirty="0">
              <a:latin typeface="Arial" panose="020B0604020202020204" pitchFamily="34" charset="0"/>
              <a:cs typeface="Arial" panose="020B0604020202020204" pitchFamily="34" charset="0"/>
            </a:endParaRPr>
          </a:p>
          <a:p>
            <a:pPr marL="285750" indent="-285750">
              <a:buFont typeface="Arial" charset="0"/>
              <a:buChar char="•"/>
            </a:pPr>
            <a:r>
              <a:rPr lang="en-US" sz="2000" dirty="0" smtClean="0">
                <a:latin typeface="Arial" panose="020B0604020202020204" pitchFamily="34" charset="0"/>
                <a:cs typeface="Arial" panose="020B0604020202020204" pitchFamily="34" charset="0"/>
              </a:rPr>
              <a:t>15% growth in EBIT</a:t>
            </a:r>
          </a:p>
          <a:p>
            <a:pPr marL="285750" indent="-285750">
              <a:buFont typeface="Arial" charset="0"/>
              <a:buChar char="•"/>
            </a:pPr>
            <a:endParaRPr lang="en-US" sz="2000" dirty="0">
              <a:latin typeface="Arial" panose="020B0604020202020204" pitchFamily="34" charset="0"/>
              <a:cs typeface="Arial" panose="020B0604020202020204" pitchFamily="34" charset="0"/>
            </a:endParaRPr>
          </a:p>
          <a:p>
            <a:pPr marL="285750" indent="-285750">
              <a:buFont typeface="Arial" charset="0"/>
              <a:buChar char="•"/>
            </a:pPr>
            <a:r>
              <a:rPr lang="en-US" sz="2000" dirty="0" smtClean="0">
                <a:latin typeface="Arial" panose="020B0604020202020204" pitchFamily="34" charset="0"/>
                <a:cs typeface="Arial" panose="020B0604020202020204" pitchFamily="34" charset="0"/>
              </a:rPr>
              <a:t>Margins under pressure due to FOREX exposure</a:t>
            </a:r>
          </a:p>
          <a:p>
            <a:pPr marL="285750" indent="-285750">
              <a:buFont typeface="Arial" charset="0"/>
              <a:buChar char="•"/>
            </a:pPr>
            <a:endParaRPr lang="en-US" sz="2000" dirty="0">
              <a:latin typeface="Arial" panose="020B0604020202020204" pitchFamily="34" charset="0"/>
              <a:cs typeface="Arial" panose="020B0604020202020204" pitchFamily="34" charset="0"/>
            </a:endParaRPr>
          </a:p>
          <a:p>
            <a:pPr marL="285750" indent="-285750">
              <a:buFont typeface="Arial" charset="0"/>
              <a:buChar char="•"/>
            </a:pPr>
            <a:r>
              <a:rPr lang="en-US" sz="2000" dirty="0" smtClean="0">
                <a:latin typeface="Arial" panose="020B0604020202020204" pitchFamily="34" charset="0"/>
                <a:cs typeface="Arial" panose="020B0604020202020204" pitchFamily="34" charset="0"/>
              </a:rPr>
              <a:t>Overall positive financial performance</a:t>
            </a: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13</a:t>
            </a:fld>
            <a:endParaRPr lang="en-US" dirty="0"/>
          </a:p>
        </p:txBody>
      </p:sp>
    </p:spTree>
    <p:extLst>
      <p:ext uri="{BB962C8B-B14F-4D97-AF65-F5344CB8AC3E}">
        <p14:creationId xmlns:p14="http://schemas.microsoft.com/office/powerpoint/2010/main" val="4046114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Performance against Budget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75721407"/>
              </p:ext>
            </p:extLst>
          </p:nvPr>
        </p:nvGraphicFramePr>
        <p:xfrm>
          <a:off x="400423" y="1645315"/>
          <a:ext cx="5812118" cy="3929306"/>
        </p:xfrm>
        <a:graphic>
          <a:graphicData uri="http://schemas.openxmlformats.org/drawingml/2006/table">
            <a:tbl>
              <a:tblPr/>
              <a:tblGrid>
                <a:gridCol w="2199342">
                  <a:extLst>
                    <a:ext uri="{9D8B030D-6E8A-4147-A177-3AD203B41FA5}">
                      <a16:colId xmlns="" xmlns:a16="http://schemas.microsoft.com/office/drawing/2014/main" val="20000"/>
                    </a:ext>
                  </a:extLst>
                </a:gridCol>
                <a:gridCol w="1219200">
                  <a:extLst>
                    <a:ext uri="{9D8B030D-6E8A-4147-A177-3AD203B41FA5}">
                      <a16:colId xmlns="" xmlns:a16="http://schemas.microsoft.com/office/drawing/2014/main" val="20001"/>
                    </a:ext>
                  </a:extLst>
                </a:gridCol>
                <a:gridCol w="1201270">
                  <a:extLst>
                    <a:ext uri="{9D8B030D-6E8A-4147-A177-3AD203B41FA5}">
                      <a16:colId xmlns="" xmlns:a16="http://schemas.microsoft.com/office/drawing/2014/main" val="20002"/>
                    </a:ext>
                  </a:extLst>
                </a:gridCol>
                <a:gridCol w="959224">
                  <a:extLst>
                    <a:ext uri="{9D8B030D-6E8A-4147-A177-3AD203B41FA5}">
                      <a16:colId xmlns="" xmlns:a16="http://schemas.microsoft.com/office/drawing/2014/main" val="20003"/>
                    </a:ext>
                  </a:extLst>
                </a:gridCol>
                <a:gridCol w="233082">
                  <a:extLst>
                    <a:ext uri="{9D8B030D-6E8A-4147-A177-3AD203B41FA5}">
                      <a16:colId xmlns="" xmlns:a16="http://schemas.microsoft.com/office/drawing/2014/main" val="20004"/>
                    </a:ext>
                  </a:extLst>
                </a:gridCol>
              </a:tblGrid>
              <a:tr h="478753">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 ACTUAL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1" i="0" u="none" strike="noStrike" dirty="0">
                          <a:solidFill>
                            <a:srgbClr val="000000"/>
                          </a:solidFill>
                          <a:effectLst/>
                          <a:latin typeface="Calibri" panose="020F0502020204030204" pitchFamily="34" charset="0"/>
                        </a:rPr>
                        <a:t> BUDGET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 change</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Marlett" pitchFamily="2" charset="2"/>
                      </a:endParaRPr>
                    </a:p>
                  </a:txBody>
                  <a:tcPr marL="7620" marR="7620" marT="7620" marB="0" anchor="b">
                    <a:lnL>
                      <a:noFill/>
                    </a:lnL>
                    <a:lnR>
                      <a:noFill/>
                    </a:lnR>
                    <a:lnT>
                      <a:noFill/>
                    </a:lnT>
                    <a:lnB>
                      <a:noFill/>
                    </a:lnB>
                  </a:tcPr>
                </a:tc>
                <a:extLst>
                  <a:ext uri="{0D108BD9-81ED-4DB2-BD59-A6C34878D82A}">
                    <a16:rowId xmlns="" xmlns:a16="http://schemas.microsoft.com/office/drawing/2014/main" val="10000"/>
                  </a:ext>
                </a:extLst>
              </a:tr>
              <a:tr h="439838">
                <a:tc>
                  <a:txBody>
                    <a:bodyPr/>
                    <a:lstStyle/>
                    <a:p>
                      <a:pPr algn="l" fontAlgn="b"/>
                      <a:r>
                        <a:rPr lang="en-US" sz="1600" b="1" i="0" u="none" strike="noStrike" dirty="0">
                          <a:solidFill>
                            <a:srgbClr val="000000"/>
                          </a:solidFill>
                          <a:effectLst/>
                          <a:latin typeface="Calibri" panose="020F0502020204030204" pitchFamily="34" charset="0"/>
                        </a:rPr>
                        <a:t>Revenue</a:t>
                      </a:r>
                    </a:p>
                  </a:txBody>
                  <a:tcPr marL="7620" marR="7620" marT="7620" marB="0" anchor="b">
                    <a:lnL>
                      <a:noFill/>
                    </a:lnL>
                    <a:lnR>
                      <a:noFill/>
                    </a:lnR>
                    <a:lnT>
                      <a:noFill/>
                    </a:lnT>
                    <a:lnB>
                      <a:noFill/>
                    </a:lnB>
                  </a:tcPr>
                </a:tc>
                <a:tc>
                  <a:txBody>
                    <a:bodyPr/>
                    <a:lstStyle/>
                    <a:p>
                      <a:pPr algn="r" fontAlgn="b"/>
                      <a:r>
                        <a:rPr lang="en-US" sz="1600" b="1" i="0" u="none" strike="noStrike" dirty="0">
                          <a:solidFill>
                            <a:srgbClr val="000000"/>
                          </a:solidFill>
                          <a:effectLst/>
                          <a:latin typeface="Calibri" panose="020F0502020204030204" pitchFamily="34" charset="0"/>
                        </a:rPr>
                        <a:t>         1,179,253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en-US" sz="1600" b="1" i="0" u="none" strike="noStrike" dirty="0">
                          <a:solidFill>
                            <a:srgbClr val="000000"/>
                          </a:solidFill>
                          <a:effectLst/>
                          <a:latin typeface="Calibri" panose="020F0502020204030204" pitchFamily="34" charset="0"/>
                        </a:rPr>
                        <a:t> 1,206,348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-2%</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01"/>
                  </a:ext>
                </a:extLst>
              </a:tr>
              <a:tr h="304800">
                <a:tc>
                  <a:txBody>
                    <a:bodyPr/>
                    <a:lstStyle/>
                    <a:p>
                      <a:pPr algn="l" fontAlgn="b"/>
                      <a:r>
                        <a:rPr lang="en-US" sz="1600" b="0" i="0" u="none" strike="noStrike" dirty="0">
                          <a:solidFill>
                            <a:srgbClr val="000000"/>
                          </a:solidFill>
                          <a:effectLst/>
                          <a:latin typeface="Calibri" panose="020F0502020204030204" pitchFamily="34" charset="0"/>
                        </a:rPr>
                        <a:t>Gross Profit</a:t>
                      </a:r>
                    </a:p>
                  </a:txBody>
                  <a:tcPr marL="7620" marR="7620" marT="7620"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            326,885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335,330 </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a:t>
                      </a:r>
                    </a:p>
                  </a:txBody>
                  <a:tcPr marL="7620" marR="7620" marT="7620" marB="0" anchor="b">
                    <a:lnL>
                      <a:noFill/>
                    </a:lnL>
                    <a:lnR>
                      <a:noFill/>
                    </a:lnR>
                    <a:lnT>
                      <a:noFill/>
                    </a:lnT>
                    <a:lnB>
                      <a:noFill/>
                    </a:lnB>
                  </a:tcPr>
                </a:tc>
                <a:tc>
                  <a:txBody>
                    <a:bodyPr/>
                    <a:lstStyle/>
                    <a:p>
                      <a:pPr algn="r" fontAlgn="b"/>
                      <a:r>
                        <a:rPr lang="en-US" sz="1600" b="0" i="0" u="none" strike="noStrike">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02"/>
                  </a:ext>
                </a:extLst>
              </a:tr>
              <a:tr h="478753">
                <a:tc>
                  <a:txBody>
                    <a:bodyPr/>
                    <a:lstStyle/>
                    <a:p>
                      <a:pPr algn="l" fontAlgn="b"/>
                      <a:r>
                        <a:rPr lang="en-US" sz="1600" b="0" i="0" u="none" strike="noStrike" dirty="0">
                          <a:solidFill>
                            <a:srgbClr val="000000"/>
                          </a:solidFill>
                          <a:effectLst/>
                          <a:latin typeface="Calibri" panose="020F0502020204030204" pitchFamily="34" charset="0"/>
                        </a:rPr>
                        <a:t>Overheads</a:t>
                      </a:r>
                    </a:p>
                  </a:txBody>
                  <a:tcPr marL="7620" marR="7620" marT="7620"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          -130,772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-139,600 </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-6%</a:t>
                      </a:r>
                    </a:p>
                  </a:txBody>
                  <a:tcPr marL="7620" marR="7620" marT="7620" marB="0" anchor="b">
                    <a:lnL>
                      <a:noFill/>
                    </a:lnL>
                    <a:lnR>
                      <a:noFill/>
                    </a:lnR>
                    <a:lnT>
                      <a:noFill/>
                    </a:lnT>
                    <a:lnB>
                      <a:noFill/>
                    </a:lnB>
                  </a:tcPr>
                </a:tc>
                <a:tc>
                  <a:txBody>
                    <a:bodyPr/>
                    <a:lstStyle/>
                    <a:p>
                      <a:pPr algn="r" fontAlgn="b"/>
                      <a:r>
                        <a:rPr lang="en-US" sz="1600" b="0" i="0" u="none" strike="noStrike">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3"/>
                  </a:ext>
                </a:extLst>
              </a:tr>
              <a:tr h="301176">
                <a:tc>
                  <a:txBody>
                    <a:bodyPr/>
                    <a:lstStyle/>
                    <a:p>
                      <a:pPr algn="l" fontAlgn="b"/>
                      <a:r>
                        <a:rPr lang="en-US" sz="1600" b="1" i="0" u="none" strike="noStrike" dirty="0">
                          <a:solidFill>
                            <a:srgbClr val="000000"/>
                          </a:solidFill>
                          <a:effectLst/>
                          <a:latin typeface="Calibri" panose="020F0502020204030204" pitchFamily="34" charset="0"/>
                        </a:rPr>
                        <a:t>EBIT</a:t>
                      </a:r>
                    </a:p>
                  </a:txBody>
                  <a:tcPr marL="7620" marR="7620" marT="7620" marB="0" anchor="b">
                    <a:lnL>
                      <a:noFill/>
                    </a:lnL>
                    <a:lnR>
                      <a:noFill/>
                    </a:lnR>
                    <a:lnT>
                      <a:noFill/>
                    </a:lnT>
                    <a:lnB>
                      <a:noFill/>
                    </a:lnB>
                  </a:tcPr>
                </a:tc>
                <a:tc>
                  <a:txBody>
                    <a:bodyPr/>
                    <a:lstStyle/>
                    <a:p>
                      <a:pPr algn="r" fontAlgn="b"/>
                      <a:r>
                        <a:rPr lang="en-US" sz="1600" b="1" i="0" u="none" strike="noStrike" dirty="0">
                          <a:solidFill>
                            <a:srgbClr val="000000"/>
                          </a:solidFill>
                          <a:effectLst/>
                          <a:latin typeface="Calibri" panose="020F0502020204030204" pitchFamily="34" charset="0"/>
                        </a:rPr>
                        <a:t>            196,144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600" b="1" i="0" u="none" strike="noStrike" dirty="0">
                          <a:solidFill>
                            <a:srgbClr val="000000"/>
                          </a:solidFill>
                          <a:effectLst/>
                          <a:latin typeface="Calibri" panose="020F0502020204030204" pitchFamily="34" charset="0"/>
                        </a:rPr>
                        <a:t>    195,730 </a:t>
                      </a:r>
                    </a:p>
                  </a:txBody>
                  <a:tcPr marL="7620" marR="7620" marT="7620"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0%</a:t>
                      </a:r>
                    </a:p>
                  </a:txBody>
                  <a:tcPr marL="7620" marR="7620" marT="7620" marB="0" anchor="b">
                    <a:lnL>
                      <a:noFill/>
                    </a:lnL>
                    <a:lnR>
                      <a:noFill/>
                    </a:lnR>
                    <a:lnT>
                      <a:noFill/>
                    </a:lnT>
                    <a:lnB>
                      <a:noFill/>
                    </a:lnB>
                  </a:tcPr>
                </a:tc>
                <a:tc>
                  <a:txBody>
                    <a:bodyPr/>
                    <a:lstStyle/>
                    <a:p>
                      <a:pPr algn="r" fontAlgn="b"/>
                      <a:r>
                        <a:rPr lang="en-US" sz="1600" b="0" i="0" u="none" strike="noStrike">
                          <a:solidFill>
                            <a:srgbClr val="000000"/>
                          </a:solidFill>
                          <a:effectLst/>
                          <a:latin typeface="Marlett" pitchFamily="2" charset="2"/>
                        </a:rPr>
                        <a:t>4</a:t>
                      </a:r>
                    </a:p>
                  </a:txBody>
                  <a:tcPr marL="7620" marR="7620" marT="7620" marB="0" anchor="b">
                    <a:lnL>
                      <a:noFill/>
                    </a:lnL>
                    <a:lnR>
                      <a:noFill/>
                    </a:lnR>
                    <a:lnT>
                      <a:noFill/>
                    </a:lnT>
                    <a:lnB>
                      <a:noFill/>
                    </a:lnB>
                  </a:tcPr>
                </a:tc>
                <a:extLst>
                  <a:ext uri="{0D108BD9-81ED-4DB2-BD59-A6C34878D82A}">
                    <a16:rowId xmlns="" xmlns:a16="http://schemas.microsoft.com/office/drawing/2014/main" val="10004"/>
                  </a:ext>
                </a:extLst>
              </a:tr>
              <a:tr h="478753">
                <a:tc>
                  <a:txBody>
                    <a:bodyPr/>
                    <a:lstStyle/>
                    <a:p>
                      <a:pPr algn="l" fontAlgn="b"/>
                      <a:r>
                        <a:rPr lang="en-US" sz="1600" b="0" i="0" u="none" strike="noStrike" dirty="0">
                          <a:solidFill>
                            <a:srgbClr val="000000"/>
                          </a:solidFill>
                          <a:effectLst/>
                          <a:latin typeface="Calibri" panose="020F0502020204030204" pitchFamily="34" charset="0"/>
                        </a:rPr>
                        <a:t>Net Finance Income</a:t>
                      </a:r>
                    </a:p>
                  </a:txBody>
                  <a:tcPr marL="7620" marR="7620" marT="7620"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              43,767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20,840 </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110%</a:t>
                      </a:r>
                    </a:p>
                  </a:txBody>
                  <a:tcPr marL="7620" marR="7620" marT="7620" marB="0" anchor="b">
                    <a:lnL>
                      <a:noFill/>
                    </a:lnL>
                    <a:lnR>
                      <a:noFill/>
                    </a:lnR>
                    <a:lnT>
                      <a:noFill/>
                    </a:lnT>
                    <a:lnB>
                      <a:noFill/>
                    </a:lnB>
                  </a:tcPr>
                </a:tc>
                <a:tc>
                  <a:txBody>
                    <a:bodyPr/>
                    <a:lstStyle/>
                    <a:p>
                      <a:pPr algn="r" fontAlgn="b"/>
                      <a:r>
                        <a:rPr lang="en-US" sz="1600" b="0" i="0" u="none" strike="noStrike">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5"/>
                  </a:ext>
                </a:extLst>
              </a:tr>
              <a:tr h="292212">
                <a:tc>
                  <a:txBody>
                    <a:bodyPr/>
                    <a:lstStyle/>
                    <a:p>
                      <a:pPr algn="l" fontAlgn="b"/>
                      <a:r>
                        <a:rPr lang="en-US" sz="1600" b="0" i="0" u="none" strike="noStrike" dirty="0">
                          <a:solidFill>
                            <a:srgbClr val="000000"/>
                          </a:solidFill>
                          <a:effectLst/>
                          <a:latin typeface="Calibri" panose="020F0502020204030204" pitchFamily="34" charset="0"/>
                        </a:rPr>
                        <a:t>Taxation</a:t>
                      </a:r>
                    </a:p>
                  </a:txBody>
                  <a:tcPr marL="7620" marR="7620" marT="7620"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             -40,108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-60,640 </a:t>
                      </a:r>
                    </a:p>
                  </a:txBody>
                  <a:tcPr marL="7620" marR="7620" marT="762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a:noFill/>
                    </a:lnB>
                  </a:tcPr>
                </a:tc>
                <a:tc>
                  <a:txBody>
                    <a:bodyPr/>
                    <a:lstStyle/>
                    <a:p>
                      <a:pPr algn="r" fontAlgn="b"/>
                      <a:r>
                        <a:rPr lang="en-US" sz="1600" b="0" i="0" u="none" strike="noStrike">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6"/>
                  </a:ext>
                </a:extLst>
              </a:tr>
              <a:tr h="340659">
                <a:tc>
                  <a:txBody>
                    <a:bodyPr/>
                    <a:lstStyle/>
                    <a:p>
                      <a:pPr algn="l" fontAlgn="b"/>
                      <a:r>
                        <a:rPr lang="en-US" sz="1600" b="1" i="0" u="none" strike="noStrike" dirty="0">
                          <a:solidFill>
                            <a:srgbClr val="000000"/>
                          </a:solidFill>
                          <a:effectLst/>
                          <a:latin typeface="Calibri" panose="020F0502020204030204" pitchFamily="34" charset="0"/>
                        </a:rPr>
                        <a:t>Profit or Loss for the Year</a:t>
                      </a:r>
                    </a:p>
                  </a:txBody>
                  <a:tcPr marL="7620" marR="7620" marT="7620" marB="0" anchor="b">
                    <a:lnL>
                      <a:noFill/>
                    </a:lnL>
                    <a:lnR>
                      <a:noFill/>
                    </a:lnR>
                    <a:lnT>
                      <a:noFill/>
                    </a:lnT>
                    <a:lnB>
                      <a:noFill/>
                    </a:lnB>
                  </a:tcPr>
                </a:tc>
                <a:tc>
                  <a:txBody>
                    <a:bodyPr/>
                    <a:lstStyle/>
                    <a:p>
                      <a:pPr algn="r" fontAlgn="b"/>
                      <a:r>
                        <a:rPr lang="en-US" sz="1600" b="1" i="0" u="none" strike="noStrike" dirty="0">
                          <a:solidFill>
                            <a:srgbClr val="000000"/>
                          </a:solidFill>
                          <a:effectLst/>
                          <a:latin typeface="Calibri" panose="020F0502020204030204" pitchFamily="34" charset="0"/>
                        </a:rPr>
                        <a:t>            199,803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1600" b="1" i="0" u="none" strike="noStrike" dirty="0">
                          <a:solidFill>
                            <a:srgbClr val="000000"/>
                          </a:solidFill>
                          <a:effectLst/>
                          <a:latin typeface="Calibri" panose="020F0502020204030204" pitchFamily="34" charset="0"/>
                        </a:rPr>
                        <a:t>    155,930 </a:t>
                      </a:r>
                    </a:p>
                  </a:txBody>
                  <a:tcPr marL="7620" marR="7620" marT="7620"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28%</a:t>
                      </a:r>
                    </a:p>
                  </a:txBody>
                  <a:tcPr marL="7620" marR="7620" marT="7620" marB="0" anchor="b">
                    <a:lnL>
                      <a:noFill/>
                    </a:lnL>
                    <a:lnR>
                      <a:noFill/>
                    </a:lnR>
                    <a:lnT>
                      <a:noFill/>
                    </a:lnT>
                    <a:lnB>
                      <a:noFill/>
                    </a:lnB>
                  </a:tcPr>
                </a:tc>
                <a:tc>
                  <a:txBody>
                    <a:bodyPr/>
                    <a:lstStyle/>
                    <a:p>
                      <a:pPr algn="r" fontAlgn="b"/>
                      <a:r>
                        <a:rPr lang="en-US" sz="16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7"/>
                  </a:ext>
                </a:extLst>
              </a:tr>
            </a:tbl>
          </a:graphicData>
        </a:graphic>
      </p:graphicFrame>
      <p:sp>
        <p:nvSpPr>
          <p:cNvPr id="4" name="TextBox 3"/>
          <p:cNvSpPr txBox="1"/>
          <p:nvPr/>
        </p:nvSpPr>
        <p:spPr>
          <a:xfrm>
            <a:off x="6418730" y="1407455"/>
            <a:ext cx="5351930" cy="3785652"/>
          </a:xfrm>
          <a:prstGeom prst="rect">
            <a:avLst/>
          </a:prstGeom>
          <a:solidFill>
            <a:schemeClr val="accent1">
              <a:lumMod val="40000"/>
              <a:lumOff val="60000"/>
            </a:schemeClr>
          </a:solidFill>
        </p:spPr>
        <p:txBody>
          <a:bodyPr wrap="square" rtlCol="0">
            <a:spAutoFit/>
          </a:bodyPr>
          <a:lstStyle/>
          <a:p>
            <a:r>
              <a:rPr lang="en-US" sz="2400" b="1" dirty="0" smtClean="0">
                <a:latin typeface="Arial" panose="020B0604020202020204" pitchFamily="34" charset="0"/>
                <a:cs typeface="Arial" panose="020B0604020202020204" pitchFamily="34" charset="0"/>
              </a:rPr>
              <a:t>Highlights:</a:t>
            </a:r>
          </a:p>
          <a:p>
            <a:endParaRPr lang="en-US"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Revenue growth under-performed by 2%</a:t>
            </a:r>
          </a:p>
          <a:p>
            <a:pPr marL="285750" indent="-285750">
              <a:buFont typeface="Arial" charset="0"/>
              <a:buChar char="•"/>
            </a:pPr>
            <a:r>
              <a:rPr lang="en-US" sz="2200" dirty="0" smtClean="0">
                <a:latin typeface="Arial" panose="020B0604020202020204" pitchFamily="34" charset="0"/>
                <a:cs typeface="Arial" panose="020B0604020202020204" pitchFamily="34" charset="0"/>
              </a:rPr>
              <a:t>Attributable to under-performance</a:t>
            </a:r>
          </a:p>
          <a:p>
            <a:pPr marL="800100" lvl="1" indent="-342900">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DTH</a:t>
            </a:r>
          </a:p>
          <a:p>
            <a:pPr marL="800100" lvl="1" indent="-342900">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VSAT</a:t>
            </a:r>
          </a:p>
          <a:p>
            <a:endParaRPr lang="en-US" sz="2200"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Achieved the EBIT Target</a:t>
            </a:r>
          </a:p>
          <a:p>
            <a:endParaRPr lang="en-US" sz="2200"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Net Profit achieved 28% above budget</a:t>
            </a:r>
            <a:endParaRPr lang="en-US" sz="2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73BCB61-F4C1-D64E-9A43-FC2FF35B0A9B}" type="slidenum">
              <a:rPr lang="en-US" smtClean="0"/>
              <a:t>14</a:t>
            </a:fld>
            <a:endParaRPr lang="en-US" dirty="0"/>
          </a:p>
        </p:txBody>
      </p:sp>
    </p:spTree>
    <p:extLst>
      <p:ext uri="{BB962C8B-B14F-4D97-AF65-F5344CB8AC3E}">
        <p14:creationId xmlns:p14="http://schemas.microsoft.com/office/powerpoint/2010/main" val="336727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Revenue Contribution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70305689"/>
              </p:ext>
            </p:extLst>
          </p:nvPr>
        </p:nvGraphicFramePr>
        <p:xfrm>
          <a:off x="-780378" y="1477384"/>
          <a:ext cx="5836471" cy="42438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860671935"/>
              </p:ext>
            </p:extLst>
          </p:nvPr>
        </p:nvGraphicFramePr>
        <p:xfrm>
          <a:off x="2877670" y="1477384"/>
          <a:ext cx="5163670" cy="392833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153834" y="1407455"/>
            <a:ext cx="4616825" cy="3785652"/>
          </a:xfrm>
          <a:prstGeom prst="rect">
            <a:avLst/>
          </a:prstGeom>
          <a:solidFill>
            <a:schemeClr val="bg1"/>
          </a:solidFill>
        </p:spPr>
        <p:txBody>
          <a:bodyPr wrap="square" rtlCol="0">
            <a:spAutoFit/>
          </a:bodyPr>
          <a:lstStyle/>
          <a:p>
            <a:r>
              <a:rPr lang="en-US" sz="2400" b="1" dirty="0" smtClean="0"/>
              <a:t>Highlights:</a:t>
            </a:r>
          </a:p>
          <a:p>
            <a:endParaRPr lang="en-US" dirty="0"/>
          </a:p>
          <a:p>
            <a:pPr marL="285750" indent="-285750">
              <a:buFont typeface="Arial" charset="0"/>
              <a:buChar char="•"/>
            </a:pPr>
            <a:r>
              <a:rPr lang="en-US" sz="2200" dirty="0" smtClean="0">
                <a:latin typeface="Arial" panose="020B0604020202020204" pitchFamily="34" charset="0"/>
                <a:cs typeface="Arial" panose="020B0604020202020204" pitchFamily="34" charset="0"/>
              </a:rPr>
              <a:t>Stable traditional revenue streams</a:t>
            </a:r>
          </a:p>
          <a:p>
            <a:pPr marL="342900" indent="-342900">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TV – slight drop</a:t>
            </a:r>
          </a:p>
          <a:p>
            <a:pPr marL="342900" indent="-342900">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Radio – maintained at 26%</a:t>
            </a:r>
          </a:p>
          <a:p>
            <a:endParaRPr lang="en-US" sz="2200"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DTH grew by 3% almost R40m</a:t>
            </a:r>
          </a:p>
          <a:p>
            <a:pPr marL="285750" indent="-285750">
              <a:buFont typeface="Arial" charset="0"/>
              <a:buChar char="•"/>
            </a:pPr>
            <a:endParaRPr lang="en-US" sz="2200"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Continued strategy to diversify revenues.</a:t>
            </a:r>
            <a:endParaRPr lang="en-US" sz="22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15</a:t>
            </a:fld>
            <a:endParaRPr lang="en-US" dirty="0"/>
          </a:p>
        </p:txBody>
      </p:sp>
    </p:spTree>
    <p:extLst>
      <p:ext uri="{BB962C8B-B14F-4D97-AF65-F5344CB8AC3E}">
        <p14:creationId xmlns:p14="http://schemas.microsoft.com/office/powerpoint/2010/main" val="4000518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Growth Analysis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645587081"/>
              </p:ext>
            </p:extLst>
          </p:nvPr>
        </p:nvGraphicFramePr>
        <p:xfrm>
          <a:off x="85165" y="1568824"/>
          <a:ext cx="9448800" cy="44005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8471648" y="5455024"/>
            <a:ext cx="860611" cy="412377"/>
          </a:xfrm>
          <a:prstGeom prst="rect">
            <a:avLst/>
          </a:prstGeom>
          <a:solidFill>
            <a:schemeClr val="tx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b="1" dirty="0" smtClean="0">
                <a:solidFill>
                  <a:schemeClr val="bg1"/>
                </a:solidFill>
              </a:rPr>
              <a:t>FY 2016</a:t>
            </a:r>
            <a:endParaRPr lang="en-US" sz="1200" b="1" dirty="0">
              <a:solidFill>
                <a:schemeClr val="bg1"/>
              </a:solidFill>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16</a:t>
            </a:fld>
            <a:endParaRPr lang="en-US" dirty="0"/>
          </a:p>
        </p:txBody>
      </p:sp>
    </p:spTree>
    <p:extLst>
      <p:ext uri="{BB962C8B-B14F-4D97-AF65-F5344CB8AC3E}">
        <p14:creationId xmlns:p14="http://schemas.microsoft.com/office/powerpoint/2010/main" val="3925186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 Analysis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51798238"/>
              </p:ext>
            </p:extLst>
          </p:nvPr>
        </p:nvGraphicFramePr>
        <p:xfrm>
          <a:off x="301809" y="1394751"/>
          <a:ext cx="7748497" cy="4426492"/>
        </p:xfrm>
        <a:graphic>
          <a:graphicData uri="http://schemas.openxmlformats.org/drawingml/2006/table">
            <a:tbl>
              <a:tblPr/>
              <a:tblGrid>
                <a:gridCol w="3408999">
                  <a:extLst>
                    <a:ext uri="{9D8B030D-6E8A-4147-A177-3AD203B41FA5}">
                      <a16:colId xmlns="" xmlns:a16="http://schemas.microsoft.com/office/drawing/2014/main" val="20000"/>
                    </a:ext>
                  </a:extLst>
                </a:gridCol>
                <a:gridCol w="1506651">
                  <a:extLst>
                    <a:ext uri="{9D8B030D-6E8A-4147-A177-3AD203B41FA5}">
                      <a16:colId xmlns="" xmlns:a16="http://schemas.microsoft.com/office/drawing/2014/main" val="20001"/>
                    </a:ext>
                  </a:extLst>
                </a:gridCol>
                <a:gridCol w="1264023">
                  <a:extLst>
                    <a:ext uri="{9D8B030D-6E8A-4147-A177-3AD203B41FA5}">
                      <a16:colId xmlns="" xmlns:a16="http://schemas.microsoft.com/office/drawing/2014/main" val="20002"/>
                    </a:ext>
                  </a:extLst>
                </a:gridCol>
                <a:gridCol w="1174377">
                  <a:extLst>
                    <a:ext uri="{9D8B030D-6E8A-4147-A177-3AD203B41FA5}">
                      <a16:colId xmlns="" xmlns:a16="http://schemas.microsoft.com/office/drawing/2014/main" val="20003"/>
                    </a:ext>
                  </a:extLst>
                </a:gridCol>
                <a:gridCol w="394447">
                  <a:extLst>
                    <a:ext uri="{9D8B030D-6E8A-4147-A177-3AD203B41FA5}">
                      <a16:colId xmlns="" xmlns:a16="http://schemas.microsoft.com/office/drawing/2014/main" val="20004"/>
                    </a:ext>
                  </a:extLst>
                </a:gridCol>
              </a:tblGrid>
              <a:tr h="335098">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 ACTUAL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 BUDGET </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i="0" u="none" strike="noStrike">
                          <a:solidFill>
                            <a:srgbClr val="000000"/>
                          </a:solidFill>
                          <a:effectLst/>
                          <a:latin typeface="Arial" panose="020B0604020202020204" pitchFamily="34" charset="0"/>
                          <a:cs typeface="Arial" panose="020B0604020202020204" pitchFamily="34" charset="0"/>
                        </a:rPr>
                        <a:t>% change</a:t>
                      </a: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2000" b="0" i="0" u="none" strike="noStrike">
                        <a:solidFill>
                          <a:srgbClr val="000000"/>
                        </a:solidFill>
                        <a:effectLst/>
                        <a:latin typeface="Marlett" pitchFamily="2" charset="2"/>
                      </a:endParaRPr>
                    </a:p>
                  </a:txBody>
                  <a:tcPr marL="7620" marR="7620" marT="7620" marB="0" anchor="b">
                    <a:lnL>
                      <a:noFill/>
                    </a:lnL>
                    <a:lnR>
                      <a:noFill/>
                    </a:lnR>
                    <a:lnT>
                      <a:noFill/>
                    </a:lnT>
                    <a:lnB>
                      <a:noFill/>
                    </a:lnB>
                  </a:tcPr>
                </a:tc>
                <a:extLst>
                  <a:ext uri="{0D108BD9-81ED-4DB2-BD59-A6C34878D82A}">
                    <a16:rowId xmlns="" xmlns:a16="http://schemas.microsoft.com/office/drawing/2014/main" val="10000"/>
                  </a:ext>
                </a:extLst>
              </a:tr>
              <a:tr h="335098">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Cash flow from Operations</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           </a:t>
                      </a:r>
                      <a:r>
                        <a:rPr lang="en-US" sz="2000" b="0" i="0" u="none" strike="noStrike" dirty="0" smtClean="0">
                          <a:solidFill>
                            <a:srgbClr val="000000"/>
                          </a:solidFill>
                          <a:effectLst/>
                          <a:latin typeface="Arial" panose="020B0604020202020204" pitchFamily="34" charset="0"/>
                          <a:cs typeface="Arial" panose="020B0604020202020204" pitchFamily="34" charset="0"/>
                        </a:rPr>
                        <a:t>161,540 </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    195,742 </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-17%</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01"/>
                  </a:ext>
                </a:extLst>
              </a:tr>
              <a:tr h="335098">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Investments</a:t>
                      </a:r>
                    </a:p>
                  </a:txBody>
                  <a:tcPr marL="7620" marR="7620" marT="7620" marB="0" anchor="b">
                    <a:lnL>
                      <a:noFill/>
                    </a:lnL>
                    <a:lnR>
                      <a:noFill/>
                    </a:lnR>
                    <a:lnT>
                      <a:noFill/>
                    </a:lnT>
                    <a:lnB>
                      <a:noFill/>
                    </a:lnB>
                  </a:tcPr>
                </a:tc>
                <a:tc>
                  <a:txBody>
                    <a:bodyPr/>
                    <a:lstStyle/>
                    <a:p>
                      <a:pPr algn="r" fontAlgn="b"/>
                      <a:r>
                        <a:rPr lang="en-US" sz="2000" b="0" i="0" u="none" strike="noStrike" dirty="0" smtClean="0">
                          <a:solidFill>
                            <a:srgbClr val="000000"/>
                          </a:solidFill>
                          <a:effectLst/>
                          <a:latin typeface="Arial" panose="020B0604020202020204" pitchFamily="34" charset="0"/>
                          <a:cs typeface="Arial" panose="020B0604020202020204" pitchFamily="34" charset="0"/>
                        </a:rPr>
                        <a:t>-</a:t>
                      </a:r>
                      <a:r>
                        <a:rPr lang="en-US" sz="2000" b="0" i="0" u="none" strike="noStrike" dirty="0">
                          <a:solidFill>
                            <a:srgbClr val="000000"/>
                          </a:solidFill>
                          <a:effectLst/>
                          <a:latin typeface="Arial" panose="020B0604020202020204" pitchFamily="34" charset="0"/>
                          <a:cs typeface="Arial" panose="020B0604020202020204" pitchFamily="34" charset="0"/>
                        </a:rPr>
                        <a:t>194,171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   -476,436 </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-59%</a:t>
                      </a:r>
                    </a:p>
                  </a:txBody>
                  <a:tcPr marL="7620" marR="7620" marT="7620" marB="0" anchor="b">
                    <a:lnL>
                      <a:noFill/>
                    </a:lnL>
                    <a:lnR>
                      <a:noFill/>
                    </a:lnR>
                    <a:lnT>
                      <a:noFill/>
                    </a:lnT>
                    <a:lnB>
                      <a:noFill/>
                    </a:lnB>
                  </a:tcPr>
                </a:tc>
                <a:tc>
                  <a:txBody>
                    <a:bodyPr/>
                    <a:lstStyle/>
                    <a:p>
                      <a:pPr algn="r" fontAlgn="b"/>
                      <a:r>
                        <a:rPr lang="en-US" sz="2000" b="0" i="0" u="none" strike="noStrike">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02"/>
                  </a:ext>
                </a:extLst>
              </a:tr>
              <a:tr h="335098">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Government Grants</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           </a:t>
                      </a:r>
                      <a:r>
                        <a:rPr lang="en-US" sz="2000" b="0" i="0" u="none" strike="noStrike" dirty="0" smtClean="0">
                          <a:solidFill>
                            <a:srgbClr val="000000"/>
                          </a:solidFill>
                          <a:effectLst/>
                          <a:latin typeface="Arial" panose="020B0604020202020204" pitchFamily="34" charset="0"/>
                          <a:cs typeface="Arial" panose="020B0604020202020204" pitchFamily="34" charset="0"/>
                        </a:rPr>
                        <a:t>100,169 </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       95,614 </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5%</a:t>
                      </a:r>
                    </a:p>
                  </a:txBody>
                  <a:tcPr marL="7620" marR="7620" marT="7620" marB="0" anchor="b">
                    <a:lnL>
                      <a:noFill/>
                    </a:lnL>
                    <a:lnR>
                      <a:noFill/>
                    </a:lnR>
                    <a:lnT>
                      <a:noFill/>
                    </a:lnT>
                    <a:lnB>
                      <a:noFill/>
                    </a:lnB>
                  </a:tcPr>
                </a:tc>
                <a:tc>
                  <a:txBody>
                    <a:bodyPr/>
                    <a:lstStyle/>
                    <a:p>
                      <a:pPr algn="r" fontAlgn="b"/>
                      <a:r>
                        <a:rPr lang="en-US" sz="2000" b="0" i="0" u="none" strike="noStrike">
                          <a:solidFill>
                            <a:srgbClr val="000000"/>
                          </a:solidFill>
                          <a:effectLst/>
                          <a:latin typeface="Marlett" pitchFamily="2" charset="2"/>
                        </a:rPr>
                        <a:t>4</a:t>
                      </a:r>
                    </a:p>
                  </a:txBody>
                  <a:tcPr marL="7620" marR="7620" marT="7620" marB="0" anchor="b">
                    <a:lnL>
                      <a:noFill/>
                    </a:lnL>
                    <a:lnR>
                      <a:noFill/>
                    </a:lnR>
                    <a:lnT>
                      <a:noFill/>
                    </a:lnT>
                    <a:lnB>
                      <a:noFill/>
                    </a:lnB>
                  </a:tcPr>
                </a:tc>
                <a:extLst>
                  <a:ext uri="{0D108BD9-81ED-4DB2-BD59-A6C34878D82A}">
                    <a16:rowId xmlns="" xmlns:a16="http://schemas.microsoft.com/office/drawing/2014/main" val="10003"/>
                  </a:ext>
                </a:extLst>
              </a:tr>
              <a:tr h="335098">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tcPr>
                </a:tc>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tcPr>
                </a:tc>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tcPr>
                </a:tc>
                <a:tc>
                  <a:txBody>
                    <a:bodyPr/>
                    <a:lstStyle/>
                    <a:p>
                      <a:pPr algn="r" fontAlgn="b"/>
                      <a:endParaRPr lang="en-US" sz="2000" b="0" i="0" u="none" strike="noStrike" dirty="0">
                        <a:solidFill>
                          <a:srgbClr val="0070C0"/>
                        </a:solidFill>
                        <a:effectLst/>
                        <a:latin typeface="Marlett" pitchFamily="2" charset="2"/>
                      </a:endParaRPr>
                    </a:p>
                  </a:txBody>
                  <a:tcPr marL="7620" marR="7620" marT="7620" marB="0" anchor="b">
                    <a:lnL>
                      <a:noFill/>
                    </a:lnL>
                    <a:lnR>
                      <a:noFill/>
                    </a:lnR>
                    <a:lnT>
                      <a:noFill/>
                    </a:lnT>
                    <a:lnB>
                      <a:noFill/>
                    </a:lnB>
                  </a:tcPr>
                </a:tc>
                <a:extLst>
                  <a:ext uri="{0D108BD9-81ED-4DB2-BD59-A6C34878D82A}">
                    <a16:rowId xmlns="" xmlns:a16="http://schemas.microsoft.com/office/drawing/2014/main" val="10004"/>
                  </a:ext>
                </a:extLst>
              </a:tr>
              <a:tr h="335098">
                <a:tc>
                  <a:txBody>
                    <a:bodyPr/>
                    <a:lstStyle/>
                    <a:p>
                      <a:pPr algn="l" fontAlgn="b"/>
                      <a:r>
                        <a:rPr lang="en-US" sz="2000" b="1" i="0" u="none" strike="noStrike" dirty="0">
                          <a:solidFill>
                            <a:srgbClr val="000000"/>
                          </a:solidFill>
                          <a:effectLst/>
                          <a:latin typeface="Arial" panose="020B0604020202020204" pitchFamily="34" charset="0"/>
                          <a:cs typeface="Arial" panose="020B0604020202020204" pitchFamily="34" charset="0"/>
                        </a:rPr>
                        <a:t>Net Increase (Decrease) in Cash</a:t>
                      </a:r>
                    </a:p>
                  </a:txBody>
                  <a:tcPr marL="7620" marR="7620" marT="7620" marB="0" anchor="b">
                    <a:lnL>
                      <a:noFill/>
                    </a:lnL>
                    <a:lnR>
                      <a:noFill/>
                    </a:lnR>
                    <a:lnT>
                      <a:noFill/>
                    </a:lnT>
                    <a:lnB>
                      <a:noFill/>
                    </a:lnB>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             </a:t>
                      </a:r>
                      <a:r>
                        <a:rPr lang="en-US" sz="2000" b="1" i="0" u="none" strike="noStrike" dirty="0" smtClean="0">
                          <a:solidFill>
                            <a:srgbClr val="000000"/>
                          </a:solidFill>
                          <a:effectLst/>
                          <a:latin typeface="Arial" panose="020B0604020202020204" pitchFamily="34" charset="0"/>
                          <a:cs typeface="Arial" panose="020B0604020202020204" pitchFamily="34" charset="0"/>
                        </a:rPr>
                        <a:t>67,538 </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   -185,080 </a:t>
                      </a:r>
                    </a:p>
                  </a:txBody>
                  <a:tcPr marL="7620" marR="7620" marT="7620" marB="0" anchor="b">
                    <a:lnL>
                      <a:noFill/>
                    </a:lnL>
                    <a:lnR>
                      <a:noFill/>
                    </a:lnR>
                    <a:lnT>
                      <a:noFill/>
                    </a:lnT>
                    <a:lnB>
                      <a:noFill/>
                    </a:lnB>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-136%</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5"/>
                  </a:ext>
                </a:extLst>
              </a:tr>
              <a:tr h="335098">
                <a:tc>
                  <a:txBody>
                    <a:bodyPr/>
                    <a:lstStyle/>
                    <a:p>
                      <a:pPr algn="l" fontAlgn="b"/>
                      <a:r>
                        <a:rPr lang="en-US" sz="2000" b="1" i="0" u="none" strike="noStrike" dirty="0">
                          <a:solidFill>
                            <a:srgbClr val="000000"/>
                          </a:solidFill>
                          <a:effectLst/>
                          <a:latin typeface="Arial" panose="020B0604020202020204" pitchFamily="34" charset="0"/>
                          <a:cs typeface="Arial" panose="020B0604020202020204" pitchFamily="34" charset="0"/>
                        </a:rPr>
                        <a:t>Cash at the end of Year</a:t>
                      </a:r>
                    </a:p>
                  </a:txBody>
                  <a:tcPr marL="7620" marR="7620" marT="7620" marB="0" anchor="b">
                    <a:lnL>
                      <a:noFill/>
                    </a:lnL>
                    <a:lnR>
                      <a:noFill/>
                    </a:lnR>
                    <a:lnT>
                      <a:noFill/>
                    </a:lnT>
                    <a:lnB>
                      <a:noFill/>
                    </a:lnB>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            957,242 </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    590,169 </a:t>
                      </a:r>
                    </a:p>
                  </a:txBody>
                  <a:tcPr marL="7620" marR="7620" marT="7620" marB="0" anchor="b">
                    <a:lnL>
                      <a:noFill/>
                    </a:lnL>
                    <a:lnR>
                      <a:noFill/>
                    </a:lnR>
                    <a:lnT>
                      <a:noFill/>
                    </a:lnT>
                    <a:lnB>
                      <a:noFill/>
                    </a:lnB>
                  </a:tcPr>
                </a:tc>
                <a:tc>
                  <a:txBody>
                    <a:bodyPr/>
                    <a:lstStyle/>
                    <a:p>
                      <a:pPr algn="r" fontAlgn="b"/>
                      <a:r>
                        <a:rPr lang="en-US" sz="2000" b="1" i="0" u="none" strike="noStrike" dirty="0">
                          <a:solidFill>
                            <a:srgbClr val="000000"/>
                          </a:solidFill>
                          <a:effectLst/>
                          <a:latin typeface="Arial" panose="020B0604020202020204" pitchFamily="34" charset="0"/>
                          <a:cs typeface="Arial" panose="020B0604020202020204" pitchFamily="34" charset="0"/>
                        </a:rPr>
                        <a:t>62%</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70C0"/>
                          </a:solidFill>
                          <a:effectLst/>
                          <a:latin typeface="Marlett" pitchFamily="2" charset="2"/>
                        </a:rPr>
                        <a:t>5</a:t>
                      </a:r>
                    </a:p>
                  </a:txBody>
                  <a:tcPr marL="7620" marR="7620" marT="7620" marB="0" anchor="b">
                    <a:lnL>
                      <a:noFill/>
                    </a:lnL>
                    <a:lnR>
                      <a:noFill/>
                    </a:lnR>
                    <a:lnT>
                      <a:noFill/>
                    </a:lnT>
                    <a:lnB>
                      <a:noFill/>
                    </a:lnB>
                  </a:tcPr>
                </a:tc>
                <a:extLst>
                  <a:ext uri="{0D108BD9-81ED-4DB2-BD59-A6C34878D82A}">
                    <a16:rowId xmlns="" xmlns:a16="http://schemas.microsoft.com/office/drawing/2014/main" val="10006"/>
                  </a:ext>
                </a:extLst>
              </a:tr>
              <a:tr h="335098">
                <a:tc>
                  <a:txBody>
                    <a:bodyPr/>
                    <a:lstStyle/>
                    <a:p>
                      <a:pPr algn="l"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tcPr>
                </a:tc>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tcPr>
                </a:tc>
                <a:tc>
                  <a:txBody>
                    <a:bodyPr/>
                    <a:lstStyle/>
                    <a:p>
                      <a:pPr algn="r" fontAlgn="b"/>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lnL>
                      <a:noFill/>
                    </a:lnL>
                    <a:lnR>
                      <a:noFill/>
                    </a:lnR>
                    <a:lnT>
                      <a:noFill/>
                    </a:lnT>
                    <a:lnB>
                      <a:noFill/>
                    </a:lnB>
                  </a:tcPr>
                </a:tc>
                <a:tc>
                  <a:txBody>
                    <a:bodyPr/>
                    <a:lstStyle/>
                    <a:p>
                      <a:pPr algn="r" fontAlgn="b"/>
                      <a:endParaRPr lang="en-US" sz="2000" b="0" i="0" u="none" strike="noStrike" dirty="0">
                        <a:solidFill>
                          <a:srgbClr val="FF0000"/>
                        </a:solidFill>
                        <a:effectLst/>
                        <a:latin typeface="Marlett" pitchFamily="2" charset="2"/>
                      </a:endParaRPr>
                    </a:p>
                  </a:txBody>
                  <a:tcPr marL="7620" marR="7620" marT="7620" marB="0" anchor="b">
                    <a:lnL>
                      <a:noFill/>
                    </a:lnL>
                    <a:lnR>
                      <a:noFill/>
                    </a:lnR>
                    <a:lnT>
                      <a:noFill/>
                    </a:lnT>
                    <a:lnB>
                      <a:noFill/>
                    </a:lnB>
                  </a:tcPr>
                </a:tc>
                <a:extLst>
                  <a:ext uri="{0D108BD9-81ED-4DB2-BD59-A6C34878D82A}">
                    <a16:rowId xmlns="" xmlns:a16="http://schemas.microsoft.com/office/drawing/2014/main" val="10007"/>
                  </a:ext>
                </a:extLst>
              </a:tr>
              <a:tr h="335098">
                <a:tc>
                  <a:txBody>
                    <a:bodyPr/>
                    <a:lstStyle/>
                    <a:p>
                      <a:pPr algn="l" fontAlgn="b"/>
                      <a:r>
                        <a:rPr lang="en-US" sz="2000" b="0" i="0" u="none" strike="noStrike" dirty="0">
                          <a:solidFill>
                            <a:srgbClr val="000000"/>
                          </a:solidFill>
                          <a:effectLst/>
                          <a:latin typeface="Arial" panose="020B0604020202020204" pitchFamily="34" charset="0"/>
                          <a:cs typeface="Arial" panose="020B0604020202020204" pitchFamily="34" charset="0"/>
                        </a:rPr>
                        <a:t>Cash from operations vs EBIT</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82%</a:t>
                      </a:r>
                    </a:p>
                  </a:txBody>
                  <a:tcPr marL="7620" marR="7620" marT="7620" marB="0" anchor="b">
                    <a:lnL>
                      <a:noFill/>
                    </a:lnL>
                    <a:lnR>
                      <a:noFill/>
                    </a:lnR>
                    <a:lnT>
                      <a:noFill/>
                    </a:lnT>
                    <a:lnB>
                      <a:noFill/>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100%</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-18%</a:t>
                      </a:r>
                    </a:p>
                  </a:txBody>
                  <a:tcPr marL="7620" marR="7620" marT="7620" marB="0" anchor="b">
                    <a:lnL>
                      <a:noFill/>
                    </a:lnL>
                    <a:lnR>
                      <a:noFill/>
                    </a:lnR>
                    <a:lnT>
                      <a:noFill/>
                    </a:lnT>
                    <a:lnB>
                      <a:noFill/>
                    </a:lnB>
                  </a:tcPr>
                </a:tc>
                <a:tc>
                  <a:txBody>
                    <a:bodyPr/>
                    <a:lstStyle/>
                    <a:p>
                      <a:pPr algn="r" fontAlgn="b"/>
                      <a:r>
                        <a:rPr lang="en-US" sz="2000" b="0" i="0" u="none" strike="noStrike" dirty="0">
                          <a:solidFill>
                            <a:srgbClr val="FF0000"/>
                          </a:solidFill>
                          <a:effectLst/>
                          <a:latin typeface="Marlett" pitchFamily="2" charset="2"/>
                        </a:rPr>
                        <a:t>6</a:t>
                      </a:r>
                    </a:p>
                  </a:txBody>
                  <a:tcPr marL="7620" marR="7620" marT="7620" marB="0" anchor="b">
                    <a:lnL>
                      <a:noFill/>
                    </a:lnL>
                    <a:lnR>
                      <a:noFill/>
                    </a:lnR>
                    <a:lnT>
                      <a:noFill/>
                    </a:lnT>
                    <a:lnB>
                      <a:noFill/>
                    </a:lnB>
                  </a:tcPr>
                </a:tc>
                <a:extLst>
                  <a:ext uri="{0D108BD9-81ED-4DB2-BD59-A6C34878D82A}">
                    <a16:rowId xmlns="" xmlns:a16="http://schemas.microsoft.com/office/drawing/2014/main" val="10008"/>
                  </a:ext>
                </a:extLst>
              </a:tr>
            </a:tbl>
          </a:graphicData>
        </a:graphic>
      </p:graphicFrame>
      <p:sp>
        <p:nvSpPr>
          <p:cNvPr id="4" name="TextBox 3"/>
          <p:cNvSpPr txBox="1"/>
          <p:nvPr/>
        </p:nvSpPr>
        <p:spPr>
          <a:xfrm>
            <a:off x="8184776" y="1407455"/>
            <a:ext cx="3585883" cy="5139869"/>
          </a:xfrm>
          <a:prstGeom prst="rect">
            <a:avLst/>
          </a:prstGeom>
          <a:solidFill>
            <a:schemeClr val="bg1">
              <a:lumMod val="95000"/>
            </a:schemeClr>
          </a:solidFill>
        </p:spPr>
        <p:txBody>
          <a:bodyPr wrap="square" rtlCol="0">
            <a:spAutoFit/>
          </a:bodyPr>
          <a:lstStyle/>
          <a:p>
            <a:r>
              <a:rPr lang="en-US" sz="2400" b="1" dirty="0" smtClean="0">
                <a:latin typeface="Arial" panose="020B0604020202020204" pitchFamily="34" charset="0"/>
                <a:cs typeface="Arial" panose="020B0604020202020204" pitchFamily="34" charset="0"/>
              </a:rPr>
              <a:t>Highlights:</a:t>
            </a:r>
          </a:p>
          <a:p>
            <a:endParaRPr lang="en-US"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Cash Flow from operations underperformed:</a:t>
            </a:r>
          </a:p>
          <a:p>
            <a:pPr marL="342900" indent="-342900">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High inventories level and</a:t>
            </a:r>
          </a:p>
          <a:p>
            <a:pPr marL="342900" indent="-342900">
              <a:buFont typeface="Wingdings" panose="05000000000000000000" pitchFamily="2" charset="2"/>
              <a:buChar char="q"/>
            </a:pPr>
            <a:r>
              <a:rPr lang="en-US" sz="2200" dirty="0" smtClean="0">
                <a:latin typeface="Arial" panose="020B0604020202020204" pitchFamily="34" charset="0"/>
                <a:cs typeface="Arial" panose="020B0604020202020204" pitchFamily="34" charset="0"/>
              </a:rPr>
              <a:t>Settlement of Creditors within 30 days</a:t>
            </a:r>
          </a:p>
          <a:p>
            <a:endParaRPr lang="en-US" sz="2200"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Less than 50% of CAPEX spent</a:t>
            </a:r>
          </a:p>
          <a:p>
            <a:pPr marL="285750" indent="-285750">
              <a:buFont typeface="Arial" charset="0"/>
              <a:buChar char="•"/>
            </a:pPr>
            <a:endParaRPr lang="en-US" sz="2200" dirty="0">
              <a:latin typeface="Arial" panose="020B0604020202020204" pitchFamily="34" charset="0"/>
              <a:cs typeface="Arial" panose="020B0604020202020204" pitchFamily="34" charset="0"/>
            </a:endParaRPr>
          </a:p>
          <a:p>
            <a:pPr marL="285750" indent="-285750">
              <a:buFont typeface="Arial" charset="0"/>
              <a:buChar char="•"/>
            </a:pPr>
            <a:r>
              <a:rPr lang="en-US" sz="2200" dirty="0" smtClean="0">
                <a:latin typeface="Arial" panose="020B0604020202020204" pitchFamily="34" charset="0"/>
                <a:cs typeface="Arial" panose="020B0604020202020204" pitchFamily="34" charset="0"/>
              </a:rPr>
              <a:t>82% of EBIT converted into cash.</a:t>
            </a:r>
            <a:endParaRPr lang="en-US" sz="22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73BCB61-F4C1-D64E-9A43-FC2FF35B0A9B}" type="slidenum">
              <a:rPr lang="en-US" smtClean="0"/>
              <a:t>17</a:t>
            </a:fld>
            <a:endParaRPr lang="en-US" dirty="0"/>
          </a:p>
        </p:txBody>
      </p:sp>
    </p:spTree>
    <p:extLst>
      <p:ext uri="{BB962C8B-B14F-4D97-AF65-F5344CB8AC3E}">
        <p14:creationId xmlns:p14="http://schemas.microsoft.com/office/powerpoint/2010/main" val="1128079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Capital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743602"/>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18</a:t>
            </a:fld>
            <a:endParaRPr lang="en-US" dirty="0"/>
          </a:p>
        </p:txBody>
      </p:sp>
    </p:spTree>
    <p:extLst>
      <p:ext uri="{BB962C8B-B14F-4D97-AF65-F5344CB8AC3E}">
        <p14:creationId xmlns:p14="http://schemas.microsoft.com/office/powerpoint/2010/main" val="37864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Manufactured Capital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82050257"/>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19</a:t>
            </a:fld>
            <a:endParaRPr lang="en-US" dirty="0"/>
          </a:p>
        </p:txBody>
      </p:sp>
    </p:spTree>
    <p:extLst>
      <p:ext uri="{BB962C8B-B14F-4D97-AF65-F5344CB8AC3E}">
        <p14:creationId xmlns:p14="http://schemas.microsoft.com/office/powerpoint/2010/main" val="1761391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7581757" y="2178870"/>
            <a:ext cx="0" cy="84454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7858125" y="2626541"/>
            <a:ext cx="240650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948116" y="146971"/>
            <a:ext cx="2486533" cy="707886"/>
          </a:xfrm>
          <a:prstGeom prst="rect">
            <a:avLst/>
          </a:prstGeom>
        </p:spPr>
        <p:txBody>
          <a:bodyPr wrap="square">
            <a:spAutoFit/>
          </a:bodyPr>
          <a:lstStyle/>
          <a:p>
            <a:r>
              <a:rPr lang="en-ZA" sz="4000" b="1" dirty="0">
                <a:solidFill>
                  <a:schemeClr val="bg1"/>
                </a:solidFill>
                <a:latin typeface="+mj-lt"/>
              </a:rPr>
              <a:t>Contents</a:t>
            </a:r>
            <a:endParaRPr lang="en-US" sz="4000" b="1" dirty="0">
              <a:solidFill>
                <a:schemeClr val="bg1"/>
              </a:solidFill>
              <a:latin typeface="+mj-lt"/>
            </a:endParaRPr>
          </a:p>
        </p:txBody>
      </p:sp>
      <p:sp>
        <p:nvSpPr>
          <p:cNvPr id="31" name="Content Placeholder 2"/>
          <p:cNvSpPr>
            <a:spLocks noGrp="1"/>
          </p:cNvSpPr>
          <p:nvPr>
            <p:ph idx="1"/>
          </p:nvPr>
        </p:nvSpPr>
        <p:spPr>
          <a:xfrm>
            <a:off x="1754310" y="1357686"/>
            <a:ext cx="6223843" cy="3360874"/>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190515" indent="-190515">
              <a:lnSpc>
                <a:spcPct val="150000"/>
              </a:lnSpc>
              <a:buFont typeface="+mj-lt"/>
              <a:buAutoNum type="arabicPeriod"/>
            </a:pPr>
            <a:r>
              <a:rPr lang="en-US" sz="2375" dirty="0" smtClean="0">
                <a:solidFill>
                  <a:schemeClr val="tx1"/>
                </a:solidFill>
                <a:latin typeface="Arial" panose="020B0604020202020204" pitchFamily="34" charset="0"/>
                <a:cs typeface="Arial" panose="020B0604020202020204" pitchFamily="34" charset="0"/>
              </a:rPr>
              <a:t>Strategy </a:t>
            </a:r>
            <a:r>
              <a:rPr lang="en-US" sz="2375" dirty="0">
                <a:solidFill>
                  <a:schemeClr val="tx1"/>
                </a:solidFill>
                <a:latin typeface="Arial" panose="020B0604020202020204" pitchFamily="34" charset="0"/>
                <a:cs typeface="Arial" panose="020B0604020202020204" pitchFamily="34" charset="0"/>
              </a:rPr>
              <a:t>Review</a:t>
            </a:r>
          </a:p>
          <a:p>
            <a:pPr marL="190515" indent="-190515">
              <a:lnSpc>
                <a:spcPct val="150000"/>
              </a:lnSpc>
              <a:buFont typeface="+mj-lt"/>
              <a:buAutoNum type="arabicPeriod"/>
            </a:pPr>
            <a:r>
              <a:rPr lang="en-US" sz="2375" dirty="0">
                <a:solidFill>
                  <a:schemeClr val="tx1"/>
                </a:solidFill>
                <a:latin typeface="Arial" panose="020B0604020202020204" pitchFamily="34" charset="0"/>
                <a:cs typeface="Arial" panose="020B0604020202020204" pitchFamily="34" charset="0"/>
              </a:rPr>
              <a:t>Performance against </a:t>
            </a:r>
            <a:r>
              <a:rPr lang="en-US" sz="2375" dirty="0" smtClean="0">
                <a:solidFill>
                  <a:schemeClr val="tx1"/>
                </a:solidFill>
                <a:latin typeface="Arial" panose="020B0604020202020204" pitchFamily="34" charset="0"/>
                <a:cs typeface="Arial" panose="020B0604020202020204" pitchFamily="34" charset="0"/>
              </a:rPr>
              <a:t>Shareholder </a:t>
            </a:r>
            <a:r>
              <a:rPr lang="en-US" sz="2375" dirty="0">
                <a:solidFill>
                  <a:schemeClr val="tx1"/>
                </a:solidFill>
                <a:latin typeface="Arial" panose="020B0604020202020204" pitchFamily="34" charset="0"/>
                <a:cs typeface="Arial" panose="020B0604020202020204" pitchFamily="34" charset="0"/>
              </a:rPr>
              <a:t>Compact</a:t>
            </a:r>
          </a:p>
          <a:p>
            <a:pPr marL="190515" indent="-190515">
              <a:lnSpc>
                <a:spcPct val="150000"/>
              </a:lnSpc>
              <a:buFont typeface="+mj-lt"/>
              <a:buAutoNum type="arabicPeriod"/>
            </a:pPr>
            <a:r>
              <a:rPr lang="en-US" sz="2375" dirty="0">
                <a:solidFill>
                  <a:schemeClr val="tx1"/>
                </a:solidFill>
                <a:latin typeface="Arial" panose="020B0604020202020204" pitchFamily="34" charset="0"/>
                <a:cs typeface="Arial" panose="020B0604020202020204" pitchFamily="34" charset="0"/>
              </a:rPr>
              <a:t>Financial Overview</a:t>
            </a:r>
          </a:p>
          <a:p>
            <a:pPr marL="190515" indent="-190515">
              <a:lnSpc>
                <a:spcPct val="150000"/>
              </a:lnSpc>
              <a:buFont typeface="+mj-lt"/>
              <a:buAutoNum type="arabicPeriod"/>
            </a:pPr>
            <a:r>
              <a:rPr lang="en-US" sz="2375" dirty="0">
                <a:solidFill>
                  <a:schemeClr val="tx1"/>
                </a:solidFill>
                <a:latin typeface="Arial" panose="020B0604020202020204" pitchFamily="34" charset="0"/>
                <a:cs typeface="Arial" panose="020B0604020202020204" pitchFamily="34" charset="0"/>
              </a:rPr>
              <a:t>Network and Product Performance</a:t>
            </a:r>
          </a:p>
          <a:p>
            <a:pPr marL="190515" indent="-190515">
              <a:lnSpc>
                <a:spcPct val="150000"/>
              </a:lnSpc>
              <a:buFont typeface="+mj-lt"/>
              <a:buAutoNum type="arabicPeriod"/>
            </a:pPr>
            <a:r>
              <a:rPr lang="en-US" sz="2375" dirty="0">
                <a:solidFill>
                  <a:schemeClr val="tx1"/>
                </a:solidFill>
                <a:latin typeface="Arial" panose="020B0604020202020204" pitchFamily="34" charset="0"/>
                <a:cs typeface="Arial" panose="020B0604020202020204" pitchFamily="34" charset="0"/>
              </a:rPr>
              <a:t>Value Creation</a:t>
            </a:r>
          </a:p>
          <a:p>
            <a:pPr marL="190515" indent="-190515">
              <a:lnSpc>
                <a:spcPct val="150000"/>
              </a:lnSpc>
              <a:buFont typeface="+mj-lt"/>
              <a:buAutoNum type="arabicPeriod"/>
            </a:pPr>
            <a:r>
              <a:rPr lang="en-US" sz="2375" dirty="0" smtClean="0">
                <a:solidFill>
                  <a:schemeClr val="tx1"/>
                </a:solidFill>
                <a:latin typeface="Arial" panose="020B0604020202020204" pitchFamily="34" charset="0"/>
                <a:cs typeface="Arial" panose="020B0604020202020204" pitchFamily="34" charset="0"/>
              </a:rPr>
              <a:t>Governance</a:t>
            </a:r>
          </a:p>
          <a:p>
            <a:pPr marL="190515" indent="-190515">
              <a:lnSpc>
                <a:spcPct val="150000"/>
              </a:lnSpc>
              <a:buFont typeface="+mj-lt"/>
              <a:buAutoNum type="arabicPeriod"/>
            </a:pPr>
            <a:r>
              <a:rPr lang="en-US" sz="2375" dirty="0" smtClean="0">
                <a:solidFill>
                  <a:schemeClr val="tx1"/>
                </a:solidFill>
                <a:latin typeface="Arial" panose="020B0604020202020204" pitchFamily="34" charset="0"/>
                <a:cs typeface="Arial" panose="020B0604020202020204" pitchFamily="34" charset="0"/>
              </a:rPr>
              <a:t>Conclusions</a:t>
            </a:r>
            <a:endParaRPr lang="en-US" sz="2375" dirty="0">
              <a:solidFill>
                <a:schemeClr val="tx1"/>
              </a:solidFill>
              <a:latin typeface="Arial" panose="020B0604020202020204" pitchFamily="34" charset="0"/>
              <a:cs typeface="Arial" panose="020B0604020202020204" pitchFamily="34" charset="0"/>
            </a:endParaRPr>
          </a:p>
          <a:p>
            <a:endParaRPr lang="en-ZA" dirty="0">
              <a:solidFill>
                <a:schemeClr val="tx1"/>
              </a:solidFill>
            </a:endParaRPr>
          </a:p>
        </p:txBody>
      </p:sp>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3841" y="1357685"/>
            <a:ext cx="2779699" cy="3361605"/>
          </a:xfrm>
          <a:prstGeom prst="rect">
            <a:avLst/>
          </a:prstGeom>
          <a:ln>
            <a:solidFill>
              <a:sysClr val="windowText" lastClr="000000"/>
            </a:solidFill>
          </a:ln>
        </p:spPr>
      </p:pic>
      <p:sp>
        <p:nvSpPr>
          <p:cNvPr id="4" name="Rectangle 3"/>
          <p:cNvSpPr/>
          <p:nvPr/>
        </p:nvSpPr>
        <p:spPr>
          <a:xfrm>
            <a:off x="3931661" y="203523"/>
            <a:ext cx="2273636" cy="769441"/>
          </a:xfrm>
          <a:prstGeom prst="rect">
            <a:avLst/>
          </a:prstGeom>
        </p:spPr>
        <p:txBody>
          <a:bodyPr wrap="none">
            <a:spAutoFit/>
          </a:bodyPr>
          <a:lstStyle/>
          <a:p>
            <a:r>
              <a:rPr lang="en-US" sz="4400" b="1" dirty="0" smtClean="0">
                <a:solidFill>
                  <a:prstClr val="black">
                    <a:lumMod val="50000"/>
                    <a:lumOff val="50000"/>
                  </a:prstClr>
                </a:solidFill>
                <a:ea typeface="+mj-ea"/>
                <a:cs typeface="+mj-cs"/>
              </a:rPr>
              <a:t>Contents</a:t>
            </a:r>
            <a:endParaRPr lang="en-US" dirty="0"/>
          </a:p>
        </p:txBody>
      </p:sp>
      <p:sp>
        <p:nvSpPr>
          <p:cNvPr id="2" name="Slide Number Placeholder 1"/>
          <p:cNvSpPr>
            <a:spLocks noGrp="1"/>
          </p:cNvSpPr>
          <p:nvPr>
            <p:ph type="sldNum" sz="quarter" idx="12"/>
          </p:nvPr>
        </p:nvSpPr>
        <p:spPr/>
        <p:txBody>
          <a:bodyPr/>
          <a:lstStyle/>
          <a:p>
            <a:fld id="{673BCB61-F4C1-D64E-9A43-FC2FF35B0A9B}" type="slidenum">
              <a:rPr lang="en-US" smtClean="0"/>
              <a:t>2</a:t>
            </a:fld>
            <a:endParaRPr lang="en-US" dirty="0"/>
          </a:p>
        </p:txBody>
      </p:sp>
    </p:spTree>
    <p:extLst>
      <p:ext uri="{BB962C8B-B14F-4D97-AF65-F5344CB8AC3E}">
        <p14:creationId xmlns:p14="http://schemas.microsoft.com/office/powerpoint/2010/main" val="585731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and Relationship Capital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8471159"/>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20</a:t>
            </a:fld>
            <a:endParaRPr lang="en-US" dirty="0"/>
          </a:p>
        </p:txBody>
      </p:sp>
    </p:spTree>
    <p:extLst>
      <p:ext uri="{BB962C8B-B14F-4D97-AF65-F5344CB8AC3E}">
        <p14:creationId xmlns:p14="http://schemas.microsoft.com/office/powerpoint/2010/main" val="3175067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Capital</a:t>
            </a:r>
            <a:endParaRPr lang="en-US" dirty="0"/>
          </a:p>
        </p:txBody>
      </p:sp>
      <p:sp>
        <p:nvSpPr>
          <p:cNvPr id="3" name="Content Placeholder 2"/>
          <p:cNvSpPr>
            <a:spLocks noGrp="1"/>
          </p:cNvSpPr>
          <p:nvPr>
            <p:ph idx="1"/>
          </p:nvPr>
        </p:nvSpPr>
        <p:spPr/>
        <p:txBody>
          <a:bodyPr/>
          <a:lstStyle/>
          <a:p>
            <a:pPr lvl="0"/>
            <a:r>
              <a:rPr lang="en-ZA" dirty="0">
                <a:solidFill>
                  <a:sysClr val="window" lastClr="FFFFFF"/>
                </a:solidFill>
              </a:rPr>
              <a:t>Inputs</a:t>
            </a:r>
          </a:p>
          <a:p>
            <a:endParaRPr lang="en-US" dirty="0"/>
          </a:p>
        </p:txBody>
      </p:sp>
      <p:graphicFrame>
        <p:nvGraphicFramePr>
          <p:cNvPr id="6" name="Diagram 5"/>
          <p:cNvGraphicFramePr/>
          <p:nvPr>
            <p:extLst>
              <p:ext uri="{D42A27DB-BD31-4B8C-83A1-F6EECF244321}">
                <p14:modId xmlns:p14="http://schemas.microsoft.com/office/powerpoint/2010/main" val="3897390200"/>
              </p:ext>
            </p:extLst>
          </p:nvPr>
        </p:nvGraphicFramePr>
        <p:xfrm>
          <a:off x="134816" y="250307"/>
          <a:ext cx="11447584" cy="7225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673BCB61-F4C1-D64E-9A43-FC2FF35B0A9B}" type="slidenum">
              <a:rPr lang="en-US" smtClean="0"/>
              <a:t>21</a:t>
            </a:fld>
            <a:endParaRPr lang="en-US" dirty="0"/>
          </a:p>
        </p:txBody>
      </p:sp>
    </p:spTree>
    <p:extLst>
      <p:ext uri="{BB962C8B-B14F-4D97-AF65-F5344CB8AC3E}">
        <p14:creationId xmlns:p14="http://schemas.microsoft.com/office/powerpoint/2010/main" val="1180749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Capital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0247719"/>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22</a:t>
            </a:fld>
            <a:endParaRPr lang="en-US" dirty="0"/>
          </a:p>
        </p:txBody>
      </p:sp>
    </p:spTree>
    <p:extLst>
      <p:ext uri="{BB962C8B-B14F-4D97-AF65-F5344CB8AC3E}">
        <p14:creationId xmlns:p14="http://schemas.microsoft.com/office/powerpoint/2010/main" val="42045680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Capital</a:t>
            </a:r>
            <a:endParaRPr lang="en-US" dirty="0"/>
          </a:p>
        </p:txBody>
      </p:sp>
      <p:sp>
        <p:nvSpPr>
          <p:cNvPr id="3" name="Content Placeholder 2"/>
          <p:cNvSpPr>
            <a:spLocks noGrp="1"/>
          </p:cNvSpPr>
          <p:nvPr>
            <p:ph idx="1"/>
          </p:nvPr>
        </p:nvSpPr>
        <p:spPr/>
        <p:txBody>
          <a:bodyPr/>
          <a:lstStyle/>
          <a:p>
            <a:pPr lvl="0"/>
            <a:r>
              <a:rPr lang="en-ZA" dirty="0">
                <a:solidFill>
                  <a:sysClr val="window" lastClr="FFFFFF"/>
                </a:solidFill>
              </a:rPr>
              <a:t>Inputs</a:t>
            </a:r>
          </a:p>
          <a:p>
            <a:endParaRPr lang="en-US" dirty="0"/>
          </a:p>
        </p:txBody>
      </p:sp>
      <p:graphicFrame>
        <p:nvGraphicFramePr>
          <p:cNvPr id="4" name="Diagram 3"/>
          <p:cNvGraphicFramePr/>
          <p:nvPr>
            <p:extLst>
              <p:ext uri="{D42A27DB-BD31-4B8C-83A1-F6EECF244321}">
                <p14:modId xmlns:p14="http://schemas.microsoft.com/office/powerpoint/2010/main" val="1178661628"/>
              </p:ext>
            </p:extLst>
          </p:nvPr>
        </p:nvGraphicFramePr>
        <p:xfrm>
          <a:off x="-94891" y="317278"/>
          <a:ext cx="11808069" cy="6565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673BCB61-F4C1-D64E-9A43-FC2FF35B0A9B}" type="slidenum">
              <a:rPr lang="en-US" smtClean="0"/>
              <a:t>23</a:t>
            </a:fld>
            <a:endParaRPr lang="en-US" dirty="0"/>
          </a:p>
        </p:txBody>
      </p:sp>
    </p:spTree>
    <p:extLst>
      <p:ext uri="{BB962C8B-B14F-4D97-AF65-F5344CB8AC3E}">
        <p14:creationId xmlns:p14="http://schemas.microsoft.com/office/powerpoint/2010/main" val="1320192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834177"/>
              </p:ext>
            </p:extLst>
          </p:nvPr>
        </p:nvGraphicFramePr>
        <p:xfrm>
          <a:off x="609600" y="1600200"/>
          <a:ext cx="7645879"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6"/>
          <p:cNvSpPr txBox="1">
            <a:spLocks/>
          </p:cNvSpPr>
          <p:nvPr/>
        </p:nvSpPr>
        <p:spPr>
          <a:xfrm>
            <a:off x="8497019" y="1600201"/>
            <a:ext cx="3442935" cy="4247317"/>
          </a:xfrm>
          <a:prstGeom prst="rect">
            <a:avLst/>
          </a:prstGeom>
        </p:spPr>
        <p:style>
          <a:lnRef idx="2">
            <a:schemeClr val="dk1"/>
          </a:lnRef>
          <a:fillRef idx="1">
            <a:schemeClr val="lt1"/>
          </a:fillRef>
          <a:effectRef idx="0">
            <a:schemeClr val="dk1"/>
          </a:effectRef>
          <a:fontRef idx="minor">
            <a:schemeClr val="dk1"/>
          </a:fontRef>
        </p:style>
        <p:txBody>
          <a:bodyPr vert="horz" wrap="square" lIns="91440" tIns="45720" rIns="91440" bIns="45720" rtlCol="0">
            <a:spAutoFit/>
          </a:bodyPr>
          <a:lstStyle>
            <a:lvl1pPr marL="0" indent="0" algn="ctr" defTabSz="2194560" rtl="0" eaLnBrk="1" latinLnBrk="0" hangingPunct="1">
              <a:lnSpc>
                <a:spcPct val="90000"/>
              </a:lnSpc>
              <a:spcBef>
                <a:spcPts val="2400"/>
              </a:spcBef>
              <a:buFont typeface="Arial" panose="020B0604020202020204" pitchFamily="34" charset="0"/>
              <a:buNone/>
              <a:defRPr sz="5760" kern="1200">
                <a:solidFill>
                  <a:schemeClr val="dk1"/>
                </a:solidFill>
                <a:latin typeface="+mn-lt"/>
                <a:ea typeface="+mn-ea"/>
                <a:cs typeface="+mn-cs"/>
              </a:defRPr>
            </a:lvl1pPr>
            <a:lvl2pPr marL="1097280" indent="0" algn="ctr" defTabSz="2194560" rtl="0" eaLnBrk="1" latinLnBrk="0" hangingPunct="1">
              <a:lnSpc>
                <a:spcPct val="90000"/>
              </a:lnSpc>
              <a:spcBef>
                <a:spcPts val="1200"/>
              </a:spcBef>
              <a:buFont typeface="Arial" panose="020B0604020202020204" pitchFamily="34" charset="0"/>
              <a:buNone/>
              <a:defRPr sz="4800" kern="1200">
                <a:solidFill>
                  <a:schemeClr val="dk1"/>
                </a:solidFill>
                <a:latin typeface="+mn-lt"/>
                <a:ea typeface="+mn-ea"/>
                <a:cs typeface="+mn-cs"/>
              </a:defRPr>
            </a:lvl2pPr>
            <a:lvl3pPr marL="2194560" indent="0" algn="ctr" defTabSz="2194560" rtl="0" eaLnBrk="1" latinLnBrk="0" hangingPunct="1">
              <a:lnSpc>
                <a:spcPct val="90000"/>
              </a:lnSpc>
              <a:spcBef>
                <a:spcPts val="1200"/>
              </a:spcBef>
              <a:buFont typeface="Arial" panose="020B0604020202020204" pitchFamily="34" charset="0"/>
              <a:buNone/>
              <a:defRPr sz="4320" kern="1200">
                <a:solidFill>
                  <a:schemeClr val="dk1"/>
                </a:solidFill>
                <a:latin typeface="+mn-lt"/>
                <a:ea typeface="+mn-ea"/>
                <a:cs typeface="+mn-cs"/>
              </a:defRPr>
            </a:lvl3pPr>
            <a:lvl4pPr marL="3291840" indent="0" algn="ctr" defTabSz="2194560" rtl="0" eaLnBrk="1" latinLnBrk="0" hangingPunct="1">
              <a:lnSpc>
                <a:spcPct val="90000"/>
              </a:lnSpc>
              <a:spcBef>
                <a:spcPts val="1200"/>
              </a:spcBef>
              <a:buFont typeface="Arial" panose="020B0604020202020204" pitchFamily="34" charset="0"/>
              <a:buNone/>
              <a:defRPr sz="3840" kern="1200">
                <a:solidFill>
                  <a:schemeClr val="dk1"/>
                </a:solidFill>
                <a:latin typeface="+mn-lt"/>
                <a:ea typeface="+mn-ea"/>
                <a:cs typeface="+mn-cs"/>
              </a:defRPr>
            </a:lvl4pPr>
            <a:lvl5pPr marL="4389120" indent="0" algn="ctr" defTabSz="2194560" rtl="0" eaLnBrk="1" latinLnBrk="0" hangingPunct="1">
              <a:lnSpc>
                <a:spcPct val="90000"/>
              </a:lnSpc>
              <a:spcBef>
                <a:spcPts val="1200"/>
              </a:spcBef>
              <a:buFont typeface="Arial" panose="020B0604020202020204" pitchFamily="34" charset="0"/>
              <a:buNone/>
              <a:defRPr sz="3840" kern="1200">
                <a:solidFill>
                  <a:schemeClr val="dk1"/>
                </a:solidFill>
                <a:latin typeface="+mn-lt"/>
                <a:ea typeface="+mn-ea"/>
                <a:cs typeface="+mn-cs"/>
              </a:defRPr>
            </a:lvl5pPr>
            <a:lvl6pPr marL="5486400" indent="0" algn="ctr" defTabSz="2194560" rtl="0" eaLnBrk="1" latinLnBrk="0" hangingPunct="1">
              <a:lnSpc>
                <a:spcPct val="90000"/>
              </a:lnSpc>
              <a:spcBef>
                <a:spcPts val="1200"/>
              </a:spcBef>
              <a:buFont typeface="Arial" panose="020B0604020202020204" pitchFamily="34" charset="0"/>
              <a:buNone/>
              <a:defRPr sz="3840" kern="1200">
                <a:solidFill>
                  <a:schemeClr val="dk1"/>
                </a:solidFill>
                <a:latin typeface="+mn-lt"/>
                <a:ea typeface="+mn-ea"/>
                <a:cs typeface="+mn-cs"/>
              </a:defRPr>
            </a:lvl6pPr>
            <a:lvl7pPr marL="6583680" indent="0" algn="ctr" defTabSz="2194560" rtl="0" eaLnBrk="1" latinLnBrk="0" hangingPunct="1">
              <a:lnSpc>
                <a:spcPct val="90000"/>
              </a:lnSpc>
              <a:spcBef>
                <a:spcPts val="1200"/>
              </a:spcBef>
              <a:buFont typeface="Arial" panose="020B0604020202020204" pitchFamily="34" charset="0"/>
              <a:buNone/>
              <a:defRPr sz="3840" kern="1200">
                <a:solidFill>
                  <a:schemeClr val="dk1"/>
                </a:solidFill>
                <a:latin typeface="+mn-lt"/>
                <a:ea typeface="+mn-ea"/>
                <a:cs typeface="+mn-cs"/>
              </a:defRPr>
            </a:lvl7pPr>
            <a:lvl8pPr marL="7680960" indent="0" algn="ctr" defTabSz="2194560" rtl="0" eaLnBrk="1" latinLnBrk="0" hangingPunct="1">
              <a:lnSpc>
                <a:spcPct val="90000"/>
              </a:lnSpc>
              <a:spcBef>
                <a:spcPts val="1200"/>
              </a:spcBef>
              <a:buFont typeface="Arial" panose="020B0604020202020204" pitchFamily="34" charset="0"/>
              <a:buNone/>
              <a:defRPr sz="3840" kern="1200">
                <a:solidFill>
                  <a:schemeClr val="dk1"/>
                </a:solidFill>
                <a:latin typeface="+mn-lt"/>
                <a:ea typeface="+mn-ea"/>
                <a:cs typeface="+mn-cs"/>
              </a:defRPr>
            </a:lvl8pPr>
            <a:lvl9pPr marL="8778240" indent="0" algn="ctr" defTabSz="2194560" rtl="0" eaLnBrk="1" latinLnBrk="0" hangingPunct="1">
              <a:lnSpc>
                <a:spcPct val="90000"/>
              </a:lnSpc>
              <a:spcBef>
                <a:spcPts val="1200"/>
              </a:spcBef>
              <a:buFont typeface="Arial" panose="020B0604020202020204" pitchFamily="34" charset="0"/>
              <a:buNone/>
              <a:defRPr sz="3840" kern="1200">
                <a:solidFill>
                  <a:schemeClr val="dk1"/>
                </a:solidFill>
                <a:latin typeface="+mn-lt"/>
                <a:ea typeface="+mn-ea"/>
                <a:cs typeface="+mn-cs"/>
              </a:defRPr>
            </a:lvl9pPr>
          </a:lstStyle>
          <a:p>
            <a:pPr algn="just" defTabSz="914400">
              <a:lnSpc>
                <a:spcPct val="150000"/>
              </a:lnSpc>
            </a:pPr>
            <a:r>
              <a:rPr lang="en-GB" sz="1200" dirty="0" smtClean="0">
                <a:latin typeface="Arial" panose="020B0604020202020204" pitchFamily="34" charset="0"/>
                <a:cs typeface="Arial" panose="020B0604020202020204" pitchFamily="34" charset="0"/>
              </a:rPr>
              <a:t>The Board ensures shareholder value creation within a framework of prudent and effective controls, which enables risk to be assessed and managed to ensure long-term sustainable development and growth.  The Board has ultimate responsibility and accountability for the performance and affairs of the Company, and bears the responsibility for ensuring that the Company adheres to high standards of ethical behaviour. Board Committees provide oversight and guidance.  To this end, the Board has established five Board Committees.</a:t>
            </a:r>
            <a:r>
              <a:rPr lang="en-ZA" sz="1200" dirty="0" smtClean="0">
                <a:latin typeface="Arial" panose="020B0604020202020204" pitchFamily="34" charset="0"/>
                <a:cs typeface="Arial" panose="020B0604020202020204" pitchFamily="34" charset="0"/>
              </a:rPr>
              <a:t>During the financial year, the CFO resigned. The CEO position has been filled whilst the CFO position is currently in the process of being filled.</a:t>
            </a:r>
            <a:endParaRPr lang="en-ZA" sz="1200" dirty="0"/>
          </a:p>
        </p:txBody>
      </p:sp>
      <p:sp>
        <p:nvSpPr>
          <p:cNvPr id="3" name="Slide Number Placeholder 2"/>
          <p:cNvSpPr>
            <a:spLocks noGrp="1"/>
          </p:cNvSpPr>
          <p:nvPr>
            <p:ph type="sldNum" sz="quarter" idx="12"/>
          </p:nvPr>
        </p:nvSpPr>
        <p:spPr/>
        <p:txBody>
          <a:bodyPr/>
          <a:lstStyle/>
          <a:p>
            <a:fld id="{673BCB61-F4C1-D64E-9A43-FC2FF35B0A9B}" type="slidenum">
              <a:rPr lang="en-US" smtClean="0"/>
              <a:t>24</a:t>
            </a:fld>
            <a:endParaRPr lang="en-US" dirty="0"/>
          </a:p>
        </p:txBody>
      </p:sp>
    </p:spTree>
    <p:extLst>
      <p:ext uri="{BB962C8B-B14F-4D97-AF65-F5344CB8AC3E}">
        <p14:creationId xmlns:p14="http://schemas.microsoft.com/office/powerpoint/2010/main" val="1630684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100" y="133038"/>
            <a:ext cx="10972800" cy="1143000"/>
          </a:xfrm>
        </p:spPr>
        <p:txBody>
          <a:bodyPr/>
          <a:lstStyle/>
          <a:p>
            <a:r>
              <a:rPr lang="en-US" dirty="0" smtClean="0"/>
              <a:t>Future Business Outlook</a:t>
            </a:r>
            <a:endParaRPr lang="en-US" dirty="0"/>
          </a:p>
        </p:txBody>
      </p:sp>
      <p:sp>
        <p:nvSpPr>
          <p:cNvPr id="3" name="Content Placeholder 2"/>
          <p:cNvSpPr>
            <a:spLocks noGrp="1"/>
          </p:cNvSpPr>
          <p:nvPr>
            <p:ph idx="1"/>
          </p:nvPr>
        </p:nvSpPr>
        <p:spPr/>
        <p:txBody>
          <a:bodyPr>
            <a:normAutofit fontScale="77500" lnSpcReduction="20000"/>
          </a:bodyPr>
          <a:lstStyle/>
          <a:p>
            <a:r>
              <a:rPr lang="en-US" sz="2900" dirty="0">
                <a:solidFill>
                  <a:schemeClr val="tx1"/>
                </a:solidFill>
                <a:latin typeface="Arial" panose="020B0604020202020204" pitchFamily="34" charset="0"/>
                <a:cs typeface="Arial" panose="020B0604020202020204" pitchFamily="34" charset="0"/>
              </a:rPr>
              <a:t>Fast changing broadcasting market </a:t>
            </a:r>
            <a:r>
              <a:rPr lang="en-US" sz="2900" dirty="0" smtClean="0">
                <a:solidFill>
                  <a:schemeClr val="tx1"/>
                </a:solidFill>
                <a:latin typeface="Arial" panose="020B0604020202020204" pitchFamily="34" charset="0"/>
                <a:cs typeface="Arial" panose="020B0604020202020204" pitchFamily="34" charset="0"/>
              </a:rPr>
              <a:t>conditions</a:t>
            </a:r>
            <a:endParaRPr lang="en-US" sz="2900" dirty="0">
              <a:solidFill>
                <a:schemeClr val="tx1"/>
              </a:solidFill>
              <a:latin typeface="Arial" panose="020B0604020202020204" pitchFamily="34" charset="0"/>
              <a:cs typeface="Arial" panose="020B0604020202020204" pitchFamily="34" charset="0"/>
            </a:endParaRPr>
          </a:p>
          <a:p>
            <a:r>
              <a:rPr lang="en-US" sz="2900" dirty="0">
                <a:solidFill>
                  <a:schemeClr val="tx1"/>
                </a:solidFill>
                <a:latin typeface="Arial" panose="020B0604020202020204" pitchFamily="34" charset="0"/>
                <a:cs typeface="Arial" panose="020B0604020202020204" pitchFamily="34" charset="0"/>
              </a:rPr>
              <a:t>I</a:t>
            </a:r>
            <a:r>
              <a:rPr lang="en-US" sz="2900" dirty="0" smtClean="0">
                <a:solidFill>
                  <a:schemeClr val="tx1"/>
                </a:solidFill>
                <a:latin typeface="Arial" panose="020B0604020202020204" pitchFamily="34" charset="0"/>
                <a:cs typeface="Arial" panose="020B0604020202020204" pitchFamily="34" charset="0"/>
              </a:rPr>
              <a:t>ntroduction </a:t>
            </a:r>
            <a:r>
              <a:rPr lang="en-US" sz="2900" dirty="0">
                <a:solidFill>
                  <a:schemeClr val="tx1"/>
                </a:solidFill>
                <a:latin typeface="Arial" panose="020B0604020202020204" pitchFamily="34" charset="0"/>
                <a:cs typeface="Arial" panose="020B0604020202020204" pitchFamily="34" charset="0"/>
              </a:rPr>
              <a:t>of broadband video on demand  and video streaming </a:t>
            </a:r>
            <a:r>
              <a:rPr lang="en-US" sz="2900" dirty="0" smtClean="0">
                <a:solidFill>
                  <a:schemeClr val="tx1"/>
                </a:solidFill>
                <a:latin typeface="Arial" panose="020B0604020202020204" pitchFamily="34" charset="0"/>
                <a:cs typeface="Arial" panose="020B0604020202020204" pitchFamily="34" charset="0"/>
              </a:rPr>
              <a:t>services</a:t>
            </a:r>
            <a:endParaRPr lang="en-US" sz="2900" dirty="0">
              <a:solidFill>
                <a:schemeClr val="tx1"/>
              </a:solidFill>
              <a:latin typeface="Arial" panose="020B0604020202020204" pitchFamily="34" charset="0"/>
              <a:cs typeface="Arial" panose="020B0604020202020204" pitchFamily="34" charset="0"/>
            </a:endParaRPr>
          </a:p>
          <a:p>
            <a:r>
              <a:rPr lang="en-US" sz="2900" dirty="0">
                <a:solidFill>
                  <a:schemeClr val="tx1"/>
                </a:solidFill>
                <a:latin typeface="Arial" panose="020B0604020202020204" pitchFamily="34" charset="0"/>
                <a:cs typeface="Arial" panose="020B0604020202020204" pitchFamily="34" charset="0"/>
              </a:rPr>
              <a:t>DTT platform offers multi-channel opportunities to the broadcasting </a:t>
            </a:r>
            <a:r>
              <a:rPr lang="en-US" sz="2900" dirty="0" smtClean="0">
                <a:solidFill>
                  <a:schemeClr val="tx1"/>
                </a:solidFill>
                <a:latin typeface="Arial" panose="020B0604020202020204" pitchFamily="34" charset="0"/>
                <a:cs typeface="Arial" panose="020B0604020202020204" pitchFamily="34" charset="0"/>
              </a:rPr>
              <a:t>market</a:t>
            </a:r>
            <a:endParaRPr lang="en-US" sz="2900" dirty="0">
              <a:solidFill>
                <a:schemeClr val="tx1"/>
              </a:solidFill>
              <a:latin typeface="Arial" panose="020B0604020202020204" pitchFamily="34" charset="0"/>
              <a:cs typeface="Arial" panose="020B0604020202020204" pitchFamily="34" charset="0"/>
            </a:endParaRPr>
          </a:p>
          <a:p>
            <a:r>
              <a:rPr lang="en-US" sz="2900" dirty="0">
                <a:solidFill>
                  <a:schemeClr val="tx1"/>
                </a:solidFill>
                <a:latin typeface="Arial" panose="020B0604020202020204" pitchFamily="34" charset="0"/>
                <a:cs typeface="Arial" panose="020B0604020202020204" pitchFamily="34" charset="0"/>
              </a:rPr>
              <a:t>Challenges of unavailable STBs in the market will delay </a:t>
            </a:r>
            <a:r>
              <a:rPr lang="en-US" sz="2900" dirty="0" smtClean="0">
                <a:solidFill>
                  <a:schemeClr val="tx1"/>
                </a:solidFill>
                <a:latin typeface="Arial" panose="020B0604020202020204" pitchFamily="34" charset="0"/>
                <a:cs typeface="Arial" panose="020B0604020202020204" pitchFamily="34" charset="0"/>
              </a:rPr>
              <a:t>Analogue Switch-off</a:t>
            </a:r>
            <a:endParaRPr lang="en-US" sz="2900" dirty="0">
              <a:solidFill>
                <a:schemeClr val="tx1"/>
              </a:solidFill>
              <a:latin typeface="Arial" panose="020B0604020202020204" pitchFamily="34" charset="0"/>
              <a:cs typeface="Arial" panose="020B0604020202020204" pitchFamily="34" charset="0"/>
            </a:endParaRPr>
          </a:p>
          <a:p>
            <a:r>
              <a:rPr lang="en-US" sz="2900" dirty="0">
                <a:solidFill>
                  <a:schemeClr val="tx1"/>
                </a:solidFill>
                <a:latin typeface="Arial" panose="020B0604020202020204" pitchFamily="34" charset="0"/>
                <a:cs typeface="Arial" panose="020B0604020202020204" pitchFamily="34" charset="0"/>
              </a:rPr>
              <a:t>Delayed </a:t>
            </a:r>
            <a:r>
              <a:rPr lang="en-US" sz="2900" dirty="0" smtClean="0">
                <a:solidFill>
                  <a:schemeClr val="tx1"/>
                </a:solidFill>
                <a:latin typeface="Arial" panose="020B0604020202020204" pitchFamily="34" charset="0"/>
                <a:cs typeface="Arial" panose="020B0604020202020204" pitchFamily="34" charset="0"/>
              </a:rPr>
              <a:t>Analogue Switch-off </a:t>
            </a:r>
            <a:r>
              <a:rPr lang="en-US" sz="2900" dirty="0">
                <a:solidFill>
                  <a:schemeClr val="tx1"/>
                </a:solidFill>
                <a:latin typeface="Arial" panose="020B0604020202020204" pitchFamily="34" charset="0"/>
                <a:cs typeface="Arial" panose="020B0604020202020204" pitchFamily="34" charset="0"/>
              </a:rPr>
              <a:t>will impact </a:t>
            </a:r>
            <a:r>
              <a:rPr lang="en-US" sz="2900" dirty="0" smtClean="0">
                <a:solidFill>
                  <a:schemeClr val="tx1"/>
                </a:solidFill>
                <a:latin typeface="Arial" panose="020B0604020202020204" pitchFamily="34" charset="0"/>
                <a:cs typeface="Arial" panose="020B0604020202020204" pitchFamily="34" charset="0"/>
              </a:rPr>
              <a:t>SENTECH’s </a:t>
            </a:r>
            <a:r>
              <a:rPr lang="en-US" sz="2900" dirty="0">
                <a:solidFill>
                  <a:schemeClr val="tx1"/>
                </a:solidFill>
                <a:latin typeface="Arial" panose="020B0604020202020204" pitchFamily="34" charset="0"/>
                <a:cs typeface="Arial" panose="020B0604020202020204" pitchFamily="34" charset="0"/>
              </a:rPr>
              <a:t>business </a:t>
            </a:r>
            <a:r>
              <a:rPr lang="en-US" sz="2900" dirty="0" smtClean="0">
                <a:solidFill>
                  <a:schemeClr val="tx1"/>
                </a:solidFill>
                <a:latin typeface="Arial" panose="020B0604020202020204" pitchFamily="34" charset="0"/>
                <a:cs typeface="Arial" panose="020B0604020202020204" pitchFamily="34" charset="0"/>
              </a:rPr>
              <a:t>negatively</a:t>
            </a:r>
            <a:endParaRPr lang="en-US" sz="2900" dirty="0">
              <a:solidFill>
                <a:schemeClr val="tx1"/>
              </a:solidFill>
              <a:latin typeface="Arial" panose="020B0604020202020204" pitchFamily="34" charset="0"/>
              <a:cs typeface="Arial" panose="020B0604020202020204" pitchFamily="34" charset="0"/>
            </a:endParaRPr>
          </a:p>
          <a:p>
            <a:r>
              <a:rPr lang="en-US" sz="2900" dirty="0" smtClean="0">
                <a:solidFill>
                  <a:schemeClr val="tx1"/>
                </a:solidFill>
                <a:latin typeface="Arial" panose="020B0604020202020204" pitchFamily="34" charset="0"/>
                <a:cs typeface="Arial" panose="020B0604020202020204" pitchFamily="34" charset="0"/>
              </a:rPr>
              <a:t>SENTECH’s </a:t>
            </a:r>
            <a:r>
              <a:rPr lang="en-US" sz="2900" dirty="0">
                <a:solidFill>
                  <a:schemeClr val="tx1"/>
                </a:solidFill>
                <a:latin typeface="Arial" panose="020B0604020202020204" pitchFamily="34" charset="0"/>
                <a:cs typeface="Arial" panose="020B0604020202020204" pitchFamily="34" charset="0"/>
              </a:rPr>
              <a:t>strategy is to look at diverse services to drive business </a:t>
            </a:r>
            <a:r>
              <a:rPr lang="en-US" sz="2900" dirty="0" smtClean="0">
                <a:solidFill>
                  <a:schemeClr val="tx1"/>
                </a:solidFill>
                <a:latin typeface="Arial" panose="020B0604020202020204" pitchFamily="34" charset="0"/>
                <a:cs typeface="Arial" panose="020B0604020202020204" pitchFamily="34" charset="0"/>
              </a:rPr>
              <a:t>sustainability</a:t>
            </a:r>
            <a:endParaRPr lang="en-US" sz="2900" dirty="0">
              <a:solidFill>
                <a:schemeClr val="tx1"/>
              </a:solidFill>
              <a:latin typeface="Arial" panose="020B0604020202020204" pitchFamily="34" charset="0"/>
              <a:cs typeface="Arial" panose="020B0604020202020204" pitchFamily="34" charset="0"/>
            </a:endParaRPr>
          </a:p>
          <a:p>
            <a:r>
              <a:rPr lang="en-US" sz="2900" dirty="0">
                <a:solidFill>
                  <a:schemeClr val="tx1"/>
                </a:solidFill>
                <a:latin typeface="Arial" panose="020B0604020202020204" pitchFamily="34" charset="0"/>
                <a:cs typeface="Arial" panose="020B0604020202020204" pitchFamily="34" charset="0"/>
              </a:rPr>
              <a:t>Shortage of technical skills is a risk to be </a:t>
            </a:r>
            <a:r>
              <a:rPr lang="en-US" sz="2900" dirty="0" smtClean="0">
                <a:solidFill>
                  <a:schemeClr val="tx1"/>
                </a:solidFill>
                <a:latin typeface="Arial" panose="020B0604020202020204" pitchFamily="34" charset="0"/>
                <a:cs typeface="Arial" panose="020B0604020202020204" pitchFamily="34" charset="0"/>
              </a:rPr>
              <a:t>managed</a:t>
            </a:r>
            <a:endParaRPr lang="en-US" sz="2900" dirty="0">
              <a:solidFill>
                <a:schemeClr val="tx1"/>
              </a:solidFill>
              <a:latin typeface="Arial" panose="020B0604020202020204" pitchFamily="34" charset="0"/>
              <a:cs typeface="Arial" panose="020B0604020202020204" pitchFamily="34" charset="0"/>
            </a:endParaRPr>
          </a:p>
          <a:p>
            <a:pPr algn="just"/>
            <a:r>
              <a:rPr lang="en-US" sz="2900" dirty="0">
                <a:solidFill>
                  <a:schemeClr val="tx1"/>
                </a:solidFill>
                <a:latin typeface="Arial" panose="020B0604020202020204" pitchFamily="34" charset="0"/>
                <a:cs typeface="Arial" panose="020B0604020202020204" pitchFamily="34" charset="0"/>
              </a:rPr>
              <a:t>The introduction of new ICT </a:t>
            </a:r>
            <a:r>
              <a:rPr lang="en-US" sz="2900" dirty="0" smtClean="0">
                <a:solidFill>
                  <a:schemeClr val="tx1"/>
                </a:solidFill>
                <a:latin typeface="Arial" panose="020B0604020202020204" pitchFamily="34" charset="0"/>
                <a:cs typeface="Arial" panose="020B0604020202020204" pitchFamily="34" charset="0"/>
              </a:rPr>
              <a:t>Policy </a:t>
            </a:r>
            <a:r>
              <a:rPr lang="en-US" sz="2900" dirty="0">
                <a:solidFill>
                  <a:schemeClr val="tx1"/>
                </a:solidFill>
                <a:latin typeface="Arial" panose="020B0604020202020204" pitchFamily="34" charset="0"/>
                <a:cs typeface="Arial" panose="020B0604020202020204" pitchFamily="34" charset="0"/>
              </a:rPr>
              <a:t>will change the policy and regulatory </a:t>
            </a:r>
            <a:r>
              <a:rPr lang="en-US" sz="2900" dirty="0" smtClean="0">
                <a:solidFill>
                  <a:schemeClr val="tx1"/>
                </a:solidFill>
                <a:latin typeface="Arial" panose="020B0604020202020204" pitchFamily="34" charset="0"/>
                <a:cs typeface="Arial" panose="020B0604020202020204" pitchFamily="34" charset="0"/>
              </a:rPr>
              <a:t>environment</a:t>
            </a:r>
            <a:endParaRPr lang="en-US" sz="2900" dirty="0">
              <a:solidFill>
                <a:schemeClr val="tx1"/>
              </a:solidFill>
              <a:latin typeface="Arial" panose="020B0604020202020204" pitchFamily="34" charset="0"/>
              <a:cs typeface="Arial" panose="020B0604020202020204" pitchFamily="34" charset="0"/>
            </a:endParaRPr>
          </a:p>
          <a:p>
            <a:r>
              <a:rPr lang="en-US" sz="2900" dirty="0">
                <a:solidFill>
                  <a:schemeClr val="tx1"/>
                </a:solidFill>
                <a:latin typeface="Arial" panose="020B0604020202020204" pitchFamily="34" charset="0"/>
                <a:cs typeface="Arial" panose="020B0604020202020204" pitchFamily="34" charset="0"/>
              </a:rPr>
              <a:t>The </a:t>
            </a:r>
            <a:r>
              <a:rPr lang="en-US" sz="2900" dirty="0" smtClean="0">
                <a:solidFill>
                  <a:schemeClr val="tx1"/>
                </a:solidFill>
                <a:latin typeface="Arial" panose="020B0604020202020204" pitchFamily="34" charset="0"/>
                <a:cs typeface="Arial" panose="020B0604020202020204" pitchFamily="34" charset="0"/>
              </a:rPr>
              <a:t>new digital </a:t>
            </a:r>
            <a:r>
              <a:rPr lang="en-US" sz="2900" dirty="0">
                <a:solidFill>
                  <a:schemeClr val="tx1"/>
                </a:solidFill>
                <a:latin typeface="Arial" panose="020B0604020202020204" pitchFamily="34" charset="0"/>
                <a:cs typeface="Arial" panose="020B0604020202020204" pitchFamily="34" charset="0"/>
              </a:rPr>
              <a:t>technology platforms bring new opportunities for </a:t>
            </a:r>
            <a:r>
              <a:rPr lang="en-US" sz="2900" dirty="0" smtClean="0">
                <a:solidFill>
                  <a:schemeClr val="tx1"/>
                </a:solidFill>
                <a:latin typeface="Arial" panose="020B0604020202020204" pitchFamily="34" charset="0"/>
                <a:cs typeface="Arial" panose="020B0604020202020204" pitchFamily="34" charset="0"/>
              </a:rPr>
              <a:t>SENTECH’s </a:t>
            </a:r>
            <a:r>
              <a:rPr lang="en-US" sz="2900" dirty="0">
                <a:solidFill>
                  <a:schemeClr val="tx1"/>
                </a:solidFill>
                <a:latin typeface="Arial" panose="020B0604020202020204" pitchFamily="34" charset="0"/>
                <a:cs typeface="Arial" panose="020B0604020202020204" pitchFamily="34" charset="0"/>
              </a:rPr>
              <a:t>business</a:t>
            </a:r>
          </a:p>
          <a:p>
            <a:r>
              <a:rPr lang="en-US" sz="2900" dirty="0" smtClean="0">
                <a:solidFill>
                  <a:schemeClr val="tx1"/>
                </a:solidFill>
                <a:latin typeface="Arial" panose="020B0604020202020204" pitchFamily="34" charset="0"/>
                <a:cs typeface="Arial" panose="020B0604020202020204" pitchFamily="34" charset="0"/>
              </a:rPr>
              <a:t>SENTECH will </a:t>
            </a:r>
            <a:r>
              <a:rPr lang="en-US" sz="2900" dirty="0">
                <a:solidFill>
                  <a:schemeClr val="tx1"/>
                </a:solidFill>
                <a:latin typeface="Arial" panose="020B0604020202020204" pitchFamily="34" charset="0"/>
                <a:cs typeface="Arial" panose="020B0604020202020204" pitchFamily="34" charset="0"/>
              </a:rPr>
              <a:t>focus on </a:t>
            </a:r>
            <a:r>
              <a:rPr lang="en-US" sz="2900" dirty="0" smtClean="0">
                <a:solidFill>
                  <a:schemeClr val="tx1"/>
                </a:solidFill>
                <a:latin typeface="Arial" panose="020B0604020202020204" pitchFamily="34" charset="0"/>
                <a:cs typeface="Arial" panose="020B0604020202020204" pitchFamily="34" charset="0"/>
              </a:rPr>
              <a:t>innovation </a:t>
            </a:r>
            <a:endParaRPr lang="en-US" sz="2900" dirty="0">
              <a:solidFill>
                <a:schemeClr val="tx1"/>
              </a:solidFill>
              <a:latin typeface="Arial" panose="020B0604020202020204" pitchFamily="34" charset="0"/>
              <a:cs typeface="Arial" panose="020B0604020202020204" pitchFamily="34" charset="0"/>
            </a:endParaRPr>
          </a:p>
          <a:p>
            <a:r>
              <a:rPr lang="en-US" sz="2900" dirty="0" smtClean="0">
                <a:solidFill>
                  <a:schemeClr val="tx1"/>
                </a:solidFill>
                <a:latin typeface="Arial" panose="020B0604020202020204" pitchFamily="34" charset="0"/>
                <a:cs typeface="Arial" panose="020B0604020202020204" pitchFamily="34" charset="0"/>
              </a:rPr>
              <a:t>New </a:t>
            </a:r>
            <a:r>
              <a:rPr lang="en-US" sz="2900" dirty="0">
                <a:solidFill>
                  <a:schemeClr val="tx1"/>
                </a:solidFill>
                <a:latin typeface="Arial" panose="020B0604020202020204" pitchFamily="34" charset="0"/>
                <a:cs typeface="Arial" panose="020B0604020202020204" pitchFamily="34" charset="0"/>
              </a:rPr>
              <a:t>markets beyond the SA </a:t>
            </a:r>
            <a:r>
              <a:rPr lang="en-US" sz="2900" dirty="0" smtClean="0">
                <a:solidFill>
                  <a:schemeClr val="tx1"/>
                </a:solidFill>
                <a:latin typeface="Arial" panose="020B0604020202020204" pitchFamily="34" charset="0"/>
                <a:cs typeface="Arial" panose="020B0604020202020204" pitchFamily="34" charset="0"/>
              </a:rPr>
              <a:t>borders will be explored</a:t>
            </a:r>
            <a:endParaRPr lang="en-US" sz="2900" dirty="0">
              <a:solidFill>
                <a:schemeClr val="tx1"/>
              </a:solidFill>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12"/>
          </p:nvPr>
        </p:nvSpPr>
        <p:spPr/>
        <p:txBody>
          <a:bodyPr/>
          <a:lstStyle/>
          <a:p>
            <a:fld id="{673BCB61-F4C1-D64E-9A43-FC2FF35B0A9B}" type="slidenum">
              <a:rPr lang="en-US" smtClean="0"/>
              <a:t>25</a:t>
            </a:fld>
            <a:endParaRPr lang="en-US" dirty="0"/>
          </a:p>
        </p:txBody>
      </p:sp>
    </p:spTree>
    <p:extLst>
      <p:ext uri="{BB962C8B-B14F-4D97-AF65-F5344CB8AC3E}">
        <p14:creationId xmlns:p14="http://schemas.microsoft.com/office/powerpoint/2010/main" val="829531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sz="2400" dirty="0">
                <a:solidFill>
                  <a:schemeClr val="tx1"/>
                </a:solidFill>
                <a:latin typeface="Arial" panose="020B0604020202020204" pitchFamily="34" charset="0"/>
                <a:cs typeface="Arial" panose="020B0604020202020204" pitchFamily="34" charset="0"/>
              </a:rPr>
              <a:t>Achieved an unqualified </a:t>
            </a:r>
            <a:r>
              <a:rPr lang="en-US" sz="2400" dirty="0" smtClean="0">
                <a:solidFill>
                  <a:schemeClr val="tx1"/>
                </a:solidFill>
                <a:latin typeface="Arial" panose="020B0604020202020204" pitchFamily="34" charset="0"/>
                <a:cs typeface="Arial" panose="020B0604020202020204" pitchFamily="34" charset="0"/>
              </a:rPr>
              <a:t>audit </a:t>
            </a:r>
            <a:r>
              <a:rPr lang="en-US" sz="2400" dirty="0">
                <a:solidFill>
                  <a:schemeClr val="tx1"/>
                </a:solidFill>
                <a:latin typeface="Arial" panose="020B0604020202020204" pitchFamily="34" charset="0"/>
                <a:cs typeface="Arial" panose="020B0604020202020204" pitchFamily="34" charset="0"/>
              </a:rPr>
              <a:t>opinion </a:t>
            </a:r>
            <a:r>
              <a:rPr lang="en-US" sz="2400" dirty="0" smtClean="0">
                <a:solidFill>
                  <a:schemeClr val="tx1"/>
                </a:solidFill>
                <a:latin typeface="Arial" panose="020B0604020202020204" pitchFamily="34" charset="0"/>
                <a:cs typeface="Arial" panose="020B0604020202020204" pitchFamily="34" charset="0"/>
              </a:rPr>
              <a:t>(clean audit</a:t>
            </a:r>
            <a:r>
              <a:rPr lang="en-US" sz="2400" dirty="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in four successive years </a:t>
            </a:r>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Improved </a:t>
            </a:r>
            <a:r>
              <a:rPr lang="en-US" sz="2400" dirty="0" err="1">
                <a:solidFill>
                  <a:schemeClr val="tx1"/>
                </a:solidFill>
                <a:latin typeface="Arial" panose="020B0604020202020204" pitchFamily="34" charset="0"/>
                <a:cs typeface="Arial" panose="020B0604020202020204" pitchFamily="34" charset="0"/>
              </a:rPr>
              <a:t>labour</a:t>
            </a:r>
            <a:r>
              <a:rPr lang="en-US" sz="2400" dirty="0">
                <a:solidFill>
                  <a:schemeClr val="tx1"/>
                </a:solidFill>
                <a:latin typeface="Arial" panose="020B0604020202020204" pitchFamily="34" charset="0"/>
                <a:cs typeface="Arial" panose="020B0604020202020204" pitchFamily="34" charset="0"/>
              </a:rPr>
              <a:t> relations at </a:t>
            </a:r>
            <a:r>
              <a:rPr lang="en-US" sz="2400" dirty="0" smtClean="0">
                <a:solidFill>
                  <a:schemeClr val="tx1"/>
                </a:solidFill>
                <a:latin typeface="Arial" panose="020B0604020202020204" pitchFamily="34" charset="0"/>
                <a:cs typeface="Arial" panose="020B0604020202020204" pitchFamily="34" charset="0"/>
              </a:rPr>
              <a:t>SENTECH;</a:t>
            </a:r>
            <a:endParaRPr lang="en-US" sz="2400" dirty="0">
              <a:solidFill>
                <a:schemeClr val="tx1"/>
              </a:solidFill>
              <a:latin typeface="Arial" panose="020B0604020202020204" pitchFamily="34" charset="0"/>
              <a:cs typeface="Arial" panose="020B0604020202020204" pitchFamily="34" charset="0"/>
            </a:endParaRPr>
          </a:p>
          <a:p>
            <a:r>
              <a:rPr lang="en-US" sz="2400" dirty="0" smtClean="0">
                <a:solidFill>
                  <a:schemeClr val="tx1"/>
                </a:solidFill>
                <a:latin typeface="Arial" panose="020B0604020202020204" pitchFamily="34" charset="0"/>
                <a:cs typeface="Arial" panose="020B0604020202020204" pitchFamily="34" charset="0"/>
              </a:rPr>
              <a:t>We remain focused </a:t>
            </a:r>
            <a:r>
              <a:rPr lang="en-US" sz="2400" dirty="0">
                <a:solidFill>
                  <a:schemeClr val="tx1"/>
                </a:solidFill>
                <a:latin typeface="Arial" panose="020B0604020202020204" pitchFamily="34" charset="0"/>
                <a:cs typeface="Arial" panose="020B0604020202020204" pitchFamily="34" charset="0"/>
              </a:rPr>
              <a:t>on driving revenue and </a:t>
            </a:r>
            <a:r>
              <a:rPr lang="en-US" sz="2400" dirty="0" smtClean="0">
                <a:solidFill>
                  <a:schemeClr val="tx1"/>
                </a:solidFill>
                <a:latin typeface="Arial" panose="020B0604020202020204" pitchFamily="34" charset="0"/>
                <a:cs typeface="Arial" panose="020B0604020202020204" pitchFamily="34" charset="0"/>
              </a:rPr>
              <a:t>profitability and long term sustainability of the business;</a:t>
            </a:r>
            <a:endParaRPr lang="en-US" sz="2400" dirty="0">
              <a:solidFill>
                <a:schemeClr val="tx1"/>
              </a:solidFill>
              <a:latin typeface="Arial" panose="020B0604020202020204" pitchFamily="34" charset="0"/>
              <a:cs typeface="Arial" panose="020B0604020202020204" pitchFamily="34" charset="0"/>
            </a:endParaRPr>
          </a:p>
          <a:p>
            <a:r>
              <a:rPr lang="en-US" sz="2400" dirty="0" smtClean="0">
                <a:solidFill>
                  <a:schemeClr val="tx1"/>
                </a:solidFill>
                <a:latin typeface="Arial" panose="020B0604020202020204" pitchFamily="34" charset="0"/>
                <a:cs typeface="Arial" panose="020B0604020202020204" pitchFamily="34" charset="0"/>
              </a:rPr>
              <a:t>The DTT </a:t>
            </a:r>
            <a:r>
              <a:rPr lang="en-US" sz="2400" dirty="0">
                <a:solidFill>
                  <a:schemeClr val="tx1"/>
                </a:solidFill>
                <a:latin typeface="Arial" panose="020B0604020202020204" pitchFamily="34" charset="0"/>
                <a:cs typeface="Arial" panose="020B0604020202020204" pitchFamily="34" charset="0"/>
              </a:rPr>
              <a:t>network is being </a:t>
            </a:r>
            <a:r>
              <a:rPr lang="en-US" sz="2400" dirty="0" err="1" smtClean="0">
                <a:solidFill>
                  <a:schemeClr val="tx1"/>
                </a:solidFill>
                <a:latin typeface="Arial" panose="020B0604020202020204" pitchFamily="34" charset="0"/>
                <a:cs typeface="Arial" panose="020B0604020202020204" pitchFamily="34" charset="0"/>
              </a:rPr>
              <a:t>stabilised</a:t>
            </a:r>
            <a:r>
              <a:rPr lang="en-US" sz="2400" dirty="0" smtClean="0">
                <a:solidFill>
                  <a:schemeClr val="tx1"/>
                </a:solidFill>
                <a:latin typeface="Arial" panose="020B0604020202020204" pitchFamily="34" charset="0"/>
                <a:cs typeface="Arial" panose="020B0604020202020204" pitchFamily="34" charset="0"/>
              </a:rPr>
              <a:t>;</a:t>
            </a:r>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Supported Socio-economic enterprise </a:t>
            </a:r>
            <a:r>
              <a:rPr lang="en-US" sz="2400" dirty="0" smtClean="0">
                <a:solidFill>
                  <a:schemeClr val="tx1"/>
                </a:solidFill>
                <a:latin typeface="Arial" panose="020B0604020202020204" pitchFamily="34" charset="0"/>
                <a:cs typeface="Arial" panose="020B0604020202020204" pitchFamily="34" charset="0"/>
              </a:rPr>
              <a:t>development;</a:t>
            </a:r>
          </a:p>
          <a:p>
            <a:r>
              <a:rPr lang="en-US" sz="2400" dirty="0" smtClean="0">
                <a:solidFill>
                  <a:schemeClr val="tx1"/>
                </a:solidFill>
                <a:latin typeface="Arial" panose="020B0604020202020204" pitchFamily="34" charset="0"/>
                <a:cs typeface="Arial" panose="020B0604020202020204" pitchFamily="34" charset="0"/>
              </a:rPr>
              <a:t>Focus on developing new skills is evident on our policies on human capital development.</a:t>
            </a:r>
            <a:endParaRPr lang="en-US" sz="2400" dirty="0">
              <a:solidFill>
                <a:schemeClr val="tx1"/>
              </a:solidFill>
              <a:latin typeface="Arial" panose="020B0604020202020204" pitchFamily="34" charset="0"/>
              <a:cs typeface="Arial" panose="020B0604020202020204" pitchFamily="34" charset="0"/>
            </a:endParaRPr>
          </a:p>
          <a:p>
            <a:r>
              <a:rPr lang="en-US" sz="2400" dirty="0">
                <a:solidFill>
                  <a:schemeClr val="tx1"/>
                </a:solidFill>
                <a:latin typeface="Arial" panose="020B0604020202020204" pitchFamily="34" charset="0"/>
                <a:cs typeface="Arial" panose="020B0604020202020204" pitchFamily="34" charset="0"/>
              </a:rPr>
              <a:t>Effective corporate governance in place</a:t>
            </a:r>
          </a:p>
          <a:p>
            <a:pPr marL="0" indent="0">
              <a:buNone/>
            </a:pPr>
            <a:endParaRPr lang="en-ZA" dirty="0"/>
          </a:p>
        </p:txBody>
      </p:sp>
      <p:sp>
        <p:nvSpPr>
          <p:cNvPr id="4" name="Slide Number Placeholder 3"/>
          <p:cNvSpPr>
            <a:spLocks noGrp="1"/>
          </p:cNvSpPr>
          <p:nvPr>
            <p:ph type="sldNum" sz="quarter" idx="12"/>
          </p:nvPr>
        </p:nvSpPr>
        <p:spPr/>
        <p:txBody>
          <a:bodyPr/>
          <a:lstStyle/>
          <a:p>
            <a:fld id="{673BCB61-F4C1-D64E-9A43-FC2FF35B0A9B}" type="slidenum">
              <a:rPr lang="en-US" smtClean="0"/>
              <a:t>26</a:t>
            </a:fld>
            <a:endParaRPr lang="en-US" dirty="0"/>
          </a:p>
        </p:txBody>
      </p:sp>
    </p:spTree>
    <p:extLst>
      <p:ext uri="{BB962C8B-B14F-4D97-AF65-F5344CB8AC3E}">
        <p14:creationId xmlns:p14="http://schemas.microsoft.com/office/powerpoint/2010/main" val="340123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3026229"/>
            <a:ext cx="10972800" cy="1143000"/>
          </a:xfrm>
        </p:spPr>
        <p:txBody>
          <a:bodyPr/>
          <a:lstStyle/>
          <a:p>
            <a:r>
              <a:rPr lang="en-ZA" dirty="0" smtClean="0">
                <a:solidFill>
                  <a:schemeClr val="tx1"/>
                </a:solidFill>
              </a:rPr>
              <a:t>End</a:t>
            </a:r>
            <a:endParaRPr lang="en-ZA" dirty="0">
              <a:solidFill>
                <a:schemeClr val="tx1"/>
              </a:solidFill>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27</a:t>
            </a:fld>
            <a:endParaRPr lang="en-US" dirty="0"/>
          </a:p>
        </p:txBody>
      </p:sp>
    </p:spTree>
    <p:extLst>
      <p:ext uri="{BB962C8B-B14F-4D97-AF65-F5344CB8AC3E}">
        <p14:creationId xmlns:p14="http://schemas.microsoft.com/office/powerpoint/2010/main" val="2193088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7581757" y="2178870"/>
            <a:ext cx="0" cy="84454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7858125" y="2626541"/>
            <a:ext cx="240650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24"/>
          <p:cNvPicPr/>
          <p:nvPr/>
        </p:nvPicPr>
        <p:blipFill>
          <a:blip r:embed="rId2">
            <a:extLst>
              <a:ext uri="{28A0092B-C50C-407E-A947-70E740481C1C}">
                <a14:useLocalDpi xmlns:a14="http://schemas.microsoft.com/office/drawing/2010/main" val="0"/>
              </a:ext>
            </a:extLst>
          </a:blip>
          <a:srcRect/>
          <a:stretch>
            <a:fillRect/>
          </a:stretch>
        </p:blipFill>
        <p:spPr bwMode="auto">
          <a:xfrm>
            <a:off x="1747346" y="1293693"/>
            <a:ext cx="6045219" cy="3875549"/>
          </a:xfrm>
          <a:prstGeom prst="rect">
            <a:avLst/>
          </a:prstGeom>
          <a:noFill/>
          <a:ln>
            <a:solidFill>
              <a:sysClr val="windowText" lastClr="000000"/>
            </a:solidFill>
          </a:ln>
        </p:spPr>
      </p:pic>
      <p:sp>
        <p:nvSpPr>
          <p:cNvPr id="27" name="TextBox 26"/>
          <p:cNvSpPr txBox="1"/>
          <p:nvPr/>
        </p:nvSpPr>
        <p:spPr>
          <a:xfrm>
            <a:off x="7858817" y="1293693"/>
            <a:ext cx="2471378" cy="4043543"/>
          </a:xfrm>
          <a:prstGeom prst="rect">
            <a:avLst/>
          </a:prstGeom>
          <a:noFill/>
          <a:ln>
            <a:solidFill>
              <a:schemeClr val="dk1"/>
            </a:solidFill>
          </a:ln>
        </p:spPr>
        <p:txBody>
          <a:bodyPr wrap="square" rtlCol="0">
            <a:spAutoFit/>
          </a:bodyPr>
          <a:lstStyle/>
          <a:p>
            <a:pPr algn="just"/>
            <a:endParaRPr lang="en-GB" sz="1167" dirty="0">
              <a:latin typeface="+mj-lt"/>
              <a:cs typeface="Arial" panose="020B0604020202020204" pitchFamily="34" charset="0"/>
            </a:endParaRPr>
          </a:p>
          <a:p>
            <a:pPr algn="just"/>
            <a:endParaRPr lang="en-GB" sz="1167" dirty="0">
              <a:latin typeface="+mj-lt"/>
              <a:cs typeface="Arial" panose="020B0604020202020204" pitchFamily="34" charset="0"/>
            </a:endParaRPr>
          </a:p>
          <a:p>
            <a:pPr algn="just"/>
            <a:endParaRPr lang="en-GB" sz="1167" dirty="0">
              <a:latin typeface="+mj-lt"/>
              <a:cs typeface="Arial" panose="020B0604020202020204" pitchFamily="34" charset="0"/>
            </a:endParaRPr>
          </a:p>
          <a:p>
            <a:pPr algn="just"/>
            <a:r>
              <a:rPr lang="en-GB" sz="1167" dirty="0">
                <a:latin typeface="+mj-lt"/>
                <a:cs typeface="Arial" panose="020B0604020202020204" pitchFamily="34" charset="0"/>
              </a:rPr>
              <a:t>The Board reviewed SENTECH’s business model during the financial year to ensure that the Company implements its business strategy. The business model set out alongside is a departure from the previous one, where the focus was on the establishment of </a:t>
            </a:r>
            <a:r>
              <a:rPr lang="en-GB" sz="1167" dirty="0" smtClean="0">
                <a:latin typeface="+mj-lt"/>
                <a:cs typeface="Arial" panose="020B0604020202020204" pitchFamily="34" charset="0"/>
              </a:rPr>
              <a:t>separate business </a:t>
            </a:r>
            <a:r>
              <a:rPr lang="en-GB" sz="1167" dirty="0">
                <a:latin typeface="+mj-lt"/>
                <a:cs typeface="Arial" panose="020B0604020202020204" pitchFamily="34" charset="0"/>
              </a:rPr>
              <a:t>units. The current business </a:t>
            </a:r>
            <a:r>
              <a:rPr lang="en-GB" sz="1167" dirty="0" smtClean="0">
                <a:latin typeface="+mj-lt"/>
                <a:cs typeface="Arial" panose="020B0604020202020204" pitchFamily="34" charset="0"/>
              </a:rPr>
              <a:t>model places </a:t>
            </a:r>
            <a:r>
              <a:rPr lang="en-GB" sz="1167" dirty="0">
                <a:latin typeface="+mj-lt"/>
                <a:cs typeface="Arial" panose="020B0604020202020204" pitchFamily="34" charset="0"/>
              </a:rPr>
              <a:t>more emphasis on across-the-board research, development and </a:t>
            </a:r>
            <a:r>
              <a:rPr lang="en-GB" sz="1167" dirty="0" smtClean="0">
                <a:latin typeface="+mj-lt"/>
                <a:cs typeface="Arial" panose="020B0604020202020204" pitchFamily="34" charset="0"/>
              </a:rPr>
              <a:t>innovation. SENTECH’s </a:t>
            </a:r>
            <a:r>
              <a:rPr lang="en-GB" sz="1167" dirty="0">
                <a:latin typeface="+mj-lt"/>
                <a:cs typeface="Arial" panose="020B0604020202020204" pitchFamily="34" charset="0"/>
              </a:rPr>
              <a:t>products and services are focused into three categories, namely, </a:t>
            </a:r>
            <a:r>
              <a:rPr lang="en-GB" sz="1167" dirty="0" smtClean="0">
                <a:latin typeface="+mj-lt"/>
                <a:cs typeface="Arial" panose="020B0604020202020204" pitchFamily="34" charset="0"/>
              </a:rPr>
              <a:t>Content </a:t>
            </a:r>
            <a:r>
              <a:rPr lang="en-GB" sz="1167" dirty="0">
                <a:latin typeface="+mj-lt"/>
                <a:cs typeface="Arial" panose="020B0604020202020204" pitchFamily="34" charset="0"/>
              </a:rPr>
              <a:t>and </a:t>
            </a:r>
            <a:r>
              <a:rPr lang="en-GB" sz="1167" dirty="0" smtClean="0">
                <a:latin typeface="+mj-lt"/>
                <a:cs typeface="Arial" panose="020B0604020202020204" pitchFamily="34" charset="0"/>
              </a:rPr>
              <a:t>Multimedia Services</a:t>
            </a:r>
            <a:r>
              <a:rPr lang="en-GB" sz="1167" dirty="0">
                <a:latin typeface="+mj-lt"/>
                <a:cs typeface="Arial" panose="020B0604020202020204" pitchFamily="34" charset="0"/>
              </a:rPr>
              <a:t>, </a:t>
            </a:r>
            <a:r>
              <a:rPr lang="en-GB" sz="1167" dirty="0" smtClean="0">
                <a:latin typeface="+mj-lt"/>
                <a:cs typeface="Arial" panose="020B0604020202020204" pitchFamily="34" charset="0"/>
              </a:rPr>
              <a:t>Infrastructure </a:t>
            </a:r>
            <a:r>
              <a:rPr lang="en-GB" sz="1167" dirty="0">
                <a:latin typeface="+mj-lt"/>
                <a:cs typeface="Arial" panose="020B0604020202020204" pitchFamily="34" charset="0"/>
              </a:rPr>
              <a:t>M</a:t>
            </a:r>
            <a:r>
              <a:rPr lang="en-GB" sz="1167" dirty="0" smtClean="0">
                <a:latin typeface="+mj-lt"/>
                <a:cs typeface="Arial" panose="020B0604020202020204" pitchFamily="34" charset="0"/>
              </a:rPr>
              <a:t>anagement Services </a:t>
            </a:r>
            <a:r>
              <a:rPr lang="en-GB" sz="1167" dirty="0">
                <a:latin typeface="+mj-lt"/>
                <a:cs typeface="Arial" panose="020B0604020202020204" pitchFamily="34" charset="0"/>
              </a:rPr>
              <a:t>and </a:t>
            </a:r>
            <a:r>
              <a:rPr lang="en-GB" sz="1167" dirty="0" smtClean="0">
                <a:latin typeface="+mj-lt"/>
                <a:cs typeface="Arial" panose="020B0604020202020204" pitchFamily="34" charset="0"/>
              </a:rPr>
              <a:t>Connectivity Services.</a:t>
            </a:r>
            <a:endParaRPr lang="en-GB" sz="1167" dirty="0">
              <a:latin typeface="+mj-lt"/>
              <a:cs typeface="Arial" panose="020B0604020202020204" pitchFamily="34" charset="0"/>
            </a:endParaRPr>
          </a:p>
          <a:p>
            <a:pPr algn="just"/>
            <a:endParaRPr lang="en-GB" sz="1167" dirty="0">
              <a:latin typeface="+mj-lt"/>
              <a:cs typeface="Arial" panose="020B0604020202020204" pitchFamily="34" charset="0"/>
            </a:endParaRPr>
          </a:p>
          <a:p>
            <a:pPr algn="just"/>
            <a:endParaRPr lang="en-ZA" sz="1167" dirty="0">
              <a:latin typeface="+mj-lt"/>
              <a:cs typeface="Arial" panose="020B0604020202020204" pitchFamily="34" charset="0"/>
            </a:endParaRPr>
          </a:p>
        </p:txBody>
      </p:sp>
      <p:sp>
        <p:nvSpPr>
          <p:cNvPr id="3" name="Rectangle 2"/>
          <p:cNvSpPr/>
          <p:nvPr/>
        </p:nvSpPr>
        <p:spPr>
          <a:xfrm>
            <a:off x="4196413" y="139484"/>
            <a:ext cx="4576885" cy="707886"/>
          </a:xfrm>
          <a:prstGeom prst="rect">
            <a:avLst/>
          </a:prstGeom>
        </p:spPr>
        <p:txBody>
          <a:bodyPr wrap="square">
            <a:spAutoFit/>
          </a:bodyPr>
          <a:lstStyle/>
          <a:p>
            <a:r>
              <a:rPr lang="en-ZA" sz="4000" b="1" dirty="0">
                <a:solidFill>
                  <a:schemeClr val="bg1"/>
                </a:solidFill>
                <a:latin typeface="+mj-lt"/>
              </a:rPr>
              <a:t>Strategic Review</a:t>
            </a:r>
            <a:endParaRPr lang="en-US" sz="4000" b="1" dirty="0">
              <a:solidFill>
                <a:schemeClr val="bg1"/>
              </a:solidFill>
              <a:latin typeface="+mj-lt"/>
            </a:endParaRPr>
          </a:p>
        </p:txBody>
      </p:sp>
      <p:sp>
        <p:nvSpPr>
          <p:cNvPr id="2" name="Rectangle 1"/>
          <p:cNvSpPr/>
          <p:nvPr/>
        </p:nvSpPr>
        <p:spPr>
          <a:xfrm>
            <a:off x="3959525" y="215660"/>
            <a:ext cx="4159721" cy="769441"/>
          </a:xfrm>
          <a:prstGeom prst="rect">
            <a:avLst/>
          </a:prstGeom>
        </p:spPr>
        <p:txBody>
          <a:bodyPr wrap="square">
            <a:spAutoFit/>
          </a:bodyPr>
          <a:lstStyle/>
          <a:p>
            <a:r>
              <a:rPr lang="en-US" sz="4400" b="1" dirty="0">
                <a:solidFill>
                  <a:prstClr val="black">
                    <a:lumMod val="50000"/>
                    <a:lumOff val="50000"/>
                  </a:prstClr>
                </a:solidFill>
                <a:ea typeface="+mj-ea"/>
                <a:cs typeface="+mj-cs"/>
              </a:rPr>
              <a:t>Strategic Review</a:t>
            </a:r>
            <a:endParaRPr lang="en-US" dirty="0"/>
          </a:p>
        </p:txBody>
      </p:sp>
      <p:sp>
        <p:nvSpPr>
          <p:cNvPr id="4" name="Slide Number Placeholder 3"/>
          <p:cNvSpPr>
            <a:spLocks noGrp="1"/>
          </p:cNvSpPr>
          <p:nvPr>
            <p:ph type="sldNum" sz="quarter" idx="12"/>
          </p:nvPr>
        </p:nvSpPr>
        <p:spPr/>
        <p:txBody>
          <a:bodyPr/>
          <a:lstStyle/>
          <a:p>
            <a:fld id="{673BCB61-F4C1-D64E-9A43-FC2FF35B0A9B}" type="slidenum">
              <a:rPr lang="en-US" smtClean="0"/>
              <a:t>3</a:t>
            </a:fld>
            <a:endParaRPr lang="en-US" dirty="0"/>
          </a:p>
        </p:txBody>
      </p:sp>
    </p:spTree>
    <p:extLst>
      <p:ext uri="{BB962C8B-B14F-4D97-AF65-F5344CB8AC3E}">
        <p14:creationId xmlns:p14="http://schemas.microsoft.com/office/powerpoint/2010/main" val="640403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Review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2846182"/>
              </p:ext>
            </p:extLst>
          </p:nvPr>
        </p:nvGraphicFramePr>
        <p:xfrm>
          <a:off x="609600" y="1600200"/>
          <a:ext cx="783566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txBox="1">
            <a:spLocks/>
          </p:cNvSpPr>
          <p:nvPr/>
        </p:nvSpPr>
        <p:spPr>
          <a:xfrm>
            <a:off x="8445260" y="1600200"/>
            <a:ext cx="3402183" cy="4421210"/>
          </a:xfrm>
          <a:prstGeom prst="rect">
            <a:avLst/>
          </a:prstGeom>
          <a:noFill/>
          <a:ln>
            <a:solidFill>
              <a:schemeClr val="dk1"/>
            </a:solidFill>
          </a:ln>
        </p:spPr>
        <p:txBody>
          <a:bodyPr vert="horz" wrap="square" lIns="38100" tIns="19050" rIns="38100" bIns="19050" rtlCol="0">
            <a:spAutoFit/>
          </a:bodyPr>
          <a:lstStyle>
            <a:lvl1pPr marL="0" indent="0" algn="ctr" defTabSz="2194560" rtl="0" eaLnBrk="1" latinLnBrk="0" hangingPunct="1">
              <a:lnSpc>
                <a:spcPct val="90000"/>
              </a:lnSpc>
              <a:spcBef>
                <a:spcPts val="2400"/>
              </a:spcBef>
              <a:buFont typeface="Arial" panose="020B0604020202020204" pitchFamily="34" charset="0"/>
              <a:buNone/>
              <a:defRPr sz="5760" kern="1200">
                <a:solidFill>
                  <a:schemeClr val="tx1"/>
                </a:solidFill>
                <a:latin typeface="+mn-lt"/>
                <a:ea typeface="+mn-ea"/>
                <a:cs typeface="+mn-cs"/>
              </a:defRPr>
            </a:lvl1pPr>
            <a:lvl2pPr marL="1097280" indent="0" algn="ctr" defTabSz="2194560" rtl="0" eaLnBrk="1" latinLnBrk="0" hangingPunct="1">
              <a:lnSpc>
                <a:spcPct val="90000"/>
              </a:lnSpc>
              <a:spcBef>
                <a:spcPts val="1200"/>
              </a:spcBef>
              <a:buFont typeface="Arial" panose="020B0604020202020204" pitchFamily="34" charset="0"/>
              <a:buNone/>
              <a:defRPr sz="4800" kern="1200">
                <a:solidFill>
                  <a:schemeClr val="tx1"/>
                </a:solidFill>
                <a:latin typeface="+mn-lt"/>
                <a:ea typeface="+mn-ea"/>
                <a:cs typeface="+mn-cs"/>
              </a:defRPr>
            </a:lvl2pPr>
            <a:lvl3pPr marL="2194560" indent="0" algn="ctr" defTabSz="2194560" rtl="0" eaLnBrk="1" latinLnBrk="0" hangingPunct="1">
              <a:lnSpc>
                <a:spcPct val="90000"/>
              </a:lnSpc>
              <a:spcBef>
                <a:spcPts val="1200"/>
              </a:spcBef>
              <a:buFont typeface="Arial" panose="020B0604020202020204" pitchFamily="34" charset="0"/>
              <a:buNone/>
              <a:defRPr sz="4320" kern="1200">
                <a:solidFill>
                  <a:schemeClr val="tx1"/>
                </a:solidFill>
                <a:latin typeface="+mn-lt"/>
                <a:ea typeface="+mn-ea"/>
                <a:cs typeface="+mn-cs"/>
              </a:defRPr>
            </a:lvl3pPr>
            <a:lvl4pPr marL="3291840" indent="0" algn="ctr" defTabSz="2194560" rtl="0" eaLnBrk="1" latinLnBrk="0" hangingPunct="1">
              <a:lnSpc>
                <a:spcPct val="90000"/>
              </a:lnSpc>
              <a:spcBef>
                <a:spcPts val="1200"/>
              </a:spcBef>
              <a:buFont typeface="Arial" panose="020B0604020202020204" pitchFamily="34" charset="0"/>
              <a:buNone/>
              <a:defRPr sz="3840" kern="1200">
                <a:solidFill>
                  <a:schemeClr val="tx1"/>
                </a:solidFill>
                <a:latin typeface="+mn-lt"/>
                <a:ea typeface="+mn-ea"/>
                <a:cs typeface="+mn-cs"/>
              </a:defRPr>
            </a:lvl4pPr>
            <a:lvl5pPr marL="4389120" indent="0" algn="ctr" defTabSz="2194560" rtl="0" eaLnBrk="1" latinLnBrk="0" hangingPunct="1">
              <a:lnSpc>
                <a:spcPct val="90000"/>
              </a:lnSpc>
              <a:spcBef>
                <a:spcPts val="1200"/>
              </a:spcBef>
              <a:buFont typeface="Arial" panose="020B0604020202020204" pitchFamily="34" charset="0"/>
              <a:buNone/>
              <a:defRPr sz="3840" kern="1200">
                <a:solidFill>
                  <a:schemeClr val="tx1"/>
                </a:solidFill>
                <a:latin typeface="+mn-lt"/>
                <a:ea typeface="+mn-ea"/>
                <a:cs typeface="+mn-cs"/>
              </a:defRPr>
            </a:lvl5pPr>
            <a:lvl6pPr marL="5486400" indent="0" algn="ctr" defTabSz="2194560" rtl="0" eaLnBrk="1" latinLnBrk="0" hangingPunct="1">
              <a:lnSpc>
                <a:spcPct val="90000"/>
              </a:lnSpc>
              <a:spcBef>
                <a:spcPts val="1200"/>
              </a:spcBef>
              <a:buFont typeface="Arial" panose="020B0604020202020204" pitchFamily="34" charset="0"/>
              <a:buNone/>
              <a:defRPr sz="3840" kern="1200">
                <a:solidFill>
                  <a:schemeClr val="tx1"/>
                </a:solidFill>
                <a:latin typeface="+mn-lt"/>
                <a:ea typeface="+mn-ea"/>
                <a:cs typeface="+mn-cs"/>
              </a:defRPr>
            </a:lvl6pPr>
            <a:lvl7pPr marL="6583680" indent="0" algn="ctr" defTabSz="2194560" rtl="0" eaLnBrk="1" latinLnBrk="0" hangingPunct="1">
              <a:lnSpc>
                <a:spcPct val="90000"/>
              </a:lnSpc>
              <a:spcBef>
                <a:spcPts val="1200"/>
              </a:spcBef>
              <a:buFont typeface="Arial" panose="020B0604020202020204" pitchFamily="34" charset="0"/>
              <a:buNone/>
              <a:defRPr sz="3840" kern="1200">
                <a:solidFill>
                  <a:schemeClr val="tx1"/>
                </a:solidFill>
                <a:latin typeface="+mn-lt"/>
                <a:ea typeface="+mn-ea"/>
                <a:cs typeface="+mn-cs"/>
              </a:defRPr>
            </a:lvl7pPr>
            <a:lvl8pPr marL="7680960" indent="0" algn="ctr" defTabSz="2194560" rtl="0" eaLnBrk="1" latinLnBrk="0" hangingPunct="1">
              <a:lnSpc>
                <a:spcPct val="90000"/>
              </a:lnSpc>
              <a:spcBef>
                <a:spcPts val="1200"/>
              </a:spcBef>
              <a:buFont typeface="Arial" panose="020B0604020202020204" pitchFamily="34" charset="0"/>
              <a:buNone/>
              <a:defRPr sz="3840" kern="1200">
                <a:solidFill>
                  <a:schemeClr val="tx1"/>
                </a:solidFill>
                <a:latin typeface="+mn-lt"/>
                <a:ea typeface="+mn-ea"/>
                <a:cs typeface="+mn-cs"/>
              </a:defRPr>
            </a:lvl8pPr>
            <a:lvl9pPr marL="8778240" indent="0" algn="ctr" defTabSz="2194560" rtl="0" eaLnBrk="1" latinLnBrk="0" hangingPunct="1">
              <a:lnSpc>
                <a:spcPct val="90000"/>
              </a:lnSpc>
              <a:spcBef>
                <a:spcPts val="1200"/>
              </a:spcBef>
              <a:buFont typeface="Arial" panose="020B0604020202020204" pitchFamily="34" charset="0"/>
              <a:buNone/>
              <a:defRPr sz="3840" kern="1200">
                <a:solidFill>
                  <a:schemeClr val="tx1"/>
                </a:solidFill>
                <a:latin typeface="+mn-lt"/>
                <a:ea typeface="+mn-ea"/>
                <a:cs typeface="+mn-cs"/>
              </a:defRPr>
            </a:lvl9pPr>
          </a:lstStyle>
          <a:p>
            <a:pPr algn="just" defTabSz="381030"/>
            <a:r>
              <a:rPr lang="en-GB" sz="1600" dirty="0" smtClean="0">
                <a:solidFill>
                  <a:prstClr val="black"/>
                </a:solidFill>
                <a:latin typeface="Arial" panose="020B0604020202020204" pitchFamily="34" charset="0"/>
                <a:cs typeface="Arial" panose="020B0604020202020204" pitchFamily="34" charset="0"/>
              </a:rPr>
              <a:t>The </a:t>
            </a:r>
            <a:r>
              <a:rPr lang="en-GB" sz="1600" dirty="0">
                <a:solidFill>
                  <a:prstClr val="black"/>
                </a:solidFill>
                <a:latin typeface="Arial" panose="020B0604020202020204" pitchFamily="34" charset="0"/>
                <a:cs typeface="Arial" panose="020B0604020202020204" pitchFamily="34" charset="0"/>
              </a:rPr>
              <a:t>Board reviewed the organisational structure of SENTECH during the financial year to ensure that it is aligned to the new business operating model and </a:t>
            </a:r>
            <a:r>
              <a:rPr lang="en-GB" sz="1600" dirty="0" smtClean="0">
                <a:solidFill>
                  <a:prstClr val="black"/>
                </a:solidFill>
                <a:latin typeface="Arial" panose="020B0604020202020204" pitchFamily="34" charset="0"/>
                <a:cs typeface="Arial" panose="020B0604020202020204" pitchFamily="34" charset="0"/>
              </a:rPr>
              <a:t>to </a:t>
            </a:r>
            <a:r>
              <a:rPr lang="en-GB" sz="1600" dirty="0">
                <a:solidFill>
                  <a:prstClr val="black"/>
                </a:solidFill>
                <a:latin typeface="Arial" panose="020B0604020202020204" pitchFamily="34" charset="0"/>
                <a:cs typeface="Arial" panose="020B0604020202020204" pitchFamily="34" charset="0"/>
              </a:rPr>
              <a:t>ensure that critical skills and capabilities are included in the correct structure. </a:t>
            </a:r>
            <a:endParaRPr lang="en-GB" sz="1600" dirty="0" smtClean="0">
              <a:solidFill>
                <a:prstClr val="black"/>
              </a:solidFill>
              <a:latin typeface="Arial" panose="020B0604020202020204" pitchFamily="34" charset="0"/>
              <a:cs typeface="Arial" panose="020B0604020202020204" pitchFamily="34" charset="0"/>
            </a:endParaRPr>
          </a:p>
          <a:p>
            <a:pPr algn="just" defTabSz="381030"/>
            <a:r>
              <a:rPr lang="en-GB" sz="1600" dirty="0" smtClean="0">
                <a:solidFill>
                  <a:prstClr val="black"/>
                </a:solidFill>
                <a:latin typeface="Arial" panose="020B0604020202020204" pitchFamily="34" charset="0"/>
                <a:cs typeface="Arial" panose="020B0604020202020204" pitchFamily="34" charset="0"/>
              </a:rPr>
              <a:t>The </a:t>
            </a:r>
            <a:r>
              <a:rPr lang="en-GB" sz="1600" dirty="0">
                <a:solidFill>
                  <a:prstClr val="black"/>
                </a:solidFill>
                <a:latin typeface="Arial" panose="020B0604020202020204" pitchFamily="34" charset="0"/>
                <a:cs typeface="Arial" panose="020B0604020202020204" pitchFamily="34" charset="0"/>
              </a:rPr>
              <a:t>revised organisational structure has resulted in the merger of the IT and Technology divisions who </a:t>
            </a:r>
            <a:r>
              <a:rPr lang="en-GB" sz="1600" dirty="0" smtClean="0">
                <a:solidFill>
                  <a:prstClr val="black"/>
                </a:solidFill>
                <a:latin typeface="Arial" panose="020B0604020202020204" pitchFamily="34" charset="0"/>
                <a:cs typeface="Arial" panose="020B0604020202020204" pitchFamily="34" charset="0"/>
              </a:rPr>
              <a:t>report </a:t>
            </a:r>
            <a:r>
              <a:rPr lang="en-GB" sz="1600" dirty="0">
                <a:solidFill>
                  <a:prstClr val="black"/>
                </a:solidFill>
                <a:latin typeface="Arial" panose="020B0604020202020204" pitchFamily="34" charset="0"/>
                <a:cs typeface="Arial" panose="020B0604020202020204" pitchFamily="34" charset="0"/>
              </a:rPr>
              <a:t>to the Chief Technology Officer. </a:t>
            </a:r>
            <a:endParaRPr lang="en-GB" sz="1600" dirty="0" smtClean="0">
              <a:solidFill>
                <a:prstClr val="black"/>
              </a:solidFill>
              <a:latin typeface="Arial" panose="020B0604020202020204" pitchFamily="34" charset="0"/>
              <a:cs typeface="Arial" panose="020B0604020202020204" pitchFamily="34" charset="0"/>
            </a:endParaRPr>
          </a:p>
          <a:p>
            <a:pPr algn="just" defTabSz="381030"/>
            <a:r>
              <a:rPr lang="en-GB" sz="1600" dirty="0" smtClean="0">
                <a:solidFill>
                  <a:prstClr val="black"/>
                </a:solidFill>
                <a:latin typeface="Arial" panose="020B0604020202020204" pitchFamily="34" charset="0"/>
                <a:cs typeface="Arial" panose="020B0604020202020204" pitchFamily="34" charset="0"/>
              </a:rPr>
              <a:t>To </a:t>
            </a:r>
            <a:r>
              <a:rPr lang="en-GB" sz="1600" dirty="0">
                <a:solidFill>
                  <a:prstClr val="black"/>
                </a:solidFill>
                <a:latin typeface="Arial" panose="020B0604020202020204" pitchFamily="34" charset="0"/>
                <a:cs typeface="Arial" panose="020B0604020202020204" pitchFamily="34" charset="0"/>
              </a:rPr>
              <a:t>drive SENTECH’S B-BBEE related activities, a </a:t>
            </a:r>
            <a:r>
              <a:rPr lang="en-GB" sz="1600" dirty="0" smtClean="0">
                <a:solidFill>
                  <a:prstClr val="black"/>
                </a:solidFill>
                <a:latin typeface="Arial" panose="020B0604020202020204" pitchFamily="34" charset="0"/>
                <a:cs typeface="Arial" panose="020B0604020202020204" pitchFamily="34" charset="0"/>
              </a:rPr>
              <a:t>new focus on  Socio-Economic </a:t>
            </a:r>
            <a:r>
              <a:rPr lang="en-GB" sz="1600" dirty="0">
                <a:solidFill>
                  <a:prstClr val="black"/>
                </a:solidFill>
                <a:latin typeface="Arial" panose="020B0604020202020204" pitchFamily="34" charset="0"/>
                <a:cs typeface="Arial" panose="020B0604020202020204" pitchFamily="34" charset="0"/>
              </a:rPr>
              <a:t>and Enterprise Development(SEED) </a:t>
            </a:r>
            <a:r>
              <a:rPr lang="en-GB" sz="1600" dirty="0" smtClean="0">
                <a:solidFill>
                  <a:prstClr val="black"/>
                </a:solidFill>
                <a:latin typeface="Arial" panose="020B0604020202020204" pitchFamily="34" charset="0"/>
                <a:cs typeface="Arial" panose="020B0604020202020204" pitchFamily="34" charset="0"/>
              </a:rPr>
              <a:t>is driven by </a:t>
            </a:r>
            <a:r>
              <a:rPr lang="en-GB" sz="1600" dirty="0" smtClean="0">
                <a:latin typeface="Arial" panose="020B0604020202020204" pitchFamily="34" charset="0"/>
                <a:cs typeface="Arial" panose="020B0604020202020204" pitchFamily="34" charset="0"/>
              </a:rPr>
              <a:t>the</a:t>
            </a:r>
            <a:r>
              <a:rPr lang="en-GB" sz="1600" dirty="0" smtClean="0">
                <a:solidFill>
                  <a:srgbClr val="FF0000"/>
                </a:solidFill>
                <a:latin typeface="Arial" panose="020B0604020202020204" pitchFamily="34" charset="0"/>
                <a:cs typeface="Arial" panose="020B0604020202020204" pitchFamily="34" charset="0"/>
              </a:rPr>
              <a:t> </a:t>
            </a:r>
            <a:r>
              <a:rPr lang="en-GB" sz="1600" dirty="0">
                <a:solidFill>
                  <a:prstClr val="black"/>
                </a:solidFill>
                <a:latin typeface="Arial" panose="020B0604020202020204" pitchFamily="34" charset="0"/>
                <a:cs typeface="Arial" panose="020B0604020202020204" pitchFamily="34" charset="0"/>
              </a:rPr>
              <a:t>Executive: Strategy. </a:t>
            </a:r>
            <a:endParaRPr lang="en-ZA" sz="1167" dirty="0">
              <a:solidFill>
                <a:prstClr val="black"/>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4</a:t>
            </a:fld>
            <a:endParaRPr lang="en-US" dirty="0"/>
          </a:p>
        </p:txBody>
      </p:sp>
    </p:spTree>
    <p:extLst>
      <p:ext uri="{BB962C8B-B14F-4D97-AF65-F5344CB8AC3E}">
        <p14:creationId xmlns:p14="http://schemas.microsoft.com/office/powerpoint/2010/main" val="3924998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Strategy and Risk management</a:t>
            </a:r>
            <a:r>
              <a:rPr lang="en-US" dirty="0" smtClean="0"/>
              <a:t> Review</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0369" y="1931943"/>
            <a:ext cx="4411474" cy="3086100"/>
          </a:xfrm>
          <a:prstGeom prst="rect">
            <a:avLst/>
          </a:prstGeom>
        </p:spPr>
      </p:pic>
      <p:sp>
        <p:nvSpPr>
          <p:cNvPr id="5" name="Content Placeholder 4"/>
          <p:cNvSpPr txBox="1">
            <a:spLocks/>
          </p:cNvSpPr>
          <p:nvPr/>
        </p:nvSpPr>
        <p:spPr>
          <a:xfrm>
            <a:off x="5433391" y="1357627"/>
            <a:ext cx="6593509" cy="4901342"/>
          </a:xfrm>
          <a:prstGeom prst="rect">
            <a:avLst/>
          </a:prstGeom>
          <a:noFill/>
          <a:ln>
            <a:solidFill>
              <a:schemeClr val="dk1"/>
            </a:solidFill>
          </a:ln>
        </p:spPr>
        <p:txBody>
          <a:bodyPr vert="horz" wrap="square" lIns="38100" tIns="19050" rIns="38100" bIns="19050" rtlCol="0">
            <a:spAutoFit/>
          </a:bodyPr>
          <a:lstStyle>
            <a:lvl1pPr marL="342900" indent="-342900" algn="l" defTabSz="457200" rtl="0" eaLnBrk="1" latinLnBrk="0" hangingPunct="1">
              <a:spcBef>
                <a:spcPct val="20000"/>
              </a:spcBef>
              <a:buFont typeface="Arial"/>
              <a:buChar char="•"/>
              <a:defRPr sz="3200" kern="1200">
                <a:solidFill>
                  <a:schemeClr val="tx1">
                    <a:lumMod val="50000"/>
                    <a:lumOff val="5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GB" sz="2000" dirty="0">
                <a:solidFill>
                  <a:prstClr val="black"/>
                </a:solidFill>
                <a:latin typeface="Arial" panose="020B0604020202020204" pitchFamily="34" charset="0"/>
                <a:cs typeface="Arial" panose="020B0604020202020204" pitchFamily="34" charset="0"/>
              </a:rPr>
              <a:t>Twelve top risks were listed in the Corporate Plan for the 2015/16 financial year. Mitigating controls were implemented for all these risks.</a:t>
            </a:r>
          </a:p>
          <a:p>
            <a:pPr marL="0" indent="0" algn="just">
              <a:buNone/>
            </a:pPr>
            <a:endParaRPr lang="en-GB" sz="2000" dirty="0">
              <a:solidFill>
                <a:prstClr val="black"/>
              </a:solidFill>
              <a:latin typeface="Arial" panose="020B0604020202020204" pitchFamily="34" charset="0"/>
              <a:cs typeface="Arial" panose="020B0604020202020204" pitchFamily="34" charset="0"/>
            </a:endParaRPr>
          </a:p>
          <a:p>
            <a:pPr algn="just"/>
            <a:r>
              <a:rPr lang="en-GB" sz="2000" dirty="0">
                <a:solidFill>
                  <a:prstClr val="black"/>
                </a:solidFill>
                <a:latin typeface="Arial" panose="020B0604020202020204" pitchFamily="34" charset="0"/>
                <a:cs typeface="Arial" panose="020B0604020202020204" pitchFamily="34" charset="0"/>
              </a:rPr>
              <a:t>Some of them are still relevant going forward into the 2016/17 financial year as their mitigation interventions require medium to long term initiatives. The risks carried forward with the MTEF review process would therefore appear in the Corporate Plan for </a:t>
            </a:r>
            <a:r>
              <a:rPr lang="en-GB" sz="2000" dirty="0" smtClean="0">
                <a:solidFill>
                  <a:prstClr val="black"/>
                </a:solidFill>
                <a:latin typeface="Arial" panose="020B0604020202020204" pitchFamily="34" charset="0"/>
                <a:cs typeface="Arial" panose="020B0604020202020204" pitchFamily="34" charset="0"/>
              </a:rPr>
              <a:t>2016/19. </a:t>
            </a:r>
          </a:p>
          <a:p>
            <a:pPr marL="0" indent="0" algn="just">
              <a:buNone/>
            </a:pPr>
            <a:endParaRPr lang="en-GB" sz="2000" dirty="0">
              <a:solidFill>
                <a:prstClr val="black"/>
              </a:solidFill>
              <a:latin typeface="Arial" panose="020B0604020202020204" pitchFamily="34" charset="0"/>
              <a:cs typeface="Arial" panose="020B0604020202020204" pitchFamily="34" charset="0"/>
            </a:endParaRPr>
          </a:p>
          <a:p>
            <a:pPr algn="just"/>
            <a:r>
              <a:rPr lang="en-GB" sz="2000" dirty="0" smtClean="0">
                <a:solidFill>
                  <a:schemeClr val="tx1"/>
                </a:solidFill>
                <a:latin typeface="Arial" panose="020B0604020202020204" pitchFamily="34" charset="0"/>
                <a:cs typeface="Arial" panose="020B0604020202020204" pitchFamily="34" charset="0"/>
              </a:rPr>
              <a:t>In </a:t>
            </a:r>
            <a:r>
              <a:rPr lang="en-GB" sz="2000" dirty="0">
                <a:solidFill>
                  <a:schemeClr val="tx1"/>
                </a:solidFill>
                <a:latin typeface="Arial" panose="020B0604020202020204" pitchFamily="34" charset="0"/>
                <a:cs typeface="Arial" panose="020B0604020202020204" pitchFamily="34" charset="0"/>
              </a:rPr>
              <a:t>the </a:t>
            </a:r>
            <a:r>
              <a:rPr lang="en-GB" sz="2000" dirty="0" smtClean="0">
                <a:solidFill>
                  <a:schemeClr val="tx1"/>
                </a:solidFill>
                <a:latin typeface="Arial" panose="020B0604020202020204" pitchFamily="34" charset="0"/>
                <a:cs typeface="Arial" panose="020B0604020202020204" pitchFamily="34" charset="0"/>
              </a:rPr>
              <a:t>years </a:t>
            </a:r>
            <a:r>
              <a:rPr lang="en-GB" sz="2000" dirty="0">
                <a:solidFill>
                  <a:schemeClr val="tx1"/>
                </a:solidFill>
                <a:latin typeface="Arial" panose="020B0604020202020204" pitchFamily="34" charset="0"/>
                <a:cs typeface="Arial" panose="020B0604020202020204" pitchFamily="34" charset="0"/>
              </a:rPr>
              <a:t>ahead, SENTECH will continue to embed </a:t>
            </a:r>
            <a:r>
              <a:rPr lang="en-GB" sz="2000" dirty="0">
                <a:solidFill>
                  <a:prstClr val="black"/>
                </a:solidFill>
                <a:latin typeface="Arial" panose="020B0604020202020204" pitchFamily="34" charset="0"/>
                <a:cs typeface="Arial" panose="020B0604020202020204" pitchFamily="34" charset="0"/>
              </a:rPr>
              <a:t>risk management within its business processes and day-to-day activities to create a culture of managing risk to ensure the company mandate and objectives are archived and shareholder value is created.</a:t>
            </a:r>
            <a:endParaRPr lang="en-ZA" sz="2000" dirty="0">
              <a:solidFill>
                <a:prstClr val="black"/>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5</a:t>
            </a:fld>
            <a:endParaRPr lang="en-US" dirty="0"/>
          </a:p>
        </p:txBody>
      </p:sp>
    </p:spTree>
    <p:extLst>
      <p:ext uri="{BB962C8B-B14F-4D97-AF65-F5344CB8AC3E}">
        <p14:creationId xmlns:p14="http://schemas.microsoft.com/office/powerpoint/2010/main" val="502498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Performance against Shareholder Compact</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309354"/>
              </p:ext>
            </p:extLst>
          </p:nvPr>
        </p:nvGraphicFramePr>
        <p:xfrm>
          <a:off x="473124" y="1477370"/>
          <a:ext cx="5340824"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237026" y="2715905"/>
            <a:ext cx="5459105"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ZA" dirty="0" smtClean="0">
                <a:latin typeface="Arial" panose="020B0604020202020204" pitchFamily="34" charset="0"/>
                <a:cs typeface="Arial" panose="020B0604020202020204" pitchFamily="34" charset="0"/>
              </a:rPr>
              <a:t>There were a total of 17 KPI’s set out in the 2015/16 Shareholder’s Compact.</a:t>
            </a:r>
          </a:p>
          <a:p>
            <a:endParaRPr lang="en-ZA" dirty="0">
              <a:latin typeface="Arial" panose="020B0604020202020204" pitchFamily="34" charset="0"/>
              <a:cs typeface="Arial" panose="020B0604020202020204" pitchFamily="34" charset="0"/>
            </a:endParaRPr>
          </a:p>
          <a:p>
            <a:r>
              <a:rPr lang="en-ZA" dirty="0" smtClean="0">
                <a:latin typeface="Arial" panose="020B0604020202020204" pitchFamily="34" charset="0"/>
                <a:cs typeface="Arial" panose="020B0604020202020204" pitchFamily="34" charset="0"/>
              </a:rPr>
              <a:t>For the year ended 31 March 2016, 14 KPI’s (82%) were achieved and 3 KPI’s (18%) were not achieved. The reasons for non-achievement are set out in the following slides.</a:t>
            </a:r>
            <a:endParaRPr lang="en-ZA"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73BCB61-F4C1-D64E-9A43-FC2FF35B0A9B}" type="slidenum">
              <a:rPr lang="en-US" smtClean="0"/>
              <a:t>6</a:t>
            </a:fld>
            <a:endParaRPr lang="en-US" dirty="0"/>
          </a:p>
        </p:txBody>
      </p:sp>
    </p:spTree>
    <p:extLst>
      <p:ext uri="{BB962C8B-B14F-4D97-AF65-F5344CB8AC3E}">
        <p14:creationId xmlns:p14="http://schemas.microsoft.com/office/powerpoint/2010/main" val="4259966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Performance against Shareholder’s Compact</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8301649"/>
              </p:ext>
            </p:extLst>
          </p:nvPr>
        </p:nvGraphicFramePr>
        <p:xfrm>
          <a:off x="80683" y="1250162"/>
          <a:ext cx="11946216" cy="4918720"/>
        </p:xfrm>
        <a:graphic>
          <a:graphicData uri="http://schemas.openxmlformats.org/drawingml/2006/table">
            <a:tbl>
              <a:tblPr firstRow="1" firstCol="1" bandRow="1"/>
              <a:tblGrid>
                <a:gridCol w="997335">
                  <a:extLst>
                    <a:ext uri="{9D8B030D-6E8A-4147-A177-3AD203B41FA5}">
                      <a16:colId xmlns="" xmlns:a16="http://schemas.microsoft.com/office/drawing/2014/main" val="1480361058"/>
                    </a:ext>
                  </a:extLst>
                </a:gridCol>
                <a:gridCol w="1805877">
                  <a:extLst>
                    <a:ext uri="{9D8B030D-6E8A-4147-A177-3AD203B41FA5}">
                      <a16:colId xmlns="" xmlns:a16="http://schemas.microsoft.com/office/drawing/2014/main" val="3396611598"/>
                    </a:ext>
                  </a:extLst>
                </a:gridCol>
                <a:gridCol w="1634319">
                  <a:extLst>
                    <a:ext uri="{9D8B030D-6E8A-4147-A177-3AD203B41FA5}">
                      <a16:colId xmlns="" xmlns:a16="http://schemas.microsoft.com/office/drawing/2014/main" val="1558674175"/>
                    </a:ext>
                  </a:extLst>
                </a:gridCol>
                <a:gridCol w="1860053">
                  <a:extLst>
                    <a:ext uri="{9D8B030D-6E8A-4147-A177-3AD203B41FA5}">
                      <a16:colId xmlns="" xmlns:a16="http://schemas.microsoft.com/office/drawing/2014/main" val="3250219208"/>
                    </a:ext>
                  </a:extLst>
                </a:gridCol>
                <a:gridCol w="1688495">
                  <a:extLst>
                    <a:ext uri="{9D8B030D-6E8A-4147-A177-3AD203B41FA5}">
                      <a16:colId xmlns="" xmlns:a16="http://schemas.microsoft.com/office/drawing/2014/main" val="2512138814"/>
                    </a:ext>
                  </a:extLst>
                </a:gridCol>
                <a:gridCol w="1220673">
                  <a:extLst>
                    <a:ext uri="{9D8B030D-6E8A-4147-A177-3AD203B41FA5}">
                      <a16:colId xmlns="" xmlns:a16="http://schemas.microsoft.com/office/drawing/2014/main" val="3021328448"/>
                    </a:ext>
                  </a:extLst>
                </a:gridCol>
                <a:gridCol w="2739464">
                  <a:extLst>
                    <a:ext uri="{9D8B030D-6E8A-4147-A177-3AD203B41FA5}">
                      <a16:colId xmlns="" xmlns:a16="http://schemas.microsoft.com/office/drawing/2014/main" val="3768563557"/>
                    </a:ext>
                  </a:extLst>
                </a:gridCol>
              </a:tblGrid>
              <a:tr h="553519">
                <a:tc>
                  <a:txBody>
                    <a:bodyPr/>
                    <a:lstStyle/>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GOAL</a:t>
                      </a:r>
                      <a:endParaRPr lang="en-ZA" sz="9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OBJECTIVES</a:t>
                      </a:r>
                      <a:endParaRPr lang="en-ZA" sz="9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9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ANNUAL TARGET</a:t>
                      </a:r>
                      <a:endParaRPr lang="en-ZA" sz="9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ACTUAL PERFORMANCE</a:t>
                      </a:r>
                      <a:endParaRPr lang="en-ZA" sz="9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9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9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9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VARIANCE EXPLANATION</a:t>
                      </a:r>
                      <a:endParaRPr lang="en-ZA" sz="9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4033663382"/>
                  </a:ext>
                </a:extLst>
              </a:tr>
              <a:tr h="545199">
                <a:tc rowSpan="6">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SG1: Ensure that ICT infrastructure is accessible, robust, reliable, affordable and secure to meet the needs of the country and its people.</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Ensure universal access to connectivity network services</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data connectivity terminals installed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300 </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Terminals Installed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This target was not achieved because of the instability of the </a:t>
                      </a:r>
                      <a:r>
                        <a:rPr lang="en-GB" sz="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VSAT technology </a:t>
                      </a:r>
                      <a:r>
                        <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which has resulted in the product being discontinued.</a:t>
                      </a:r>
                      <a:endParaRPr lang="en-ZA" sz="11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11032986"/>
                  </a:ext>
                </a:extLst>
              </a:tr>
              <a:tr h="545199">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Number of smart city solutions implemented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Smart City Solution Implemented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Not Applicable</a:t>
                      </a:r>
                      <a:endParaRPr lang="en-ZA" sz="11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65221711"/>
                  </a:ext>
                </a:extLst>
              </a:tr>
              <a:tr h="726932">
                <a:tc vMerge="1">
                  <a:txBody>
                    <a:bodyPr/>
                    <a:lstStyle/>
                    <a:p>
                      <a:endParaRPr lang="en-ZA"/>
                    </a:p>
                  </a:txBody>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Ensure secure and reliable internal ICT infrastructure and services</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Disaster Recovery and Business Continuity Centre Established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Approved Business Continuity Plan</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Business Continuity Plan Approved by the Board </a:t>
                      </a:r>
                      <a:endParaRPr lang="en-ZA" sz="11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Not Applicable</a:t>
                      </a:r>
                      <a:endParaRPr lang="en-ZA" sz="11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35867450"/>
                  </a:ext>
                </a:extLst>
              </a:tr>
              <a:tr h="1103389">
                <a:tc vMerge="1">
                  <a:txBody>
                    <a:bodyPr/>
                    <a:lstStyle/>
                    <a:p>
                      <a:endParaRPr lang="en-ZA"/>
                    </a:p>
                  </a:txBody>
                  <a:tcPr/>
                </a:tc>
                <a:tc rowSpan="3">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Ensure universal access to digital broadcasting signal distribution network services</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Number of Digital Terrestrial sites completed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Greenfield Sites Completed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Greenfield Sites Completed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This target has not been achieved due to delays experienced, subsequent to SENTECH having resolved to replace the non-performing supplier, related lead time to replace the supplier, as well as community unrest on </a:t>
                      </a:r>
                      <a:r>
                        <a:rPr lang="en-GB" sz="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Burgersfort  </a:t>
                      </a:r>
                      <a:r>
                        <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site</a:t>
                      </a:r>
                      <a:r>
                        <a:rPr lang="en-GB" sz="11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lang="en-ZA" sz="11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09096470"/>
                  </a:ext>
                </a:extLst>
              </a:tr>
              <a:tr h="545199">
                <a:tc vMerge="1">
                  <a:txBody>
                    <a:bodyPr/>
                    <a:lstStyle/>
                    <a:p>
                      <a:endParaRPr lang="en-ZA"/>
                    </a:p>
                  </a:txBody>
                  <a:tcPr/>
                </a:tc>
                <a:tc vMerge="1">
                  <a:txBody>
                    <a:bodyPr/>
                    <a:lstStyle/>
                    <a:p>
                      <a:endParaRPr lang="en-ZA"/>
                    </a:p>
                  </a:txBody>
                  <a:tcPr/>
                </a:tc>
                <a:tc rowSpan="2">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1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FM Services Implemented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33 Community Radio Broadcasters Connected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 Community Radio Broadcasters Connected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due to an additional customer requesting SENTECH connectivity services.</a:t>
                      </a:r>
                      <a:endParaRPr lang="en-ZA" sz="1100" dirty="0">
                        <a:solidFill>
                          <a:schemeClr val="tx1"/>
                        </a:solidFill>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86999861"/>
                  </a:ext>
                </a:extLst>
              </a:tr>
              <a:tr h="726932">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 Transmitters for SABC Expansion Connected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 Transmitters for SABC Expansion Connected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Not Applicable</a:t>
                      </a:r>
                      <a:endParaRPr lang="en-ZA" sz="11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05633384"/>
                  </a:ext>
                </a:extLst>
              </a:tr>
            </a:tbl>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7</a:t>
            </a:fld>
            <a:endParaRPr lang="en-US" dirty="0"/>
          </a:p>
        </p:txBody>
      </p:sp>
    </p:spTree>
    <p:extLst>
      <p:ext uri="{BB962C8B-B14F-4D97-AF65-F5344CB8AC3E}">
        <p14:creationId xmlns:p14="http://schemas.microsoft.com/office/powerpoint/2010/main" val="2689049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Performance against Shareholder’s Compact</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61886457"/>
              </p:ext>
            </p:extLst>
          </p:nvPr>
        </p:nvGraphicFramePr>
        <p:xfrm>
          <a:off x="124691" y="1250160"/>
          <a:ext cx="11804073" cy="4739542"/>
        </p:xfrm>
        <a:graphic>
          <a:graphicData uri="http://schemas.openxmlformats.org/drawingml/2006/table">
            <a:tbl>
              <a:tblPr firstRow="1" firstCol="1" bandRow="1"/>
              <a:tblGrid>
                <a:gridCol w="1320779">
                  <a:extLst>
                    <a:ext uri="{9D8B030D-6E8A-4147-A177-3AD203B41FA5}">
                      <a16:colId xmlns="" xmlns:a16="http://schemas.microsoft.com/office/drawing/2014/main" val="1480361058"/>
                    </a:ext>
                  </a:extLst>
                </a:gridCol>
                <a:gridCol w="1530812">
                  <a:extLst>
                    <a:ext uri="{9D8B030D-6E8A-4147-A177-3AD203B41FA5}">
                      <a16:colId xmlns="" xmlns:a16="http://schemas.microsoft.com/office/drawing/2014/main" val="3396611598"/>
                    </a:ext>
                  </a:extLst>
                </a:gridCol>
                <a:gridCol w="1452283">
                  <a:extLst>
                    <a:ext uri="{9D8B030D-6E8A-4147-A177-3AD203B41FA5}">
                      <a16:colId xmlns="" xmlns:a16="http://schemas.microsoft.com/office/drawing/2014/main" val="1558674175"/>
                    </a:ext>
                  </a:extLst>
                </a:gridCol>
                <a:gridCol w="1515035">
                  <a:extLst>
                    <a:ext uri="{9D8B030D-6E8A-4147-A177-3AD203B41FA5}">
                      <a16:colId xmlns="" xmlns:a16="http://schemas.microsoft.com/office/drawing/2014/main" val="3250219208"/>
                    </a:ext>
                  </a:extLst>
                </a:gridCol>
                <a:gridCol w="1694329">
                  <a:extLst>
                    <a:ext uri="{9D8B030D-6E8A-4147-A177-3AD203B41FA5}">
                      <a16:colId xmlns="" xmlns:a16="http://schemas.microsoft.com/office/drawing/2014/main" val="2512138814"/>
                    </a:ext>
                  </a:extLst>
                </a:gridCol>
                <a:gridCol w="1630496">
                  <a:extLst>
                    <a:ext uri="{9D8B030D-6E8A-4147-A177-3AD203B41FA5}">
                      <a16:colId xmlns="" xmlns:a16="http://schemas.microsoft.com/office/drawing/2014/main" val="3021328448"/>
                    </a:ext>
                  </a:extLst>
                </a:gridCol>
                <a:gridCol w="2660339">
                  <a:extLst>
                    <a:ext uri="{9D8B030D-6E8A-4147-A177-3AD203B41FA5}">
                      <a16:colId xmlns="" xmlns:a16="http://schemas.microsoft.com/office/drawing/2014/main" val="3768563557"/>
                    </a:ext>
                  </a:extLst>
                </a:gridCol>
              </a:tblGrid>
              <a:tr h="433988">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GOAL</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OBJECTIVES</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ANNUAL TARGET</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ACTUAL PERFORMANCE</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0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VARIANCE EXPLANATION</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4033663382"/>
                  </a:ext>
                </a:extLst>
              </a:tr>
              <a:tr h="582249">
                <a:tc rowSpan="2">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SG2: Ensure high levels of Customer and Stakeholder satisfaction by meeting their needs all the time</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Ensure network availability meets SLA requirements across all platforms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Weighted average availability based on product revenues 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Weighted average availability based on product revenues of 99.80%</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99.89%</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 achieved due to the better management of the SENTECH network.</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23717260"/>
                  </a:ext>
                </a:extLst>
              </a:tr>
              <a:tr h="730510">
                <a:tc vMerge="1">
                  <a:txBody>
                    <a:bodyPr/>
                    <a:lstStyle/>
                    <a:p>
                      <a:endParaRPr lang="en-ZA"/>
                    </a:p>
                  </a:txBody>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Improve customer and stakeholder satisfaction</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Customer and Stakeholder Index rating 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69%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72% Customer and Stakeholder Index 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based  on  stakeholder initiatives including customer interaction workshops and meetings conducted during the year</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42418645"/>
                  </a:ext>
                </a:extLst>
              </a:tr>
              <a:tr h="433988">
                <a:tc rowSpan="2">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SG3: Drive organisational performance in order to improve organisational effectiveness.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Effective Management of Talent</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Cover Ratio for Succession 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 Cover Ratio for Succession</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47% Cover Ratio for Critical and Core Skills.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due to the additional number of positions covered by succession plans.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4112832"/>
                  </a:ext>
                </a:extLst>
              </a:tr>
              <a:tr h="1323555">
                <a:tc vMerge="1">
                  <a:txBody>
                    <a:bodyPr/>
                    <a:lstStyle/>
                    <a:p>
                      <a:endParaRPr lang="en-ZA"/>
                    </a:p>
                  </a:txBody>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Redesigning and alignment of the organisational structure to the new operating model in order to develop organisational capacity and capability</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Approved organisational design and implementation of macro functional structures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Implement new Organisational Structure for the Top three management layers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Implemented new Organisational Structure for the Top three management layers</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Applicable</a:t>
                      </a:r>
                      <a:endParaRPr lang="en-ZA" sz="12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90243809"/>
                  </a:ext>
                </a:extLst>
              </a:tr>
            </a:tbl>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8</a:t>
            </a:fld>
            <a:endParaRPr lang="en-US" dirty="0"/>
          </a:p>
        </p:txBody>
      </p:sp>
    </p:spTree>
    <p:extLst>
      <p:ext uri="{BB962C8B-B14F-4D97-AF65-F5344CB8AC3E}">
        <p14:creationId xmlns:p14="http://schemas.microsoft.com/office/powerpoint/2010/main" val="2695456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Performance against Shareholder’s Compact</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24890840"/>
              </p:ext>
            </p:extLst>
          </p:nvPr>
        </p:nvGraphicFramePr>
        <p:xfrm>
          <a:off x="124687" y="1250159"/>
          <a:ext cx="11902212" cy="4663504"/>
        </p:xfrm>
        <a:graphic>
          <a:graphicData uri="http://schemas.openxmlformats.org/drawingml/2006/table">
            <a:tbl>
              <a:tblPr firstRow="1" firstCol="1" bandRow="1"/>
              <a:tblGrid>
                <a:gridCol w="1331760">
                  <a:extLst>
                    <a:ext uri="{9D8B030D-6E8A-4147-A177-3AD203B41FA5}">
                      <a16:colId xmlns="" xmlns:a16="http://schemas.microsoft.com/office/drawing/2014/main" val="1480361058"/>
                    </a:ext>
                  </a:extLst>
                </a:gridCol>
                <a:gridCol w="1215035">
                  <a:extLst>
                    <a:ext uri="{9D8B030D-6E8A-4147-A177-3AD203B41FA5}">
                      <a16:colId xmlns="" xmlns:a16="http://schemas.microsoft.com/office/drawing/2014/main" val="3396611598"/>
                    </a:ext>
                  </a:extLst>
                </a:gridCol>
                <a:gridCol w="1398494">
                  <a:extLst>
                    <a:ext uri="{9D8B030D-6E8A-4147-A177-3AD203B41FA5}">
                      <a16:colId xmlns="" xmlns:a16="http://schemas.microsoft.com/office/drawing/2014/main" val="1558674175"/>
                    </a:ext>
                  </a:extLst>
                </a:gridCol>
                <a:gridCol w="1362636">
                  <a:extLst>
                    <a:ext uri="{9D8B030D-6E8A-4147-A177-3AD203B41FA5}">
                      <a16:colId xmlns="" xmlns:a16="http://schemas.microsoft.com/office/drawing/2014/main" val="3250219208"/>
                    </a:ext>
                  </a:extLst>
                </a:gridCol>
                <a:gridCol w="2393576">
                  <a:extLst>
                    <a:ext uri="{9D8B030D-6E8A-4147-A177-3AD203B41FA5}">
                      <a16:colId xmlns="" xmlns:a16="http://schemas.microsoft.com/office/drawing/2014/main" val="2512138814"/>
                    </a:ext>
                  </a:extLst>
                </a:gridCol>
                <a:gridCol w="1281953">
                  <a:extLst>
                    <a:ext uri="{9D8B030D-6E8A-4147-A177-3AD203B41FA5}">
                      <a16:colId xmlns="" xmlns:a16="http://schemas.microsoft.com/office/drawing/2014/main" val="3021328448"/>
                    </a:ext>
                  </a:extLst>
                </a:gridCol>
                <a:gridCol w="2918758">
                  <a:extLst>
                    <a:ext uri="{9D8B030D-6E8A-4147-A177-3AD203B41FA5}">
                      <a16:colId xmlns="" xmlns:a16="http://schemas.microsoft.com/office/drawing/2014/main" val="3768563557"/>
                    </a:ext>
                  </a:extLst>
                </a:gridCol>
              </a:tblGrid>
              <a:tr h="270475">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GOAL</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STRATEGIC OBJECTIVES</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ANNUAL TARGET</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 ACTUAL PERFORMANCE</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0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0"/>
                        </a:spcAft>
                      </a:pPr>
                      <a:r>
                        <a:rPr lang="en-GB"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VARIANCE EXPLANATION</a:t>
                      </a:r>
                      <a:endParaRPr lang="en-ZA" sz="10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4033663382"/>
                  </a:ext>
                </a:extLst>
              </a:tr>
              <a:tr h="2472419">
                <a:tc rowSpan="2">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SG3: Drive organisational performance in order to improve organisational effectiveness.</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Effective Management of Talent</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Performance ratings achieved</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Non-Bargaining Unit - 100% of performance contracts signed and reviewed. Bargaining Unit - 90% of performance contracts signed and reviewed.</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Performance Contracts Signed                                    </a:t>
                      </a: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Non-Bargaining Unit - 100% of Performance Contracts Signed.                                        Bargaining Unit - 100% of Performance Contracts Signed</a:t>
                      </a:r>
                      <a:r>
                        <a:rPr lang="en-GB" sz="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algn="ctr">
                        <a:lnSpc>
                          <a:spcPct val="107000"/>
                        </a:lnSpc>
                        <a:spcAft>
                          <a:spcPts val="0"/>
                        </a:spcAft>
                      </a:pPr>
                      <a:endParaRPr lang="en-ZA" sz="14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Performance Contracts Reviewed</a:t>
                      </a: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Bargaining Unit</a:t>
                      </a:r>
                      <a:endParaRPr lang="en-ZA" sz="14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93% Non-Bargaining Unit</a:t>
                      </a:r>
                      <a:endParaRPr lang="en-ZA" sz="1400" dirty="0">
                        <a:effectLst/>
                        <a:latin typeface="Arial" panose="020B0604020202020204" pitchFamily="34" charset="0"/>
                        <a:ea typeface="SimSun" panose="02010600030101010101" pitchFamily="2" charset="-122"/>
                        <a:cs typeface="Arial" panose="020B0604020202020204" pitchFamily="34" charset="0"/>
                      </a:endParaRPr>
                    </a:p>
                    <a:p>
                      <a:pPr algn="ctr">
                        <a:lnSpc>
                          <a:spcPct val="107000"/>
                        </a:lnSpc>
                        <a:spcAft>
                          <a:spcPts val="0"/>
                        </a:spcAft>
                      </a:pPr>
                      <a:r>
                        <a:rPr lang="en-GB" sz="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Achieved </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14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SimSun" panose="02010600030101010101" pitchFamily="2" charset="-122"/>
                        <a:cs typeface="Arial" panose="020B0604020202020204" pitchFamily="34" charset="0"/>
                      </a:endParaRPr>
                    </a:p>
                    <a:p>
                      <a:pPr algn="just">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not been achieved primarily as a result of engagements between the employee representative and SENTECH in relation to the 13</a:t>
                      </a:r>
                      <a:r>
                        <a:rPr lang="en-GB" sz="1400"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a: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Cheque matter</a:t>
                      </a:r>
                      <a:r>
                        <a:rPr lang="en-GB" sz="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197521442"/>
                  </a:ext>
                </a:extLst>
              </a:tr>
              <a:tr h="246913">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Cover Ratio for Succession Achieved</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 Cover Ratio for Succession</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47% Cover Ratio for Critical and Core Skills.</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just">
                        <a:lnSpc>
                          <a:spcPct val="107000"/>
                        </a:lnSpc>
                        <a:spcAft>
                          <a:spcPts val="0"/>
                        </a:spcAft>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target has been over-achieved due to the additional number of positions covered by succession plans.</a:t>
                      </a:r>
                      <a:endParaRPr lang="en-ZA" sz="1400" dirty="0">
                        <a:effectLst/>
                        <a:latin typeface="Arial" panose="020B0604020202020204" pitchFamily="34" charset="0"/>
                        <a:ea typeface="SimSun" panose="02010600030101010101" pitchFamily="2" charset="-122"/>
                        <a:cs typeface="Arial" panose="020B0604020202020204" pitchFamily="34" charset="0"/>
                      </a:endParaRPr>
                    </a:p>
                  </a:txBody>
                  <a:tcPr marL="12748" marR="127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4112832"/>
                  </a:ext>
                </a:extLst>
              </a:tr>
            </a:tbl>
          </a:graphicData>
        </a:graphic>
      </p:graphicFrame>
      <p:sp>
        <p:nvSpPr>
          <p:cNvPr id="3" name="Slide Number Placeholder 2"/>
          <p:cNvSpPr>
            <a:spLocks noGrp="1"/>
          </p:cNvSpPr>
          <p:nvPr>
            <p:ph type="sldNum" sz="quarter" idx="12"/>
          </p:nvPr>
        </p:nvSpPr>
        <p:spPr/>
        <p:txBody>
          <a:bodyPr/>
          <a:lstStyle/>
          <a:p>
            <a:fld id="{673BCB61-F4C1-D64E-9A43-FC2FF35B0A9B}" type="slidenum">
              <a:rPr lang="en-US" smtClean="0"/>
              <a:t>9</a:t>
            </a:fld>
            <a:endParaRPr lang="en-US" dirty="0"/>
          </a:p>
        </p:txBody>
      </p:sp>
    </p:spTree>
    <p:extLst>
      <p:ext uri="{BB962C8B-B14F-4D97-AF65-F5344CB8AC3E}">
        <p14:creationId xmlns:p14="http://schemas.microsoft.com/office/powerpoint/2010/main" val="2429223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2745</TotalTime>
  <Words>2642</Words>
  <Application>Microsoft Office PowerPoint</Application>
  <PresentationFormat>Widescreen</PresentationFormat>
  <Paragraphs>668</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SimSun</vt:lpstr>
      <vt:lpstr>Arial</vt:lpstr>
      <vt:lpstr>Calibri</vt:lpstr>
      <vt:lpstr>Marlett</vt:lpstr>
      <vt:lpstr>Times New Roman</vt:lpstr>
      <vt:lpstr>Wingdings</vt:lpstr>
      <vt:lpstr>2_Office Theme</vt:lpstr>
      <vt:lpstr>Integrated Annual Report For the Year Ended 31 March 2016 </vt:lpstr>
      <vt:lpstr>PowerPoint Presentation</vt:lpstr>
      <vt:lpstr>PowerPoint Presentation</vt:lpstr>
      <vt:lpstr>Strategic Review</vt:lpstr>
      <vt:lpstr>Strategy and Risk management Review</vt:lpstr>
      <vt:lpstr>Performance against Shareholder Compact</vt:lpstr>
      <vt:lpstr>Performance against Shareholder’s Compact</vt:lpstr>
      <vt:lpstr>Performance against Shareholder’s Compact</vt:lpstr>
      <vt:lpstr>Performance against Shareholder’s Compact</vt:lpstr>
      <vt:lpstr>Performance against Shareholder’s Compact</vt:lpstr>
      <vt:lpstr>Network and Product Performance</vt:lpstr>
      <vt:lpstr>Financial Performance Review</vt:lpstr>
      <vt:lpstr>Financial Performance Review</vt:lpstr>
      <vt:lpstr>Financial Performance against Budget</vt:lpstr>
      <vt:lpstr>% Revenue Contribution</vt:lpstr>
      <vt:lpstr>Revenue Growth Analysis</vt:lpstr>
      <vt:lpstr>Cash Flow Analysis</vt:lpstr>
      <vt:lpstr>Financial Capital</vt:lpstr>
      <vt:lpstr>Manufactured Capital</vt:lpstr>
      <vt:lpstr>Social and Relationship Capital</vt:lpstr>
      <vt:lpstr>Human Capital</vt:lpstr>
      <vt:lpstr>Intellectual Capital</vt:lpstr>
      <vt:lpstr>Natural Capital</vt:lpstr>
      <vt:lpstr>Governance</vt:lpstr>
      <vt:lpstr>Future Business Outlook</vt:lpstr>
      <vt:lpstr>Conclusions</vt:lpstr>
      <vt:lpstr>End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BTV SESSION   2 September 2015</dc:title>
  <dc:creator>Mpho Maseko</dc:creator>
  <cp:lastModifiedBy>Hajiera Salie</cp:lastModifiedBy>
  <cp:revision>99</cp:revision>
  <cp:lastPrinted>2016-10-07T13:23:20Z</cp:lastPrinted>
  <dcterms:created xsi:type="dcterms:W3CDTF">2015-09-03T11:13:09Z</dcterms:created>
  <dcterms:modified xsi:type="dcterms:W3CDTF">2016-10-18T10:43:36Z</dcterms:modified>
</cp:coreProperties>
</file>