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7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8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9.xml" ContentType="application/vnd.openxmlformats-officedocument.presentationml.notesSlide+xml"/>
  <Override PartName="/ppt/tags/tag382.xml" ContentType="application/vnd.openxmlformats-officedocument.presentationml.tags+xml"/>
  <Override PartName="/ppt/notesSlides/notesSlide10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11.xml" ContentType="application/vnd.openxmlformats-officedocument.presentationml.notesSlide+xml"/>
  <Override PartName="/ppt/tags/tag391.xml" ContentType="application/vnd.openxmlformats-officedocument.presentationml.tags+xml"/>
  <Override PartName="/ppt/notesSlides/notesSlide12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3.xml" ContentType="application/vnd.openxmlformats-officedocument.presentationml.notesSlide+xml"/>
  <Override PartName="/ppt/tags/tag422.xml" ContentType="application/vnd.openxmlformats-officedocument.presentationml.tags+xml"/>
  <Override PartName="/ppt/notesSlides/notesSlide14.xml" ContentType="application/vnd.openxmlformats-officedocument.presentationml.notesSlide+xml"/>
  <Override PartName="/ppt/tags/tag423.xml" ContentType="application/vnd.openxmlformats-officedocument.presentationml.tags+xml"/>
  <Override PartName="/ppt/notesSlides/notesSlide15.xml" ContentType="application/vnd.openxmlformats-officedocument.presentationml.notesSlide+xml"/>
  <Override PartName="/ppt/tags/tag424.xml" ContentType="application/vnd.openxmlformats-officedocument.presentationml.tags+xml"/>
  <Override PartName="/ppt/notesSlides/notesSlide16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7.xml" ContentType="application/vnd.openxmlformats-officedocument.presentationml.notesSlide+xml"/>
  <Override PartName="/ppt/tags/tag433.xml" ContentType="application/vnd.openxmlformats-officedocument.presentationml.tags+xml"/>
  <Override PartName="/ppt/notesSlides/notesSlide18.xml" ContentType="application/vnd.openxmlformats-officedocument.presentationml.notesSlide+xml"/>
  <Override PartName="/ppt/tags/tag434.xml" ContentType="application/vnd.openxmlformats-officedocument.presentationml.tags+xml"/>
  <Override PartName="/ppt/notesSlides/notesSlide19.xml" ContentType="application/vnd.openxmlformats-officedocument.presentationml.notesSlide+xml"/>
  <Override PartName="/ppt/tags/tag435.xml" ContentType="application/vnd.openxmlformats-officedocument.presentationml.tags+xml"/>
  <Override PartName="/ppt/notesSlides/notesSlide20.xml" ContentType="application/vnd.openxmlformats-officedocument.presentationml.notesSlide+xml"/>
  <Override PartName="/ppt/tags/tag436.xml" ContentType="application/vnd.openxmlformats-officedocument.presentationml.tags+xml"/>
  <Override PartName="/ppt/notesSlides/notesSlide21.xml" ContentType="application/vnd.openxmlformats-officedocument.presentationml.notesSlide+xml"/>
  <Override PartName="/ppt/tags/tag4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48" r:id="rId1"/>
    <p:sldMasterId id="2147483682" r:id="rId2"/>
    <p:sldMasterId id="2147483694" r:id="rId3"/>
    <p:sldMasterId id="2147483704" r:id="rId4"/>
  </p:sldMasterIdLst>
  <p:notesMasterIdLst>
    <p:notesMasterId r:id="rId58"/>
  </p:notesMasterIdLst>
  <p:handoutMasterIdLst>
    <p:handoutMasterId r:id="rId59"/>
  </p:handoutMasterIdLst>
  <p:sldIdLst>
    <p:sldId id="825" r:id="rId5"/>
    <p:sldId id="834" r:id="rId6"/>
    <p:sldId id="862" r:id="rId7"/>
    <p:sldId id="823" r:id="rId8"/>
    <p:sldId id="836" r:id="rId9"/>
    <p:sldId id="864" r:id="rId10"/>
    <p:sldId id="824" r:id="rId11"/>
    <p:sldId id="835" r:id="rId12"/>
    <p:sldId id="844" r:id="rId13"/>
    <p:sldId id="865" r:id="rId14"/>
    <p:sldId id="846" r:id="rId15"/>
    <p:sldId id="839" r:id="rId16"/>
    <p:sldId id="827" r:id="rId17"/>
    <p:sldId id="828" r:id="rId18"/>
    <p:sldId id="847" r:id="rId19"/>
    <p:sldId id="848" r:id="rId20"/>
    <p:sldId id="849" r:id="rId21"/>
    <p:sldId id="850" r:id="rId22"/>
    <p:sldId id="866" r:id="rId23"/>
    <p:sldId id="798" r:id="rId24"/>
    <p:sldId id="829" r:id="rId25"/>
    <p:sldId id="789" r:id="rId26"/>
    <p:sldId id="790" r:id="rId27"/>
    <p:sldId id="791" r:id="rId28"/>
    <p:sldId id="792" r:id="rId29"/>
    <p:sldId id="793" r:id="rId30"/>
    <p:sldId id="830" r:id="rId31"/>
    <p:sldId id="851" r:id="rId32"/>
    <p:sldId id="852" r:id="rId33"/>
    <p:sldId id="853" r:id="rId34"/>
    <p:sldId id="854" r:id="rId35"/>
    <p:sldId id="855" r:id="rId36"/>
    <p:sldId id="831" r:id="rId37"/>
    <p:sldId id="804" r:id="rId38"/>
    <p:sldId id="856" r:id="rId39"/>
    <p:sldId id="857" r:id="rId40"/>
    <p:sldId id="807" r:id="rId41"/>
    <p:sldId id="808" r:id="rId42"/>
    <p:sldId id="832" r:id="rId43"/>
    <p:sldId id="809" r:id="rId44"/>
    <p:sldId id="858" r:id="rId45"/>
    <p:sldId id="859" r:id="rId46"/>
    <p:sldId id="812" r:id="rId47"/>
    <p:sldId id="813" r:id="rId48"/>
    <p:sldId id="814" r:id="rId49"/>
    <p:sldId id="815" r:id="rId50"/>
    <p:sldId id="833" r:id="rId51"/>
    <p:sldId id="816" r:id="rId52"/>
    <p:sldId id="817" r:id="rId53"/>
    <p:sldId id="860" r:id="rId54"/>
    <p:sldId id="819" r:id="rId55"/>
    <p:sldId id="820" r:id="rId56"/>
    <p:sldId id="874" r:id="rId57"/>
  </p:sldIdLst>
  <p:sldSz cx="8961438" cy="6721475"/>
  <p:notesSz cx="6797675" cy="9926638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5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60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6" userDrawn="1">
          <p15:clr>
            <a:srgbClr val="A4A3A4"/>
          </p15:clr>
        </p15:guide>
        <p15:guide id="3" pos="101" userDrawn="1">
          <p15:clr>
            <a:srgbClr val="A4A3A4"/>
          </p15:clr>
        </p15:guide>
        <p15:guide id="4" orient="horz" pos="294" userDrawn="1">
          <p15:clr>
            <a:srgbClr val="A4A3A4"/>
          </p15:clr>
        </p15:guide>
        <p15:guide id="5" pos="350" userDrawn="1">
          <p15:clr>
            <a:srgbClr val="A4A3A4"/>
          </p15:clr>
        </p15:guide>
        <p15:guide id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C"/>
    <a:srgbClr val="FF6600"/>
    <a:srgbClr val="995E11"/>
    <a:srgbClr val="F9ECC9"/>
    <a:srgbClr val="808080"/>
    <a:srgbClr val="91AFFF"/>
    <a:srgbClr val="0029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1" autoAdjust="0"/>
    <p:restoredTop sz="95833" autoAdjust="0"/>
  </p:normalViewPr>
  <p:slideViewPr>
    <p:cSldViewPr snapToGrid="0">
      <p:cViewPr varScale="1">
        <p:scale>
          <a:sx n="114" d="100"/>
          <a:sy n="114" d="100"/>
        </p:scale>
        <p:origin x="1944" y="96"/>
      </p:cViewPr>
      <p:guideLst>
        <p:guide orient="horz" pos="4226"/>
        <p:guide pos="101"/>
        <p:guide orient="horz" pos="294"/>
        <p:guide pos="350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24" y="6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1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image" Target="../media/image71.emf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2125" y="622300"/>
            <a:ext cx="5819775" cy="436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2062" y="5333978"/>
            <a:ext cx="585995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44464" y="9546303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31953" y="110741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3" indent="-11587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06" indent="-18095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93" indent="-125400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67" indent="-114288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9"/>
            <a:ext cx="5859954" cy="254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7056" y="9546303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4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7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3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7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5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1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8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93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5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568379" y="4976415"/>
            <a:ext cx="5973669" cy="254567"/>
          </a:xfrm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15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0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1375" y="5514782"/>
            <a:ext cx="5276075" cy="25456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7057" y="9546303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831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7125" y="5169860"/>
            <a:ext cx="6283656" cy="5601533"/>
          </a:xfrm>
        </p:spPr>
        <p:txBody>
          <a:bodyPr/>
          <a:lstStyle/>
          <a:p>
            <a:r>
              <a:rPr lang="en-US" sz="1400" b="1" dirty="0" smtClean="0"/>
              <a:t>Participants</a:t>
            </a:r>
          </a:p>
          <a:p>
            <a:r>
              <a:rPr lang="en-US" sz="1400" dirty="0" smtClean="0"/>
              <a:t>Smaller groups , more active and inclusive</a:t>
            </a:r>
            <a:r>
              <a:rPr lang="en-US" sz="1400" baseline="0" dirty="0" smtClean="0"/>
              <a:t> engagements</a:t>
            </a:r>
          </a:p>
          <a:p>
            <a:endParaRPr lang="en-US" sz="1400" b="1" baseline="0" dirty="0" smtClean="0"/>
          </a:p>
          <a:p>
            <a:r>
              <a:rPr lang="en-US" sz="1400" b="1" dirty="0" smtClean="0"/>
              <a:t>Leadership</a:t>
            </a:r>
          </a:p>
          <a:p>
            <a:r>
              <a:rPr lang="en-US" sz="1400" dirty="0" smtClean="0"/>
              <a:t>Regular</a:t>
            </a:r>
            <a:r>
              <a:rPr lang="en-US" sz="1400" baseline="0" dirty="0" smtClean="0"/>
              <a:t> syndications and escalations to promote approach for departmental buy-in</a:t>
            </a:r>
            <a:r>
              <a:rPr lang="en-US" sz="1400" baseline="0" dirty="0"/>
              <a:t> </a:t>
            </a:r>
            <a:r>
              <a:rPr lang="en-US" sz="1400" baseline="0" dirty="0" smtClean="0"/>
              <a:t>and secure commitment at highest level</a:t>
            </a:r>
          </a:p>
          <a:p>
            <a:endParaRPr lang="en-US" sz="1400" baseline="0" dirty="0" smtClean="0"/>
          </a:p>
          <a:p>
            <a:r>
              <a:rPr lang="en-US" sz="1400" b="1" baseline="0" dirty="0" smtClean="0"/>
              <a:t>Timeline</a:t>
            </a:r>
          </a:p>
          <a:p>
            <a:r>
              <a:rPr lang="en-US" sz="1400" baseline="0" dirty="0" smtClean="0"/>
              <a:t>3 weeks fulltime process with 2.5 weeks of active participation from all role players.</a:t>
            </a:r>
          </a:p>
          <a:p>
            <a:r>
              <a:rPr lang="en-US" sz="1400" baseline="0" dirty="0" smtClean="0"/>
              <a:t>Short timeframe – prevents decision fatigue and promotes fast , actionable results</a:t>
            </a:r>
          </a:p>
          <a:p>
            <a:endParaRPr lang="en-US" sz="1400" baseline="0" dirty="0" smtClean="0"/>
          </a:p>
          <a:p>
            <a:r>
              <a:rPr lang="en-US" sz="1400" b="1" baseline="0" dirty="0" smtClean="0"/>
              <a:t>Venue</a:t>
            </a:r>
          </a:p>
          <a:p>
            <a:r>
              <a:rPr lang="en-US" sz="1400" b="0" baseline="0" dirty="0" smtClean="0"/>
              <a:t>Away from the daily office activities </a:t>
            </a:r>
          </a:p>
          <a:p>
            <a:endParaRPr lang="en-US" sz="1400" b="0" baseline="0" dirty="0" smtClean="0"/>
          </a:p>
          <a:p>
            <a:r>
              <a:rPr lang="en-US" sz="1400" b="1" baseline="0" dirty="0" smtClean="0"/>
              <a:t>Working style</a:t>
            </a:r>
          </a:p>
          <a:p>
            <a:r>
              <a:rPr lang="en-US" sz="1400" b="0" baseline="0" dirty="0" err="1" smtClean="0"/>
              <a:t>Veeeeery</a:t>
            </a:r>
            <a:r>
              <a:rPr lang="en-US" sz="1400" b="0" baseline="0" dirty="0" smtClean="0"/>
              <a:t> intense! </a:t>
            </a:r>
          </a:p>
          <a:p>
            <a:r>
              <a:rPr lang="en-US" sz="1400" b="0" baseline="0" dirty="0" smtClean="0"/>
              <a:t>Check in , check out</a:t>
            </a:r>
          </a:p>
          <a:p>
            <a:endParaRPr lang="en-US" sz="1400" b="0" baseline="0" dirty="0" smtClean="0"/>
          </a:p>
          <a:p>
            <a:r>
              <a:rPr lang="en-US" sz="1400" b="1" baseline="0" dirty="0" smtClean="0"/>
              <a:t>End products</a:t>
            </a:r>
          </a:p>
          <a:p>
            <a:r>
              <a:rPr lang="en-US" sz="1400" b="0" baseline="0" dirty="0" smtClean="0"/>
              <a:t>DETAILED ACTIONABLE IMPLEMENTATION PLANS</a:t>
            </a:r>
          </a:p>
          <a:p>
            <a:endParaRPr lang="en-US" sz="1400" b="0" baseline="0" dirty="0" smtClean="0"/>
          </a:p>
          <a:p>
            <a:endParaRPr lang="en-US" sz="1400" b="0" baseline="0" dirty="0" smtClean="0"/>
          </a:p>
          <a:p>
            <a:endParaRPr lang="en-US" sz="1400" b="0" baseline="0" dirty="0" smtClean="0"/>
          </a:p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3669" y="9246889"/>
            <a:ext cx="84960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7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73" y="5333982"/>
            <a:ext cx="5792746" cy="254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7057" y="9546303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4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0473" y="5333982"/>
            <a:ext cx="5792746" cy="254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7057" y="9546303"/>
            <a:ext cx="84959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30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73511" y="9546303"/>
            <a:ext cx="158505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5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8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2" y="5333978"/>
            <a:ext cx="5859954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2098" y="9546303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gif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gif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gif"/><Relationship Id="rId2" Type="http://schemas.openxmlformats.org/officeDocument/2006/relationships/tags" Target="../tags/tag6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753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89630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315193" y="4859406"/>
            <a:ext cx="4433787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315193" y="2799284"/>
            <a:ext cx="4433786" cy="86177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15193" y="3937067"/>
            <a:ext cx="4433786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0" y="5426299"/>
            <a:ext cx="8958263" cy="91281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49226" y="5741988"/>
            <a:ext cx="21336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72" y="1568345"/>
            <a:ext cx="3957968" cy="4435863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5398" y="1568345"/>
            <a:ext cx="3957968" cy="4435863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390069-03CD-4A68-AD71-2D38F5B1DD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58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72" y="1504553"/>
            <a:ext cx="3959525" cy="627026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5" cy="387262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287" y="1504553"/>
            <a:ext cx="3961080" cy="627026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287" y="2131579"/>
            <a:ext cx="3961080" cy="387262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A0A0DD-CFA8-41FD-BBD5-20892E40E1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109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93A24F-7364-419E-83A2-008913538E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6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A6EFA2-918F-4C7F-BB04-DAB3537FBC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91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3" y="267614"/>
            <a:ext cx="2948251" cy="1138917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267615"/>
            <a:ext cx="5009693" cy="5736593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3" y="1406531"/>
            <a:ext cx="2948251" cy="4597676"/>
          </a:xfrm>
        </p:spPr>
        <p:txBody>
          <a:bodyPr/>
          <a:lstStyle>
            <a:lvl1pPr marL="0" indent="0">
              <a:buNone/>
              <a:defRPr sz="1372"/>
            </a:lvl1pPr>
            <a:lvl2pPr marL="448056" indent="0">
              <a:buNone/>
              <a:defRPr sz="1176"/>
            </a:lvl2pPr>
            <a:lvl3pPr marL="896112" indent="0">
              <a:buNone/>
              <a:defRPr sz="980"/>
            </a:lvl3pPr>
            <a:lvl4pPr marL="1344168" indent="0">
              <a:buNone/>
              <a:defRPr sz="882"/>
            </a:lvl4pPr>
            <a:lvl5pPr marL="1792224" indent="0">
              <a:buNone/>
              <a:defRPr sz="882"/>
            </a:lvl5pPr>
            <a:lvl6pPr marL="2240280" indent="0">
              <a:buNone/>
              <a:defRPr sz="882"/>
            </a:lvl6pPr>
            <a:lvl7pPr marL="2688336" indent="0">
              <a:buNone/>
              <a:defRPr sz="882"/>
            </a:lvl7pPr>
            <a:lvl8pPr marL="3136392" indent="0">
              <a:buNone/>
              <a:defRPr sz="882"/>
            </a:lvl8pPr>
            <a:lvl9pPr marL="3584448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F8C652-A8AC-4751-92A2-59CBBEBD7A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3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36"/>
            </a:lvl1pPr>
            <a:lvl2pPr marL="448056" indent="0">
              <a:buNone/>
              <a:defRPr sz="2744"/>
            </a:lvl2pPr>
            <a:lvl3pPr marL="896112" indent="0">
              <a:buNone/>
              <a:defRPr sz="2352"/>
            </a:lvl3pPr>
            <a:lvl4pPr marL="1344168" indent="0">
              <a:buNone/>
              <a:defRPr sz="1960"/>
            </a:lvl4pPr>
            <a:lvl5pPr marL="1792224" indent="0">
              <a:buNone/>
              <a:defRPr sz="1960"/>
            </a:lvl5pPr>
            <a:lvl6pPr marL="2240280" indent="0">
              <a:buNone/>
              <a:defRPr sz="1960"/>
            </a:lvl6pPr>
            <a:lvl7pPr marL="2688336" indent="0">
              <a:buNone/>
              <a:defRPr sz="1960"/>
            </a:lvl7pPr>
            <a:lvl8pPr marL="3136392" indent="0">
              <a:buNone/>
              <a:defRPr sz="1960"/>
            </a:lvl8pPr>
            <a:lvl9pPr marL="3584448" indent="0">
              <a:buNone/>
              <a:defRPr sz="196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A9165D-E979-4FB6-9AC5-B2BA6FF953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34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050CFC-ADF7-4EC5-8D3E-5C74183091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042" y="269171"/>
            <a:ext cx="2016324" cy="573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72" y="269171"/>
            <a:ext cx="5899613" cy="573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5320A1-C7A7-4317-A6F2-F7976DAA1E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3383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89630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315193" y="4859406"/>
            <a:ext cx="4433787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315193" y="2799284"/>
            <a:ext cx="4433786" cy="86177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15193" y="3937067"/>
            <a:ext cx="4433786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0" y="5426299"/>
            <a:ext cx="8958263" cy="91281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49226" y="5741988"/>
            <a:ext cx="21336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6632575" y="5780513"/>
            <a:ext cx="1984374" cy="7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7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040342" y="26127"/>
            <a:ext cx="73738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RESTRICTED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7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470" y="499"/>
          <a:ext cx="470" cy="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" y="499"/>
                        <a:ext cx="470" cy="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72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89630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315193" y="4859406"/>
            <a:ext cx="4433787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315193" y="2799284"/>
            <a:ext cx="4433786" cy="861774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15193" y="3937067"/>
            <a:ext cx="4433786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3" name="TitleTopPlaceholder"/>
          <p:cNvSpPr>
            <a:spLocks noChangeArrowheads="1"/>
          </p:cNvSpPr>
          <p:nvPr userDrawn="1"/>
        </p:nvSpPr>
        <p:spPr bwMode="ltGray">
          <a:xfrm>
            <a:off x="0" y="5426299"/>
            <a:ext cx="8958263" cy="91281"/>
          </a:xfrm>
          <a:prstGeom prst="rect">
            <a:avLst/>
          </a:prstGeom>
          <a:solidFill>
            <a:srgbClr val="BF901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8" descr="http://sawic.environment.gov.za/images/logo_dea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49226" y="5780513"/>
            <a:ext cx="21336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tourism.gov.za/images/logo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6764606" y="5809512"/>
            <a:ext cx="1984374" cy="7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9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040342" y="26127"/>
            <a:ext cx="73738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RESTRICTED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2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040342" y="26127"/>
            <a:ext cx="73738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RESTRICTED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040342" y="26127"/>
            <a:ext cx="73738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RESTRICTED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6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040342" y="26127"/>
            <a:ext cx="73738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RESTRICTED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822" y="894642"/>
            <a:ext cx="4021757" cy="134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108" y="2088014"/>
            <a:ext cx="7617222" cy="14407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AA338A-37B2-4737-B9CF-40D8C52BB1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3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792A91-CC67-4839-8E57-754EAB6C27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2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1960"/>
            </a:lvl1pPr>
            <a:lvl2pPr marL="448056" indent="0">
              <a:buNone/>
              <a:defRPr sz="1764"/>
            </a:lvl2pPr>
            <a:lvl3pPr marL="896112" indent="0">
              <a:buNone/>
              <a:defRPr sz="1568"/>
            </a:lvl3pPr>
            <a:lvl4pPr marL="1344168" indent="0">
              <a:buNone/>
              <a:defRPr sz="1372"/>
            </a:lvl4pPr>
            <a:lvl5pPr marL="1792224" indent="0">
              <a:buNone/>
              <a:defRPr sz="1372"/>
            </a:lvl5pPr>
            <a:lvl6pPr marL="2240280" indent="0">
              <a:buNone/>
              <a:defRPr sz="1372"/>
            </a:lvl6pPr>
            <a:lvl7pPr marL="2688336" indent="0">
              <a:buNone/>
              <a:defRPr sz="1372"/>
            </a:lvl7pPr>
            <a:lvl8pPr marL="3136392" indent="0">
              <a:buNone/>
              <a:defRPr sz="1372"/>
            </a:lvl8pPr>
            <a:lvl9pPr marL="3584448" indent="0">
              <a:buNone/>
              <a:defRPr sz="13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8056" eaLnBrk="0" hangingPunct="0">
              <a:defRPr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4F7FE4-4730-485A-9A56-6F1930F1E9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222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35.xml"/><Relationship Id="rId7" Type="http://schemas.openxmlformats.org/officeDocument/2006/relationships/vmlDrawing" Target="../drawings/vmlDrawing3.v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image" Target="../media/image1.emf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2.gif"/><Relationship Id="rId3" Type="http://schemas.openxmlformats.org/officeDocument/2006/relationships/theme" Target="../theme/theme4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oleObject" Target="../embeddings/oleObject6.bin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vmlDrawing" Target="../drawings/vmlDrawing6.v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220122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10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30204" y="6222253"/>
            <a:ext cx="1207992" cy="4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59" y="6675755"/>
            <a:ext cx="8961120" cy="45720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1451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269955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269955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3" y="269955"/>
            <a:ext cx="1066895" cy="212366"/>
            <a:chOff x="7673880" y="285750"/>
            <a:chExt cx="1066895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269955"/>
            <a:ext cx="830430" cy="1306516"/>
            <a:chOff x="6655594" y="273840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 bwMode="auto">
          <a:xfrm>
            <a:off x="8648924" y="651887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90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07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7405563" y="868443"/>
            <a:ext cx="254000" cy="254000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2" name="Slide Elements" hidden="1"/>
          <p:cNvGrpSpPr>
            <a:grpSpLocks/>
          </p:cNvGrpSpPr>
          <p:nvPr/>
        </p:nvGrpSpPr>
        <p:grpSpPr bwMode="auto">
          <a:xfrm>
            <a:off x="171752" y="6037268"/>
            <a:ext cx="8618237" cy="579438"/>
            <a:chOff x="-865" y="3803"/>
            <a:chExt cx="6325" cy="365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3"/>
              <a:ext cx="632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900" baseline="0" noProof="0" dirty="0" smtClean="0">
                  <a:solidFill>
                    <a:schemeClr val="tx1"/>
                  </a:solidFill>
                  <a:latin typeface="+mn-lt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81"/>
              <a:ext cx="415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9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9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700" r:id="rId4"/>
    <p:sldLayoutId id="2147483703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8072" y="269171"/>
            <a:ext cx="8065294" cy="112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072" y="1568345"/>
            <a:ext cx="8065294" cy="44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072" y="6120899"/>
            <a:ext cx="2091002" cy="4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72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48056">
              <a:defRPr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1825" y="6120899"/>
            <a:ext cx="2837789" cy="4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72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48056"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CONFIDENTIAL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22364" y="6120899"/>
            <a:ext cx="2091002" cy="4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72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448056">
              <a:defRPr/>
            </a:pPr>
            <a:fld id="{15C81CEE-A9E2-45FE-86B3-36B103E327E3}" type="slidenum">
              <a:rPr lang="en-US" altLang="en-US" smtClean="0">
                <a:cs typeface="Arial" panose="020B0604020202020204" pitchFamily="34" charset="0"/>
              </a:rPr>
              <a:pPr defTabSz="448056"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57" y="5974645"/>
            <a:ext cx="1787621" cy="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5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5pPr>
      <a:lvl6pPr marL="448056" algn="ctr" rtl="0" fontAlgn="base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6pPr>
      <a:lvl7pPr marL="896112" algn="ctr" rtl="0" fontAlgn="base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7pPr>
      <a:lvl8pPr marL="1344168" algn="ctr" rtl="0" fontAlgn="base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8pPr>
      <a:lvl9pPr marL="1792224" algn="ctr" rtl="0" fontAlgn="base">
        <a:spcBef>
          <a:spcPct val="0"/>
        </a:spcBef>
        <a:spcAft>
          <a:spcPct val="0"/>
        </a:spcAft>
        <a:defRPr sz="4312">
          <a:solidFill>
            <a:schemeClr val="tx2"/>
          </a:solidFill>
          <a:latin typeface="Arial" charset="0"/>
        </a:defRPr>
      </a:lvl9pPr>
    </p:titleStyle>
    <p:bodyStyle>
      <a:lvl1pPr marL="336042" indent="-336042" algn="l" rtl="0" eaLnBrk="0" fontAlgn="base" hangingPunct="0">
        <a:spcBef>
          <a:spcPct val="20000"/>
        </a:spcBef>
        <a:spcAft>
          <a:spcPct val="0"/>
        </a:spcAft>
        <a:buChar char="•"/>
        <a:defRPr sz="3136">
          <a:solidFill>
            <a:schemeClr val="tx1"/>
          </a:solidFill>
          <a:latin typeface="+mn-lt"/>
          <a:ea typeface="+mn-ea"/>
          <a:cs typeface="+mn-cs"/>
        </a:defRPr>
      </a:lvl1pPr>
      <a:lvl2pPr marL="728091" indent="-280035" algn="l" rtl="0" eaLnBrk="0" fontAlgn="base" hangingPunct="0">
        <a:spcBef>
          <a:spcPct val="20000"/>
        </a:spcBef>
        <a:spcAft>
          <a:spcPct val="0"/>
        </a:spcAft>
        <a:buChar char="–"/>
        <a:defRPr sz="2744">
          <a:solidFill>
            <a:schemeClr val="tx1"/>
          </a:solidFill>
          <a:latin typeface="+mn-lt"/>
        </a:defRPr>
      </a:lvl2pPr>
      <a:lvl3pPr marL="1120140" indent="-224028" algn="l" rtl="0" eaLnBrk="0" fontAlgn="base" hangingPunct="0">
        <a:spcBef>
          <a:spcPct val="20000"/>
        </a:spcBef>
        <a:spcAft>
          <a:spcPct val="0"/>
        </a:spcAft>
        <a:buChar char="•"/>
        <a:defRPr sz="2352">
          <a:solidFill>
            <a:schemeClr val="tx1"/>
          </a:solidFill>
          <a:latin typeface="+mn-lt"/>
        </a:defRPr>
      </a:lvl3pPr>
      <a:lvl4pPr marL="1568196" indent="-224028" algn="l" rtl="0" eaLnBrk="0" fontAlgn="base" hangingPunct="0">
        <a:spcBef>
          <a:spcPct val="20000"/>
        </a:spcBef>
        <a:spcAft>
          <a:spcPct val="0"/>
        </a:spcAft>
        <a:buChar char="–"/>
        <a:defRPr sz="1960">
          <a:solidFill>
            <a:schemeClr val="tx1"/>
          </a:solidFill>
          <a:latin typeface="+mn-lt"/>
        </a:defRPr>
      </a:lvl4pPr>
      <a:lvl5pPr marL="2016252" indent="-224028" algn="l" rtl="0" eaLnBrk="0" fontAlgn="base" hangingPunct="0">
        <a:spcBef>
          <a:spcPct val="20000"/>
        </a:spcBef>
        <a:spcAft>
          <a:spcPct val="0"/>
        </a:spcAft>
        <a:buChar char="»"/>
        <a:defRPr sz="1960">
          <a:solidFill>
            <a:schemeClr val="tx1"/>
          </a:solidFill>
          <a:latin typeface="+mn-lt"/>
        </a:defRPr>
      </a:lvl5pPr>
      <a:lvl6pPr marL="2464308" indent="-224028" algn="l" rtl="0" fontAlgn="base">
        <a:spcBef>
          <a:spcPct val="20000"/>
        </a:spcBef>
        <a:spcAft>
          <a:spcPct val="0"/>
        </a:spcAft>
        <a:buChar char="»"/>
        <a:defRPr sz="1960">
          <a:solidFill>
            <a:schemeClr val="tx1"/>
          </a:solidFill>
          <a:latin typeface="+mn-lt"/>
        </a:defRPr>
      </a:lvl6pPr>
      <a:lvl7pPr marL="2912364" indent="-224028" algn="l" rtl="0" fontAlgn="base">
        <a:spcBef>
          <a:spcPct val="20000"/>
        </a:spcBef>
        <a:spcAft>
          <a:spcPct val="0"/>
        </a:spcAft>
        <a:buChar char="»"/>
        <a:defRPr sz="1960">
          <a:solidFill>
            <a:schemeClr val="tx1"/>
          </a:solidFill>
          <a:latin typeface="+mn-lt"/>
        </a:defRPr>
      </a:lvl7pPr>
      <a:lvl8pPr marL="3360420" indent="-224028" algn="l" rtl="0" fontAlgn="base">
        <a:spcBef>
          <a:spcPct val="20000"/>
        </a:spcBef>
        <a:spcAft>
          <a:spcPct val="0"/>
        </a:spcAft>
        <a:buChar char="»"/>
        <a:defRPr sz="1960">
          <a:solidFill>
            <a:schemeClr val="tx1"/>
          </a:solidFill>
          <a:latin typeface="+mn-lt"/>
        </a:defRPr>
      </a:lvl8pPr>
      <a:lvl9pPr marL="3808476" indent="-224028" algn="l" rtl="0" fontAlgn="base">
        <a:spcBef>
          <a:spcPct val="20000"/>
        </a:spcBef>
        <a:spcAft>
          <a:spcPct val="0"/>
        </a:spcAft>
        <a:buChar char="»"/>
        <a:defRPr sz="19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8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30204" y="6222253"/>
            <a:ext cx="1207992" cy="4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www.tourism.gov.za/images/logo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271497" y="6248197"/>
            <a:ext cx="1123504" cy="4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59" y="6675755"/>
            <a:ext cx="8961120" cy="45720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1451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269955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269955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3" y="269955"/>
            <a:ext cx="1066895" cy="212366"/>
            <a:chOff x="7673880" y="285750"/>
            <a:chExt cx="1066895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269955"/>
            <a:ext cx="830430" cy="1306516"/>
            <a:chOff x="6655594" y="273840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 bwMode="auto">
          <a:xfrm>
            <a:off x="8648924" y="651887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00" smtClean="0">
                <a:solidFill>
                  <a:srgbClr val="000000"/>
                </a:solidFill>
              </a:rPr>
              <a:pPr algn="r"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07" name="McK Moon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405563" y="868443"/>
            <a:ext cx="254000" cy="254000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Slide Elements" hidden="1"/>
          <p:cNvGrpSpPr>
            <a:grpSpLocks/>
          </p:cNvGrpSpPr>
          <p:nvPr/>
        </p:nvGrpSpPr>
        <p:grpSpPr bwMode="auto">
          <a:xfrm>
            <a:off x="171752" y="6037268"/>
            <a:ext cx="8618237" cy="579438"/>
            <a:chOff x="-865" y="3803"/>
            <a:chExt cx="6325" cy="365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3"/>
              <a:ext cx="632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81"/>
              <a:ext cx="415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SOURCE: </a:t>
              </a:r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14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0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Picture 8" descr="http://sawic.environment.gov.za/images/logo_dea.gif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71451" y="6222253"/>
            <a:ext cx="1207992" cy="4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http://www.tourism.gov.za/images/logo.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268497" y="6240803"/>
            <a:ext cx="1123504" cy="4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BottomBar"/>
          <p:cNvSpPr>
            <a:spLocks noChangeArrowheads="1"/>
          </p:cNvSpPr>
          <p:nvPr/>
        </p:nvSpPr>
        <p:spPr bwMode="ltGray">
          <a:xfrm>
            <a:off x="159" y="6675755"/>
            <a:ext cx="8961120" cy="45720"/>
          </a:xfrm>
          <a:prstGeom prst="rect">
            <a:avLst/>
          </a:prstGeom>
          <a:solidFill>
            <a:srgbClr val="BF901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1451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1451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/>
        </p:nvGrpSpPr>
        <p:grpSpPr bwMode="auto">
          <a:xfrm>
            <a:off x="8026400" y="269955"/>
            <a:ext cx="763588" cy="996951"/>
            <a:chOff x="4936" y="176"/>
            <a:chExt cx="481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/>
        </p:nvGrpSpPr>
        <p:grpSpPr bwMode="auto">
          <a:xfrm>
            <a:off x="7718425" y="269955"/>
            <a:ext cx="1071563" cy="730251"/>
            <a:chOff x="4750" y="176"/>
            <a:chExt cx="675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79" name="McKSticker" hidden="1"/>
          <p:cNvGrpSpPr/>
          <p:nvPr/>
        </p:nvGrpSpPr>
        <p:grpSpPr bwMode="auto">
          <a:xfrm>
            <a:off x="7723093" y="269955"/>
            <a:ext cx="1066895" cy="212366"/>
            <a:chOff x="7673880" y="285750"/>
            <a:chExt cx="1066895" cy="212366"/>
          </a:xfrm>
        </p:grpSpPr>
        <p:sp>
          <p:nvSpPr>
            <p:cNvPr id="80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1" name="AutoShape 31"/>
            <p:cNvCxnSpPr>
              <a:cxnSpLocks noChangeShapeType="1"/>
              <a:stCxn id="80" idx="2"/>
              <a:endCxn id="80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32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LegendMoons" hidden="1"/>
          <p:cNvGrpSpPr/>
          <p:nvPr/>
        </p:nvGrpSpPr>
        <p:grpSpPr bwMode="auto">
          <a:xfrm>
            <a:off x="7959558" y="269955"/>
            <a:ext cx="830430" cy="1306516"/>
            <a:chOff x="6655594" y="273840"/>
            <a:chExt cx="830430" cy="1306516"/>
          </a:xfrm>
        </p:grpSpPr>
        <p:grpSp>
          <p:nvGrpSpPr>
            <p:cNvPr id="84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2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5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0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6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8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7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6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B462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3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104" name="Slide Number"/>
          <p:cNvSpPr txBox="1">
            <a:spLocks/>
          </p:cNvSpPr>
          <p:nvPr/>
        </p:nvSpPr>
        <p:spPr bwMode="auto">
          <a:xfrm>
            <a:off x="8648924" y="6478207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900" smtClean="0">
                <a:solidFill>
                  <a:srgbClr val="000000"/>
                </a:solidFill>
              </a:rPr>
              <a:pPr algn="r"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07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405563" y="868443"/>
            <a:ext cx="254000" cy="254000"/>
            <a:chOff x="1600" y="1600"/>
            <a:chExt cx="160" cy="160"/>
          </a:xfrm>
        </p:grpSpPr>
        <p:sp>
          <p:nvSpPr>
            <p:cNvPr id="108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Slide Elements" hidden="1"/>
          <p:cNvGrpSpPr>
            <a:grpSpLocks/>
          </p:cNvGrpSpPr>
          <p:nvPr/>
        </p:nvGrpSpPr>
        <p:grpSpPr bwMode="auto">
          <a:xfrm>
            <a:off x="171752" y="6037268"/>
            <a:ext cx="8618237" cy="579438"/>
            <a:chOff x="-865" y="3803"/>
            <a:chExt cx="6325" cy="365"/>
          </a:xfrm>
        </p:grpSpPr>
        <p:sp>
          <p:nvSpPr>
            <p:cNvPr id="105" name="4. Footnote"/>
            <p:cNvSpPr txBox="1">
              <a:spLocks noChangeArrowheads="1"/>
            </p:cNvSpPr>
            <p:nvPr/>
          </p:nvSpPr>
          <p:spPr bwMode="auto">
            <a:xfrm>
              <a:off x="-865" y="3803"/>
              <a:ext cx="632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6" name="5. Source"/>
            <p:cNvSpPr>
              <a:spLocks noChangeArrowheads="1"/>
            </p:cNvSpPr>
            <p:nvPr/>
          </p:nvSpPr>
          <p:spPr bwMode="auto">
            <a:xfrm>
              <a:off x="75" y="4081"/>
              <a:ext cx="415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SOURCE: </a:t>
              </a:r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5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60.jpeg"/><Relationship Id="rId3" Type="http://schemas.openxmlformats.org/officeDocument/2006/relationships/tags" Target="../tags/tag129.xml"/><Relationship Id="rId21" Type="http://schemas.openxmlformats.org/officeDocument/2006/relationships/image" Target="../media/image63.jpe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59.jpeg"/><Relationship Id="rId2" Type="http://schemas.openxmlformats.org/officeDocument/2006/relationships/tags" Target="../tags/tag128.xml"/><Relationship Id="rId16" Type="http://schemas.openxmlformats.org/officeDocument/2006/relationships/image" Target="../media/image9.emf"/><Relationship Id="rId20" Type="http://schemas.openxmlformats.org/officeDocument/2006/relationships/image" Target="../media/image62.jpeg"/><Relationship Id="rId1" Type="http://schemas.openxmlformats.org/officeDocument/2006/relationships/vmlDrawing" Target="../drawings/vmlDrawing16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oleObject" Target="../embeddings/oleObject17.bin"/><Relationship Id="rId10" Type="http://schemas.openxmlformats.org/officeDocument/2006/relationships/tags" Target="../tags/tag136.xml"/><Relationship Id="rId19" Type="http://schemas.openxmlformats.org/officeDocument/2006/relationships/image" Target="../media/image61.jpe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67.emf"/><Relationship Id="rId68" Type="http://schemas.openxmlformats.org/officeDocument/2006/relationships/oleObject" Target="../embeddings/oleObject24.bin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tags" Target="../tags/tag190.xml"/><Relationship Id="rId58" Type="http://schemas.openxmlformats.org/officeDocument/2006/relationships/oleObject" Target="../embeddings/oleObject19.bin"/><Relationship Id="rId66" Type="http://schemas.openxmlformats.org/officeDocument/2006/relationships/oleObject" Target="../embeddings/oleObject23.bin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image" Target="../media/image64.emf"/><Relationship Id="rId61" Type="http://schemas.openxmlformats.org/officeDocument/2006/relationships/image" Target="../media/image66.emf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tags" Target="../tags/tag189.xml"/><Relationship Id="rId60" Type="http://schemas.openxmlformats.org/officeDocument/2006/relationships/oleObject" Target="../embeddings/oleObject20.bin"/><Relationship Id="rId65" Type="http://schemas.openxmlformats.org/officeDocument/2006/relationships/image" Target="../media/image68.emf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oleObject" Target="../embeddings/oleObject18.bin"/><Relationship Id="rId64" Type="http://schemas.openxmlformats.org/officeDocument/2006/relationships/oleObject" Target="../embeddings/oleObject22.bin"/><Relationship Id="rId69" Type="http://schemas.openxmlformats.org/officeDocument/2006/relationships/image" Target="../media/image70.emf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image" Target="../media/image65.emf"/><Relationship Id="rId67" Type="http://schemas.openxmlformats.org/officeDocument/2006/relationships/image" Target="../media/image69.emf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54" Type="http://schemas.openxmlformats.org/officeDocument/2006/relationships/tags" Target="../tags/tag191.xml"/><Relationship Id="rId62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9.emf"/><Relationship Id="rId2" Type="http://schemas.openxmlformats.org/officeDocument/2006/relationships/tags" Target="../tags/tag19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71.emf"/><Relationship Id="rId18" Type="http://schemas.openxmlformats.org/officeDocument/2006/relationships/slide" Target="slide39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oleObject" Target="../embeddings/oleObject26.bin"/><Relationship Id="rId17" Type="http://schemas.openxmlformats.org/officeDocument/2006/relationships/slide" Target="slide33.xml"/><Relationship Id="rId2" Type="http://schemas.openxmlformats.org/officeDocument/2006/relationships/tags" Target="../tags/tag194.xml"/><Relationship Id="rId16" Type="http://schemas.openxmlformats.org/officeDocument/2006/relationships/slide" Target="slide27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9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97.xml"/><Relationship Id="rId15" Type="http://schemas.openxmlformats.org/officeDocument/2006/relationships/slide" Target="slide21.xml"/><Relationship Id="rId10" Type="http://schemas.openxmlformats.org/officeDocument/2006/relationships/tags" Target="../tags/tag202.xml"/><Relationship Id="rId19" Type="http://schemas.openxmlformats.org/officeDocument/2006/relationships/slide" Target="slide47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image" Target="../media/image71.emf"/><Relationship Id="rId18" Type="http://schemas.openxmlformats.org/officeDocument/2006/relationships/slide" Target="slide3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oleObject" Target="../embeddings/oleObject27.bin"/><Relationship Id="rId17" Type="http://schemas.openxmlformats.org/officeDocument/2006/relationships/slide" Target="slide33.xml"/><Relationship Id="rId2" Type="http://schemas.openxmlformats.org/officeDocument/2006/relationships/tags" Target="../tags/tag203.xml"/><Relationship Id="rId16" Type="http://schemas.openxmlformats.org/officeDocument/2006/relationships/slide" Target="slide27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0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06.xml"/><Relationship Id="rId15" Type="http://schemas.openxmlformats.org/officeDocument/2006/relationships/slide" Target="slide21.xml"/><Relationship Id="rId10" Type="http://schemas.openxmlformats.org/officeDocument/2006/relationships/tags" Target="../tags/tag211.xml"/><Relationship Id="rId19" Type="http://schemas.openxmlformats.org/officeDocument/2006/relationships/slide" Target="slide47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tags" Target="../tags/tag236.xml"/><Relationship Id="rId3" Type="http://schemas.openxmlformats.org/officeDocument/2006/relationships/tags" Target="../tags/tag213.xml"/><Relationship Id="rId21" Type="http://schemas.openxmlformats.org/officeDocument/2006/relationships/tags" Target="../tags/tag231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tags" Target="../tags/tag235.xml"/><Relationship Id="rId33" Type="http://schemas.openxmlformats.org/officeDocument/2006/relationships/image" Target="../media/image10.emf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tags" Target="../tags/tag230.xml"/><Relationship Id="rId29" Type="http://schemas.openxmlformats.org/officeDocument/2006/relationships/tags" Target="../tags/tag239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tags" Target="../tags/tag234.xml"/><Relationship Id="rId32" Type="http://schemas.openxmlformats.org/officeDocument/2006/relationships/oleObject" Target="../embeddings/oleObject28.bin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tags" Target="../tags/tag220.xml"/><Relationship Id="rId19" Type="http://schemas.openxmlformats.org/officeDocument/2006/relationships/tags" Target="../tags/tag229.xml"/><Relationship Id="rId31" Type="http://schemas.openxmlformats.org/officeDocument/2006/relationships/notesSlide" Target="../notesSlides/notesSlide8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tags" Target="../tags/tag232.xml"/><Relationship Id="rId27" Type="http://schemas.openxmlformats.org/officeDocument/2006/relationships/tags" Target="../tags/tag237.xml"/><Relationship Id="rId30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41.xml"/><Relationship Id="rId21" Type="http://schemas.openxmlformats.org/officeDocument/2006/relationships/image" Target="../media/image72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image" Target="../media/image71.emf"/><Relationship Id="rId1" Type="http://schemas.openxmlformats.org/officeDocument/2006/relationships/vmlDrawing" Target="../drawings/vmlDrawing22.v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10" Type="http://schemas.openxmlformats.org/officeDocument/2006/relationships/tags" Target="../tags/tag248.xml"/><Relationship Id="rId19" Type="http://schemas.openxmlformats.org/officeDocument/2006/relationships/oleObject" Target="../embeddings/oleObject29.bin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image" Target="../media/image73.emf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oleObject" Target="../embeddings/oleObject31.bin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image" Target="../media/image71.emf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74.emf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slideLayout" Target="../slideLayouts/slideLayout2.xml"/><Relationship Id="rId27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tags" Target="../tags/tag277.xml"/><Relationship Id="rId21" Type="http://schemas.openxmlformats.org/officeDocument/2006/relationships/image" Target="../media/image76.emf"/><Relationship Id="rId34" Type="http://schemas.openxmlformats.org/officeDocument/2006/relationships/oleObject" Target="../embeddings/oleObject42.bin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image" Target="../media/image84.gif"/><Relationship Id="rId25" Type="http://schemas.openxmlformats.org/officeDocument/2006/relationships/image" Target="../media/image78.emf"/><Relationship Id="rId33" Type="http://schemas.openxmlformats.org/officeDocument/2006/relationships/image" Target="../media/image82.emf"/><Relationship Id="rId2" Type="http://schemas.openxmlformats.org/officeDocument/2006/relationships/tags" Target="../tags/tag276.xml"/><Relationship Id="rId16" Type="http://schemas.openxmlformats.org/officeDocument/2006/relationships/image" Target="../media/image71.emf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24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5" Type="http://schemas.openxmlformats.org/officeDocument/2006/relationships/tags" Target="../tags/tag279.xml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77.emf"/><Relationship Id="rId28" Type="http://schemas.openxmlformats.org/officeDocument/2006/relationships/oleObject" Target="../embeddings/oleObject39.bin"/><Relationship Id="rId10" Type="http://schemas.openxmlformats.org/officeDocument/2006/relationships/tags" Target="../tags/tag284.xml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slideLayout" Target="../slideLayouts/slideLayout2.xml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79.e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8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image" Target="../media/image85.emf"/><Relationship Id="rId2" Type="http://schemas.openxmlformats.org/officeDocument/2006/relationships/tags" Target="../tags/tag288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25.v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image" Target="../media/image71.emf"/><Relationship Id="rId10" Type="http://schemas.openxmlformats.org/officeDocument/2006/relationships/tags" Target="../tags/tag296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10.emf"/><Relationship Id="rId2" Type="http://schemas.openxmlformats.org/officeDocument/2006/relationships/tags" Target="../tags/tag63.xml"/><Relationship Id="rId1" Type="http://schemas.openxmlformats.org/officeDocument/2006/relationships/vmlDrawing" Target="../drawings/vmlDrawing8.vml"/><Relationship Id="rId6" Type="http://schemas.openxmlformats.org/officeDocument/2006/relationships/tags" Target="../tags/tag6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image" Target="../media/image71.emf"/><Relationship Id="rId18" Type="http://schemas.openxmlformats.org/officeDocument/2006/relationships/slide" Target="slide39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oleObject" Target="../embeddings/oleObject46.bin"/><Relationship Id="rId17" Type="http://schemas.openxmlformats.org/officeDocument/2006/relationships/slide" Target="slide33.xml"/><Relationship Id="rId2" Type="http://schemas.openxmlformats.org/officeDocument/2006/relationships/tags" Target="../tags/tag300.xml"/><Relationship Id="rId16" Type="http://schemas.openxmlformats.org/officeDocument/2006/relationships/slide" Target="slide27.xml"/><Relationship Id="rId1" Type="http://schemas.openxmlformats.org/officeDocument/2006/relationships/vmlDrawing" Target="../drawings/vmlDrawing27.vml"/><Relationship Id="rId6" Type="http://schemas.openxmlformats.org/officeDocument/2006/relationships/tags" Target="../tags/tag30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03.xml"/><Relationship Id="rId15" Type="http://schemas.openxmlformats.org/officeDocument/2006/relationships/slide" Target="slide14.xml"/><Relationship Id="rId10" Type="http://schemas.openxmlformats.org/officeDocument/2006/relationships/tags" Target="../tags/tag308.xml"/><Relationship Id="rId19" Type="http://schemas.openxmlformats.org/officeDocument/2006/relationships/slide" Target="slide47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7.gi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3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0.xml"/><Relationship Id="rId1" Type="http://schemas.openxmlformats.org/officeDocument/2006/relationships/vmlDrawing" Target="../drawings/vmlDrawing29.v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10" Type="http://schemas.openxmlformats.org/officeDocument/2006/relationships/image" Target="../media/image87.gif"/><Relationship Id="rId4" Type="http://schemas.openxmlformats.org/officeDocument/2006/relationships/tags" Target="../tags/tag312.xml"/><Relationship Id="rId9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87.gif"/><Relationship Id="rId2" Type="http://schemas.openxmlformats.org/officeDocument/2006/relationships/tags" Target="../tags/tag315.xml"/><Relationship Id="rId1" Type="http://schemas.openxmlformats.org/officeDocument/2006/relationships/vmlDrawing" Target="../drawings/vmlDrawing30.vml"/><Relationship Id="rId6" Type="http://schemas.openxmlformats.org/officeDocument/2006/relationships/tags" Target="../tags/tag319.xml"/><Relationship Id="rId11" Type="http://schemas.openxmlformats.org/officeDocument/2006/relationships/image" Target="../media/image11.emf"/><Relationship Id="rId5" Type="http://schemas.openxmlformats.org/officeDocument/2006/relationships/tags" Target="../tags/tag318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317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image" Target="../media/image87.gif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image" Target="../media/image88.jpeg"/><Relationship Id="rId2" Type="http://schemas.openxmlformats.org/officeDocument/2006/relationships/tags" Target="../tags/tag322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26.xml"/><Relationship Id="rId11" Type="http://schemas.openxmlformats.org/officeDocument/2006/relationships/image" Target="../media/image11.emf"/><Relationship Id="rId5" Type="http://schemas.openxmlformats.org/officeDocument/2006/relationships/tags" Target="../tags/tag325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324.xml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71.emf"/><Relationship Id="rId17" Type="http://schemas.openxmlformats.org/officeDocument/2006/relationships/image" Target="../media/image92.png"/><Relationship Id="rId2" Type="http://schemas.openxmlformats.org/officeDocument/2006/relationships/tags" Target="../tags/tag329.xml"/><Relationship Id="rId16" Type="http://schemas.openxmlformats.org/officeDocument/2006/relationships/image" Target="../media/image91.png"/><Relationship Id="rId1" Type="http://schemas.openxmlformats.org/officeDocument/2006/relationships/vmlDrawing" Target="../drawings/vmlDrawing32.vml"/><Relationship Id="rId6" Type="http://schemas.openxmlformats.org/officeDocument/2006/relationships/tags" Target="../tags/tag333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332.xml"/><Relationship Id="rId15" Type="http://schemas.openxmlformats.org/officeDocument/2006/relationships/image" Target="../media/image9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7.gif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slide" Target="slide3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slide" Target="slide13.xml"/><Relationship Id="rId2" Type="http://schemas.openxmlformats.org/officeDocument/2006/relationships/tags" Target="../tags/tag337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41.xml"/><Relationship Id="rId11" Type="http://schemas.openxmlformats.org/officeDocument/2006/relationships/image" Target="../media/image71.emf"/><Relationship Id="rId5" Type="http://schemas.openxmlformats.org/officeDocument/2006/relationships/tags" Target="../tags/tag340.xml"/><Relationship Id="rId15" Type="http://schemas.openxmlformats.org/officeDocument/2006/relationships/slide" Target="slide47.xml"/><Relationship Id="rId10" Type="http://schemas.openxmlformats.org/officeDocument/2006/relationships/oleObject" Target="../embeddings/oleObject52.bin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6.xml"/><Relationship Id="rId14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2" Type="http://schemas.openxmlformats.org/officeDocument/2006/relationships/tags" Target="../tags/tag345.xml"/><Relationship Id="rId1" Type="http://schemas.openxmlformats.org/officeDocument/2006/relationships/vmlDrawing" Target="../drawings/vmlDrawing35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image" Target="../media/image10.emf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34" Type="http://schemas.openxmlformats.org/officeDocument/2006/relationships/image" Target="../media/image11.emf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oleObject" Target="../embeddings/oleObject9.bin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1" Type="http://schemas.openxmlformats.org/officeDocument/2006/relationships/vmlDrawing" Target="../drawings/vmlDrawing9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3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image" Target="../media/image12.emf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99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5.bin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oleObject" Target="../embeddings/oleObject57.bin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image" Target="../media/image10.emf"/><Relationship Id="rId2" Type="http://schemas.openxmlformats.org/officeDocument/2006/relationships/tags" Target="../tags/tag358.xml"/><Relationship Id="rId16" Type="http://schemas.openxmlformats.org/officeDocument/2006/relationships/oleObject" Target="../embeddings/oleObject56.bin"/><Relationship Id="rId20" Type="http://schemas.openxmlformats.org/officeDocument/2006/relationships/image" Target="../media/image95.png"/><Relationship Id="rId1" Type="http://schemas.openxmlformats.org/officeDocument/2006/relationships/vmlDrawing" Target="../drawings/vmlDrawing37.v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5" Type="http://schemas.openxmlformats.org/officeDocument/2006/relationships/tags" Target="../tags/tag36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66.xml"/><Relationship Id="rId19" Type="http://schemas.openxmlformats.org/officeDocument/2006/relationships/image" Target="../media/image94.emf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7.jpg"/><Relationship Id="rId2" Type="http://schemas.openxmlformats.org/officeDocument/2006/relationships/tags" Target="../tags/tag37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6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slide" Target="slide27.xml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slide" Target="slide13.xml"/><Relationship Id="rId2" Type="http://schemas.openxmlformats.org/officeDocument/2006/relationships/tags" Target="../tags/tag372.xml"/><Relationship Id="rId1" Type="http://schemas.openxmlformats.org/officeDocument/2006/relationships/vmlDrawing" Target="../drawings/vmlDrawing39.vml"/><Relationship Id="rId6" Type="http://schemas.openxmlformats.org/officeDocument/2006/relationships/tags" Target="../tags/tag376.xml"/><Relationship Id="rId11" Type="http://schemas.openxmlformats.org/officeDocument/2006/relationships/image" Target="../media/image71.emf"/><Relationship Id="rId5" Type="http://schemas.openxmlformats.org/officeDocument/2006/relationships/tags" Target="../tags/tag375.xml"/><Relationship Id="rId15" Type="http://schemas.openxmlformats.org/officeDocument/2006/relationships/slide" Target="slide47.xml"/><Relationship Id="rId10" Type="http://schemas.openxmlformats.org/officeDocument/2006/relationships/oleObject" Target="../embeddings/oleObject59.bin"/><Relationship Id="rId4" Type="http://schemas.openxmlformats.org/officeDocument/2006/relationships/tags" Target="../tags/tag374.xml"/><Relationship Id="rId9" Type="http://schemas.openxmlformats.org/officeDocument/2006/relationships/slideLayout" Target="../slideLayouts/slideLayout6.xml"/><Relationship Id="rId14" Type="http://schemas.openxmlformats.org/officeDocument/2006/relationships/slide" Target="slide3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380.xml"/><Relationship Id="rId7" Type="http://schemas.openxmlformats.org/officeDocument/2006/relationships/image" Target="../media/image100.jpg"/><Relationship Id="rId2" Type="http://schemas.openxmlformats.org/officeDocument/2006/relationships/tags" Target="../tags/tag37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60.bin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tags" Target="../tags/tag38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2.emf"/><Relationship Id="rId11" Type="http://schemas.openxmlformats.org/officeDocument/2006/relationships/image" Target="../media/image107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06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2.bin"/><Relationship Id="rId4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image" Target="../media/image102.emf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oleObject" Target="../embeddings/oleObject63.bin"/><Relationship Id="rId2" Type="http://schemas.openxmlformats.org/officeDocument/2006/relationships/tags" Target="../tags/tag383.xml"/><Relationship Id="rId16" Type="http://schemas.openxmlformats.org/officeDocument/2006/relationships/image" Target="../media/image112.jpeg"/><Relationship Id="rId1" Type="http://schemas.openxmlformats.org/officeDocument/2006/relationships/vmlDrawing" Target="../drawings/vmlDrawing43.vml"/><Relationship Id="rId6" Type="http://schemas.openxmlformats.org/officeDocument/2006/relationships/tags" Target="../tags/tag38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386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3.png"/><Relationship Id="rId2" Type="http://schemas.openxmlformats.org/officeDocument/2006/relationships/tags" Target="../tags/tag39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64.bin"/><Relationship Id="rId4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slide" Target="slide27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slide" Target="slide13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96.xml"/><Relationship Id="rId11" Type="http://schemas.openxmlformats.org/officeDocument/2006/relationships/image" Target="../media/image71.emf"/><Relationship Id="rId5" Type="http://schemas.openxmlformats.org/officeDocument/2006/relationships/tags" Target="../tags/tag395.xml"/><Relationship Id="rId15" Type="http://schemas.openxmlformats.org/officeDocument/2006/relationships/slide" Target="slide47.xml"/><Relationship Id="rId10" Type="http://schemas.openxmlformats.org/officeDocument/2006/relationships/oleObject" Target="../embeddings/oleObject65.bin"/><Relationship Id="rId4" Type="http://schemas.openxmlformats.org/officeDocument/2006/relationships/tags" Target="../tags/tag394.xml"/><Relationship Id="rId9" Type="http://schemas.openxmlformats.org/officeDocument/2006/relationships/slideLayout" Target="../slideLayouts/slideLayout6.xml"/><Relationship Id="rId1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15.jpe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tags" Target="../tags/tag100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0.vml"/><Relationship Id="rId6" Type="http://schemas.openxmlformats.org/officeDocument/2006/relationships/tags" Target="../tags/tag104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103.xml"/><Relationship Id="rId15" Type="http://schemas.openxmlformats.org/officeDocument/2006/relationships/image" Target="../media/image17.jpeg"/><Relationship Id="rId10" Type="http://schemas.openxmlformats.org/officeDocument/2006/relationships/notesSlide" Target="../notesSlides/notesSlide2.xml"/><Relationship Id="rId4" Type="http://schemas.openxmlformats.org/officeDocument/2006/relationships/tags" Target="../tags/tag10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400.xml"/><Relationship Id="rId7" Type="http://schemas.openxmlformats.org/officeDocument/2006/relationships/image" Target="../media/image100.jpg"/><Relationship Id="rId2" Type="http://schemas.openxmlformats.org/officeDocument/2006/relationships/tags" Target="../tags/tag39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66.bin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3" Type="http://schemas.openxmlformats.org/officeDocument/2006/relationships/tags" Target="../tags/tag402.xml"/><Relationship Id="rId21" Type="http://schemas.openxmlformats.org/officeDocument/2006/relationships/oleObject" Target="../embeddings/oleObject67.bin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image" Target="../media/image117.jpe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image" Target="../media/image116.emf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oleObject" Target="../embeddings/oleObject68.bin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image" Target="../media/image1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7" Type="http://schemas.openxmlformats.org/officeDocument/2006/relationships/image" Target="../media/image118.jpeg"/><Relationship Id="rId2" Type="http://schemas.openxmlformats.org/officeDocument/2006/relationships/tags" Target="../tags/tag41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69.bin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9.png"/><Relationship Id="rId2" Type="http://schemas.openxmlformats.org/officeDocument/2006/relationships/tags" Target="../tags/tag42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0.jpeg"/><Relationship Id="rId2" Type="http://schemas.openxmlformats.org/officeDocument/2006/relationships/tags" Target="../tags/tag42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1.bin"/><Relationship Id="rId4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1.jpeg"/><Relationship Id="rId2" Type="http://schemas.openxmlformats.org/officeDocument/2006/relationships/tags" Target="../tags/tag423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72.bin"/><Relationship Id="rId4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2.emf"/><Relationship Id="rId2" Type="http://schemas.openxmlformats.org/officeDocument/2006/relationships/tags" Target="../tags/tag42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3.bin"/><Relationship Id="rId4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slide" Target="slide27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12" Type="http://schemas.openxmlformats.org/officeDocument/2006/relationships/slide" Target="slide13.xml"/><Relationship Id="rId2" Type="http://schemas.openxmlformats.org/officeDocument/2006/relationships/tags" Target="../tags/tag425.xml"/><Relationship Id="rId1" Type="http://schemas.openxmlformats.org/officeDocument/2006/relationships/vmlDrawing" Target="../drawings/vmlDrawing53.vml"/><Relationship Id="rId6" Type="http://schemas.openxmlformats.org/officeDocument/2006/relationships/tags" Target="../tags/tag429.xml"/><Relationship Id="rId11" Type="http://schemas.openxmlformats.org/officeDocument/2006/relationships/image" Target="../media/image71.emf"/><Relationship Id="rId5" Type="http://schemas.openxmlformats.org/officeDocument/2006/relationships/tags" Target="../tags/tag428.xml"/><Relationship Id="rId15" Type="http://schemas.openxmlformats.org/officeDocument/2006/relationships/slide" Target="slide39.xml"/><Relationship Id="rId10" Type="http://schemas.openxmlformats.org/officeDocument/2006/relationships/oleObject" Target="../embeddings/oleObject74.bin"/><Relationship Id="rId4" Type="http://schemas.openxmlformats.org/officeDocument/2006/relationships/tags" Target="../tags/tag427.xml"/><Relationship Id="rId9" Type="http://schemas.openxmlformats.org/officeDocument/2006/relationships/slideLayout" Target="../slideLayouts/slideLayout6.xml"/><Relationship Id="rId14" Type="http://schemas.openxmlformats.org/officeDocument/2006/relationships/slide" Target="slide3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3.png"/><Relationship Id="rId2" Type="http://schemas.openxmlformats.org/officeDocument/2006/relationships/tags" Target="../tags/tag43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5.bin"/><Relationship Id="rId4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20.emf"/><Relationship Id="rId2" Type="http://schemas.openxmlformats.org/officeDocument/2006/relationships/tags" Target="../tags/tag10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7.bin"/><Relationship Id="rId4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tags" Target="../tags/tag435.xml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vmlDrawing" Target="../drawings/vmlDrawing57.vml"/><Relationship Id="rId6" Type="http://schemas.openxmlformats.org/officeDocument/2006/relationships/image" Target="../media/image99.emf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7.jpeg"/><Relationship Id="rId2" Type="http://schemas.openxmlformats.org/officeDocument/2006/relationships/tags" Target="../tags/tag43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9.bin"/><Relationship Id="rId4" Type="http://schemas.openxmlformats.org/officeDocument/2006/relationships/notesSlide" Target="../notesSlides/notesSlide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8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tags" Target="../tags/tag110.xml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41" Type="http://schemas.openxmlformats.org/officeDocument/2006/relationships/image" Target="../media/image55.jpe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12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9" Type="http://schemas.openxmlformats.org/officeDocument/2006/relationships/image" Target="../media/image5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image" Target="../media/image9.emf"/><Relationship Id="rId3" Type="http://schemas.openxmlformats.org/officeDocument/2006/relationships/tags" Target="../tags/tag116.xml"/><Relationship Id="rId21" Type="http://schemas.openxmlformats.org/officeDocument/2006/relationships/image" Target="../media/image61.jpe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oleObject" Target="../embeddings/oleObject16.bin"/><Relationship Id="rId2" Type="http://schemas.openxmlformats.org/officeDocument/2006/relationships/tags" Target="../tags/tag115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60.jpeg"/><Relationship Id="rId1" Type="http://schemas.openxmlformats.org/officeDocument/2006/relationships/vmlDrawing" Target="../drawings/vmlDrawing15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slideLayout" Target="../slideLayouts/slideLayout5.xml"/><Relationship Id="rId23" Type="http://schemas.openxmlformats.org/officeDocument/2006/relationships/image" Target="../media/image63.jpeg"/><Relationship Id="rId10" Type="http://schemas.openxmlformats.org/officeDocument/2006/relationships/tags" Target="../tags/tag123.xml"/><Relationship Id="rId19" Type="http://schemas.openxmlformats.org/officeDocument/2006/relationships/image" Target="../media/image59.jpe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1902" y="2929850"/>
            <a:ext cx="5627077" cy="4308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Rhino Conservation Lab Outcomes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8277" y="3937067"/>
            <a:ext cx="4135901" cy="246221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Portfolio Committee on Environmental Affairs</a:t>
            </a:r>
            <a:endParaRPr lang="en-US" sz="1600" dirty="0"/>
          </a:p>
        </p:txBody>
      </p:sp>
      <p:sp>
        <p:nvSpPr>
          <p:cNvPr id="6" name="Date"/>
          <p:cNvSpPr txBox="1">
            <a:spLocks noChangeArrowheads="1"/>
          </p:cNvSpPr>
          <p:nvPr/>
        </p:nvSpPr>
        <p:spPr bwMode="auto">
          <a:xfrm>
            <a:off x="6414869" y="4919264"/>
            <a:ext cx="15193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eaLnBrk="1" hangingPunct="1">
              <a:defRPr sz="1400" baseline="0">
                <a:solidFill>
                  <a:schemeClr val="bg1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 </a:t>
            </a:r>
            <a:r>
              <a:rPr lang="en-GB" dirty="0" smtClean="0"/>
              <a:t>18 </a:t>
            </a:r>
            <a:r>
              <a:rPr lang="en-GB" dirty="0" smtClean="0"/>
              <a:t>October </a:t>
            </a:r>
            <a:r>
              <a:rPr lang="en-GB" dirty="0"/>
              <a:t>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958264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9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0" y="1199135"/>
            <a:ext cx="8961437" cy="495300"/>
            <a:chOff x="119063" y="1058863"/>
            <a:chExt cx="8961437" cy="495300"/>
          </a:xfrm>
        </p:grpSpPr>
        <p:sp>
          <p:nvSpPr>
            <p:cNvPr id="61" name="Rectangle 60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62" name="Straight Connector 61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 bwMode="gray">
          <a:xfrm>
            <a:off x="168052" y="230197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Of all the initiatives, 11 are ‘quick wins’ that can be implemented and achieve results in the next 12 months</a:t>
            </a:r>
            <a:endParaRPr lang="en-US" dirty="0"/>
          </a:p>
        </p:txBody>
      </p:sp>
      <p:sp>
        <p:nvSpPr>
          <p:cNvPr id="33" name="McK 1. On-page tracker"/>
          <p:cNvSpPr>
            <a:spLocks noChangeArrowheads="1"/>
          </p:cNvSpPr>
          <p:nvPr/>
        </p:nvSpPr>
        <p:spPr bwMode="auto">
          <a:xfrm>
            <a:off x="171451" y="26988"/>
            <a:ext cx="331763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  <a:latin typeface="+mn-lt"/>
                <a:ea typeface="+mj-ea"/>
              </a:rPr>
              <a:t>INITIATIVES OVERVIEW – QUICK WINS</a:t>
            </a:r>
            <a:endParaRPr lang="en-US" sz="1400" dirty="0">
              <a:solidFill>
                <a:srgbClr val="808080"/>
              </a:solidFill>
              <a:latin typeface="+mn-lt"/>
              <a:ea typeface="+mj-ea"/>
            </a:endParaRPr>
          </a:p>
        </p:txBody>
      </p:sp>
      <p:sp>
        <p:nvSpPr>
          <p:cNvPr id="44" name="TextBox 4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68052" y="1257708"/>
            <a:ext cx="2108501" cy="103702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008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Enforcement</a:t>
            </a:r>
            <a:endParaRPr lang="en-US" sz="1200" dirty="0"/>
          </a:p>
        </p:txBody>
      </p:sp>
      <p:sp>
        <p:nvSpPr>
          <p:cNvPr id="42" name="TextBox 4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68052" y="2367134"/>
            <a:ext cx="2111111" cy="90362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008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Community Engagement</a:t>
            </a:r>
            <a:endParaRPr lang="en-US" sz="1200" dirty="0"/>
          </a:p>
        </p:txBody>
      </p:sp>
      <p:sp>
        <p:nvSpPr>
          <p:cNvPr id="39" name="TextBox 4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68052" y="3355251"/>
            <a:ext cx="2111111" cy="90362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008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Demand Management</a:t>
            </a:r>
            <a:endParaRPr lang="en-US" sz="1200" dirty="0"/>
          </a:p>
        </p:txBody>
      </p:sp>
      <p:sp>
        <p:nvSpPr>
          <p:cNvPr id="40" name="TextBox 4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68052" y="4343368"/>
            <a:ext cx="2111111" cy="90362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008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Management of Rhino populations</a:t>
            </a:r>
            <a:endParaRPr lang="en-US" sz="1200" dirty="0"/>
          </a:p>
        </p:txBody>
      </p:sp>
      <p:sp>
        <p:nvSpPr>
          <p:cNvPr id="45" name="TextBox 4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68052" y="5331484"/>
            <a:ext cx="2111111" cy="90362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1008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Responsive Legislation</a:t>
            </a:r>
            <a:endParaRPr lang="en-US" sz="1200" dirty="0"/>
          </a:p>
        </p:txBody>
      </p:sp>
      <p:pic>
        <p:nvPicPr>
          <p:cNvPr id="35" name="Picture 34"/>
          <p:cNvPicPr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" y="3618712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" y="5629204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59" y="4650245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" y="1421241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" y="2600437"/>
            <a:ext cx="717537" cy="45254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24"/>
          <p:cNvSpPr txBox="1">
            <a:spLocks/>
          </p:cNvSpPr>
          <p:nvPr/>
        </p:nvSpPr>
        <p:spPr bwMode="gray">
          <a:xfrm>
            <a:off x="2370611" y="1257708"/>
            <a:ext cx="31240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042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 err="1"/>
              <a:t>Finalise</a:t>
            </a:r>
            <a:r>
              <a:rPr lang="en-US" sz="1000" dirty="0"/>
              <a:t> Park Ranger Qualification (</a:t>
            </a:r>
            <a:r>
              <a:rPr lang="en-US" sz="1000" dirty="0" err="1"/>
              <a:t>QCTO</a:t>
            </a:r>
            <a:r>
              <a:rPr lang="en-US" sz="1000" dirty="0"/>
              <a:t>) curriculum and </a:t>
            </a:r>
            <a:r>
              <a:rPr lang="en-US" sz="1000" dirty="0" smtClean="0"/>
              <a:t>roll-out </a:t>
            </a:r>
            <a:r>
              <a:rPr lang="en-US" sz="1000" dirty="0"/>
              <a:t>to the </a:t>
            </a:r>
            <a:r>
              <a:rPr lang="en-US" sz="1000" dirty="0" smtClean="0"/>
              <a:t>provinces</a:t>
            </a:r>
          </a:p>
          <a:p>
            <a:pPr lvl="1"/>
            <a:r>
              <a:rPr lang="en-US" sz="1000" dirty="0"/>
              <a:t>Expand the sourcing equipment for provincial </a:t>
            </a:r>
            <a:r>
              <a:rPr lang="en-US" sz="1000" dirty="0" err="1"/>
              <a:t>APUs</a:t>
            </a:r>
            <a:r>
              <a:rPr lang="en-US" sz="1000" dirty="0"/>
              <a:t> (including US excess non-lethal military stock</a:t>
            </a:r>
            <a:r>
              <a:rPr lang="en-US" sz="1000" dirty="0" smtClean="0"/>
              <a:t>)</a:t>
            </a:r>
          </a:p>
          <a:p>
            <a:pPr lvl="1"/>
            <a:r>
              <a:rPr lang="en-US" sz="1000" dirty="0" smtClean="0"/>
              <a:t>Provide access to Health &amp; Wellness </a:t>
            </a:r>
            <a:r>
              <a:rPr lang="en-US" sz="1000" dirty="0" err="1" smtClean="0"/>
              <a:t>programmes</a:t>
            </a:r>
            <a:r>
              <a:rPr lang="en-US" sz="1000" dirty="0" smtClean="0"/>
              <a:t> for </a:t>
            </a:r>
            <a:r>
              <a:rPr lang="en-US" sz="1000" dirty="0" err="1" smtClean="0"/>
              <a:t>APUs</a:t>
            </a:r>
            <a:r>
              <a:rPr lang="en-US" sz="1000" dirty="0" smtClean="0"/>
              <a:t>, or work with SAPS to leverage existing </a:t>
            </a:r>
            <a:r>
              <a:rPr lang="en-US" sz="1000" dirty="0" err="1" smtClean="0"/>
              <a:t>programmes</a:t>
            </a:r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/>
          </a:p>
        </p:txBody>
      </p:sp>
      <p:sp>
        <p:nvSpPr>
          <p:cNvPr id="14" name="Rectangle 16"/>
          <p:cNvSpPr txBox="1">
            <a:spLocks/>
          </p:cNvSpPr>
          <p:nvPr/>
        </p:nvSpPr>
        <p:spPr bwMode="gray">
          <a:xfrm>
            <a:off x="2370611" y="2367134"/>
            <a:ext cx="32740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 smtClean="0"/>
              <a:t>Recruit and deploy first batch of community facilitators in one of the identified hotspots</a:t>
            </a:r>
          </a:p>
          <a:p>
            <a:pPr lvl="1"/>
            <a:r>
              <a:rPr lang="en-US" sz="1000" dirty="0" smtClean="0"/>
              <a:t>Recruit and deploy ~300 community rangers in one of the identified hotspots</a:t>
            </a:r>
          </a:p>
          <a:p>
            <a:pPr lvl="1"/>
            <a:r>
              <a:rPr lang="en-US" sz="1000" dirty="0" smtClean="0"/>
              <a:t>Stock take of existing community programs</a:t>
            </a:r>
            <a:endParaRPr lang="en-US" sz="1000" dirty="0"/>
          </a:p>
        </p:txBody>
      </p:sp>
      <p:sp>
        <p:nvSpPr>
          <p:cNvPr id="46" name="Rectangle 16"/>
          <p:cNvSpPr txBox="1">
            <a:spLocks/>
          </p:cNvSpPr>
          <p:nvPr/>
        </p:nvSpPr>
        <p:spPr bwMode="gray">
          <a:xfrm>
            <a:off x="2370611" y="3355251"/>
            <a:ext cx="31240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/>
              <a:t>Continue and expand investigation of the potential of alternative options to satisfy foreign consumer demand from within SA, increase benefits to SA and disrupt illicit supply </a:t>
            </a:r>
            <a:r>
              <a:rPr lang="en-US" sz="1000" dirty="0" smtClean="0"/>
              <a:t>chain</a:t>
            </a:r>
            <a:endParaRPr lang="en-US" sz="1000" dirty="0"/>
          </a:p>
        </p:txBody>
      </p:sp>
      <p:sp>
        <p:nvSpPr>
          <p:cNvPr id="48" name="Rectangle 16"/>
          <p:cNvSpPr txBox="1">
            <a:spLocks/>
          </p:cNvSpPr>
          <p:nvPr/>
        </p:nvSpPr>
        <p:spPr bwMode="gray">
          <a:xfrm>
            <a:off x="2370611" y="4343368"/>
            <a:ext cx="3124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 smtClean="0"/>
              <a:t>Secure  USD &gt;3M of funding for identified rhino key rhino populations</a:t>
            </a:r>
          </a:p>
          <a:p>
            <a:pPr lvl="1"/>
            <a:r>
              <a:rPr lang="en-US" sz="1000" dirty="0" smtClean="0"/>
              <a:t>Increase usage of standing permits to reduce number of individual permits required for keeping rhinos</a:t>
            </a:r>
            <a:endParaRPr lang="en-US" sz="1000" dirty="0"/>
          </a:p>
        </p:txBody>
      </p:sp>
      <p:sp>
        <p:nvSpPr>
          <p:cNvPr id="50" name="Rectangle 16"/>
          <p:cNvSpPr txBox="1">
            <a:spLocks/>
          </p:cNvSpPr>
          <p:nvPr/>
        </p:nvSpPr>
        <p:spPr bwMode="gray">
          <a:xfrm>
            <a:off x="2370611" y="5331484"/>
            <a:ext cx="31240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/>
              <a:t> Amend as appropriate national legislation to provide for effective regulation on domestic trade in rhino </a:t>
            </a:r>
            <a:r>
              <a:rPr lang="en-US" sz="1000" dirty="0" smtClean="0"/>
              <a:t>horn </a:t>
            </a:r>
          </a:p>
          <a:p>
            <a:pPr lvl="1"/>
            <a:r>
              <a:rPr lang="en-US" sz="1000" dirty="0" err="1" smtClean="0"/>
              <a:t>Centralisation</a:t>
            </a:r>
            <a:r>
              <a:rPr lang="en-US" sz="1000" dirty="0" smtClean="0"/>
              <a:t> of rhino horn stock piles </a:t>
            </a:r>
            <a:endParaRPr lang="en-US" sz="1000" dirty="0"/>
          </a:p>
        </p:txBody>
      </p:sp>
      <p:sp>
        <p:nvSpPr>
          <p:cNvPr id="10" name="AutoShape 250"/>
          <p:cNvSpPr>
            <a:spLocks noChangeArrowheads="1"/>
          </p:cNvSpPr>
          <p:nvPr/>
        </p:nvSpPr>
        <p:spPr bwMode="gray">
          <a:xfrm>
            <a:off x="2370611" y="989378"/>
            <a:ext cx="3124003" cy="2031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1" anchor="b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/>
                <a:sym typeface="Arial"/>
              </a:rPr>
              <a:t>Initiative</a:t>
            </a:r>
            <a:endParaRPr lang="en-US" sz="1200" b="1" dirty="0">
              <a:solidFill>
                <a:schemeClr val="tx2"/>
              </a:solidFill>
              <a:latin typeface="Arial"/>
              <a:sym typeface="Arial"/>
            </a:endParaRPr>
          </a:p>
        </p:txBody>
      </p:sp>
      <p:sp>
        <p:nvSpPr>
          <p:cNvPr id="6" name="AutoShape 250"/>
          <p:cNvSpPr>
            <a:spLocks noChangeArrowheads="1"/>
          </p:cNvSpPr>
          <p:nvPr/>
        </p:nvSpPr>
        <p:spPr bwMode="gray">
          <a:xfrm>
            <a:off x="5570985" y="989378"/>
            <a:ext cx="3124003" cy="2031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1" anchor="b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/>
                <a:sym typeface="Arial"/>
              </a:rPr>
              <a:t>Outcome</a:t>
            </a:r>
            <a:endParaRPr lang="en-US" sz="1200" b="1" dirty="0">
              <a:solidFill>
                <a:schemeClr val="tx2"/>
              </a:solidFill>
              <a:latin typeface="Arial"/>
              <a:sym typeface="Arial"/>
            </a:endParaRPr>
          </a:p>
        </p:txBody>
      </p:sp>
      <p:sp>
        <p:nvSpPr>
          <p:cNvPr id="32" name="Rectangle 11"/>
          <p:cNvSpPr txBox="1">
            <a:spLocks/>
          </p:cNvSpPr>
          <p:nvPr/>
        </p:nvSpPr>
        <p:spPr bwMode="gray">
          <a:xfrm>
            <a:off x="5570985" y="1257708"/>
            <a:ext cx="3124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 smtClean="0"/>
              <a:t>Improved </a:t>
            </a:r>
            <a:r>
              <a:rPr lang="en-US" sz="1000" dirty="0" err="1" smtClean="0"/>
              <a:t>APU</a:t>
            </a:r>
            <a:r>
              <a:rPr lang="en-US" sz="1000" dirty="0" smtClean="0"/>
              <a:t> capabilities (including in Provinces)</a:t>
            </a:r>
          </a:p>
          <a:p>
            <a:pPr lvl="1"/>
            <a:r>
              <a:rPr lang="en-US" sz="1000" dirty="0" smtClean="0"/>
              <a:t>Readiness for </a:t>
            </a:r>
            <a:r>
              <a:rPr lang="en-US" sz="1000" dirty="0" err="1" smtClean="0"/>
              <a:t>APU</a:t>
            </a:r>
            <a:r>
              <a:rPr lang="en-US" sz="1000" dirty="0" smtClean="0"/>
              <a:t> programme expansion to all Provincial protected areas</a:t>
            </a:r>
            <a:endParaRPr lang="en-US" sz="1000" dirty="0"/>
          </a:p>
          <a:p>
            <a:pPr lvl="1"/>
            <a:r>
              <a:rPr lang="en-US" sz="1000" dirty="0" smtClean="0"/>
              <a:t>Training of </a:t>
            </a:r>
            <a:r>
              <a:rPr lang="en-US" sz="1000" dirty="0" err="1" smtClean="0"/>
              <a:t>SANPARKS</a:t>
            </a:r>
            <a:r>
              <a:rPr lang="en-US" sz="1000" dirty="0" smtClean="0"/>
              <a:t> and provincial Health and Wellness officers by SAPS</a:t>
            </a:r>
            <a:endParaRPr lang="en-US" sz="1000" dirty="0"/>
          </a:p>
        </p:txBody>
      </p:sp>
      <p:sp>
        <p:nvSpPr>
          <p:cNvPr id="30" name="Rectangle 11"/>
          <p:cNvSpPr txBox="1">
            <a:spLocks/>
          </p:cNvSpPr>
          <p:nvPr/>
        </p:nvSpPr>
        <p:spPr bwMode="gray">
          <a:xfrm>
            <a:off x="5570985" y="2367134"/>
            <a:ext cx="3124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 smtClean="0"/>
              <a:t>First set of conflicts being resolved, improved perception among communities</a:t>
            </a:r>
          </a:p>
          <a:p>
            <a:pPr lvl="1"/>
            <a:r>
              <a:rPr lang="en-US" sz="1000" dirty="0" smtClean="0"/>
              <a:t>~300 people in targeted communities employed, improved security </a:t>
            </a:r>
          </a:p>
          <a:p>
            <a:pPr lvl="1"/>
            <a:r>
              <a:rPr lang="en-US" sz="1000" dirty="0" smtClean="0"/>
              <a:t>Reallocation of funds to successful efforts</a:t>
            </a:r>
            <a:endParaRPr lang="en-US" sz="1000" dirty="0"/>
          </a:p>
        </p:txBody>
      </p:sp>
      <p:sp>
        <p:nvSpPr>
          <p:cNvPr id="47" name="Rectangle 11"/>
          <p:cNvSpPr txBox="1">
            <a:spLocks/>
          </p:cNvSpPr>
          <p:nvPr/>
        </p:nvSpPr>
        <p:spPr bwMode="gray">
          <a:xfrm>
            <a:off x="5570985" y="3355251"/>
            <a:ext cx="3124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/>
              <a:t>Feasibility of alternative options known and recommendations made</a:t>
            </a:r>
          </a:p>
          <a:p>
            <a:pPr marL="1585" lvl="1" indent="0">
              <a:buNone/>
            </a:pPr>
            <a:endParaRPr lang="en-US" sz="1000" dirty="0"/>
          </a:p>
        </p:txBody>
      </p:sp>
      <p:sp>
        <p:nvSpPr>
          <p:cNvPr id="49" name="Rectangle 11"/>
          <p:cNvSpPr txBox="1">
            <a:spLocks/>
          </p:cNvSpPr>
          <p:nvPr/>
        </p:nvSpPr>
        <p:spPr bwMode="gray">
          <a:xfrm>
            <a:off x="5570985" y="4343368"/>
            <a:ext cx="3124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 smtClean="0"/>
              <a:t>Improved security and thus lower poaching incidents in key rhino populations,  </a:t>
            </a:r>
          </a:p>
          <a:p>
            <a:pPr lvl="1"/>
            <a:r>
              <a:rPr lang="en-US" sz="1000" dirty="0" smtClean="0"/>
              <a:t>Bio management interventions executed faster (e.g. &lt;2 days), number of permits within standing permit is minimum of 5</a:t>
            </a:r>
            <a:endParaRPr lang="en-US" sz="1000" dirty="0"/>
          </a:p>
        </p:txBody>
      </p:sp>
      <p:sp>
        <p:nvSpPr>
          <p:cNvPr id="51" name="Rectangle 11"/>
          <p:cNvSpPr txBox="1">
            <a:spLocks/>
          </p:cNvSpPr>
          <p:nvPr/>
        </p:nvSpPr>
        <p:spPr bwMode="gray">
          <a:xfrm>
            <a:off x="5570985" y="5331484"/>
            <a:ext cx="3124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000" dirty="0"/>
              <a:t>If moratorium on domestic trade is lifted, there will be </a:t>
            </a:r>
            <a:r>
              <a:rPr lang="en-US" sz="1000" dirty="0" smtClean="0"/>
              <a:t>readiness in place</a:t>
            </a:r>
          </a:p>
          <a:p>
            <a:pPr lvl="1"/>
            <a:endParaRPr lang="en-US" sz="1000" dirty="0"/>
          </a:p>
          <a:p>
            <a:pPr lvl="1"/>
            <a:r>
              <a:rPr lang="en-US" sz="1000" dirty="0"/>
              <a:t>Private sector led centralized rhino horn stock pile with electronic </a:t>
            </a:r>
            <a:r>
              <a:rPr lang="en-US" sz="1000" dirty="0" smtClean="0"/>
              <a:t>management</a:t>
            </a:r>
            <a:endParaRPr lang="en-US" sz="1000" dirty="0"/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 bwMode="gray">
          <a:xfrm>
            <a:off x="2386076" y="2367134"/>
            <a:ext cx="629344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 bwMode="gray">
          <a:xfrm>
            <a:off x="2386076" y="3313006"/>
            <a:ext cx="629344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 bwMode="gray">
          <a:xfrm>
            <a:off x="2386076" y="4301123"/>
            <a:ext cx="629344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 bwMode="gray">
          <a:xfrm>
            <a:off x="2386076" y="5289239"/>
            <a:ext cx="629344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4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Oval 4"/>
          <p:cNvSpPr txBox="1"/>
          <p:nvPr>
            <p:custDataLst>
              <p:tags r:id="rId8"/>
            </p:custDataLst>
          </p:nvPr>
        </p:nvSpPr>
        <p:spPr>
          <a:xfrm>
            <a:off x="15728" y="1627040"/>
            <a:ext cx="368673" cy="2732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err="1" smtClean="0"/>
              <a:t>A,S</a:t>
            </a:r>
            <a:endParaRPr lang="en-US" sz="1200" dirty="0"/>
          </a:p>
        </p:txBody>
      </p:sp>
      <p:sp>
        <p:nvSpPr>
          <p:cNvPr id="56" name="Oval 4"/>
          <p:cNvSpPr txBox="1"/>
          <p:nvPr>
            <p:custDataLst>
              <p:tags r:id="rId9"/>
            </p:custDataLst>
          </p:nvPr>
        </p:nvSpPr>
        <p:spPr>
          <a:xfrm>
            <a:off x="15728" y="2699561"/>
            <a:ext cx="368673" cy="2732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/>
              <a:t>B</a:t>
            </a:r>
          </a:p>
        </p:txBody>
      </p:sp>
      <p:sp>
        <p:nvSpPr>
          <p:cNvPr id="57" name="Oval 4"/>
          <p:cNvSpPr txBox="1"/>
          <p:nvPr>
            <p:custDataLst>
              <p:tags r:id="rId10"/>
            </p:custDataLst>
          </p:nvPr>
        </p:nvSpPr>
        <p:spPr>
          <a:xfrm>
            <a:off x="15728" y="3679918"/>
            <a:ext cx="368673" cy="2732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58" name="Oval 4"/>
          <p:cNvSpPr txBox="1"/>
          <p:nvPr>
            <p:custDataLst>
              <p:tags r:id="rId11"/>
            </p:custDataLst>
          </p:nvPr>
        </p:nvSpPr>
        <p:spPr>
          <a:xfrm>
            <a:off x="15728" y="4668035"/>
            <a:ext cx="368673" cy="2732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D</a:t>
            </a:r>
            <a:endParaRPr lang="en-US" sz="1200" dirty="0"/>
          </a:p>
        </p:txBody>
      </p:sp>
      <p:sp>
        <p:nvSpPr>
          <p:cNvPr id="59" name="Oval 4"/>
          <p:cNvSpPr txBox="1"/>
          <p:nvPr>
            <p:custDataLst>
              <p:tags r:id="rId12"/>
            </p:custDataLst>
          </p:nvPr>
        </p:nvSpPr>
        <p:spPr>
          <a:xfrm>
            <a:off x="15728" y="5666003"/>
            <a:ext cx="368673" cy="2732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15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3" name="think-cell Slide" r:id="rId56" imgW="270" imgH="270" progId="TCLayout.ActiveDocument.1">
                  <p:embed/>
                </p:oleObj>
              </mc:Choice>
              <mc:Fallback>
                <p:oleObj name="think-cell Slide" r:id="rId5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0" y="768831"/>
            <a:ext cx="8961437" cy="495300"/>
            <a:chOff x="119063" y="1058863"/>
            <a:chExt cx="8961437" cy="495300"/>
          </a:xfrm>
        </p:grpSpPr>
        <p:sp>
          <p:nvSpPr>
            <p:cNvPr id="99" name="Rectangle 98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00" name="Straight Connector 99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434975" y="1580539"/>
            <a:ext cx="1171577" cy="854451"/>
            <a:chOff x="280989" y="1211263"/>
            <a:chExt cx="1103138" cy="819814"/>
          </a:xfrm>
        </p:grpSpPr>
        <p:sp>
          <p:nvSpPr>
            <p:cNvPr id="107" name="Freeform 106"/>
            <p:cNvSpPr/>
            <p:nvPr>
              <p:custDataLst>
                <p:tags r:id="rId53"/>
              </p:custDataLst>
            </p:nvPr>
          </p:nvSpPr>
          <p:spPr>
            <a:xfrm>
              <a:off x="280989" y="1211263"/>
              <a:ext cx="1103138" cy="81981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5841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584161" y="0"/>
                  </a:lnTo>
                  <a:lnTo>
                    <a:pt x="1828800" y="457200"/>
                  </a:lnTo>
                  <a:lnTo>
                    <a:pt x="1584161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8" name="Rectangle 24"/>
            <p:cNvSpPr txBox="1"/>
            <p:nvPr>
              <p:custDataLst>
                <p:tags r:id="rId54"/>
              </p:custDataLst>
            </p:nvPr>
          </p:nvSpPr>
          <p:spPr>
            <a:xfrm>
              <a:off x="344489" y="1268194"/>
              <a:ext cx="892072" cy="70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Law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En-forcement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73"/>
          <p:cNvGrpSpPr>
            <a:grpSpLocks/>
          </p:cNvGrpSpPr>
          <p:nvPr/>
        </p:nvGrpSpPr>
        <p:grpSpPr bwMode="auto">
          <a:xfrm>
            <a:off x="1608138" y="1590675"/>
            <a:ext cx="1179460" cy="781051"/>
            <a:chOff x="-962" y="1108"/>
            <a:chExt cx="348" cy="492"/>
          </a:xfrm>
        </p:grpSpPr>
        <p:sp>
          <p:nvSpPr>
            <p:cNvPr id="106" name="AutoShape 250"/>
            <p:cNvSpPr>
              <a:spLocks noChangeArrowheads="1"/>
            </p:cNvSpPr>
            <p:nvPr/>
          </p:nvSpPr>
          <p:spPr bwMode="auto">
            <a:xfrm>
              <a:off x="-953" y="1108"/>
              <a:ext cx="339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en-GB" sz="900" b="1" dirty="0" smtClean="0">
                  <a:solidFill>
                    <a:schemeClr val="tx2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SAPS</a:t>
              </a:r>
            </a:p>
          </p:txBody>
        </p:sp>
        <p:sp>
          <p:nvSpPr>
            <p:cNvPr id="168" name="AutoShape 250"/>
            <p:cNvSpPr>
              <a:spLocks noChangeArrowheads="1"/>
            </p:cNvSpPr>
            <p:nvPr/>
          </p:nvSpPr>
          <p:spPr bwMode="auto">
            <a:xfrm>
              <a:off x="-962" y="1394"/>
              <a:ext cx="339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Anti</a:t>
              </a:r>
            </a:p>
            <a:p>
              <a:r>
                <a:rPr lang="en-GB" sz="1000" b="1" dirty="0" smtClean="0">
                  <a:solidFill>
                    <a:schemeClr val="tx2"/>
                  </a:solidFill>
                  <a:latin typeface="+mn-lt"/>
                  <a:ea typeface="Arial Unicode MS" pitchFamily="34" charset="-128"/>
                  <a:cs typeface="Arial Unicode MS" pitchFamily="34" charset="-128"/>
                </a:rPr>
                <a:t>-Poaching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Overall budget</a:t>
            </a:r>
          </a:p>
        </p:txBody>
      </p:sp>
      <p:sp>
        <p:nvSpPr>
          <p:cNvPr id="8" name="McK 3. Unit of measure"/>
          <p:cNvSpPr txBox="1">
            <a:spLocks noChangeArrowheads="1"/>
          </p:cNvSpPr>
          <p:nvPr/>
        </p:nvSpPr>
        <p:spPr bwMode="auto">
          <a:xfrm>
            <a:off x="248444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GB" dirty="0"/>
              <a:t>R Million</a:t>
            </a:r>
          </a:p>
        </p:txBody>
      </p:sp>
      <p:sp>
        <p:nvSpPr>
          <p:cNvPr id="147" name="Oval 78"/>
          <p:cNvSpPr>
            <a:spLocks noChangeArrowheads="1"/>
          </p:cNvSpPr>
          <p:nvPr/>
        </p:nvSpPr>
        <p:spPr bwMode="gray">
          <a:xfrm>
            <a:off x="7294563" y="2103438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36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12" name="Straight Connector 111"/>
          <p:cNvCxnSpPr>
            <a:cxnSpLocks/>
          </p:cNvCxnSpPr>
          <p:nvPr/>
        </p:nvCxnSpPr>
        <p:spPr>
          <a:xfrm>
            <a:off x="434975" y="2510814"/>
            <a:ext cx="8296629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McK 1. On-page tracker"/>
          <p:cNvSpPr>
            <a:spLocks noChangeArrowheads="1"/>
          </p:cNvSpPr>
          <p:nvPr/>
        </p:nvSpPr>
        <p:spPr bwMode="auto">
          <a:xfrm>
            <a:off x="171451" y="26988"/>
            <a:ext cx="20112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+mn-lt"/>
              </a:rPr>
              <a:t>INITIATIVES </a:t>
            </a:r>
            <a:r>
              <a:rPr lang="en-US" sz="1400" dirty="0" smtClean="0">
                <a:solidFill>
                  <a:srgbClr val="808080"/>
                </a:solidFill>
                <a:latin typeface="+mn-lt"/>
              </a:rPr>
              <a:t>– BUDGET</a:t>
            </a:r>
            <a:endParaRPr lang="en-US" sz="1400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434975" y="2546727"/>
            <a:ext cx="1103138" cy="649046"/>
            <a:chOff x="280989" y="2112550"/>
            <a:chExt cx="1103138" cy="819814"/>
          </a:xfrm>
        </p:grpSpPr>
        <p:sp>
          <p:nvSpPr>
            <p:cNvPr id="97" name="Freeform 96"/>
            <p:cNvSpPr/>
            <p:nvPr>
              <p:custDataLst>
                <p:tags r:id="rId51"/>
              </p:custDataLst>
            </p:nvPr>
          </p:nvSpPr>
          <p:spPr>
            <a:xfrm>
              <a:off x="280989" y="2112550"/>
              <a:ext cx="1103138" cy="81981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5841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584161" y="0"/>
                  </a:lnTo>
                  <a:lnTo>
                    <a:pt x="1828800" y="457200"/>
                  </a:lnTo>
                  <a:lnTo>
                    <a:pt x="1584161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8" name="Rectangle 24"/>
            <p:cNvSpPr txBox="1"/>
            <p:nvPr>
              <p:custDataLst>
                <p:tags r:id="rId52"/>
              </p:custDataLst>
            </p:nvPr>
          </p:nvSpPr>
          <p:spPr>
            <a:xfrm>
              <a:off x="344489" y="2169481"/>
              <a:ext cx="892072" cy="70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Community Empower-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>
            <p:custDataLst>
              <p:tags r:id="rId6"/>
            </p:custDataLst>
          </p:nvPr>
        </p:nvGrpSpPr>
        <p:grpSpPr>
          <a:xfrm>
            <a:off x="434975" y="3332540"/>
            <a:ext cx="1103138" cy="649046"/>
            <a:chOff x="280989" y="3137868"/>
            <a:chExt cx="1103138" cy="819814"/>
          </a:xfrm>
        </p:grpSpPr>
        <p:sp>
          <p:nvSpPr>
            <p:cNvPr id="104" name="Freeform 103"/>
            <p:cNvSpPr/>
            <p:nvPr>
              <p:custDataLst>
                <p:tags r:id="rId49"/>
              </p:custDataLst>
            </p:nvPr>
          </p:nvSpPr>
          <p:spPr>
            <a:xfrm>
              <a:off x="280989" y="3137868"/>
              <a:ext cx="1103138" cy="81981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5841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584161" y="0"/>
                  </a:lnTo>
                  <a:lnTo>
                    <a:pt x="1828800" y="457200"/>
                  </a:lnTo>
                  <a:lnTo>
                    <a:pt x="1584161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1" name="Rectangle 24"/>
            <p:cNvSpPr txBox="1"/>
            <p:nvPr>
              <p:custDataLst>
                <p:tags r:id="rId50"/>
              </p:custDataLst>
            </p:nvPr>
          </p:nvSpPr>
          <p:spPr>
            <a:xfrm>
              <a:off x="344489" y="3194799"/>
              <a:ext cx="892072" cy="70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Demand Manage-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>
            <p:custDataLst>
              <p:tags r:id="rId7"/>
            </p:custDataLst>
          </p:nvPr>
        </p:nvGrpSpPr>
        <p:grpSpPr>
          <a:xfrm>
            <a:off x="434975" y="4119940"/>
            <a:ext cx="1103138" cy="649046"/>
            <a:chOff x="280989" y="4158044"/>
            <a:chExt cx="1103138" cy="819814"/>
          </a:xfrm>
        </p:grpSpPr>
        <p:sp>
          <p:nvSpPr>
            <p:cNvPr id="117" name="Freeform 116"/>
            <p:cNvSpPr/>
            <p:nvPr>
              <p:custDataLst>
                <p:tags r:id="rId47"/>
              </p:custDataLst>
            </p:nvPr>
          </p:nvSpPr>
          <p:spPr>
            <a:xfrm>
              <a:off x="280989" y="4158044"/>
              <a:ext cx="1103138" cy="81981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5841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584161" y="0"/>
                  </a:lnTo>
                  <a:lnTo>
                    <a:pt x="1828800" y="457200"/>
                  </a:lnTo>
                  <a:lnTo>
                    <a:pt x="1584161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8" name="Rectangle 24"/>
            <p:cNvSpPr txBox="1"/>
            <p:nvPr>
              <p:custDataLst>
                <p:tags r:id="rId48"/>
              </p:custDataLst>
            </p:nvPr>
          </p:nvSpPr>
          <p:spPr>
            <a:xfrm>
              <a:off x="344489" y="4214976"/>
              <a:ext cx="892072" cy="70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Biological Manage-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>
            <p:custDataLst>
              <p:tags r:id="rId8"/>
            </p:custDataLst>
          </p:nvPr>
        </p:nvGrpSpPr>
        <p:grpSpPr>
          <a:xfrm>
            <a:off x="434975" y="4905752"/>
            <a:ext cx="1103138" cy="649046"/>
            <a:chOff x="280989" y="5166145"/>
            <a:chExt cx="1103138" cy="819814"/>
          </a:xfrm>
        </p:grpSpPr>
        <p:sp>
          <p:nvSpPr>
            <p:cNvPr id="120" name="Freeform 119"/>
            <p:cNvSpPr/>
            <p:nvPr>
              <p:custDataLst>
                <p:tags r:id="rId45"/>
              </p:custDataLst>
            </p:nvPr>
          </p:nvSpPr>
          <p:spPr>
            <a:xfrm>
              <a:off x="280989" y="5166145"/>
              <a:ext cx="1103138" cy="81981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194927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33873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63387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19656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1965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469518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4695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584161 w 1828800"/>
                <a:gd name="connsiteY1" fmla="*/ 0 h 914400"/>
                <a:gd name="connsiteX2" fmla="*/ 1828800 w 1828800"/>
                <a:gd name="connsiteY2" fmla="*/ 457200 h 914400"/>
                <a:gd name="connsiteX3" fmla="*/ 158416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584161" y="0"/>
                  </a:lnTo>
                  <a:lnTo>
                    <a:pt x="1828800" y="457200"/>
                  </a:lnTo>
                  <a:lnTo>
                    <a:pt x="1584161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1" name="Rectangle 24"/>
            <p:cNvSpPr txBox="1"/>
            <p:nvPr>
              <p:custDataLst>
                <p:tags r:id="rId46"/>
              </p:custDataLst>
            </p:nvPr>
          </p:nvSpPr>
          <p:spPr>
            <a:xfrm>
              <a:off x="344489" y="5223077"/>
              <a:ext cx="892072" cy="70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bg1"/>
                  </a:solidFill>
                </a:rPr>
                <a:t>Responsive Legislation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3" name="Straight Connector 122"/>
          <p:cNvCxnSpPr>
            <a:cxnSpLocks/>
          </p:cNvCxnSpPr>
          <p:nvPr/>
        </p:nvCxnSpPr>
        <p:spPr>
          <a:xfrm>
            <a:off x="434975" y="3251200"/>
            <a:ext cx="8296629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/>
          </p:cNvCxnSpPr>
          <p:nvPr/>
        </p:nvCxnSpPr>
        <p:spPr>
          <a:xfrm>
            <a:off x="434975" y="4041775"/>
            <a:ext cx="8296629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434975" y="4824413"/>
            <a:ext cx="8296629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2019301" y="2400300"/>
          <a:ext cx="4808419" cy="9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4" name="Chart" r:id="rId58" imgW="4807057" imgH="914400" progId="MSGraph.Chart.8">
                  <p:embed followColorScheme="full"/>
                </p:oleObj>
              </mc:Choice>
              <mc:Fallback>
                <p:oleObj name="Chart" r:id="rId58" imgW="4807057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019301" y="2400300"/>
                        <a:ext cx="4808419" cy="91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38" name="Rectangle 137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5410200" y="3067050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58BCD69-C9C8-4E31-B9B2-702A7FAE6719}" type="datetime'''''''3''''''''''''''''''''''''''4''''''.''0'''">
              <a:rPr lang="en-US" altLang="en-US" sz="1200">
                <a:sym typeface="+mn-lt"/>
              </a:rPr>
              <a:pPr algn="ctr"/>
              <a:t>34.0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39" name="Rectangle 138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6180138" y="3059113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A5A5D96-E966-40FA-9E9E-660AC24C684D}" type="datetime'''''''''4''''''''3.0'''''''''''''''''''''''''''''''''''''''">
              <a:rPr lang="en-US" altLang="en-US" sz="1200">
                <a:sym typeface="+mn-lt"/>
              </a:rPr>
              <a:pPr algn="ctr"/>
              <a:t>43.0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29" name="Rectangle 128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3108325" y="3082925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FDC746A-ACAE-4754-A734-395E8E7FB07F}" type="datetime'''''''''13''.''''0'''''''''''''''''''">
              <a:rPr lang="en-US" altLang="en-US" sz="1200">
                <a:sym typeface="+mn-lt"/>
              </a:rPr>
              <a:pPr algn="ctr"/>
              <a:t>13.0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37" name="Rectangle 136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4643438" y="3074988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D5FFC1B-C440-4184-A0D9-50829C953C9E}" type="datetime'''''''''''2''''''''''''''''''''''3.''''''''''0'">
              <a:rPr lang="en-US" altLang="en-US" sz="1200">
                <a:sym typeface="+mn-lt"/>
              </a:rPr>
              <a:pPr algn="ctr"/>
              <a:t>23.0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36" name="Rectangle 135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3878263" y="3078163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00ECCC9-EAC1-4B0F-8A06-7EC66108CA97}" type="datetime'''''''''''''2''''''''''''''''''''''''''''''''''0.''''''0'''">
              <a:rPr lang="en-US" altLang="en-US" sz="1200">
                <a:sym typeface="+mn-lt"/>
              </a:rPr>
              <a:pPr algn="ctr"/>
              <a:t>20.0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28" name="Rectangle 127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2339975" y="3078163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0E7D38F-92EF-416B-9C3B-D35407DB6937}" type="datetime'''''''''1''9''''''''''''.''''''0'''''''''''''''''''''''''''''">
              <a:rPr lang="en-US" altLang="en-US" sz="1200">
                <a:sym typeface="+mn-lt"/>
              </a:rPr>
              <a:pPr algn="ctr"/>
              <a:t>19.0</a:t>
            </a:fld>
            <a:endParaRPr lang="en-US" sz="1200" noProof="0" dirty="0" smtClean="0">
              <a:sym typeface="+mn-lt"/>
            </a:endParaRPr>
          </a:p>
        </p:txBody>
      </p:sp>
      <p:graphicFrame>
        <p:nvGraphicFramePr>
          <p:cNvPr id="130" name="Object 129"/>
          <p:cNvGraphicFramePr>
            <a:graphicFrameLocks/>
          </p:cNvGraphicFramePr>
          <p:nvPr>
            <p:custDataLst>
              <p:tags r:id="rId16"/>
            </p:custDataLst>
            <p:extLst/>
          </p:nvPr>
        </p:nvGraphicFramePr>
        <p:xfrm>
          <a:off x="2019300" y="3962400"/>
          <a:ext cx="4739507" cy="9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5" name="Chart" r:id="rId60" imgW="4737313" imgH="914400" progId="MSGraph.Chart.8">
                  <p:embed followColorScheme="full"/>
                </p:oleObj>
              </mc:Choice>
              <mc:Fallback>
                <p:oleObj name="Chart" r:id="rId60" imgW="4737313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2019300" y="3962400"/>
                        <a:ext cx="4739507" cy="91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50" name="Rectangle 249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6157913" y="46863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39030CF-E408-479D-A504-F514629911F1}" type="datetime'''''''''''''''''0''''''''.''''''''''''''''''''''''''''2'''">
              <a:rPr lang="en-ZA" altLang="en-US" sz="1200"/>
              <a:pPr/>
              <a:t>0.2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140" name="Rectangle 139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2335213" y="4651375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701673C-AC84-4036-AB91-FB5D17316000}" type="datetime'''''4''''''''''''3.''''''''''5'''''''''''">
              <a:rPr lang="en-US" altLang="en-US" sz="1200">
                <a:sym typeface="+mn-lt"/>
              </a:rPr>
              <a:pPr algn="ctr"/>
              <a:t>43.5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249" name="Rectangle 248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5403850" y="46863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CA1C92B-BBE1-4102-AEEC-BFABFB0F4124}" type="datetime'''''''0''''''''''''''''''''''''''''''.''''1'''''''''">
              <a:rPr lang="en-ZA" altLang="en-US" sz="1200"/>
              <a:pPr/>
              <a:t>0.1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247" name="Rectangle 246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3890963" y="46863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FAE9A3C-7194-40B7-8B48-E640875F5FAC}" type="datetime'''''''''''''''0''''''''''.''''''''1'''''''">
              <a:rPr lang="en-ZA" altLang="en-US" sz="1200"/>
              <a:pPr/>
              <a:t>0.1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248" name="Rectangle 247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4648200" y="46863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1141416-9A40-4A43-AAAF-4B075238857E}" type="datetime'0''''''''''.2'''''''''''''''''''''''''''''''''''''''''''''">
              <a:rPr lang="en-ZA" altLang="en-US" sz="1200"/>
              <a:pPr/>
              <a:t>0.2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246" name="Rectangle 245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3132138" y="46863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BABF58C-F635-485B-80ED-B93577A0561D}" type="datetime'0''''''''''.''''''''1'''''''''''''''''''''''''''''''''''''''">
              <a:rPr lang="en-ZA" altLang="en-US" sz="1200"/>
              <a:pPr/>
              <a:t>0.1</a:t>
            </a:fld>
            <a:endParaRPr lang="en-ZA" sz="1200" noProof="0" dirty="0" smtClean="0">
              <a:sym typeface="+mn-lt"/>
            </a:endParaRPr>
          </a:p>
        </p:txBody>
      </p:sp>
      <p:graphicFrame>
        <p:nvGraphicFramePr>
          <p:cNvPr id="151" name="Object 150"/>
          <p:cNvGraphicFramePr>
            <a:graphicFrameLocks/>
          </p:cNvGraphicFramePr>
          <p:nvPr>
            <p:custDataLst>
              <p:tags r:id="rId23"/>
            </p:custDataLst>
            <p:extLst/>
          </p:nvPr>
        </p:nvGraphicFramePr>
        <p:xfrm>
          <a:off x="2019301" y="4686300"/>
          <a:ext cx="4800467" cy="9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6" name="Chart" r:id="rId62" imgW="4800764" imgH="914400" progId="MSGraph.Chart.8">
                  <p:embed followColorScheme="full"/>
                </p:oleObj>
              </mc:Choice>
              <mc:Fallback>
                <p:oleObj name="Chart" r:id="rId62" imgW="4800764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2019301" y="4686300"/>
                        <a:ext cx="4800467" cy="91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09" name="Rectangle 208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6273800" y="5410200"/>
            <a:ext cx="122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D9E4A88-3321-4A94-B1E1-B077A9B3B67D}" type="datetime'''''''''''''''''''''''''''''''0'''''''''''''''''''''''''">
              <a:rPr lang="en-ZA" altLang="en-US" sz="1200"/>
              <a:pPr/>
              <a:t>0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208" name="Rectangle 207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gray">
          <a:xfrm>
            <a:off x="5508625" y="5410200"/>
            <a:ext cx="122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B0CBA40-D07D-46B8-8235-0580D1B99483}" type="datetime'''''''''''0'''''''''''''''''''''''''''''''''''">
              <a:rPr lang="en-ZA" altLang="en-US" sz="1200"/>
              <a:pPr/>
              <a:t>0</a:t>
            </a:fld>
            <a:endParaRPr lang="en-ZA" sz="1200" noProof="0" dirty="0" smtClean="0">
              <a:sym typeface="+mn-lt"/>
            </a:endParaRPr>
          </a:p>
        </p:txBody>
      </p:sp>
      <p:sp>
        <p:nvSpPr>
          <p:cNvPr id="215" name="Rectangle 214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25" y="5681663"/>
            <a:ext cx="560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sz="1200" b="1" noProof="0" dirty="0" smtClean="0">
                <a:sym typeface="+mn-lt"/>
              </a:rPr>
              <a:t>2021/22</a:t>
            </a:r>
          </a:p>
        </p:txBody>
      </p:sp>
      <p:sp>
        <p:nvSpPr>
          <p:cNvPr id="210" name="Rectangle 209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2227263" y="5681663"/>
            <a:ext cx="560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200" b="1" dirty="0" smtClean="0"/>
              <a:t>2016/17</a:t>
            </a:r>
            <a:endParaRPr lang="en-ZA" sz="1200" b="1" noProof="0" dirty="0" smtClean="0">
              <a:sym typeface="+mn-lt"/>
            </a:endParaRPr>
          </a:p>
        </p:txBody>
      </p:sp>
      <p:sp useBgFill="1">
        <p:nvSpPr>
          <p:cNvPr id="141" name="Rectangle 140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gray">
          <a:xfrm>
            <a:off x="3105150" y="5402263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B657804-CD09-4FD6-8C45-CC13424CFAA4}" type="datetime'''''1''2''''''''''''''''.''''''''''''1'''''''''''''''''''''">
              <a:rPr lang="en-US" altLang="en-US" sz="1200">
                <a:sym typeface="+mn-lt"/>
              </a:rPr>
              <a:pPr algn="ctr"/>
              <a:t>12.1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216" name="Rectangle 215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gray">
          <a:xfrm>
            <a:off x="2382838" y="5405438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843ADBE-72D6-4EAA-888F-19F2F2AC9A68}" type="datetime'''''''''''''3''''''''''''''''''''''''''''''''.''''''''''2'''''">
              <a:rPr lang="en-ZA" altLang="en-US" sz="1200"/>
              <a:pPr/>
              <a:t>3.2</a:t>
            </a:fld>
            <a:endParaRPr lang="en-ZA" sz="1200" noProof="0" dirty="0" smtClean="0">
              <a:sym typeface="+mn-lt"/>
            </a:endParaRPr>
          </a:p>
        </p:txBody>
      </p:sp>
      <p:sp>
        <p:nvSpPr>
          <p:cNvPr id="211" name="Rectangle 210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2992438" y="5681663"/>
            <a:ext cx="560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200" b="1" dirty="0" smtClean="0"/>
              <a:t>2017/18</a:t>
            </a:r>
            <a:endParaRPr lang="en-ZA" sz="1200" b="1" noProof="0" dirty="0" smtClean="0">
              <a:sym typeface="+mn-lt"/>
            </a:endParaRPr>
          </a:p>
        </p:txBody>
      </p:sp>
      <p:sp useBgFill="1">
        <p:nvSpPr>
          <p:cNvPr id="206" name="Rectangle 205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gray">
          <a:xfrm>
            <a:off x="3913188" y="54102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66FB8D5-5A28-4264-A0D3-96D333CD4CCE}" type="datetime'0.''''''''''''''''''''''''''''''''''''''''''''''''''''1'''''">
              <a:rPr lang="en-ZA" altLang="en-US" sz="1200"/>
              <a:pPr/>
              <a:t>0.1</a:t>
            </a:fld>
            <a:endParaRPr lang="en-ZA" sz="1200" noProof="0" dirty="0" smtClean="0">
              <a:sym typeface="+mn-lt"/>
            </a:endParaRPr>
          </a:p>
        </p:txBody>
      </p:sp>
      <p:sp>
        <p:nvSpPr>
          <p:cNvPr id="213" name="Rectangle 212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4524375" y="5681663"/>
            <a:ext cx="560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200" b="1" dirty="0" smtClean="0"/>
              <a:t>2019/20</a:t>
            </a:r>
            <a:endParaRPr lang="en-ZA" sz="1200" b="1" noProof="0" dirty="0" smtClean="0">
              <a:sym typeface="+mn-lt"/>
            </a:endParaRPr>
          </a:p>
        </p:txBody>
      </p:sp>
      <p:sp useBgFill="1">
        <p:nvSpPr>
          <p:cNvPr id="207" name="Rectangle 206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gray">
          <a:xfrm>
            <a:off x="4679950" y="5410200"/>
            <a:ext cx="249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5EFD8AA-D93A-49F9-9759-5A780860E09A}" type="datetime'''''''''''''''''''''''''''''''0''''''.''''1'''''''''''''">
              <a:rPr lang="en-ZA" altLang="en-US" sz="1200"/>
              <a:pPr/>
              <a:t>0.1</a:t>
            </a:fld>
            <a:endParaRPr lang="en-ZA" sz="1200" noProof="0" dirty="0" smtClean="0">
              <a:sym typeface="+mn-lt"/>
            </a:endParaRPr>
          </a:p>
        </p:txBody>
      </p:sp>
      <p:sp>
        <p:nvSpPr>
          <p:cNvPr id="214" name="Rectangle 213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5289550" y="5681663"/>
            <a:ext cx="560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200" b="1" dirty="0" smtClean="0"/>
              <a:t>2020/21</a:t>
            </a:r>
            <a:endParaRPr lang="en-ZA" sz="1200" b="1" noProof="0" dirty="0" smtClean="0">
              <a:sym typeface="+mn-lt"/>
            </a:endParaRPr>
          </a:p>
        </p:txBody>
      </p:sp>
      <p:sp>
        <p:nvSpPr>
          <p:cNvPr id="212" name="Rectangle 211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3757613" y="5681663"/>
            <a:ext cx="560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200" b="1" dirty="0" smtClean="0"/>
              <a:t>2018/19</a:t>
            </a:r>
            <a:endParaRPr lang="en-ZA" sz="1200" b="1" noProof="0" dirty="0" smtClean="0">
              <a:sym typeface="+mn-lt"/>
            </a:endParaRPr>
          </a:p>
        </p:txBody>
      </p:sp>
      <p:graphicFrame>
        <p:nvGraphicFramePr>
          <p:cNvPr id="51" name="Object 50"/>
          <p:cNvGraphicFramePr>
            <a:graphicFrameLocks/>
          </p:cNvGraphicFramePr>
          <p:nvPr>
            <p:custDataLst>
              <p:tags r:id="rId36"/>
            </p:custDataLst>
            <p:extLst/>
          </p:nvPr>
        </p:nvGraphicFramePr>
        <p:xfrm>
          <a:off x="1943100" y="1181100"/>
          <a:ext cx="4930339" cy="115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7" name="Chart" r:id="rId64" imgW="4927666" imgH="1155612" progId="MSGraph.Chart.8">
                  <p:embed followColorScheme="full"/>
                </p:oleObj>
              </mc:Choice>
              <mc:Fallback>
                <p:oleObj name="Chart" r:id="rId64" imgW="4927666" imgH="11556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943100" y="1181100"/>
                        <a:ext cx="4930339" cy="115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Oval 78"/>
          <p:cNvSpPr>
            <a:spLocks noChangeArrowheads="1"/>
          </p:cNvSpPr>
          <p:nvPr/>
        </p:nvSpPr>
        <p:spPr bwMode="gray">
          <a:xfrm>
            <a:off x="7294563" y="1568450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454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228" name="Object 227"/>
          <p:cNvGraphicFramePr>
            <a:graphicFrameLocks/>
          </p:cNvGraphicFramePr>
          <p:nvPr>
            <p:custDataLst>
              <p:tags r:id="rId37"/>
            </p:custDataLst>
            <p:extLst/>
          </p:nvPr>
        </p:nvGraphicFramePr>
        <p:xfrm>
          <a:off x="2019301" y="3162300"/>
          <a:ext cx="4800467" cy="9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8" name="Chart" r:id="rId66" imgW="4800764" imgH="914400" progId="MSGraph.Chart.8">
                  <p:embed followColorScheme="full"/>
                </p:oleObj>
              </mc:Choice>
              <mc:Fallback>
                <p:oleObj name="Chart" r:id="rId66" imgW="4800764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2019301" y="3162300"/>
                        <a:ext cx="4800467" cy="91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35" name="Rectangle 234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gray">
          <a:xfrm>
            <a:off x="2446338" y="3871913"/>
            <a:ext cx="122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3318089-B91D-4946-AC93-51AA3AE08158}" type="datetime'''''''''''''''''''''''''''0'''''">
              <a:rPr lang="en-ZA" altLang="en-US" sz="1200"/>
              <a:pPr/>
              <a:t>0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240" name="Rectangle 239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gray">
          <a:xfrm>
            <a:off x="6273800" y="3871913"/>
            <a:ext cx="122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40596FE-54BE-4894-AFE1-900F9EA68C3A}" type="datetime'''0'''''">
              <a:rPr lang="en-ZA" altLang="en-US" sz="1200"/>
              <a:pPr/>
              <a:t>0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239" name="Rectangle 238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gray">
          <a:xfrm>
            <a:off x="5508625" y="3871913"/>
            <a:ext cx="122238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3016E36-7AD4-436A-B168-4600B99596AC}" type="datetime'''''''''''''''''''''''''''''''''''''''''''''''''''''''0'''''''">
              <a:rPr lang="en-ZA" altLang="en-US" sz="1200"/>
              <a:pPr/>
              <a:t>0</a:t>
            </a:fld>
            <a:endParaRPr lang="en-ZA" sz="1200" noProof="0" dirty="0" smtClean="0">
              <a:sym typeface="+mn-lt"/>
            </a:endParaRPr>
          </a:p>
        </p:txBody>
      </p:sp>
      <p:sp useBgFill="1">
        <p:nvSpPr>
          <p:cNvPr id="144" name="Rectangle 143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gray">
          <a:xfrm>
            <a:off x="4637088" y="3836988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1215307-D6C6-4516-ADC0-8F390E49FF0C}" type="datetime'''''''''''''''''''''''''''''''''4''''''3''''''''.4'''''''''">
              <a:rPr lang="en-US" altLang="en-US" sz="1200">
                <a:sym typeface="+mn-lt"/>
              </a:rPr>
              <a:pPr algn="ctr"/>
              <a:t>43.4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43" name="Rectangle 142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gray">
          <a:xfrm>
            <a:off x="3870325" y="3833813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43EF182-EB82-4B00-A836-01710E77F7B2}" type="datetime'''4''''''''''''''''7''''''''''.''''''''''''''''0'''''''">
              <a:rPr lang="en-US" altLang="en-US" sz="1200">
                <a:sym typeface="+mn-lt"/>
              </a:rPr>
              <a:pPr algn="ctr"/>
              <a:t>47.0</a:t>
            </a:fld>
            <a:endParaRPr lang="en-US" sz="1200" noProof="0" dirty="0" smtClean="0">
              <a:sym typeface="+mn-lt"/>
            </a:endParaRPr>
          </a:p>
        </p:txBody>
      </p:sp>
      <p:sp useBgFill="1">
        <p:nvSpPr>
          <p:cNvPr id="142" name="Rectangle 141"/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gray">
          <a:xfrm>
            <a:off x="3105150" y="3833813"/>
            <a:ext cx="333375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E8AEC1E-FA72-4A98-83A7-3F7B99C021CA}" type="datetime'''''''''''4''''''''''''''''''''''''''7''''''.''9'''''''">
              <a:rPr lang="en-US" altLang="en-US" sz="1200">
                <a:sym typeface="+mn-lt"/>
              </a:rPr>
              <a:pPr algn="ctr"/>
              <a:t>47.9</a:t>
            </a:fld>
            <a:endParaRPr lang="en-US" sz="1200" noProof="0" dirty="0" smtClean="0">
              <a:sym typeface="+mn-lt"/>
            </a:endParaRPr>
          </a:p>
        </p:txBody>
      </p:sp>
      <p:sp>
        <p:nvSpPr>
          <p:cNvPr id="267" name="Oval 78"/>
          <p:cNvSpPr>
            <a:spLocks noChangeArrowheads="1"/>
          </p:cNvSpPr>
          <p:nvPr/>
        </p:nvSpPr>
        <p:spPr bwMode="gray">
          <a:xfrm>
            <a:off x="390525" y="5992813"/>
            <a:ext cx="1060100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TotalCost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/year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8" name="Oval 78"/>
          <p:cNvSpPr>
            <a:spLocks noChangeArrowheads="1"/>
          </p:cNvSpPr>
          <p:nvPr/>
        </p:nvSpPr>
        <p:spPr bwMode="gray">
          <a:xfrm>
            <a:off x="2157413" y="5992813"/>
            <a:ext cx="600359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434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9" name="Oval 78"/>
          <p:cNvSpPr>
            <a:spLocks noChangeArrowheads="1"/>
          </p:cNvSpPr>
          <p:nvPr/>
        </p:nvSpPr>
        <p:spPr bwMode="gray">
          <a:xfrm>
            <a:off x="3044825" y="5992813"/>
            <a:ext cx="600359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410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0" name="Oval 78"/>
          <p:cNvSpPr>
            <a:spLocks noChangeArrowheads="1"/>
          </p:cNvSpPr>
          <p:nvPr/>
        </p:nvSpPr>
        <p:spPr bwMode="gray">
          <a:xfrm>
            <a:off x="3836988" y="5992813"/>
            <a:ext cx="600359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512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1" name="Oval 78"/>
          <p:cNvSpPr>
            <a:spLocks noChangeArrowheads="1"/>
          </p:cNvSpPr>
          <p:nvPr/>
        </p:nvSpPr>
        <p:spPr bwMode="gray">
          <a:xfrm>
            <a:off x="4518025" y="5992813"/>
            <a:ext cx="600359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516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2" name="Oval 78"/>
          <p:cNvSpPr>
            <a:spLocks noChangeArrowheads="1"/>
          </p:cNvSpPr>
          <p:nvPr/>
        </p:nvSpPr>
        <p:spPr bwMode="gray">
          <a:xfrm>
            <a:off x="5295900" y="5992813"/>
            <a:ext cx="600359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463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3" name="Oval 78"/>
          <p:cNvSpPr>
            <a:spLocks noChangeArrowheads="1"/>
          </p:cNvSpPr>
          <p:nvPr/>
        </p:nvSpPr>
        <p:spPr bwMode="gray">
          <a:xfrm>
            <a:off x="6103938" y="5992813"/>
            <a:ext cx="600359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501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3" name="Oval 78"/>
          <p:cNvSpPr>
            <a:spLocks noChangeArrowheads="1"/>
          </p:cNvSpPr>
          <p:nvPr/>
        </p:nvSpPr>
        <p:spPr bwMode="gray">
          <a:xfrm>
            <a:off x="7294563" y="1568450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379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35" name="Object 134"/>
          <p:cNvGraphicFramePr>
            <a:graphicFrameLocks/>
          </p:cNvGraphicFramePr>
          <p:nvPr>
            <p:custDataLst>
              <p:tags r:id="rId44"/>
            </p:custDataLst>
            <p:extLst/>
          </p:nvPr>
        </p:nvGraphicFramePr>
        <p:xfrm>
          <a:off x="2019301" y="1676400"/>
          <a:ext cx="4808419" cy="91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69" name="Chart" r:id="rId68" imgW="4807057" imgH="914400" progId="MSGraph.Chart.8">
                  <p:embed followColorScheme="full"/>
                </p:oleObj>
              </mc:Choice>
              <mc:Fallback>
                <p:oleObj name="Chart" r:id="rId68" imgW="4807057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2019301" y="1676400"/>
                        <a:ext cx="4808419" cy="91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Oval 78"/>
          <p:cNvSpPr>
            <a:spLocks noChangeArrowheads="1"/>
          </p:cNvSpPr>
          <p:nvPr/>
        </p:nvSpPr>
        <p:spPr bwMode="gray">
          <a:xfrm>
            <a:off x="7294563" y="5992813"/>
            <a:ext cx="762582" cy="27053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473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9" name="Oval 78"/>
          <p:cNvSpPr>
            <a:spLocks noChangeArrowheads="1"/>
          </p:cNvSpPr>
          <p:nvPr/>
        </p:nvSpPr>
        <p:spPr bwMode="gray">
          <a:xfrm>
            <a:off x="7294563" y="2787650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25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" name="Oval 78"/>
          <p:cNvSpPr>
            <a:spLocks noChangeArrowheads="1"/>
          </p:cNvSpPr>
          <p:nvPr/>
        </p:nvSpPr>
        <p:spPr bwMode="gray">
          <a:xfrm>
            <a:off x="7294563" y="3519488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23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" name="Oval 78"/>
          <p:cNvSpPr>
            <a:spLocks noChangeArrowheads="1"/>
          </p:cNvSpPr>
          <p:nvPr/>
        </p:nvSpPr>
        <p:spPr bwMode="gray">
          <a:xfrm>
            <a:off x="7294563" y="4371975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7</a:t>
            </a:r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" name="Oval 78"/>
          <p:cNvSpPr>
            <a:spLocks noChangeArrowheads="1"/>
          </p:cNvSpPr>
          <p:nvPr/>
        </p:nvSpPr>
        <p:spPr bwMode="gray">
          <a:xfrm>
            <a:off x="7294563" y="5135563"/>
            <a:ext cx="762582" cy="2705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/>
          <a:p>
            <a:pPr defTabSz="896112">
              <a:buClr>
                <a:schemeClr val="lt1"/>
              </a:buClr>
            </a:pPr>
            <a:r>
              <a:rPr lang="en-US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3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0525" y="5948363"/>
            <a:ext cx="827130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ACET"/>
          <p:cNvGrpSpPr>
            <a:grpSpLocks/>
          </p:cNvGrpSpPr>
          <p:nvPr/>
        </p:nvGrpSpPr>
        <p:grpSpPr bwMode="auto">
          <a:xfrm>
            <a:off x="2185988" y="949502"/>
            <a:ext cx="4518309" cy="387350"/>
            <a:chOff x="915" y="786"/>
            <a:chExt cx="2686" cy="244"/>
          </a:xfrm>
        </p:grpSpPr>
        <p:cxnSp>
          <p:nvCxnSpPr>
            <p:cNvPr id="113" name="AutoShape 249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AutoShape 250"/>
            <p:cNvSpPr>
              <a:spLocks noChangeArrowheads="1"/>
            </p:cNvSpPr>
            <p:nvPr/>
          </p:nvSpPr>
          <p:spPr bwMode="auto">
            <a:xfrm>
              <a:off x="915" y="786"/>
              <a:ext cx="2686" cy="2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Cost of implementing initiatives by financial year</a:t>
              </a:r>
              <a:endParaRPr lang="en-US" sz="1200" b="1" baseline="0" noProof="0" dirty="0">
                <a:latin typeface="+mn-lt"/>
                <a:ea typeface="+mn-ea"/>
              </a:endParaRPr>
            </a:p>
            <a:p>
              <a:r>
                <a:rPr lang="en-US" sz="1200" noProof="0" dirty="0" smtClean="0">
                  <a:solidFill>
                    <a:srgbClr val="808080"/>
                  </a:solidFill>
                  <a:latin typeface="+mn-lt"/>
                </a:rPr>
                <a:t>Million Rand</a:t>
              </a:r>
              <a:endParaRPr lang="en-US" sz="1200" baseline="0" noProof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9" name="ACET"/>
          <p:cNvGrpSpPr>
            <a:grpSpLocks/>
          </p:cNvGrpSpPr>
          <p:nvPr/>
        </p:nvGrpSpPr>
        <p:grpSpPr bwMode="auto">
          <a:xfrm>
            <a:off x="7208401" y="763764"/>
            <a:ext cx="1055554" cy="573088"/>
            <a:chOff x="915" y="669"/>
            <a:chExt cx="2686" cy="361"/>
          </a:xfrm>
        </p:grpSpPr>
        <p:cxnSp>
          <p:nvCxnSpPr>
            <p:cNvPr id="122" name="AutoShape 249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AutoShape 250"/>
            <p:cNvSpPr>
              <a:spLocks noChangeArrowheads="1"/>
            </p:cNvSpPr>
            <p:nvPr/>
          </p:nvSpPr>
          <p:spPr bwMode="auto">
            <a:xfrm>
              <a:off x="915" y="669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noProof="0" dirty="0" smtClean="0">
                  <a:latin typeface="+mn-lt"/>
                </a:rPr>
                <a:t>Average cost per year</a:t>
              </a:r>
            </a:p>
            <a:p>
              <a:r>
                <a:rPr lang="en-US" sz="1200" noProof="0" dirty="0" smtClean="0">
                  <a:solidFill>
                    <a:srgbClr val="808080"/>
                  </a:solidFill>
                  <a:latin typeface="+mn-lt"/>
                </a:rPr>
                <a:t>Million Rand</a:t>
              </a:r>
              <a:endParaRPr lang="en-US" sz="1200" baseline="0" noProof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" name="sticker"/>
          <p:cNvGrpSpPr/>
          <p:nvPr/>
        </p:nvGrpSpPr>
        <p:grpSpPr>
          <a:xfrm>
            <a:off x="6980454" y="269955"/>
            <a:ext cx="1809534" cy="212366"/>
            <a:chOff x="6980454" y="269955"/>
            <a:chExt cx="1809534" cy="212366"/>
          </a:xfrm>
        </p:grpSpPr>
        <p:sp>
          <p:nvSpPr>
            <p:cNvPr id="146" name="StickerRectangle"/>
            <p:cNvSpPr>
              <a:spLocks noChangeArrowheads="1"/>
            </p:cNvSpPr>
            <p:nvPr/>
          </p:nvSpPr>
          <p:spPr bwMode="auto">
            <a:xfrm>
              <a:off x="6980454" y="269955"/>
              <a:ext cx="180953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PRELIMINARY COSTING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49" name="AutoShape 31"/>
            <p:cNvCxnSpPr>
              <a:cxnSpLocks noChangeShapeType="1"/>
              <a:stCxn id="146" idx="2"/>
              <a:endCxn id="146" idx="4"/>
            </p:cNvCxnSpPr>
            <p:nvPr/>
          </p:nvCxnSpPr>
          <p:spPr bwMode="auto">
            <a:xfrm>
              <a:off x="6980454" y="269955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32"/>
            <p:cNvCxnSpPr>
              <a:cxnSpLocks noChangeShapeType="1"/>
              <a:stCxn id="146" idx="4"/>
              <a:endCxn id="146" idx="6"/>
            </p:cNvCxnSpPr>
            <p:nvPr/>
          </p:nvCxnSpPr>
          <p:spPr bwMode="auto">
            <a:xfrm>
              <a:off x="6980454" y="482321"/>
              <a:ext cx="180953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9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0" y="1091559"/>
            <a:ext cx="8961437" cy="495300"/>
            <a:chOff x="119063" y="1058863"/>
            <a:chExt cx="8961437" cy="495300"/>
          </a:xfrm>
        </p:grpSpPr>
        <p:sp>
          <p:nvSpPr>
            <p:cNvPr id="65" name="Rectangle 64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67" name="Straight Connector 66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Implementation of the Rhino Conservation Lab initiatives will be tracked by a Delivery Unit structure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71451" y="1144307"/>
            <a:ext cx="4246564" cy="50113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71451" y="1144308"/>
            <a:ext cx="4246564" cy="3608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 smtClean="0">
                <a:solidFill>
                  <a:schemeClr val="tx2"/>
                </a:solidFill>
              </a:rPr>
              <a:t>Problem solving and implementation support</a:t>
            </a:r>
          </a:p>
        </p:txBody>
      </p:sp>
      <p:sp>
        <p:nvSpPr>
          <p:cNvPr id="5" name="Rectangle 5"/>
          <p:cNvSpPr txBox="1">
            <a:spLocks/>
          </p:cNvSpPr>
          <p:nvPr/>
        </p:nvSpPr>
        <p:spPr>
          <a:xfrm>
            <a:off x="171451" y="887511"/>
            <a:ext cx="42465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350" b="1" dirty="0" smtClean="0">
                <a:solidFill>
                  <a:schemeClr val="accent3"/>
                </a:solidFill>
              </a:rPr>
              <a:t>DU activities</a:t>
            </a:r>
            <a:endParaRPr lang="en-US" sz="1350" b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4543426" y="1144308"/>
            <a:ext cx="4246564" cy="50113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543426" y="1144308"/>
            <a:ext cx="4246564" cy="3608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 smtClean="0">
                <a:solidFill>
                  <a:schemeClr val="tx2"/>
                </a:solidFill>
              </a:rPr>
              <a:t>Implement reforms</a:t>
            </a:r>
            <a:endParaRPr lang="en-US" sz="135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171451" y="2944817"/>
            <a:ext cx="4246564" cy="3608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 smtClean="0">
                <a:solidFill>
                  <a:schemeClr val="tx2"/>
                </a:solidFill>
              </a:rPr>
              <a:t>Project monitoring</a:t>
            </a:r>
            <a:endParaRPr lang="en-US" sz="135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4543426" y="2944817"/>
            <a:ext cx="4246564" cy="3608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 smtClean="0">
                <a:solidFill>
                  <a:schemeClr val="tx2"/>
                </a:solidFill>
              </a:rPr>
              <a:t>Data gathering and consolidation</a:t>
            </a:r>
            <a:endParaRPr lang="en-US" sz="135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171451" y="4745326"/>
            <a:ext cx="4246564" cy="3608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 smtClean="0">
                <a:solidFill>
                  <a:schemeClr val="tx2"/>
                </a:solidFill>
              </a:rPr>
              <a:t>Special projects</a:t>
            </a:r>
            <a:endParaRPr lang="en-US" sz="135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4543426" y="4745326"/>
            <a:ext cx="4246564" cy="36086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 smtClean="0">
                <a:solidFill>
                  <a:schemeClr val="tx2"/>
                </a:solidFill>
              </a:rPr>
              <a:t>Monitor contractors</a:t>
            </a:r>
            <a:endParaRPr lang="en-US" sz="1350" b="1" dirty="0">
              <a:solidFill>
                <a:schemeClr val="tx2"/>
              </a:solidFill>
            </a:endParaRPr>
          </a:p>
        </p:txBody>
      </p:sp>
      <p:sp>
        <p:nvSpPr>
          <p:cNvPr id="24" name="Rectangle 24"/>
          <p:cNvSpPr txBox="1">
            <a:spLocks/>
          </p:cNvSpPr>
          <p:nvPr/>
        </p:nvSpPr>
        <p:spPr>
          <a:xfrm>
            <a:off x="254301" y="1555657"/>
            <a:ext cx="4080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300"/>
              </a:spcAft>
              <a:buClrTx/>
            </a:pPr>
            <a:r>
              <a:rPr lang="en-US" sz="1350" dirty="0"/>
              <a:t>Directly with </a:t>
            </a:r>
            <a:r>
              <a:rPr lang="en-US" sz="1350" dirty="0" smtClean="0"/>
              <a:t>initiative owners to </a:t>
            </a:r>
            <a:r>
              <a:rPr lang="en-US" sz="1350" b="1" dirty="0">
                <a:solidFill>
                  <a:schemeClr val="accent3"/>
                </a:solidFill>
              </a:rPr>
              <a:t>find solutions to challenges</a:t>
            </a:r>
          </a:p>
          <a:p>
            <a:pPr lvl="1">
              <a:spcAft>
                <a:spcPts val="300"/>
              </a:spcAft>
              <a:buClrTx/>
            </a:pPr>
            <a:r>
              <a:rPr lang="en-US" sz="1350" b="1" dirty="0">
                <a:solidFill>
                  <a:schemeClr val="accent3"/>
                </a:solidFill>
              </a:rPr>
              <a:t>Provide additional resources and expertise </a:t>
            </a:r>
            <a:r>
              <a:rPr lang="en-US" sz="1350" dirty="0"/>
              <a:t>to move project </a:t>
            </a:r>
            <a:r>
              <a:rPr lang="en-US" sz="1350" dirty="0" smtClean="0"/>
              <a:t>forward</a:t>
            </a:r>
            <a:endParaRPr lang="en-US" sz="1350" dirty="0"/>
          </a:p>
          <a:p>
            <a:pPr lvl="1">
              <a:spcAft>
                <a:spcPts val="300"/>
              </a:spcAft>
              <a:buClrTx/>
            </a:pPr>
            <a:r>
              <a:rPr lang="en-US" sz="1350" b="1" dirty="0" smtClean="0">
                <a:solidFill>
                  <a:schemeClr val="accent3"/>
                </a:solidFill>
              </a:rPr>
              <a:t>Escalate issues timeously </a:t>
            </a:r>
            <a:r>
              <a:rPr lang="en-US" sz="1350" dirty="0" smtClean="0"/>
              <a:t>for </a:t>
            </a:r>
            <a:r>
              <a:rPr lang="en-US" sz="1350" dirty="0"/>
              <a:t>prompt </a:t>
            </a:r>
            <a:r>
              <a:rPr lang="en-US" sz="1350" dirty="0" smtClean="0"/>
              <a:t>resolution and sign-offs</a:t>
            </a:r>
            <a:endParaRPr lang="en-US" sz="1350" dirty="0"/>
          </a:p>
        </p:txBody>
      </p:sp>
      <p:sp>
        <p:nvSpPr>
          <p:cNvPr id="28" name="Rectangle 24"/>
          <p:cNvSpPr txBox="1">
            <a:spLocks/>
          </p:cNvSpPr>
          <p:nvPr/>
        </p:nvSpPr>
        <p:spPr>
          <a:xfrm>
            <a:off x="4626276" y="1555657"/>
            <a:ext cx="4080864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300"/>
              </a:spcAft>
            </a:pPr>
            <a:r>
              <a:rPr lang="en-US" sz="1350" b="1" dirty="0" smtClean="0">
                <a:solidFill>
                  <a:schemeClr val="accent3"/>
                </a:solidFill>
              </a:rPr>
              <a:t>Structure </a:t>
            </a:r>
            <a:r>
              <a:rPr lang="en-US" sz="1350" b="1" dirty="0">
                <a:solidFill>
                  <a:schemeClr val="accent3"/>
                </a:solidFill>
              </a:rPr>
              <a:t>and assign teams </a:t>
            </a:r>
            <a:r>
              <a:rPr lang="en-US" sz="1350" dirty="0"/>
              <a:t>to ensure successful implementation </a:t>
            </a:r>
          </a:p>
          <a:p>
            <a:pPr lvl="1">
              <a:spcAft>
                <a:spcPts val="300"/>
              </a:spcAft>
            </a:pPr>
            <a:r>
              <a:rPr lang="en-US" sz="1350" b="1" dirty="0">
                <a:solidFill>
                  <a:schemeClr val="accent3"/>
                </a:solidFill>
              </a:rPr>
              <a:t>Escalate roadblocks </a:t>
            </a:r>
            <a:r>
              <a:rPr lang="en-US" sz="1350" b="1">
                <a:solidFill>
                  <a:schemeClr val="accent3"/>
                </a:solidFill>
              </a:rPr>
              <a:t>to </a:t>
            </a:r>
            <a:r>
              <a:rPr lang="en-US" sz="1350" b="1" smtClean="0">
                <a:solidFill>
                  <a:schemeClr val="accent3"/>
                </a:solidFill>
              </a:rPr>
              <a:t>DU</a:t>
            </a:r>
            <a:r>
              <a:rPr lang="en-US" sz="1350" b="1" smtClean="0"/>
              <a:t> </a:t>
            </a:r>
            <a:r>
              <a:rPr lang="en-US" sz="1350" dirty="0"/>
              <a:t>to ensure corrective measures can be </a:t>
            </a:r>
            <a:r>
              <a:rPr lang="en-US" sz="1350" dirty="0" smtClean="0"/>
              <a:t>implemented in time</a:t>
            </a:r>
            <a:endParaRPr lang="en-US" sz="1350" dirty="0"/>
          </a:p>
        </p:txBody>
      </p:sp>
      <p:sp>
        <p:nvSpPr>
          <p:cNvPr id="26" name="Rectangle 24"/>
          <p:cNvSpPr txBox="1">
            <a:spLocks/>
          </p:cNvSpPr>
          <p:nvPr/>
        </p:nvSpPr>
        <p:spPr>
          <a:xfrm>
            <a:off x="254301" y="3356166"/>
            <a:ext cx="4080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300"/>
              </a:spcAft>
              <a:buClrTx/>
            </a:pPr>
            <a:r>
              <a:rPr lang="en-US" sz="1350" dirty="0"/>
              <a:t>Ensure </a:t>
            </a:r>
            <a:r>
              <a:rPr lang="en-US" sz="1350" b="1" dirty="0">
                <a:solidFill>
                  <a:schemeClr val="accent3"/>
                </a:solidFill>
              </a:rPr>
              <a:t>accountability and transparency</a:t>
            </a:r>
            <a:r>
              <a:rPr lang="en-US" sz="1350" dirty="0">
                <a:solidFill>
                  <a:schemeClr val="accent3"/>
                </a:solidFill>
              </a:rPr>
              <a:t> </a:t>
            </a:r>
            <a:r>
              <a:rPr lang="en-US" sz="1350" dirty="0"/>
              <a:t>across project</a:t>
            </a:r>
          </a:p>
          <a:p>
            <a:pPr lvl="1">
              <a:spcAft>
                <a:spcPts val="300"/>
              </a:spcAft>
              <a:buClrTx/>
            </a:pPr>
            <a:r>
              <a:rPr lang="en-US" sz="1350" b="1" dirty="0">
                <a:solidFill>
                  <a:schemeClr val="accent3"/>
                </a:solidFill>
              </a:rPr>
              <a:t>Get data directly from project manager </a:t>
            </a:r>
            <a:r>
              <a:rPr lang="en-US" sz="1350" dirty="0"/>
              <a:t>to </a:t>
            </a:r>
            <a:r>
              <a:rPr lang="en-US" sz="1350" dirty="0" smtClean="0"/>
              <a:t>update reports </a:t>
            </a:r>
            <a:endParaRPr lang="en-US" sz="1350" dirty="0"/>
          </a:p>
          <a:p>
            <a:pPr lvl="1">
              <a:spcAft>
                <a:spcPts val="300"/>
              </a:spcAft>
              <a:buClrTx/>
            </a:pPr>
            <a:r>
              <a:rPr lang="en-US" sz="1350" dirty="0"/>
              <a:t>Hold </a:t>
            </a:r>
            <a:r>
              <a:rPr lang="en-US" sz="1350" dirty="0" err="1" smtClean="0"/>
              <a:t>intitiative</a:t>
            </a:r>
            <a:r>
              <a:rPr lang="en-US" sz="1350" dirty="0" smtClean="0"/>
              <a:t> owners </a:t>
            </a:r>
            <a:r>
              <a:rPr lang="en-US" sz="1350" dirty="0"/>
              <a:t>responsible for </a:t>
            </a:r>
            <a:r>
              <a:rPr lang="en-US" sz="1350" dirty="0" smtClean="0"/>
              <a:t>execution </a:t>
            </a:r>
            <a:r>
              <a:rPr lang="en-US" sz="1350" dirty="0"/>
              <a:t>as per 3ft plans</a:t>
            </a:r>
          </a:p>
        </p:txBody>
      </p:sp>
      <p:sp>
        <p:nvSpPr>
          <p:cNvPr id="29" name="Rectangle 24"/>
          <p:cNvSpPr txBox="1">
            <a:spLocks/>
          </p:cNvSpPr>
          <p:nvPr/>
        </p:nvSpPr>
        <p:spPr>
          <a:xfrm>
            <a:off x="4626276" y="3356166"/>
            <a:ext cx="4080864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300"/>
              </a:spcAft>
            </a:pPr>
            <a:r>
              <a:rPr lang="en-US" sz="1350" b="1" dirty="0" smtClean="0">
                <a:solidFill>
                  <a:schemeClr val="accent3"/>
                </a:solidFill>
              </a:rPr>
              <a:t>Collect and consolidate data </a:t>
            </a:r>
            <a:r>
              <a:rPr lang="en-US" sz="1350" dirty="0" smtClean="0"/>
              <a:t>timeously for reports</a:t>
            </a:r>
            <a:endParaRPr lang="en-US" sz="1350" dirty="0"/>
          </a:p>
          <a:p>
            <a:pPr lvl="1">
              <a:spcAft>
                <a:spcPts val="300"/>
              </a:spcAft>
            </a:pPr>
            <a:r>
              <a:rPr lang="en-US" sz="1350" b="1" dirty="0" smtClean="0">
                <a:solidFill>
                  <a:schemeClr val="accent3"/>
                </a:solidFill>
              </a:rPr>
              <a:t>Populate </a:t>
            </a:r>
            <a:r>
              <a:rPr lang="en-US" sz="1350" b="1" dirty="0">
                <a:solidFill>
                  <a:schemeClr val="accent3"/>
                </a:solidFill>
              </a:rPr>
              <a:t>data </a:t>
            </a:r>
            <a:r>
              <a:rPr lang="en-US" sz="1350" b="1" dirty="0" smtClean="0">
                <a:solidFill>
                  <a:schemeClr val="accent3"/>
                </a:solidFill>
              </a:rPr>
              <a:t>using </a:t>
            </a:r>
            <a:r>
              <a:rPr lang="en-US" sz="1350" b="1" dirty="0">
                <a:solidFill>
                  <a:schemeClr val="accent3"/>
                </a:solidFill>
              </a:rPr>
              <a:t>templates issued </a:t>
            </a:r>
            <a:r>
              <a:rPr lang="en-US" sz="1350" b="1">
                <a:solidFill>
                  <a:schemeClr val="accent3"/>
                </a:solidFill>
              </a:rPr>
              <a:t>by </a:t>
            </a:r>
            <a:r>
              <a:rPr lang="en-US" sz="1350" b="1" smtClean="0">
                <a:solidFill>
                  <a:schemeClr val="accent3"/>
                </a:solidFill>
              </a:rPr>
              <a:t>DU</a:t>
            </a:r>
            <a:r>
              <a:rPr lang="en-US" sz="1350" smtClean="0">
                <a:solidFill>
                  <a:schemeClr val="accent3"/>
                </a:solidFill>
              </a:rPr>
              <a:t> </a:t>
            </a:r>
            <a:r>
              <a:rPr lang="en-US" sz="1350" dirty="0"/>
              <a:t>to ensure reports can be </a:t>
            </a:r>
            <a:r>
              <a:rPr lang="en-US" sz="1350" dirty="0" smtClean="0"/>
              <a:t>easily prepared in time</a:t>
            </a:r>
            <a:endParaRPr lang="en-US" sz="1350" dirty="0"/>
          </a:p>
        </p:txBody>
      </p:sp>
      <p:sp>
        <p:nvSpPr>
          <p:cNvPr id="27" name="Rectangle 24"/>
          <p:cNvSpPr txBox="1">
            <a:spLocks/>
          </p:cNvSpPr>
          <p:nvPr/>
        </p:nvSpPr>
        <p:spPr>
          <a:xfrm>
            <a:off x="254301" y="5156674"/>
            <a:ext cx="4080864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300"/>
              </a:spcAft>
            </a:pPr>
            <a:r>
              <a:rPr lang="en-US" sz="1350" dirty="0" smtClean="0"/>
              <a:t>Projects issued at the </a:t>
            </a:r>
            <a:r>
              <a:rPr lang="en-US" sz="1350" b="1" dirty="0" smtClean="0">
                <a:solidFill>
                  <a:schemeClr val="accent3"/>
                </a:solidFill>
              </a:rPr>
              <a:t>discretion of top leadership</a:t>
            </a:r>
            <a:r>
              <a:rPr lang="en-US" sz="1350" dirty="0" smtClean="0"/>
              <a:t> (e.g., DG or Minister)</a:t>
            </a:r>
          </a:p>
          <a:p>
            <a:pPr lvl="1">
              <a:spcAft>
                <a:spcPts val="300"/>
              </a:spcAft>
            </a:pPr>
            <a:r>
              <a:rPr lang="en-US" sz="1350" dirty="0" smtClean="0"/>
              <a:t>Normally targeted at </a:t>
            </a:r>
            <a:r>
              <a:rPr lang="en-US" sz="1350" b="1" dirty="0" smtClean="0">
                <a:solidFill>
                  <a:schemeClr val="accent3"/>
                </a:solidFill>
              </a:rPr>
              <a:t>resolving specific issued that are more research oriented</a:t>
            </a:r>
            <a:r>
              <a:rPr lang="en-US" sz="1350" dirty="0" smtClean="0">
                <a:solidFill>
                  <a:schemeClr val="accent3"/>
                </a:solidFill>
              </a:rPr>
              <a:t> </a:t>
            </a:r>
            <a:r>
              <a:rPr lang="en-US" sz="1350" dirty="0" smtClean="0"/>
              <a:t>in nature</a:t>
            </a:r>
            <a:endParaRPr lang="en-US" sz="1350" dirty="0"/>
          </a:p>
        </p:txBody>
      </p:sp>
      <p:sp>
        <p:nvSpPr>
          <p:cNvPr id="30" name="Rectangle 24"/>
          <p:cNvSpPr txBox="1">
            <a:spLocks/>
          </p:cNvSpPr>
          <p:nvPr/>
        </p:nvSpPr>
        <p:spPr>
          <a:xfrm>
            <a:off x="4626276" y="5156674"/>
            <a:ext cx="408086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300"/>
              </a:spcAft>
            </a:pPr>
            <a:r>
              <a:rPr lang="en-US" sz="1350" dirty="0"/>
              <a:t>Serve as the effective </a:t>
            </a:r>
            <a:r>
              <a:rPr lang="en-US" sz="1350" b="1" dirty="0">
                <a:solidFill>
                  <a:schemeClr val="accent3"/>
                </a:solidFill>
              </a:rPr>
              <a:t>project </a:t>
            </a:r>
            <a:r>
              <a:rPr lang="en-US" sz="1350" b="1" dirty="0" smtClean="0">
                <a:solidFill>
                  <a:schemeClr val="accent3"/>
                </a:solidFill>
              </a:rPr>
              <a:t>manager, monitoring line-by-line</a:t>
            </a:r>
            <a:endParaRPr lang="en-US" sz="1350" b="1" dirty="0">
              <a:solidFill>
                <a:schemeClr val="accent3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1350" b="1" dirty="0" smtClean="0">
                <a:solidFill>
                  <a:schemeClr val="accent3"/>
                </a:solidFill>
              </a:rPr>
              <a:t>Ensure </a:t>
            </a:r>
            <a:r>
              <a:rPr lang="en-US" sz="1350" b="1" dirty="0">
                <a:solidFill>
                  <a:schemeClr val="accent3"/>
                </a:solidFill>
              </a:rPr>
              <a:t>that expectations are met</a:t>
            </a:r>
            <a:r>
              <a:rPr lang="en-US" sz="1350" dirty="0">
                <a:solidFill>
                  <a:schemeClr val="accent3"/>
                </a:solidFill>
              </a:rPr>
              <a:t> </a:t>
            </a:r>
            <a:r>
              <a:rPr lang="en-US" sz="1350" dirty="0"/>
              <a:t>as outlined by timelines and scope issued by </a:t>
            </a:r>
            <a:r>
              <a:rPr lang="en-US" sz="1350" dirty="0" smtClean="0"/>
              <a:t>DU</a:t>
            </a:r>
            <a:endParaRPr lang="en-US" sz="1350" dirty="0"/>
          </a:p>
        </p:txBody>
      </p:sp>
      <p:sp>
        <p:nvSpPr>
          <p:cNvPr id="44" name="Rectangle 5"/>
          <p:cNvSpPr txBox="1">
            <a:spLocks/>
          </p:cNvSpPr>
          <p:nvPr/>
        </p:nvSpPr>
        <p:spPr>
          <a:xfrm>
            <a:off x="4543426" y="887511"/>
            <a:ext cx="42465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Calibri" pitchFamily="34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Calibri" pitchFamily="34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350" b="1" dirty="0" smtClean="0">
                <a:solidFill>
                  <a:schemeClr val="accent3"/>
                </a:solidFill>
              </a:rPr>
              <a:t>Implementing teams activities</a:t>
            </a:r>
            <a:endParaRPr lang="en-US" sz="1350" b="1" dirty="0">
              <a:solidFill>
                <a:schemeClr val="accent3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27824" y="1141964"/>
            <a:ext cx="338497" cy="346668"/>
            <a:chOff x="4188228" y="2330715"/>
            <a:chExt cx="357778" cy="366415"/>
          </a:xfrm>
          <a:solidFill>
            <a:schemeClr val="accent3"/>
          </a:solidFill>
        </p:grpSpPr>
        <p:sp>
          <p:nvSpPr>
            <p:cNvPr id="23" name="Freeform 358"/>
            <p:cNvSpPr>
              <a:spLocks/>
            </p:cNvSpPr>
            <p:nvPr/>
          </p:nvSpPr>
          <p:spPr bwMode="gray">
            <a:xfrm>
              <a:off x="4188228" y="2530615"/>
              <a:ext cx="168246" cy="166515"/>
            </a:xfrm>
            <a:custGeom>
              <a:avLst/>
              <a:gdLst>
                <a:gd name="T0" fmla="*/ 769 w 1538"/>
                <a:gd name="T1" fmla="*/ 1538 h 1538"/>
                <a:gd name="T2" fmla="*/ 0 w 1538"/>
                <a:gd name="T3" fmla="*/ 769 h 1538"/>
                <a:gd name="T4" fmla="*/ 296 w 1538"/>
                <a:gd name="T5" fmla="*/ 474 h 1538"/>
                <a:gd name="T6" fmla="*/ 338 w 1538"/>
                <a:gd name="T7" fmla="*/ 452 h 1538"/>
                <a:gd name="T8" fmla="*/ 395 w 1538"/>
                <a:gd name="T9" fmla="*/ 520 h 1538"/>
                <a:gd name="T10" fmla="*/ 424 w 1538"/>
                <a:gd name="T11" fmla="*/ 583 h 1538"/>
                <a:gd name="T12" fmla="*/ 427 w 1538"/>
                <a:gd name="T13" fmla="*/ 586 h 1538"/>
                <a:gd name="T14" fmla="*/ 566 w 1538"/>
                <a:gd name="T15" fmla="*/ 586 h 1538"/>
                <a:gd name="T16" fmla="*/ 595 w 1538"/>
                <a:gd name="T17" fmla="*/ 517 h 1538"/>
                <a:gd name="T18" fmla="*/ 566 w 1538"/>
                <a:gd name="T19" fmla="*/ 448 h 1538"/>
                <a:gd name="T20" fmla="*/ 563 w 1538"/>
                <a:gd name="T21" fmla="*/ 445 h 1538"/>
                <a:gd name="T22" fmla="*/ 501 w 1538"/>
                <a:gd name="T23" fmla="*/ 414 h 1538"/>
                <a:gd name="T24" fmla="*/ 436 w 1538"/>
                <a:gd name="T25" fmla="*/ 366 h 1538"/>
                <a:gd name="T26" fmla="*/ 456 w 1538"/>
                <a:gd name="T27" fmla="*/ 313 h 1538"/>
                <a:gd name="T28" fmla="*/ 769 w 1538"/>
                <a:gd name="T29" fmla="*/ 0 h 1538"/>
                <a:gd name="T30" fmla="*/ 1067 w 1538"/>
                <a:gd name="T31" fmla="*/ 298 h 1538"/>
                <a:gd name="T32" fmla="*/ 1068 w 1538"/>
                <a:gd name="T33" fmla="*/ 299 h 1538"/>
                <a:gd name="T34" fmla="*/ 1080 w 1538"/>
                <a:gd name="T35" fmla="*/ 269 h 1538"/>
                <a:gd name="T36" fmla="*/ 1135 w 1538"/>
                <a:gd name="T37" fmla="*/ 166 h 1538"/>
                <a:gd name="T38" fmla="*/ 1138 w 1538"/>
                <a:gd name="T39" fmla="*/ 164 h 1538"/>
                <a:gd name="T40" fmla="*/ 1265 w 1538"/>
                <a:gd name="T41" fmla="*/ 112 h 1538"/>
                <a:gd name="T42" fmla="*/ 1395 w 1538"/>
                <a:gd name="T43" fmla="*/ 166 h 1538"/>
                <a:gd name="T44" fmla="*/ 1449 w 1538"/>
                <a:gd name="T45" fmla="*/ 296 h 1538"/>
                <a:gd name="T46" fmla="*/ 1404 w 1538"/>
                <a:gd name="T47" fmla="*/ 417 h 1538"/>
                <a:gd name="T48" fmla="*/ 1404 w 1538"/>
                <a:gd name="T49" fmla="*/ 417 h 1538"/>
                <a:gd name="T50" fmla="*/ 1395 w 1538"/>
                <a:gd name="T51" fmla="*/ 427 h 1538"/>
                <a:gd name="T52" fmla="*/ 1289 w 1538"/>
                <a:gd name="T53" fmla="*/ 481 h 1538"/>
                <a:gd name="T54" fmla="*/ 1260 w 1538"/>
                <a:gd name="T55" fmla="*/ 491 h 1538"/>
                <a:gd name="T56" fmla="*/ 1538 w 1538"/>
                <a:gd name="T57" fmla="*/ 769 h 1538"/>
                <a:gd name="T58" fmla="*/ 1237 w 1538"/>
                <a:gd name="T59" fmla="*/ 1069 h 1538"/>
                <a:gd name="T60" fmla="*/ 1191 w 1538"/>
                <a:gd name="T61" fmla="*/ 1093 h 1538"/>
                <a:gd name="T62" fmla="*/ 1191 w 1538"/>
                <a:gd name="T63" fmla="*/ 1093 h 1538"/>
                <a:gd name="T64" fmla="*/ 1128 w 1538"/>
                <a:gd name="T65" fmla="*/ 1016 h 1538"/>
                <a:gd name="T66" fmla="*/ 1092 w 1538"/>
                <a:gd name="T67" fmla="*/ 938 h 1538"/>
                <a:gd name="T68" fmla="*/ 1088 w 1538"/>
                <a:gd name="T69" fmla="*/ 934 h 1538"/>
                <a:gd name="T70" fmla="*/ 1000 w 1538"/>
                <a:gd name="T71" fmla="*/ 897 h 1538"/>
                <a:gd name="T72" fmla="*/ 913 w 1538"/>
                <a:gd name="T73" fmla="*/ 934 h 1538"/>
                <a:gd name="T74" fmla="*/ 913 w 1538"/>
                <a:gd name="T75" fmla="*/ 1109 h 1538"/>
                <a:gd name="T76" fmla="*/ 993 w 1538"/>
                <a:gd name="T77" fmla="*/ 1150 h 1538"/>
                <a:gd name="T78" fmla="*/ 1068 w 1538"/>
                <a:gd name="T79" fmla="*/ 1204 h 1538"/>
                <a:gd name="T80" fmla="*/ 1045 w 1538"/>
                <a:gd name="T81" fmla="*/ 1262 h 1538"/>
                <a:gd name="T82" fmla="*/ 769 w 1538"/>
                <a:gd name="T83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8" h="1538">
                  <a:moveTo>
                    <a:pt x="769" y="1538"/>
                  </a:moveTo>
                  <a:lnTo>
                    <a:pt x="0" y="769"/>
                  </a:lnTo>
                  <a:lnTo>
                    <a:pt x="296" y="474"/>
                  </a:lnTo>
                  <a:cubicBezTo>
                    <a:pt x="310" y="459"/>
                    <a:pt x="324" y="452"/>
                    <a:pt x="338" y="452"/>
                  </a:cubicBezTo>
                  <a:cubicBezTo>
                    <a:pt x="374" y="452"/>
                    <a:pt x="385" y="489"/>
                    <a:pt x="395" y="520"/>
                  </a:cubicBezTo>
                  <a:cubicBezTo>
                    <a:pt x="403" y="543"/>
                    <a:pt x="411" y="568"/>
                    <a:pt x="424" y="583"/>
                  </a:cubicBezTo>
                  <a:lnTo>
                    <a:pt x="427" y="586"/>
                  </a:lnTo>
                  <a:cubicBezTo>
                    <a:pt x="464" y="623"/>
                    <a:pt x="529" y="624"/>
                    <a:pt x="566" y="586"/>
                  </a:cubicBezTo>
                  <a:cubicBezTo>
                    <a:pt x="584" y="568"/>
                    <a:pt x="595" y="543"/>
                    <a:pt x="595" y="517"/>
                  </a:cubicBezTo>
                  <a:cubicBezTo>
                    <a:pt x="595" y="491"/>
                    <a:pt x="584" y="466"/>
                    <a:pt x="566" y="448"/>
                  </a:cubicBezTo>
                  <a:lnTo>
                    <a:pt x="563" y="445"/>
                  </a:lnTo>
                  <a:cubicBezTo>
                    <a:pt x="547" y="431"/>
                    <a:pt x="523" y="422"/>
                    <a:pt x="501" y="414"/>
                  </a:cubicBezTo>
                  <a:cubicBezTo>
                    <a:pt x="471" y="404"/>
                    <a:pt x="442" y="394"/>
                    <a:pt x="436" y="366"/>
                  </a:cubicBezTo>
                  <a:cubicBezTo>
                    <a:pt x="430" y="340"/>
                    <a:pt x="450" y="320"/>
                    <a:pt x="456" y="313"/>
                  </a:cubicBezTo>
                  <a:lnTo>
                    <a:pt x="769" y="0"/>
                  </a:lnTo>
                  <a:lnTo>
                    <a:pt x="1067" y="298"/>
                  </a:lnTo>
                  <a:cubicBezTo>
                    <a:pt x="1067" y="298"/>
                    <a:pt x="1068" y="299"/>
                    <a:pt x="1068" y="299"/>
                  </a:cubicBezTo>
                  <a:cubicBezTo>
                    <a:pt x="1072" y="291"/>
                    <a:pt x="1076" y="279"/>
                    <a:pt x="1080" y="269"/>
                  </a:cubicBezTo>
                  <a:cubicBezTo>
                    <a:pt x="1091" y="236"/>
                    <a:pt x="1106" y="196"/>
                    <a:pt x="1135" y="166"/>
                  </a:cubicBezTo>
                  <a:lnTo>
                    <a:pt x="1138" y="164"/>
                  </a:lnTo>
                  <a:cubicBezTo>
                    <a:pt x="1172" y="130"/>
                    <a:pt x="1217" y="112"/>
                    <a:pt x="1265" y="112"/>
                  </a:cubicBezTo>
                  <a:cubicBezTo>
                    <a:pt x="1314" y="112"/>
                    <a:pt x="1361" y="131"/>
                    <a:pt x="1395" y="166"/>
                  </a:cubicBezTo>
                  <a:cubicBezTo>
                    <a:pt x="1430" y="201"/>
                    <a:pt x="1449" y="247"/>
                    <a:pt x="1449" y="296"/>
                  </a:cubicBezTo>
                  <a:cubicBezTo>
                    <a:pt x="1449" y="341"/>
                    <a:pt x="1433" y="383"/>
                    <a:pt x="1404" y="417"/>
                  </a:cubicBezTo>
                  <a:lnTo>
                    <a:pt x="1404" y="417"/>
                  </a:lnTo>
                  <a:lnTo>
                    <a:pt x="1395" y="427"/>
                  </a:lnTo>
                  <a:cubicBezTo>
                    <a:pt x="1366" y="456"/>
                    <a:pt x="1323" y="470"/>
                    <a:pt x="1289" y="481"/>
                  </a:cubicBezTo>
                  <a:cubicBezTo>
                    <a:pt x="1280" y="484"/>
                    <a:pt x="1268" y="488"/>
                    <a:pt x="1260" y="491"/>
                  </a:cubicBezTo>
                  <a:lnTo>
                    <a:pt x="1538" y="769"/>
                  </a:lnTo>
                  <a:lnTo>
                    <a:pt x="1237" y="1069"/>
                  </a:lnTo>
                  <a:cubicBezTo>
                    <a:pt x="1227" y="1080"/>
                    <a:pt x="1211" y="1093"/>
                    <a:pt x="1191" y="1093"/>
                  </a:cubicBezTo>
                  <a:lnTo>
                    <a:pt x="1191" y="1093"/>
                  </a:lnTo>
                  <a:cubicBezTo>
                    <a:pt x="1153" y="1093"/>
                    <a:pt x="1140" y="1054"/>
                    <a:pt x="1128" y="1016"/>
                  </a:cubicBezTo>
                  <a:cubicBezTo>
                    <a:pt x="1119" y="988"/>
                    <a:pt x="1109" y="958"/>
                    <a:pt x="1092" y="938"/>
                  </a:cubicBezTo>
                  <a:lnTo>
                    <a:pt x="1088" y="934"/>
                  </a:lnTo>
                  <a:cubicBezTo>
                    <a:pt x="1065" y="910"/>
                    <a:pt x="1033" y="897"/>
                    <a:pt x="1000" y="897"/>
                  </a:cubicBezTo>
                  <a:cubicBezTo>
                    <a:pt x="967" y="897"/>
                    <a:pt x="936" y="910"/>
                    <a:pt x="913" y="934"/>
                  </a:cubicBezTo>
                  <a:cubicBezTo>
                    <a:pt x="865" y="982"/>
                    <a:pt x="865" y="1061"/>
                    <a:pt x="913" y="1109"/>
                  </a:cubicBezTo>
                  <a:cubicBezTo>
                    <a:pt x="933" y="1129"/>
                    <a:pt x="965" y="1140"/>
                    <a:pt x="993" y="1150"/>
                  </a:cubicBezTo>
                  <a:cubicBezTo>
                    <a:pt x="1029" y="1163"/>
                    <a:pt x="1061" y="1174"/>
                    <a:pt x="1068" y="1204"/>
                  </a:cubicBezTo>
                  <a:cubicBezTo>
                    <a:pt x="1074" y="1233"/>
                    <a:pt x="1052" y="1255"/>
                    <a:pt x="1045" y="1262"/>
                  </a:cubicBezTo>
                  <a:lnTo>
                    <a:pt x="769" y="1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Freeform 358"/>
            <p:cNvSpPr>
              <a:spLocks/>
            </p:cNvSpPr>
            <p:nvPr/>
          </p:nvSpPr>
          <p:spPr bwMode="gray">
            <a:xfrm rot="10800000">
              <a:off x="4377760" y="2421163"/>
              <a:ext cx="168246" cy="166515"/>
            </a:xfrm>
            <a:custGeom>
              <a:avLst/>
              <a:gdLst>
                <a:gd name="T0" fmla="*/ 769 w 1538"/>
                <a:gd name="T1" fmla="*/ 1538 h 1538"/>
                <a:gd name="T2" fmla="*/ 0 w 1538"/>
                <a:gd name="T3" fmla="*/ 769 h 1538"/>
                <a:gd name="T4" fmla="*/ 296 w 1538"/>
                <a:gd name="T5" fmla="*/ 474 h 1538"/>
                <a:gd name="T6" fmla="*/ 338 w 1538"/>
                <a:gd name="T7" fmla="*/ 452 h 1538"/>
                <a:gd name="T8" fmla="*/ 395 w 1538"/>
                <a:gd name="T9" fmla="*/ 520 h 1538"/>
                <a:gd name="T10" fmla="*/ 424 w 1538"/>
                <a:gd name="T11" fmla="*/ 583 h 1538"/>
                <a:gd name="T12" fmla="*/ 427 w 1538"/>
                <a:gd name="T13" fmla="*/ 586 h 1538"/>
                <a:gd name="T14" fmla="*/ 566 w 1538"/>
                <a:gd name="T15" fmla="*/ 586 h 1538"/>
                <a:gd name="T16" fmla="*/ 595 w 1538"/>
                <a:gd name="T17" fmla="*/ 517 h 1538"/>
                <a:gd name="T18" fmla="*/ 566 w 1538"/>
                <a:gd name="T19" fmla="*/ 448 h 1538"/>
                <a:gd name="T20" fmla="*/ 563 w 1538"/>
                <a:gd name="T21" fmla="*/ 445 h 1538"/>
                <a:gd name="T22" fmla="*/ 501 w 1538"/>
                <a:gd name="T23" fmla="*/ 414 h 1538"/>
                <a:gd name="T24" fmla="*/ 436 w 1538"/>
                <a:gd name="T25" fmla="*/ 366 h 1538"/>
                <a:gd name="T26" fmla="*/ 456 w 1538"/>
                <a:gd name="T27" fmla="*/ 313 h 1538"/>
                <a:gd name="T28" fmla="*/ 769 w 1538"/>
                <a:gd name="T29" fmla="*/ 0 h 1538"/>
                <a:gd name="T30" fmla="*/ 1067 w 1538"/>
                <a:gd name="T31" fmla="*/ 298 h 1538"/>
                <a:gd name="T32" fmla="*/ 1068 w 1538"/>
                <a:gd name="T33" fmla="*/ 299 h 1538"/>
                <a:gd name="T34" fmla="*/ 1080 w 1538"/>
                <a:gd name="T35" fmla="*/ 269 h 1538"/>
                <a:gd name="T36" fmla="*/ 1135 w 1538"/>
                <a:gd name="T37" fmla="*/ 166 h 1538"/>
                <a:gd name="T38" fmla="*/ 1138 w 1538"/>
                <a:gd name="T39" fmla="*/ 164 h 1538"/>
                <a:gd name="T40" fmla="*/ 1265 w 1538"/>
                <a:gd name="T41" fmla="*/ 112 h 1538"/>
                <a:gd name="T42" fmla="*/ 1395 w 1538"/>
                <a:gd name="T43" fmla="*/ 166 h 1538"/>
                <a:gd name="T44" fmla="*/ 1449 w 1538"/>
                <a:gd name="T45" fmla="*/ 296 h 1538"/>
                <a:gd name="T46" fmla="*/ 1404 w 1538"/>
                <a:gd name="T47" fmla="*/ 417 h 1538"/>
                <a:gd name="T48" fmla="*/ 1404 w 1538"/>
                <a:gd name="T49" fmla="*/ 417 h 1538"/>
                <a:gd name="T50" fmla="*/ 1395 w 1538"/>
                <a:gd name="T51" fmla="*/ 427 h 1538"/>
                <a:gd name="T52" fmla="*/ 1289 w 1538"/>
                <a:gd name="T53" fmla="*/ 481 h 1538"/>
                <a:gd name="T54" fmla="*/ 1260 w 1538"/>
                <a:gd name="T55" fmla="*/ 491 h 1538"/>
                <a:gd name="T56" fmla="*/ 1538 w 1538"/>
                <a:gd name="T57" fmla="*/ 769 h 1538"/>
                <a:gd name="T58" fmla="*/ 1237 w 1538"/>
                <a:gd name="T59" fmla="*/ 1069 h 1538"/>
                <a:gd name="T60" fmla="*/ 1191 w 1538"/>
                <a:gd name="T61" fmla="*/ 1093 h 1538"/>
                <a:gd name="T62" fmla="*/ 1191 w 1538"/>
                <a:gd name="T63" fmla="*/ 1093 h 1538"/>
                <a:gd name="T64" fmla="*/ 1128 w 1538"/>
                <a:gd name="T65" fmla="*/ 1016 h 1538"/>
                <a:gd name="T66" fmla="*/ 1092 w 1538"/>
                <a:gd name="T67" fmla="*/ 938 h 1538"/>
                <a:gd name="T68" fmla="*/ 1088 w 1538"/>
                <a:gd name="T69" fmla="*/ 934 h 1538"/>
                <a:gd name="T70" fmla="*/ 1000 w 1538"/>
                <a:gd name="T71" fmla="*/ 897 h 1538"/>
                <a:gd name="T72" fmla="*/ 913 w 1538"/>
                <a:gd name="T73" fmla="*/ 934 h 1538"/>
                <a:gd name="T74" fmla="*/ 913 w 1538"/>
                <a:gd name="T75" fmla="*/ 1109 h 1538"/>
                <a:gd name="T76" fmla="*/ 993 w 1538"/>
                <a:gd name="T77" fmla="*/ 1150 h 1538"/>
                <a:gd name="T78" fmla="*/ 1068 w 1538"/>
                <a:gd name="T79" fmla="*/ 1204 h 1538"/>
                <a:gd name="T80" fmla="*/ 1045 w 1538"/>
                <a:gd name="T81" fmla="*/ 1262 h 1538"/>
                <a:gd name="T82" fmla="*/ 769 w 1538"/>
                <a:gd name="T83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8" h="1538">
                  <a:moveTo>
                    <a:pt x="769" y="1538"/>
                  </a:moveTo>
                  <a:lnTo>
                    <a:pt x="0" y="769"/>
                  </a:lnTo>
                  <a:lnTo>
                    <a:pt x="296" y="474"/>
                  </a:lnTo>
                  <a:cubicBezTo>
                    <a:pt x="310" y="459"/>
                    <a:pt x="324" y="452"/>
                    <a:pt x="338" y="452"/>
                  </a:cubicBezTo>
                  <a:cubicBezTo>
                    <a:pt x="374" y="452"/>
                    <a:pt x="385" y="489"/>
                    <a:pt x="395" y="520"/>
                  </a:cubicBezTo>
                  <a:cubicBezTo>
                    <a:pt x="403" y="543"/>
                    <a:pt x="411" y="568"/>
                    <a:pt x="424" y="583"/>
                  </a:cubicBezTo>
                  <a:lnTo>
                    <a:pt x="427" y="586"/>
                  </a:lnTo>
                  <a:cubicBezTo>
                    <a:pt x="464" y="623"/>
                    <a:pt x="529" y="624"/>
                    <a:pt x="566" y="586"/>
                  </a:cubicBezTo>
                  <a:cubicBezTo>
                    <a:pt x="584" y="568"/>
                    <a:pt x="595" y="543"/>
                    <a:pt x="595" y="517"/>
                  </a:cubicBezTo>
                  <a:cubicBezTo>
                    <a:pt x="595" y="491"/>
                    <a:pt x="584" y="466"/>
                    <a:pt x="566" y="448"/>
                  </a:cubicBezTo>
                  <a:lnTo>
                    <a:pt x="563" y="445"/>
                  </a:lnTo>
                  <a:cubicBezTo>
                    <a:pt x="547" y="431"/>
                    <a:pt x="523" y="422"/>
                    <a:pt x="501" y="414"/>
                  </a:cubicBezTo>
                  <a:cubicBezTo>
                    <a:pt x="471" y="404"/>
                    <a:pt x="442" y="394"/>
                    <a:pt x="436" y="366"/>
                  </a:cubicBezTo>
                  <a:cubicBezTo>
                    <a:pt x="430" y="340"/>
                    <a:pt x="450" y="320"/>
                    <a:pt x="456" y="313"/>
                  </a:cubicBezTo>
                  <a:lnTo>
                    <a:pt x="769" y="0"/>
                  </a:lnTo>
                  <a:lnTo>
                    <a:pt x="1067" y="298"/>
                  </a:lnTo>
                  <a:cubicBezTo>
                    <a:pt x="1067" y="298"/>
                    <a:pt x="1068" y="299"/>
                    <a:pt x="1068" y="299"/>
                  </a:cubicBezTo>
                  <a:cubicBezTo>
                    <a:pt x="1072" y="291"/>
                    <a:pt x="1076" y="279"/>
                    <a:pt x="1080" y="269"/>
                  </a:cubicBezTo>
                  <a:cubicBezTo>
                    <a:pt x="1091" y="236"/>
                    <a:pt x="1106" y="196"/>
                    <a:pt x="1135" y="166"/>
                  </a:cubicBezTo>
                  <a:lnTo>
                    <a:pt x="1138" y="164"/>
                  </a:lnTo>
                  <a:cubicBezTo>
                    <a:pt x="1172" y="130"/>
                    <a:pt x="1217" y="112"/>
                    <a:pt x="1265" y="112"/>
                  </a:cubicBezTo>
                  <a:cubicBezTo>
                    <a:pt x="1314" y="112"/>
                    <a:pt x="1361" y="131"/>
                    <a:pt x="1395" y="166"/>
                  </a:cubicBezTo>
                  <a:cubicBezTo>
                    <a:pt x="1430" y="201"/>
                    <a:pt x="1449" y="247"/>
                    <a:pt x="1449" y="296"/>
                  </a:cubicBezTo>
                  <a:cubicBezTo>
                    <a:pt x="1449" y="341"/>
                    <a:pt x="1433" y="383"/>
                    <a:pt x="1404" y="417"/>
                  </a:cubicBezTo>
                  <a:lnTo>
                    <a:pt x="1404" y="417"/>
                  </a:lnTo>
                  <a:lnTo>
                    <a:pt x="1395" y="427"/>
                  </a:lnTo>
                  <a:cubicBezTo>
                    <a:pt x="1366" y="456"/>
                    <a:pt x="1323" y="470"/>
                    <a:pt x="1289" y="481"/>
                  </a:cubicBezTo>
                  <a:cubicBezTo>
                    <a:pt x="1280" y="484"/>
                    <a:pt x="1268" y="488"/>
                    <a:pt x="1260" y="491"/>
                  </a:cubicBezTo>
                  <a:lnTo>
                    <a:pt x="1538" y="769"/>
                  </a:lnTo>
                  <a:lnTo>
                    <a:pt x="1237" y="1069"/>
                  </a:lnTo>
                  <a:cubicBezTo>
                    <a:pt x="1227" y="1080"/>
                    <a:pt x="1211" y="1093"/>
                    <a:pt x="1191" y="1093"/>
                  </a:cubicBezTo>
                  <a:lnTo>
                    <a:pt x="1191" y="1093"/>
                  </a:lnTo>
                  <a:cubicBezTo>
                    <a:pt x="1153" y="1093"/>
                    <a:pt x="1140" y="1054"/>
                    <a:pt x="1128" y="1016"/>
                  </a:cubicBezTo>
                  <a:cubicBezTo>
                    <a:pt x="1119" y="988"/>
                    <a:pt x="1109" y="958"/>
                    <a:pt x="1092" y="938"/>
                  </a:cubicBezTo>
                  <a:lnTo>
                    <a:pt x="1088" y="934"/>
                  </a:lnTo>
                  <a:cubicBezTo>
                    <a:pt x="1065" y="910"/>
                    <a:pt x="1033" y="897"/>
                    <a:pt x="1000" y="897"/>
                  </a:cubicBezTo>
                  <a:cubicBezTo>
                    <a:pt x="967" y="897"/>
                    <a:pt x="936" y="910"/>
                    <a:pt x="913" y="934"/>
                  </a:cubicBezTo>
                  <a:cubicBezTo>
                    <a:pt x="865" y="982"/>
                    <a:pt x="865" y="1061"/>
                    <a:pt x="913" y="1109"/>
                  </a:cubicBezTo>
                  <a:cubicBezTo>
                    <a:pt x="933" y="1129"/>
                    <a:pt x="965" y="1140"/>
                    <a:pt x="993" y="1150"/>
                  </a:cubicBezTo>
                  <a:cubicBezTo>
                    <a:pt x="1029" y="1163"/>
                    <a:pt x="1061" y="1174"/>
                    <a:pt x="1068" y="1204"/>
                  </a:cubicBezTo>
                  <a:cubicBezTo>
                    <a:pt x="1074" y="1233"/>
                    <a:pt x="1052" y="1255"/>
                    <a:pt x="1045" y="1262"/>
                  </a:cubicBezTo>
                  <a:lnTo>
                    <a:pt x="769" y="1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Freeform 358"/>
            <p:cNvSpPr>
              <a:spLocks/>
            </p:cNvSpPr>
            <p:nvPr/>
          </p:nvSpPr>
          <p:spPr bwMode="gray">
            <a:xfrm rot="5400000">
              <a:off x="4208561" y="2329850"/>
              <a:ext cx="166515" cy="168246"/>
            </a:xfrm>
            <a:custGeom>
              <a:avLst/>
              <a:gdLst>
                <a:gd name="T0" fmla="*/ 769 w 1538"/>
                <a:gd name="T1" fmla="*/ 1538 h 1538"/>
                <a:gd name="T2" fmla="*/ 0 w 1538"/>
                <a:gd name="T3" fmla="*/ 769 h 1538"/>
                <a:gd name="T4" fmla="*/ 296 w 1538"/>
                <a:gd name="T5" fmla="*/ 474 h 1538"/>
                <a:gd name="T6" fmla="*/ 338 w 1538"/>
                <a:gd name="T7" fmla="*/ 452 h 1538"/>
                <a:gd name="T8" fmla="*/ 395 w 1538"/>
                <a:gd name="T9" fmla="*/ 520 h 1538"/>
                <a:gd name="T10" fmla="*/ 424 w 1538"/>
                <a:gd name="T11" fmla="*/ 583 h 1538"/>
                <a:gd name="T12" fmla="*/ 427 w 1538"/>
                <a:gd name="T13" fmla="*/ 586 h 1538"/>
                <a:gd name="T14" fmla="*/ 566 w 1538"/>
                <a:gd name="T15" fmla="*/ 586 h 1538"/>
                <a:gd name="T16" fmla="*/ 595 w 1538"/>
                <a:gd name="T17" fmla="*/ 517 h 1538"/>
                <a:gd name="T18" fmla="*/ 566 w 1538"/>
                <a:gd name="T19" fmla="*/ 448 h 1538"/>
                <a:gd name="T20" fmla="*/ 563 w 1538"/>
                <a:gd name="T21" fmla="*/ 445 h 1538"/>
                <a:gd name="T22" fmla="*/ 501 w 1538"/>
                <a:gd name="T23" fmla="*/ 414 h 1538"/>
                <a:gd name="T24" fmla="*/ 436 w 1538"/>
                <a:gd name="T25" fmla="*/ 366 h 1538"/>
                <a:gd name="T26" fmla="*/ 456 w 1538"/>
                <a:gd name="T27" fmla="*/ 313 h 1538"/>
                <a:gd name="T28" fmla="*/ 769 w 1538"/>
                <a:gd name="T29" fmla="*/ 0 h 1538"/>
                <a:gd name="T30" fmla="*/ 1067 w 1538"/>
                <a:gd name="T31" fmla="*/ 298 h 1538"/>
                <a:gd name="T32" fmla="*/ 1068 w 1538"/>
                <a:gd name="T33" fmla="*/ 299 h 1538"/>
                <a:gd name="T34" fmla="*/ 1080 w 1538"/>
                <a:gd name="T35" fmla="*/ 269 h 1538"/>
                <a:gd name="T36" fmla="*/ 1135 w 1538"/>
                <a:gd name="T37" fmla="*/ 166 h 1538"/>
                <a:gd name="T38" fmla="*/ 1138 w 1538"/>
                <a:gd name="T39" fmla="*/ 164 h 1538"/>
                <a:gd name="T40" fmla="*/ 1265 w 1538"/>
                <a:gd name="T41" fmla="*/ 112 h 1538"/>
                <a:gd name="T42" fmla="*/ 1395 w 1538"/>
                <a:gd name="T43" fmla="*/ 166 h 1538"/>
                <a:gd name="T44" fmla="*/ 1449 w 1538"/>
                <a:gd name="T45" fmla="*/ 296 h 1538"/>
                <a:gd name="T46" fmla="*/ 1404 w 1538"/>
                <a:gd name="T47" fmla="*/ 417 h 1538"/>
                <a:gd name="T48" fmla="*/ 1404 w 1538"/>
                <a:gd name="T49" fmla="*/ 417 h 1538"/>
                <a:gd name="T50" fmla="*/ 1395 w 1538"/>
                <a:gd name="T51" fmla="*/ 427 h 1538"/>
                <a:gd name="T52" fmla="*/ 1289 w 1538"/>
                <a:gd name="T53" fmla="*/ 481 h 1538"/>
                <a:gd name="T54" fmla="*/ 1260 w 1538"/>
                <a:gd name="T55" fmla="*/ 491 h 1538"/>
                <a:gd name="T56" fmla="*/ 1538 w 1538"/>
                <a:gd name="T57" fmla="*/ 769 h 1538"/>
                <a:gd name="T58" fmla="*/ 1237 w 1538"/>
                <a:gd name="T59" fmla="*/ 1069 h 1538"/>
                <a:gd name="T60" fmla="*/ 1191 w 1538"/>
                <a:gd name="T61" fmla="*/ 1093 h 1538"/>
                <a:gd name="T62" fmla="*/ 1191 w 1538"/>
                <a:gd name="T63" fmla="*/ 1093 h 1538"/>
                <a:gd name="T64" fmla="*/ 1128 w 1538"/>
                <a:gd name="T65" fmla="*/ 1016 h 1538"/>
                <a:gd name="T66" fmla="*/ 1092 w 1538"/>
                <a:gd name="T67" fmla="*/ 938 h 1538"/>
                <a:gd name="T68" fmla="*/ 1088 w 1538"/>
                <a:gd name="T69" fmla="*/ 934 h 1538"/>
                <a:gd name="T70" fmla="*/ 1000 w 1538"/>
                <a:gd name="T71" fmla="*/ 897 h 1538"/>
                <a:gd name="T72" fmla="*/ 913 w 1538"/>
                <a:gd name="T73" fmla="*/ 934 h 1538"/>
                <a:gd name="T74" fmla="*/ 913 w 1538"/>
                <a:gd name="T75" fmla="*/ 1109 h 1538"/>
                <a:gd name="T76" fmla="*/ 993 w 1538"/>
                <a:gd name="T77" fmla="*/ 1150 h 1538"/>
                <a:gd name="T78" fmla="*/ 1068 w 1538"/>
                <a:gd name="T79" fmla="*/ 1204 h 1538"/>
                <a:gd name="T80" fmla="*/ 1045 w 1538"/>
                <a:gd name="T81" fmla="*/ 1262 h 1538"/>
                <a:gd name="T82" fmla="*/ 769 w 1538"/>
                <a:gd name="T83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8" h="1538">
                  <a:moveTo>
                    <a:pt x="769" y="1538"/>
                  </a:moveTo>
                  <a:lnTo>
                    <a:pt x="0" y="769"/>
                  </a:lnTo>
                  <a:lnTo>
                    <a:pt x="296" y="474"/>
                  </a:lnTo>
                  <a:cubicBezTo>
                    <a:pt x="310" y="459"/>
                    <a:pt x="324" y="452"/>
                    <a:pt x="338" y="452"/>
                  </a:cubicBezTo>
                  <a:cubicBezTo>
                    <a:pt x="374" y="452"/>
                    <a:pt x="385" y="489"/>
                    <a:pt x="395" y="520"/>
                  </a:cubicBezTo>
                  <a:cubicBezTo>
                    <a:pt x="403" y="543"/>
                    <a:pt x="411" y="568"/>
                    <a:pt x="424" y="583"/>
                  </a:cubicBezTo>
                  <a:lnTo>
                    <a:pt x="427" y="586"/>
                  </a:lnTo>
                  <a:cubicBezTo>
                    <a:pt x="464" y="623"/>
                    <a:pt x="529" y="624"/>
                    <a:pt x="566" y="586"/>
                  </a:cubicBezTo>
                  <a:cubicBezTo>
                    <a:pt x="584" y="568"/>
                    <a:pt x="595" y="543"/>
                    <a:pt x="595" y="517"/>
                  </a:cubicBezTo>
                  <a:cubicBezTo>
                    <a:pt x="595" y="491"/>
                    <a:pt x="584" y="466"/>
                    <a:pt x="566" y="448"/>
                  </a:cubicBezTo>
                  <a:lnTo>
                    <a:pt x="563" y="445"/>
                  </a:lnTo>
                  <a:cubicBezTo>
                    <a:pt x="547" y="431"/>
                    <a:pt x="523" y="422"/>
                    <a:pt x="501" y="414"/>
                  </a:cubicBezTo>
                  <a:cubicBezTo>
                    <a:pt x="471" y="404"/>
                    <a:pt x="442" y="394"/>
                    <a:pt x="436" y="366"/>
                  </a:cubicBezTo>
                  <a:cubicBezTo>
                    <a:pt x="430" y="340"/>
                    <a:pt x="450" y="320"/>
                    <a:pt x="456" y="313"/>
                  </a:cubicBezTo>
                  <a:lnTo>
                    <a:pt x="769" y="0"/>
                  </a:lnTo>
                  <a:lnTo>
                    <a:pt x="1067" y="298"/>
                  </a:lnTo>
                  <a:cubicBezTo>
                    <a:pt x="1067" y="298"/>
                    <a:pt x="1068" y="299"/>
                    <a:pt x="1068" y="299"/>
                  </a:cubicBezTo>
                  <a:cubicBezTo>
                    <a:pt x="1072" y="291"/>
                    <a:pt x="1076" y="279"/>
                    <a:pt x="1080" y="269"/>
                  </a:cubicBezTo>
                  <a:cubicBezTo>
                    <a:pt x="1091" y="236"/>
                    <a:pt x="1106" y="196"/>
                    <a:pt x="1135" y="166"/>
                  </a:cubicBezTo>
                  <a:lnTo>
                    <a:pt x="1138" y="164"/>
                  </a:lnTo>
                  <a:cubicBezTo>
                    <a:pt x="1172" y="130"/>
                    <a:pt x="1217" y="112"/>
                    <a:pt x="1265" y="112"/>
                  </a:cubicBezTo>
                  <a:cubicBezTo>
                    <a:pt x="1314" y="112"/>
                    <a:pt x="1361" y="131"/>
                    <a:pt x="1395" y="166"/>
                  </a:cubicBezTo>
                  <a:cubicBezTo>
                    <a:pt x="1430" y="201"/>
                    <a:pt x="1449" y="247"/>
                    <a:pt x="1449" y="296"/>
                  </a:cubicBezTo>
                  <a:cubicBezTo>
                    <a:pt x="1449" y="341"/>
                    <a:pt x="1433" y="383"/>
                    <a:pt x="1404" y="417"/>
                  </a:cubicBezTo>
                  <a:lnTo>
                    <a:pt x="1404" y="417"/>
                  </a:lnTo>
                  <a:lnTo>
                    <a:pt x="1395" y="427"/>
                  </a:lnTo>
                  <a:cubicBezTo>
                    <a:pt x="1366" y="456"/>
                    <a:pt x="1323" y="470"/>
                    <a:pt x="1289" y="481"/>
                  </a:cubicBezTo>
                  <a:cubicBezTo>
                    <a:pt x="1280" y="484"/>
                    <a:pt x="1268" y="488"/>
                    <a:pt x="1260" y="491"/>
                  </a:cubicBezTo>
                  <a:lnTo>
                    <a:pt x="1538" y="769"/>
                  </a:lnTo>
                  <a:lnTo>
                    <a:pt x="1237" y="1069"/>
                  </a:lnTo>
                  <a:cubicBezTo>
                    <a:pt x="1227" y="1080"/>
                    <a:pt x="1211" y="1093"/>
                    <a:pt x="1191" y="1093"/>
                  </a:cubicBezTo>
                  <a:lnTo>
                    <a:pt x="1191" y="1093"/>
                  </a:lnTo>
                  <a:cubicBezTo>
                    <a:pt x="1153" y="1093"/>
                    <a:pt x="1140" y="1054"/>
                    <a:pt x="1128" y="1016"/>
                  </a:cubicBezTo>
                  <a:cubicBezTo>
                    <a:pt x="1119" y="988"/>
                    <a:pt x="1109" y="958"/>
                    <a:pt x="1092" y="938"/>
                  </a:cubicBezTo>
                  <a:lnTo>
                    <a:pt x="1088" y="934"/>
                  </a:lnTo>
                  <a:cubicBezTo>
                    <a:pt x="1065" y="910"/>
                    <a:pt x="1033" y="897"/>
                    <a:pt x="1000" y="897"/>
                  </a:cubicBezTo>
                  <a:cubicBezTo>
                    <a:pt x="967" y="897"/>
                    <a:pt x="936" y="910"/>
                    <a:pt x="913" y="934"/>
                  </a:cubicBezTo>
                  <a:cubicBezTo>
                    <a:pt x="865" y="982"/>
                    <a:pt x="865" y="1061"/>
                    <a:pt x="913" y="1109"/>
                  </a:cubicBezTo>
                  <a:cubicBezTo>
                    <a:pt x="933" y="1129"/>
                    <a:pt x="965" y="1140"/>
                    <a:pt x="993" y="1150"/>
                  </a:cubicBezTo>
                  <a:cubicBezTo>
                    <a:pt x="1029" y="1163"/>
                    <a:pt x="1061" y="1174"/>
                    <a:pt x="1068" y="1204"/>
                  </a:cubicBezTo>
                  <a:cubicBezTo>
                    <a:pt x="1074" y="1233"/>
                    <a:pt x="1052" y="1255"/>
                    <a:pt x="1045" y="1262"/>
                  </a:cubicBezTo>
                  <a:lnTo>
                    <a:pt x="769" y="1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47085" y="3004734"/>
            <a:ext cx="404724" cy="244944"/>
            <a:chOff x="-7872413" y="1893888"/>
            <a:chExt cx="4994275" cy="3022600"/>
          </a:xfrm>
          <a:solidFill>
            <a:schemeClr val="accent3"/>
          </a:solidFill>
        </p:grpSpPr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-7372350" y="3722688"/>
              <a:ext cx="374650" cy="657225"/>
            </a:xfrm>
            <a:custGeom>
              <a:avLst/>
              <a:gdLst>
                <a:gd name="T0" fmla="*/ 147 w 472"/>
                <a:gd name="T1" fmla="*/ 0 h 828"/>
                <a:gd name="T2" fmla="*/ 174 w 472"/>
                <a:gd name="T3" fmla="*/ 2 h 828"/>
                <a:gd name="T4" fmla="*/ 203 w 472"/>
                <a:gd name="T5" fmla="*/ 12 h 828"/>
                <a:gd name="T6" fmla="*/ 226 w 472"/>
                <a:gd name="T7" fmla="*/ 27 h 828"/>
                <a:gd name="T8" fmla="*/ 245 w 472"/>
                <a:gd name="T9" fmla="*/ 48 h 828"/>
                <a:gd name="T10" fmla="*/ 256 w 472"/>
                <a:gd name="T11" fmla="*/ 73 h 828"/>
                <a:gd name="T12" fmla="*/ 262 w 472"/>
                <a:gd name="T13" fmla="*/ 100 h 828"/>
                <a:gd name="T14" fmla="*/ 260 w 472"/>
                <a:gd name="T15" fmla="*/ 128 h 828"/>
                <a:gd name="T16" fmla="*/ 250 w 472"/>
                <a:gd name="T17" fmla="*/ 155 h 828"/>
                <a:gd name="T18" fmla="*/ 231 w 472"/>
                <a:gd name="T19" fmla="*/ 207 h 828"/>
                <a:gd name="T20" fmla="*/ 220 w 472"/>
                <a:gd name="T21" fmla="*/ 260 h 828"/>
                <a:gd name="T22" fmla="*/ 216 w 472"/>
                <a:gd name="T23" fmla="*/ 314 h 828"/>
                <a:gd name="T24" fmla="*/ 222 w 472"/>
                <a:gd name="T25" fmla="*/ 369 h 828"/>
                <a:gd name="T26" fmla="*/ 235 w 472"/>
                <a:gd name="T27" fmla="*/ 423 h 828"/>
                <a:gd name="T28" fmla="*/ 256 w 472"/>
                <a:gd name="T29" fmla="*/ 473 h 828"/>
                <a:gd name="T30" fmla="*/ 285 w 472"/>
                <a:gd name="T31" fmla="*/ 519 h 828"/>
                <a:gd name="T32" fmla="*/ 321 w 472"/>
                <a:gd name="T33" fmla="*/ 561 h 828"/>
                <a:gd name="T34" fmla="*/ 363 w 472"/>
                <a:gd name="T35" fmla="*/ 595 h 828"/>
                <a:gd name="T36" fmla="*/ 411 w 472"/>
                <a:gd name="T37" fmla="*/ 622 h 828"/>
                <a:gd name="T38" fmla="*/ 436 w 472"/>
                <a:gd name="T39" fmla="*/ 639 h 828"/>
                <a:gd name="T40" fmla="*/ 453 w 472"/>
                <a:gd name="T41" fmla="*/ 660 h 828"/>
                <a:gd name="T42" fmla="*/ 466 w 472"/>
                <a:gd name="T43" fmla="*/ 685 h 828"/>
                <a:gd name="T44" fmla="*/ 472 w 472"/>
                <a:gd name="T45" fmla="*/ 712 h 828"/>
                <a:gd name="T46" fmla="*/ 470 w 472"/>
                <a:gd name="T47" fmla="*/ 740 h 828"/>
                <a:gd name="T48" fmla="*/ 461 w 472"/>
                <a:gd name="T49" fmla="*/ 767 h 828"/>
                <a:gd name="T50" fmla="*/ 443 w 472"/>
                <a:gd name="T51" fmla="*/ 792 h 828"/>
                <a:gd name="T52" fmla="*/ 420 w 472"/>
                <a:gd name="T53" fmla="*/ 811 h 828"/>
                <a:gd name="T54" fmla="*/ 394 w 472"/>
                <a:gd name="T55" fmla="*/ 823 h 828"/>
                <a:gd name="T56" fmla="*/ 363 w 472"/>
                <a:gd name="T57" fmla="*/ 828 h 828"/>
                <a:gd name="T58" fmla="*/ 340 w 472"/>
                <a:gd name="T59" fmla="*/ 825 h 828"/>
                <a:gd name="T60" fmla="*/ 315 w 472"/>
                <a:gd name="T61" fmla="*/ 817 h 828"/>
                <a:gd name="T62" fmla="*/ 250 w 472"/>
                <a:gd name="T63" fmla="*/ 779 h 828"/>
                <a:gd name="T64" fmla="*/ 191 w 472"/>
                <a:gd name="T65" fmla="*/ 733 h 828"/>
                <a:gd name="T66" fmla="*/ 140 w 472"/>
                <a:gd name="T67" fmla="*/ 679 h 828"/>
                <a:gd name="T68" fmla="*/ 94 w 472"/>
                <a:gd name="T69" fmla="*/ 622 h 828"/>
                <a:gd name="T70" fmla="*/ 59 w 472"/>
                <a:gd name="T71" fmla="*/ 559 h 828"/>
                <a:gd name="T72" fmla="*/ 31 w 472"/>
                <a:gd name="T73" fmla="*/ 492 h 828"/>
                <a:gd name="T74" fmla="*/ 12 w 472"/>
                <a:gd name="T75" fmla="*/ 423 h 828"/>
                <a:gd name="T76" fmla="*/ 2 w 472"/>
                <a:gd name="T77" fmla="*/ 350 h 828"/>
                <a:gd name="T78" fmla="*/ 0 w 472"/>
                <a:gd name="T79" fmla="*/ 278 h 828"/>
                <a:gd name="T80" fmla="*/ 10 w 472"/>
                <a:gd name="T81" fmla="*/ 205 h 828"/>
                <a:gd name="T82" fmla="*/ 29 w 472"/>
                <a:gd name="T83" fmla="*/ 132 h 828"/>
                <a:gd name="T84" fmla="*/ 58 w 472"/>
                <a:gd name="T85" fmla="*/ 61 h 828"/>
                <a:gd name="T86" fmla="*/ 73 w 472"/>
                <a:gd name="T87" fmla="*/ 36 h 828"/>
                <a:gd name="T88" fmla="*/ 94 w 472"/>
                <a:gd name="T89" fmla="*/ 19 h 828"/>
                <a:gd name="T90" fmla="*/ 119 w 472"/>
                <a:gd name="T91" fmla="*/ 6 h 828"/>
                <a:gd name="T92" fmla="*/ 147 w 472"/>
                <a:gd name="T93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2" h="828">
                  <a:moveTo>
                    <a:pt x="147" y="0"/>
                  </a:moveTo>
                  <a:lnTo>
                    <a:pt x="174" y="2"/>
                  </a:lnTo>
                  <a:lnTo>
                    <a:pt x="203" y="12"/>
                  </a:lnTo>
                  <a:lnTo>
                    <a:pt x="226" y="27"/>
                  </a:lnTo>
                  <a:lnTo>
                    <a:pt x="245" y="48"/>
                  </a:lnTo>
                  <a:lnTo>
                    <a:pt x="256" y="73"/>
                  </a:lnTo>
                  <a:lnTo>
                    <a:pt x="262" y="100"/>
                  </a:lnTo>
                  <a:lnTo>
                    <a:pt x="260" y="128"/>
                  </a:lnTo>
                  <a:lnTo>
                    <a:pt x="250" y="155"/>
                  </a:lnTo>
                  <a:lnTo>
                    <a:pt x="231" y="207"/>
                  </a:lnTo>
                  <a:lnTo>
                    <a:pt x="220" y="260"/>
                  </a:lnTo>
                  <a:lnTo>
                    <a:pt x="216" y="314"/>
                  </a:lnTo>
                  <a:lnTo>
                    <a:pt x="222" y="369"/>
                  </a:lnTo>
                  <a:lnTo>
                    <a:pt x="235" y="423"/>
                  </a:lnTo>
                  <a:lnTo>
                    <a:pt x="256" y="473"/>
                  </a:lnTo>
                  <a:lnTo>
                    <a:pt x="285" y="519"/>
                  </a:lnTo>
                  <a:lnTo>
                    <a:pt x="321" y="561"/>
                  </a:lnTo>
                  <a:lnTo>
                    <a:pt x="363" y="595"/>
                  </a:lnTo>
                  <a:lnTo>
                    <a:pt x="411" y="622"/>
                  </a:lnTo>
                  <a:lnTo>
                    <a:pt x="436" y="639"/>
                  </a:lnTo>
                  <a:lnTo>
                    <a:pt x="453" y="660"/>
                  </a:lnTo>
                  <a:lnTo>
                    <a:pt x="466" y="685"/>
                  </a:lnTo>
                  <a:lnTo>
                    <a:pt x="472" y="712"/>
                  </a:lnTo>
                  <a:lnTo>
                    <a:pt x="470" y="740"/>
                  </a:lnTo>
                  <a:lnTo>
                    <a:pt x="461" y="767"/>
                  </a:lnTo>
                  <a:lnTo>
                    <a:pt x="443" y="792"/>
                  </a:lnTo>
                  <a:lnTo>
                    <a:pt x="420" y="811"/>
                  </a:lnTo>
                  <a:lnTo>
                    <a:pt x="394" y="823"/>
                  </a:lnTo>
                  <a:lnTo>
                    <a:pt x="363" y="828"/>
                  </a:lnTo>
                  <a:lnTo>
                    <a:pt x="340" y="825"/>
                  </a:lnTo>
                  <a:lnTo>
                    <a:pt x="315" y="817"/>
                  </a:lnTo>
                  <a:lnTo>
                    <a:pt x="250" y="779"/>
                  </a:lnTo>
                  <a:lnTo>
                    <a:pt x="191" y="733"/>
                  </a:lnTo>
                  <a:lnTo>
                    <a:pt x="140" y="679"/>
                  </a:lnTo>
                  <a:lnTo>
                    <a:pt x="94" y="622"/>
                  </a:lnTo>
                  <a:lnTo>
                    <a:pt x="59" y="559"/>
                  </a:lnTo>
                  <a:lnTo>
                    <a:pt x="31" y="492"/>
                  </a:lnTo>
                  <a:lnTo>
                    <a:pt x="12" y="423"/>
                  </a:lnTo>
                  <a:lnTo>
                    <a:pt x="2" y="350"/>
                  </a:lnTo>
                  <a:lnTo>
                    <a:pt x="0" y="278"/>
                  </a:lnTo>
                  <a:lnTo>
                    <a:pt x="10" y="205"/>
                  </a:lnTo>
                  <a:lnTo>
                    <a:pt x="29" y="132"/>
                  </a:lnTo>
                  <a:lnTo>
                    <a:pt x="58" y="61"/>
                  </a:lnTo>
                  <a:lnTo>
                    <a:pt x="73" y="36"/>
                  </a:lnTo>
                  <a:lnTo>
                    <a:pt x="94" y="19"/>
                  </a:lnTo>
                  <a:lnTo>
                    <a:pt x="119" y="6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-7872413" y="1893888"/>
              <a:ext cx="4994275" cy="3022600"/>
            </a:xfrm>
            <a:custGeom>
              <a:avLst/>
              <a:gdLst>
                <a:gd name="T0" fmla="*/ 2920 w 6292"/>
                <a:gd name="T1" fmla="*/ 2075 h 3809"/>
                <a:gd name="T2" fmla="*/ 2868 w 6292"/>
                <a:gd name="T3" fmla="*/ 2370 h 3809"/>
                <a:gd name="T4" fmla="*/ 3094 w 6292"/>
                <a:gd name="T5" fmla="*/ 2559 h 3809"/>
                <a:gd name="T6" fmla="*/ 3374 w 6292"/>
                <a:gd name="T7" fmla="*/ 2458 h 3809"/>
                <a:gd name="T8" fmla="*/ 3424 w 6292"/>
                <a:gd name="T9" fmla="*/ 2163 h 3809"/>
                <a:gd name="T10" fmla="*/ 3201 w 6292"/>
                <a:gd name="T11" fmla="*/ 1974 h 3809"/>
                <a:gd name="T12" fmla="*/ 4765 w 6292"/>
                <a:gd name="T13" fmla="*/ 1926 h 3809"/>
                <a:gd name="T14" fmla="*/ 4411 w 6292"/>
                <a:gd name="T15" fmla="*/ 2288 h 3809"/>
                <a:gd name="T16" fmla="*/ 4356 w 6292"/>
                <a:gd name="T17" fmla="*/ 2781 h 3809"/>
                <a:gd name="T18" fmla="*/ 4627 w 6292"/>
                <a:gd name="T19" fmla="*/ 3212 h 3809"/>
                <a:gd name="T20" fmla="*/ 5101 w 6292"/>
                <a:gd name="T21" fmla="*/ 3376 h 3809"/>
                <a:gd name="T22" fmla="*/ 5578 w 6292"/>
                <a:gd name="T23" fmla="*/ 3206 h 3809"/>
                <a:gd name="T24" fmla="*/ 5844 w 6292"/>
                <a:gd name="T25" fmla="*/ 2776 h 3809"/>
                <a:gd name="T26" fmla="*/ 5784 w 6292"/>
                <a:gd name="T27" fmla="*/ 2276 h 3809"/>
                <a:gd name="T28" fmla="*/ 5429 w 6292"/>
                <a:gd name="T29" fmla="*/ 1922 h 3809"/>
                <a:gd name="T30" fmla="*/ 1108 w 6292"/>
                <a:gd name="T31" fmla="*/ 1854 h 3809"/>
                <a:gd name="T32" fmla="*/ 659 w 6292"/>
                <a:gd name="T33" fmla="*/ 2068 h 3809"/>
                <a:gd name="T34" fmla="*/ 437 w 6292"/>
                <a:gd name="T35" fmla="*/ 2523 h 3809"/>
                <a:gd name="T36" fmla="*/ 546 w 6292"/>
                <a:gd name="T37" fmla="*/ 3015 h 3809"/>
                <a:gd name="T38" fmla="*/ 940 w 6292"/>
                <a:gd name="T39" fmla="*/ 3332 h 3809"/>
                <a:gd name="T40" fmla="*/ 1446 w 6292"/>
                <a:gd name="T41" fmla="*/ 3332 h 3809"/>
                <a:gd name="T42" fmla="*/ 1835 w 6292"/>
                <a:gd name="T43" fmla="*/ 3024 h 3809"/>
                <a:gd name="T44" fmla="*/ 1952 w 6292"/>
                <a:gd name="T45" fmla="*/ 2527 h 3809"/>
                <a:gd name="T46" fmla="*/ 1740 w 6292"/>
                <a:gd name="T47" fmla="*/ 2079 h 3809"/>
                <a:gd name="T48" fmla="*/ 1281 w 6292"/>
                <a:gd name="T49" fmla="*/ 1854 h 3809"/>
                <a:gd name="T50" fmla="*/ 4528 w 6292"/>
                <a:gd name="T51" fmla="*/ 86 h 3809"/>
                <a:gd name="T52" fmla="*/ 4893 w 6292"/>
                <a:gd name="T53" fmla="*/ 415 h 3809"/>
                <a:gd name="T54" fmla="*/ 5149 w 6292"/>
                <a:gd name="T55" fmla="*/ 754 h 3809"/>
                <a:gd name="T56" fmla="*/ 5464 w 6292"/>
                <a:gd name="T57" fmla="*/ 1161 h 3809"/>
                <a:gd name="T58" fmla="*/ 5748 w 6292"/>
                <a:gd name="T59" fmla="*/ 1525 h 3809"/>
                <a:gd name="T60" fmla="*/ 5912 w 6292"/>
                <a:gd name="T61" fmla="*/ 1735 h 3809"/>
                <a:gd name="T62" fmla="*/ 6172 w 6292"/>
                <a:gd name="T63" fmla="*/ 2087 h 3809"/>
                <a:gd name="T64" fmla="*/ 6283 w 6292"/>
                <a:gd name="T65" fmla="*/ 2770 h 3809"/>
                <a:gd name="T66" fmla="*/ 6027 w 6292"/>
                <a:gd name="T67" fmla="*/ 3365 h 3809"/>
                <a:gd name="T68" fmla="*/ 5523 w 6292"/>
                <a:gd name="T69" fmla="*/ 3730 h 3809"/>
                <a:gd name="T70" fmla="*/ 4875 w 6292"/>
                <a:gd name="T71" fmla="*/ 3788 h 3809"/>
                <a:gd name="T72" fmla="*/ 4293 w 6292"/>
                <a:gd name="T73" fmla="*/ 3495 h 3809"/>
                <a:gd name="T74" fmla="*/ 3953 w 6292"/>
                <a:gd name="T75" fmla="*/ 2938 h 3809"/>
                <a:gd name="T76" fmla="*/ 3088 w 6292"/>
                <a:gd name="T77" fmla="*/ 3141 h 3809"/>
                <a:gd name="T78" fmla="*/ 2267 w 6292"/>
                <a:gd name="T79" fmla="*/ 3137 h 3809"/>
                <a:gd name="T80" fmla="*/ 1826 w 6292"/>
                <a:gd name="T81" fmla="*/ 3627 h 3809"/>
                <a:gd name="T82" fmla="*/ 1194 w 6292"/>
                <a:gd name="T83" fmla="*/ 3809 h 3809"/>
                <a:gd name="T84" fmla="*/ 577 w 6292"/>
                <a:gd name="T85" fmla="*/ 3635 h 3809"/>
                <a:gd name="T86" fmla="*/ 151 w 6292"/>
                <a:gd name="T87" fmla="*/ 3193 h 3809"/>
                <a:gd name="T88" fmla="*/ 2 w 6292"/>
                <a:gd name="T89" fmla="*/ 2538 h 3809"/>
                <a:gd name="T90" fmla="*/ 231 w 6292"/>
                <a:gd name="T91" fmla="*/ 1907 h 3809"/>
                <a:gd name="T92" fmla="*/ 416 w 6292"/>
                <a:gd name="T93" fmla="*/ 1691 h 3809"/>
                <a:gd name="T94" fmla="*/ 623 w 6292"/>
                <a:gd name="T95" fmla="*/ 1423 h 3809"/>
                <a:gd name="T96" fmla="*/ 922 w 6292"/>
                <a:gd name="T97" fmla="*/ 1037 h 3809"/>
                <a:gd name="T98" fmla="*/ 1230 w 6292"/>
                <a:gd name="T99" fmla="*/ 639 h 3809"/>
                <a:gd name="T100" fmla="*/ 1490 w 6292"/>
                <a:gd name="T101" fmla="*/ 304 h 3809"/>
                <a:gd name="T102" fmla="*/ 1927 w 6292"/>
                <a:gd name="T103" fmla="*/ 27 h 3809"/>
                <a:gd name="T104" fmla="*/ 2433 w 6292"/>
                <a:gd name="T105" fmla="*/ 74 h 3809"/>
                <a:gd name="T106" fmla="*/ 2781 w 6292"/>
                <a:gd name="T107" fmla="*/ 417 h 3809"/>
                <a:gd name="T108" fmla="*/ 2855 w 6292"/>
                <a:gd name="T109" fmla="*/ 889 h 3809"/>
                <a:gd name="T110" fmla="*/ 3455 w 6292"/>
                <a:gd name="T111" fmla="*/ 970 h 3809"/>
                <a:gd name="T112" fmla="*/ 3481 w 6292"/>
                <a:gd name="T113" fmla="*/ 490 h 3809"/>
                <a:gd name="T114" fmla="*/ 3785 w 6292"/>
                <a:gd name="T115" fmla="*/ 117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92" h="3809">
                  <a:moveTo>
                    <a:pt x="3147" y="1970"/>
                  </a:moveTo>
                  <a:lnTo>
                    <a:pt x="3094" y="1974"/>
                  </a:lnTo>
                  <a:lnTo>
                    <a:pt x="3044" y="1987"/>
                  </a:lnTo>
                  <a:lnTo>
                    <a:pt x="2996" y="2010"/>
                  </a:lnTo>
                  <a:lnTo>
                    <a:pt x="2956" y="2039"/>
                  </a:lnTo>
                  <a:lnTo>
                    <a:pt x="2920" y="2075"/>
                  </a:lnTo>
                  <a:lnTo>
                    <a:pt x="2891" y="2118"/>
                  </a:lnTo>
                  <a:lnTo>
                    <a:pt x="2868" y="2163"/>
                  </a:lnTo>
                  <a:lnTo>
                    <a:pt x="2855" y="2213"/>
                  </a:lnTo>
                  <a:lnTo>
                    <a:pt x="2849" y="2267"/>
                  </a:lnTo>
                  <a:lnTo>
                    <a:pt x="2855" y="2320"/>
                  </a:lnTo>
                  <a:lnTo>
                    <a:pt x="2868" y="2370"/>
                  </a:lnTo>
                  <a:lnTo>
                    <a:pt x="2891" y="2416"/>
                  </a:lnTo>
                  <a:lnTo>
                    <a:pt x="2920" y="2458"/>
                  </a:lnTo>
                  <a:lnTo>
                    <a:pt x="2956" y="2494"/>
                  </a:lnTo>
                  <a:lnTo>
                    <a:pt x="2996" y="2523"/>
                  </a:lnTo>
                  <a:lnTo>
                    <a:pt x="3044" y="2546"/>
                  </a:lnTo>
                  <a:lnTo>
                    <a:pt x="3094" y="2559"/>
                  </a:lnTo>
                  <a:lnTo>
                    <a:pt x="3147" y="2563"/>
                  </a:lnTo>
                  <a:lnTo>
                    <a:pt x="3201" y="2559"/>
                  </a:lnTo>
                  <a:lnTo>
                    <a:pt x="3250" y="2546"/>
                  </a:lnTo>
                  <a:lnTo>
                    <a:pt x="3296" y="2523"/>
                  </a:lnTo>
                  <a:lnTo>
                    <a:pt x="3338" y="2494"/>
                  </a:lnTo>
                  <a:lnTo>
                    <a:pt x="3374" y="2458"/>
                  </a:lnTo>
                  <a:lnTo>
                    <a:pt x="3403" y="2416"/>
                  </a:lnTo>
                  <a:lnTo>
                    <a:pt x="3424" y="2370"/>
                  </a:lnTo>
                  <a:lnTo>
                    <a:pt x="3439" y="2320"/>
                  </a:lnTo>
                  <a:lnTo>
                    <a:pt x="3443" y="2267"/>
                  </a:lnTo>
                  <a:lnTo>
                    <a:pt x="3439" y="2213"/>
                  </a:lnTo>
                  <a:lnTo>
                    <a:pt x="3424" y="2163"/>
                  </a:lnTo>
                  <a:lnTo>
                    <a:pt x="3403" y="2118"/>
                  </a:lnTo>
                  <a:lnTo>
                    <a:pt x="3374" y="2075"/>
                  </a:lnTo>
                  <a:lnTo>
                    <a:pt x="3338" y="2039"/>
                  </a:lnTo>
                  <a:lnTo>
                    <a:pt x="3296" y="2010"/>
                  </a:lnTo>
                  <a:lnTo>
                    <a:pt x="3250" y="1987"/>
                  </a:lnTo>
                  <a:lnTo>
                    <a:pt x="3201" y="1974"/>
                  </a:lnTo>
                  <a:lnTo>
                    <a:pt x="3147" y="1970"/>
                  </a:lnTo>
                  <a:close/>
                  <a:moveTo>
                    <a:pt x="5099" y="1848"/>
                  </a:moveTo>
                  <a:lnTo>
                    <a:pt x="5013" y="1854"/>
                  </a:lnTo>
                  <a:lnTo>
                    <a:pt x="4927" y="1869"/>
                  </a:lnTo>
                  <a:lnTo>
                    <a:pt x="4845" y="1892"/>
                  </a:lnTo>
                  <a:lnTo>
                    <a:pt x="4765" y="1926"/>
                  </a:lnTo>
                  <a:lnTo>
                    <a:pt x="4686" y="1970"/>
                  </a:lnTo>
                  <a:lnTo>
                    <a:pt x="4618" y="2022"/>
                  </a:lnTo>
                  <a:lnTo>
                    <a:pt x="4553" y="2079"/>
                  </a:lnTo>
                  <a:lnTo>
                    <a:pt x="4497" y="2144"/>
                  </a:lnTo>
                  <a:lnTo>
                    <a:pt x="4450" y="2213"/>
                  </a:lnTo>
                  <a:lnTo>
                    <a:pt x="4411" y="2288"/>
                  </a:lnTo>
                  <a:lnTo>
                    <a:pt x="4379" y="2364"/>
                  </a:lnTo>
                  <a:lnTo>
                    <a:pt x="4356" y="2445"/>
                  </a:lnTo>
                  <a:lnTo>
                    <a:pt x="4343" y="2527"/>
                  </a:lnTo>
                  <a:lnTo>
                    <a:pt x="4337" y="2611"/>
                  </a:lnTo>
                  <a:lnTo>
                    <a:pt x="4343" y="2697"/>
                  </a:lnTo>
                  <a:lnTo>
                    <a:pt x="4356" y="2781"/>
                  </a:lnTo>
                  <a:lnTo>
                    <a:pt x="4381" y="2866"/>
                  </a:lnTo>
                  <a:lnTo>
                    <a:pt x="4415" y="2948"/>
                  </a:lnTo>
                  <a:lnTo>
                    <a:pt x="4457" y="3024"/>
                  </a:lnTo>
                  <a:lnTo>
                    <a:pt x="4507" y="3093"/>
                  </a:lnTo>
                  <a:lnTo>
                    <a:pt x="4564" y="3156"/>
                  </a:lnTo>
                  <a:lnTo>
                    <a:pt x="4627" y="3212"/>
                  </a:lnTo>
                  <a:lnTo>
                    <a:pt x="4696" y="3260"/>
                  </a:lnTo>
                  <a:lnTo>
                    <a:pt x="4769" y="3302"/>
                  </a:lnTo>
                  <a:lnTo>
                    <a:pt x="4847" y="3332"/>
                  </a:lnTo>
                  <a:lnTo>
                    <a:pt x="4929" y="3357"/>
                  </a:lnTo>
                  <a:lnTo>
                    <a:pt x="5013" y="3371"/>
                  </a:lnTo>
                  <a:lnTo>
                    <a:pt x="5101" y="3376"/>
                  </a:lnTo>
                  <a:lnTo>
                    <a:pt x="5187" y="3371"/>
                  </a:lnTo>
                  <a:lnTo>
                    <a:pt x="5271" y="3355"/>
                  </a:lnTo>
                  <a:lnTo>
                    <a:pt x="5353" y="3332"/>
                  </a:lnTo>
                  <a:lnTo>
                    <a:pt x="5435" y="3298"/>
                  </a:lnTo>
                  <a:lnTo>
                    <a:pt x="5509" y="3256"/>
                  </a:lnTo>
                  <a:lnTo>
                    <a:pt x="5578" y="3206"/>
                  </a:lnTo>
                  <a:lnTo>
                    <a:pt x="5641" y="3149"/>
                  </a:lnTo>
                  <a:lnTo>
                    <a:pt x="5699" y="3086"/>
                  </a:lnTo>
                  <a:lnTo>
                    <a:pt x="5746" y="3015"/>
                  </a:lnTo>
                  <a:lnTo>
                    <a:pt x="5788" y="2940"/>
                  </a:lnTo>
                  <a:lnTo>
                    <a:pt x="5821" y="2860"/>
                  </a:lnTo>
                  <a:lnTo>
                    <a:pt x="5844" y="2776"/>
                  </a:lnTo>
                  <a:lnTo>
                    <a:pt x="5857" y="2691"/>
                  </a:lnTo>
                  <a:lnTo>
                    <a:pt x="5861" y="2607"/>
                  </a:lnTo>
                  <a:lnTo>
                    <a:pt x="5857" y="2523"/>
                  </a:lnTo>
                  <a:lnTo>
                    <a:pt x="5842" y="2439"/>
                  </a:lnTo>
                  <a:lnTo>
                    <a:pt x="5817" y="2357"/>
                  </a:lnTo>
                  <a:lnTo>
                    <a:pt x="5784" y="2276"/>
                  </a:lnTo>
                  <a:lnTo>
                    <a:pt x="5741" y="2200"/>
                  </a:lnTo>
                  <a:lnTo>
                    <a:pt x="5691" y="2131"/>
                  </a:lnTo>
                  <a:lnTo>
                    <a:pt x="5634" y="2068"/>
                  </a:lnTo>
                  <a:lnTo>
                    <a:pt x="5571" y="2012"/>
                  </a:lnTo>
                  <a:lnTo>
                    <a:pt x="5504" y="1965"/>
                  </a:lnTo>
                  <a:lnTo>
                    <a:pt x="5429" y="1922"/>
                  </a:lnTo>
                  <a:lnTo>
                    <a:pt x="5351" y="1892"/>
                  </a:lnTo>
                  <a:lnTo>
                    <a:pt x="5271" y="1867"/>
                  </a:lnTo>
                  <a:lnTo>
                    <a:pt x="5185" y="1854"/>
                  </a:lnTo>
                  <a:lnTo>
                    <a:pt x="5099" y="1848"/>
                  </a:lnTo>
                  <a:close/>
                  <a:moveTo>
                    <a:pt x="1196" y="1848"/>
                  </a:moveTo>
                  <a:lnTo>
                    <a:pt x="1108" y="1854"/>
                  </a:lnTo>
                  <a:lnTo>
                    <a:pt x="1024" y="1867"/>
                  </a:lnTo>
                  <a:lnTo>
                    <a:pt x="942" y="1892"/>
                  </a:lnTo>
                  <a:lnTo>
                    <a:pt x="863" y="1922"/>
                  </a:lnTo>
                  <a:lnTo>
                    <a:pt x="791" y="1965"/>
                  </a:lnTo>
                  <a:lnTo>
                    <a:pt x="722" y="2012"/>
                  </a:lnTo>
                  <a:lnTo>
                    <a:pt x="659" y="2068"/>
                  </a:lnTo>
                  <a:lnTo>
                    <a:pt x="602" y="2131"/>
                  </a:lnTo>
                  <a:lnTo>
                    <a:pt x="552" y="2200"/>
                  </a:lnTo>
                  <a:lnTo>
                    <a:pt x="510" y="2276"/>
                  </a:lnTo>
                  <a:lnTo>
                    <a:pt x="476" y="2357"/>
                  </a:lnTo>
                  <a:lnTo>
                    <a:pt x="453" y="2439"/>
                  </a:lnTo>
                  <a:lnTo>
                    <a:pt x="437" y="2523"/>
                  </a:lnTo>
                  <a:lnTo>
                    <a:pt x="432" y="2607"/>
                  </a:lnTo>
                  <a:lnTo>
                    <a:pt x="435" y="2691"/>
                  </a:lnTo>
                  <a:lnTo>
                    <a:pt x="451" y="2776"/>
                  </a:lnTo>
                  <a:lnTo>
                    <a:pt x="474" y="2860"/>
                  </a:lnTo>
                  <a:lnTo>
                    <a:pt x="506" y="2940"/>
                  </a:lnTo>
                  <a:lnTo>
                    <a:pt x="546" y="3015"/>
                  </a:lnTo>
                  <a:lnTo>
                    <a:pt x="596" y="3086"/>
                  </a:lnTo>
                  <a:lnTo>
                    <a:pt x="651" y="3149"/>
                  </a:lnTo>
                  <a:lnTo>
                    <a:pt x="714" y="3206"/>
                  </a:lnTo>
                  <a:lnTo>
                    <a:pt x="783" y="3256"/>
                  </a:lnTo>
                  <a:lnTo>
                    <a:pt x="859" y="3298"/>
                  </a:lnTo>
                  <a:lnTo>
                    <a:pt x="940" y="3332"/>
                  </a:lnTo>
                  <a:lnTo>
                    <a:pt x="1022" y="3355"/>
                  </a:lnTo>
                  <a:lnTo>
                    <a:pt x="1108" y="3371"/>
                  </a:lnTo>
                  <a:lnTo>
                    <a:pt x="1194" y="3376"/>
                  </a:lnTo>
                  <a:lnTo>
                    <a:pt x="1281" y="3371"/>
                  </a:lnTo>
                  <a:lnTo>
                    <a:pt x="1366" y="3357"/>
                  </a:lnTo>
                  <a:lnTo>
                    <a:pt x="1446" y="3332"/>
                  </a:lnTo>
                  <a:lnTo>
                    <a:pt x="1524" y="3302"/>
                  </a:lnTo>
                  <a:lnTo>
                    <a:pt x="1598" y="3260"/>
                  </a:lnTo>
                  <a:lnTo>
                    <a:pt x="1665" y="3212"/>
                  </a:lnTo>
                  <a:lnTo>
                    <a:pt x="1728" y="3156"/>
                  </a:lnTo>
                  <a:lnTo>
                    <a:pt x="1786" y="3093"/>
                  </a:lnTo>
                  <a:lnTo>
                    <a:pt x="1835" y="3024"/>
                  </a:lnTo>
                  <a:lnTo>
                    <a:pt x="1879" y="2948"/>
                  </a:lnTo>
                  <a:lnTo>
                    <a:pt x="1914" y="2866"/>
                  </a:lnTo>
                  <a:lnTo>
                    <a:pt x="1936" y="2781"/>
                  </a:lnTo>
                  <a:lnTo>
                    <a:pt x="1952" y="2697"/>
                  </a:lnTo>
                  <a:lnTo>
                    <a:pt x="1956" y="2611"/>
                  </a:lnTo>
                  <a:lnTo>
                    <a:pt x="1952" y="2527"/>
                  </a:lnTo>
                  <a:lnTo>
                    <a:pt x="1936" y="2445"/>
                  </a:lnTo>
                  <a:lnTo>
                    <a:pt x="1914" y="2364"/>
                  </a:lnTo>
                  <a:lnTo>
                    <a:pt x="1883" y="2288"/>
                  </a:lnTo>
                  <a:lnTo>
                    <a:pt x="1843" y="2213"/>
                  </a:lnTo>
                  <a:lnTo>
                    <a:pt x="1795" y="2144"/>
                  </a:lnTo>
                  <a:lnTo>
                    <a:pt x="1740" y="2079"/>
                  </a:lnTo>
                  <a:lnTo>
                    <a:pt x="1677" y="2022"/>
                  </a:lnTo>
                  <a:lnTo>
                    <a:pt x="1606" y="1970"/>
                  </a:lnTo>
                  <a:lnTo>
                    <a:pt x="1530" y="1926"/>
                  </a:lnTo>
                  <a:lnTo>
                    <a:pt x="1450" y="1892"/>
                  </a:lnTo>
                  <a:lnTo>
                    <a:pt x="1366" y="1869"/>
                  </a:lnTo>
                  <a:lnTo>
                    <a:pt x="1281" y="1854"/>
                  </a:lnTo>
                  <a:lnTo>
                    <a:pt x="1196" y="1848"/>
                  </a:lnTo>
                  <a:close/>
                  <a:moveTo>
                    <a:pt x="4201" y="0"/>
                  </a:moveTo>
                  <a:lnTo>
                    <a:pt x="4285" y="7"/>
                  </a:lnTo>
                  <a:lnTo>
                    <a:pt x="4369" y="25"/>
                  </a:lnTo>
                  <a:lnTo>
                    <a:pt x="4450" y="51"/>
                  </a:lnTo>
                  <a:lnTo>
                    <a:pt x="4528" y="86"/>
                  </a:lnTo>
                  <a:lnTo>
                    <a:pt x="4604" y="130"/>
                  </a:lnTo>
                  <a:lnTo>
                    <a:pt x="4675" y="180"/>
                  </a:lnTo>
                  <a:lnTo>
                    <a:pt x="4742" y="239"/>
                  </a:lnTo>
                  <a:lnTo>
                    <a:pt x="4805" y="302"/>
                  </a:lnTo>
                  <a:lnTo>
                    <a:pt x="4862" y="375"/>
                  </a:lnTo>
                  <a:lnTo>
                    <a:pt x="4893" y="415"/>
                  </a:lnTo>
                  <a:lnTo>
                    <a:pt x="4927" y="463"/>
                  </a:lnTo>
                  <a:lnTo>
                    <a:pt x="4967" y="514"/>
                  </a:lnTo>
                  <a:lnTo>
                    <a:pt x="5009" y="568"/>
                  </a:lnTo>
                  <a:lnTo>
                    <a:pt x="5053" y="627"/>
                  </a:lnTo>
                  <a:lnTo>
                    <a:pt x="5101" y="689"/>
                  </a:lnTo>
                  <a:lnTo>
                    <a:pt x="5149" y="754"/>
                  </a:lnTo>
                  <a:lnTo>
                    <a:pt x="5200" y="819"/>
                  </a:lnTo>
                  <a:lnTo>
                    <a:pt x="5252" y="887"/>
                  </a:lnTo>
                  <a:lnTo>
                    <a:pt x="5305" y="954"/>
                  </a:lnTo>
                  <a:lnTo>
                    <a:pt x="5359" y="1023"/>
                  </a:lnTo>
                  <a:lnTo>
                    <a:pt x="5412" y="1092"/>
                  </a:lnTo>
                  <a:lnTo>
                    <a:pt x="5464" y="1161"/>
                  </a:lnTo>
                  <a:lnTo>
                    <a:pt x="5515" y="1228"/>
                  </a:lnTo>
                  <a:lnTo>
                    <a:pt x="5567" y="1293"/>
                  </a:lnTo>
                  <a:lnTo>
                    <a:pt x="5615" y="1356"/>
                  </a:lnTo>
                  <a:lnTo>
                    <a:pt x="5662" y="1415"/>
                  </a:lnTo>
                  <a:lnTo>
                    <a:pt x="5706" y="1473"/>
                  </a:lnTo>
                  <a:lnTo>
                    <a:pt x="5748" y="1525"/>
                  </a:lnTo>
                  <a:lnTo>
                    <a:pt x="5786" y="1574"/>
                  </a:lnTo>
                  <a:lnTo>
                    <a:pt x="5821" y="1618"/>
                  </a:lnTo>
                  <a:lnTo>
                    <a:pt x="5851" y="1657"/>
                  </a:lnTo>
                  <a:lnTo>
                    <a:pt x="5876" y="1689"/>
                  </a:lnTo>
                  <a:lnTo>
                    <a:pt x="5897" y="1716"/>
                  </a:lnTo>
                  <a:lnTo>
                    <a:pt x="5912" y="1735"/>
                  </a:lnTo>
                  <a:lnTo>
                    <a:pt x="5922" y="1746"/>
                  </a:lnTo>
                  <a:lnTo>
                    <a:pt x="5924" y="1752"/>
                  </a:lnTo>
                  <a:lnTo>
                    <a:pt x="5996" y="1825"/>
                  </a:lnTo>
                  <a:lnTo>
                    <a:pt x="6061" y="1907"/>
                  </a:lnTo>
                  <a:lnTo>
                    <a:pt x="6121" y="1993"/>
                  </a:lnTo>
                  <a:lnTo>
                    <a:pt x="6172" y="2087"/>
                  </a:lnTo>
                  <a:lnTo>
                    <a:pt x="6218" y="2196"/>
                  </a:lnTo>
                  <a:lnTo>
                    <a:pt x="6254" y="2309"/>
                  </a:lnTo>
                  <a:lnTo>
                    <a:pt x="6279" y="2422"/>
                  </a:lnTo>
                  <a:lnTo>
                    <a:pt x="6291" y="2538"/>
                  </a:lnTo>
                  <a:lnTo>
                    <a:pt x="6292" y="2653"/>
                  </a:lnTo>
                  <a:lnTo>
                    <a:pt x="6283" y="2770"/>
                  </a:lnTo>
                  <a:lnTo>
                    <a:pt x="6262" y="2887"/>
                  </a:lnTo>
                  <a:lnTo>
                    <a:pt x="6228" y="2999"/>
                  </a:lnTo>
                  <a:lnTo>
                    <a:pt x="6189" y="3099"/>
                  </a:lnTo>
                  <a:lnTo>
                    <a:pt x="6143" y="3193"/>
                  </a:lnTo>
                  <a:lnTo>
                    <a:pt x="6090" y="3281"/>
                  </a:lnTo>
                  <a:lnTo>
                    <a:pt x="6027" y="3365"/>
                  </a:lnTo>
                  <a:lnTo>
                    <a:pt x="5960" y="3441"/>
                  </a:lnTo>
                  <a:lnTo>
                    <a:pt x="5884" y="3512"/>
                  </a:lnTo>
                  <a:lnTo>
                    <a:pt x="5804" y="3577"/>
                  </a:lnTo>
                  <a:lnTo>
                    <a:pt x="5716" y="3635"/>
                  </a:lnTo>
                  <a:lnTo>
                    <a:pt x="5624" y="3686"/>
                  </a:lnTo>
                  <a:lnTo>
                    <a:pt x="5523" y="3730"/>
                  </a:lnTo>
                  <a:lnTo>
                    <a:pt x="5422" y="3765"/>
                  </a:lnTo>
                  <a:lnTo>
                    <a:pt x="5317" y="3788"/>
                  </a:lnTo>
                  <a:lnTo>
                    <a:pt x="5210" y="3803"/>
                  </a:lnTo>
                  <a:lnTo>
                    <a:pt x="5101" y="3809"/>
                  </a:lnTo>
                  <a:lnTo>
                    <a:pt x="4986" y="3803"/>
                  </a:lnTo>
                  <a:lnTo>
                    <a:pt x="4875" y="3788"/>
                  </a:lnTo>
                  <a:lnTo>
                    <a:pt x="4767" y="3761"/>
                  </a:lnTo>
                  <a:lnTo>
                    <a:pt x="4664" y="3726"/>
                  </a:lnTo>
                  <a:lnTo>
                    <a:pt x="4562" y="3681"/>
                  </a:lnTo>
                  <a:lnTo>
                    <a:pt x="4467" y="3627"/>
                  </a:lnTo>
                  <a:lnTo>
                    <a:pt x="4377" y="3566"/>
                  </a:lnTo>
                  <a:lnTo>
                    <a:pt x="4293" y="3495"/>
                  </a:lnTo>
                  <a:lnTo>
                    <a:pt x="4215" y="3417"/>
                  </a:lnTo>
                  <a:lnTo>
                    <a:pt x="4144" y="3330"/>
                  </a:lnTo>
                  <a:lnTo>
                    <a:pt x="4083" y="3237"/>
                  </a:lnTo>
                  <a:lnTo>
                    <a:pt x="4028" y="3137"/>
                  </a:lnTo>
                  <a:lnTo>
                    <a:pt x="3986" y="3040"/>
                  </a:lnTo>
                  <a:lnTo>
                    <a:pt x="3953" y="2938"/>
                  </a:lnTo>
                  <a:lnTo>
                    <a:pt x="3928" y="2837"/>
                  </a:lnTo>
                  <a:lnTo>
                    <a:pt x="3321" y="3109"/>
                  </a:lnTo>
                  <a:lnTo>
                    <a:pt x="3264" y="3130"/>
                  </a:lnTo>
                  <a:lnTo>
                    <a:pt x="3206" y="3141"/>
                  </a:lnTo>
                  <a:lnTo>
                    <a:pt x="3147" y="3145"/>
                  </a:lnTo>
                  <a:lnTo>
                    <a:pt x="3088" y="3141"/>
                  </a:lnTo>
                  <a:lnTo>
                    <a:pt x="3031" y="3130"/>
                  </a:lnTo>
                  <a:lnTo>
                    <a:pt x="2973" y="3109"/>
                  </a:lnTo>
                  <a:lnTo>
                    <a:pt x="2364" y="2837"/>
                  </a:lnTo>
                  <a:lnTo>
                    <a:pt x="2341" y="2938"/>
                  </a:lnTo>
                  <a:lnTo>
                    <a:pt x="2309" y="3040"/>
                  </a:lnTo>
                  <a:lnTo>
                    <a:pt x="2267" y="3137"/>
                  </a:lnTo>
                  <a:lnTo>
                    <a:pt x="2211" y="3237"/>
                  </a:lnTo>
                  <a:lnTo>
                    <a:pt x="2148" y="3330"/>
                  </a:lnTo>
                  <a:lnTo>
                    <a:pt x="2078" y="3417"/>
                  </a:lnTo>
                  <a:lnTo>
                    <a:pt x="2000" y="3495"/>
                  </a:lnTo>
                  <a:lnTo>
                    <a:pt x="1915" y="3566"/>
                  </a:lnTo>
                  <a:lnTo>
                    <a:pt x="1826" y="3627"/>
                  </a:lnTo>
                  <a:lnTo>
                    <a:pt x="1730" y="3681"/>
                  </a:lnTo>
                  <a:lnTo>
                    <a:pt x="1631" y="3726"/>
                  </a:lnTo>
                  <a:lnTo>
                    <a:pt x="1526" y="3761"/>
                  </a:lnTo>
                  <a:lnTo>
                    <a:pt x="1419" y="3788"/>
                  </a:lnTo>
                  <a:lnTo>
                    <a:pt x="1308" y="3803"/>
                  </a:lnTo>
                  <a:lnTo>
                    <a:pt x="1194" y="3809"/>
                  </a:lnTo>
                  <a:lnTo>
                    <a:pt x="1085" y="3803"/>
                  </a:lnTo>
                  <a:lnTo>
                    <a:pt x="978" y="3788"/>
                  </a:lnTo>
                  <a:lnTo>
                    <a:pt x="873" y="3765"/>
                  </a:lnTo>
                  <a:lnTo>
                    <a:pt x="770" y="3730"/>
                  </a:lnTo>
                  <a:lnTo>
                    <a:pt x="670" y="3686"/>
                  </a:lnTo>
                  <a:lnTo>
                    <a:pt x="577" y="3635"/>
                  </a:lnTo>
                  <a:lnTo>
                    <a:pt x="491" y="3577"/>
                  </a:lnTo>
                  <a:lnTo>
                    <a:pt x="409" y="3512"/>
                  </a:lnTo>
                  <a:lnTo>
                    <a:pt x="334" y="3441"/>
                  </a:lnTo>
                  <a:lnTo>
                    <a:pt x="266" y="3365"/>
                  </a:lnTo>
                  <a:lnTo>
                    <a:pt x="204" y="3281"/>
                  </a:lnTo>
                  <a:lnTo>
                    <a:pt x="151" y="3193"/>
                  </a:lnTo>
                  <a:lnTo>
                    <a:pt x="103" y="3099"/>
                  </a:lnTo>
                  <a:lnTo>
                    <a:pt x="65" y="2999"/>
                  </a:lnTo>
                  <a:lnTo>
                    <a:pt x="33" y="2887"/>
                  </a:lnTo>
                  <a:lnTo>
                    <a:pt x="12" y="2770"/>
                  </a:lnTo>
                  <a:lnTo>
                    <a:pt x="0" y="2653"/>
                  </a:lnTo>
                  <a:lnTo>
                    <a:pt x="2" y="2538"/>
                  </a:lnTo>
                  <a:lnTo>
                    <a:pt x="15" y="2422"/>
                  </a:lnTo>
                  <a:lnTo>
                    <a:pt x="40" y="2309"/>
                  </a:lnTo>
                  <a:lnTo>
                    <a:pt x="75" y="2196"/>
                  </a:lnTo>
                  <a:lnTo>
                    <a:pt x="122" y="2087"/>
                  </a:lnTo>
                  <a:lnTo>
                    <a:pt x="174" y="1993"/>
                  </a:lnTo>
                  <a:lnTo>
                    <a:pt x="231" y="1907"/>
                  </a:lnTo>
                  <a:lnTo>
                    <a:pt x="298" y="1825"/>
                  </a:lnTo>
                  <a:lnTo>
                    <a:pt x="369" y="1752"/>
                  </a:lnTo>
                  <a:lnTo>
                    <a:pt x="372" y="1746"/>
                  </a:lnTo>
                  <a:lnTo>
                    <a:pt x="380" y="1735"/>
                  </a:lnTo>
                  <a:lnTo>
                    <a:pt x="395" y="1716"/>
                  </a:lnTo>
                  <a:lnTo>
                    <a:pt x="416" y="1691"/>
                  </a:lnTo>
                  <a:lnTo>
                    <a:pt x="441" y="1658"/>
                  </a:lnTo>
                  <a:lnTo>
                    <a:pt x="470" y="1622"/>
                  </a:lnTo>
                  <a:lnTo>
                    <a:pt x="502" y="1578"/>
                  </a:lnTo>
                  <a:lnTo>
                    <a:pt x="541" y="1530"/>
                  </a:lnTo>
                  <a:lnTo>
                    <a:pt x="581" y="1479"/>
                  </a:lnTo>
                  <a:lnTo>
                    <a:pt x="623" y="1423"/>
                  </a:lnTo>
                  <a:lnTo>
                    <a:pt x="668" y="1364"/>
                  </a:lnTo>
                  <a:lnTo>
                    <a:pt x="718" y="1303"/>
                  </a:lnTo>
                  <a:lnTo>
                    <a:pt x="768" y="1238"/>
                  </a:lnTo>
                  <a:lnTo>
                    <a:pt x="817" y="1173"/>
                  </a:lnTo>
                  <a:lnTo>
                    <a:pt x="869" y="1106"/>
                  </a:lnTo>
                  <a:lnTo>
                    <a:pt x="922" y="1037"/>
                  </a:lnTo>
                  <a:lnTo>
                    <a:pt x="976" y="968"/>
                  </a:lnTo>
                  <a:lnTo>
                    <a:pt x="1027" y="901"/>
                  </a:lnTo>
                  <a:lnTo>
                    <a:pt x="1081" y="832"/>
                  </a:lnTo>
                  <a:lnTo>
                    <a:pt x="1131" y="767"/>
                  </a:lnTo>
                  <a:lnTo>
                    <a:pt x="1182" y="702"/>
                  </a:lnTo>
                  <a:lnTo>
                    <a:pt x="1230" y="639"/>
                  </a:lnTo>
                  <a:lnTo>
                    <a:pt x="1276" y="578"/>
                  </a:lnTo>
                  <a:lnTo>
                    <a:pt x="1320" y="522"/>
                  </a:lnTo>
                  <a:lnTo>
                    <a:pt x="1360" y="469"/>
                  </a:lnTo>
                  <a:lnTo>
                    <a:pt x="1398" y="419"/>
                  </a:lnTo>
                  <a:lnTo>
                    <a:pt x="1432" y="375"/>
                  </a:lnTo>
                  <a:lnTo>
                    <a:pt x="1490" y="304"/>
                  </a:lnTo>
                  <a:lnTo>
                    <a:pt x="1553" y="239"/>
                  </a:lnTo>
                  <a:lnTo>
                    <a:pt x="1621" y="182"/>
                  </a:lnTo>
                  <a:lnTo>
                    <a:pt x="1692" y="132"/>
                  </a:lnTo>
                  <a:lnTo>
                    <a:pt x="1768" y="88"/>
                  </a:lnTo>
                  <a:lnTo>
                    <a:pt x="1847" y="53"/>
                  </a:lnTo>
                  <a:lnTo>
                    <a:pt x="1927" y="27"/>
                  </a:lnTo>
                  <a:lnTo>
                    <a:pt x="2009" y="9"/>
                  </a:lnTo>
                  <a:lnTo>
                    <a:pt x="2093" y="2"/>
                  </a:lnTo>
                  <a:lnTo>
                    <a:pt x="2177" y="4"/>
                  </a:lnTo>
                  <a:lnTo>
                    <a:pt x="2263" y="17"/>
                  </a:lnTo>
                  <a:lnTo>
                    <a:pt x="2349" y="40"/>
                  </a:lnTo>
                  <a:lnTo>
                    <a:pt x="2433" y="74"/>
                  </a:lnTo>
                  <a:lnTo>
                    <a:pt x="2507" y="117"/>
                  </a:lnTo>
                  <a:lnTo>
                    <a:pt x="2576" y="166"/>
                  </a:lnTo>
                  <a:lnTo>
                    <a:pt x="2637" y="220"/>
                  </a:lnTo>
                  <a:lnTo>
                    <a:pt x="2693" y="281"/>
                  </a:lnTo>
                  <a:lnTo>
                    <a:pt x="2740" y="346"/>
                  </a:lnTo>
                  <a:lnTo>
                    <a:pt x="2781" y="417"/>
                  </a:lnTo>
                  <a:lnTo>
                    <a:pt x="2813" y="490"/>
                  </a:lnTo>
                  <a:lnTo>
                    <a:pt x="2838" y="566"/>
                  </a:lnTo>
                  <a:lnTo>
                    <a:pt x="2855" y="645"/>
                  </a:lnTo>
                  <a:lnTo>
                    <a:pt x="2863" y="725"/>
                  </a:lnTo>
                  <a:lnTo>
                    <a:pt x="2863" y="807"/>
                  </a:lnTo>
                  <a:lnTo>
                    <a:pt x="2855" y="889"/>
                  </a:lnTo>
                  <a:lnTo>
                    <a:pt x="2838" y="970"/>
                  </a:lnTo>
                  <a:lnTo>
                    <a:pt x="2813" y="1050"/>
                  </a:lnTo>
                  <a:lnTo>
                    <a:pt x="2698" y="1492"/>
                  </a:lnTo>
                  <a:lnTo>
                    <a:pt x="3594" y="1492"/>
                  </a:lnTo>
                  <a:lnTo>
                    <a:pt x="3481" y="1050"/>
                  </a:lnTo>
                  <a:lnTo>
                    <a:pt x="3455" y="970"/>
                  </a:lnTo>
                  <a:lnTo>
                    <a:pt x="3437" y="889"/>
                  </a:lnTo>
                  <a:lnTo>
                    <a:pt x="3430" y="807"/>
                  </a:lnTo>
                  <a:lnTo>
                    <a:pt x="3430" y="725"/>
                  </a:lnTo>
                  <a:lnTo>
                    <a:pt x="3439" y="645"/>
                  </a:lnTo>
                  <a:lnTo>
                    <a:pt x="3457" y="566"/>
                  </a:lnTo>
                  <a:lnTo>
                    <a:pt x="3481" y="490"/>
                  </a:lnTo>
                  <a:lnTo>
                    <a:pt x="3514" y="417"/>
                  </a:lnTo>
                  <a:lnTo>
                    <a:pt x="3554" y="346"/>
                  </a:lnTo>
                  <a:lnTo>
                    <a:pt x="3602" y="281"/>
                  </a:lnTo>
                  <a:lnTo>
                    <a:pt x="3655" y="220"/>
                  </a:lnTo>
                  <a:lnTo>
                    <a:pt x="3718" y="166"/>
                  </a:lnTo>
                  <a:lnTo>
                    <a:pt x="3785" y="117"/>
                  </a:lnTo>
                  <a:lnTo>
                    <a:pt x="3861" y="74"/>
                  </a:lnTo>
                  <a:lnTo>
                    <a:pt x="3945" y="40"/>
                  </a:lnTo>
                  <a:lnTo>
                    <a:pt x="4031" y="15"/>
                  </a:lnTo>
                  <a:lnTo>
                    <a:pt x="4115" y="4"/>
                  </a:lnTo>
                  <a:lnTo>
                    <a:pt x="4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-3751263" y="3722688"/>
              <a:ext cx="373063" cy="657225"/>
            </a:xfrm>
            <a:custGeom>
              <a:avLst/>
              <a:gdLst>
                <a:gd name="T0" fmla="*/ 325 w 470"/>
                <a:gd name="T1" fmla="*/ 0 h 828"/>
                <a:gd name="T2" fmla="*/ 352 w 470"/>
                <a:gd name="T3" fmla="*/ 6 h 828"/>
                <a:gd name="T4" fmla="*/ 377 w 470"/>
                <a:gd name="T5" fmla="*/ 17 h 828"/>
                <a:gd name="T6" fmla="*/ 398 w 470"/>
                <a:gd name="T7" fmla="*/ 36 h 828"/>
                <a:gd name="T8" fmla="*/ 415 w 470"/>
                <a:gd name="T9" fmla="*/ 61 h 828"/>
                <a:gd name="T10" fmla="*/ 444 w 470"/>
                <a:gd name="T11" fmla="*/ 132 h 828"/>
                <a:gd name="T12" fmla="*/ 463 w 470"/>
                <a:gd name="T13" fmla="*/ 205 h 828"/>
                <a:gd name="T14" fmla="*/ 470 w 470"/>
                <a:gd name="T15" fmla="*/ 278 h 828"/>
                <a:gd name="T16" fmla="*/ 470 w 470"/>
                <a:gd name="T17" fmla="*/ 350 h 828"/>
                <a:gd name="T18" fmla="*/ 459 w 470"/>
                <a:gd name="T19" fmla="*/ 423 h 828"/>
                <a:gd name="T20" fmla="*/ 440 w 470"/>
                <a:gd name="T21" fmla="*/ 492 h 828"/>
                <a:gd name="T22" fmla="*/ 413 w 470"/>
                <a:gd name="T23" fmla="*/ 559 h 828"/>
                <a:gd name="T24" fmla="*/ 377 w 470"/>
                <a:gd name="T25" fmla="*/ 622 h 828"/>
                <a:gd name="T26" fmla="*/ 333 w 470"/>
                <a:gd name="T27" fmla="*/ 679 h 828"/>
                <a:gd name="T28" fmla="*/ 281 w 470"/>
                <a:gd name="T29" fmla="*/ 733 h 828"/>
                <a:gd name="T30" fmla="*/ 222 w 470"/>
                <a:gd name="T31" fmla="*/ 779 h 828"/>
                <a:gd name="T32" fmla="*/ 155 w 470"/>
                <a:gd name="T33" fmla="*/ 817 h 828"/>
                <a:gd name="T34" fmla="*/ 132 w 470"/>
                <a:gd name="T35" fmla="*/ 825 h 828"/>
                <a:gd name="T36" fmla="*/ 107 w 470"/>
                <a:gd name="T37" fmla="*/ 828 h 828"/>
                <a:gd name="T38" fmla="*/ 79 w 470"/>
                <a:gd name="T39" fmla="*/ 823 h 828"/>
                <a:gd name="T40" fmla="*/ 52 w 470"/>
                <a:gd name="T41" fmla="*/ 811 h 828"/>
                <a:gd name="T42" fmla="*/ 29 w 470"/>
                <a:gd name="T43" fmla="*/ 792 h 828"/>
                <a:gd name="T44" fmla="*/ 12 w 470"/>
                <a:gd name="T45" fmla="*/ 767 h 828"/>
                <a:gd name="T46" fmla="*/ 2 w 470"/>
                <a:gd name="T47" fmla="*/ 740 h 828"/>
                <a:gd name="T48" fmla="*/ 0 w 470"/>
                <a:gd name="T49" fmla="*/ 712 h 828"/>
                <a:gd name="T50" fmla="*/ 6 w 470"/>
                <a:gd name="T51" fmla="*/ 685 h 828"/>
                <a:gd name="T52" fmla="*/ 18 w 470"/>
                <a:gd name="T53" fmla="*/ 660 h 828"/>
                <a:gd name="T54" fmla="*/ 37 w 470"/>
                <a:gd name="T55" fmla="*/ 639 h 828"/>
                <a:gd name="T56" fmla="*/ 60 w 470"/>
                <a:gd name="T57" fmla="*/ 622 h 828"/>
                <a:gd name="T58" fmla="*/ 107 w 470"/>
                <a:gd name="T59" fmla="*/ 595 h 828"/>
                <a:gd name="T60" fmla="*/ 149 w 470"/>
                <a:gd name="T61" fmla="*/ 561 h 828"/>
                <a:gd name="T62" fmla="*/ 186 w 470"/>
                <a:gd name="T63" fmla="*/ 519 h 828"/>
                <a:gd name="T64" fmla="*/ 214 w 470"/>
                <a:gd name="T65" fmla="*/ 473 h 828"/>
                <a:gd name="T66" fmla="*/ 237 w 470"/>
                <a:gd name="T67" fmla="*/ 423 h 828"/>
                <a:gd name="T68" fmla="*/ 251 w 470"/>
                <a:gd name="T69" fmla="*/ 369 h 828"/>
                <a:gd name="T70" fmla="*/ 256 w 470"/>
                <a:gd name="T71" fmla="*/ 314 h 828"/>
                <a:gd name="T72" fmla="*/ 253 w 470"/>
                <a:gd name="T73" fmla="*/ 260 h 828"/>
                <a:gd name="T74" fmla="*/ 241 w 470"/>
                <a:gd name="T75" fmla="*/ 207 h 828"/>
                <a:gd name="T76" fmla="*/ 220 w 470"/>
                <a:gd name="T77" fmla="*/ 155 h 828"/>
                <a:gd name="T78" fmla="*/ 211 w 470"/>
                <a:gd name="T79" fmla="*/ 128 h 828"/>
                <a:gd name="T80" fmla="*/ 209 w 470"/>
                <a:gd name="T81" fmla="*/ 100 h 828"/>
                <a:gd name="T82" fmla="*/ 214 w 470"/>
                <a:gd name="T83" fmla="*/ 73 h 828"/>
                <a:gd name="T84" fmla="*/ 228 w 470"/>
                <a:gd name="T85" fmla="*/ 48 h 828"/>
                <a:gd name="T86" fmla="*/ 245 w 470"/>
                <a:gd name="T87" fmla="*/ 27 h 828"/>
                <a:gd name="T88" fmla="*/ 270 w 470"/>
                <a:gd name="T89" fmla="*/ 12 h 828"/>
                <a:gd name="T90" fmla="*/ 296 w 470"/>
                <a:gd name="T91" fmla="*/ 2 h 828"/>
                <a:gd name="T92" fmla="*/ 325 w 470"/>
                <a:gd name="T93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0" h="828">
                  <a:moveTo>
                    <a:pt x="325" y="0"/>
                  </a:moveTo>
                  <a:lnTo>
                    <a:pt x="352" y="6"/>
                  </a:lnTo>
                  <a:lnTo>
                    <a:pt x="377" y="17"/>
                  </a:lnTo>
                  <a:lnTo>
                    <a:pt x="398" y="36"/>
                  </a:lnTo>
                  <a:lnTo>
                    <a:pt x="415" y="61"/>
                  </a:lnTo>
                  <a:lnTo>
                    <a:pt x="444" y="132"/>
                  </a:lnTo>
                  <a:lnTo>
                    <a:pt x="463" y="205"/>
                  </a:lnTo>
                  <a:lnTo>
                    <a:pt x="470" y="278"/>
                  </a:lnTo>
                  <a:lnTo>
                    <a:pt x="470" y="350"/>
                  </a:lnTo>
                  <a:lnTo>
                    <a:pt x="459" y="423"/>
                  </a:lnTo>
                  <a:lnTo>
                    <a:pt x="440" y="492"/>
                  </a:lnTo>
                  <a:lnTo>
                    <a:pt x="413" y="559"/>
                  </a:lnTo>
                  <a:lnTo>
                    <a:pt x="377" y="622"/>
                  </a:lnTo>
                  <a:lnTo>
                    <a:pt x="333" y="679"/>
                  </a:lnTo>
                  <a:lnTo>
                    <a:pt x="281" y="733"/>
                  </a:lnTo>
                  <a:lnTo>
                    <a:pt x="222" y="779"/>
                  </a:lnTo>
                  <a:lnTo>
                    <a:pt x="155" y="817"/>
                  </a:lnTo>
                  <a:lnTo>
                    <a:pt x="132" y="825"/>
                  </a:lnTo>
                  <a:lnTo>
                    <a:pt x="107" y="828"/>
                  </a:lnTo>
                  <a:lnTo>
                    <a:pt x="79" y="823"/>
                  </a:lnTo>
                  <a:lnTo>
                    <a:pt x="52" y="811"/>
                  </a:lnTo>
                  <a:lnTo>
                    <a:pt x="29" y="792"/>
                  </a:lnTo>
                  <a:lnTo>
                    <a:pt x="12" y="767"/>
                  </a:lnTo>
                  <a:lnTo>
                    <a:pt x="2" y="740"/>
                  </a:lnTo>
                  <a:lnTo>
                    <a:pt x="0" y="712"/>
                  </a:lnTo>
                  <a:lnTo>
                    <a:pt x="6" y="685"/>
                  </a:lnTo>
                  <a:lnTo>
                    <a:pt x="18" y="660"/>
                  </a:lnTo>
                  <a:lnTo>
                    <a:pt x="37" y="639"/>
                  </a:lnTo>
                  <a:lnTo>
                    <a:pt x="60" y="622"/>
                  </a:lnTo>
                  <a:lnTo>
                    <a:pt x="107" y="595"/>
                  </a:lnTo>
                  <a:lnTo>
                    <a:pt x="149" y="561"/>
                  </a:lnTo>
                  <a:lnTo>
                    <a:pt x="186" y="519"/>
                  </a:lnTo>
                  <a:lnTo>
                    <a:pt x="214" y="473"/>
                  </a:lnTo>
                  <a:lnTo>
                    <a:pt x="237" y="423"/>
                  </a:lnTo>
                  <a:lnTo>
                    <a:pt x="251" y="369"/>
                  </a:lnTo>
                  <a:lnTo>
                    <a:pt x="256" y="314"/>
                  </a:lnTo>
                  <a:lnTo>
                    <a:pt x="253" y="260"/>
                  </a:lnTo>
                  <a:lnTo>
                    <a:pt x="241" y="207"/>
                  </a:lnTo>
                  <a:lnTo>
                    <a:pt x="220" y="155"/>
                  </a:lnTo>
                  <a:lnTo>
                    <a:pt x="211" y="128"/>
                  </a:lnTo>
                  <a:lnTo>
                    <a:pt x="209" y="100"/>
                  </a:lnTo>
                  <a:lnTo>
                    <a:pt x="214" y="73"/>
                  </a:lnTo>
                  <a:lnTo>
                    <a:pt x="228" y="48"/>
                  </a:lnTo>
                  <a:lnTo>
                    <a:pt x="245" y="27"/>
                  </a:lnTo>
                  <a:lnTo>
                    <a:pt x="270" y="12"/>
                  </a:lnTo>
                  <a:lnTo>
                    <a:pt x="296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71262" y="4809632"/>
            <a:ext cx="318270" cy="244551"/>
            <a:chOff x="1939925" y="1622425"/>
            <a:chExt cx="712788" cy="547688"/>
          </a:xfrm>
          <a:solidFill>
            <a:schemeClr val="accent3"/>
          </a:solidFill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1939925" y="1622425"/>
              <a:ext cx="712788" cy="547688"/>
            </a:xfrm>
            <a:custGeom>
              <a:avLst/>
              <a:gdLst>
                <a:gd name="T0" fmla="*/ 182 w 190"/>
                <a:gd name="T1" fmla="*/ 58 h 146"/>
                <a:gd name="T2" fmla="*/ 168 w 190"/>
                <a:gd name="T3" fmla="*/ 58 h 146"/>
                <a:gd name="T4" fmla="*/ 168 w 190"/>
                <a:gd name="T5" fmla="*/ 13 h 146"/>
                <a:gd name="T6" fmla="*/ 155 w 190"/>
                <a:gd name="T7" fmla="*/ 0 h 146"/>
                <a:gd name="T8" fmla="*/ 38 w 190"/>
                <a:gd name="T9" fmla="*/ 0 h 146"/>
                <a:gd name="T10" fmla="*/ 25 w 190"/>
                <a:gd name="T11" fmla="*/ 13 h 146"/>
                <a:gd name="T12" fmla="*/ 25 w 190"/>
                <a:gd name="T13" fmla="*/ 58 h 146"/>
                <a:gd name="T14" fmla="*/ 8 w 190"/>
                <a:gd name="T15" fmla="*/ 58 h 146"/>
                <a:gd name="T16" fmla="*/ 1 w 190"/>
                <a:gd name="T17" fmla="*/ 66 h 146"/>
                <a:gd name="T18" fmla="*/ 11 w 190"/>
                <a:gd name="T19" fmla="*/ 137 h 146"/>
                <a:gd name="T20" fmla="*/ 22 w 190"/>
                <a:gd name="T21" fmla="*/ 146 h 146"/>
                <a:gd name="T22" fmla="*/ 168 w 190"/>
                <a:gd name="T23" fmla="*/ 146 h 146"/>
                <a:gd name="T24" fmla="*/ 179 w 190"/>
                <a:gd name="T25" fmla="*/ 137 h 146"/>
                <a:gd name="T26" fmla="*/ 189 w 190"/>
                <a:gd name="T27" fmla="*/ 66 h 146"/>
                <a:gd name="T28" fmla="*/ 182 w 190"/>
                <a:gd name="T29" fmla="*/ 58 h 146"/>
                <a:gd name="T30" fmla="*/ 34 w 190"/>
                <a:gd name="T31" fmla="*/ 13 h 146"/>
                <a:gd name="T32" fmla="*/ 38 w 190"/>
                <a:gd name="T33" fmla="*/ 8 h 146"/>
                <a:gd name="T34" fmla="*/ 155 w 190"/>
                <a:gd name="T35" fmla="*/ 8 h 146"/>
                <a:gd name="T36" fmla="*/ 159 w 190"/>
                <a:gd name="T37" fmla="*/ 13 h 146"/>
                <a:gd name="T38" fmla="*/ 159 w 190"/>
                <a:gd name="T39" fmla="*/ 58 h 146"/>
                <a:gd name="T40" fmla="*/ 145 w 190"/>
                <a:gd name="T41" fmla="*/ 58 h 146"/>
                <a:gd name="T42" fmla="*/ 129 w 190"/>
                <a:gd name="T43" fmla="*/ 63 h 146"/>
                <a:gd name="T44" fmla="*/ 122 w 190"/>
                <a:gd name="T45" fmla="*/ 67 h 146"/>
                <a:gd name="T46" fmla="*/ 106 w 190"/>
                <a:gd name="T47" fmla="*/ 72 h 146"/>
                <a:gd name="T48" fmla="*/ 48 w 190"/>
                <a:gd name="T49" fmla="*/ 72 h 146"/>
                <a:gd name="T50" fmla="*/ 38 w 190"/>
                <a:gd name="T51" fmla="*/ 81 h 146"/>
                <a:gd name="T52" fmla="*/ 34 w 190"/>
                <a:gd name="T53" fmla="*/ 101 h 146"/>
                <a:gd name="T54" fmla="*/ 34 w 190"/>
                <a:gd name="T55" fmla="*/ 1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0" h="146">
                  <a:moveTo>
                    <a:pt x="182" y="58"/>
                  </a:moveTo>
                  <a:cubicBezTo>
                    <a:pt x="168" y="58"/>
                    <a:pt x="168" y="58"/>
                    <a:pt x="168" y="58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5"/>
                    <a:pt x="162" y="0"/>
                    <a:pt x="15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0"/>
                    <a:pt x="25" y="5"/>
                    <a:pt x="25" y="13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4" y="58"/>
                    <a:pt x="0" y="62"/>
                    <a:pt x="1" y="66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12" y="142"/>
                    <a:pt x="17" y="146"/>
                    <a:pt x="22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73" y="146"/>
                    <a:pt x="178" y="142"/>
                    <a:pt x="179" y="137"/>
                  </a:cubicBezTo>
                  <a:cubicBezTo>
                    <a:pt x="189" y="66"/>
                    <a:pt x="189" y="66"/>
                    <a:pt x="189" y="66"/>
                  </a:cubicBezTo>
                  <a:cubicBezTo>
                    <a:pt x="190" y="62"/>
                    <a:pt x="186" y="58"/>
                    <a:pt x="182" y="58"/>
                  </a:cubicBezTo>
                  <a:close/>
                  <a:moveTo>
                    <a:pt x="34" y="13"/>
                  </a:moveTo>
                  <a:cubicBezTo>
                    <a:pt x="34" y="10"/>
                    <a:pt x="36" y="8"/>
                    <a:pt x="38" y="8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7" y="8"/>
                    <a:pt x="159" y="10"/>
                    <a:pt x="159" y="13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0" y="58"/>
                    <a:pt x="133" y="60"/>
                    <a:pt x="129" y="6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18" y="70"/>
                    <a:pt x="111" y="72"/>
                    <a:pt x="106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3" y="72"/>
                    <a:pt x="38" y="76"/>
                    <a:pt x="38" y="81"/>
                  </a:cubicBezTo>
                  <a:cubicBezTo>
                    <a:pt x="34" y="101"/>
                    <a:pt x="34" y="101"/>
                    <a:pt x="34" y="101"/>
                  </a:cubicBezTo>
                  <a:lnTo>
                    <a:pt x="3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135981" y="1716088"/>
              <a:ext cx="329407" cy="101600"/>
              <a:chOff x="2270125" y="1716088"/>
              <a:chExt cx="195263" cy="101600"/>
            </a:xfrm>
            <a:grpFill/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2270125" y="1716088"/>
                <a:ext cx="195263" cy="30163"/>
              </a:xfrm>
              <a:custGeom>
                <a:avLst/>
                <a:gdLst>
                  <a:gd name="T0" fmla="*/ 52 w 52"/>
                  <a:gd name="T1" fmla="*/ 4 h 8"/>
                  <a:gd name="T2" fmla="*/ 48 w 52"/>
                  <a:gd name="T3" fmla="*/ 8 h 8"/>
                  <a:gd name="T4" fmla="*/ 4 w 52"/>
                  <a:gd name="T5" fmla="*/ 8 h 8"/>
                  <a:gd name="T6" fmla="*/ 0 w 52"/>
                  <a:gd name="T7" fmla="*/ 4 h 8"/>
                  <a:gd name="T8" fmla="*/ 0 w 52"/>
                  <a:gd name="T9" fmla="*/ 4 h 8"/>
                  <a:gd name="T10" fmla="*/ 4 w 52"/>
                  <a:gd name="T11" fmla="*/ 0 h 8"/>
                  <a:gd name="T12" fmla="*/ 48 w 52"/>
                  <a:gd name="T13" fmla="*/ 0 h 8"/>
                  <a:gd name="T14" fmla="*/ 52 w 52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">
                    <a:moveTo>
                      <a:pt x="52" y="4"/>
                    </a:moveTo>
                    <a:cubicBezTo>
                      <a:pt x="52" y="6"/>
                      <a:pt x="50" y="8"/>
                      <a:pt x="4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2270125" y="1787525"/>
                <a:ext cx="195263" cy="30163"/>
              </a:xfrm>
              <a:custGeom>
                <a:avLst/>
                <a:gdLst>
                  <a:gd name="T0" fmla="*/ 52 w 52"/>
                  <a:gd name="T1" fmla="*/ 4 h 8"/>
                  <a:gd name="T2" fmla="*/ 48 w 52"/>
                  <a:gd name="T3" fmla="*/ 8 h 8"/>
                  <a:gd name="T4" fmla="*/ 4 w 52"/>
                  <a:gd name="T5" fmla="*/ 8 h 8"/>
                  <a:gd name="T6" fmla="*/ 0 w 52"/>
                  <a:gd name="T7" fmla="*/ 4 h 8"/>
                  <a:gd name="T8" fmla="*/ 0 w 52"/>
                  <a:gd name="T9" fmla="*/ 4 h 8"/>
                  <a:gd name="T10" fmla="*/ 4 w 52"/>
                  <a:gd name="T11" fmla="*/ 0 h 8"/>
                  <a:gd name="T12" fmla="*/ 48 w 52"/>
                  <a:gd name="T13" fmla="*/ 0 h 8"/>
                  <a:gd name="T14" fmla="*/ 52 w 52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">
                    <a:moveTo>
                      <a:pt x="52" y="4"/>
                    </a:moveTo>
                    <a:cubicBezTo>
                      <a:pt x="52" y="6"/>
                      <a:pt x="50" y="8"/>
                      <a:pt x="4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8333565" y="1185874"/>
            <a:ext cx="334469" cy="293547"/>
            <a:chOff x="8201342" y="2882771"/>
            <a:chExt cx="376888" cy="327500"/>
          </a:xfrm>
          <a:solidFill>
            <a:schemeClr val="accent3"/>
          </a:solidFill>
        </p:grpSpPr>
        <p:sp>
          <p:nvSpPr>
            <p:cNvPr id="42" name="Rectangle 60"/>
            <p:cNvSpPr/>
            <p:nvPr/>
          </p:nvSpPr>
          <p:spPr>
            <a:xfrm>
              <a:off x="8306936" y="3101668"/>
              <a:ext cx="164401" cy="8374"/>
            </a:xfrm>
            <a:custGeom>
              <a:avLst/>
              <a:gdLst/>
              <a:ahLst/>
              <a:cxnLst/>
              <a:rect l="l" t="t" r="r" b="b"/>
              <a:pathLst>
                <a:path w="893990" h="45719">
                  <a:moveTo>
                    <a:pt x="638175" y="0"/>
                  </a:moveTo>
                  <a:lnTo>
                    <a:pt x="893990" y="0"/>
                  </a:lnTo>
                  <a:lnTo>
                    <a:pt x="893990" y="45719"/>
                  </a:lnTo>
                  <a:lnTo>
                    <a:pt x="638175" y="45719"/>
                  </a:lnTo>
                  <a:close/>
                  <a:moveTo>
                    <a:pt x="0" y="0"/>
                  </a:moveTo>
                  <a:lnTo>
                    <a:pt x="247650" y="0"/>
                  </a:lnTo>
                  <a:lnTo>
                    <a:pt x="247650" y="45719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53"/>
            <p:cNvSpPr/>
            <p:nvPr/>
          </p:nvSpPr>
          <p:spPr>
            <a:xfrm>
              <a:off x="8318133" y="3150560"/>
              <a:ext cx="143306" cy="59711"/>
            </a:xfrm>
            <a:custGeom>
              <a:avLst/>
              <a:gdLst/>
              <a:ahLst/>
              <a:cxnLst/>
              <a:rect l="l" t="t" r="r" b="b"/>
              <a:pathLst>
                <a:path w="779278" h="326009">
                  <a:moveTo>
                    <a:pt x="196497" y="0"/>
                  </a:moveTo>
                  <a:lnTo>
                    <a:pt x="196497" y="33934"/>
                  </a:lnTo>
                  <a:cubicBezTo>
                    <a:pt x="103152" y="59137"/>
                    <a:pt x="41696" y="102201"/>
                    <a:pt x="41696" y="151077"/>
                  </a:cubicBezTo>
                  <a:cubicBezTo>
                    <a:pt x="41696" y="228894"/>
                    <a:pt x="197475" y="291977"/>
                    <a:pt x="389639" y="291977"/>
                  </a:cubicBezTo>
                  <a:cubicBezTo>
                    <a:pt x="581803" y="291977"/>
                    <a:pt x="737582" y="228894"/>
                    <a:pt x="737582" y="151077"/>
                  </a:cubicBezTo>
                  <a:cubicBezTo>
                    <a:pt x="737582" y="102524"/>
                    <a:pt x="676937" y="59707"/>
                    <a:pt x="584640" y="34395"/>
                  </a:cubicBezTo>
                  <a:lnTo>
                    <a:pt x="584640" y="453"/>
                  </a:lnTo>
                  <a:cubicBezTo>
                    <a:pt x="701097" y="29921"/>
                    <a:pt x="779278" y="86400"/>
                    <a:pt x="779278" y="151077"/>
                  </a:cubicBezTo>
                  <a:cubicBezTo>
                    <a:pt x="779278" y="247689"/>
                    <a:pt x="604831" y="326009"/>
                    <a:pt x="389639" y="326009"/>
                  </a:cubicBezTo>
                  <a:cubicBezTo>
                    <a:pt x="174447" y="326009"/>
                    <a:pt x="0" y="247689"/>
                    <a:pt x="0" y="151077"/>
                  </a:cubicBezTo>
                  <a:cubicBezTo>
                    <a:pt x="0" y="86057"/>
                    <a:pt x="79013" y="29322"/>
                    <a:pt x="196497" y="0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ounded Rectangle 62"/>
            <p:cNvSpPr/>
            <p:nvPr/>
          </p:nvSpPr>
          <p:spPr>
            <a:xfrm>
              <a:off x="8333533" y="2886253"/>
              <a:ext cx="112508" cy="306181"/>
            </a:xfrm>
            <a:custGeom>
              <a:avLst/>
              <a:gdLst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2066" h="1153243">
                  <a:moveTo>
                    <a:pt x="91110" y="248343"/>
                  </a:moveTo>
                  <a:lnTo>
                    <a:pt x="330956" y="248343"/>
                  </a:lnTo>
                  <a:cubicBezTo>
                    <a:pt x="381275" y="248343"/>
                    <a:pt x="422066" y="297844"/>
                    <a:pt x="422066" y="358907"/>
                  </a:cubicBezTo>
                  <a:cubicBezTo>
                    <a:pt x="421865" y="361328"/>
                    <a:pt x="421663" y="363748"/>
                    <a:pt x="421462" y="366169"/>
                  </a:cubicBezTo>
                  <a:cubicBezTo>
                    <a:pt x="422056" y="366636"/>
                    <a:pt x="422066" y="367130"/>
                    <a:pt x="422066" y="367626"/>
                  </a:cubicBezTo>
                  <a:lnTo>
                    <a:pt x="422066" y="396966"/>
                  </a:lnTo>
                  <a:cubicBezTo>
                    <a:pt x="422066" y="396967"/>
                    <a:pt x="422065" y="396968"/>
                    <a:pt x="422065" y="396969"/>
                  </a:cubicBezTo>
                  <a:lnTo>
                    <a:pt x="422065" y="672035"/>
                  </a:lnTo>
                  <a:cubicBezTo>
                    <a:pt x="422065" y="692463"/>
                    <a:pt x="405504" y="709024"/>
                    <a:pt x="385076" y="709024"/>
                  </a:cubicBezTo>
                  <a:cubicBezTo>
                    <a:pt x="364648" y="709024"/>
                    <a:pt x="348087" y="692463"/>
                    <a:pt x="348087" y="672035"/>
                  </a:cubicBezTo>
                  <a:lnTo>
                    <a:pt x="348087" y="431199"/>
                  </a:lnTo>
                  <a:lnTo>
                    <a:pt x="326417" y="431199"/>
                  </a:lnTo>
                  <a:lnTo>
                    <a:pt x="326417" y="874312"/>
                  </a:lnTo>
                  <a:cubicBezTo>
                    <a:pt x="326687" y="986628"/>
                    <a:pt x="328494" y="1056989"/>
                    <a:pt x="328036" y="1105098"/>
                  </a:cubicBezTo>
                  <a:cubicBezTo>
                    <a:pt x="328036" y="1131688"/>
                    <a:pt x="306481" y="1153243"/>
                    <a:pt x="279891" y="1153243"/>
                  </a:cubicBezTo>
                  <a:lnTo>
                    <a:pt x="275337" y="1153243"/>
                  </a:lnTo>
                  <a:cubicBezTo>
                    <a:pt x="248747" y="1153243"/>
                    <a:pt x="227192" y="1131688"/>
                    <a:pt x="227192" y="1105098"/>
                  </a:cubicBezTo>
                  <a:lnTo>
                    <a:pt x="227192" y="675005"/>
                  </a:lnTo>
                  <a:lnTo>
                    <a:pt x="227030" y="675005"/>
                  </a:lnTo>
                  <a:lnTo>
                    <a:pt x="227030" y="672463"/>
                  </a:lnTo>
                  <a:cubicBezTo>
                    <a:pt x="227030" y="664009"/>
                    <a:pt x="220177" y="657156"/>
                    <a:pt x="211723" y="657156"/>
                  </a:cubicBezTo>
                  <a:lnTo>
                    <a:pt x="210276" y="657156"/>
                  </a:lnTo>
                  <a:cubicBezTo>
                    <a:pt x="201822" y="657156"/>
                    <a:pt x="194969" y="664009"/>
                    <a:pt x="194969" y="672463"/>
                  </a:cubicBezTo>
                  <a:lnTo>
                    <a:pt x="194969" y="675005"/>
                  </a:lnTo>
                  <a:lnTo>
                    <a:pt x="194874" y="675005"/>
                  </a:lnTo>
                  <a:lnTo>
                    <a:pt x="194874" y="1105098"/>
                  </a:lnTo>
                  <a:cubicBezTo>
                    <a:pt x="194874" y="1131688"/>
                    <a:pt x="173319" y="1153243"/>
                    <a:pt x="146729" y="1153243"/>
                  </a:cubicBezTo>
                  <a:lnTo>
                    <a:pt x="142175" y="1153243"/>
                  </a:lnTo>
                  <a:cubicBezTo>
                    <a:pt x="115585" y="1153243"/>
                    <a:pt x="94030" y="1131688"/>
                    <a:pt x="94030" y="1105098"/>
                  </a:cubicBezTo>
                  <a:lnTo>
                    <a:pt x="94030" y="431199"/>
                  </a:lnTo>
                  <a:lnTo>
                    <a:pt x="72610" y="431199"/>
                  </a:lnTo>
                  <a:lnTo>
                    <a:pt x="72610" y="675338"/>
                  </a:lnTo>
                  <a:cubicBezTo>
                    <a:pt x="72100" y="694277"/>
                    <a:pt x="56266" y="709024"/>
                    <a:pt x="36989" y="709024"/>
                  </a:cubicBezTo>
                  <a:cubicBezTo>
                    <a:pt x="16561" y="709024"/>
                    <a:pt x="0" y="692463"/>
                    <a:pt x="0" y="672035"/>
                  </a:cubicBezTo>
                  <a:lnTo>
                    <a:pt x="0" y="396966"/>
                  </a:lnTo>
                  <a:lnTo>
                    <a:pt x="0" y="381720"/>
                  </a:lnTo>
                  <a:lnTo>
                    <a:pt x="0" y="367626"/>
                  </a:lnTo>
                  <a:lnTo>
                    <a:pt x="604" y="366169"/>
                  </a:lnTo>
                  <a:cubicBezTo>
                    <a:pt x="403" y="363748"/>
                    <a:pt x="201" y="361328"/>
                    <a:pt x="0" y="358907"/>
                  </a:cubicBezTo>
                  <a:cubicBezTo>
                    <a:pt x="0" y="297844"/>
                    <a:pt x="40791" y="248343"/>
                    <a:pt x="91110" y="248343"/>
                  </a:cubicBezTo>
                  <a:close/>
                  <a:moveTo>
                    <a:pt x="211034" y="0"/>
                  </a:moveTo>
                  <a:cubicBezTo>
                    <a:pt x="267505" y="0"/>
                    <a:pt x="313284" y="45778"/>
                    <a:pt x="313284" y="102249"/>
                  </a:cubicBezTo>
                  <a:cubicBezTo>
                    <a:pt x="313284" y="158720"/>
                    <a:pt x="267505" y="204498"/>
                    <a:pt x="211034" y="204498"/>
                  </a:cubicBezTo>
                  <a:cubicBezTo>
                    <a:pt x="154563" y="204498"/>
                    <a:pt x="108784" y="158720"/>
                    <a:pt x="108784" y="102249"/>
                  </a:cubicBezTo>
                  <a:cubicBezTo>
                    <a:pt x="108784" y="45778"/>
                    <a:pt x="154563" y="0"/>
                    <a:pt x="211034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53"/>
            <p:cNvSpPr/>
            <p:nvPr/>
          </p:nvSpPr>
          <p:spPr>
            <a:xfrm>
              <a:off x="8468027" y="3086025"/>
              <a:ext cx="110203" cy="45918"/>
            </a:xfrm>
            <a:custGeom>
              <a:avLst/>
              <a:gdLst/>
              <a:ahLst/>
              <a:cxnLst/>
              <a:rect l="l" t="t" r="r" b="b"/>
              <a:pathLst>
                <a:path w="779278" h="326009">
                  <a:moveTo>
                    <a:pt x="196497" y="0"/>
                  </a:moveTo>
                  <a:lnTo>
                    <a:pt x="196497" y="33934"/>
                  </a:lnTo>
                  <a:cubicBezTo>
                    <a:pt x="103152" y="59137"/>
                    <a:pt x="41696" y="102201"/>
                    <a:pt x="41696" y="151077"/>
                  </a:cubicBezTo>
                  <a:cubicBezTo>
                    <a:pt x="41696" y="228894"/>
                    <a:pt x="197475" y="291977"/>
                    <a:pt x="389639" y="291977"/>
                  </a:cubicBezTo>
                  <a:cubicBezTo>
                    <a:pt x="581803" y="291977"/>
                    <a:pt x="737582" y="228894"/>
                    <a:pt x="737582" y="151077"/>
                  </a:cubicBezTo>
                  <a:cubicBezTo>
                    <a:pt x="737582" y="102524"/>
                    <a:pt x="676937" y="59707"/>
                    <a:pt x="584640" y="34395"/>
                  </a:cubicBezTo>
                  <a:lnTo>
                    <a:pt x="584640" y="453"/>
                  </a:lnTo>
                  <a:cubicBezTo>
                    <a:pt x="701097" y="29921"/>
                    <a:pt x="779278" y="86400"/>
                    <a:pt x="779278" y="151077"/>
                  </a:cubicBezTo>
                  <a:cubicBezTo>
                    <a:pt x="779278" y="247689"/>
                    <a:pt x="604831" y="326009"/>
                    <a:pt x="389639" y="326009"/>
                  </a:cubicBezTo>
                  <a:cubicBezTo>
                    <a:pt x="174447" y="326009"/>
                    <a:pt x="0" y="247689"/>
                    <a:pt x="0" y="151077"/>
                  </a:cubicBezTo>
                  <a:cubicBezTo>
                    <a:pt x="0" y="86057"/>
                    <a:pt x="79013" y="29322"/>
                    <a:pt x="196497" y="0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ounded Rectangle 62"/>
            <p:cNvSpPr/>
            <p:nvPr/>
          </p:nvSpPr>
          <p:spPr>
            <a:xfrm>
              <a:off x="8479869" y="2882771"/>
              <a:ext cx="86519" cy="235454"/>
            </a:xfrm>
            <a:custGeom>
              <a:avLst/>
              <a:gdLst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2066" h="1153243">
                  <a:moveTo>
                    <a:pt x="91110" y="248343"/>
                  </a:moveTo>
                  <a:lnTo>
                    <a:pt x="330956" y="248343"/>
                  </a:lnTo>
                  <a:cubicBezTo>
                    <a:pt x="381275" y="248343"/>
                    <a:pt x="422066" y="297844"/>
                    <a:pt x="422066" y="358907"/>
                  </a:cubicBezTo>
                  <a:cubicBezTo>
                    <a:pt x="421865" y="361328"/>
                    <a:pt x="421663" y="363748"/>
                    <a:pt x="421462" y="366169"/>
                  </a:cubicBezTo>
                  <a:cubicBezTo>
                    <a:pt x="422056" y="366636"/>
                    <a:pt x="422066" y="367130"/>
                    <a:pt x="422066" y="367626"/>
                  </a:cubicBezTo>
                  <a:lnTo>
                    <a:pt x="422066" y="396966"/>
                  </a:lnTo>
                  <a:cubicBezTo>
                    <a:pt x="422066" y="396967"/>
                    <a:pt x="422065" y="396968"/>
                    <a:pt x="422065" y="396969"/>
                  </a:cubicBezTo>
                  <a:lnTo>
                    <a:pt x="422065" y="672035"/>
                  </a:lnTo>
                  <a:cubicBezTo>
                    <a:pt x="422065" y="692463"/>
                    <a:pt x="405504" y="709024"/>
                    <a:pt x="385076" y="709024"/>
                  </a:cubicBezTo>
                  <a:cubicBezTo>
                    <a:pt x="364648" y="709024"/>
                    <a:pt x="348087" y="692463"/>
                    <a:pt x="348087" y="672035"/>
                  </a:cubicBezTo>
                  <a:lnTo>
                    <a:pt x="348087" y="431199"/>
                  </a:lnTo>
                  <a:lnTo>
                    <a:pt x="326417" y="431199"/>
                  </a:lnTo>
                  <a:lnTo>
                    <a:pt x="326417" y="874312"/>
                  </a:lnTo>
                  <a:cubicBezTo>
                    <a:pt x="326687" y="986628"/>
                    <a:pt x="328494" y="1056989"/>
                    <a:pt x="328036" y="1105098"/>
                  </a:cubicBezTo>
                  <a:cubicBezTo>
                    <a:pt x="328036" y="1131688"/>
                    <a:pt x="306481" y="1153243"/>
                    <a:pt x="279891" y="1153243"/>
                  </a:cubicBezTo>
                  <a:lnTo>
                    <a:pt x="275337" y="1153243"/>
                  </a:lnTo>
                  <a:cubicBezTo>
                    <a:pt x="248747" y="1153243"/>
                    <a:pt x="227192" y="1131688"/>
                    <a:pt x="227192" y="1105098"/>
                  </a:cubicBezTo>
                  <a:lnTo>
                    <a:pt x="227192" y="675005"/>
                  </a:lnTo>
                  <a:lnTo>
                    <a:pt x="227030" y="675005"/>
                  </a:lnTo>
                  <a:lnTo>
                    <a:pt x="227030" y="672463"/>
                  </a:lnTo>
                  <a:cubicBezTo>
                    <a:pt x="227030" y="664009"/>
                    <a:pt x="220177" y="657156"/>
                    <a:pt x="211723" y="657156"/>
                  </a:cubicBezTo>
                  <a:lnTo>
                    <a:pt x="210276" y="657156"/>
                  </a:lnTo>
                  <a:cubicBezTo>
                    <a:pt x="201822" y="657156"/>
                    <a:pt x="194969" y="664009"/>
                    <a:pt x="194969" y="672463"/>
                  </a:cubicBezTo>
                  <a:lnTo>
                    <a:pt x="194969" y="675005"/>
                  </a:lnTo>
                  <a:lnTo>
                    <a:pt x="194874" y="675005"/>
                  </a:lnTo>
                  <a:lnTo>
                    <a:pt x="194874" y="1105098"/>
                  </a:lnTo>
                  <a:cubicBezTo>
                    <a:pt x="194874" y="1131688"/>
                    <a:pt x="173319" y="1153243"/>
                    <a:pt x="146729" y="1153243"/>
                  </a:cubicBezTo>
                  <a:lnTo>
                    <a:pt x="142175" y="1153243"/>
                  </a:lnTo>
                  <a:cubicBezTo>
                    <a:pt x="115585" y="1153243"/>
                    <a:pt x="94030" y="1131688"/>
                    <a:pt x="94030" y="1105098"/>
                  </a:cubicBezTo>
                  <a:lnTo>
                    <a:pt x="94030" y="431199"/>
                  </a:lnTo>
                  <a:lnTo>
                    <a:pt x="72610" y="431199"/>
                  </a:lnTo>
                  <a:lnTo>
                    <a:pt x="72610" y="675338"/>
                  </a:lnTo>
                  <a:cubicBezTo>
                    <a:pt x="72100" y="694277"/>
                    <a:pt x="56266" y="709024"/>
                    <a:pt x="36989" y="709024"/>
                  </a:cubicBezTo>
                  <a:cubicBezTo>
                    <a:pt x="16561" y="709024"/>
                    <a:pt x="0" y="692463"/>
                    <a:pt x="0" y="672035"/>
                  </a:cubicBezTo>
                  <a:lnTo>
                    <a:pt x="0" y="396966"/>
                  </a:lnTo>
                  <a:lnTo>
                    <a:pt x="0" y="381720"/>
                  </a:lnTo>
                  <a:lnTo>
                    <a:pt x="0" y="367626"/>
                  </a:lnTo>
                  <a:lnTo>
                    <a:pt x="604" y="366169"/>
                  </a:lnTo>
                  <a:cubicBezTo>
                    <a:pt x="403" y="363748"/>
                    <a:pt x="201" y="361328"/>
                    <a:pt x="0" y="358907"/>
                  </a:cubicBezTo>
                  <a:cubicBezTo>
                    <a:pt x="0" y="297844"/>
                    <a:pt x="40791" y="248343"/>
                    <a:pt x="91110" y="248343"/>
                  </a:cubicBezTo>
                  <a:close/>
                  <a:moveTo>
                    <a:pt x="211034" y="0"/>
                  </a:moveTo>
                  <a:cubicBezTo>
                    <a:pt x="267505" y="0"/>
                    <a:pt x="313284" y="45778"/>
                    <a:pt x="313284" y="102249"/>
                  </a:cubicBezTo>
                  <a:cubicBezTo>
                    <a:pt x="313284" y="158720"/>
                    <a:pt x="267505" y="204498"/>
                    <a:pt x="211034" y="204498"/>
                  </a:cubicBezTo>
                  <a:cubicBezTo>
                    <a:pt x="154563" y="204498"/>
                    <a:pt x="108784" y="158720"/>
                    <a:pt x="108784" y="102249"/>
                  </a:cubicBezTo>
                  <a:cubicBezTo>
                    <a:pt x="108784" y="45778"/>
                    <a:pt x="154563" y="0"/>
                    <a:pt x="211034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Oval 53"/>
            <p:cNvSpPr/>
            <p:nvPr/>
          </p:nvSpPr>
          <p:spPr>
            <a:xfrm>
              <a:off x="8201342" y="3086025"/>
              <a:ext cx="110203" cy="45918"/>
            </a:xfrm>
            <a:custGeom>
              <a:avLst/>
              <a:gdLst/>
              <a:ahLst/>
              <a:cxnLst/>
              <a:rect l="l" t="t" r="r" b="b"/>
              <a:pathLst>
                <a:path w="779278" h="326009">
                  <a:moveTo>
                    <a:pt x="196497" y="0"/>
                  </a:moveTo>
                  <a:lnTo>
                    <a:pt x="196497" y="33934"/>
                  </a:lnTo>
                  <a:cubicBezTo>
                    <a:pt x="103152" y="59137"/>
                    <a:pt x="41696" y="102201"/>
                    <a:pt x="41696" y="151077"/>
                  </a:cubicBezTo>
                  <a:cubicBezTo>
                    <a:pt x="41696" y="228894"/>
                    <a:pt x="197475" y="291977"/>
                    <a:pt x="389639" y="291977"/>
                  </a:cubicBezTo>
                  <a:cubicBezTo>
                    <a:pt x="581803" y="291977"/>
                    <a:pt x="737582" y="228894"/>
                    <a:pt x="737582" y="151077"/>
                  </a:cubicBezTo>
                  <a:cubicBezTo>
                    <a:pt x="737582" y="102524"/>
                    <a:pt x="676937" y="59707"/>
                    <a:pt x="584640" y="34395"/>
                  </a:cubicBezTo>
                  <a:lnTo>
                    <a:pt x="584640" y="453"/>
                  </a:lnTo>
                  <a:cubicBezTo>
                    <a:pt x="701097" y="29921"/>
                    <a:pt x="779278" y="86400"/>
                    <a:pt x="779278" y="151077"/>
                  </a:cubicBezTo>
                  <a:cubicBezTo>
                    <a:pt x="779278" y="247689"/>
                    <a:pt x="604831" y="326009"/>
                    <a:pt x="389639" y="326009"/>
                  </a:cubicBezTo>
                  <a:cubicBezTo>
                    <a:pt x="174447" y="326009"/>
                    <a:pt x="0" y="247689"/>
                    <a:pt x="0" y="151077"/>
                  </a:cubicBezTo>
                  <a:cubicBezTo>
                    <a:pt x="0" y="86057"/>
                    <a:pt x="79013" y="29322"/>
                    <a:pt x="196497" y="0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ounded Rectangle 62"/>
            <p:cNvSpPr/>
            <p:nvPr/>
          </p:nvSpPr>
          <p:spPr>
            <a:xfrm>
              <a:off x="8213184" y="2882771"/>
              <a:ext cx="86519" cy="235454"/>
            </a:xfrm>
            <a:custGeom>
              <a:avLst/>
              <a:gdLst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  <a:gd name="connsiteX0" fmla="*/ 91110 w 422066"/>
                <a:gd name="connsiteY0" fmla="*/ 248343 h 1153243"/>
                <a:gd name="connsiteX1" fmla="*/ 330956 w 422066"/>
                <a:gd name="connsiteY1" fmla="*/ 248343 h 1153243"/>
                <a:gd name="connsiteX2" fmla="*/ 422066 w 422066"/>
                <a:gd name="connsiteY2" fmla="*/ 358907 h 1153243"/>
                <a:gd name="connsiteX3" fmla="*/ 421462 w 422066"/>
                <a:gd name="connsiteY3" fmla="*/ 366169 h 1153243"/>
                <a:gd name="connsiteX4" fmla="*/ 422066 w 422066"/>
                <a:gd name="connsiteY4" fmla="*/ 367626 h 1153243"/>
                <a:gd name="connsiteX5" fmla="*/ 422066 w 422066"/>
                <a:gd name="connsiteY5" fmla="*/ 396966 h 1153243"/>
                <a:gd name="connsiteX6" fmla="*/ 422065 w 422066"/>
                <a:gd name="connsiteY6" fmla="*/ 396969 h 1153243"/>
                <a:gd name="connsiteX7" fmla="*/ 422065 w 422066"/>
                <a:gd name="connsiteY7" fmla="*/ 672035 h 1153243"/>
                <a:gd name="connsiteX8" fmla="*/ 385076 w 422066"/>
                <a:gd name="connsiteY8" fmla="*/ 709024 h 1153243"/>
                <a:gd name="connsiteX9" fmla="*/ 348087 w 422066"/>
                <a:gd name="connsiteY9" fmla="*/ 672035 h 1153243"/>
                <a:gd name="connsiteX10" fmla="*/ 348087 w 422066"/>
                <a:gd name="connsiteY10" fmla="*/ 431199 h 1153243"/>
                <a:gd name="connsiteX11" fmla="*/ 326417 w 422066"/>
                <a:gd name="connsiteY11" fmla="*/ 431199 h 1153243"/>
                <a:gd name="connsiteX12" fmla="*/ 326417 w 422066"/>
                <a:gd name="connsiteY12" fmla="*/ 874312 h 1153243"/>
                <a:gd name="connsiteX13" fmla="*/ 328036 w 422066"/>
                <a:gd name="connsiteY13" fmla="*/ 1105098 h 1153243"/>
                <a:gd name="connsiteX14" fmla="*/ 279891 w 422066"/>
                <a:gd name="connsiteY14" fmla="*/ 1153243 h 1153243"/>
                <a:gd name="connsiteX15" fmla="*/ 275337 w 422066"/>
                <a:gd name="connsiteY15" fmla="*/ 1153243 h 1153243"/>
                <a:gd name="connsiteX16" fmla="*/ 227192 w 422066"/>
                <a:gd name="connsiteY16" fmla="*/ 1105098 h 1153243"/>
                <a:gd name="connsiteX17" fmla="*/ 227192 w 422066"/>
                <a:gd name="connsiteY17" fmla="*/ 675005 h 1153243"/>
                <a:gd name="connsiteX18" fmla="*/ 227030 w 422066"/>
                <a:gd name="connsiteY18" fmla="*/ 675005 h 1153243"/>
                <a:gd name="connsiteX19" fmla="*/ 227030 w 422066"/>
                <a:gd name="connsiteY19" fmla="*/ 672463 h 1153243"/>
                <a:gd name="connsiteX20" fmla="*/ 211723 w 422066"/>
                <a:gd name="connsiteY20" fmla="*/ 657156 h 1153243"/>
                <a:gd name="connsiteX21" fmla="*/ 210276 w 422066"/>
                <a:gd name="connsiteY21" fmla="*/ 657156 h 1153243"/>
                <a:gd name="connsiteX22" fmla="*/ 194969 w 422066"/>
                <a:gd name="connsiteY22" fmla="*/ 672463 h 1153243"/>
                <a:gd name="connsiteX23" fmla="*/ 194969 w 422066"/>
                <a:gd name="connsiteY23" fmla="*/ 675005 h 1153243"/>
                <a:gd name="connsiteX24" fmla="*/ 194874 w 422066"/>
                <a:gd name="connsiteY24" fmla="*/ 675005 h 1153243"/>
                <a:gd name="connsiteX25" fmla="*/ 194874 w 422066"/>
                <a:gd name="connsiteY25" fmla="*/ 1105098 h 1153243"/>
                <a:gd name="connsiteX26" fmla="*/ 146729 w 422066"/>
                <a:gd name="connsiteY26" fmla="*/ 1153243 h 1153243"/>
                <a:gd name="connsiteX27" fmla="*/ 142175 w 422066"/>
                <a:gd name="connsiteY27" fmla="*/ 1153243 h 1153243"/>
                <a:gd name="connsiteX28" fmla="*/ 94030 w 422066"/>
                <a:gd name="connsiteY28" fmla="*/ 1105098 h 1153243"/>
                <a:gd name="connsiteX29" fmla="*/ 94030 w 422066"/>
                <a:gd name="connsiteY29" fmla="*/ 431199 h 1153243"/>
                <a:gd name="connsiteX30" fmla="*/ 72610 w 422066"/>
                <a:gd name="connsiteY30" fmla="*/ 431199 h 1153243"/>
                <a:gd name="connsiteX31" fmla="*/ 72610 w 422066"/>
                <a:gd name="connsiteY31" fmla="*/ 675338 h 1153243"/>
                <a:gd name="connsiteX32" fmla="*/ 36989 w 422066"/>
                <a:gd name="connsiteY32" fmla="*/ 709024 h 1153243"/>
                <a:gd name="connsiteX33" fmla="*/ 0 w 422066"/>
                <a:gd name="connsiteY33" fmla="*/ 672035 h 1153243"/>
                <a:gd name="connsiteX34" fmla="*/ 0 w 422066"/>
                <a:gd name="connsiteY34" fmla="*/ 396966 h 1153243"/>
                <a:gd name="connsiteX35" fmla="*/ 0 w 422066"/>
                <a:gd name="connsiteY35" fmla="*/ 381720 h 1153243"/>
                <a:gd name="connsiteX36" fmla="*/ 0 w 422066"/>
                <a:gd name="connsiteY36" fmla="*/ 367626 h 1153243"/>
                <a:gd name="connsiteX37" fmla="*/ 604 w 422066"/>
                <a:gd name="connsiteY37" fmla="*/ 366169 h 1153243"/>
                <a:gd name="connsiteX38" fmla="*/ 0 w 422066"/>
                <a:gd name="connsiteY38" fmla="*/ 358907 h 1153243"/>
                <a:gd name="connsiteX39" fmla="*/ 91110 w 422066"/>
                <a:gd name="connsiteY39" fmla="*/ 248343 h 1153243"/>
                <a:gd name="connsiteX40" fmla="*/ 211034 w 422066"/>
                <a:gd name="connsiteY40" fmla="*/ 0 h 1153243"/>
                <a:gd name="connsiteX41" fmla="*/ 313284 w 422066"/>
                <a:gd name="connsiteY41" fmla="*/ 102249 h 1153243"/>
                <a:gd name="connsiteX42" fmla="*/ 211034 w 422066"/>
                <a:gd name="connsiteY42" fmla="*/ 204498 h 1153243"/>
                <a:gd name="connsiteX43" fmla="*/ 108784 w 422066"/>
                <a:gd name="connsiteY43" fmla="*/ 102249 h 1153243"/>
                <a:gd name="connsiteX44" fmla="*/ 211034 w 422066"/>
                <a:gd name="connsiteY44" fmla="*/ 0 h 11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2066" h="1153243">
                  <a:moveTo>
                    <a:pt x="91110" y="248343"/>
                  </a:moveTo>
                  <a:lnTo>
                    <a:pt x="330956" y="248343"/>
                  </a:lnTo>
                  <a:cubicBezTo>
                    <a:pt x="381275" y="248343"/>
                    <a:pt x="422066" y="297844"/>
                    <a:pt x="422066" y="358907"/>
                  </a:cubicBezTo>
                  <a:cubicBezTo>
                    <a:pt x="421865" y="361328"/>
                    <a:pt x="421663" y="363748"/>
                    <a:pt x="421462" y="366169"/>
                  </a:cubicBezTo>
                  <a:cubicBezTo>
                    <a:pt x="422056" y="366636"/>
                    <a:pt x="422066" y="367130"/>
                    <a:pt x="422066" y="367626"/>
                  </a:cubicBezTo>
                  <a:lnTo>
                    <a:pt x="422066" y="396966"/>
                  </a:lnTo>
                  <a:cubicBezTo>
                    <a:pt x="422066" y="396967"/>
                    <a:pt x="422065" y="396968"/>
                    <a:pt x="422065" y="396969"/>
                  </a:cubicBezTo>
                  <a:lnTo>
                    <a:pt x="422065" y="672035"/>
                  </a:lnTo>
                  <a:cubicBezTo>
                    <a:pt x="422065" y="692463"/>
                    <a:pt x="405504" y="709024"/>
                    <a:pt x="385076" y="709024"/>
                  </a:cubicBezTo>
                  <a:cubicBezTo>
                    <a:pt x="364648" y="709024"/>
                    <a:pt x="348087" y="692463"/>
                    <a:pt x="348087" y="672035"/>
                  </a:cubicBezTo>
                  <a:lnTo>
                    <a:pt x="348087" y="431199"/>
                  </a:lnTo>
                  <a:lnTo>
                    <a:pt x="326417" y="431199"/>
                  </a:lnTo>
                  <a:lnTo>
                    <a:pt x="326417" y="874312"/>
                  </a:lnTo>
                  <a:cubicBezTo>
                    <a:pt x="326687" y="986628"/>
                    <a:pt x="328494" y="1056989"/>
                    <a:pt x="328036" y="1105098"/>
                  </a:cubicBezTo>
                  <a:cubicBezTo>
                    <a:pt x="328036" y="1131688"/>
                    <a:pt x="306481" y="1153243"/>
                    <a:pt x="279891" y="1153243"/>
                  </a:cubicBezTo>
                  <a:lnTo>
                    <a:pt x="275337" y="1153243"/>
                  </a:lnTo>
                  <a:cubicBezTo>
                    <a:pt x="248747" y="1153243"/>
                    <a:pt x="227192" y="1131688"/>
                    <a:pt x="227192" y="1105098"/>
                  </a:cubicBezTo>
                  <a:lnTo>
                    <a:pt x="227192" y="675005"/>
                  </a:lnTo>
                  <a:lnTo>
                    <a:pt x="227030" y="675005"/>
                  </a:lnTo>
                  <a:lnTo>
                    <a:pt x="227030" y="672463"/>
                  </a:lnTo>
                  <a:cubicBezTo>
                    <a:pt x="227030" y="664009"/>
                    <a:pt x="220177" y="657156"/>
                    <a:pt x="211723" y="657156"/>
                  </a:cubicBezTo>
                  <a:lnTo>
                    <a:pt x="210276" y="657156"/>
                  </a:lnTo>
                  <a:cubicBezTo>
                    <a:pt x="201822" y="657156"/>
                    <a:pt x="194969" y="664009"/>
                    <a:pt x="194969" y="672463"/>
                  </a:cubicBezTo>
                  <a:lnTo>
                    <a:pt x="194969" y="675005"/>
                  </a:lnTo>
                  <a:lnTo>
                    <a:pt x="194874" y="675005"/>
                  </a:lnTo>
                  <a:lnTo>
                    <a:pt x="194874" y="1105098"/>
                  </a:lnTo>
                  <a:cubicBezTo>
                    <a:pt x="194874" y="1131688"/>
                    <a:pt x="173319" y="1153243"/>
                    <a:pt x="146729" y="1153243"/>
                  </a:cubicBezTo>
                  <a:lnTo>
                    <a:pt x="142175" y="1153243"/>
                  </a:lnTo>
                  <a:cubicBezTo>
                    <a:pt x="115585" y="1153243"/>
                    <a:pt x="94030" y="1131688"/>
                    <a:pt x="94030" y="1105098"/>
                  </a:cubicBezTo>
                  <a:lnTo>
                    <a:pt x="94030" y="431199"/>
                  </a:lnTo>
                  <a:lnTo>
                    <a:pt x="72610" y="431199"/>
                  </a:lnTo>
                  <a:lnTo>
                    <a:pt x="72610" y="675338"/>
                  </a:lnTo>
                  <a:cubicBezTo>
                    <a:pt x="72100" y="694277"/>
                    <a:pt x="56266" y="709024"/>
                    <a:pt x="36989" y="709024"/>
                  </a:cubicBezTo>
                  <a:cubicBezTo>
                    <a:pt x="16561" y="709024"/>
                    <a:pt x="0" y="692463"/>
                    <a:pt x="0" y="672035"/>
                  </a:cubicBezTo>
                  <a:lnTo>
                    <a:pt x="0" y="396966"/>
                  </a:lnTo>
                  <a:lnTo>
                    <a:pt x="0" y="381720"/>
                  </a:lnTo>
                  <a:lnTo>
                    <a:pt x="0" y="367626"/>
                  </a:lnTo>
                  <a:lnTo>
                    <a:pt x="604" y="366169"/>
                  </a:lnTo>
                  <a:cubicBezTo>
                    <a:pt x="403" y="363748"/>
                    <a:pt x="201" y="361328"/>
                    <a:pt x="0" y="358907"/>
                  </a:cubicBezTo>
                  <a:cubicBezTo>
                    <a:pt x="0" y="297844"/>
                    <a:pt x="40791" y="248343"/>
                    <a:pt x="91110" y="248343"/>
                  </a:cubicBezTo>
                  <a:close/>
                  <a:moveTo>
                    <a:pt x="211034" y="0"/>
                  </a:moveTo>
                  <a:cubicBezTo>
                    <a:pt x="267505" y="0"/>
                    <a:pt x="313284" y="45778"/>
                    <a:pt x="313284" y="102249"/>
                  </a:cubicBezTo>
                  <a:cubicBezTo>
                    <a:pt x="313284" y="158720"/>
                    <a:pt x="267505" y="204498"/>
                    <a:pt x="211034" y="204498"/>
                  </a:cubicBezTo>
                  <a:cubicBezTo>
                    <a:pt x="154563" y="204498"/>
                    <a:pt x="108784" y="158720"/>
                    <a:pt x="108784" y="102249"/>
                  </a:cubicBezTo>
                  <a:cubicBezTo>
                    <a:pt x="108784" y="45778"/>
                    <a:pt x="154563" y="0"/>
                    <a:pt x="211034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9288379">
              <a:off x="8313162" y="3113880"/>
              <a:ext cx="8408" cy="52527"/>
            </a:xfrm>
            <a:prstGeom prst="rect">
              <a:avLst/>
            </a:prstGeom>
            <a:grp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2311621" flipH="1">
              <a:off x="8460063" y="3113879"/>
              <a:ext cx="8408" cy="52527"/>
            </a:xfrm>
            <a:prstGeom prst="rect">
              <a:avLst/>
            </a:prstGeom>
            <a:grp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53614" y="2967119"/>
            <a:ext cx="310943" cy="312247"/>
            <a:chOff x="6688138" y="4610100"/>
            <a:chExt cx="379412" cy="381000"/>
          </a:xfrm>
          <a:solidFill>
            <a:schemeClr val="accent3"/>
          </a:solidFill>
        </p:grpSpPr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6911975" y="4718050"/>
              <a:ext cx="41275" cy="171450"/>
            </a:xfrm>
            <a:custGeom>
              <a:avLst/>
              <a:gdLst>
                <a:gd name="T0" fmla="*/ 16 w 16"/>
                <a:gd name="T1" fmla="*/ 63 h 66"/>
                <a:gd name="T2" fmla="*/ 13 w 16"/>
                <a:gd name="T3" fmla="*/ 66 h 66"/>
                <a:gd name="T4" fmla="*/ 3 w 16"/>
                <a:gd name="T5" fmla="*/ 66 h 66"/>
                <a:gd name="T6" fmla="*/ 0 w 16"/>
                <a:gd name="T7" fmla="*/ 63 h 66"/>
                <a:gd name="T8" fmla="*/ 0 w 16"/>
                <a:gd name="T9" fmla="*/ 3 h 66"/>
                <a:gd name="T10" fmla="*/ 3 w 16"/>
                <a:gd name="T11" fmla="*/ 0 h 66"/>
                <a:gd name="T12" fmla="*/ 13 w 16"/>
                <a:gd name="T13" fmla="*/ 0 h 66"/>
                <a:gd name="T14" fmla="*/ 16 w 16"/>
                <a:gd name="T15" fmla="*/ 3 h 66"/>
                <a:gd name="T16" fmla="*/ 16 w 16"/>
                <a:gd name="T1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6">
                  <a:moveTo>
                    <a:pt x="16" y="63"/>
                  </a:moveTo>
                  <a:cubicBezTo>
                    <a:pt x="16" y="65"/>
                    <a:pt x="15" y="66"/>
                    <a:pt x="1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0" y="65"/>
                    <a:pt x="0" y="6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lnTo>
                    <a:pt x="1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6858000" y="4760913"/>
              <a:ext cx="41275" cy="128588"/>
            </a:xfrm>
            <a:custGeom>
              <a:avLst/>
              <a:gdLst>
                <a:gd name="T0" fmla="*/ 16 w 16"/>
                <a:gd name="T1" fmla="*/ 46 h 49"/>
                <a:gd name="T2" fmla="*/ 13 w 16"/>
                <a:gd name="T3" fmla="*/ 49 h 49"/>
                <a:gd name="T4" fmla="*/ 3 w 16"/>
                <a:gd name="T5" fmla="*/ 49 h 49"/>
                <a:gd name="T6" fmla="*/ 0 w 16"/>
                <a:gd name="T7" fmla="*/ 46 h 49"/>
                <a:gd name="T8" fmla="*/ 0 w 16"/>
                <a:gd name="T9" fmla="*/ 3 h 49"/>
                <a:gd name="T10" fmla="*/ 3 w 16"/>
                <a:gd name="T11" fmla="*/ 0 h 49"/>
                <a:gd name="T12" fmla="*/ 13 w 16"/>
                <a:gd name="T13" fmla="*/ 0 h 49"/>
                <a:gd name="T14" fmla="*/ 16 w 16"/>
                <a:gd name="T15" fmla="*/ 3 h 49"/>
                <a:gd name="T16" fmla="*/ 16 w 16"/>
                <a:gd name="T1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9">
                  <a:moveTo>
                    <a:pt x="16" y="46"/>
                  </a:moveTo>
                  <a:cubicBezTo>
                    <a:pt x="16" y="48"/>
                    <a:pt x="14" y="49"/>
                    <a:pt x="1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2"/>
                    <a:pt x="16" y="3"/>
                  </a:cubicBez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6802438" y="4808538"/>
              <a:ext cx="41275" cy="80963"/>
            </a:xfrm>
            <a:custGeom>
              <a:avLst/>
              <a:gdLst>
                <a:gd name="T0" fmla="*/ 16 w 16"/>
                <a:gd name="T1" fmla="*/ 28 h 31"/>
                <a:gd name="T2" fmla="*/ 13 w 16"/>
                <a:gd name="T3" fmla="*/ 31 h 31"/>
                <a:gd name="T4" fmla="*/ 3 w 16"/>
                <a:gd name="T5" fmla="*/ 31 h 31"/>
                <a:gd name="T6" fmla="*/ 0 w 16"/>
                <a:gd name="T7" fmla="*/ 28 h 31"/>
                <a:gd name="T8" fmla="*/ 0 w 16"/>
                <a:gd name="T9" fmla="*/ 3 h 31"/>
                <a:gd name="T10" fmla="*/ 3 w 16"/>
                <a:gd name="T11" fmla="*/ 0 h 31"/>
                <a:gd name="T12" fmla="*/ 13 w 16"/>
                <a:gd name="T13" fmla="*/ 0 h 31"/>
                <a:gd name="T14" fmla="*/ 16 w 16"/>
                <a:gd name="T15" fmla="*/ 3 h 31"/>
                <a:gd name="T16" fmla="*/ 16 w 16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16" y="28"/>
                  </a:moveTo>
                  <a:cubicBezTo>
                    <a:pt x="16" y="30"/>
                    <a:pt x="14" y="31"/>
                    <a:pt x="1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1"/>
                    <a:pt x="16" y="3"/>
                  </a:cubicBez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6972300" y="4652963"/>
              <a:ext cx="95250" cy="200025"/>
            </a:xfrm>
            <a:custGeom>
              <a:avLst/>
              <a:gdLst>
                <a:gd name="T0" fmla="*/ 0 w 37"/>
                <a:gd name="T1" fmla="*/ 15 h 77"/>
                <a:gd name="T2" fmla="*/ 19 w 37"/>
                <a:gd name="T3" fmla="*/ 57 h 77"/>
                <a:gd name="T4" fmla="*/ 17 w 37"/>
                <a:gd name="T5" fmla="*/ 70 h 77"/>
                <a:gd name="T6" fmla="*/ 35 w 37"/>
                <a:gd name="T7" fmla="*/ 77 h 77"/>
                <a:gd name="T8" fmla="*/ 37 w 37"/>
                <a:gd name="T9" fmla="*/ 57 h 77"/>
                <a:gd name="T10" fmla="*/ 11 w 37"/>
                <a:gd name="T11" fmla="*/ 0 h 77"/>
                <a:gd name="T12" fmla="*/ 0 w 37"/>
                <a:gd name="T13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cubicBezTo>
                    <a:pt x="12" y="26"/>
                    <a:pt x="19" y="40"/>
                    <a:pt x="19" y="57"/>
                  </a:cubicBezTo>
                  <a:cubicBezTo>
                    <a:pt x="19" y="62"/>
                    <a:pt x="18" y="66"/>
                    <a:pt x="17" y="70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0"/>
                    <a:pt x="37" y="64"/>
                    <a:pt x="37" y="57"/>
                  </a:cubicBezTo>
                  <a:cubicBezTo>
                    <a:pt x="37" y="34"/>
                    <a:pt x="27" y="14"/>
                    <a:pt x="11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6894513" y="4610100"/>
              <a:ext cx="79375" cy="65088"/>
            </a:xfrm>
            <a:custGeom>
              <a:avLst/>
              <a:gdLst>
                <a:gd name="T0" fmla="*/ 0 w 31"/>
                <a:gd name="T1" fmla="*/ 18 h 25"/>
                <a:gd name="T2" fmla="*/ 21 w 31"/>
                <a:gd name="T3" fmla="*/ 25 h 25"/>
                <a:gd name="T4" fmla="*/ 31 w 31"/>
                <a:gd name="T5" fmla="*/ 10 h 25"/>
                <a:gd name="T6" fmla="*/ 0 w 31"/>
                <a:gd name="T7" fmla="*/ 0 h 25"/>
                <a:gd name="T8" fmla="*/ 0 w 3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18"/>
                  </a:moveTo>
                  <a:cubicBezTo>
                    <a:pt x="7" y="19"/>
                    <a:pt x="14" y="21"/>
                    <a:pt x="21" y="2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4"/>
                    <a:pt x="11" y="1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6688138" y="4610100"/>
              <a:ext cx="365125" cy="381000"/>
            </a:xfrm>
            <a:custGeom>
              <a:avLst/>
              <a:gdLst>
                <a:gd name="T0" fmla="*/ 122 w 140"/>
                <a:gd name="T1" fmla="*/ 97 h 146"/>
                <a:gd name="T2" fmla="*/ 73 w 140"/>
                <a:gd name="T3" fmla="*/ 128 h 146"/>
                <a:gd name="T4" fmla="*/ 18 w 140"/>
                <a:gd name="T5" fmla="*/ 73 h 146"/>
                <a:gd name="T6" fmla="*/ 67 w 140"/>
                <a:gd name="T7" fmla="*/ 18 h 146"/>
                <a:gd name="T8" fmla="*/ 67 w 140"/>
                <a:gd name="T9" fmla="*/ 0 h 146"/>
                <a:gd name="T10" fmla="*/ 0 w 140"/>
                <a:gd name="T11" fmla="*/ 73 h 146"/>
                <a:gd name="T12" fmla="*/ 73 w 140"/>
                <a:gd name="T13" fmla="*/ 146 h 146"/>
                <a:gd name="T14" fmla="*/ 140 w 140"/>
                <a:gd name="T15" fmla="*/ 103 h 146"/>
                <a:gd name="T16" fmla="*/ 138 w 140"/>
                <a:gd name="T17" fmla="*/ 103 h 146"/>
                <a:gd name="T18" fmla="*/ 122 w 140"/>
                <a:gd name="T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6">
                  <a:moveTo>
                    <a:pt x="122" y="97"/>
                  </a:moveTo>
                  <a:cubicBezTo>
                    <a:pt x="113" y="115"/>
                    <a:pt x="95" y="128"/>
                    <a:pt x="73" y="128"/>
                  </a:cubicBezTo>
                  <a:cubicBezTo>
                    <a:pt x="43" y="128"/>
                    <a:pt x="18" y="103"/>
                    <a:pt x="18" y="73"/>
                  </a:cubicBezTo>
                  <a:cubicBezTo>
                    <a:pt x="18" y="44"/>
                    <a:pt x="40" y="21"/>
                    <a:pt x="67" y="1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3"/>
                    <a:pt x="0" y="34"/>
                    <a:pt x="0" y="73"/>
                  </a:cubicBezTo>
                  <a:cubicBezTo>
                    <a:pt x="0" y="113"/>
                    <a:pt x="32" y="146"/>
                    <a:pt x="73" y="146"/>
                  </a:cubicBezTo>
                  <a:cubicBezTo>
                    <a:pt x="103" y="146"/>
                    <a:pt x="128" y="129"/>
                    <a:pt x="140" y="103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 bwMode="gray">
          <a:xfrm>
            <a:off x="8368991" y="4755206"/>
            <a:ext cx="336132" cy="294724"/>
            <a:chOff x="2432051" y="2419351"/>
            <a:chExt cx="876300" cy="768350"/>
          </a:xfrm>
          <a:solidFill>
            <a:schemeClr val="accent3"/>
          </a:solidFill>
        </p:grpSpPr>
        <p:sp>
          <p:nvSpPr>
            <p:cNvPr id="60" name="Freeform 200"/>
            <p:cNvSpPr>
              <a:spLocks noEditPoints="1"/>
            </p:cNvSpPr>
            <p:nvPr/>
          </p:nvSpPr>
          <p:spPr bwMode="gray">
            <a:xfrm>
              <a:off x="2898776" y="2784476"/>
              <a:ext cx="263525" cy="255588"/>
            </a:xfrm>
            <a:custGeom>
              <a:avLst/>
              <a:gdLst>
                <a:gd name="T0" fmla="*/ 4 w 36"/>
                <a:gd name="T1" fmla="*/ 7 h 35"/>
                <a:gd name="T2" fmla="*/ 32 w 36"/>
                <a:gd name="T3" fmla="*/ 7 h 35"/>
                <a:gd name="T4" fmla="*/ 36 w 36"/>
                <a:gd name="T5" fmla="*/ 3 h 35"/>
                <a:gd name="T6" fmla="*/ 32 w 36"/>
                <a:gd name="T7" fmla="*/ 0 h 35"/>
                <a:gd name="T8" fmla="*/ 4 w 36"/>
                <a:gd name="T9" fmla="*/ 0 h 35"/>
                <a:gd name="T10" fmla="*/ 0 w 36"/>
                <a:gd name="T11" fmla="*/ 3 h 35"/>
                <a:gd name="T12" fmla="*/ 4 w 36"/>
                <a:gd name="T13" fmla="*/ 7 h 35"/>
                <a:gd name="T14" fmla="*/ 32 w 36"/>
                <a:gd name="T15" fmla="*/ 13 h 35"/>
                <a:gd name="T16" fmla="*/ 4 w 36"/>
                <a:gd name="T17" fmla="*/ 13 h 35"/>
                <a:gd name="T18" fmla="*/ 0 w 36"/>
                <a:gd name="T19" fmla="*/ 17 h 35"/>
                <a:gd name="T20" fmla="*/ 4 w 36"/>
                <a:gd name="T21" fmla="*/ 21 h 35"/>
                <a:gd name="T22" fmla="*/ 32 w 36"/>
                <a:gd name="T23" fmla="*/ 21 h 35"/>
                <a:gd name="T24" fmla="*/ 36 w 36"/>
                <a:gd name="T25" fmla="*/ 17 h 35"/>
                <a:gd name="T26" fmla="*/ 32 w 36"/>
                <a:gd name="T27" fmla="*/ 13 h 35"/>
                <a:gd name="T28" fmla="*/ 22 w 36"/>
                <a:gd name="T29" fmla="*/ 27 h 35"/>
                <a:gd name="T30" fmla="*/ 4 w 36"/>
                <a:gd name="T31" fmla="*/ 27 h 35"/>
                <a:gd name="T32" fmla="*/ 0 w 36"/>
                <a:gd name="T33" fmla="*/ 31 h 35"/>
                <a:gd name="T34" fmla="*/ 4 w 36"/>
                <a:gd name="T35" fmla="*/ 35 h 35"/>
                <a:gd name="T36" fmla="*/ 22 w 36"/>
                <a:gd name="T37" fmla="*/ 35 h 35"/>
                <a:gd name="T38" fmla="*/ 26 w 36"/>
                <a:gd name="T39" fmla="*/ 31 h 35"/>
                <a:gd name="T40" fmla="*/ 22 w 36"/>
                <a:gd name="T4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5">
                  <a:moveTo>
                    <a:pt x="4" y="7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6" y="6"/>
                    <a:pt x="36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lose/>
                  <a:moveTo>
                    <a:pt x="32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21"/>
                    <a:pt x="36" y="20"/>
                    <a:pt x="36" y="17"/>
                  </a:cubicBezTo>
                  <a:cubicBezTo>
                    <a:pt x="36" y="15"/>
                    <a:pt x="34" y="13"/>
                    <a:pt x="32" y="13"/>
                  </a:cubicBezTo>
                  <a:close/>
                  <a:moveTo>
                    <a:pt x="2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9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3"/>
                    <a:pt x="26" y="31"/>
                  </a:cubicBezTo>
                  <a:cubicBezTo>
                    <a:pt x="26" y="29"/>
                    <a:pt x="24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0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201"/>
            <p:cNvSpPr>
              <a:spLocks noEditPoints="1"/>
            </p:cNvSpPr>
            <p:nvPr/>
          </p:nvSpPr>
          <p:spPr bwMode="gray">
            <a:xfrm>
              <a:off x="2665413" y="2419351"/>
              <a:ext cx="401638" cy="263525"/>
            </a:xfrm>
            <a:custGeom>
              <a:avLst/>
              <a:gdLst>
                <a:gd name="T0" fmla="*/ 53 w 55"/>
                <a:gd name="T1" fmla="*/ 16 h 36"/>
                <a:gd name="T2" fmla="*/ 50 w 55"/>
                <a:gd name="T3" fmla="*/ 15 h 36"/>
                <a:gd name="T4" fmla="*/ 43 w 55"/>
                <a:gd name="T5" fmla="*/ 15 h 36"/>
                <a:gd name="T6" fmla="*/ 28 w 55"/>
                <a:gd name="T7" fmla="*/ 0 h 36"/>
                <a:gd name="T8" fmla="*/ 13 w 55"/>
                <a:gd name="T9" fmla="*/ 15 h 36"/>
                <a:gd name="T10" fmla="*/ 5 w 55"/>
                <a:gd name="T11" fmla="*/ 15 h 36"/>
                <a:gd name="T12" fmla="*/ 2 w 55"/>
                <a:gd name="T13" fmla="*/ 16 h 36"/>
                <a:gd name="T14" fmla="*/ 0 w 55"/>
                <a:gd name="T15" fmla="*/ 20 h 36"/>
                <a:gd name="T16" fmla="*/ 0 w 55"/>
                <a:gd name="T17" fmla="*/ 21 h 36"/>
                <a:gd name="T18" fmla="*/ 0 w 55"/>
                <a:gd name="T19" fmla="*/ 24 h 36"/>
                <a:gd name="T20" fmla="*/ 0 w 55"/>
                <a:gd name="T21" fmla="*/ 31 h 36"/>
                <a:gd name="T22" fmla="*/ 2 w 55"/>
                <a:gd name="T23" fmla="*/ 35 h 36"/>
                <a:gd name="T24" fmla="*/ 5 w 55"/>
                <a:gd name="T25" fmla="*/ 36 h 36"/>
                <a:gd name="T26" fmla="*/ 50 w 55"/>
                <a:gd name="T27" fmla="*/ 36 h 36"/>
                <a:gd name="T28" fmla="*/ 53 w 55"/>
                <a:gd name="T29" fmla="*/ 35 h 36"/>
                <a:gd name="T30" fmla="*/ 55 w 55"/>
                <a:gd name="T31" fmla="*/ 31 h 36"/>
                <a:gd name="T32" fmla="*/ 55 w 55"/>
                <a:gd name="T33" fmla="*/ 24 h 36"/>
                <a:gd name="T34" fmla="*/ 55 w 55"/>
                <a:gd name="T35" fmla="*/ 21 h 36"/>
                <a:gd name="T36" fmla="*/ 55 w 55"/>
                <a:gd name="T37" fmla="*/ 20 h 36"/>
                <a:gd name="T38" fmla="*/ 53 w 55"/>
                <a:gd name="T39" fmla="*/ 16 h 36"/>
                <a:gd name="T40" fmla="*/ 34 w 55"/>
                <a:gd name="T41" fmla="*/ 18 h 36"/>
                <a:gd name="T42" fmla="*/ 33 w 55"/>
                <a:gd name="T43" fmla="*/ 20 h 36"/>
                <a:gd name="T44" fmla="*/ 33 w 55"/>
                <a:gd name="T45" fmla="*/ 20 h 36"/>
                <a:gd name="T46" fmla="*/ 32 w 55"/>
                <a:gd name="T47" fmla="*/ 21 h 36"/>
                <a:gd name="T48" fmla="*/ 32 w 55"/>
                <a:gd name="T49" fmla="*/ 21 h 36"/>
                <a:gd name="T50" fmla="*/ 30 w 55"/>
                <a:gd name="T51" fmla="*/ 22 h 36"/>
                <a:gd name="T52" fmla="*/ 30 w 55"/>
                <a:gd name="T53" fmla="*/ 22 h 36"/>
                <a:gd name="T54" fmla="*/ 28 w 55"/>
                <a:gd name="T55" fmla="*/ 22 h 36"/>
                <a:gd name="T56" fmla="*/ 26 w 55"/>
                <a:gd name="T57" fmla="*/ 22 h 36"/>
                <a:gd name="T58" fmla="*/ 25 w 55"/>
                <a:gd name="T59" fmla="*/ 22 h 36"/>
                <a:gd name="T60" fmla="*/ 24 w 55"/>
                <a:gd name="T61" fmla="*/ 21 h 36"/>
                <a:gd name="T62" fmla="*/ 23 w 55"/>
                <a:gd name="T63" fmla="*/ 21 h 36"/>
                <a:gd name="T64" fmla="*/ 22 w 55"/>
                <a:gd name="T65" fmla="*/ 20 h 36"/>
                <a:gd name="T66" fmla="*/ 22 w 55"/>
                <a:gd name="T67" fmla="*/ 20 h 36"/>
                <a:gd name="T68" fmla="*/ 21 w 55"/>
                <a:gd name="T69" fmla="*/ 18 h 36"/>
                <a:gd name="T70" fmla="*/ 21 w 55"/>
                <a:gd name="T71" fmla="*/ 18 h 36"/>
                <a:gd name="T72" fmla="*/ 20 w 55"/>
                <a:gd name="T73" fmla="*/ 15 h 36"/>
                <a:gd name="T74" fmla="*/ 28 w 55"/>
                <a:gd name="T75" fmla="*/ 7 h 36"/>
                <a:gd name="T76" fmla="*/ 35 w 55"/>
                <a:gd name="T77" fmla="*/ 15 h 36"/>
                <a:gd name="T78" fmla="*/ 34 w 55"/>
                <a:gd name="T7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36">
                  <a:moveTo>
                    <a:pt x="53" y="16"/>
                  </a:moveTo>
                  <a:cubicBezTo>
                    <a:pt x="53" y="15"/>
                    <a:pt x="51" y="15"/>
                    <a:pt x="5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7"/>
                    <a:pt x="36" y="0"/>
                    <a:pt x="28" y="0"/>
                  </a:cubicBezTo>
                  <a:cubicBezTo>
                    <a:pt x="19" y="0"/>
                    <a:pt x="13" y="7"/>
                    <a:pt x="1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5"/>
                    <a:pt x="2" y="16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4"/>
                    <a:pt x="2" y="35"/>
                  </a:cubicBezTo>
                  <a:cubicBezTo>
                    <a:pt x="3" y="36"/>
                    <a:pt x="4" y="36"/>
                    <a:pt x="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3" y="36"/>
                    <a:pt x="53" y="35"/>
                  </a:cubicBezTo>
                  <a:cubicBezTo>
                    <a:pt x="54" y="34"/>
                    <a:pt x="55" y="33"/>
                    <a:pt x="55" y="31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7"/>
                    <a:pt x="53" y="16"/>
                  </a:cubicBezTo>
                  <a:close/>
                  <a:moveTo>
                    <a:pt x="34" y="18"/>
                  </a:moveTo>
                  <a:cubicBezTo>
                    <a:pt x="34" y="19"/>
                    <a:pt x="34" y="19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4" y="22"/>
                    <a:pt x="24" y="21"/>
                  </a:cubicBezTo>
                  <a:cubicBezTo>
                    <a:pt x="24" y="21"/>
                    <a:pt x="24" y="21"/>
                    <a:pt x="23" y="21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7"/>
                    <a:pt x="20" y="16"/>
                    <a:pt x="20" y="15"/>
                  </a:cubicBezTo>
                  <a:cubicBezTo>
                    <a:pt x="20" y="11"/>
                    <a:pt x="23" y="7"/>
                    <a:pt x="28" y="7"/>
                  </a:cubicBezTo>
                  <a:cubicBezTo>
                    <a:pt x="32" y="7"/>
                    <a:pt x="35" y="11"/>
                    <a:pt x="35" y="15"/>
                  </a:cubicBezTo>
                  <a:cubicBezTo>
                    <a:pt x="35" y="16"/>
                    <a:pt x="35" y="17"/>
                    <a:pt x="3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0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202"/>
            <p:cNvSpPr>
              <a:spLocks/>
            </p:cNvSpPr>
            <p:nvPr/>
          </p:nvSpPr>
          <p:spPr bwMode="gray">
            <a:xfrm>
              <a:off x="2432051" y="2579688"/>
              <a:ext cx="876300" cy="608013"/>
            </a:xfrm>
            <a:custGeom>
              <a:avLst/>
              <a:gdLst>
                <a:gd name="T0" fmla="*/ 105 w 120"/>
                <a:gd name="T1" fmla="*/ 0 h 83"/>
                <a:gd name="T2" fmla="*/ 96 w 120"/>
                <a:gd name="T3" fmla="*/ 0 h 83"/>
                <a:gd name="T4" fmla="*/ 96 w 120"/>
                <a:gd name="T5" fmla="*/ 8 h 83"/>
                <a:gd name="T6" fmla="*/ 105 w 120"/>
                <a:gd name="T7" fmla="*/ 8 h 83"/>
                <a:gd name="T8" fmla="*/ 112 w 120"/>
                <a:gd name="T9" fmla="*/ 15 h 83"/>
                <a:gd name="T10" fmla="*/ 112 w 120"/>
                <a:gd name="T11" fmla="*/ 68 h 83"/>
                <a:gd name="T12" fmla="*/ 105 w 120"/>
                <a:gd name="T13" fmla="*/ 75 h 83"/>
                <a:gd name="T14" fmla="*/ 15 w 120"/>
                <a:gd name="T15" fmla="*/ 75 h 83"/>
                <a:gd name="T16" fmla="*/ 8 w 120"/>
                <a:gd name="T17" fmla="*/ 68 h 83"/>
                <a:gd name="T18" fmla="*/ 8 w 120"/>
                <a:gd name="T19" fmla="*/ 15 h 83"/>
                <a:gd name="T20" fmla="*/ 15 w 120"/>
                <a:gd name="T21" fmla="*/ 8 h 83"/>
                <a:gd name="T22" fmla="*/ 25 w 120"/>
                <a:gd name="T23" fmla="*/ 8 h 83"/>
                <a:gd name="T24" fmla="*/ 25 w 120"/>
                <a:gd name="T25" fmla="*/ 0 h 83"/>
                <a:gd name="T26" fmla="*/ 15 w 120"/>
                <a:gd name="T27" fmla="*/ 0 h 83"/>
                <a:gd name="T28" fmla="*/ 0 w 120"/>
                <a:gd name="T29" fmla="*/ 15 h 83"/>
                <a:gd name="T30" fmla="*/ 0 w 120"/>
                <a:gd name="T31" fmla="*/ 68 h 83"/>
                <a:gd name="T32" fmla="*/ 15 w 120"/>
                <a:gd name="T33" fmla="*/ 83 h 83"/>
                <a:gd name="T34" fmla="*/ 105 w 120"/>
                <a:gd name="T35" fmla="*/ 83 h 83"/>
                <a:gd name="T36" fmla="*/ 120 w 120"/>
                <a:gd name="T37" fmla="*/ 68 h 83"/>
                <a:gd name="T38" fmla="*/ 120 w 120"/>
                <a:gd name="T39" fmla="*/ 15 h 83"/>
                <a:gd name="T40" fmla="*/ 105 w 120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83">
                  <a:moveTo>
                    <a:pt x="105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9" y="8"/>
                    <a:pt x="112" y="11"/>
                    <a:pt x="112" y="15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72"/>
                    <a:pt x="109" y="75"/>
                    <a:pt x="10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1" y="75"/>
                    <a:pt x="8" y="72"/>
                    <a:pt x="8" y="6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7" y="83"/>
                    <a:pt x="1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13" y="83"/>
                    <a:pt x="120" y="76"/>
                    <a:pt x="120" y="68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13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0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7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39208" y="2781075"/>
              <a:ext cx="300831" cy="258545"/>
            </a:xfrm>
            <a:custGeom>
              <a:avLst/>
              <a:gdLst>
                <a:gd name="T0" fmla="*/ 8 w 363"/>
                <a:gd name="T1" fmla="*/ 206 h 361"/>
                <a:gd name="T2" fmla="*/ 89 w 363"/>
                <a:gd name="T3" fmla="*/ 345 h 361"/>
                <a:gd name="T4" fmla="*/ 138 w 363"/>
                <a:gd name="T5" fmla="*/ 303 h 361"/>
                <a:gd name="T6" fmla="*/ 363 w 363"/>
                <a:gd name="T7" fmla="*/ 12 h 361"/>
                <a:gd name="T8" fmla="*/ 354 w 363"/>
                <a:gd name="T9" fmla="*/ 0 h 361"/>
                <a:gd name="T10" fmla="*/ 108 w 363"/>
                <a:gd name="T11" fmla="*/ 252 h 361"/>
                <a:gd name="T12" fmla="*/ 66 w 363"/>
                <a:gd name="T13" fmla="*/ 180 h 361"/>
                <a:gd name="T14" fmla="*/ 8 w 363"/>
                <a:gd name="T15" fmla="*/ 20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361">
                  <a:moveTo>
                    <a:pt x="8" y="206"/>
                  </a:moveTo>
                  <a:cubicBezTo>
                    <a:pt x="61" y="246"/>
                    <a:pt x="67" y="329"/>
                    <a:pt x="89" y="345"/>
                  </a:cubicBezTo>
                  <a:cubicBezTo>
                    <a:pt x="111" y="361"/>
                    <a:pt x="124" y="334"/>
                    <a:pt x="138" y="303"/>
                  </a:cubicBezTo>
                  <a:cubicBezTo>
                    <a:pt x="212" y="147"/>
                    <a:pt x="327" y="62"/>
                    <a:pt x="363" y="12"/>
                  </a:cubicBezTo>
                  <a:cubicBezTo>
                    <a:pt x="363" y="12"/>
                    <a:pt x="354" y="0"/>
                    <a:pt x="354" y="0"/>
                  </a:cubicBezTo>
                  <a:cubicBezTo>
                    <a:pt x="186" y="105"/>
                    <a:pt x="128" y="254"/>
                    <a:pt x="108" y="252"/>
                  </a:cubicBezTo>
                  <a:cubicBezTo>
                    <a:pt x="88" y="250"/>
                    <a:pt x="83" y="188"/>
                    <a:pt x="66" y="180"/>
                  </a:cubicBezTo>
                  <a:cubicBezTo>
                    <a:pt x="49" y="172"/>
                    <a:pt x="0" y="201"/>
                    <a:pt x="8" y="206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120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1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386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89" name="think-cell Slide" r:id="rId12" imgW="530" imgH="528" progId="TCLayout.ActiveDocument.1">
                  <p:embed/>
                </p:oleObj>
              </mc:Choice>
              <mc:Fallback>
                <p:oleObj name="think-cell Slide" r:id="rId12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Appendix </a:t>
            </a:r>
            <a:r>
              <a:rPr lang="en-US" altLang="en-US" dirty="0" smtClean="0"/>
              <a:t>1 - </a:t>
            </a:r>
            <a:fld id="{D743AE9D-84E7-4E50-AA05-966C2C68AD4B}" type="datetime'Contents'">
              <a:rPr lang="en-US" altLang="en-US" smtClean="0"/>
              <a:pPr/>
              <a:t>Contents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1936750"/>
            <a:ext cx="3700463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Enforcement</a:t>
            </a:r>
            <a:endParaRPr lang="en-US" b="1" noProof="0" dirty="0" smtClean="0"/>
          </a:p>
        </p:txBody>
      </p:sp>
      <p:sp>
        <p:nvSpPr>
          <p:cNvPr id="6" name="Rectangle 5">
            <a:hlinkClick r:id="rId14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Anti-poaching</a:t>
            </a:r>
            <a:endParaRPr lang="en-US" noProof="0" dirty="0" smtClean="0"/>
          </a:p>
        </p:txBody>
      </p:sp>
      <p:sp>
        <p:nvSpPr>
          <p:cNvPr id="7" name="Rectangle 6">
            <a:hlinkClick r:id="rId15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Anti-trafficking</a:t>
            </a:r>
            <a:endParaRPr lang="en-US" noProof="0" dirty="0" smtClean="0"/>
          </a:p>
        </p:txBody>
      </p:sp>
      <p:sp>
        <p:nvSpPr>
          <p:cNvPr id="8" name="Rectangle 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Community Empowerment</a:t>
            </a:r>
            <a:endParaRPr lang="en-US" noProof="0" dirty="0" smtClean="0"/>
          </a:p>
        </p:txBody>
      </p:sp>
      <p:sp>
        <p:nvSpPr>
          <p:cNvPr id="9" name="Rectangle 8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Demand Management</a:t>
            </a:r>
            <a:endParaRPr lang="en-US" noProof="0" dirty="0" smtClean="0"/>
          </a:p>
        </p:txBody>
      </p:sp>
      <p:sp>
        <p:nvSpPr>
          <p:cNvPr id="10" name="Rectangle 9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Responsive Legislation</a:t>
            </a:r>
            <a:endParaRPr lang="en-US" noProof="0" dirty="0" smtClean="0"/>
          </a:p>
        </p:txBody>
      </p:sp>
      <p:sp>
        <p:nvSpPr>
          <p:cNvPr id="12" name="Rectangle 1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630488" y="43783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Management of Rhino populations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41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03291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713" name="think-cell Slide" r:id="rId12" imgW="530" imgH="528" progId="TCLayout.ActiveDocument.1">
                  <p:embed/>
                </p:oleObj>
              </mc:Choice>
              <mc:Fallback>
                <p:oleObj name="think-cell Slide" r:id="rId12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D743AE9D-84E7-4E50-AA05-966C2C68AD4B}" type="datetime'Contents'">
              <a:rPr lang="en-US" altLang="en-US" smtClean="0"/>
              <a:pPr/>
              <a:t>Contents</a:t>
            </a:fld>
            <a:endParaRPr lang="en-US" dirty="0"/>
          </a:p>
        </p:txBody>
      </p:sp>
      <p:sp>
        <p:nvSpPr>
          <p:cNvPr id="3" name="Rectangle 2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19367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Enforcement</a:t>
            </a:r>
            <a:endParaRPr lang="en-US" b="1" noProof="0" dirty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Anti-poaching</a:t>
            </a:r>
            <a:endParaRPr lang="en-US" b="1" noProof="0" dirty="0" smtClean="0"/>
          </a:p>
        </p:txBody>
      </p:sp>
      <p:sp>
        <p:nvSpPr>
          <p:cNvPr id="13" name="Rectangle 12">
            <a:hlinkClick r:id="rId15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Anti-trafficking</a:t>
            </a:r>
            <a:endParaRPr lang="en-US" noProof="0" dirty="0" smtClean="0"/>
          </a:p>
        </p:txBody>
      </p:sp>
      <p:sp>
        <p:nvSpPr>
          <p:cNvPr id="19" name="Rectangle 18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Community Empowerment</a:t>
            </a:r>
            <a:endParaRPr lang="en-US" noProof="0" dirty="0" smtClean="0"/>
          </a:p>
        </p:txBody>
      </p:sp>
      <p:sp>
        <p:nvSpPr>
          <p:cNvPr id="23" name="Rectangle 22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Demand Management</a:t>
            </a:r>
            <a:endParaRPr lang="en-US" noProof="0" dirty="0" smtClean="0"/>
          </a:p>
        </p:txBody>
      </p:sp>
      <p:sp>
        <p:nvSpPr>
          <p:cNvPr id="26" name="Rectangle 25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Responsive Legislation</a:t>
            </a:r>
            <a:endParaRPr lang="en-US" noProof="0" dirty="0" smtClean="0"/>
          </a:p>
        </p:txBody>
      </p:sp>
      <p:sp>
        <p:nvSpPr>
          <p:cNvPr id="12" name="Rectangle 1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630488" y="43783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Management of Rhino populations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43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48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129" name="think-cell Slide" r:id="rId32" imgW="353" imgH="353" progId="TCLayout.ActiveDocument.1">
                  <p:embed/>
                </p:oleObj>
              </mc:Choice>
              <mc:Fallback>
                <p:oleObj name="think-cell Slide" r:id="rId32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0" y="809172"/>
            <a:ext cx="8961437" cy="495300"/>
            <a:chOff x="119063" y="1058863"/>
            <a:chExt cx="8961437" cy="495300"/>
          </a:xfrm>
        </p:grpSpPr>
        <p:sp>
          <p:nvSpPr>
            <p:cNvPr id="83" name="Rectangle 82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85" name="Straight Connector 84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70993" y="932390"/>
            <a:ext cx="1871886" cy="4462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b="1" dirty="0" smtClean="0">
                <a:solidFill>
                  <a:schemeClr val="tx2"/>
                </a:solidFill>
              </a:rPr>
              <a:t>Re-active elements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89" name="Oval 2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0993" y="1405911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A15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91" name="Oval 2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70993" y="2441869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A16</a:t>
            </a:r>
            <a:endParaRPr lang="en-US" sz="950" b="1" dirty="0">
              <a:solidFill>
                <a:schemeClr val="tx2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670993" y="3331633"/>
            <a:ext cx="1871886" cy="1525405"/>
            <a:chOff x="4670993" y="3590405"/>
            <a:chExt cx="1871886" cy="1525405"/>
          </a:xfrm>
        </p:grpSpPr>
        <p:sp>
          <p:nvSpPr>
            <p:cNvPr id="93" name="TextBox 92"/>
            <p:cNvSpPr txBox="1">
              <a:spLocks/>
            </p:cNvSpPr>
            <p:nvPr/>
          </p:nvSpPr>
          <p:spPr>
            <a:xfrm>
              <a:off x="4994442" y="3653871"/>
              <a:ext cx="1548437" cy="14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US" sz="950" dirty="0" smtClean="0"/>
                <a:t>Issue SAPS instruction (with </a:t>
              </a:r>
              <a:r>
                <a:rPr lang="en-US" sz="950" dirty="0" err="1" smtClean="0"/>
                <a:t>NPA</a:t>
              </a:r>
              <a:r>
                <a:rPr lang="en-US" sz="950" dirty="0" smtClean="0"/>
                <a:t> input) governing the investigation process following fatalities that occur in the line of duty of EMI law enforcement officials, and separate instructions for other departments operating in anti-poaching enforcements</a:t>
              </a:r>
              <a:endParaRPr lang="en-US" sz="950" dirty="0"/>
            </a:p>
          </p:txBody>
        </p:sp>
        <p:sp>
          <p:nvSpPr>
            <p:cNvPr id="94" name="Oval 28"/>
            <p:cNvSpPr txBox="1"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4670993" y="3590405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A17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5" name="Rectangle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390235" y="927269"/>
            <a:ext cx="2228951" cy="4462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b="1" dirty="0" smtClean="0">
                <a:solidFill>
                  <a:schemeClr val="tx2"/>
                </a:solidFill>
              </a:rPr>
              <a:t>Protection</a:t>
            </a:r>
            <a:endParaRPr lang="en-US" sz="950" b="1" dirty="0">
              <a:solidFill>
                <a:schemeClr val="tx2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390235" y="1405911"/>
            <a:ext cx="2228951" cy="502048"/>
            <a:chOff x="2390235" y="1405911"/>
            <a:chExt cx="2228951" cy="502048"/>
          </a:xfrm>
        </p:grpSpPr>
        <p:sp>
          <p:nvSpPr>
            <p:cNvPr id="97" name="TextBox 96"/>
            <p:cNvSpPr txBox="1">
              <a:spLocks/>
            </p:cNvSpPr>
            <p:nvPr/>
          </p:nvSpPr>
          <p:spPr>
            <a:xfrm>
              <a:off x="2709211" y="1469377"/>
              <a:ext cx="1909975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US" sz="950" dirty="0"/>
                <a:t>Follow a zoning approach to ensure allocation of resources to the highest risk geographies</a:t>
              </a:r>
            </a:p>
          </p:txBody>
        </p:sp>
        <p:sp>
          <p:nvSpPr>
            <p:cNvPr id="98" name="Oval 28"/>
            <p:cNvSpPr txBox="1"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2390235" y="1405911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A7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9" name="Oval 2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390235" y="1933999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A8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04" name="Oval 2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390235" y="3956844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A11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05" name="Oval 2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390235" y="4631125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A12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06" name="Oval 28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390235" y="5305406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A13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21" name="Oval 2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390235" y="6043153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A14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23" name="TextBox 122"/>
          <p:cNvSpPr txBox="1">
            <a:spLocks/>
          </p:cNvSpPr>
          <p:nvPr/>
        </p:nvSpPr>
        <p:spPr>
          <a:xfrm>
            <a:off x="2709211" y="3492222"/>
            <a:ext cx="190997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Task community working groups with effective information sharing between parks and communities</a:t>
            </a:r>
          </a:p>
        </p:txBody>
      </p:sp>
      <p:sp>
        <p:nvSpPr>
          <p:cNvPr id="125" name="Oval 28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390235" y="3428756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A10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27" name="Oval 28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390235" y="2315893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A9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31" name="Rectangle 4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594686" y="927269"/>
            <a:ext cx="2144853" cy="4462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b="1" dirty="0" smtClean="0">
                <a:solidFill>
                  <a:schemeClr val="tx2"/>
                </a:solidFill>
              </a:rPr>
              <a:t>Pro-active elements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41" name="TextBox 140"/>
          <p:cNvSpPr txBox="1">
            <a:spLocks/>
          </p:cNvSpPr>
          <p:nvPr/>
        </p:nvSpPr>
        <p:spPr>
          <a:xfrm>
            <a:off x="6926775" y="1469377"/>
            <a:ext cx="1812764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Develop virtual project office </a:t>
            </a:r>
            <a:r>
              <a:rPr lang="en-US" sz="950" dirty="0" smtClean="0"/>
              <a:t>to explore </a:t>
            </a:r>
            <a:r>
              <a:rPr lang="en-US" sz="950" dirty="0"/>
              <a:t>and </a:t>
            </a:r>
            <a:r>
              <a:rPr lang="en-US" sz="950" dirty="0" smtClean="0"/>
              <a:t>develop appropriate </a:t>
            </a:r>
            <a:r>
              <a:rPr lang="en-US" sz="950" dirty="0"/>
              <a:t>environmental asset management technologies and share recommendations with conservation community (including IP management)</a:t>
            </a:r>
          </a:p>
        </p:txBody>
      </p:sp>
      <p:sp>
        <p:nvSpPr>
          <p:cNvPr id="143" name="Oval 28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6594686" y="1405911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A18</a:t>
            </a:r>
            <a:endParaRPr lang="en-US" sz="950" b="1" dirty="0">
              <a:solidFill>
                <a:schemeClr val="tx2"/>
              </a:solidFill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6594686" y="2671521"/>
            <a:ext cx="2144853" cy="940629"/>
            <a:chOff x="6594686" y="2612425"/>
            <a:chExt cx="2144853" cy="940629"/>
          </a:xfrm>
        </p:grpSpPr>
        <p:sp>
          <p:nvSpPr>
            <p:cNvPr id="153" name="TextBox 152"/>
            <p:cNvSpPr txBox="1">
              <a:spLocks/>
            </p:cNvSpPr>
            <p:nvPr/>
          </p:nvSpPr>
          <p:spPr>
            <a:xfrm>
              <a:off x="6926775" y="2675891"/>
              <a:ext cx="1812764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US" sz="950" dirty="0" err="1"/>
                <a:t>Finalise</a:t>
              </a:r>
              <a:r>
                <a:rPr lang="en-US" sz="950" dirty="0"/>
                <a:t> protocol process for “Re-instatement of joint cross border protocol between Mozambique and South Africa as part of the further development and management of the </a:t>
              </a:r>
              <a:r>
                <a:rPr lang="en-US" sz="950" dirty="0" err="1"/>
                <a:t>GLTP</a:t>
              </a:r>
              <a:r>
                <a:rPr lang="en-US" sz="950" dirty="0"/>
                <a:t>”</a:t>
              </a:r>
            </a:p>
          </p:txBody>
        </p:sp>
        <p:sp>
          <p:nvSpPr>
            <p:cNvPr id="164" name="Oval 28"/>
            <p:cNvSpPr txBox="1">
              <a:spLocks/>
            </p:cNvSpPr>
            <p:nvPr>
              <p:custDataLst>
                <p:tags r:id="rId27"/>
              </p:custDataLst>
            </p:nvPr>
          </p:nvSpPr>
          <p:spPr>
            <a:xfrm>
              <a:off x="6594686" y="2612425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A19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594686" y="4033190"/>
            <a:ext cx="2144853" cy="940629"/>
            <a:chOff x="6594686" y="4125171"/>
            <a:chExt cx="2144853" cy="940629"/>
          </a:xfrm>
        </p:grpSpPr>
        <p:sp>
          <p:nvSpPr>
            <p:cNvPr id="166" name="Oval 28"/>
            <p:cNvSpPr txBox="1"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6594686" y="4125171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A21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  <p:sp>
          <p:nvSpPr>
            <p:cNvPr id="167" name="TextBox 166"/>
            <p:cNvSpPr txBox="1">
              <a:spLocks/>
            </p:cNvSpPr>
            <p:nvPr/>
          </p:nvSpPr>
          <p:spPr>
            <a:xfrm>
              <a:off x="6926775" y="4188637"/>
              <a:ext cx="1812764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US" sz="950" dirty="0" smtClean="0"/>
                <a:t>Develop </a:t>
              </a:r>
              <a:r>
                <a:rPr lang="en-US" sz="950" dirty="0"/>
                <a:t>legal agreements / processes to enable rangers (government/private) to undertake anti-poaching operations across the different protected areas (national and transnational</a:t>
              </a:r>
              <a:r>
                <a:rPr lang="en-US" sz="950" dirty="0" smtClean="0"/>
                <a:t>)</a:t>
              </a:r>
              <a:endParaRPr lang="en-US" sz="950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594686" y="3644743"/>
            <a:ext cx="2144853" cy="355854"/>
            <a:chOff x="6594686" y="3740071"/>
            <a:chExt cx="2144853" cy="355854"/>
          </a:xfrm>
        </p:grpSpPr>
        <p:sp>
          <p:nvSpPr>
            <p:cNvPr id="169" name="TextBox 168"/>
            <p:cNvSpPr txBox="1">
              <a:spLocks/>
            </p:cNvSpPr>
            <p:nvPr/>
          </p:nvSpPr>
          <p:spPr>
            <a:xfrm>
              <a:off x="6926775" y="3803537"/>
              <a:ext cx="181276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588" lvl="1" indent="0" defTabSz="895255" eaLnBrk="1" hangingPunct="1">
                <a:buClr>
                  <a:schemeClr val="tx2"/>
                </a:buClr>
                <a:buSzPct val="125000"/>
                <a:buFont typeface="Arial" charset="0"/>
                <a:buNone/>
                <a:defRPr sz="1200"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950" dirty="0" smtClean="0"/>
                <a:t>Form </a:t>
              </a:r>
              <a:r>
                <a:rPr lang="en-US" sz="950" dirty="0" err="1"/>
                <a:t>APU</a:t>
              </a:r>
              <a:r>
                <a:rPr lang="en-US" sz="950" dirty="0"/>
                <a:t> liaison office at DEA Enforcement</a:t>
              </a:r>
            </a:p>
          </p:txBody>
        </p:sp>
        <p:sp>
          <p:nvSpPr>
            <p:cNvPr id="170" name="Oval 28"/>
            <p:cNvSpPr txBox="1">
              <a:spLocks/>
            </p:cNvSpPr>
            <p:nvPr>
              <p:custDataLst>
                <p:tags r:id="rId25"/>
              </p:custDataLst>
            </p:nvPr>
          </p:nvSpPr>
          <p:spPr>
            <a:xfrm>
              <a:off x="6594686" y="3740071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A20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594686" y="5006413"/>
            <a:ext cx="2144853" cy="794435"/>
            <a:chOff x="6594686" y="5330799"/>
            <a:chExt cx="2144853" cy="794435"/>
          </a:xfrm>
        </p:grpSpPr>
        <p:sp>
          <p:nvSpPr>
            <p:cNvPr id="172" name="TextBox 171"/>
            <p:cNvSpPr txBox="1">
              <a:spLocks/>
            </p:cNvSpPr>
            <p:nvPr/>
          </p:nvSpPr>
          <p:spPr>
            <a:xfrm>
              <a:off x="6926775" y="5394265"/>
              <a:ext cx="1812764" cy="730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588" lvl="1" indent="0" defTabSz="895255" eaLnBrk="1" hangingPunct="1">
                <a:buClr>
                  <a:schemeClr val="tx2"/>
                </a:buClr>
                <a:buSzPct val="125000"/>
                <a:buFont typeface="Arial" charset="0"/>
                <a:buNone/>
                <a:defRPr sz="1000"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950" dirty="0"/>
                <a:t>Work with security cluster (</a:t>
              </a:r>
              <a:r>
                <a:rPr lang="en-US" sz="950" dirty="0" smtClean="0"/>
                <a:t>incl. </a:t>
              </a:r>
              <a:r>
                <a:rPr lang="en-US" sz="950" dirty="0"/>
                <a:t>SAPS) in context of </a:t>
              </a:r>
              <a:r>
                <a:rPr lang="en-US" sz="950" dirty="0" err="1"/>
                <a:t>NISCWT</a:t>
              </a:r>
              <a:r>
                <a:rPr lang="en-US" sz="950" dirty="0"/>
                <a:t> to gather, </a:t>
              </a:r>
              <a:r>
                <a:rPr lang="en-US" sz="950" dirty="0" err="1"/>
                <a:t>analyse</a:t>
              </a:r>
              <a:r>
                <a:rPr lang="en-US" sz="950" dirty="0"/>
                <a:t> and share intelligence in a wider anti-trafficking </a:t>
              </a:r>
              <a:r>
                <a:rPr lang="en-US" sz="950" dirty="0" smtClean="0"/>
                <a:t>approach</a:t>
              </a:r>
              <a:endParaRPr lang="en-US" sz="950" dirty="0"/>
            </a:p>
          </p:txBody>
        </p:sp>
        <p:sp>
          <p:nvSpPr>
            <p:cNvPr id="173" name="Oval 28"/>
            <p:cNvSpPr txBox="1">
              <a:spLocks/>
            </p:cNvSpPr>
            <p:nvPr>
              <p:custDataLst>
                <p:tags r:id="rId24"/>
              </p:custDataLst>
            </p:nvPr>
          </p:nvSpPr>
          <p:spPr>
            <a:xfrm>
              <a:off x="6594686" y="5330799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A22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74" name="Rectangle 4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21900" y="927269"/>
            <a:ext cx="2116528" cy="4462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b="1" dirty="0" smtClean="0">
                <a:solidFill>
                  <a:schemeClr val="tx2"/>
                </a:solidFill>
              </a:rPr>
              <a:t>Anti-poaching unit</a:t>
            </a:r>
            <a:br>
              <a:rPr lang="en-US" sz="950" b="1" dirty="0" smtClean="0">
                <a:solidFill>
                  <a:schemeClr val="tx2"/>
                </a:solidFill>
              </a:rPr>
            </a:br>
            <a:r>
              <a:rPr lang="en-US" sz="950" b="1" dirty="0" smtClean="0">
                <a:solidFill>
                  <a:schemeClr val="tx2"/>
                </a:solidFill>
              </a:rPr>
              <a:t>capabilities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75" name="TextBox 174"/>
          <p:cNvSpPr txBox="1">
            <a:spLocks/>
          </p:cNvSpPr>
          <p:nvPr/>
        </p:nvSpPr>
        <p:spPr>
          <a:xfrm>
            <a:off x="545259" y="1469377"/>
            <a:ext cx="1793169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dirty="0"/>
              <a:t>Appoint a sub-committee of working group 4 members,  to implement and facilitate the standardization of documents, procedures and guidelines comprising of </a:t>
            </a:r>
            <a:r>
              <a:rPr lang="en-US" sz="950" dirty="0" err="1"/>
              <a:t>SANParks</a:t>
            </a:r>
            <a:r>
              <a:rPr lang="en-US" sz="950" dirty="0"/>
              <a:t>, and provincial conservation </a:t>
            </a:r>
            <a:r>
              <a:rPr lang="en-US" sz="950" dirty="0" smtClean="0"/>
              <a:t>bodies</a:t>
            </a:r>
            <a:endParaRPr lang="en-US" sz="950" dirty="0"/>
          </a:p>
        </p:txBody>
      </p:sp>
      <p:sp>
        <p:nvSpPr>
          <p:cNvPr id="178" name="Oval 28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221900" y="1405911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A1</a:t>
            </a:r>
            <a:endParaRPr lang="en-US" sz="950" b="1" dirty="0">
              <a:solidFill>
                <a:schemeClr val="tx2"/>
              </a:solidFill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221900" y="2560706"/>
            <a:ext cx="2116528" cy="502048"/>
            <a:chOff x="221900" y="2453419"/>
            <a:chExt cx="2116528" cy="502048"/>
          </a:xfrm>
        </p:grpSpPr>
        <p:sp>
          <p:nvSpPr>
            <p:cNvPr id="180" name="TextBox 179"/>
            <p:cNvSpPr txBox="1">
              <a:spLocks/>
            </p:cNvSpPr>
            <p:nvPr/>
          </p:nvSpPr>
          <p:spPr>
            <a:xfrm>
              <a:off x="545259" y="2516885"/>
              <a:ext cx="1793169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US" sz="950" dirty="0"/>
                <a:t>Benchmark and adjust </a:t>
              </a:r>
              <a:r>
                <a:rPr lang="en-US" sz="950" dirty="0" err="1"/>
                <a:t>APU</a:t>
              </a:r>
              <a:r>
                <a:rPr lang="en-US" sz="950" dirty="0"/>
                <a:t> rural allowance, </a:t>
              </a:r>
              <a:r>
                <a:rPr lang="en-US" sz="950" dirty="0" err="1"/>
                <a:t>OSD</a:t>
              </a:r>
              <a:r>
                <a:rPr lang="en-US" sz="950" dirty="0"/>
                <a:t> possibilities and overtime compensation</a:t>
              </a:r>
            </a:p>
          </p:txBody>
        </p:sp>
        <p:sp>
          <p:nvSpPr>
            <p:cNvPr id="181" name="Oval 28"/>
            <p:cNvSpPr txBox="1">
              <a:spLocks/>
            </p:cNvSpPr>
            <p:nvPr>
              <p:custDataLst>
                <p:tags r:id="rId23"/>
              </p:custDataLst>
            </p:nvPr>
          </p:nvSpPr>
          <p:spPr>
            <a:xfrm>
              <a:off x="221900" y="2453419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A2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21900" y="3130726"/>
            <a:ext cx="2116528" cy="648241"/>
            <a:chOff x="221900" y="3148359"/>
            <a:chExt cx="2116528" cy="648241"/>
          </a:xfrm>
        </p:grpSpPr>
        <p:sp>
          <p:nvSpPr>
            <p:cNvPr id="183" name="TextBox 182"/>
            <p:cNvSpPr txBox="1">
              <a:spLocks/>
            </p:cNvSpPr>
            <p:nvPr/>
          </p:nvSpPr>
          <p:spPr>
            <a:xfrm>
              <a:off x="545259" y="3211825"/>
              <a:ext cx="179316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US" sz="950" dirty="0" err="1" smtClean="0"/>
                <a:t>Finalise</a:t>
              </a:r>
              <a:r>
                <a:rPr lang="en-US" sz="950" dirty="0" smtClean="0"/>
                <a:t> Park Ranger Qualification (</a:t>
              </a:r>
              <a:r>
                <a:rPr lang="en-US" sz="950" dirty="0" err="1" smtClean="0"/>
                <a:t>QCTO</a:t>
              </a:r>
              <a:r>
                <a:rPr lang="en-US" sz="950" dirty="0"/>
                <a:t>) </a:t>
              </a:r>
              <a:r>
                <a:rPr lang="en-US" sz="950" dirty="0" smtClean="0"/>
                <a:t>curriculum and create capacity to implement roll-out to the provinces</a:t>
              </a:r>
              <a:endParaRPr lang="en-US" sz="950" dirty="0"/>
            </a:p>
          </p:txBody>
        </p:sp>
        <p:sp>
          <p:nvSpPr>
            <p:cNvPr id="184" name="Oval 28"/>
            <p:cNvSpPr txBox="1"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221900" y="3148359"/>
              <a:ext cx="273126" cy="273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3810" tIns="0" rIns="381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50" b="1" dirty="0" smtClean="0">
                  <a:solidFill>
                    <a:schemeClr val="tx2"/>
                  </a:solidFill>
                </a:rPr>
                <a:t>A3</a:t>
              </a:r>
              <a:endParaRPr lang="en-US" sz="95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5" name="Oval 28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221900" y="3846939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A4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86" name="Oval 28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221900" y="4416959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A5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87" name="Oval 28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221900" y="4986978"/>
            <a:ext cx="273126" cy="2731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950" b="1" dirty="0" smtClean="0">
                <a:solidFill>
                  <a:schemeClr val="tx2"/>
                </a:solidFill>
              </a:rPr>
              <a:t>A6</a:t>
            </a:r>
            <a:endParaRPr lang="en-US" sz="950" b="1" dirty="0">
              <a:solidFill>
                <a:schemeClr val="tx2"/>
              </a:solidFill>
            </a:endParaRPr>
          </a:p>
        </p:txBody>
      </p:sp>
      <p:sp>
        <p:nvSpPr>
          <p:cNvPr id="188" name="Freeform 92561"/>
          <p:cNvSpPr>
            <a:spLocks noEditPoints="1"/>
          </p:cNvSpPr>
          <p:nvPr/>
        </p:nvSpPr>
        <p:spPr bwMode="auto">
          <a:xfrm>
            <a:off x="4280781" y="959978"/>
            <a:ext cx="286456" cy="380858"/>
          </a:xfrm>
          <a:custGeom>
            <a:avLst/>
            <a:gdLst>
              <a:gd name="T0" fmla="*/ 78 w 80"/>
              <a:gd name="T1" fmla="*/ 13 h 108"/>
              <a:gd name="T2" fmla="*/ 41 w 80"/>
              <a:gd name="T3" fmla="*/ 1 h 108"/>
              <a:gd name="T4" fmla="*/ 40 w 80"/>
              <a:gd name="T5" fmla="*/ 0 h 108"/>
              <a:gd name="T6" fmla="*/ 40 w 80"/>
              <a:gd name="T7" fmla="*/ 0 h 108"/>
              <a:gd name="T8" fmla="*/ 38 w 80"/>
              <a:gd name="T9" fmla="*/ 1 h 108"/>
              <a:gd name="T10" fmla="*/ 2 w 80"/>
              <a:gd name="T11" fmla="*/ 13 h 108"/>
              <a:gd name="T12" fmla="*/ 0 w 80"/>
              <a:gd name="T13" fmla="*/ 15 h 108"/>
              <a:gd name="T14" fmla="*/ 0 w 80"/>
              <a:gd name="T15" fmla="*/ 68 h 108"/>
              <a:gd name="T16" fmla="*/ 39 w 80"/>
              <a:gd name="T17" fmla="*/ 108 h 108"/>
              <a:gd name="T18" fmla="*/ 40 w 80"/>
              <a:gd name="T19" fmla="*/ 108 h 108"/>
              <a:gd name="T20" fmla="*/ 41 w 80"/>
              <a:gd name="T21" fmla="*/ 108 h 108"/>
              <a:gd name="T22" fmla="*/ 80 w 80"/>
              <a:gd name="T23" fmla="*/ 68 h 108"/>
              <a:gd name="T24" fmla="*/ 80 w 80"/>
              <a:gd name="T25" fmla="*/ 15 h 108"/>
              <a:gd name="T26" fmla="*/ 78 w 80"/>
              <a:gd name="T27" fmla="*/ 13 h 108"/>
              <a:gd name="T28" fmla="*/ 71 w 80"/>
              <a:gd name="T29" fmla="*/ 65 h 108"/>
              <a:gd name="T30" fmla="*/ 40 w 80"/>
              <a:gd name="T31" fmla="*/ 96 h 108"/>
              <a:gd name="T32" fmla="*/ 40 w 80"/>
              <a:gd name="T33" fmla="*/ 96 h 108"/>
              <a:gd name="T34" fmla="*/ 39 w 80"/>
              <a:gd name="T35" fmla="*/ 96 h 108"/>
              <a:gd name="T36" fmla="*/ 9 w 80"/>
              <a:gd name="T37" fmla="*/ 65 h 108"/>
              <a:gd name="T38" fmla="*/ 9 w 80"/>
              <a:gd name="T39" fmla="*/ 23 h 108"/>
              <a:gd name="T40" fmla="*/ 10 w 80"/>
              <a:gd name="T41" fmla="*/ 22 h 108"/>
              <a:gd name="T42" fmla="*/ 39 w 80"/>
              <a:gd name="T43" fmla="*/ 13 h 108"/>
              <a:gd name="T44" fmla="*/ 40 w 80"/>
              <a:gd name="T45" fmla="*/ 12 h 108"/>
              <a:gd name="T46" fmla="*/ 40 w 80"/>
              <a:gd name="T47" fmla="*/ 12 h 108"/>
              <a:gd name="T48" fmla="*/ 41 w 80"/>
              <a:gd name="T49" fmla="*/ 13 h 108"/>
              <a:gd name="T50" fmla="*/ 70 w 80"/>
              <a:gd name="T51" fmla="*/ 22 h 108"/>
              <a:gd name="T52" fmla="*/ 71 w 80"/>
              <a:gd name="T53" fmla="*/ 23 h 108"/>
              <a:gd name="T54" fmla="*/ 71 w 80"/>
              <a:gd name="T55" fmla="*/ 6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08">
                <a:moveTo>
                  <a:pt x="78" y="13"/>
                </a:moveTo>
                <a:cubicBezTo>
                  <a:pt x="47" y="13"/>
                  <a:pt x="41" y="1"/>
                  <a:pt x="41" y="1"/>
                </a:cubicBezTo>
                <a:cubicBezTo>
                  <a:pt x="41" y="1"/>
                  <a:pt x="41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9" y="1"/>
                  <a:pt x="38" y="1"/>
                </a:cubicBezTo>
                <a:cubicBezTo>
                  <a:pt x="38" y="1"/>
                  <a:pt x="33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90"/>
                  <a:pt x="38" y="107"/>
                  <a:pt x="39" y="10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2" y="107"/>
                  <a:pt x="80" y="90"/>
                  <a:pt x="80" y="68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14"/>
                  <a:pt x="79" y="13"/>
                  <a:pt x="78" y="13"/>
                </a:cubicBezTo>
                <a:close/>
                <a:moveTo>
                  <a:pt x="71" y="65"/>
                </a:moveTo>
                <a:cubicBezTo>
                  <a:pt x="71" y="83"/>
                  <a:pt x="42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8" y="96"/>
                  <a:pt x="9" y="83"/>
                  <a:pt x="9" y="65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2"/>
                  <a:pt x="10" y="22"/>
                </a:cubicBezTo>
                <a:cubicBezTo>
                  <a:pt x="34" y="22"/>
                  <a:pt x="39" y="13"/>
                  <a:pt x="39" y="13"/>
                </a:cubicBezTo>
                <a:cubicBezTo>
                  <a:pt x="39" y="12"/>
                  <a:pt x="39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1" y="12"/>
                  <a:pt x="41" y="13"/>
                </a:cubicBezTo>
                <a:cubicBezTo>
                  <a:pt x="41" y="13"/>
                  <a:pt x="45" y="22"/>
                  <a:pt x="70" y="22"/>
                </a:cubicBezTo>
                <a:cubicBezTo>
                  <a:pt x="71" y="22"/>
                  <a:pt x="71" y="23"/>
                  <a:pt x="71" y="23"/>
                </a:cubicBezTo>
                <a:lnTo>
                  <a:pt x="71" y="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sz="950">
              <a:latin typeface="+mn-lt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8364179" y="997047"/>
            <a:ext cx="306837" cy="306720"/>
            <a:chOff x="3539057" y="4694543"/>
            <a:chExt cx="322488" cy="325590"/>
          </a:xfrm>
          <a:solidFill>
            <a:schemeClr val="accent3"/>
          </a:solidFill>
        </p:grpSpPr>
        <p:sp>
          <p:nvSpPr>
            <p:cNvPr id="190" name="Freeform 75"/>
            <p:cNvSpPr>
              <a:spLocks/>
            </p:cNvSpPr>
            <p:nvPr/>
          </p:nvSpPr>
          <p:spPr bwMode="auto">
            <a:xfrm>
              <a:off x="3539057" y="4877494"/>
              <a:ext cx="319386" cy="142639"/>
            </a:xfrm>
            <a:custGeom>
              <a:avLst/>
              <a:gdLst>
                <a:gd name="T0" fmla="*/ 59 w 450"/>
                <a:gd name="T1" fmla="*/ 0 h 198"/>
                <a:gd name="T2" fmla="*/ 2 w 450"/>
                <a:gd name="T3" fmla="*/ 0 h 198"/>
                <a:gd name="T4" fmla="*/ 0 w 450"/>
                <a:gd name="T5" fmla="*/ 0 h 198"/>
                <a:gd name="T6" fmla="*/ 0 w 450"/>
                <a:gd name="T7" fmla="*/ 142 h 198"/>
                <a:gd name="T8" fmla="*/ 42 w 450"/>
                <a:gd name="T9" fmla="*/ 103 h 198"/>
                <a:gd name="T10" fmla="*/ 226 w 450"/>
                <a:gd name="T11" fmla="*/ 198 h 198"/>
                <a:gd name="T12" fmla="*/ 450 w 450"/>
                <a:gd name="T13" fmla="*/ 0 h 198"/>
                <a:gd name="T14" fmla="*/ 393 w 450"/>
                <a:gd name="T15" fmla="*/ 0 h 198"/>
                <a:gd name="T16" fmla="*/ 226 w 450"/>
                <a:gd name="T17" fmla="*/ 142 h 198"/>
                <a:gd name="T18" fmla="*/ 84 w 450"/>
                <a:gd name="T19" fmla="*/ 65 h 198"/>
                <a:gd name="T20" fmla="*/ 154 w 450"/>
                <a:gd name="T21" fmla="*/ 0 h 198"/>
                <a:gd name="T22" fmla="*/ 59 w 450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198">
                  <a:moveTo>
                    <a:pt x="59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42" y="103"/>
                  </a:lnTo>
                  <a:cubicBezTo>
                    <a:pt x="83" y="161"/>
                    <a:pt x="150" y="198"/>
                    <a:pt x="226" y="198"/>
                  </a:cubicBezTo>
                  <a:cubicBezTo>
                    <a:pt x="341" y="198"/>
                    <a:pt x="436" y="112"/>
                    <a:pt x="450" y="0"/>
                  </a:cubicBezTo>
                  <a:lnTo>
                    <a:pt x="393" y="0"/>
                  </a:lnTo>
                  <a:cubicBezTo>
                    <a:pt x="379" y="81"/>
                    <a:pt x="310" y="142"/>
                    <a:pt x="226" y="142"/>
                  </a:cubicBezTo>
                  <a:cubicBezTo>
                    <a:pt x="166" y="142"/>
                    <a:pt x="114" y="111"/>
                    <a:pt x="84" y="65"/>
                  </a:cubicBezTo>
                  <a:lnTo>
                    <a:pt x="154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0">
                <a:latin typeface="+mn-lt"/>
              </a:endParaRPr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>
              <a:off x="3539057" y="4694543"/>
              <a:ext cx="322488" cy="142639"/>
            </a:xfrm>
            <a:custGeom>
              <a:avLst/>
              <a:gdLst>
                <a:gd name="T0" fmla="*/ 224 w 450"/>
                <a:gd name="T1" fmla="*/ 0 h 198"/>
                <a:gd name="T2" fmla="*/ 0 w 450"/>
                <a:gd name="T3" fmla="*/ 198 h 198"/>
                <a:gd name="T4" fmla="*/ 57 w 450"/>
                <a:gd name="T5" fmla="*/ 198 h 198"/>
                <a:gd name="T6" fmla="*/ 224 w 450"/>
                <a:gd name="T7" fmla="*/ 57 h 198"/>
                <a:gd name="T8" fmla="*/ 368 w 450"/>
                <a:gd name="T9" fmla="*/ 138 h 198"/>
                <a:gd name="T10" fmla="*/ 308 w 450"/>
                <a:gd name="T11" fmla="*/ 198 h 198"/>
                <a:gd name="T12" fmla="*/ 365 w 450"/>
                <a:gd name="T13" fmla="*/ 198 h 198"/>
                <a:gd name="T14" fmla="*/ 391 w 450"/>
                <a:gd name="T15" fmla="*/ 198 h 198"/>
                <a:gd name="T16" fmla="*/ 448 w 450"/>
                <a:gd name="T17" fmla="*/ 198 h 198"/>
                <a:gd name="T18" fmla="*/ 450 w 450"/>
                <a:gd name="T19" fmla="*/ 198 h 198"/>
                <a:gd name="T20" fmla="*/ 450 w 450"/>
                <a:gd name="T21" fmla="*/ 57 h 198"/>
                <a:gd name="T22" fmla="*/ 409 w 450"/>
                <a:gd name="T23" fmla="*/ 97 h 198"/>
                <a:gd name="T24" fmla="*/ 224 w 450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0" h="198">
                  <a:moveTo>
                    <a:pt x="224" y="0"/>
                  </a:moveTo>
                  <a:cubicBezTo>
                    <a:pt x="109" y="0"/>
                    <a:pt x="14" y="87"/>
                    <a:pt x="0" y="198"/>
                  </a:cubicBezTo>
                  <a:lnTo>
                    <a:pt x="57" y="198"/>
                  </a:lnTo>
                  <a:cubicBezTo>
                    <a:pt x="70" y="118"/>
                    <a:pt x="140" y="57"/>
                    <a:pt x="224" y="57"/>
                  </a:cubicBezTo>
                  <a:cubicBezTo>
                    <a:pt x="285" y="57"/>
                    <a:pt x="339" y="89"/>
                    <a:pt x="368" y="138"/>
                  </a:cubicBezTo>
                  <a:lnTo>
                    <a:pt x="308" y="198"/>
                  </a:lnTo>
                  <a:lnTo>
                    <a:pt x="365" y="198"/>
                  </a:lnTo>
                  <a:lnTo>
                    <a:pt x="391" y="198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57"/>
                  </a:lnTo>
                  <a:lnTo>
                    <a:pt x="409" y="97"/>
                  </a:lnTo>
                  <a:cubicBezTo>
                    <a:pt x="368" y="39"/>
                    <a:pt x="301" y="0"/>
                    <a:pt x="2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0">
                <a:latin typeface="+mn-lt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077018" y="940991"/>
            <a:ext cx="442046" cy="429074"/>
            <a:chOff x="-1888083" y="3540893"/>
            <a:chExt cx="1364018" cy="1337227"/>
          </a:xfrm>
          <a:solidFill>
            <a:schemeClr val="accent3"/>
          </a:solidFill>
        </p:grpSpPr>
        <p:sp>
          <p:nvSpPr>
            <p:cNvPr id="193" name="Right Arrow 192"/>
            <p:cNvSpPr>
              <a:spLocks/>
            </p:cNvSpPr>
            <p:nvPr/>
          </p:nvSpPr>
          <p:spPr>
            <a:xfrm rot="18900000">
              <a:off x="-1149333" y="3568353"/>
              <a:ext cx="625268" cy="57034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4" name="Right Arrow 193"/>
            <p:cNvSpPr>
              <a:spLocks/>
            </p:cNvSpPr>
            <p:nvPr/>
          </p:nvSpPr>
          <p:spPr>
            <a:xfrm rot="2700000" flipH="1">
              <a:off x="-1888081" y="3568352"/>
              <a:ext cx="625268" cy="57034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5" name="Right Arrow 194"/>
            <p:cNvSpPr>
              <a:spLocks/>
            </p:cNvSpPr>
            <p:nvPr/>
          </p:nvSpPr>
          <p:spPr>
            <a:xfrm rot="2700000" flipV="1">
              <a:off x="-1149333" y="4280311"/>
              <a:ext cx="625268" cy="57034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6" name="Right Arrow 195"/>
            <p:cNvSpPr>
              <a:spLocks/>
            </p:cNvSpPr>
            <p:nvPr/>
          </p:nvSpPr>
          <p:spPr>
            <a:xfrm rot="18900000" flipH="1" flipV="1">
              <a:off x="-1888083" y="4280310"/>
              <a:ext cx="625268" cy="57034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 flipH="1">
            <a:off x="1634655" y="1001398"/>
            <a:ext cx="662690" cy="298018"/>
            <a:chOff x="1860818" y="1753854"/>
            <a:chExt cx="3352531" cy="1522745"/>
          </a:xfrm>
          <a:solidFill>
            <a:schemeClr val="accent3"/>
          </a:solidFill>
        </p:grpSpPr>
        <p:sp>
          <p:nvSpPr>
            <p:cNvPr id="198" name="Freeform 197"/>
            <p:cNvSpPr/>
            <p:nvPr/>
          </p:nvSpPr>
          <p:spPr>
            <a:xfrm>
              <a:off x="1860818" y="1753854"/>
              <a:ext cx="3352531" cy="1522745"/>
            </a:xfrm>
            <a:custGeom>
              <a:avLst/>
              <a:gdLst>
                <a:gd name="connsiteX0" fmla="*/ 2109059 w 3352531"/>
                <a:gd name="connsiteY0" fmla="*/ 547333 h 1522745"/>
                <a:gd name="connsiteX1" fmla="*/ 1980932 w 3352531"/>
                <a:gd name="connsiteY1" fmla="*/ 675460 h 1522745"/>
                <a:gd name="connsiteX2" fmla="*/ 2109059 w 3352531"/>
                <a:gd name="connsiteY2" fmla="*/ 803587 h 1522745"/>
                <a:gd name="connsiteX3" fmla="*/ 2237186 w 3352531"/>
                <a:gd name="connsiteY3" fmla="*/ 675460 h 1522745"/>
                <a:gd name="connsiteX4" fmla="*/ 2109059 w 3352531"/>
                <a:gd name="connsiteY4" fmla="*/ 547333 h 1522745"/>
                <a:gd name="connsiteX5" fmla="*/ 1452554 w 3352531"/>
                <a:gd name="connsiteY5" fmla="*/ 667 h 1522745"/>
                <a:gd name="connsiteX6" fmla="*/ 1986922 w 3352531"/>
                <a:gd name="connsiteY6" fmla="*/ 224133 h 1522745"/>
                <a:gd name="connsiteX7" fmla="*/ 2013595 w 3352531"/>
                <a:gd name="connsiteY7" fmla="*/ 240738 h 1522745"/>
                <a:gd name="connsiteX8" fmla="*/ 2037201 w 3352531"/>
                <a:gd name="connsiteY8" fmla="*/ 206101 h 1522745"/>
                <a:gd name="connsiteX9" fmla="*/ 2108638 w 3352531"/>
                <a:gd name="connsiteY9" fmla="*/ 125932 h 1522745"/>
                <a:gd name="connsiteX10" fmla="*/ 2136822 w 3352531"/>
                <a:gd name="connsiteY10" fmla="*/ 279039 h 1522745"/>
                <a:gd name="connsiteX11" fmla="*/ 2135875 w 3352531"/>
                <a:gd name="connsiteY11" fmla="*/ 290430 h 1522745"/>
                <a:gd name="connsiteX12" fmla="*/ 2138838 w 3352531"/>
                <a:gd name="connsiteY12" fmla="*/ 291192 h 1522745"/>
                <a:gd name="connsiteX13" fmla="*/ 2374631 w 3352531"/>
                <a:gd name="connsiteY13" fmla="*/ 601995 h 1522745"/>
                <a:gd name="connsiteX14" fmla="*/ 2685781 w 3352531"/>
                <a:gd name="connsiteY14" fmla="*/ 551195 h 1522745"/>
                <a:gd name="connsiteX15" fmla="*/ 2533381 w 3352531"/>
                <a:gd name="connsiteY15" fmla="*/ 748045 h 1522745"/>
                <a:gd name="connsiteX16" fmla="*/ 3352531 w 3352531"/>
                <a:gd name="connsiteY16" fmla="*/ 417845 h 1522745"/>
                <a:gd name="connsiteX17" fmla="*/ 2647681 w 3352531"/>
                <a:gd name="connsiteY17" fmla="*/ 1122695 h 1522745"/>
                <a:gd name="connsiteX18" fmla="*/ 2203181 w 3352531"/>
                <a:gd name="connsiteY18" fmla="*/ 1408445 h 1522745"/>
                <a:gd name="connsiteX19" fmla="*/ 1866631 w 3352531"/>
                <a:gd name="connsiteY19" fmla="*/ 1141745 h 1522745"/>
                <a:gd name="connsiteX20" fmla="*/ 1720581 w 3352531"/>
                <a:gd name="connsiteY20" fmla="*/ 1179845 h 1522745"/>
                <a:gd name="connsiteX21" fmla="*/ 1720581 w 3352531"/>
                <a:gd name="connsiteY21" fmla="*/ 1497345 h 1522745"/>
                <a:gd name="connsiteX22" fmla="*/ 1149081 w 3352531"/>
                <a:gd name="connsiteY22" fmla="*/ 1497345 h 1522745"/>
                <a:gd name="connsiteX23" fmla="*/ 1149081 w 3352531"/>
                <a:gd name="connsiteY23" fmla="*/ 1243345 h 1522745"/>
                <a:gd name="connsiteX24" fmla="*/ 564881 w 3352531"/>
                <a:gd name="connsiteY24" fmla="*/ 1243345 h 1522745"/>
                <a:gd name="connsiteX25" fmla="*/ 564881 w 3352531"/>
                <a:gd name="connsiteY25" fmla="*/ 1522745 h 1522745"/>
                <a:gd name="connsiteX26" fmla="*/ 6081 w 3352531"/>
                <a:gd name="connsiteY26" fmla="*/ 1522745 h 1522745"/>
                <a:gd name="connsiteX27" fmla="*/ 12431 w 3352531"/>
                <a:gd name="connsiteY27" fmla="*/ 843295 h 1522745"/>
                <a:gd name="connsiteX28" fmla="*/ 215631 w 3352531"/>
                <a:gd name="connsiteY28" fmla="*/ 284495 h 1522745"/>
                <a:gd name="connsiteX29" fmla="*/ 882381 w 3352531"/>
                <a:gd name="connsiteY29" fmla="*/ 144795 h 1522745"/>
                <a:gd name="connsiteX30" fmla="*/ 1269731 w 3352531"/>
                <a:gd name="connsiteY30" fmla="*/ 5095 h 1522745"/>
                <a:gd name="connsiteX31" fmla="*/ 1452554 w 3352531"/>
                <a:gd name="connsiteY31" fmla="*/ 667 h 152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52531" h="1522745">
                  <a:moveTo>
                    <a:pt x="2109059" y="547333"/>
                  </a:moveTo>
                  <a:cubicBezTo>
                    <a:pt x="2038296" y="547333"/>
                    <a:pt x="1980932" y="604697"/>
                    <a:pt x="1980932" y="675460"/>
                  </a:cubicBezTo>
                  <a:cubicBezTo>
                    <a:pt x="1980932" y="746223"/>
                    <a:pt x="2038296" y="803587"/>
                    <a:pt x="2109059" y="803587"/>
                  </a:cubicBezTo>
                  <a:cubicBezTo>
                    <a:pt x="2179822" y="803587"/>
                    <a:pt x="2237186" y="746223"/>
                    <a:pt x="2237186" y="675460"/>
                  </a:cubicBezTo>
                  <a:cubicBezTo>
                    <a:pt x="2237186" y="604697"/>
                    <a:pt x="2179822" y="547333"/>
                    <a:pt x="2109059" y="547333"/>
                  </a:cubicBezTo>
                  <a:close/>
                  <a:moveTo>
                    <a:pt x="1452554" y="667"/>
                  </a:moveTo>
                  <a:cubicBezTo>
                    <a:pt x="1773998" y="10416"/>
                    <a:pt x="1847643" y="125088"/>
                    <a:pt x="1986922" y="224133"/>
                  </a:cubicBezTo>
                  <a:lnTo>
                    <a:pt x="2013595" y="240738"/>
                  </a:lnTo>
                  <a:lnTo>
                    <a:pt x="2037201" y="206101"/>
                  </a:lnTo>
                  <a:cubicBezTo>
                    <a:pt x="2061013" y="179378"/>
                    <a:pt x="2089588" y="156624"/>
                    <a:pt x="2108638" y="125932"/>
                  </a:cubicBezTo>
                  <a:cubicBezTo>
                    <a:pt x="2132451" y="87568"/>
                    <a:pt x="2142621" y="173226"/>
                    <a:pt x="2136822" y="279039"/>
                  </a:cubicBezTo>
                  <a:lnTo>
                    <a:pt x="2135875" y="290430"/>
                  </a:lnTo>
                  <a:lnTo>
                    <a:pt x="2138838" y="291192"/>
                  </a:lnTo>
                  <a:cubicBezTo>
                    <a:pt x="2290362" y="351038"/>
                    <a:pt x="2283879" y="505687"/>
                    <a:pt x="2374631" y="601995"/>
                  </a:cubicBezTo>
                  <a:cubicBezTo>
                    <a:pt x="2471998" y="623162"/>
                    <a:pt x="2499514" y="637978"/>
                    <a:pt x="2685781" y="551195"/>
                  </a:cubicBezTo>
                  <a:lnTo>
                    <a:pt x="2533381" y="748045"/>
                  </a:lnTo>
                  <a:cubicBezTo>
                    <a:pt x="2774681" y="860228"/>
                    <a:pt x="3073131" y="572362"/>
                    <a:pt x="3352531" y="417845"/>
                  </a:cubicBezTo>
                  <a:lnTo>
                    <a:pt x="2647681" y="1122695"/>
                  </a:lnTo>
                  <a:cubicBezTo>
                    <a:pt x="2480464" y="1319545"/>
                    <a:pt x="2344998" y="1478295"/>
                    <a:pt x="2203181" y="1408445"/>
                  </a:cubicBezTo>
                  <a:cubicBezTo>
                    <a:pt x="2046548" y="1338595"/>
                    <a:pt x="1978814" y="1230645"/>
                    <a:pt x="1866631" y="1141745"/>
                  </a:cubicBezTo>
                  <a:cubicBezTo>
                    <a:pt x="1741748" y="1040145"/>
                    <a:pt x="1699414" y="1141745"/>
                    <a:pt x="1720581" y="1179845"/>
                  </a:cubicBezTo>
                  <a:lnTo>
                    <a:pt x="1720581" y="1497345"/>
                  </a:lnTo>
                  <a:lnTo>
                    <a:pt x="1149081" y="1497345"/>
                  </a:lnTo>
                  <a:lnTo>
                    <a:pt x="1149081" y="1243345"/>
                  </a:lnTo>
                  <a:cubicBezTo>
                    <a:pt x="909898" y="1325895"/>
                    <a:pt x="746914" y="1275095"/>
                    <a:pt x="564881" y="1243345"/>
                  </a:cubicBezTo>
                  <a:lnTo>
                    <a:pt x="564881" y="1522745"/>
                  </a:lnTo>
                  <a:lnTo>
                    <a:pt x="6081" y="1522745"/>
                  </a:lnTo>
                  <a:cubicBezTo>
                    <a:pt x="8198" y="1296262"/>
                    <a:pt x="10314" y="1069778"/>
                    <a:pt x="12431" y="843295"/>
                  </a:cubicBezTo>
                  <a:cubicBezTo>
                    <a:pt x="-44719" y="500395"/>
                    <a:pt x="107681" y="411495"/>
                    <a:pt x="215631" y="284495"/>
                  </a:cubicBezTo>
                  <a:cubicBezTo>
                    <a:pt x="448464" y="64362"/>
                    <a:pt x="649548" y="206178"/>
                    <a:pt x="882381" y="144795"/>
                  </a:cubicBezTo>
                  <a:cubicBezTo>
                    <a:pt x="1024198" y="41078"/>
                    <a:pt x="1140614" y="13562"/>
                    <a:pt x="1269731" y="5095"/>
                  </a:cubicBezTo>
                  <a:cubicBezTo>
                    <a:pt x="1338523" y="333"/>
                    <a:pt x="1398980" y="-957"/>
                    <a:pt x="1452554" y="6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3954063" y="2319968"/>
              <a:ext cx="122904" cy="122904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00" name="TextBox 199"/>
          <p:cNvSpPr txBox="1">
            <a:spLocks/>
          </p:cNvSpPr>
          <p:nvPr/>
        </p:nvSpPr>
        <p:spPr>
          <a:xfrm>
            <a:off x="4994442" y="1469377"/>
            <a:ext cx="154843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Establish </a:t>
            </a:r>
            <a:r>
              <a:rPr lang="en-US" sz="950" dirty="0" smtClean="0"/>
              <a:t>an </a:t>
            </a:r>
            <a:r>
              <a:rPr lang="en-US" sz="950" dirty="0" err="1" smtClean="0"/>
              <a:t>APU</a:t>
            </a:r>
            <a:r>
              <a:rPr lang="en-US" sz="950" dirty="0" smtClean="0"/>
              <a:t> </a:t>
            </a:r>
            <a:r>
              <a:rPr lang="en-US" sz="950" dirty="0"/>
              <a:t>for </a:t>
            </a:r>
            <a:r>
              <a:rPr lang="en-US" sz="950" dirty="0" smtClean="0"/>
              <a:t>each government </a:t>
            </a:r>
            <a:r>
              <a:rPr lang="en-US" sz="950" dirty="0"/>
              <a:t>protected </a:t>
            </a:r>
            <a:r>
              <a:rPr lang="en-US" sz="950" dirty="0" smtClean="0"/>
              <a:t>area </a:t>
            </a:r>
            <a:r>
              <a:rPr lang="en-US" sz="950" dirty="0"/>
              <a:t>with rhino </a:t>
            </a:r>
            <a:r>
              <a:rPr lang="en-US" sz="950" dirty="0" smtClean="0"/>
              <a:t>population </a:t>
            </a:r>
            <a:r>
              <a:rPr lang="en-US" sz="950" dirty="0"/>
              <a:t>and use </a:t>
            </a:r>
            <a:r>
              <a:rPr lang="en-US" sz="950" dirty="0" err="1"/>
              <a:t>KNP</a:t>
            </a:r>
            <a:r>
              <a:rPr lang="en-US" sz="950" dirty="0"/>
              <a:t> and </a:t>
            </a:r>
            <a:r>
              <a:rPr lang="en-US" sz="950" dirty="0" err="1"/>
              <a:t>Umfolozi</a:t>
            </a:r>
            <a:r>
              <a:rPr lang="en-US" sz="950" dirty="0"/>
              <a:t> as operating models and  examples</a:t>
            </a:r>
          </a:p>
        </p:txBody>
      </p:sp>
      <p:sp>
        <p:nvSpPr>
          <p:cNvPr id="201" name="TextBox 200"/>
          <p:cNvSpPr txBox="1">
            <a:spLocks/>
          </p:cNvSpPr>
          <p:nvPr/>
        </p:nvSpPr>
        <p:spPr>
          <a:xfrm>
            <a:off x="4994442" y="2505335"/>
            <a:ext cx="1548437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Implement employee health and wellness </a:t>
            </a:r>
            <a:r>
              <a:rPr lang="en-US" sz="950" dirty="0" err="1"/>
              <a:t>programme</a:t>
            </a:r>
            <a:r>
              <a:rPr lang="en-US" sz="950" dirty="0"/>
              <a:t> at all protected areas with </a:t>
            </a:r>
            <a:r>
              <a:rPr lang="en-US" sz="950" dirty="0" err="1"/>
              <a:t>APUs</a:t>
            </a:r>
            <a:r>
              <a:rPr lang="en-US" sz="950" dirty="0"/>
              <a:t>, or leverage the SAPS </a:t>
            </a:r>
            <a:r>
              <a:rPr lang="en-US" sz="950" dirty="0" err="1" smtClean="0"/>
              <a:t>programmes</a:t>
            </a:r>
            <a:r>
              <a:rPr lang="en-US" sz="950" dirty="0" smtClean="0"/>
              <a:t> where possible</a:t>
            </a:r>
            <a:endParaRPr lang="en-US" sz="950" dirty="0"/>
          </a:p>
        </p:txBody>
      </p:sp>
      <p:sp>
        <p:nvSpPr>
          <p:cNvPr id="202" name="TextBox 201"/>
          <p:cNvSpPr txBox="1">
            <a:spLocks/>
          </p:cNvSpPr>
          <p:nvPr/>
        </p:nvSpPr>
        <p:spPr>
          <a:xfrm>
            <a:off x="2709211" y="1997465"/>
            <a:ext cx="19099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Identify and apply appropriate sensor based technologies</a:t>
            </a:r>
          </a:p>
        </p:txBody>
      </p:sp>
      <p:sp>
        <p:nvSpPr>
          <p:cNvPr id="203" name="TextBox 202"/>
          <p:cNvSpPr txBox="1">
            <a:spLocks/>
          </p:cNvSpPr>
          <p:nvPr/>
        </p:nvSpPr>
        <p:spPr>
          <a:xfrm>
            <a:off x="2709211" y="4020310"/>
            <a:ext cx="1909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Develop a scalable access control package that includes: trained and integrity tested officials; canine systems; technological applications</a:t>
            </a:r>
          </a:p>
        </p:txBody>
      </p:sp>
      <p:sp>
        <p:nvSpPr>
          <p:cNvPr id="204" name="TextBox 203"/>
          <p:cNvSpPr txBox="1">
            <a:spLocks/>
          </p:cNvSpPr>
          <p:nvPr/>
        </p:nvSpPr>
        <p:spPr>
          <a:xfrm>
            <a:off x="2707685" y="4694591"/>
            <a:ext cx="1873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 err="1"/>
              <a:t>Utilise</a:t>
            </a:r>
            <a:r>
              <a:rPr lang="en-US" sz="950" dirty="0"/>
              <a:t> semi-permanent/ limited mobile self-contained 'mini bases' in accordance with the grading of  security requirements</a:t>
            </a:r>
          </a:p>
        </p:txBody>
      </p:sp>
      <p:sp>
        <p:nvSpPr>
          <p:cNvPr id="205" name="TextBox 204"/>
          <p:cNvSpPr txBox="1">
            <a:spLocks/>
          </p:cNvSpPr>
          <p:nvPr/>
        </p:nvSpPr>
        <p:spPr>
          <a:xfrm>
            <a:off x="2709211" y="5368872"/>
            <a:ext cx="2116314" cy="66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lnSpc>
                <a:spcPct val="90000"/>
              </a:lnSpc>
              <a:buNone/>
            </a:pPr>
            <a:r>
              <a:rPr lang="en-US" sz="950" dirty="0" err="1" smtClean="0"/>
              <a:t>Centralise</a:t>
            </a:r>
            <a:r>
              <a:rPr lang="en-US" sz="950" dirty="0" smtClean="0"/>
              <a:t> horn stockpiles at current </a:t>
            </a:r>
            <a:r>
              <a:rPr lang="en-US" sz="950" dirty="0" err="1" smtClean="0"/>
              <a:t>SANParks</a:t>
            </a:r>
            <a:r>
              <a:rPr lang="en-US" sz="950" dirty="0" smtClean="0"/>
              <a:t> facilities (improve security where required) and also make provision for regional stockpiles (risk assessment to be done) </a:t>
            </a:r>
            <a:endParaRPr lang="en-US" sz="950" dirty="0"/>
          </a:p>
        </p:txBody>
      </p:sp>
      <p:sp>
        <p:nvSpPr>
          <p:cNvPr id="206" name="TextBox 205"/>
          <p:cNvSpPr txBox="1">
            <a:spLocks/>
          </p:cNvSpPr>
          <p:nvPr/>
        </p:nvSpPr>
        <p:spPr>
          <a:xfrm>
            <a:off x="2709211" y="6106619"/>
            <a:ext cx="19099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Roll out </a:t>
            </a:r>
            <a:r>
              <a:rPr lang="en-US" sz="950" dirty="0" err="1" smtClean="0"/>
              <a:t>CMORE</a:t>
            </a:r>
            <a:r>
              <a:rPr lang="en-US" sz="950" dirty="0" smtClean="0"/>
              <a:t> (field intelligence system) at </a:t>
            </a:r>
            <a:r>
              <a:rPr lang="en-US" sz="950" dirty="0"/>
              <a:t>national scale</a:t>
            </a:r>
          </a:p>
        </p:txBody>
      </p:sp>
      <p:sp>
        <p:nvSpPr>
          <p:cNvPr id="207" name="TextBox 206"/>
          <p:cNvSpPr txBox="1">
            <a:spLocks/>
          </p:cNvSpPr>
          <p:nvPr/>
        </p:nvSpPr>
        <p:spPr>
          <a:xfrm>
            <a:off x="2709211" y="2379359"/>
            <a:ext cx="1909975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dirty="0" smtClean="0"/>
              <a:t>For selected servitudes:</a:t>
            </a:r>
          </a:p>
          <a:p>
            <a:pPr lvl="1"/>
            <a:r>
              <a:rPr lang="en-US" sz="950" dirty="0" smtClean="0"/>
              <a:t>Apply appropriate electronic surveillance based technologies</a:t>
            </a:r>
          </a:p>
          <a:p>
            <a:pPr lvl="1"/>
            <a:r>
              <a:rPr lang="en-US" sz="950" dirty="0" smtClean="0"/>
              <a:t>Escalate the need for (temporary) restrictions</a:t>
            </a:r>
          </a:p>
          <a:p>
            <a:pPr lvl="1"/>
            <a:r>
              <a:rPr lang="en-US" sz="950" dirty="0" smtClean="0"/>
              <a:t>Implement sporadic control points</a:t>
            </a:r>
            <a:endParaRPr lang="en-US" sz="950" dirty="0"/>
          </a:p>
        </p:txBody>
      </p:sp>
      <p:sp>
        <p:nvSpPr>
          <p:cNvPr id="208" name="TextBox 207"/>
          <p:cNvSpPr txBox="1">
            <a:spLocks/>
          </p:cNvSpPr>
          <p:nvPr/>
        </p:nvSpPr>
        <p:spPr>
          <a:xfrm>
            <a:off x="545259" y="3910405"/>
            <a:ext cx="179316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950" dirty="0"/>
              <a:t>Expand the sourcing </a:t>
            </a:r>
            <a:r>
              <a:rPr lang="en-US" sz="950" dirty="0" smtClean="0"/>
              <a:t>equipment for provincial </a:t>
            </a:r>
            <a:r>
              <a:rPr lang="en-US" sz="950" dirty="0" err="1" smtClean="0"/>
              <a:t>APUs</a:t>
            </a:r>
            <a:r>
              <a:rPr lang="en-US" sz="950" dirty="0" smtClean="0"/>
              <a:t> (including </a:t>
            </a:r>
            <a:r>
              <a:rPr lang="en-US" sz="950" dirty="0"/>
              <a:t>US </a:t>
            </a:r>
            <a:r>
              <a:rPr lang="en-US" sz="950" dirty="0" smtClean="0"/>
              <a:t>excess non-lethal military stock)</a:t>
            </a:r>
            <a:endParaRPr lang="en-US" sz="950" dirty="0"/>
          </a:p>
        </p:txBody>
      </p:sp>
      <p:sp>
        <p:nvSpPr>
          <p:cNvPr id="209" name="TextBox 208"/>
          <p:cNvSpPr txBox="1">
            <a:spLocks/>
          </p:cNvSpPr>
          <p:nvPr/>
        </p:nvSpPr>
        <p:spPr>
          <a:xfrm>
            <a:off x="545259" y="4480425"/>
            <a:ext cx="179316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dirty="0" smtClean="0"/>
              <a:t>Roll out integrity management across all </a:t>
            </a:r>
            <a:r>
              <a:rPr lang="en-US" sz="950" dirty="0" err="1" smtClean="0"/>
              <a:t>APUs</a:t>
            </a:r>
            <a:r>
              <a:rPr lang="en-US" sz="950" dirty="0" smtClean="0"/>
              <a:t> and classify </a:t>
            </a:r>
            <a:r>
              <a:rPr lang="en-US" sz="950" dirty="0" err="1" smtClean="0"/>
              <a:t>APUs</a:t>
            </a:r>
            <a:r>
              <a:rPr lang="en-US" sz="950" dirty="0" smtClean="0"/>
              <a:t> as essential services</a:t>
            </a:r>
            <a:endParaRPr lang="en-US" sz="950" dirty="0"/>
          </a:p>
        </p:txBody>
      </p:sp>
      <p:sp>
        <p:nvSpPr>
          <p:cNvPr id="210" name="TextBox 209"/>
          <p:cNvSpPr txBox="1">
            <a:spLocks/>
          </p:cNvSpPr>
          <p:nvPr/>
        </p:nvSpPr>
        <p:spPr>
          <a:xfrm>
            <a:off x="545259" y="5050444"/>
            <a:ext cx="1793169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950" dirty="0" smtClean="0"/>
              <a:t>Start Community Ranger pilot as extension of Environmental Monitors to improve enforcement relationship with surrounding communities</a:t>
            </a:r>
            <a:endParaRPr lang="en-US" sz="9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9263">
              <a:tabLst/>
            </a:pPr>
            <a:r>
              <a:rPr lang="en-US" dirty="0"/>
              <a:t>Anti-Poaching – 22 initiatives (All initiatives to be implemented in compliance with legislative requirements)</a:t>
            </a:r>
          </a:p>
        </p:txBody>
      </p:sp>
      <p:sp>
        <p:nvSpPr>
          <p:cNvPr id="88" name="1. On-page tracker"/>
          <p:cNvSpPr>
            <a:spLocks noChangeArrowheads="1"/>
          </p:cNvSpPr>
          <p:nvPr/>
        </p:nvSpPr>
        <p:spPr bwMode="auto">
          <a:xfrm>
            <a:off x="171451" y="26988"/>
            <a:ext cx="40999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49263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INITIATIVES OVERVIEW – ANTI-POACHING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80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Oval 2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85337" y="182639"/>
            <a:ext cx="346760" cy="346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wrap="non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900" b="1" dirty="0" smtClean="0">
                <a:solidFill>
                  <a:schemeClr val="tx2"/>
                </a:solidFill>
              </a:rPr>
              <a:t>A</a:t>
            </a:r>
            <a:endParaRPr lang="en-US" sz="1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51" name="think-cell Slide" r:id="rId19" imgW="530" imgH="528" progId="TCLayout.ActiveDocument.1">
                  <p:embed/>
                </p:oleObj>
              </mc:Choice>
              <mc:Fallback>
                <p:oleObj name="think-cell Slide" r:id="rId19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1078112"/>
            <a:ext cx="8961437" cy="495300"/>
            <a:chOff x="119063" y="1058863"/>
            <a:chExt cx="8961437" cy="495300"/>
          </a:xfrm>
        </p:grpSpPr>
        <p:sp>
          <p:nvSpPr>
            <p:cNvPr id="42" name="Rectangle 41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1325"/>
            <a:r>
              <a:rPr lang="en-US" dirty="0"/>
              <a:t>Follow a zoning approach to ensure allocation of resources to the highest risk geographies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56228" y="1184197"/>
            <a:ext cx="318775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The zoning approach has allowed </a:t>
            </a:r>
            <a:r>
              <a:rPr lang="en-US" b="1" dirty="0" err="1" smtClean="0">
                <a:solidFill>
                  <a:schemeClr val="tx2"/>
                </a:solidFill>
              </a:rPr>
              <a:t>KNP</a:t>
            </a:r>
            <a:r>
              <a:rPr lang="en-US" b="1" dirty="0" smtClean="0">
                <a:solidFill>
                  <a:schemeClr val="tx2"/>
                </a:solidFill>
              </a:rPr>
              <a:t> to focus its resources on &lt;25% of its surface area, containing 70% of its rhinos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4241762" y="1922860"/>
            <a:ext cx="41131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Several other parks across SA will benefit from the same prioritization approach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8" y="2708379"/>
            <a:ext cx="3289995" cy="2794922"/>
          </a:xfrm>
          <a:prstGeom prst="rect">
            <a:avLst/>
          </a:prstGeom>
        </p:spPr>
      </p:pic>
      <p:sp>
        <p:nvSpPr>
          <p:cNvPr id="17" name="RoundedRectangle 16"/>
          <p:cNvSpPr txBox="1"/>
          <p:nvPr>
            <p:custDataLst>
              <p:tags r:id="rId4"/>
            </p:custDataLst>
          </p:nvPr>
        </p:nvSpPr>
        <p:spPr>
          <a:xfrm>
            <a:off x="4542502" y="5704178"/>
            <a:ext cx="3384972" cy="59547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sz="1400" b="1" dirty="0">
                <a:solidFill>
                  <a:schemeClr val="lt1"/>
                </a:solidFill>
              </a:rPr>
              <a:t>Across protected areas, ~60-70% of poaching occurs within ~2km of road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83942" y="2586980"/>
            <a:ext cx="3864707" cy="3069271"/>
            <a:chOff x="4206177" y="2151234"/>
            <a:chExt cx="4110090" cy="32845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4206177" y="2180584"/>
              <a:ext cx="4110090" cy="3255244"/>
              <a:chOff x="1487" y="1274"/>
              <a:chExt cx="2410" cy="1904"/>
            </a:xfrm>
          </p:grpSpPr>
          <p:sp>
            <p:nvSpPr>
              <p:cNvPr id="7" name="Freeform 6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67" y="2516"/>
                <a:ext cx="932" cy="662"/>
              </a:xfrm>
              <a:custGeom>
                <a:avLst/>
                <a:gdLst>
                  <a:gd name="T0" fmla="*/ 30386 w 1678"/>
                  <a:gd name="T1" fmla="*/ 63841 h 1190"/>
                  <a:gd name="T2" fmla="*/ 94590 w 1678"/>
                  <a:gd name="T3" fmla="*/ 10804 h 1190"/>
                  <a:gd name="T4" fmla="*/ 149971 w 1678"/>
                  <a:gd name="T5" fmla="*/ 105583 h 1190"/>
                  <a:gd name="T6" fmla="*/ 169575 w 1678"/>
                  <a:gd name="T7" fmla="*/ 172371 h 1190"/>
                  <a:gd name="T8" fmla="*/ 191630 w 1678"/>
                  <a:gd name="T9" fmla="*/ 192015 h 1190"/>
                  <a:gd name="T10" fmla="*/ 211234 w 1678"/>
                  <a:gd name="T11" fmla="*/ 217060 h 1190"/>
                  <a:gd name="T12" fmla="*/ 208293 w 1678"/>
                  <a:gd name="T13" fmla="*/ 255856 h 1190"/>
                  <a:gd name="T14" fmla="*/ 233288 w 1678"/>
                  <a:gd name="T15" fmla="*/ 267151 h 1190"/>
                  <a:gd name="T16" fmla="*/ 297492 w 1678"/>
                  <a:gd name="T17" fmla="*/ 236213 h 1190"/>
                  <a:gd name="T18" fmla="*/ 302883 w 1678"/>
                  <a:gd name="T19" fmla="*/ 294652 h 1190"/>
                  <a:gd name="T20" fmla="*/ 372477 w 1678"/>
                  <a:gd name="T21" fmla="*/ 330992 h 1190"/>
                  <a:gd name="T22" fmla="*/ 444522 w 1678"/>
                  <a:gd name="T23" fmla="*/ 264205 h 1190"/>
                  <a:gd name="T24" fmla="*/ 519508 w 1678"/>
                  <a:gd name="T25" fmla="*/ 242106 h 1190"/>
                  <a:gd name="T26" fmla="*/ 552835 w 1678"/>
                  <a:gd name="T27" fmla="*/ 192015 h 1190"/>
                  <a:gd name="T28" fmla="*/ 636152 w 1678"/>
                  <a:gd name="T29" fmla="*/ 189068 h 1190"/>
                  <a:gd name="T30" fmla="*/ 733682 w 1678"/>
                  <a:gd name="T31" fmla="*/ 169425 h 1190"/>
                  <a:gd name="T32" fmla="*/ 789064 w 1678"/>
                  <a:gd name="T33" fmla="*/ 169425 h 1190"/>
                  <a:gd name="T34" fmla="*/ 808668 w 1678"/>
                  <a:gd name="T35" fmla="*/ 208712 h 1190"/>
                  <a:gd name="T36" fmla="*/ 761128 w 1678"/>
                  <a:gd name="T37" fmla="*/ 233757 h 1190"/>
                  <a:gd name="T38" fmla="*/ 694474 w 1678"/>
                  <a:gd name="T39" fmla="*/ 294652 h 1190"/>
                  <a:gd name="T40" fmla="*/ 672420 w 1678"/>
                  <a:gd name="T41" fmla="*/ 325591 h 1190"/>
                  <a:gd name="T42" fmla="*/ 647425 w 1678"/>
                  <a:gd name="T43" fmla="*/ 394833 h 1190"/>
                  <a:gd name="T44" fmla="*/ 711138 w 1678"/>
                  <a:gd name="T45" fmla="*/ 439522 h 1190"/>
                  <a:gd name="T46" fmla="*/ 730741 w 1678"/>
                  <a:gd name="T47" fmla="*/ 470461 h 1190"/>
                  <a:gd name="T48" fmla="*/ 711138 w 1678"/>
                  <a:gd name="T49" fmla="*/ 487158 h 1190"/>
                  <a:gd name="T50" fmla="*/ 664088 w 1678"/>
                  <a:gd name="T51" fmla="*/ 481265 h 1190"/>
                  <a:gd name="T52" fmla="*/ 661147 w 1678"/>
                  <a:gd name="T53" fmla="*/ 481265 h 1190"/>
                  <a:gd name="T54" fmla="*/ 602825 w 1678"/>
                  <a:gd name="T55" fmla="*/ 472916 h 1190"/>
                  <a:gd name="T56" fmla="*/ 564107 w 1678"/>
                  <a:gd name="T57" fmla="*/ 478810 h 1190"/>
                  <a:gd name="T58" fmla="*/ 541563 w 1678"/>
                  <a:gd name="T59" fmla="*/ 500908 h 1190"/>
                  <a:gd name="T60" fmla="*/ 511176 w 1678"/>
                  <a:gd name="T61" fmla="*/ 517605 h 1190"/>
                  <a:gd name="T62" fmla="*/ 477849 w 1678"/>
                  <a:gd name="T63" fmla="*/ 520552 h 1190"/>
                  <a:gd name="T64" fmla="*/ 441581 w 1678"/>
                  <a:gd name="T65" fmla="*/ 531356 h 1190"/>
                  <a:gd name="T66" fmla="*/ 391591 w 1678"/>
                  <a:gd name="T67" fmla="*/ 520552 h 1190"/>
                  <a:gd name="T68" fmla="*/ 377868 w 1678"/>
                  <a:gd name="T69" fmla="*/ 534302 h 1190"/>
                  <a:gd name="T70" fmla="*/ 327878 w 1678"/>
                  <a:gd name="T71" fmla="*/ 548053 h 1190"/>
                  <a:gd name="T72" fmla="*/ 280828 w 1678"/>
                  <a:gd name="T73" fmla="*/ 573098 h 1190"/>
                  <a:gd name="T74" fmla="*/ 249952 w 1678"/>
                  <a:gd name="T75" fmla="*/ 573098 h 1190"/>
                  <a:gd name="T76" fmla="*/ 219565 w 1678"/>
                  <a:gd name="T77" fmla="*/ 567696 h 1190"/>
                  <a:gd name="T78" fmla="*/ 186238 w 1678"/>
                  <a:gd name="T79" fmla="*/ 556401 h 1190"/>
                  <a:gd name="T80" fmla="*/ 169575 w 1678"/>
                  <a:gd name="T81" fmla="*/ 528900 h 1190"/>
                  <a:gd name="T82" fmla="*/ 166635 w 1678"/>
                  <a:gd name="T83" fmla="*/ 514659 h 1190"/>
                  <a:gd name="T84" fmla="*/ 133308 w 1678"/>
                  <a:gd name="T85" fmla="*/ 523007 h 1190"/>
                  <a:gd name="T86" fmla="*/ 130367 w 1678"/>
                  <a:gd name="T87" fmla="*/ 506310 h 1190"/>
                  <a:gd name="T88" fmla="*/ 99981 w 1678"/>
                  <a:gd name="T89" fmla="*/ 481265 h 1190"/>
                  <a:gd name="T90" fmla="*/ 83317 w 1678"/>
                  <a:gd name="T91" fmla="*/ 503855 h 1190"/>
                  <a:gd name="T92" fmla="*/ 69595 w 1678"/>
                  <a:gd name="T93" fmla="*/ 509257 h 1190"/>
                  <a:gd name="T94" fmla="*/ 69595 w 1678"/>
                  <a:gd name="T95" fmla="*/ 478810 h 1190"/>
                  <a:gd name="T96" fmla="*/ 83317 w 1678"/>
                  <a:gd name="T97" fmla="*/ 459166 h 1190"/>
                  <a:gd name="T98" fmla="*/ 72045 w 1678"/>
                  <a:gd name="T99" fmla="*/ 419879 h 1190"/>
                  <a:gd name="T100" fmla="*/ 44599 w 1678"/>
                  <a:gd name="T101" fmla="*/ 378137 h 1190"/>
                  <a:gd name="T102" fmla="*/ 27936 w 1678"/>
                  <a:gd name="T103" fmla="*/ 350636 h 1190"/>
                  <a:gd name="T104" fmla="*/ 30386 w 1678"/>
                  <a:gd name="T105" fmla="*/ 356038 h 1190"/>
                  <a:gd name="T106" fmla="*/ 13723 w 1678"/>
                  <a:gd name="T107" fmla="*/ 344743 h 1190"/>
                  <a:gd name="T108" fmla="*/ 8332 w 1678"/>
                  <a:gd name="T109" fmla="*/ 317242 h 1190"/>
                  <a:gd name="T110" fmla="*/ 30386 w 1678"/>
                  <a:gd name="T111" fmla="*/ 305947 h 1190"/>
                  <a:gd name="T112" fmla="*/ 63713 w 1678"/>
                  <a:gd name="T113" fmla="*/ 289250 h 1190"/>
                  <a:gd name="T114" fmla="*/ 66654 w 1678"/>
                  <a:gd name="T115" fmla="*/ 219516 h 1190"/>
                  <a:gd name="T116" fmla="*/ 61263 w 1678"/>
                  <a:gd name="T117" fmla="*/ 183667 h 1190"/>
                  <a:gd name="T118" fmla="*/ 41658 w 1678"/>
                  <a:gd name="T119" fmla="*/ 147326 h 1190"/>
                  <a:gd name="T120" fmla="*/ 5391 w 1678"/>
                  <a:gd name="T121" fmla="*/ 105583 h 11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78" h="1190">
                    <a:moveTo>
                      <a:pt x="74" y="810"/>
                    </a:moveTo>
                    <a:lnTo>
                      <a:pt x="68" y="804"/>
                    </a:lnTo>
                    <a:lnTo>
                      <a:pt x="74" y="804"/>
                    </a:lnTo>
                    <a:lnTo>
                      <a:pt x="74" y="810"/>
                    </a:lnTo>
                    <a:close/>
                    <a:moveTo>
                      <a:pt x="147" y="912"/>
                    </a:moveTo>
                    <a:lnTo>
                      <a:pt x="142" y="912"/>
                    </a:lnTo>
                    <a:lnTo>
                      <a:pt x="142" y="907"/>
                    </a:lnTo>
                    <a:lnTo>
                      <a:pt x="147" y="907"/>
                    </a:lnTo>
                    <a:lnTo>
                      <a:pt x="147" y="912"/>
                    </a:lnTo>
                    <a:close/>
                    <a:moveTo>
                      <a:pt x="0" y="192"/>
                    </a:moveTo>
                    <a:lnTo>
                      <a:pt x="17" y="198"/>
                    </a:lnTo>
                    <a:lnTo>
                      <a:pt x="11" y="175"/>
                    </a:lnTo>
                    <a:lnTo>
                      <a:pt x="40" y="153"/>
                    </a:lnTo>
                    <a:lnTo>
                      <a:pt x="28" y="136"/>
                    </a:lnTo>
                    <a:lnTo>
                      <a:pt x="62" y="130"/>
                    </a:lnTo>
                    <a:lnTo>
                      <a:pt x="62" y="96"/>
                    </a:lnTo>
                    <a:lnTo>
                      <a:pt x="74" y="96"/>
                    </a:lnTo>
                    <a:lnTo>
                      <a:pt x="79" y="96"/>
                    </a:lnTo>
                    <a:lnTo>
                      <a:pt x="85" y="96"/>
                    </a:lnTo>
                    <a:lnTo>
                      <a:pt x="91" y="102"/>
                    </a:lnTo>
                    <a:lnTo>
                      <a:pt x="108" y="113"/>
                    </a:lnTo>
                    <a:lnTo>
                      <a:pt x="119" y="102"/>
                    </a:lnTo>
                    <a:lnTo>
                      <a:pt x="130" y="102"/>
                    </a:lnTo>
                    <a:lnTo>
                      <a:pt x="147" y="85"/>
                    </a:lnTo>
                    <a:lnTo>
                      <a:pt x="159" y="62"/>
                    </a:lnTo>
                    <a:lnTo>
                      <a:pt x="164" y="39"/>
                    </a:lnTo>
                    <a:lnTo>
                      <a:pt x="170" y="22"/>
                    </a:lnTo>
                    <a:lnTo>
                      <a:pt x="170" y="5"/>
                    </a:lnTo>
                    <a:lnTo>
                      <a:pt x="198" y="39"/>
                    </a:lnTo>
                    <a:lnTo>
                      <a:pt x="193" y="22"/>
                    </a:lnTo>
                    <a:lnTo>
                      <a:pt x="193" y="5"/>
                    </a:lnTo>
                    <a:lnTo>
                      <a:pt x="215" y="0"/>
                    </a:lnTo>
                    <a:lnTo>
                      <a:pt x="238" y="34"/>
                    </a:lnTo>
                    <a:lnTo>
                      <a:pt x="261" y="39"/>
                    </a:lnTo>
                    <a:lnTo>
                      <a:pt x="272" y="51"/>
                    </a:lnTo>
                    <a:lnTo>
                      <a:pt x="266" y="62"/>
                    </a:lnTo>
                    <a:lnTo>
                      <a:pt x="289" y="79"/>
                    </a:lnTo>
                    <a:lnTo>
                      <a:pt x="312" y="79"/>
                    </a:lnTo>
                    <a:lnTo>
                      <a:pt x="317" y="119"/>
                    </a:lnTo>
                    <a:lnTo>
                      <a:pt x="295" y="124"/>
                    </a:lnTo>
                    <a:lnTo>
                      <a:pt x="317" y="136"/>
                    </a:lnTo>
                    <a:lnTo>
                      <a:pt x="300" y="147"/>
                    </a:lnTo>
                    <a:lnTo>
                      <a:pt x="295" y="164"/>
                    </a:lnTo>
                    <a:lnTo>
                      <a:pt x="312" y="187"/>
                    </a:lnTo>
                    <a:lnTo>
                      <a:pt x="306" y="215"/>
                    </a:lnTo>
                    <a:lnTo>
                      <a:pt x="312" y="226"/>
                    </a:lnTo>
                    <a:lnTo>
                      <a:pt x="329" y="232"/>
                    </a:lnTo>
                    <a:lnTo>
                      <a:pt x="317" y="243"/>
                    </a:lnTo>
                    <a:lnTo>
                      <a:pt x="329" y="255"/>
                    </a:lnTo>
                    <a:lnTo>
                      <a:pt x="329" y="272"/>
                    </a:lnTo>
                    <a:lnTo>
                      <a:pt x="323" y="289"/>
                    </a:lnTo>
                    <a:lnTo>
                      <a:pt x="340" y="294"/>
                    </a:lnTo>
                    <a:lnTo>
                      <a:pt x="334" y="300"/>
                    </a:lnTo>
                    <a:lnTo>
                      <a:pt x="340" y="306"/>
                    </a:lnTo>
                    <a:lnTo>
                      <a:pt x="346" y="311"/>
                    </a:lnTo>
                    <a:lnTo>
                      <a:pt x="340" y="311"/>
                    </a:lnTo>
                    <a:lnTo>
                      <a:pt x="340" y="328"/>
                    </a:lnTo>
                    <a:lnTo>
                      <a:pt x="334" y="328"/>
                    </a:lnTo>
                    <a:lnTo>
                      <a:pt x="340" y="345"/>
                    </a:lnTo>
                    <a:lnTo>
                      <a:pt x="346" y="351"/>
                    </a:lnTo>
                    <a:lnTo>
                      <a:pt x="346" y="357"/>
                    </a:lnTo>
                    <a:lnTo>
                      <a:pt x="340" y="362"/>
                    </a:lnTo>
                    <a:lnTo>
                      <a:pt x="340" y="368"/>
                    </a:lnTo>
                    <a:lnTo>
                      <a:pt x="329" y="379"/>
                    </a:lnTo>
                    <a:lnTo>
                      <a:pt x="329" y="396"/>
                    </a:lnTo>
                    <a:lnTo>
                      <a:pt x="334" y="396"/>
                    </a:lnTo>
                    <a:lnTo>
                      <a:pt x="340" y="396"/>
                    </a:lnTo>
                    <a:lnTo>
                      <a:pt x="346" y="396"/>
                    </a:lnTo>
                    <a:lnTo>
                      <a:pt x="351" y="396"/>
                    </a:lnTo>
                    <a:lnTo>
                      <a:pt x="351" y="402"/>
                    </a:lnTo>
                    <a:lnTo>
                      <a:pt x="357" y="402"/>
                    </a:lnTo>
                    <a:lnTo>
                      <a:pt x="363" y="402"/>
                    </a:lnTo>
                    <a:lnTo>
                      <a:pt x="368" y="402"/>
                    </a:lnTo>
                    <a:lnTo>
                      <a:pt x="368" y="408"/>
                    </a:lnTo>
                    <a:lnTo>
                      <a:pt x="391" y="391"/>
                    </a:lnTo>
                    <a:lnTo>
                      <a:pt x="391" y="396"/>
                    </a:lnTo>
                    <a:lnTo>
                      <a:pt x="385" y="402"/>
                    </a:lnTo>
                    <a:lnTo>
                      <a:pt x="385" y="408"/>
                    </a:lnTo>
                    <a:lnTo>
                      <a:pt x="385" y="413"/>
                    </a:lnTo>
                    <a:lnTo>
                      <a:pt x="391" y="413"/>
                    </a:lnTo>
                    <a:lnTo>
                      <a:pt x="397" y="419"/>
                    </a:lnTo>
                    <a:lnTo>
                      <a:pt x="402" y="425"/>
                    </a:lnTo>
                    <a:lnTo>
                      <a:pt x="402" y="430"/>
                    </a:lnTo>
                    <a:lnTo>
                      <a:pt x="408" y="436"/>
                    </a:lnTo>
                    <a:lnTo>
                      <a:pt x="408" y="430"/>
                    </a:lnTo>
                    <a:lnTo>
                      <a:pt x="414" y="436"/>
                    </a:lnTo>
                    <a:lnTo>
                      <a:pt x="419" y="436"/>
                    </a:lnTo>
                    <a:lnTo>
                      <a:pt x="425" y="436"/>
                    </a:lnTo>
                    <a:lnTo>
                      <a:pt x="431" y="436"/>
                    </a:lnTo>
                    <a:lnTo>
                      <a:pt x="431" y="442"/>
                    </a:lnTo>
                    <a:lnTo>
                      <a:pt x="436" y="442"/>
                    </a:lnTo>
                    <a:lnTo>
                      <a:pt x="436" y="447"/>
                    </a:lnTo>
                    <a:lnTo>
                      <a:pt x="442" y="447"/>
                    </a:lnTo>
                    <a:lnTo>
                      <a:pt x="448" y="447"/>
                    </a:lnTo>
                    <a:lnTo>
                      <a:pt x="442" y="453"/>
                    </a:lnTo>
                    <a:lnTo>
                      <a:pt x="442" y="459"/>
                    </a:lnTo>
                    <a:lnTo>
                      <a:pt x="442" y="464"/>
                    </a:lnTo>
                    <a:lnTo>
                      <a:pt x="442" y="470"/>
                    </a:lnTo>
                    <a:lnTo>
                      <a:pt x="448" y="476"/>
                    </a:lnTo>
                    <a:lnTo>
                      <a:pt x="448" y="481"/>
                    </a:lnTo>
                    <a:lnTo>
                      <a:pt x="448" y="487"/>
                    </a:lnTo>
                    <a:lnTo>
                      <a:pt x="448" y="493"/>
                    </a:lnTo>
                    <a:lnTo>
                      <a:pt x="431" y="498"/>
                    </a:lnTo>
                    <a:lnTo>
                      <a:pt x="419" y="504"/>
                    </a:lnTo>
                    <a:lnTo>
                      <a:pt x="425" y="521"/>
                    </a:lnTo>
                    <a:lnTo>
                      <a:pt x="431" y="527"/>
                    </a:lnTo>
                    <a:lnTo>
                      <a:pt x="431" y="532"/>
                    </a:lnTo>
                    <a:lnTo>
                      <a:pt x="436" y="532"/>
                    </a:lnTo>
                    <a:lnTo>
                      <a:pt x="436" y="538"/>
                    </a:lnTo>
                    <a:lnTo>
                      <a:pt x="442" y="544"/>
                    </a:lnTo>
                    <a:lnTo>
                      <a:pt x="442" y="549"/>
                    </a:lnTo>
                    <a:lnTo>
                      <a:pt x="448" y="549"/>
                    </a:lnTo>
                    <a:lnTo>
                      <a:pt x="442" y="583"/>
                    </a:lnTo>
                    <a:lnTo>
                      <a:pt x="453" y="600"/>
                    </a:lnTo>
                    <a:lnTo>
                      <a:pt x="470" y="589"/>
                    </a:lnTo>
                    <a:lnTo>
                      <a:pt x="470" y="583"/>
                    </a:lnTo>
                    <a:lnTo>
                      <a:pt x="465" y="578"/>
                    </a:lnTo>
                    <a:lnTo>
                      <a:pt x="465" y="572"/>
                    </a:lnTo>
                    <a:lnTo>
                      <a:pt x="476" y="555"/>
                    </a:lnTo>
                    <a:lnTo>
                      <a:pt x="476" y="544"/>
                    </a:lnTo>
                    <a:lnTo>
                      <a:pt x="482" y="538"/>
                    </a:lnTo>
                    <a:lnTo>
                      <a:pt x="487" y="549"/>
                    </a:lnTo>
                    <a:lnTo>
                      <a:pt x="499" y="544"/>
                    </a:lnTo>
                    <a:lnTo>
                      <a:pt x="499" y="538"/>
                    </a:lnTo>
                    <a:lnTo>
                      <a:pt x="505" y="532"/>
                    </a:lnTo>
                    <a:lnTo>
                      <a:pt x="510" y="538"/>
                    </a:lnTo>
                    <a:lnTo>
                      <a:pt x="522" y="527"/>
                    </a:lnTo>
                    <a:lnTo>
                      <a:pt x="527" y="521"/>
                    </a:lnTo>
                    <a:lnTo>
                      <a:pt x="539" y="521"/>
                    </a:lnTo>
                    <a:lnTo>
                      <a:pt x="539" y="527"/>
                    </a:lnTo>
                    <a:lnTo>
                      <a:pt x="556" y="527"/>
                    </a:lnTo>
                    <a:lnTo>
                      <a:pt x="584" y="504"/>
                    </a:lnTo>
                    <a:lnTo>
                      <a:pt x="590" y="493"/>
                    </a:lnTo>
                    <a:lnTo>
                      <a:pt x="601" y="493"/>
                    </a:lnTo>
                    <a:lnTo>
                      <a:pt x="607" y="481"/>
                    </a:lnTo>
                    <a:lnTo>
                      <a:pt x="618" y="476"/>
                    </a:lnTo>
                    <a:lnTo>
                      <a:pt x="624" y="470"/>
                    </a:lnTo>
                    <a:lnTo>
                      <a:pt x="629" y="476"/>
                    </a:lnTo>
                    <a:lnTo>
                      <a:pt x="629" y="481"/>
                    </a:lnTo>
                    <a:lnTo>
                      <a:pt x="635" y="487"/>
                    </a:lnTo>
                    <a:lnTo>
                      <a:pt x="641" y="504"/>
                    </a:lnTo>
                    <a:lnTo>
                      <a:pt x="635" y="504"/>
                    </a:lnTo>
                    <a:lnTo>
                      <a:pt x="612" y="515"/>
                    </a:lnTo>
                    <a:lnTo>
                      <a:pt x="618" y="527"/>
                    </a:lnTo>
                    <a:lnTo>
                      <a:pt x="607" y="532"/>
                    </a:lnTo>
                    <a:lnTo>
                      <a:pt x="595" y="527"/>
                    </a:lnTo>
                    <a:lnTo>
                      <a:pt x="595" y="544"/>
                    </a:lnTo>
                    <a:lnTo>
                      <a:pt x="601" y="561"/>
                    </a:lnTo>
                    <a:lnTo>
                      <a:pt x="607" y="595"/>
                    </a:lnTo>
                    <a:lnTo>
                      <a:pt x="618" y="600"/>
                    </a:lnTo>
                    <a:lnTo>
                      <a:pt x="624" y="606"/>
                    </a:lnTo>
                    <a:lnTo>
                      <a:pt x="624" y="629"/>
                    </a:lnTo>
                    <a:lnTo>
                      <a:pt x="629" y="634"/>
                    </a:lnTo>
                    <a:lnTo>
                      <a:pt x="635" y="634"/>
                    </a:lnTo>
                    <a:lnTo>
                      <a:pt x="646" y="634"/>
                    </a:lnTo>
                    <a:lnTo>
                      <a:pt x="658" y="651"/>
                    </a:lnTo>
                    <a:lnTo>
                      <a:pt x="663" y="657"/>
                    </a:lnTo>
                    <a:lnTo>
                      <a:pt x="663" y="668"/>
                    </a:lnTo>
                    <a:lnTo>
                      <a:pt x="675" y="668"/>
                    </a:lnTo>
                    <a:lnTo>
                      <a:pt x="686" y="674"/>
                    </a:lnTo>
                    <a:lnTo>
                      <a:pt x="703" y="674"/>
                    </a:lnTo>
                    <a:lnTo>
                      <a:pt x="720" y="663"/>
                    </a:lnTo>
                    <a:lnTo>
                      <a:pt x="731" y="674"/>
                    </a:lnTo>
                    <a:lnTo>
                      <a:pt x="743" y="674"/>
                    </a:lnTo>
                    <a:lnTo>
                      <a:pt x="760" y="674"/>
                    </a:lnTo>
                    <a:lnTo>
                      <a:pt x="765" y="668"/>
                    </a:lnTo>
                    <a:lnTo>
                      <a:pt x="782" y="663"/>
                    </a:lnTo>
                    <a:lnTo>
                      <a:pt x="788" y="640"/>
                    </a:lnTo>
                    <a:lnTo>
                      <a:pt x="788" y="623"/>
                    </a:lnTo>
                    <a:lnTo>
                      <a:pt x="782" y="617"/>
                    </a:lnTo>
                    <a:lnTo>
                      <a:pt x="782" y="612"/>
                    </a:lnTo>
                    <a:lnTo>
                      <a:pt x="794" y="606"/>
                    </a:lnTo>
                    <a:lnTo>
                      <a:pt x="828" y="595"/>
                    </a:lnTo>
                    <a:lnTo>
                      <a:pt x="839" y="600"/>
                    </a:lnTo>
                    <a:lnTo>
                      <a:pt x="879" y="589"/>
                    </a:lnTo>
                    <a:lnTo>
                      <a:pt x="873" y="578"/>
                    </a:lnTo>
                    <a:lnTo>
                      <a:pt x="884" y="561"/>
                    </a:lnTo>
                    <a:lnTo>
                      <a:pt x="890" y="549"/>
                    </a:lnTo>
                    <a:lnTo>
                      <a:pt x="901" y="544"/>
                    </a:lnTo>
                    <a:lnTo>
                      <a:pt x="907" y="538"/>
                    </a:lnTo>
                    <a:lnTo>
                      <a:pt x="913" y="532"/>
                    </a:lnTo>
                    <a:lnTo>
                      <a:pt x="913" y="521"/>
                    </a:lnTo>
                    <a:lnTo>
                      <a:pt x="924" y="527"/>
                    </a:lnTo>
                    <a:lnTo>
                      <a:pt x="941" y="521"/>
                    </a:lnTo>
                    <a:lnTo>
                      <a:pt x="947" y="521"/>
                    </a:lnTo>
                    <a:lnTo>
                      <a:pt x="958" y="510"/>
                    </a:lnTo>
                    <a:lnTo>
                      <a:pt x="964" y="510"/>
                    </a:lnTo>
                    <a:lnTo>
                      <a:pt x="981" y="504"/>
                    </a:lnTo>
                    <a:lnTo>
                      <a:pt x="981" y="487"/>
                    </a:lnTo>
                    <a:lnTo>
                      <a:pt x="998" y="476"/>
                    </a:lnTo>
                    <a:lnTo>
                      <a:pt x="1015" y="487"/>
                    </a:lnTo>
                    <a:lnTo>
                      <a:pt x="1026" y="476"/>
                    </a:lnTo>
                    <a:lnTo>
                      <a:pt x="1037" y="481"/>
                    </a:lnTo>
                    <a:lnTo>
                      <a:pt x="1037" y="487"/>
                    </a:lnTo>
                    <a:lnTo>
                      <a:pt x="1060" y="493"/>
                    </a:lnTo>
                    <a:lnTo>
                      <a:pt x="1077" y="493"/>
                    </a:lnTo>
                    <a:lnTo>
                      <a:pt x="1083" y="481"/>
                    </a:lnTo>
                    <a:lnTo>
                      <a:pt x="1100" y="476"/>
                    </a:lnTo>
                    <a:lnTo>
                      <a:pt x="1100" y="453"/>
                    </a:lnTo>
                    <a:lnTo>
                      <a:pt x="1117" y="442"/>
                    </a:lnTo>
                    <a:lnTo>
                      <a:pt x="1122" y="459"/>
                    </a:lnTo>
                    <a:lnTo>
                      <a:pt x="1134" y="436"/>
                    </a:lnTo>
                    <a:lnTo>
                      <a:pt x="1122" y="430"/>
                    </a:lnTo>
                    <a:lnTo>
                      <a:pt x="1122" y="425"/>
                    </a:lnTo>
                    <a:lnTo>
                      <a:pt x="1122" y="419"/>
                    </a:lnTo>
                    <a:lnTo>
                      <a:pt x="1122" y="413"/>
                    </a:lnTo>
                    <a:lnTo>
                      <a:pt x="1117" y="402"/>
                    </a:lnTo>
                    <a:lnTo>
                      <a:pt x="1122" y="402"/>
                    </a:lnTo>
                    <a:lnTo>
                      <a:pt x="1128" y="396"/>
                    </a:lnTo>
                    <a:lnTo>
                      <a:pt x="1128" y="391"/>
                    </a:lnTo>
                    <a:lnTo>
                      <a:pt x="1122" y="385"/>
                    </a:lnTo>
                    <a:lnTo>
                      <a:pt x="1145" y="391"/>
                    </a:lnTo>
                    <a:lnTo>
                      <a:pt x="1145" y="362"/>
                    </a:lnTo>
                    <a:lnTo>
                      <a:pt x="1162" y="345"/>
                    </a:lnTo>
                    <a:lnTo>
                      <a:pt x="1168" y="328"/>
                    </a:lnTo>
                    <a:lnTo>
                      <a:pt x="1173" y="311"/>
                    </a:lnTo>
                    <a:lnTo>
                      <a:pt x="1179" y="311"/>
                    </a:lnTo>
                    <a:lnTo>
                      <a:pt x="1224" y="334"/>
                    </a:lnTo>
                    <a:lnTo>
                      <a:pt x="1247" y="334"/>
                    </a:lnTo>
                    <a:lnTo>
                      <a:pt x="1247" y="345"/>
                    </a:lnTo>
                    <a:lnTo>
                      <a:pt x="1258" y="351"/>
                    </a:lnTo>
                    <a:lnTo>
                      <a:pt x="1247" y="368"/>
                    </a:lnTo>
                    <a:lnTo>
                      <a:pt x="1264" y="374"/>
                    </a:lnTo>
                    <a:lnTo>
                      <a:pt x="1292" y="374"/>
                    </a:lnTo>
                    <a:lnTo>
                      <a:pt x="1298" y="385"/>
                    </a:lnTo>
                    <a:lnTo>
                      <a:pt x="1321" y="379"/>
                    </a:lnTo>
                    <a:lnTo>
                      <a:pt x="1321" y="385"/>
                    </a:lnTo>
                    <a:lnTo>
                      <a:pt x="1332" y="391"/>
                    </a:lnTo>
                    <a:lnTo>
                      <a:pt x="1349" y="385"/>
                    </a:lnTo>
                    <a:lnTo>
                      <a:pt x="1372" y="391"/>
                    </a:lnTo>
                    <a:lnTo>
                      <a:pt x="1372" y="402"/>
                    </a:lnTo>
                    <a:lnTo>
                      <a:pt x="1377" y="419"/>
                    </a:lnTo>
                    <a:lnTo>
                      <a:pt x="1417" y="391"/>
                    </a:lnTo>
                    <a:lnTo>
                      <a:pt x="1417" y="379"/>
                    </a:lnTo>
                    <a:lnTo>
                      <a:pt x="1429" y="374"/>
                    </a:lnTo>
                    <a:lnTo>
                      <a:pt x="1434" y="357"/>
                    </a:lnTo>
                    <a:lnTo>
                      <a:pt x="1446" y="345"/>
                    </a:lnTo>
                    <a:lnTo>
                      <a:pt x="1468" y="345"/>
                    </a:lnTo>
                    <a:lnTo>
                      <a:pt x="1468" y="340"/>
                    </a:lnTo>
                    <a:lnTo>
                      <a:pt x="1497" y="345"/>
                    </a:lnTo>
                    <a:lnTo>
                      <a:pt x="1502" y="340"/>
                    </a:lnTo>
                    <a:lnTo>
                      <a:pt x="1514" y="340"/>
                    </a:lnTo>
                    <a:lnTo>
                      <a:pt x="1519" y="328"/>
                    </a:lnTo>
                    <a:lnTo>
                      <a:pt x="1525" y="334"/>
                    </a:lnTo>
                    <a:lnTo>
                      <a:pt x="1553" y="334"/>
                    </a:lnTo>
                    <a:lnTo>
                      <a:pt x="1553" y="340"/>
                    </a:lnTo>
                    <a:lnTo>
                      <a:pt x="1582" y="351"/>
                    </a:lnTo>
                    <a:lnTo>
                      <a:pt x="1582" y="357"/>
                    </a:lnTo>
                    <a:lnTo>
                      <a:pt x="1570" y="362"/>
                    </a:lnTo>
                    <a:lnTo>
                      <a:pt x="1582" y="368"/>
                    </a:lnTo>
                    <a:lnTo>
                      <a:pt x="1587" y="379"/>
                    </a:lnTo>
                    <a:lnTo>
                      <a:pt x="1593" y="374"/>
                    </a:lnTo>
                    <a:lnTo>
                      <a:pt x="1599" y="368"/>
                    </a:lnTo>
                    <a:lnTo>
                      <a:pt x="1610" y="362"/>
                    </a:lnTo>
                    <a:lnTo>
                      <a:pt x="1610" y="345"/>
                    </a:lnTo>
                    <a:lnTo>
                      <a:pt x="1633" y="345"/>
                    </a:lnTo>
                    <a:lnTo>
                      <a:pt x="1627" y="351"/>
                    </a:lnTo>
                    <a:lnTo>
                      <a:pt x="1638" y="368"/>
                    </a:lnTo>
                    <a:lnTo>
                      <a:pt x="1661" y="368"/>
                    </a:lnTo>
                    <a:lnTo>
                      <a:pt x="1667" y="374"/>
                    </a:lnTo>
                    <a:lnTo>
                      <a:pt x="1661" y="374"/>
                    </a:lnTo>
                    <a:lnTo>
                      <a:pt x="1661" y="385"/>
                    </a:lnTo>
                    <a:lnTo>
                      <a:pt x="1655" y="385"/>
                    </a:lnTo>
                    <a:lnTo>
                      <a:pt x="1650" y="396"/>
                    </a:lnTo>
                    <a:lnTo>
                      <a:pt x="1661" y="396"/>
                    </a:lnTo>
                    <a:lnTo>
                      <a:pt x="1672" y="402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61" y="425"/>
                    </a:lnTo>
                    <a:lnTo>
                      <a:pt x="1650" y="425"/>
                    </a:lnTo>
                    <a:lnTo>
                      <a:pt x="1650" y="430"/>
                    </a:lnTo>
                    <a:lnTo>
                      <a:pt x="1655" y="430"/>
                    </a:lnTo>
                    <a:lnTo>
                      <a:pt x="1655" y="436"/>
                    </a:lnTo>
                    <a:lnTo>
                      <a:pt x="1644" y="436"/>
                    </a:lnTo>
                    <a:lnTo>
                      <a:pt x="1644" y="447"/>
                    </a:lnTo>
                    <a:lnTo>
                      <a:pt x="1650" y="447"/>
                    </a:lnTo>
                    <a:lnTo>
                      <a:pt x="1650" y="459"/>
                    </a:lnTo>
                    <a:lnTo>
                      <a:pt x="1638" y="464"/>
                    </a:lnTo>
                    <a:lnTo>
                      <a:pt x="1627" y="464"/>
                    </a:lnTo>
                    <a:lnTo>
                      <a:pt x="1627" y="470"/>
                    </a:lnTo>
                    <a:lnTo>
                      <a:pt x="1587" y="493"/>
                    </a:lnTo>
                    <a:lnTo>
                      <a:pt x="1576" y="487"/>
                    </a:lnTo>
                    <a:lnTo>
                      <a:pt x="1570" y="481"/>
                    </a:lnTo>
                    <a:lnTo>
                      <a:pt x="1553" y="470"/>
                    </a:lnTo>
                    <a:lnTo>
                      <a:pt x="1553" y="476"/>
                    </a:lnTo>
                    <a:lnTo>
                      <a:pt x="1531" y="487"/>
                    </a:lnTo>
                    <a:lnTo>
                      <a:pt x="1525" y="504"/>
                    </a:lnTo>
                    <a:lnTo>
                      <a:pt x="1531" y="510"/>
                    </a:lnTo>
                    <a:lnTo>
                      <a:pt x="1525" y="515"/>
                    </a:lnTo>
                    <a:lnTo>
                      <a:pt x="1468" y="510"/>
                    </a:lnTo>
                    <a:lnTo>
                      <a:pt x="1457" y="527"/>
                    </a:lnTo>
                    <a:lnTo>
                      <a:pt x="1440" y="521"/>
                    </a:lnTo>
                    <a:lnTo>
                      <a:pt x="1440" y="527"/>
                    </a:lnTo>
                    <a:lnTo>
                      <a:pt x="1412" y="538"/>
                    </a:lnTo>
                    <a:lnTo>
                      <a:pt x="1417" y="549"/>
                    </a:lnTo>
                    <a:lnTo>
                      <a:pt x="1417" y="561"/>
                    </a:lnTo>
                    <a:lnTo>
                      <a:pt x="1429" y="566"/>
                    </a:lnTo>
                    <a:lnTo>
                      <a:pt x="1434" y="595"/>
                    </a:lnTo>
                    <a:lnTo>
                      <a:pt x="1429" y="600"/>
                    </a:lnTo>
                    <a:lnTo>
                      <a:pt x="1417" y="600"/>
                    </a:lnTo>
                    <a:lnTo>
                      <a:pt x="1440" y="612"/>
                    </a:lnTo>
                    <a:lnTo>
                      <a:pt x="1440" y="629"/>
                    </a:lnTo>
                    <a:lnTo>
                      <a:pt x="1451" y="629"/>
                    </a:lnTo>
                    <a:lnTo>
                      <a:pt x="1446" y="646"/>
                    </a:lnTo>
                    <a:lnTo>
                      <a:pt x="1423" y="640"/>
                    </a:lnTo>
                    <a:lnTo>
                      <a:pt x="1400" y="634"/>
                    </a:lnTo>
                    <a:lnTo>
                      <a:pt x="1383" y="651"/>
                    </a:lnTo>
                    <a:lnTo>
                      <a:pt x="1383" y="646"/>
                    </a:lnTo>
                    <a:lnTo>
                      <a:pt x="1377" y="646"/>
                    </a:lnTo>
                    <a:lnTo>
                      <a:pt x="1377" y="640"/>
                    </a:lnTo>
                    <a:lnTo>
                      <a:pt x="1377" y="634"/>
                    </a:lnTo>
                    <a:lnTo>
                      <a:pt x="1372" y="634"/>
                    </a:lnTo>
                    <a:lnTo>
                      <a:pt x="1372" y="629"/>
                    </a:lnTo>
                    <a:lnTo>
                      <a:pt x="1377" y="657"/>
                    </a:lnTo>
                    <a:lnTo>
                      <a:pt x="1372" y="663"/>
                    </a:lnTo>
                    <a:lnTo>
                      <a:pt x="1355" y="657"/>
                    </a:lnTo>
                    <a:lnTo>
                      <a:pt x="1349" y="668"/>
                    </a:lnTo>
                    <a:lnTo>
                      <a:pt x="1338" y="680"/>
                    </a:lnTo>
                    <a:lnTo>
                      <a:pt x="1338" y="691"/>
                    </a:lnTo>
                    <a:lnTo>
                      <a:pt x="1332" y="697"/>
                    </a:lnTo>
                    <a:lnTo>
                      <a:pt x="1338" y="702"/>
                    </a:lnTo>
                    <a:lnTo>
                      <a:pt x="1332" y="719"/>
                    </a:lnTo>
                    <a:lnTo>
                      <a:pt x="1321" y="731"/>
                    </a:lnTo>
                    <a:lnTo>
                      <a:pt x="1309" y="753"/>
                    </a:lnTo>
                    <a:lnTo>
                      <a:pt x="1304" y="753"/>
                    </a:lnTo>
                    <a:lnTo>
                      <a:pt x="1287" y="776"/>
                    </a:lnTo>
                    <a:lnTo>
                      <a:pt x="1281" y="782"/>
                    </a:lnTo>
                    <a:lnTo>
                      <a:pt x="1281" y="793"/>
                    </a:lnTo>
                    <a:lnTo>
                      <a:pt x="1281" y="799"/>
                    </a:lnTo>
                    <a:lnTo>
                      <a:pt x="1321" y="804"/>
                    </a:lnTo>
                    <a:lnTo>
                      <a:pt x="1360" y="799"/>
                    </a:lnTo>
                    <a:lnTo>
                      <a:pt x="1377" y="799"/>
                    </a:lnTo>
                    <a:lnTo>
                      <a:pt x="1423" y="799"/>
                    </a:lnTo>
                    <a:lnTo>
                      <a:pt x="1434" y="810"/>
                    </a:lnTo>
                    <a:lnTo>
                      <a:pt x="1474" y="810"/>
                    </a:lnTo>
                    <a:lnTo>
                      <a:pt x="1474" y="816"/>
                    </a:lnTo>
                    <a:lnTo>
                      <a:pt x="1497" y="827"/>
                    </a:lnTo>
                    <a:lnTo>
                      <a:pt x="1497" y="844"/>
                    </a:lnTo>
                    <a:lnTo>
                      <a:pt x="1519" y="861"/>
                    </a:lnTo>
                    <a:lnTo>
                      <a:pt x="1514" y="867"/>
                    </a:lnTo>
                    <a:lnTo>
                      <a:pt x="1491" y="873"/>
                    </a:lnTo>
                    <a:lnTo>
                      <a:pt x="1485" y="867"/>
                    </a:lnTo>
                    <a:lnTo>
                      <a:pt x="1480" y="878"/>
                    </a:lnTo>
                    <a:lnTo>
                      <a:pt x="1451" y="884"/>
                    </a:lnTo>
                    <a:lnTo>
                      <a:pt x="1451" y="895"/>
                    </a:lnTo>
                    <a:lnTo>
                      <a:pt x="1440" y="901"/>
                    </a:lnTo>
                    <a:lnTo>
                      <a:pt x="1468" y="907"/>
                    </a:lnTo>
                    <a:lnTo>
                      <a:pt x="1474" y="901"/>
                    </a:lnTo>
                    <a:lnTo>
                      <a:pt x="1485" y="901"/>
                    </a:lnTo>
                    <a:lnTo>
                      <a:pt x="1485" y="918"/>
                    </a:lnTo>
                    <a:lnTo>
                      <a:pt x="1525" y="929"/>
                    </a:lnTo>
                    <a:lnTo>
                      <a:pt x="1519" y="935"/>
                    </a:lnTo>
                    <a:lnTo>
                      <a:pt x="1514" y="935"/>
                    </a:lnTo>
                    <a:lnTo>
                      <a:pt x="1514" y="941"/>
                    </a:lnTo>
                    <a:lnTo>
                      <a:pt x="1508" y="941"/>
                    </a:lnTo>
                    <a:lnTo>
                      <a:pt x="1508" y="946"/>
                    </a:lnTo>
                    <a:lnTo>
                      <a:pt x="1508" y="952"/>
                    </a:lnTo>
                    <a:lnTo>
                      <a:pt x="1508" y="958"/>
                    </a:lnTo>
                    <a:lnTo>
                      <a:pt x="1497" y="958"/>
                    </a:lnTo>
                    <a:lnTo>
                      <a:pt x="1491" y="958"/>
                    </a:lnTo>
                    <a:lnTo>
                      <a:pt x="1485" y="958"/>
                    </a:lnTo>
                    <a:lnTo>
                      <a:pt x="1480" y="963"/>
                    </a:lnTo>
                    <a:lnTo>
                      <a:pt x="1474" y="963"/>
                    </a:lnTo>
                    <a:lnTo>
                      <a:pt x="1468" y="963"/>
                    </a:lnTo>
                    <a:lnTo>
                      <a:pt x="1463" y="963"/>
                    </a:lnTo>
                    <a:lnTo>
                      <a:pt x="1457" y="963"/>
                    </a:lnTo>
                    <a:lnTo>
                      <a:pt x="1451" y="963"/>
                    </a:lnTo>
                    <a:lnTo>
                      <a:pt x="1451" y="969"/>
                    </a:lnTo>
                    <a:lnTo>
                      <a:pt x="1446" y="969"/>
                    </a:lnTo>
                    <a:lnTo>
                      <a:pt x="1440" y="975"/>
                    </a:lnTo>
                    <a:lnTo>
                      <a:pt x="1440" y="980"/>
                    </a:lnTo>
                    <a:lnTo>
                      <a:pt x="1440" y="986"/>
                    </a:lnTo>
                    <a:lnTo>
                      <a:pt x="1446" y="986"/>
                    </a:lnTo>
                    <a:lnTo>
                      <a:pt x="1446" y="992"/>
                    </a:lnTo>
                    <a:lnTo>
                      <a:pt x="1451" y="992"/>
                    </a:lnTo>
                    <a:lnTo>
                      <a:pt x="1446" y="992"/>
                    </a:lnTo>
                    <a:lnTo>
                      <a:pt x="1440" y="986"/>
                    </a:lnTo>
                    <a:lnTo>
                      <a:pt x="1434" y="992"/>
                    </a:lnTo>
                    <a:lnTo>
                      <a:pt x="1429" y="986"/>
                    </a:lnTo>
                    <a:lnTo>
                      <a:pt x="1412" y="986"/>
                    </a:lnTo>
                    <a:lnTo>
                      <a:pt x="1406" y="986"/>
                    </a:lnTo>
                    <a:lnTo>
                      <a:pt x="1400" y="986"/>
                    </a:lnTo>
                    <a:lnTo>
                      <a:pt x="1395" y="986"/>
                    </a:lnTo>
                    <a:lnTo>
                      <a:pt x="1383" y="986"/>
                    </a:lnTo>
                    <a:lnTo>
                      <a:pt x="1377" y="986"/>
                    </a:lnTo>
                    <a:lnTo>
                      <a:pt x="1377" y="980"/>
                    </a:lnTo>
                    <a:lnTo>
                      <a:pt x="1366" y="986"/>
                    </a:lnTo>
                    <a:lnTo>
                      <a:pt x="1360" y="986"/>
                    </a:lnTo>
                    <a:lnTo>
                      <a:pt x="1360" y="980"/>
                    </a:lnTo>
                    <a:lnTo>
                      <a:pt x="1355" y="980"/>
                    </a:lnTo>
                    <a:lnTo>
                      <a:pt x="1360" y="980"/>
                    </a:lnTo>
                    <a:lnTo>
                      <a:pt x="1360" y="975"/>
                    </a:lnTo>
                    <a:lnTo>
                      <a:pt x="1355" y="975"/>
                    </a:lnTo>
                    <a:lnTo>
                      <a:pt x="1360" y="975"/>
                    </a:lnTo>
                    <a:lnTo>
                      <a:pt x="1355" y="975"/>
                    </a:lnTo>
                    <a:lnTo>
                      <a:pt x="1349" y="975"/>
                    </a:lnTo>
                    <a:lnTo>
                      <a:pt x="1343" y="975"/>
                    </a:lnTo>
                    <a:lnTo>
                      <a:pt x="1343" y="969"/>
                    </a:lnTo>
                    <a:lnTo>
                      <a:pt x="1338" y="969"/>
                    </a:lnTo>
                    <a:lnTo>
                      <a:pt x="1343" y="969"/>
                    </a:lnTo>
                    <a:lnTo>
                      <a:pt x="1343" y="975"/>
                    </a:lnTo>
                    <a:lnTo>
                      <a:pt x="1349" y="975"/>
                    </a:lnTo>
                    <a:lnTo>
                      <a:pt x="1355" y="980"/>
                    </a:lnTo>
                    <a:lnTo>
                      <a:pt x="1355" y="986"/>
                    </a:lnTo>
                    <a:lnTo>
                      <a:pt x="1349" y="980"/>
                    </a:lnTo>
                    <a:lnTo>
                      <a:pt x="1343" y="980"/>
                    </a:lnTo>
                    <a:lnTo>
                      <a:pt x="1338" y="980"/>
                    </a:lnTo>
                    <a:lnTo>
                      <a:pt x="1338" y="986"/>
                    </a:lnTo>
                    <a:lnTo>
                      <a:pt x="1332" y="986"/>
                    </a:lnTo>
                    <a:lnTo>
                      <a:pt x="1326" y="980"/>
                    </a:lnTo>
                    <a:lnTo>
                      <a:pt x="1315" y="975"/>
                    </a:lnTo>
                    <a:lnTo>
                      <a:pt x="1304" y="975"/>
                    </a:lnTo>
                    <a:lnTo>
                      <a:pt x="1292" y="969"/>
                    </a:lnTo>
                    <a:lnTo>
                      <a:pt x="1287" y="969"/>
                    </a:lnTo>
                    <a:lnTo>
                      <a:pt x="1281" y="969"/>
                    </a:lnTo>
                    <a:lnTo>
                      <a:pt x="1270" y="969"/>
                    </a:lnTo>
                    <a:lnTo>
                      <a:pt x="1253" y="963"/>
                    </a:lnTo>
                    <a:lnTo>
                      <a:pt x="1247" y="963"/>
                    </a:lnTo>
                    <a:lnTo>
                      <a:pt x="1241" y="963"/>
                    </a:lnTo>
                    <a:lnTo>
                      <a:pt x="1230" y="963"/>
                    </a:lnTo>
                    <a:lnTo>
                      <a:pt x="1224" y="969"/>
                    </a:lnTo>
                    <a:lnTo>
                      <a:pt x="1219" y="969"/>
                    </a:lnTo>
                    <a:lnTo>
                      <a:pt x="1213" y="975"/>
                    </a:lnTo>
                    <a:lnTo>
                      <a:pt x="1207" y="975"/>
                    </a:lnTo>
                    <a:lnTo>
                      <a:pt x="1202" y="975"/>
                    </a:lnTo>
                    <a:lnTo>
                      <a:pt x="1196" y="975"/>
                    </a:lnTo>
                    <a:lnTo>
                      <a:pt x="1190" y="980"/>
                    </a:lnTo>
                    <a:lnTo>
                      <a:pt x="1185" y="980"/>
                    </a:lnTo>
                    <a:lnTo>
                      <a:pt x="1185" y="975"/>
                    </a:lnTo>
                    <a:lnTo>
                      <a:pt x="1185" y="980"/>
                    </a:lnTo>
                    <a:lnTo>
                      <a:pt x="1179" y="980"/>
                    </a:lnTo>
                    <a:lnTo>
                      <a:pt x="1173" y="975"/>
                    </a:lnTo>
                    <a:lnTo>
                      <a:pt x="1168" y="975"/>
                    </a:lnTo>
                    <a:lnTo>
                      <a:pt x="1162" y="975"/>
                    </a:lnTo>
                    <a:lnTo>
                      <a:pt x="1151" y="975"/>
                    </a:lnTo>
                    <a:lnTo>
                      <a:pt x="1145" y="980"/>
                    </a:lnTo>
                    <a:lnTo>
                      <a:pt x="1128" y="980"/>
                    </a:lnTo>
                    <a:lnTo>
                      <a:pt x="1128" y="986"/>
                    </a:lnTo>
                    <a:lnTo>
                      <a:pt x="1122" y="986"/>
                    </a:lnTo>
                    <a:lnTo>
                      <a:pt x="1122" y="992"/>
                    </a:lnTo>
                    <a:lnTo>
                      <a:pt x="1117" y="992"/>
                    </a:lnTo>
                    <a:lnTo>
                      <a:pt x="1111" y="997"/>
                    </a:lnTo>
                    <a:lnTo>
                      <a:pt x="1111" y="1003"/>
                    </a:lnTo>
                    <a:lnTo>
                      <a:pt x="1117" y="1009"/>
                    </a:lnTo>
                    <a:lnTo>
                      <a:pt x="1122" y="1009"/>
                    </a:lnTo>
                    <a:lnTo>
                      <a:pt x="1122" y="1014"/>
                    </a:lnTo>
                    <a:lnTo>
                      <a:pt x="1117" y="1014"/>
                    </a:lnTo>
                    <a:lnTo>
                      <a:pt x="1111" y="1014"/>
                    </a:lnTo>
                    <a:lnTo>
                      <a:pt x="1105" y="1014"/>
                    </a:lnTo>
                    <a:lnTo>
                      <a:pt x="1105" y="1020"/>
                    </a:lnTo>
                    <a:lnTo>
                      <a:pt x="1100" y="1014"/>
                    </a:lnTo>
                    <a:lnTo>
                      <a:pt x="1094" y="1014"/>
                    </a:lnTo>
                    <a:lnTo>
                      <a:pt x="1088" y="1020"/>
                    </a:lnTo>
                    <a:lnTo>
                      <a:pt x="1077" y="1020"/>
                    </a:lnTo>
                    <a:lnTo>
                      <a:pt x="1071" y="1026"/>
                    </a:lnTo>
                    <a:lnTo>
                      <a:pt x="1066" y="1026"/>
                    </a:lnTo>
                    <a:lnTo>
                      <a:pt x="1066" y="1031"/>
                    </a:lnTo>
                    <a:lnTo>
                      <a:pt x="1060" y="1037"/>
                    </a:lnTo>
                    <a:lnTo>
                      <a:pt x="1060" y="1043"/>
                    </a:lnTo>
                    <a:lnTo>
                      <a:pt x="1066" y="1043"/>
                    </a:lnTo>
                    <a:lnTo>
                      <a:pt x="1060" y="1048"/>
                    </a:lnTo>
                    <a:lnTo>
                      <a:pt x="1054" y="1048"/>
                    </a:lnTo>
                    <a:lnTo>
                      <a:pt x="1054" y="1054"/>
                    </a:lnTo>
                    <a:lnTo>
                      <a:pt x="1049" y="1054"/>
                    </a:lnTo>
                    <a:lnTo>
                      <a:pt x="1043" y="1054"/>
                    </a:lnTo>
                    <a:lnTo>
                      <a:pt x="1037" y="1048"/>
                    </a:lnTo>
                    <a:lnTo>
                      <a:pt x="1037" y="1043"/>
                    </a:lnTo>
                    <a:lnTo>
                      <a:pt x="1037" y="1048"/>
                    </a:lnTo>
                    <a:lnTo>
                      <a:pt x="1043" y="1054"/>
                    </a:lnTo>
                    <a:lnTo>
                      <a:pt x="1049" y="1054"/>
                    </a:lnTo>
                    <a:lnTo>
                      <a:pt x="1049" y="1060"/>
                    </a:lnTo>
                    <a:lnTo>
                      <a:pt x="1043" y="1060"/>
                    </a:lnTo>
                    <a:lnTo>
                      <a:pt x="1037" y="1065"/>
                    </a:lnTo>
                    <a:lnTo>
                      <a:pt x="1032" y="1065"/>
                    </a:lnTo>
                    <a:lnTo>
                      <a:pt x="1026" y="1065"/>
                    </a:lnTo>
                    <a:lnTo>
                      <a:pt x="1020" y="1065"/>
                    </a:lnTo>
                    <a:lnTo>
                      <a:pt x="1009" y="1071"/>
                    </a:lnTo>
                    <a:lnTo>
                      <a:pt x="1003" y="1071"/>
                    </a:lnTo>
                    <a:lnTo>
                      <a:pt x="992" y="1065"/>
                    </a:lnTo>
                    <a:lnTo>
                      <a:pt x="975" y="1060"/>
                    </a:lnTo>
                    <a:lnTo>
                      <a:pt x="969" y="1060"/>
                    </a:lnTo>
                    <a:lnTo>
                      <a:pt x="964" y="1060"/>
                    </a:lnTo>
                    <a:lnTo>
                      <a:pt x="958" y="1060"/>
                    </a:lnTo>
                    <a:lnTo>
                      <a:pt x="947" y="1060"/>
                    </a:lnTo>
                    <a:lnTo>
                      <a:pt x="941" y="1060"/>
                    </a:lnTo>
                    <a:lnTo>
                      <a:pt x="935" y="1065"/>
                    </a:lnTo>
                    <a:lnTo>
                      <a:pt x="930" y="1060"/>
                    </a:lnTo>
                    <a:lnTo>
                      <a:pt x="930" y="1065"/>
                    </a:lnTo>
                    <a:lnTo>
                      <a:pt x="930" y="1071"/>
                    </a:lnTo>
                    <a:lnTo>
                      <a:pt x="924" y="1071"/>
                    </a:lnTo>
                    <a:lnTo>
                      <a:pt x="918" y="1071"/>
                    </a:lnTo>
                    <a:lnTo>
                      <a:pt x="918" y="1077"/>
                    </a:lnTo>
                    <a:lnTo>
                      <a:pt x="913" y="1077"/>
                    </a:lnTo>
                    <a:lnTo>
                      <a:pt x="907" y="1077"/>
                    </a:lnTo>
                    <a:lnTo>
                      <a:pt x="901" y="1082"/>
                    </a:lnTo>
                    <a:lnTo>
                      <a:pt x="896" y="1082"/>
                    </a:lnTo>
                    <a:lnTo>
                      <a:pt x="890" y="1077"/>
                    </a:lnTo>
                    <a:lnTo>
                      <a:pt x="884" y="1077"/>
                    </a:lnTo>
                    <a:lnTo>
                      <a:pt x="879" y="1077"/>
                    </a:lnTo>
                    <a:lnTo>
                      <a:pt x="873" y="1071"/>
                    </a:lnTo>
                    <a:lnTo>
                      <a:pt x="856" y="1065"/>
                    </a:lnTo>
                    <a:lnTo>
                      <a:pt x="845" y="1065"/>
                    </a:lnTo>
                    <a:lnTo>
                      <a:pt x="833" y="1060"/>
                    </a:lnTo>
                    <a:lnTo>
                      <a:pt x="828" y="1060"/>
                    </a:lnTo>
                    <a:lnTo>
                      <a:pt x="822" y="1060"/>
                    </a:lnTo>
                    <a:lnTo>
                      <a:pt x="822" y="1054"/>
                    </a:lnTo>
                    <a:lnTo>
                      <a:pt x="822" y="1060"/>
                    </a:lnTo>
                    <a:lnTo>
                      <a:pt x="816" y="1060"/>
                    </a:lnTo>
                    <a:lnTo>
                      <a:pt x="805" y="1060"/>
                    </a:lnTo>
                    <a:lnTo>
                      <a:pt x="799" y="1060"/>
                    </a:lnTo>
                    <a:lnTo>
                      <a:pt x="794" y="1065"/>
                    </a:lnTo>
                    <a:lnTo>
                      <a:pt x="788" y="1065"/>
                    </a:lnTo>
                    <a:lnTo>
                      <a:pt x="782" y="1071"/>
                    </a:lnTo>
                    <a:lnTo>
                      <a:pt x="777" y="1071"/>
                    </a:lnTo>
                    <a:lnTo>
                      <a:pt x="771" y="1071"/>
                    </a:lnTo>
                    <a:lnTo>
                      <a:pt x="765" y="1071"/>
                    </a:lnTo>
                    <a:lnTo>
                      <a:pt x="760" y="1071"/>
                    </a:lnTo>
                    <a:lnTo>
                      <a:pt x="765" y="1071"/>
                    </a:lnTo>
                    <a:lnTo>
                      <a:pt x="771" y="1071"/>
                    </a:lnTo>
                    <a:lnTo>
                      <a:pt x="782" y="1071"/>
                    </a:lnTo>
                    <a:lnTo>
                      <a:pt x="782" y="1077"/>
                    </a:lnTo>
                    <a:lnTo>
                      <a:pt x="788" y="1077"/>
                    </a:lnTo>
                    <a:lnTo>
                      <a:pt x="788" y="1082"/>
                    </a:lnTo>
                    <a:lnTo>
                      <a:pt x="782" y="1088"/>
                    </a:lnTo>
                    <a:lnTo>
                      <a:pt x="771" y="1088"/>
                    </a:lnTo>
                    <a:lnTo>
                      <a:pt x="754" y="1082"/>
                    </a:lnTo>
                    <a:lnTo>
                      <a:pt x="748" y="1082"/>
                    </a:lnTo>
                    <a:lnTo>
                      <a:pt x="743" y="1082"/>
                    </a:lnTo>
                    <a:lnTo>
                      <a:pt x="737" y="1082"/>
                    </a:lnTo>
                    <a:lnTo>
                      <a:pt x="731" y="1082"/>
                    </a:lnTo>
                    <a:lnTo>
                      <a:pt x="726" y="1082"/>
                    </a:lnTo>
                    <a:lnTo>
                      <a:pt x="709" y="1088"/>
                    </a:lnTo>
                    <a:lnTo>
                      <a:pt x="697" y="1088"/>
                    </a:lnTo>
                    <a:lnTo>
                      <a:pt x="692" y="1094"/>
                    </a:lnTo>
                    <a:lnTo>
                      <a:pt x="680" y="1094"/>
                    </a:lnTo>
                    <a:lnTo>
                      <a:pt x="680" y="1099"/>
                    </a:lnTo>
                    <a:lnTo>
                      <a:pt x="675" y="1099"/>
                    </a:lnTo>
                    <a:lnTo>
                      <a:pt x="669" y="1105"/>
                    </a:lnTo>
                    <a:lnTo>
                      <a:pt x="669" y="1111"/>
                    </a:lnTo>
                    <a:lnTo>
                      <a:pt x="669" y="1116"/>
                    </a:lnTo>
                    <a:lnTo>
                      <a:pt x="663" y="1116"/>
                    </a:lnTo>
                    <a:lnTo>
                      <a:pt x="658" y="1122"/>
                    </a:lnTo>
                    <a:lnTo>
                      <a:pt x="646" y="1122"/>
                    </a:lnTo>
                    <a:lnTo>
                      <a:pt x="641" y="1128"/>
                    </a:lnTo>
                    <a:lnTo>
                      <a:pt x="635" y="1133"/>
                    </a:lnTo>
                    <a:lnTo>
                      <a:pt x="624" y="1139"/>
                    </a:lnTo>
                    <a:lnTo>
                      <a:pt x="618" y="1139"/>
                    </a:lnTo>
                    <a:lnTo>
                      <a:pt x="618" y="1145"/>
                    </a:lnTo>
                    <a:lnTo>
                      <a:pt x="618" y="1150"/>
                    </a:lnTo>
                    <a:lnTo>
                      <a:pt x="612" y="1150"/>
                    </a:lnTo>
                    <a:lnTo>
                      <a:pt x="595" y="1150"/>
                    </a:lnTo>
                    <a:lnTo>
                      <a:pt x="590" y="1156"/>
                    </a:lnTo>
                    <a:lnTo>
                      <a:pt x="584" y="1156"/>
                    </a:lnTo>
                    <a:lnTo>
                      <a:pt x="578" y="1162"/>
                    </a:lnTo>
                    <a:lnTo>
                      <a:pt x="573" y="1167"/>
                    </a:lnTo>
                    <a:lnTo>
                      <a:pt x="573" y="1173"/>
                    </a:lnTo>
                    <a:lnTo>
                      <a:pt x="573" y="1179"/>
                    </a:lnTo>
                    <a:lnTo>
                      <a:pt x="573" y="1184"/>
                    </a:lnTo>
                    <a:lnTo>
                      <a:pt x="567" y="1184"/>
                    </a:lnTo>
                    <a:lnTo>
                      <a:pt x="561" y="1184"/>
                    </a:lnTo>
                    <a:lnTo>
                      <a:pt x="561" y="1190"/>
                    </a:lnTo>
                    <a:lnTo>
                      <a:pt x="556" y="1184"/>
                    </a:lnTo>
                    <a:lnTo>
                      <a:pt x="550" y="1184"/>
                    </a:lnTo>
                    <a:lnTo>
                      <a:pt x="544" y="1184"/>
                    </a:lnTo>
                    <a:lnTo>
                      <a:pt x="533" y="1173"/>
                    </a:lnTo>
                    <a:lnTo>
                      <a:pt x="527" y="1173"/>
                    </a:lnTo>
                    <a:lnTo>
                      <a:pt x="527" y="1167"/>
                    </a:lnTo>
                    <a:lnTo>
                      <a:pt x="522" y="1167"/>
                    </a:lnTo>
                    <a:lnTo>
                      <a:pt x="516" y="1167"/>
                    </a:lnTo>
                    <a:lnTo>
                      <a:pt x="510" y="1167"/>
                    </a:lnTo>
                    <a:lnTo>
                      <a:pt x="505" y="1167"/>
                    </a:lnTo>
                    <a:lnTo>
                      <a:pt x="499" y="1167"/>
                    </a:lnTo>
                    <a:lnTo>
                      <a:pt x="493" y="1173"/>
                    </a:lnTo>
                    <a:lnTo>
                      <a:pt x="487" y="1167"/>
                    </a:lnTo>
                    <a:lnTo>
                      <a:pt x="482" y="1167"/>
                    </a:lnTo>
                    <a:lnTo>
                      <a:pt x="476" y="1167"/>
                    </a:lnTo>
                    <a:lnTo>
                      <a:pt x="476" y="1173"/>
                    </a:lnTo>
                    <a:lnTo>
                      <a:pt x="470" y="1173"/>
                    </a:lnTo>
                    <a:lnTo>
                      <a:pt x="465" y="1173"/>
                    </a:lnTo>
                    <a:lnTo>
                      <a:pt x="465" y="1167"/>
                    </a:lnTo>
                    <a:lnTo>
                      <a:pt x="459" y="1167"/>
                    </a:lnTo>
                    <a:lnTo>
                      <a:pt x="453" y="1162"/>
                    </a:lnTo>
                    <a:lnTo>
                      <a:pt x="453" y="1156"/>
                    </a:lnTo>
                    <a:lnTo>
                      <a:pt x="453" y="1162"/>
                    </a:lnTo>
                    <a:lnTo>
                      <a:pt x="448" y="1156"/>
                    </a:lnTo>
                    <a:lnTo>
                      <a:pt x="442" y="1156"/>
                    </a:lnTo>
                    <a:lnTo>
                      <a:pt x="442" y="1150"/>
                    </a:lnTo>
                    <a:lnTo>
                      <a:pt x="436" y="1145"/>
                    </a:lnTo>
                    <a:lnTo>
                      <a:pt x="431" y="1145"/>
                    </a:lnTo>
                    <a:lnTo>
                      <a:pt x="425" y="1139"/>
                    </a:lnTo>
                    <a:lnTo>
                      <a:pt x="419" y="1139"/>
                    </a:lnTo>
                    <a:lnTo>
                      <a:pt x="414" y="1139"/>
                    </a:lnTo>
                    <a:lnTo>
                      <a:pt x="414" y="1133"/>
                    </a:lnTo>
                    <a:lnTo>
                      <a:pt x="408" y="1128"/>
                    </a:lnTo>
                    <a:lnTo>
                      <a:pt x="402" y="1128"/>
                    </a:lnTo>
                    <a:lnTo>
                      <a:pt x="397" y="1128"/>
                    </a:lnTo>
                    <a:lnTo>
                      <a:pt x="391" y="1128"/>
                    </a:lnTo>
                    <a:lnTo>
                      <a:pt x="391" y="1133"/>
                    </a:lnTo>
                    <a:lnTo>
                      <a:pt x="385" y="1133"/>
                    </a:lnTo>
                    <a:lnTo>
                      <a:pt x="380" y="1133"/>
                    </a:lnTo>
                    <a:lnTo>
                      <a:pt x="380" y="1128"/>
                    </a:lnTo>
                    <a:lnTo>
                      <a:pt x="385" y="1128"/>
                    </a:lnTo>
                    <a:lnTo>
                      <a:pt x="391" y="1122"/>
                    </a:lnTo>
                    <a:lnTo>
                      <a:pt x="391" y="1116"/>
                    </a:lnTo>
                    <a:lnTo>
                      <a:pt x="397" y="1111"/>
                    </a:lnTo>
                    <a:lnTo>
                      <a:pt x="397" y="1099"/>
                    </a:lnTo>
                    <a:lnTo>
                      <a:pt x="397" y="1094"/>
                    </a:lnTo>
                    <a:lnTo>
                      <a:pt x="385" y="1082"/>
                    </a:lnTo>
                    <a:lnTo>
                      <a:pt x="385" y="1077"/>
                    </a:lnTo>
                    <a:lnTo>
                      <a:pt x="380" y="1077"/>
                    </a:lnTo>
                    <a:lnTo>
                      <a:pt x="374" y="1077"/>
                    </a:lnTo>
                    <a:lnTo>
                      <a:pt x="368" y="1077"/>
                    </a:lnTo>
                    <a:lnTo>
                      <a:pt x="357" y="1082"/>
                    </a:lnTo>
                    <a:lnTo>
                      <a:pt x="351" y="1077"/>
                    </a:lnTo>
                    <a:lnTo>
                      <a:pt x="346" y="1077"/>
                    </a:lnTo>
                    <a:lnTo>
                      <a:pt x="340" y="1077"/>
                    </a:lnTo>
                    <a:lnTo>
                      <a:pt x="334" y="1077"/>
                    </a:lnTo>
                    <a:lnTo>
                      <a:pt x="334" y="1071"/>
                    </a:lnTo>
                    <a:lnTo>
                      <a:pt x="334" y="1065"/>
                    </a:lnTo>
                    <a:lnTo>
                      <a:pt x="329" y="1065"/>
                    </a:lnTo>
                    <a:lnTo>
                      <a:pt x="323" y="1060"/>
                    </a:lnTo>
                    <a:lnTo>
                      <a:pt x="329" y="1060"/>
                    </a:lnTo>
                    <a:lnTo>
                      <a:pt x="334" y="1060"/>
                    </a:lnTo>
                    <a:lnTo>
                      <a:pt x="334" y="1054"/>
                    </a:lnTo>
                    <a:lnTo>
                      <a:pt x="340" y="1054"/>
                    </a:lnTo>
                    <a:lnTo>
                      <a:pt x="340" y="1048"/>
                    </a:lnTo>
                    <a:lnTo>
                      <a:pt x="346" y="1048"/>
                    </a:lnTo>
                    <a:lnTo>
                      <a:pt x="340" y="1048"/>
                    </a:lnTo>
                    <a:lnTo>
                      <a:pt x="340" y="1043"/>
                    </a:lnTo>
                    <a:lnTo>
                      <a:pt x="340" y="1048"/>
                    </a:lnTo>
                    <a:lnTo>
                      <a:pt x="334" y="1054"/>
                    </a:lnTo>
                    <a:lnTo>
                      <a:pt x="329" y="1054"/>
                    </a:lnTo>
                    <a:lnTo>
                      <a:pt x="329" y="1060"/>
                    </a:lnTo>
                    <a:lnTo>
                      <a:pt x="323" y="1060"/>
                    </a:lnTo>
                    <a:lnTo>
                      <a:pt x="317" y="1054"/>
                    </a:lnTo>
                    <a:lnTo>
                      <a:pt x="323" y="1060"/>
                    </a:lnTo>
                    <a:lnTo>
                      <a:pt x="317" y="1054"/>
                    </a:lnTo>
                    <a:lnTo>
                      <a:pt x="312" y="1054"/>
                    </a:lnTo>
                    <a:lnTo>
                      <a:pt x="306" y="1054"/>
                    </a:lnTo>
                    <a:lnTo>
                      <a:pt x="300" y="1054"/>
                    </a:lnTo>
                    <a:lnTo>
                      <a:pt x="295" y="1060"/>
                    </a:lnTo>
                    <a:lnTo>
                      <a:pt x="283" y="1060"/>
                    </a:lnTo>
                    <a:lnTo>
                      <a:pt x="278" y="1060"/>
                    </a:lnTo>
                    <a:lnTo>
                      <a:pt x="278" y="1065"/>
                    </a:lnTo>
                    <a:lnTo>
                      <a:pt x="272" y="1065"/>
                    </a:lnTo>
                    <a:lnTo>
                      <a:pt x="272" y="1060"/>
                    </a:lnTo>
                    <a:lnTo>
                      <a:pt x="266" y="1060"/>
                    </a:lnTo>
                    <a:lnTo>
                      <a:pt x="266" y="1065"/>
                    </a:lnTo>
                    <a:lnTo>
                      <a:pt x="261" y="1065"/>
                    </a:lnTo>
                    <a:lnTo>
                      <a:pt x="255" y="1065"/>
                    </a:lnTo>
                    <a:lnTo>
                      <a:pt x="255" y="1060"/>
                    </a:lnTo>
                    <a:lnTo>
                      <a:pt x="255" y="1054"/>
                    </a:lnTo>
                    <a:lnTo>
                      <a:pt x="261" y="1054"/>
                    </a:lnTo>
                    <a:lnTo>
                      <a:pt x="255" y="1054"/>
                    </a:lnTo>
                    <a:lnTo>
                      <a:pt x="255" y="1048"/>
                    </a:lnTo>
                    <a:lnTo>
                      <a:pt x="255" y="1043"/>
                    </a:lnTo>
                    <a:lnTo>
                      <a:pt x="255" y="1037"/>
                    </a:lnTo>
                    <a:lnTo>
                      <a:pt x="261" y="1037"/>
                    </a:lnTo>
                    <a:lnTo>
                      <a:pt x="261" y="1031"/>
                    </a:lnTo>
                    <a:lnTo>
                      <a:pt x="266" y="1031"/>
                    </a:lnTo>
                    <a:lnTo>
                      <a:pt x="266" y="1026"/>
                    </a:lnTo>
                    <a:lnTo>
                      <a:pt x="261" y="1020"/>
                    </a:lnTo>
                    <a:lnTo>
                      <a:pt x="255" y="1014"/>
                    </a:lnTo>
                    <a:lnTo>
                      <a:pt x="261" y="1009"/>
                    </a:lnTo>
                    <a:lnTo>
                      <a:pt x="266" y="1009"/>
                    </a:lnTo>
                    <a:lnTo>
                      <a:pt x="266" y="1003"/>
                    </a:lnTo>
                    <a:lnTo>
                      <a:pt x="261" y="992"/>
                    </a:lnTo>
                    <a:lnTo>
                      <a:pt x="255" y="992"/>
                    </a:lnTo>
                    <a:lnTo>
                      <a:pt x="255" y="986"/>
                    </a:lnTo>
                    <a:lnTo>
                      <a:pt x="249" y="986"/>
                    </a:lnTo>
                    <a:lnTo>
                      <a:pt x="244" y="986"/>
                    </a:lnTo>
                    <a:lnTo>
                      <a:pt x="238" y="980"/>
                    </a:lnTo>
                    <a:lnTo>
                      <a:pt x="221" y="980"/>
                    </a:lnTo>
                    <a:lnTo>
                      <a:pt x="210" y="980"/>
                    </a:lnTo>
                    <a:lnTo>
                      <a:pt x="204" y="980"/>
                    </a:lnTo>
                    <a:lnTo>
                      <a:pt x="198" y="986"/>
                    </a:lnTo>
                    <a:lnTo>
                      <a:pt x="187" y="986"/>
                    </a:lnTo>
                    <a:lnTo>
                      <a:pt x="181" y="986"/>
                    </a:lnTo>
                    <a:lnTo>
                      <a:pt x="176" y="986"/>
                    </a:lnTo>
                    <a:lnTo>
                      <a:pt x="170" y="992"/>
                    </a:lnTo>
                    <a:lnTo>
                      <a:pt x="164" y="992"/>
                    </a:lnTo>
                    <a:lnTo>
                      <a:pt x="164" y="997"/>
                    </a:lnTo>
                    <a:lnTo>
                      <a:pt x="159" y="997"/>
                    </a:lnTo>
                    <a:lnTo>
                      <a:pt x="159" y="1003"/>
                    </a:lnTo>
                    <a:lnTo>
                      <a:pt x="159" y="1009"/>
                    </a:lnTo>
                    <a:lnTo>
                      <a:pt x="159" y="1014"/>
                    </a:lnTo>
                    <a:lnTo>
                      <a:pt x="159" y="1009"/>
                    </a:lnTo>
                    <a:lnTo>
                      <a:pt x="159" y="1014"/>
                    </a:lnTo>
                    <a:lnTo>
                      <a:pt x="164" y="1020"/>
                    </a:lnTo>
                    <a:lnTo>
                      <a:pt x="170" y="1026"/>
                    </a:lnTo>
                    <a:lnTo>
                      <a:pt x="170" y="1031"/>
                    </a:lnTo>
                    <a:lnTo>
                      <a:pt x="164" y="1031"/>
                    </a:lnTo>
                    <a:lnTo>
                      <a:pt x="164" y="1037"/>
                    </a:lnTo>
                    <a:lnTo>
                      <a:pt x="164" y="1043"/>
                    </a:lnTo>
                    <a:lnTo>
                      <a:pt x="164" y="1048"/>
                    </a:lnTo>
                    <a:lnTo>
                      <a:pt x="164" y="1054"/>
                    </a:lnTo>
                    <a:lnTo>
                      <a:pt x="170" y="1054"/>
                    </a:lnTo>
                    <a:lnTo>
                      <a:pt x="170" y="1060"/>
                    </a:lnTo>
                    <a:lnTo>
                      <a:pt x="164" y="1054"/>
                    </a:lnTo>
                    <a:lnTo>
                      <a:pt x="159" y="1054"/>
                    </a:lnTo>
                    <a:lnTo>
                      <a:pt x="159" y="1048"/>
                    </a:lnTo>
                    <a:lnTo>
                      <a:pt x="153" y="1048"/>
                    </a:lnTo>
                    <a:lnTo>
                      <a:pt x="147" y="1043"/>
                    </a:lnTo>
                    <a:lnTo>
                      <a:pt x="147" y="1037"/>
                    </a:lnTo>
                    <a:lnTo>
                      <a:pt x="142" y="1037"/>
                    </a:lnTo>
                    <a:lnTo>
                      <a:pt x="142" y="1031"/>
                    </a:lnTo>
                    <a:lnTo>
                      <a:pt x="147" y="1031"/>
                    </a:lnTo>
                    <a:lnTo>
                      <a:pt x="142" y="1031"/>
                    </a:lnTo>
                    <a:lnTo>
                      <a:pt x="142" y="1026"/>
                    </a:lnTo>
                    <a:lnTo>
                      <a:pt x="142" y="1014"/>
                    </a:lnTo>
                    <a:lnTo>
                      <a:pt x="142" y="1009"/>
                    </a:lnTo>
                    <a:lnTo>
                      <a:pt x="136" y="1009"/>
                    </a:lnTo>
                    <a:lnTo>
                      <a:pt x="130" y="1009"/>
                    </a:lnTo>
                    <a:lnTo>
                      <a:pt x="130" y="1003"/>
                    </a:lnTo>
                    <a:lnTo>
                      <a:pt x="130" y="997"/>
                    </a:lnTo>
                    <a:lnTo>
                      <a:pt x="136" y="997"/>
                    </a:lnTo>
                    <a:lnTo>
                      <a:pt x="136" y="992"/>
                    </a:lnTo>
                    <a:lnTo>
                      <a:pt x="136" y="986"/>
                    </a:lnTo>
                    <a:lnTo>
                      <a:pt x="142" y="980"/>
                    </a:lnTo>
                    <a:lnTo>
                      <a:pt x="142" y="975"/>
                    </a:lnTo>
                    <a:lnTo>
                      <a:pt x="136" y="975"/>
                    </a:lnTo>
                    <a:lnTo>
                      <a:pt x="130" y="975"/>
                    </a:lnTo>
                    <a:lnTo>
                      <a:pt x="130" y="969"/>
                    </a:lnTo>
                    <a:lnTo>
                      <a:pt x="136" y="969"/>
                    </a:lnTo>
                    <a:lnTo>
                      <a:pt x="136" y="963"/>
                    </a:lnTo>
                    <a:lnTo>
                      <a:pt x="136" y="958"/>
                    </a:lnTo>
                    <a:lnTo>
                      <a:pt x="142" y="958"/>
                    </a:lnTo>
                    <a:lnTo>
                      <a:pt x="142" y="952"/>
                    </a:lnTo>
                    <a:lnTo>
                      <a:pt x="147" y="941"/>
                    </a:lnTo>
                    <a:lnTo>
                      <a:pt x="147" y="935"/>
                    </a:lnTo>
                    <a:lnTo>
                      <a:pt x="153" y="935"/>
                    </a:lnTo>
                    <a:lnTo>
                      <a:pt x="159" y="935"/>
                    </a:lnTo>
                    <a:lnTo>
                      <a:pt x="159" y="941"/>
                    </a:lnTo>
                    <a:lnTo>
                      <a:pt x="164" y="941"/>
                    </a:lnTo>
                    <a:lnTo>
                      <a:pt x="170" y="935"/>
                    </a:lnTo>
                    <a:lnTo>
                      <a:pt x="170" y="929"/>
                    </a:lnTo>
                    <a:lnTo>
                      <a:pt x="176" y="929"/>
                    </a:lnTo>
                    <a:lnTo>
                      <a:pt x="176" y="924"/>
                    </a:lnTo>
                    <a:lnTo>
                      <a:pt x="170" y="918"/>
                    </a:lnTo>
                    <a:lnTo>
                      <a:pt x="170" y="912"/>
                    </a:lnTo>
                    <a:lnTo>
                      <a:pt x="164" y="901"/>
                    </a:lnTo>
                    <a:lnTo>
                      <a:pt x="164" y="895"/>
                    </a:lnTo>
                    <a:lnTo>
                      <a:pt x="159" y="890"/>
                    </a:lnTo>
                    <a:lnTo>
                      <a:pt x="164" y="890"/>
                    </a:lnTo>
                    <a:lnTo>
                      <a:pt x="164" y="884"/>
                    </a:lnTo>
                    <a:lnTo>
                      <a:pt x="159" y="873"/>
                    </a:lnTo>
                    <a:lnTo>
                      <a:pt x="153" y="867"/>
                    </a:lnTo>
                    <a:lnTo>
                      <a:pt x="153" y="861"/>
                    </a:lnTo>
                    <a:lnTo>
                      <a:pt x="147" y="861"/>
                    </a:lnTo>
                    <a:lnTo>
                      <a:pt x="147" y="855"/>
                    </a:lnTo>
                    <a:lnTo>
                      <a:pt x="142" y="855"/>
                    </a:lnTo>
                    <a:lnTo>
                      <a:pt x="142" y="850"/>
                    </a:lnTo>
                    <a:lnTo>
                      <a:pt x="136" y="844"/>
                    </a:lnTo>
                    <a:lnTo>
                      <a:pt x="130" y="844"/>
                    </a:lnTo>
                    <a:lnTo>
                      <a:pt x="136" y="833"/>
                    </a:lnTo>
                    <a:lnTo>
                      <a:pt x="130" y="827"/>
                    </a:lnTo>
                    <a:lnTo>
                      <a:pt x="130" y="821"/>
                    </a:lnTo>
                    <a:lnTo>
                      <a:pt x="125" y="816"/>
                    </a:lnTo>
                    <a:lnTo>
                      <a:pt x="119" y="810"/>
                    </a:lnTo>
                    <a:lnTo>
                      <a:pt x="113" y="804"/>
                    </a:lnTo>
                    <a:lnTo>
                      <a:pt x="102" y="799"/>
                    </a:lnTo>
                    <a:lnTo>
                      <a:pt x="96" y="793"/>
                    </a:lnTo>
                    <a:lnTo>
                      <a:pt x="91" y="787"/>
                    </a:lnTo>
                    <a:lnTo>
                      <a:pt x="91" y="782"/>
                    </a:lnTo>
                    <a:lnTo>
                      <a:pt x="91" y="770"/>
                    </a:lnTo>
                    <a:lnTo>
                      <a:pt x="85" y="765"/>
                    </a:lnTo>
                    <a:lnTo>
                      <a:pt x="79" y="759"/>
                    </a:lnTo>
                    <a:lnTo>
                      <a:pt x="79" y="753"/>
                    </a:lnTo>
                    <a:lnTo>
                      <a:pt x="57" y="731"/>
                    </a:lnTo>
                    <a:lnTo>
                      <a:pt x="51" y="731"/>
                    </a:lnTo>
                    <a:lnTo>
                      <a:pt x="45" y="731"/>
                    </a:lnTo>
                    <a:lnTo>
                      <a:pt x="45" y="725"/>
                    </a:lnTo>
                    <a:lnTo>
                      <a:pt x="40" y="725"/>
                    </a:lnTo>
                    <a:lnTo>
                      <a:pt x="40" y="719"/>
                    </a:lnTo>
                    <a:lnTo>
                      <a:pt x="45" y="719"/>
                    </a:lnTo>
                    <a:lnTo>
                      <a:pt x="51" y="719"/>
                    </a:lnTo>
                    <a:lnTo>
                      <a:pt x="45" y="714"/>
                    </a:lnTo>
                    <a:lnTo>
                      <a:pt x="51" y="708"/>
                    </a:lnTo>
                    <a:lnTo>
                      <a:pt x="51" y="714"/>
                    </a:lnTo>
                    <a:lnTo>
                      <a:pt x="57" y="714"/>
                    </a:lnTo>
                    <a:lnTo>
                      <a:pt x="57" y="719"/>
                    </a:lnTo>
                    <a:lnTo>
                      <a:pt x="57" y="725"/>
                    </a:lnTo>
                    <a:lnTo>
                      <a:pt x="62" y="725"/>
                    </a:lnTo>
                    <a:lnTo>
                      <a:pt x="62" y="731"/>
                    </a:lnTo>
                    <a:lnTo>
                      <a:pt x="68" y="736"/>
                    </a:lnTo>
                    <a:lnTo>
                      <a:pt x="74" y="742"/>
                    </a:lnTo>
                    <a:lnTo>
                      <a:pt x="79" y="748"/>
                    </a:lnTo>
                    <a:lnTo>
                      <a:pt x="85" y="748"/>
                    </a:lnTo>
                    <a:lnTo>
                      <a:pt x="85" y="742"/>
                    </a:lnTo>
                    <a:lnTo>
                      <a:pt x="79" y="742"/>
                    </a:lnTo>
                    <a:lnTo>
                      <a:pt x="85" y="742"/>
                    </a:lnTo>
                    <a:lnTo>
                      <a:pt x="79" y="742"/>
                    </a:lnTo>
                    <a:lnTo>
                      <a:pt x="74" y="736"/>
                    </a:lnTo>
                    <a:lnTo>
                      <a:pt x="74" y="731"/>
                    </a:lnTo>
                    <a:lnTo>
                      <a:pt x="62" y="725"/>
                    </a:lnTo>
                    <a:lnTo>
                      <a:pt x="62" y="719"/>
                    </a:lnTo>
                    <a:lnTo>
                      <a:pt x="62" y="708"/>
                    </a:lnTo>
                    <a:lnTo>
                      <a:pt x="62" y="702"/>
                    </a:lnTo>
                    <a:lnTo>
                      <a:pt x="62" y="697"/>
                    </a:lnTo>
                    <a:lnTo>
                      <a:pt x="57" y="697"/>
                    </a:lnTo>
                    <a:lnTo>
                      <a:pt x="51" y="691"/>
                    </a:lnTo>
                    <a:lnTo>
                      <a:pt x="45" y="691"/>
                    </a:lnTo>
                    <a:lnTo>
                      <a:pt x="40" y="697"/>
                    </a:lnTo>
                    <a:lnTo>
                      <a:pt x="45" y="702"/>
                    </a:lnTo>
                    <a:lnTo>
                      <a:pt x="40" y="697"/>
                    </a:lnTo>
                    <a:lnTo>
                      <a:pt x="40" y="702"/>
                    </a:lnTo>
                    <a:lnTo>
                      <a:pt x="28" y="708"/>
                    </a:lnTo>
                    <a:lnTo>
                      <a:pt x="28" y="702"/>
                    </a:lnTo>
                    <a:lnTo>
                      <a:pt x="23" y="702"/>
                    </a:lnTo>
                    <a:lnTo>
                      <a:pt x="28" y="702"/>
                    </a:lnTo>
                    <a:lnTo>
                      <a:pt x="28" y="697"/>
                    </a:lnTo>
                    <a:lnTo>
                      <a:pt x="23" y="697"/>
                    </a:lnTo>
                    <a:lnTo>
                      <a:pt x="23" y="691"/>
                    </a:lnTo>
                    <a:lnTo>
                      <a:pt x="23" y="685"/>
                    </a:lnTo>
                    <a:lnTo>
                      <a:pt x="23" y="680"/>
                    </a:lnTo>
                    <a:lnTo>
                      <a:pt x="23" y="674"/>
                    </a:lnTo>
                    <a:lnTo>
                      <a:pt x="23" y="668"/>
                    </a:lnTo>
                    <a:lnTo>
                      <a:pt x="17" y="668"/>
                    </a:lnTo>
                    <a:lnTo>
                      <a:pt x="23" y="663"/>
                    </a:lnTo>
                    <a:lnTo>
                      <a:pt x="17" y="663"/>
                    </a:lnTo>
                    <a:lnTo>
                      <a:pt x="23" y="663"/>
                    </a:lnTo>
                    <a:lnTo>
                      <a:pt x="23" y="657"/>
                    </a:lnTo>
                    <a:lnTo>
                      <a:pt x="23" y="651"/>
                    </a:lnTo>
                    <a:lnTo>
                      <a:pt x="17" y="651"/>
                    </a:lnTo>
                    <a:lnTo>
                      <a:pt x="17" y="646"/>
                    </a:lnTo>
                    <a:lnTo>
                      <a:pt x="23" y="646"/>
                    </a:lnTo>
                    <a:lnTo>
                      <a:pt x="23" y="640"/>
                    </a:lnTo>
                    <a:lnTo>
                      <a:pt x="28" y="640"/>
                    </a:lnTo>
                    <a:lnTo>
                      <a:pt x="34" y="634"/>
                    </a:lnTo>
                    <a:lnTo>
                      <a:pt x="28" y="634"/>
                    </a:lnTo>
                    <a:lnTo>
                      <a:pt x="28" y="623"/>
                    </a:lnTo>
                    <a:lnTo>
                      <a:pt x="34" y="623"/>
                    </a:lnTo>
                    <a:lnTo>
                      <a:pt x="34" y="617"/>
                    </a:lnTo>
                    <a:lnTo>
                      <a:pt x="40" y="617"/>
                    </a:lnTo>
                    <a:lnTo>
                      <a:pt x="45" y="617"/>
                    </a:lnTo>
                    <a:lnTo>
                      <a:pt x="45" y="612"/>
                    </a:lnTo>
                    <a:lnTo>
                      <a:pt x="51" y="612"/>
                    </a:lnTo>
                    <a:lnTo>
                      <a:pt x="51" y="617"/>
                    </a:lnTo>
                    <a:lnTo>
                      <a:pt x="57" y="623"/>
                    </a:lnTo>
                    <a:lnTo>
                      <a:pt x="62" y="623"/>
                    </a:lnTo>
                    <a:lnTo>
                      <a:pt x="57" y="629"/>
                    </a:lnTo>
                    <a:lnTo>
                      <a:pt x="62" y="629"/>
                    </a:lnTo>
                    <a:lnTo>
                      <a:pt x="68" y="629"/>
                    </a:lnTo>
                    <a:lnTo>
                      <a:pt x="68" y="634"/>
                    </a:lnTo>
                    <a:lnTo>
                      <a:pt x="74" y="634"/>
                    </a:lnTo>
                    <a:lnTo>
                      <a:pt x="79" y="634"/>
                    </a:lnTo>
                    <a:lnTo>
                      <a:pt x="91" y="634"/>
                    </a:lnTo>
                    <a:lnTo>
                      <a:pt x="96" y="629"/>
                    </a:lnTo>
                    <a:lnTo>
                      <a:pt x="102" y="623"/>
                    </a:lnTo>
                    <a:lnTo>
                      <a:pt x="102" y="617"/>
                    </a:lnTo>
                    <a:lnTo>
                      <a:pt x="108" y="617"/>
                    </a:lnTo>
                    <a:lnTo>
                      <a:pt x="113" y="612"/>
                    </a:lnTo>
                    <a:lnTo>
                      <a:pt x="119" y="606"/>
                    </a:lnTo>
                    <a:lnTo>
                      <a:pt x="130" y="595"/>
                    </a:lnTo>
                    <a:lnTo>
                      <a:pt x="130" y="589"/>
                    </a:lnTo>
                    <a:lnTo>
                      <a:pt x="136" y="578"/>
                    </a:lnTo>
                    <a:lnTo>
                      <a:pt x="142" y="572"/>
                    </a:lnTo>
                    <a:lnTo>
                      <a:pt x="142" y="561"/>
                    </a:lnTo>
                    <a:lnTo>
                      <a:pt x="142" y="555"/>
                    </a:lnTo>
                    <a:lnTo>
                      <a:pt x="142" y="544"/>
                    </a:lnTo>
                    <a:lnTo>
                      <a:pt x="142" y="538"/>
                    </a:lnTo>
                    <a:lnTo>
                      <a:pt x="142" y="532"/>
                    </a:lnTo>
                    <a:lnTo>
                      <a:pt x="142" y="521"/>
                    </a:lnTo>
                    <a:lnTo>
                      <a:pt x="142" y="510"/>
                    </a:lnTo>
                    <a:lnTo>
                      <a:pt x="147" y="504"/>
                    </a:lnTo>
                    <a:lnTo>
                      <a:pt x="142" y="481"/>
                    </a:lnTo>
                    <a:lnTo>
                      <a:pt x="142" y="470"/>
                    </a:lnTo>
                    <a:lnTo>
                      <a:pt x="136" y="459"/>
                    </a:lnTo>
                    <a:lnTo>
                      <a:pt x="136" y="453"/>
                    </a:lnTo>
                    <a:lnTo>
                      <a:pt x="136" y="447"/>
                    </a:lnTo>
                    <a:lnTo>
                      <a:pt x="142" y="447"/>
                    </a:lnTo>
                    <a:lnTo>
                      <a:pt x="142" y="442"/>
                    </a:lnTo>
                    <a:lnTo>
                      <a:pt x="136" y="430"/>
                    </a:lnTo>
                    <a:lnTo>
                      <a:pt x="136" y="425"/>
                    </a:lnTo>
                    <a:lnTo>
                      <a:pt x="136" y="419"/>
                    </a:lnTo>
                    <a:lnTo>
                      <a:pt x="130" y="413"/>
                    </a:lnTo>
                    <a:lnTo>
                      <a:pt x="130" y="408"/>
                    </a:lnTo>
                    <a:lnTo>
                      <a:pt x="130" y="402"/>
                    </a:lnTo>
                    <a:lnTo>
                      <a:pt x="136" y="402"/>
                    </a:lnTo>
                    <a:lnTo>
                      <a:pt x="136" y="396"/>
                    </a:lnTo>
                    <a:lnTo>
                      <a:pt x="130" y="391"/>
                    </a:lnTo>
                    <a:lnTo>
                      <a:pt x="130" y="385"/>
                    </a:lnTo>
                    <a:lnTo>
                      <a:pt x="125" y="379"/>
                    </a:lnTo>
                    <a:lnTo>
                      <a:pt x="119" y="374"/>
                    </a:lnTo>
                    <a:lnTo>
                      <a:pt x="125" y="374"/>
                    </a:lnTo>
                    <a:lnTo>
                      <a:pt x="119" y="368"/>
                    </a:lnTo>
                    <a:lnTo>
                      <a:pt x="125" y="368"/>
                    </a:lnTo>
                    <a:lnTo>
                      <a:pt x="119" y="362"/>
                    </a:lnTo>
                    <a:lnTo>
                      <a:pt x="119" y="357"/>
                    </a:lnTo>
                    <a:lnTo>
                      <a:pt x="113" y="345"/>
                    </a:lnTo>
                    <a:lnTo>
                      <a:pt x="113" y="340"/>
                    </a:lnTo>
                    <a:lnTo>
                      <a:pt x="113" y="334"/>
                    </a:lnTo>
                    <a:lnTo>
                      <a:pt x="113" y="340"/>
                    </a:lnTo>
                    <a:lnTo>
                      <a:pt x="108" y="340"/>
                    </a:lnTo>
                    <a:lnTo>
                      <a:pt x="102" y="334"/>
                    </a:lnTo>
                    <a:lnTo>
                      <a:pt x="102" y="328"/>
                    </a:lnTo>
                    <a:lnTo>
                      <a:pt x="91" y="317"/>
                    </a:lnTo>
                    <a:lnTo>
                      <a:pt x="91" y="311"/>
                    </a:lnTo>
                    <a:lnTo>
                      <a:pt x="85" y="306"/>
                    </a:lnTo>
                    <a:lnTo>
                      <a:pt x="85" y="300"/>
                    </a:lnTo>
                    <a:lnTo>
                      <a:pt x="79" y="294"/>
                    </a:lnTo>
                    <a:lnTo>
                      <a:pt x="74" y="289"/>
                    </a:lnTo>
                    <a:lnTo>
                      <a:pt x="68" y="283"/>
                    </a:lnTo>
                    <a:lnTo>
                      <a:pt x="62" y="277"/>
                    </a:lnTo>
                    <a:lnTo>
                      <a:pt x="57" y="272"/>
                    </a:lnTo>
                    <a:lnTo>
                      <a:pt x="51" y="266"/>
                    </a:lnTo>
                    <a:lnTo>
                      <a:pt x="51" y="260"/>
                    </a:lnTo>
                    <a:lnTo>
                      <a:pt x="40" y="255"/>
                    </a:lnTo>
                    <a:lnTo>
                      <a:pt x="40" y="249"/>
                    </a:lnTo>
                    <a:lnTo>
                      <a:pt x="34" y="243"/>
                    </a:lnTo>
                    <a:lnTo>
                      <a:pt x="34" y="238"/>
                    </a:lnTo>
                    <a:lnTo>
                      <a:pt x="34" y="232"/>
                    </a:lnTo>
                    <a:lnTo>
                      <a:pt x="28" y="226"/>
                    </a:lnTo>
                    <a:lnTo>
                      <a:pt x="23" y="221"/>
                    </a:lnTo>
                    <a:lnTo>
                      <a:pt x="11" y="215"/>
                    </a:lnTo>
                    <a:lnTo>
                      <a:pt x="6" y="204"/>
                    </a:lnTo>
                    <a:lnTo>
                      <a:pt x="0" y="198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8" name="Freeform 8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487" y="1668"/>
                <a:ext cx="1311" cy="1223"/>
              </a:xfrm>
              <a:custGeom>
                <a:avLst/>
                <a:gdLst>
                  <a:gd name="T0" fmla="*/ 128045 w 2358"/>
                  <a:gd name="T1" fmla="*/ 787504 h 2199"/>
                  <a:gd name="T2" fmla="*/ 100081 w 2358"/>
                  <a:gd name="T3" fmla="*/ 732025 h 2199"/>
                  <a:gd name="T4" fmla="*/ 78004 w 2358"/>
                  <a:gd name="T5" fmla="*/ 673109 h 2199"/>
                  <a:gd name="T6" fmla="*/ 58381 w 2358"/>
                  <a:gd name="T7" fmla="*/ 612230 h 2199"/>
                  <a:gd name="T8" fmla="*/ 36304 w 2358"/>
                  <a:gd name="T9" fmla="*/ 567552 h 2199"/>
                  <a:gd name="T10" fmla="*/ 8340 w 2358"/>
                  <a:gd name="T11" fmla="*/ 522874 h 2199"/>
                  <a:gd name="T12" fmla="*/ 33360 w 2358"/>
                  <a:gd name="T13" fmla="*/ 492435 h 2199"/>
                  <a:gd name="T14" fmla="*/ 44644 w 2358"/>
                  <a:gd name="T15" fmla="*/ 456104 h 2199"/>
                  <a:gd name="T16" fmla="*/ 86344 w 2358"/>
                  <a:gd name="T17" fmla="*/ 436956 h 2199"/>
                  <a:gd name="T18" fmla="*/ 113817 w 2358"/>
                  <a:gd name="T19" fmla="*/ 464450 h 2199"/>
                  <a:gd name="T20" fmla="*/ 122158 w 2358"/>
                  <a:gd name="T21" fmla="*/ 509128 h 2199"/>
                  <a:gd name="T22" fmla="*/ 158461 w 2358"/>
                  <a:gd name="T23" fmla="*/ 528766 h 2199"/>
                  <a:gd name="T24" fmla="*/ 205558 w 2358"/>
                  <a:gd name="T25" fmla="*/ 545459 h 2199"/>
                  <a:gd name="T26" fmla="*/ 263939 w 2358"/>
                  <a:gd name="T27" fmla="*/ 545459 h 2199"/>
                  <a:gd name="T28" fmla="*/ 319866 w 2358"/>
                  <a:gd name="T29" fmla="*/ 542513 h 2199"/>
                  <a:gd name="T30" fmla="*/ 364020 w 2358"/>
                  <a:gd name="T31" fmla="*/ 545459 h 2199"/>
                  <a:gd name="T32" fmla="*/ 389040 w 2358"/>
                  <a:gd name="T33" fmla="*/ 512074 h 2199"/>
                  <a:gd name="T34" fmla="*/ 442024 w 2358"/>
                  <a:gd name="T35" fmla="*/ 487034 h 2199"/>
                  <a:gd name="T36" fmla="*/ 461648 w 2358"/>
                  <a:gd name="T37" fmla="*/ 233698 h 2199"/>
                  <a:gd name="T38" fmla="*/ 464591 w 2358"/>
                  <a:gd name="T39" fmla="*/ 16693 h 2199"/>
                  <a:gd name="T40" fmla="*/ 500404 w 2358"/>
                  <a:gd name="T41" fmla="*/ 25039 h 2199"/>
                  <a:gd name="T42" fmla="*/ 528368 w 2358"/>
                  <a:gd name="T43" fmla="*/ 60879 h 2199"/>
                  <a:gd name="T44" fmla="*/ 545049 w 2358"/>
                  <a:gd name="T45" fmla="*/ 100156 h 2199"/>
                  <a:gd name="T46" fmla="*/ 558785 w 2358"/>
                  <a:gd name="T47" fmla="*/ 138942 h 2199"/>
                  <a:gd name="T48" fmla="*/ 570069 w 2358"/>
                  <a:gd name="T49" fmla="*/ 180674 h 2199"/>
                  <a:gd name="T50" fmla="*/ 547992 w 2358"/>
                  <a:gd name="T51" fmla="*/ 217005 h 2199"/>
                  <a:gd name="T52" fmla="*/ 542105 w 2358"/>
                  <a:gd name="T53" fmla="*/ 275430 h 2199"/>
                  <a:gd name="T54" fmla="*/ 586749 w 2358"/>
                  <a:gd name="T55" fmla="*/ 272484 h 2199"/>
                  <a:gd name="T56" fmla="*/ 639733 w 2358"/>
                  <a:gd name="T57" fmla="*/ 272484 h 2199"/>
                  <a:gd name="T58" fmla="*/ 689773 w 2358"/>
                  <a:gd name="T59" fmla="*/ 261192 h 2199"/>
                  <a:gd name="T60" fmla="*/ 736870 w 2358"/>
                  <a:gd name="T61" fmla="*/ 233698 h 2199"/>
                  <a:gd name="T62" fmla="*/ 764834 w 2358"/>
                  <a:gd name="T63" fmla="*/ 202767 h 2199"/>
                  <a:gd name="T64" fmla="*/ 800647 w 2358"/>
                  <a:gd name="T65" fmla="*/ 177728 h 2199"/>
                  <a:gd name="T66" fmla="*/ 839895 w 2358"/>
                  <a:gd name="T67" fmla="*/ 247445 h 2199"/>
                  <a:gd name="T68" fmla="*/ 856574 w 2358"/>
                  <a:gd name="T69" fmla="*/ 297523 h 2199"/>
                  <a:gd name="T70" fmla="*/ 884539 w 2358"/>
                  <a:gd name="T71" fmla="*/ 342201 h 2199"/>
                  <a:gd name="T72" fmla="*/ 959599 w 2358"/>
                  <a:gd name="T73" fmla="*/ 355948 h 2199"/>
                  <a:gd name="T74" fmla="*/ 1026320 w 2358"/>
                  <a:gd name="T75" fmla="*/ 389333 h 2199"/>
                  <a:gd name="T76" fmla="*/ 1028773 w 2358"/>
                  <a:gd name="T77" fmla="*/ 434010 h 2199"/>
                  <a:gd name="T78" fmla="*/ 1059680 w 2358"/>
                  <a:gd name="T79" fmla="*/ 406026 h 2199"/>
                  <a:gd name="T80" fmla="*/ 1076360 w 2358"/>
                  <a:gd name="T81" fmla="*/ 389333 h 2199"/>
                  <a:gd name="T82" fmla="*/ 1093040 w 2358"/>
                  <a:gd name="T83" fmla="*/ 442357 h 2199"/>
                  <a:gd name="T84" fmla="*/ 1009640 w 2358"/>
                  <a:gd name="T85" fmla="*/ 648070 h 2199"/>
                  <a:gd name="T86" fmla="*/ 1045453 w 2358"/>
                  <a:gd name="T87" fmla="*/ 681456 h 2199"/>
                  <a:gd name="T88" fmla="*/ 1076360 w 2358"/>
                  <a:gd name="T89" fmla="*/ 712386 h 2199"/>
                  <a:gd name="T90" fmla="*/ 1101381 w 2358"/>
                  <a:gd name="T91" fmla="*/ 742826 h 2199"/>
                  <a:gd name="T92" fmla="*/ 1137194 w 2358"/>
                  <a:gd name="T93" fmla="*/ 767865 h 2199"/>
                  <a:gd name="T94" fmla="*/ 1128854 w 2358"/>
                  <a:gd name="T95" fmla="*/ 854274 h 2199"/>
                  <a:gd name="T96" fmla="*/ 973336 w 2358"/>
                  <a:gd name="T97" fmla="*/ 921045 h 2199"/>
                  <a:gd name="T98" fmla="*/ 892878 w 2358"/>
                  <a:gd name="T99" fmla="*/ 918099 h 2199"/>
                  <a:gd name="T100" fmla="*/ 770230 w 2358"/>
                  <a:gd name="T101" fmla="*/ 912699 h 2199"/>
                  <a:gd name="T102" fmla="*/ 698113 w 2358"/>
                  <a:gd name="T103" fmla="*/ 982415 h 2199"/>
                  <a:gd name="T104" fmla="*/ 592146 w 2358"/>
                  <a:gd name="T105" fmla="*/ 1024147 h 2199"/>
                  <a:gd name="T106" fmla="*/ 481272 w 2358"/>
                  <a:gd name="T107" fmla="*/ 1068334 h 2199"/>
                  <a:gd name="T108" fmla="*/ 456251 w 2358"/>
                  <a:gd name="T109" fmla="*/ 984870 h 2199"/>
                  <a:gd name="T110" fmla="*/ 380700 w 2358"/>
                  <a:gd name="T111" fmla="*/ 1043295 h 2199"/>
                  <a:gd name="T112" fmla="*/ 375303 w 2358"/>
                  <a:gd name="T113" fmla="*/ 968178 h 2199"/>
                  <a:gd name="T114" fmla="*/ 336547 w 2358"/>
                  <a:gd name="T115" fmla="*/ 946084 h 2199"/>
                  <a:gd name="T116" fmla="*/ 316923 w 2358"/>
                  <a:gd name="T117" fmla="*/ 890605 h 2199"/>
                  <a:gd name="T118" fmla="*/ 253146 w 2358"/>
                  <a:gd name="T119" fmla="*/ 759519 h 2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58" h="2199">
                    <a:moveTo>
                      <a:pt x="323" y="1717"/>
                    </a:moveTo>
                    <a:lnTo>
                      <a:pt x="317" y="1712"/>
                    </a:lnTo>
                    <a:lnTo>
                      <a:pt x="317" y="1706"/>
                    </a:lnTo>
                    <a:lnTo>
                      <a:pt x="312" y="1706"/>
                    </a:lnTo>
                    <a:lnTo>
                      <a:pt x="312" y="1700"/>
                    </a:lnTo>
                    <a:lnTo>
                      <a:pt x="312" y="1695"/>
                    </a:lnTo>
                    <a:lnTo>
                      <a:pt x="306" y="1683"/>
                    </a:lnTo>
                    <a:lnTo>
                      <a:pt x="306" y="1678"/>
                    </a:lnTo>
                    <a:lnTo>
                      <a:pt x="300" y="1672"/>
                    </a:lnTo>
                    <a:lnTo>
                      <a:pt x="295" y="1666"/>
                    </a:lnTo>
                    <a:lnTo>
                      <a:pt x="289" y="1661"/>
                    </a:lnTo>
                    <a:lnTo>
                      <a:pt x="283" y="1655"/>
                    </a:lnTo>
                    <a:lnTo>
                      <a:pt x="283" y="1649"/>
                    </a:lnTo>
                    <a:lnTo>
                      <a:pt x="283" y="1644"/>
                    </a:lnTo>
                    <a:lnTo>
                      <a:pt x="278" y="1638"/>
                    </a:lnTo>
                    <a:lnTo>
                      <a:pt x="272" y="1632"/>
                    </a:lnTo>
                    <a:lnTo>
                      <a:pt x="272" y="1621"/>
                    </a:lnTo>
                    <a:lnTo>
                      <a:pt x="266" y="1621"/>
                    </a:lnTo>
                    <a:lnTo>
                      <a:pt x="266" y="1610"/>
                    </a:lnTo>
                    <a:lnTo>
                      <a:pt x="266" y="1604"/>
                    </a:lnTo>
                    <a:lnTo>
                      <a:pt x="261" y="1604"/>
                    </a:lnTo>
                    <a:lnTo>
                      <a:pt x="255" y="1593"/>
                    </a:lnTo>
                    <a:lnTo>
                      <a:pt x="249" y="1587"/>
                    </a:lnTo>
                    <a:lnTo>
                      <a:pt x="244" y="1576"/>
                    </a:lnTo>
                    <a:lnTo>
                      <a:pt x="244" y="1570"/>
                    </a:lnTo>
                    <a:lnTo>
                      <a:pt x="244" y="1564"/>
                    </a:lnTo>
                    <a:lnTo>
                      <a:pt x="238" y="1564"/>
                    </a:lnTo>
                    <a:lnTo>
                      <a:pt x="238" y="1553"/>
                    </a:lnTo>
                    <a:lnTo>
                      <a:pt x="232" y="1553"/>
                    </a:lnTo>
                    <a:lnTo>
                      <a:pt x="227" y="1547"/>
                    </a:lnTo>
                    <a:lnTo>
                      <a:pt x="227" y="1542"/>
                    </a:lnTo>
                    <a:lnTo>
                      <a:pt x="227" y="1536"/>
                    </a:lnTo>
                    <a:lnTo>
                      <a:pt x="221" y="1536"/>
                    </a:lnTo>
                    <a:lnTo>
                      <a:pt x="221" y="1530"/>
                    </a:lnTo>
                    <a:lnTo>
                      <a:pt x="215" y="1525"/>
                    </a:lnTo>
                    <a:lnTo>
                      <a:pt x="215" y="1519"/>
                    </a:lnTo>
                    <a:lnTo>
                      <a:pt x="210" y="1513"/>
                    </a:lnTo>
                    <a:lnTo>
                      <a:pt x="210" y="1508"/>
                    </a:lnTo>
                    <a:lnTo>
                      <a:pt x="210" y="1502"/>
                    </a:lnTo>
                    <a:lnTo>
                      <a:pt x="204" y="1502"/>
                    </a:lnTo>
                    <a:lnTo>
                      <a:pt x="204" y="1496"/>
                    </a:lnTo>
                    <a:lnTo>
                      <a:pt x="204" y="1491"/>
                    </a:lnTo>
                    <a:lnTo>
                      <a:pt x="204" y="1485"/>
                    </a:lnTo>
                    <a:lnTo>
                      <a:pt x="198" y="1485"/>
                    </a:lnTo>
                    <a:lnTo>
                      <a:pt x="198" y="1479"/>
                    </a:lnTo>
                    <a:lnTo>
                      <a:pt x="198" y="1474"/>
                    </a:lnTo>
                    <a:lnTo>
                      <a:pt x="193" y="1468"/>
                    </a:lnTo>
                    <a:lnTo>
                      <a:pt x="193" y="1462"/>
                    </a:lnTo>
                    <a:lnTo>
                      <a:pt x="193" y="1456"/>
                    </a:lnTo>
                    <a:lnTo>
                      <a:pt x="187" y="1451"/>
                    </a:lnTo>
                    <a:lnTo>
                      <a:pt x="187" y="1445"/>
                    </a:lnTo>
                    <a:lnTo>
                      <a:pt x="181" y="1445"/>
                    </a:lnTo>
                    <a:lnTo>
                      <a:pt x="181" y="1439"/>
                    </a:lnTo>
                    <a:lnTo>
                      <a:pt x="181" y="1428"/>
                    </a:lnTo>
                    <a:lnTo>
                      <a:pt x="176" y="1417"/>
                    </a:lnTo>
                    <a:lnTo>
                      <a:pt x="176" y="1411"/>
                    </a:lnTo>
                    <a:lnTo>
                      <a:pt x="170" y="1394"/>
                    </a:lnTo>
                    <a:lnTo>
                      <a:pt x="164" y="1394"/>
                    </a:lnTo>
                    <a:lnTo>
                      <a:pt x="164" y="1388"/>
                    </a:lnTo>
                    <a:lnTo>
                      <a:pt x="159" y="1383"/>
                    </a:lnTo>
                    <a:lnTo>
                      <a:pt x="159" y="1377"/>
                    </a:lnTo>
                    <a:lnTo>
                      <a:pt x="164" y="1377"/>
                    </a:lnTo>
                    <a:lnTo>
                      <a:pt x="159" y="1371"/>
                    </a:lnTo>
                    <a:lnTo>
                      <a:pt x="153" y="1360"/>
                    </a:lnTo>
                    <a:lnTo>
                      <a:pt x="153" y="1354"/>
                    </a:lnTo>
                    <a:lnTo>
                      <a:pt x="153" y="1349"/>
                    </a:lnTo>
                    <a:lnTo>
                      <a:pt x="147" y="1349"/>
                    </a:lnTo>
                    <a:lnTo>
                      <a:pt x="147" y="1343"/>
                    </a:lnTo>
                    <a:lnTo>
                      <a:pt x="147" y="1337"/>
                    </a:lnTo>
                    <a:lnTo>
                      <a:pt x="147" y="1332"/>
                    </a:lnTo>
                    <a:lnTo>
                      <a:pt x="147" y="1326"/>
                    </a:lnTo>
                    <a:lnTo>
                      <a:pt x="147" y="1315"/>
                    </a:lnTo>
                    <a:lnTo>
                      <a:pt x="142" y="1309"/>
                    </a:lnTo>
                    <a:lnTo>
                      <a:pt x="142" y="1303"/>
                    </a:lnTo>
                    <a:lnTo>
                      <a:pt x="136" y="1298"/>
                    </a:lnTo>
                    <a:lnTo>
                      <a:pt x="136" y="1292"/>
                    </a:lnTo>
                    <a:lnTo>
                      <a:pt x="136" y="1286"/>
                    </a:lnTo>
                    <a:lnTo>
                      <a:pt x="136" y="1281"/>
                    </a:lnTo>
                    <a:lnTo>
                      <a:pt x="130" y="1281"/>
                    </a:lnTo>
                    <a:lnTo>
                      <a:pt x="130" y="1269"/>
                    </a:lnTo>
                    <a:lnTo>
                      <a:pt x="130" y="1258"/>
                    </a:lnTo>
                    <a:lnTo>
                      <a:pt x="125" y="1258"/>
                    </a:lnTo>
                    <a:lnTo>
                      <a:pt x="125" y="1252"/>
                    </a:lnTo>
                    <a:lnTo>
                      <a:pt x="119" y="1247"/>
                    </a:lnTo>
                    <a:lnTo>
                      <a:pt x="119" y="1241"/>
                    </a:lnTo>
                    <a:lnTo>
                      <a:pt x="119" y="1235"/>
                    </a:lnTo>
                    <a:lnTo>
                      <a:pt x="113" y="1235"/>
                    </a:lnTo>
                    <a:lnTo>
                      <a:pt x="113" y="1230"/>
                    </a:lnTo>
                    <a:lnTo>
                      <a:pt x="108" y="1224"/>
                    </a:lnTo>
                    <a:lnTo>
                      <a:pt x="102" y="1218"/>
                    </a:lnTo>
                    <a:lnTo>
                      <a:pt x="102" y="1213"/>
                    </a:lnTo>
                    <a:lnTo>
                      <a:pt x="102" y="1207"/>
                    </a:lnTo>
                    <a:lnTo>
                      <a:pt x="96" y="1207"/>
                    </a:lnTo>
                    <a:lnTo>
                      <a:pt x="96" y="1201"/>
                    </a:lnTo>
                    <a:lnTo>
                      <a:pt x="96" y="1196"/>
                    </a:lnTo>
                    <a:lnTo>
                      <a:pt x="96" y="1190"/>
                    </a:lnTo>
                    <a:lnTo>
                      <a:pt x="91" y="1184"/>
                    </a:lnTo>
                    <a:lnTo>
                      <a:pt x="96" y="1184"/>
                    </a:lnTo>
                    <a:lnTo>
                      <a:pt x="91" y="1179"/>
                    </a:lnTo>
                    <a:lnTo>
                      <a:pt x="91" y="1173"/>
                    </a:lnTo>
                    <a:lnTo>
                      <a:pt x="91" y="1167"/>
                    </a:lnTo>
                    <a:lnTo>
                      <a:pt x="85" y="1162"/>
                    </a:lnTo>
                    <a:lnTo>
                      <a:pt x="79" y="1162"/>
                    </a:lnTo>
                    <a:lnTo>
                      <a:pt x="79" y="1156"/>
                    </a:lnTo>
                    <a:lnTo>
                      <a:pt x="74" y="1156"/>
                    </a:lnTo>
                    <a:lnTo>
                      <a:pt x="68" y="1150"/>
                    </a:lnTo>
                    <a:lnTo>
                      <a:pt x="68" y="1145"/>
                    </a:lnTo>
                    <a:lnTo>
                      <a:pt x="62" y="1145"/>
                    </a:lnTo>
                    <a:lnTo>
                      <a:pt x="62" y="1139"/>
                    </a:lnTo>
                    <a:lnTo>
                      <a:pt x="62" y="1133"/>
                    </a:lnTo>
                    <a:lnTo>
                      <a:pt x="57" y="1128"/>
                    </a:lnTo>
                    <a:lnTo>
                      <a:pt x="57" y="1122"/>
                    </a:lnTo>
                    <a:lnTo>
                      <a:pt x="51" y="1116"/>
                    </a:lnTo>
                    <a:lnTo>
                      <a:pt x="45" y="1116"/>
                    </a:lnTo>
                    <a:lnTo>
                      <a:pt x="40" y="1111"/>
                    </a:lnTo>
                    <a:lnTo>
                      <a:pt x="34" y="1111"/>
                    </a:lnTo>
                    <a:lnTo>
                      <a:pt x="34" y="1099"/>
                    </a:lnTo>
                    <a:lnTo>
                      <a:pt x="28" y="1099"/>
                    </a:lnTo>
                    <a:lnTo>
                      <a:pt x="28" y="1094"/>
                    </a:lnTo>
                    <a:lnTo>
                      <a:pt x="28" y="1088"/>
                    </a:lnTo>
                    <a:lnTo>
                      <a:pt x="28" y="1082"/>
                    </a:lnTo>
                    <a:lnTo>
                      <a:pt x="23" y="1077"/>
                    </a:lnTo>
                    <a:lnTo>
                      <a:pt x="28" y="1077"/>
                    </a:lnTo>
                    <a:lnTo>
                      <a:pt x="28" y="1071"/>
                    </a:lnTo>
                    <a:lnTo>
                      <a:pt x="23" y="1065"/>
                    </a:lnTo>
                    <a:lnTo>
                      <a:pt x="17" y="1065"/>
                    </a:lnTo>
                    <a:lnTo>
                      <a:pt x="17" y="1060"/>
                    </a:lnTo>
                    <a:lnTo>
                      <a:pt x="11" y="1054"/>
                    </a:lnTo>
                    <a:lnTo>
                      <a:pt x="6" y="1048"/>
                    </a:lnTo>
                    <a:lnTo>
                      <a:pt x="0" y="1043"/>
                    </a:lnTo>
                    <a:lnTo>
                      <a:pt x="0" y="1037"/>
                    </a:lnTo>
                    <a:lnTo>
                      <a:pt x="0" y="1031"/>
                    </a:lnTo>
                    <a:lnTo>
                      <a:pt x="6" y="1026"/>
                    </a:lnTo>
                    <a:lnTo>
                      <a:pt x="11" y="1026"/>
                    </a:lnTo>
                    <a:lnTo>
                      <a:pt x="17" y="1026"/>
                    </a:lnTo>
                    <a:lnTo>
                      <a:pt x="23" y="1026"/>
                    </a:lnTo>
                    <a:lnTo>
                      <a:pt x="28" y="1020"/>
                    </a:lnTo>
                    <a:lnTo>
                      <a:pt x="34" y="1020"/>
                    </a:lnTo>
                    <a:lnTo>
                      <a:pt x="40" y="1014"/>
                    </a:lnTo>
                    <a:lnTo>
                      <a:pt x="40" y="1009"/>
                    </a:lnTo>
                    <a:lnTo>
                      <a:pt x="45" y="1003"/>
                    </a:lnTo>
                    <a:lnTo>
                      <a:pt x="51" y="1003"/>
                    </a:lnTo>
                    <a:lnTo>
                      <a:pt x="57" y="1003"/>
                    </a:lnTo>
                    <a:lnTo>
                      <a:pt x="62" y="1003"/>
                    </a:lnTo>
                    <a:lnTo>
                      <a:pt x="62" y="1009"/>
                    </a:lnTo>
                    <a:lnTo>
                      <a:pt x="68" y="1009"/>
                    </a:lnTo>
                    <a:lnTo>
                      <a:pt x="68" y="1003"/>
                    </a:lnTo>
                    <a:lnTo>
                      <a:pt x="74" y="1003"/>
                    </a:lnTo>
                    <a:lnTo>
                      <a:pt x="74" y="997"/>
                    </a:lnTo>
                    <a:lnTo>
                      <a:pt x="79" y="997"/>
                    </a:lnTo>
                    <a:lnTo>
                      <a:pt x="79" y="992"/>
                    </a:lnTo>
                    <a:lnTo>
                      <a:pt x="79" y="980"/>
                    </a:lnTo>
                    <a:lnTo>
                      <a:pt x="85" y="975"/>
                    </a:lnTo>
                    <a:lnTo>
                      <a:pt x="91" y="975"/>
                    </a:lnTo>
                    <a:lnTo>
                      <a:pt x="91" y="969"/>
                    </a:lnTo>
                    <a:lnTo>
                      <a:pt x="85" y="969"/>
                    </a:lnTo>
                    <a:lnTo>
                      <a:pt x="85" y="963"/>
                    </a:lnTo>
                    <a:lnTo>
                      <a:pt x="79" y="958"/>
                    </a:lnTo>
                    <a:lnTo>
                      <a:pt x="74" y="952"/>
                    </a:lnTo>
                    <a:lnTo>
                      <a:pt x="79" y="946"/>
                    </a:lnTo>
                    <a:lnTo>
                      <a:pt x="79" y="941"/>
                    </a:lnTo>
                    <a:lnTo>
                      <a:pt x="85" y="941"/>
                    </a:lnTo>
                    <a:lnTo>
                      <a:pt x="85" y="946"/>
                    </a:lnTo>
                    <a:lnTo>
                      <a:pt x="91" y="946"/>
                    </a:lnTo>
                    <a:lnTo>
                      <a:pt x="96" y="946"/>
                    </a:lnTo>
                    <a:lnTo>
                      <a:pt x="96" y="941"/>
                    </a:lnTo>
                    <a:lnTo>
                      <a:pt x="91" y="935"/>
                    </a:lnTo>
                    <a:lnTo>
                      <a:pt x="91" y="929"/>
                    </a:lnTo>
                    <a:lnTo>
                      <a:pt x="96" y="929"/>
                    </a:lnTo>
                    <a:lnTo>
                      <a:pt x="102" y="929"/>
                    </a:lnTo>
                    <a:lnTo>
                      <a:pt x="102" y="924"/>
                    </a:lnTo>
                    <a:lnTo>
                      <a:pt x="96" y="924"/>
                    </a:lnTo>
                    <a:lnTo>
                      <a:pt x="96" y="918"/>
                    </a:lnTo>
                    <a:lnTo>
                      <a:pt x="102" y="918"/>
                    </a:lnTo>
                    <a:lnTo>
                      <a:pt x="108" y="924"/>
                    </a:lnTo>
                    <a:lnTo>
                      <a:pt x="113" y="918"/>
                    </a:lnTo>
                    <a:lnTo>
                      <a:pt x="113" y="912"/>
                    </a:lnTo>
                    <a:lnTo>
                      <a:pt x="113" y="901"/>
                    </a:lnTo>
                    <a:lnTo>
                      <a:pt x="113" y="895"/>
                    </a:lnTo>
                    <a:lnTo>
                      <a:pt x="119" y="890"/>
                    </a:lnTo>
                    <a:lnTo>
                      <a:pt x="125" y="895"/>
                    </a:lnTo>
                    <a:lnTo>
                      <a:pt x="130" y="895"/>
                    </a:lnTo>
                    <a:lnTo>
                      <a:pt x="136" y="890"/>
                    </a:lnTo>
                    <a:lnTo>
                      <a:pt x="142" y="895"/>
                    </a:lnTo>
                    <a:lnTo>
                      <a:pt x="147" y="890"/>
                    </a:lnTo>
                    <a:lnTo>
                      <a:pt x="159" y="884"/>
                    </a:lnTo>
                    <a:lnTo>
                      <a:pt x="164" y="884"/>
                    </a:lnTo>
                    <a:lnTo>
                      <a:pt x="170" y="890"/>
                    </a:lnTo>
                    <a:lnTo>
                      <a:pt x="176" y="890"/>
                    </a:lnTo>
                    <a:lnTo>
                      <a:pt x="176" y="895"/>
                    </a:lnTo>
                    <a:lnTo>
                      <a:pt x="181" y="901"/>
                    </a:lnTo>
                    <a:lnTo>
                      <a:pt x="187" y="901"/>
                    </a:lnTo>
                    <a:lnTo>
                      <a:pt x="193" y="901"/>
                    </a:lnTo>
                    <a:lnTo>
                      <a:pt x="193" y="907"/>
                    </a:lnTo>
                    <a:lnTo>
                      <a:pt x="193" y="912"/>
                    </a:lnTo>
                    <a:lnTo>
                      <a:pt x="187" y="924"/>
                    </a:lnTo>
                    <a:lnTo>
                      <a:pt x="187" y="929"/>
                    </a:lnTo>
                    <a:lnTo>
                      <a:pt x="193" y="935"/>
                    </a:lnTo>
                    <a:lnTo>
                      <a:pt x="198" y="941"/>
                    </a:lnTo>
                    <a:lnTo>
                      <a:pt x="204" y="941"/>
                    </a:lnTo>
                    <a:lnTo>
                      <a:pt x="204" y="935"/>
                    </a:lnTo>
                    <a:lnTo>
                      <a:pt x="210" y="935"/>
                    </a:lnTo>
                    <a:lnTo>
                      <a:pt x="210" y="941"/>
                    </a:lnTo>
                    <a:lnTo>
                      <a:pt x="215" y="941"/>
                    </a:lnTo>
                    <a:lnTo>
                      <a:pt x="215" y="935"/>
                    </a:lnTo>
                    <a:lnTo>
                      <a:pt x="221" y="935"/>
                    </a:lnTo>
                    <a:lnTo>
                      <a:pt x="227" y="935"/>
                    </a:lnTo>
                    <a:lnTo>
                      <a:pt x="232" y="935"/>
                    </a:lnTo>
                    <a:lnTo>
                      <a:pt x="232" y="941"/>
                    </a:lnTo>
                    <a:lnTo>
                      <a:pt x="232" y="946"/>
                    </a:lnTo>
                    <a:lnTo>
                      <a:pt x="238" y="952"/>
                    </a:lnTo>
                    <a:lnTo>
                      <a:pt x="244" y="952"/>
                    </a:lnTo>
                    <a:lnTo>
                      <a:pt x="238" y="958"/>
                    </a:lnTo>
                    <a:lnTo>
                      <a:pt x="238" y="963"/>
                    </a:lnTo>
                    <a:lnTo>
                      <a:pt x="244" y="969"/>
                    </a:lnTo>
                    <a:lnTo>
                      <a:pt x="249" y="969"/>
                    </a:lnTo>
                    <a:lnTo>
                      <a:pt x="249" y="975"/>
                    </a:lnTo>
                    <a:lnTo>
                      <a:pt x="249" y="986"/>
                    </a:lnTo>
                    <a:lnTo>
                      <a:pt x="244" y="992"/>
                    </a:lnTo>
                    <a:lnTo>
                      <a:pt x="232" y="992"/>
                    </a:lnTo>
                    <a:lnTo>
                      <a:pt x="227" y="997"/>
                    </a:lnTo>
                    <a:lnTo>
                      <a:pt x="227" y="1003"/>
                    </a:lnTo>
                    <a:lnTo>
                      <a:pt x="227" y="1009"/>
                    </a:lnTo>
                    <a:lnTo>
                      <a:pt x="232" y="1009"/>
                    </a:lnTo>
                    <a:lnTo>
                      <a:pt x="238" y="1014"/>
                    </a:lnTo>
                    <a:lnTo>
                      <a:pt x="238" y="1020"/>
                    </a:lnTo>
                    <a:lnTo>
                      <a:pt x="238" y="1026"/>
                    </a:lnTo>
                    <a:lnTo>
                      <a:pt x="244" y="1026"/>
                    </a:lnTo>
                    <a:lnTo>
                      <a:pt x="249" y="1026"/>
                    </a:lnTo>
                    <a:lnTo>
                      <a:pt x="249" y="1031"/>
                    </a:lnTo>
                    <a:lnTo>
                      <a:pt x="249" y="1037"/>
                    </a:lnTo>
                    <a:lnTo>
                      <a:pt x="249" y="1043"/>
                    </a:lnTo>
                    <a:lnTo>
                      <a:pt x="249" y="1048"/>
                    </a:lnTo>
                    <a:lnTo>
                      <a:pt x="249" y="1054"/>
                    </a:lnTo>
                    <a:lnTo>
                      <a:pt x="249" y="1060"/>
                    </a:lnTo>
                    <a:lnTo>
                      <a:pt x="244" y="1065"/>
                    </a:lnTo>
                    <a:lnTo>
                      <a:pt x="249" y="1065"/>
                    </a:lnTo>
                    <a:lnTo>
                      <a:pt x="255" y="1065"/>
                    </a:lnTo>
                    <a:lnTo>
                      <a:pt x="261" y="1065"/>
                    </a:lnTo>
                    <a:lnTo>
                      <a:pt x="266" y="1060"/>
                    </a:lnTo>
                    <a:lnTo>
                      <a:pt x="272" y="1060"/>
                    </a:lnTo>
                    <a:lnTo>
                      <a:pt x="283" y="1065"/>
                    </a:lnTo>
                    <a:lnTo>
                      <a:pt x="283" y="1060"/>
                    </a:lnTo>
                    <a:lnTo>
                      <a:pt x="289" y="1060"/>
                    </a:lnTo>
                    <a:lnTo>
                      <a:pt x="295" y="1060"/>
                    </a:lnTo>
                    <a:lnTo>
                      <a:pt x="295" y="1065"/>
                    </a:lnTo>
                    <a:lnTo>
                      <a:pt x="300" y="1071"/>
                    </a:lnTo>
                    <a:lnTo>
                      <a:pt x="300" y="1077"/>
                    </a:lnTo>
                    <a:lnTo>
                      <a:pt x="306" y="1082"/>
                    </a:lnTo>
                    <a:lnTo>
                      <a:pt x="312" y="1082"/>
                    </a:lnTo>
                    <a:lnTo>
                      <a:pt x="317" y="1082"/>
                    </a:lnTo>
                    <a:lnTo>
                      <a:pt x="323" y="1077"/>
                    </a:lnTo>
                    <a:lnTo>
                      <a:pt x="329" y="1077"/>
                    </a:lnTo>
                    <a:lnTo>
                      <a:pt x="334" y="1077"/>
                    </a:lnTo>
                    <a:lnTo>
                      <a:pt x="340" y="1077"/>
                    </a:lnTo>
                    <a:lnTo>
                      <a:pt x="346" y="1077"/>
                    </a:lnTo>
                    <a:lnTo>
                      <a:pt x="351" y="1077"/>
                    </a:lnTo>
                    <a:lnTo>
                      <a:pt x="363" y="1077"/>
                    </a:lnTo>
                    <a:lnTo>
                      <a:pt x="368" y="1077"/>
                    </a:lnTo>
                    <a:lnTo>
                      <a:pt x="368" y="1082"/>
                    </a:lnTo>
                    <a:lnTo>
                      <a:pt x="374" y="1082"/>
                    </a:lnTo>
                    <a:lnTo>
                      <a:pt x="380" y="1077"/>
                    </a:lnTo>
                    <a:lnTo>
                      <a:pt x="380" y="1082"/>
                    </a:lnTo>
                    <a:lnTo>
                      <a:pt x="385" y="1082"/>
                    </a:lnTo>
                    <a:lnTo>
                      <a:pt x="385" y="1088"/>
                    </a:lnTo>
                    <a:lnTo>
                      <a:pt x="391" y="1088"/>
                    </a:lnTo>
                    <a:lnTo>
                      <a:pt x="397" y="1094"/>
                    </a:lnTo>
                    <a:lnTo>
                      <a:pt x="402" y="1094"/>
                    </a:lnTo>
                    <a:lnTo>
                      <a:pt x="402" y="1099"/>
                    </a:lnTo>
                    <a:lnTo>
                      <a:pt x="408" y="1099"/>
                    </a:lnTo>
                    <a:lnTo>
                      <a:pt x="414" y="1105"/>
                    </a:lnTo>
                    <a:lnTo>
                      <a:pt x="414" y="1111"/>
                    </a:lnTo>
                    <a:lnTo>
                      <a:pt x="419" y="1111"/>
                    </a:lnTo>
                    <a:lnTo>
                      <a:pt x="425" y="1111"/>
                    </a:lnTo>
                    <a:lnTo>
                      <a:pt x="431" y="1116"/>
                    </a:lnTo>
                    <a:lnTo>
                      <a:pt x="436" y="1116"/>
                    </a:lnTo>
                    <a:lnTo>
                      <a:pt x="442" y="1116"/>
                    </a:lnTo>
                    <a:lnTo>
                      <a:pt x="448" y="1116"/>
                    </a:lnTo>
                    <a:lnTo>
                      <a:pt x="448" y="1122"/>
                    </a:lnTo>
                    <a:lnTo>
                      <a:pt x="453" y="1116"/>
                    </a:lnTo>
                    <a:lnTo>
                      <a:pt x="459" y="1116"/>
                    </a:lnTo>
                    <a:lnTo>
                      <a:pt x="465" y="1116"/>
                    </a:lnTo>
                    <a:lnTo>
                      <a:pt x="470" y="1111"/>
                    </a:lnTo>
                    <a:lnTo>
                      <a:pt x="476" y="1111"/>
                    </a:lnTo>
                    <a:lnTo>
                      <a:pt x="482" y="1111"/>
                    </a:lnTo>
                    <a:lnTo>
                      <a:pt x="493" y="1111"/>
                    </a:lnTo>
                    <a:lnTo>
                      <a:pt x="499" y="1116"/>
                    </a:lnTo>
                    <a:lnTo>
                      <a:pt x="504" y="1116"/>
                    </a:lnTo>
                    <a:lnTo>
                      <a:pt x="510" y="1116"/>
                    </a:lnTo>
                    <a:lnTo>
                      <a:pt x="516" y="1116"/>
                    </a:lnTo>
                    <a:lnTo>
                      <a:pt x="521" y="1111"/>
                    </a:lnTo>
                    <a:lnTo>
                      <a:pt x="527" y="1111"/>
                    </a:lnTo>
                    <a:lnTo>
                      <a:pt x="533" y="1111"/>
                    </a:lnTo>
                    <a:lnTo>
                      <a:pt x="538" y="1111"/>
                    </a:lnTo>
                    <a:lnTo>
                      <a:pt x="544" y="1111"/>
                    </a:lnTo>
                    <a:lnTo>
                      <a:pt x="544" y="1105"/>
                    </a:lnTo>
                    <a:lnTo>
                      <a:pt x="550" y="1105"/>
                    </a:lnTo>
                    <a:lnTo>
                      <a:pt x="555" y="1105"/>
                    </a:lnTo>
                    <a:lnTo>
                      <a:pt x="567" y="1099"/>
                    </a:lnTo>
                    <a:lnTo>
                      <a:pt x="572" y="1105"/>
                    </a:lnTo>
                    <a:lnTo>
                      <a:pt x="578" y="1105"/>
                    </a:lnTo>
                    <a:lnTo>
                      <a:pt x="584" y="1099"/>
                    </a:lnTo>
                    <a:lnTo>
                      <a:pt x="589" y="1099"/>
                    </a:lnTo>
                    <a:lnTo>
                      <a:pt x="595" y="1099"/>
                    </a:lnTo>
                    <a:lnTo>
                      <a:pt x="601" y="1099"/>
                    </a:lnTo>
                    <a:lnTo>
                      <a:pt x="606" y="1099"/>
                    </a:lnTo>
                    <a:lnTo>
                      <a:pt x="612" y="1099"/>
                    </a:lnTo>
                    <a:lnTo>
                      <a:pt x="618" y="1099"/>
                    </a:lnTo>
                    <a:lnTo>
                      <a:pt x="623" y="1105"/>
                    </a:lnTo>
                    <a:lnTo>
                      <a:pt x="629" y="1099"/>
                    </a:lnTo>
                    <a:lnTo>
                      <a:pt x="629" y="1105"/>
                    </a:lnTo>
                    <a:lnTo>
                      <a:pt x="635" y="1105"/>
                    </a:lnTo>
                    <a:lnTo>
                      <a:pt x="640" y="1105"/>
                    </a:lnTo>
                    <a:lnTo>
                      <a:pt x="646" y="1105"/>
                    </a:lnTo>
                    <a:lnTo>
                      <a:pt x="652" y="1105"/>
                    </a:lnTo>
                    <a:lnTo>
                      <a:pt x="652" y="1111"/>
                    </a:lnTo>
                    <a:lnTo>
                      <a:pt x="657" y="1111"/>
                    </a:lnTo>
                    <a:lnTo>
                      <a:pt x="663" y="1116"/>
                    </a:lnTo>
                    <a:lnTo>
                      <a:pt x="663" y="1122"/>
                    </a:lnTo>
                    <a:lnTo>
                      <a:pt x="663" y="1128"/>
                    </a:lnTo>
                    <a:lnTo>
                      <a:pt x="669" y="1128"/>
                    </a:lnTo>
                    <a:lnTo>
                      <a:pt x="669" y="1122"/>
                    </a:lnTo>
                    <a:lnTo>
                      <a:pt x="669" y="1128"/>
                    </a:lnTo>
                    <a:lnTo>
                      <a:pt x="674" y="1128"/>
                    </a:lnTo>
                    <a:lnTo>
                      <a:pt x="680" y="1128"/>
                    </a:lnTo>
                    <a:lnTo>
                      <a:pt x="686" y="1133"/>
                    </a:lnTo>
                    <a:lnTo>
                      <a:pt x="691" y="1133"/>
                    </a:lnTo>
                    <a:lnTo>
                      <a:pt x="697" y="1133"/>
                    </a:lnTo>
                    <a:lnTo>
                      <a:pt x="703" y="1133"/>
                    </a:lnTo>
                    <a:lnTo>
                      <a:pt x="708" y="1133"/>
                    </a:lnTo>
                    <a:lnTo>
                      <a:pt x="714" y="1128"/>
                    </a:lnTo>
                    <a:lnTo>
                      <a:pt x="720" y="1122"/>
                    </a:lnTo>
                    <a:lnTo>
                      <a:pt x="725" y="1116"/>
                    </a:lnTo>
                    <a:lnTo>
                      <a:pt x="731" y="1116"/>
                    </a:lnTo>
                    <a:lnTo>
                      <a:pt x="737" y="1116"/>
                    </a:lnTo>
                    <a:lnTo>
                      <a:pt x="742" y="1111"/>
                    </a:lnTo>
                    <a:lnTo>
                      <a:pt x="737" y="1111"/>
                    </a:lnTo>
                    <a:lnTo>
                      <a:pt x="731" y="1105"/>
                    </a:lnTo>
                    <a:lnTo>
                      <a:pt x="725" y="1094"/>
                    </a:lnTo>
                    <a:lnTo>
                      <a:pt x="725" y="1088"/>
                    </a:lnTo>
                    <a:lnTo>
                      <a:pt x="731" y="1082"/>
                    </a:lnTo>
                    <a:lnTo>
                      <a:pt x="731" y="1077"/>
                    </a:lnTo>
                    <a:lnTo>
                      <a:pt x="737" y="1071"/>
                    </a:lnTo>
                    <a:lnTo>
                      <a:pt x="742" y="1071"/>
                    </a:lnTo>
                    <a:lnTo>
                      <a:pt x="748" y="1071"/>
                    </a:lnTo>
                    <a:lnTo>
                      <a:pt x="754" y="1071"/>
                    </a:lnTo>
                    <a:lnTo>
                      <a:pt x="759" y="1071"/>
                    </a:lnTo>
                    <a:lnTo>
                      <a:pt x="765" y="1071"/>
                    </a:lnTo>
                    <a:lnTo>
                      <a:pt x="771" y="1071"/>
                    </a:lnTo>
                    <a:lnTo>
                      <a:pt x="776" y="1071"/>
                    </a:lnTo>
                    <a:lnTo>
                      <a:pt x="782" y="1065"/>
                    </a:lnTo>
                    <a:lnTo>
                      <a:pt x="788" y="1065"/>
                    </a:lnTo>
                    <a:lnTo>
                      <a:pt x="788" y="1060"/>
                    </a:lnTo>
                    <a:lnTo>
                      <a:pt x="793" y="1060"/>
                    </a:lnTo>
                    <a:lnTo>
                      <a:pt x="793" y="1054"/>
                    </a:lnTo>
                    <a:lnTo>
                      <a:pt x="793" y="1048"/>
                    </a:lnTo>
                    <a:lnTo>
                      <a:pt x="793" y="1043"/>
                    </a:lnTo>
                    <a:lnTo>
                      <a:pt x="799" y="1037"/>
                    </a:lnTo>
                    <a:lnTo>
                      <a:pt x="799" y="1031"/>
                    </a:lnTo>
                    <a:lnTo>
                      <a:pt x="805" y="1026"/>
                    </a:lnTo>
                    <a:lnTo>
                      <a:pt x="810" y="1020"/>
                    </a:lnTo>
                    <a:lnTo>
                      <a:pt x="810" y="1014"/>
                    </a:lnTo>
                    <a:lnTo>
                      <a:pt x="816" y="1014"/>
                    </a:lnTo>
                    <a:lnTo>
                      <a:pt x="828" y="1014"/>
                    </a:lnTo>
                    <a:lnTo>
                      <a:pt x="833" y="1014"/>
                    </a:lnTo>
                    <a:lnTo>
                      <a:pt x="839" y="1014"/>
                    </a:lnTo>
                    <a:lnTo>
                      <a:pt x="845" y="1014"/>
                    </a:lnTo>
                    <a:lnTo>
                      <a:pt x="850" y="1009"/>
                    </a:lnTo>
                    <a:lnTo>
                      <a:pt x="856" y="1003"/>
                    </a:lnTo>
                    <a:lnTo>
                      <a:pt x="862" y="1003"/>
                    </a:lnTo>
                    <a:lnTo>
                      <a:pt x="867" y="1009"/>
                    </a:lnTo>
                    <a:lnTo>
                      <a:pt x="873" y="1009"/>
                    </a:lnTo>
                    <a:lnTo>
                      <a:pt x="879" y="1009"/>
                    </a:lnTo>
                    <a:lnTo>
                      <a:pt x="884" y="1003"/>
                    </a:lnTo>
                    <a:lnTo>
                      <a:pt x="884" y="997"/>
                    </a:lnTo>
                    <a:lnTo>
                      <a:pt x="890" y="997"/>
                    </a:lnTo>
                    <a:lnTo>
                      <a:pt x="896" y="992"/>
                    </a:lnTo>
                    <a:lnTo>
                      <a:pt x="901" y="992"/>
                    </a:lnTo>
                    <a:lnTo>
                      <a:pt x="907" y="992"/>
                    </a:lnTo>
                    <a:lnTo>
                      <a:pt x="913" y="992"/>
                    </a:lnTo>
                    <a:lnTo>
                      <a:pt x="918" y="986"/>
                    </a:lnTo>
                    <a:lnTo>
                      <a:pt x="924" y="992"/>
                    </a:lnTo>
                    <a:lnTo>
                      <a:pt x="924" y="986"/>
                    </a:lnTo>
                    <a:lnTo>
                      <a:pt x="930" y="952"/>
                    </a:lnTo>
                    <a:lnTo>
                      <a:pt x="930" y="918"/>
                    </a:lnTo>
                    <a:lnTo>
                      <a:pt x="930" y="884"/>
                    </a:lnTo>
                    <a:lnTo>
                      <a:pt x="930" y="850"/>
                    </a:lnTo>
                    <a:lnTo>
                      <a:pt x="930" y="816"/>
                    </a:lnTo>
                    <a:lnTo>
                      <a:pt x="930" y="782"/>
                    </a:lnTo>
                    <a:lnTo>
                      <a:pt x="930" y="748"/>
                    </a:lnTo>
                    <a:lnTo>
                      <a:pt x="935" y="714"/>
                    </a:lnTo>
                    <a:lnTo>
                      <a:pt x="935" y="703"/>
                    </a:lnTo>
                    <a:lnTo>
                      <a:pt x="935" y="680"/>
                    </a:lnTo>
                    <a:lnTo>
                      <a:pt x="935" y="646"/>
                    </a:lnTo>
                    <a:lnTo>
                      <a:pt x="935" y="612"/>
                    </a:lnTo>
                    <a:lnTo>
                      <a:pt x="935" y="578"/>
                    </a:lnTo>
                    <a:lnTo>
                      <a:pt x="935" y="544"/>
                    </a:lnTo>
                    <a:lnTo>
                      <a:pt x="935" y="510"/>
                    </a:lnTo>
                    <a:lnTo>
                      <a:pt x="941" y="476"/>
                    </a:lnTo>
                    <a:lnTo>
                      <a:pt x="941" y="442"/>
                    </a:lnTo>
                    <a:lnTo>
                      <a:pt x="941" y="408"/>
                    </a:lnTo>
                    <a:lnTo>
                      <a:pt x="941" y="374"/>
                    </a:lnTo>
                    <a:lnTo>
                      <a:pt x="941" y="340"/>
                    </a:lnTo>
                    <a:lnTo>
                      <a:pt x="941" y="306"/>
                    </a:lnTo>
                    <a:lnTo>
                      <a:pt x="941" y="272"/>
                    </a:lnTo>
                    <a:lnTo>
                      <a:pt x="941" y="243"/>
                    </a:lnTo>
                    <a:lnTo>
                      <a:pt x="941" y="238"/>
                    </a:lnTo>
                    <a:lnTo>
                      <a:pt x="947" y="232"/>
                    </a:lnTo>
                    <a:lnTo>
                      <a:pt x="947" y="221"/>
                    </a:lnTo>
                    <a:lnTo>
                      <a:pt x="947" y="204"/>
                    </a:lnTo>
                    <a:lnTo>
                      <a:pt x="947" y="181"/>
                    </a:lnTo>
                    <a:lnTo>
                      <a:pt x="947" y="170"/>
                    </a:lnTo>
                    <a:lnTo>
                      <a:pt x="947" y="158"/>
                    </a:lnTo>
                    <a:lnTo>
                      <a:pt x="947" y="136"/>
                    </a:lnTo>
                    <a:lnTo>
                      <a:pt x="947" y="113"/>
                    </a:lnTo>
                    <a:lnTo>
                      <a:pt x="947" y="102"/>
                    </a:lnTo>
                    <a:lnTo>
                      <a:pt x="947" y="90"/>
                    </a:lnTo>
                    <a:lnTo>
                      <a:pt x="947" y="68"/>
                    </a:lnTo>
                    <a:lnTo>
                      <a:pt x="947" y="45"/>
                    </a:lnTo>
                    <a:lnTo>
                      <a:pt x="947" y="34"/>
                    </a:lnTo>
                    <a:lnTo>
                      <a:pt x="947" y="22"/>
                    </a:lnTo>
                    <a:lnTo>
                      <a:pt x="947" y="0"/>
                    </a:lnTo>
                    <a:lnTo>
                      <a:pt x="952" y="5"/>
                    </a:lnTo>
                    <a:lnTo>
                      <a:pt x="958" y="5"/>
                    </a:lnTo>
                    <a:lnTo>
                      <a:pt x="958" y="11"/>
                    </a:lnTo>
                    <a:lnTo>
                      <a:pt x="958" y="17"/>
                    </a:lnTo>
                    <a:lnTo>
                      <a:pt x="964" y="17"/>
                    </a:lnTo>
                    <a:lnTo>
                      <a:pt x="964" y="22"/>
                    </a:lnTo>
                    <a:lnTo>
                      <a:pt x="969" y="22"/>
                    </a:lnTo>
                    <a:lnTo>
                      <a:pt x="975" y="22"/>
                    </a:lnTo>
                    <a:lnTo>
                      <a:pt x="975" y="28"/>
                    </a:lnTo>
                    <a:lnTo>
                      <a:pt x="981" y="34"/>
                    </a:lnTo>
                    <a:lnTo>
                      <a:pt x="986" y="34"/>
                    </a:lnTo>
                    <a:lnTo>
                      <a:pt x="992" y="34"/>
                    </a:lnTo>
                    <a:lnTo>
                      <a:pt x="992" y="39"/>
                    </a:lnTo>
                    <a:lnTo>
                      <a:pt x="998" y="39"/>
                    </a:lnTo>
                    <a:lnTo>
                      <a:pt x="1003" y="39"/>
                    </a:lnTo>
                    <a:lnTo>
                      <a:pt x="1009" y="45"/>
                    </a:lnTo>
                    <a:lnTo>
                      <a:pt x="1015" y="45"/>
                    </a:lnTo>
                    <a:lnTo>
                      <a:pt x="1020" y="45"/>
                    </a:lnTo>
                    <a:lnTo>
                      <a:pt x="1020" y="51"/>
                    </a:lnTo>
                    <a:lnTo>
                      <a:pt x="1020" y="56"/>
                    </a:lnTo>
                    <a:lnTo>
                      <a:pt x="1026" y="56"/>
                    </a:lnTo>
                    <a:lnTo>
                      <a:pt x="1026" y="62"/>
                    </a:lnTo>
                    <a:lnTo>
                      <a:pt x="1032" y="62"/>
                    </a:lnTo>
                    <a:lnTo>
                      <a:pt x="1037" y="68"/>
                    </a:lnTo>
                    <a:lnTo>
                      <a:pt x="1037" y="73"/>
                    </a:lnTo>
                    <a:lnTo>
                      <a:pt x="1043" y="73"/>
                    </a:lnTo>
                    <a:lnTo>
                      <a:pt x="1049" y="73"/>
                    </a:lnTo>
                    <a:lnTo>
                      <a:pt x="1049" y="79"/>
                    </a:lnTo>
                    <a:lnTo>
                      <a:pt x="1054" y="85"/>
                    </a:lnTo>
                    <a:lnTo>
                      <a:pt x="1054" y="90"/>
                    </a:lnTo>
                    <a:lnTo>
                      <a:pt x="1060" y="96"/>
                    </a:lnTo>
                    <a:lnTo>
                      <a:pt x="1060" y="102"/>
                    </a:lnTo>
                    <a:lnTo>
                      <a:pt x="1060" y="107"/>
                    </a:lnTo>
                    <a:lnTo>
                      <a:pt x="1066" y="107"/>
                    </a:lnTo>
                    <a:lnTo>
                      <a:pt x="1071" y="107"/>
                    </a:lnTo>
                    <a:lnTo>
                      <a:pt x="1071" y="113"/>
                    </a:lnTo>
                    <a:lnTo>
                      <a:pt x="1066" y="119"/>
                    </a:lnTo>
                    <a:lnTo>
                      <a:pt x="1066" y="124"/>
                    </a:lnTo>
                    <a:lnTo>
                      <a:pt x="1071" y="124"/>
                    </a:lnTo>
                    <a:lnTo>
                      <a:pt x="1077" y="124"/>
                    </a:lnTo>
                    <a:lnTo>
                      <a:pt x="1077" y="130"/>
                    </a:lnTo>
                    <a:lnTo>
                      <a:pt x="1077" y="136"/>
                    </a:lnTo>
                    <a:lnTo>
                      <a:pt x="1083" y="141"/>
                    </a:lnTo>
                    <a:lnTo>
                      <a:pt x="1088" y="141"/>
                    </a:lnTo>
                    <a:lnTo>
                      <a:pt x="1083" y="147"/>
                    </a:lnTo>
                    <a:lnTo>
                      <a:pt x="1083" y="153"/>
                    </a:lnTo>
                    <a:lnTo>
                      <a:pt x="1088" y="153"/>
                    </a:lnTo>
                    <a:lnTo>
                      <a:pt x="1088" y="158"/>
                    </a:lnTo>
                    <a:lnTo>
                      <a:pt x="1094" y="164"/>
                    </a:lnTo>
                    <a:lnTo>
                      <a:pt x="1094" y="170"/>
                    </a:lnTo>
                    <a:lnTo>
                      <a:pt x="1100" y="170"/>
                    </a:lnTo>
                    <a:lnTo>
                      <a:pt x="1105" y="175"/>
                    </a:lnTo>
                    <a:lnTo>
                      <a:pt x="1105" y="181"/>
                    </a:lnTo>
                    <a:lnTo>
                      <a:pt x="1111" y="181"/>
                    </a:lnTo>
                    <a:lnTo>
                      <a:pt x="1111" y="187"/>
                    </a:lnTo>
                    <a:lnTo>
                      <a:pt x="1117" y="187"/>
                    </a:lnTo>
                    <a:lnTo>
                      <a:pt x="1122" y="187"/>
                    </a:lnTo>
                    <a:lnTo>
                      <a:pt x="1122" y="192"/>
                    </a:lnTo>
                    <a:lnTo>
                      <a:pt x="1117" y="192"/>
                    </a:lnTo>
                    <a:lnTo>
                      <a:pt x="1111" y="198"/>
                    </a:lnTo>
                    <a:lnTo>
                      <a:pt x="1111" y="204"/>
                    </a:lnTo>
                    <a:lnTo>
                      <a:pt x="1111" y="209"/>
                    </a:lnTo>
                    <a:lnTo>
                      <a:pt x="1122" y="215"/>
                    </a:lnTo>
                    <a:lnTo>
                      <a:pt x="1128" y="221"/>
                    </a:lnTo>
                    <a:lnTo>
                      <a:pt x="1128" y="226"/>
                    </a:lnTo>
                    <a:lnTo>
                      <a:pt x="1122" y="226"/>
                    </a:lnTo>
                    <a:lnTo>
                      <a:pt x="1122" y="232"/>
                    </a:lnTo>
                    <a:lnTo>
                      <a:pt x="1117" y="232"/>
                    </a:lnTo>
                    <a:lnTo>
                      <a:pt x="1117" y="238"/>
                    </a:lnTo>
                    <a:lnTo>
                      <a:pt x="1122" y="238"/>
                    </a:lnTo>
                    <a:lnTo>
                      <a:pt x="1128" y="238"/>
                    </a:lnTo>
                    <a:lnTo>
                      <a:pt x="1122" y="249"/>
                    </a:lnTo>
                    <a:lnTo>
                      <a:pt x="1122" y="255"/>
                    </a:lnTo>
                    <a:lnTo>
                      <a:pt x="1128" y="255"/>
                    </a:lnTo>
                    <a:lnTo>
                      <a:pt x="1134" y="260"/>
                    </a:lnTo>
                    <a:lnTo>
                      <a:pt x="1134" y="266"/>
                    </a:lnTo>
                    <a:lnTo>
                      <a:pt x="1134" y="272"/>
                    </a:lnTo>
                    <a:lnTo>
                      <a:pt x="1139" y="272"/>
                    </a:lnTo>
                    <a:lnTo>
                      <a:pt x="1139" y="277"/>
                    </a:lnTo>
                    <a:lnTo>
                      <a:pt x="1145" y="277"/>
                    </a:lnTo>
                    <a:lnTo>
                      <a:pt x="1139" y="277"/>
                    </a:lnTo>
                    <a:lnTo>
                      <a:pt x="1139" y="283"/>
                    </a:lnTo>
                    <a:lnTo>
                      <a:pt x="1139" y="289"/>
                    </a:lnTo>
                    <a:lnTo>
                      <a:pt x="1151" y="283"/>
                    </a:lnTo>
                    <a:lnTo>
                      <a:pt x="1151" y="294"/>
                    </a:lnTo>
                    <a:lnTo>
                      <a:pt x="1151" y="300"/>
                    </a:lnTo>
                    <a:lnTo>
                      <a:pt x="1156" y="300"/>
                    </a:lnTo>
                    <a:lnTo>
                      <a:pt x="1156" y="306"/>
                    </a:lnTo>
                    <a:lnTo>
                      <a:pt x="1151" y="306"/>
                    </a:lnTo>
                    <a:lnTo>
                      <a:pt x="1151" y="311"/>
                    </a:lnTo>
                    <a:lnTo>
                      <a:pt x="1156" y="317"/>
                    </a:lnTo>
                    <a:lnTo>
                      <a:pt x="1162" y="323"/>
                    </a:lnTo>
                    <a:lnTo>
                      <a:pt x="1162" y="328"/>
                    </a:lnTo>
                    <a:lnTo>
                      <a:pt x="1162" y="334"/>
                    </a:lnTo>
                    <a:lnTo>
                      <a:pt x="1156" y="334"/>
                    </a:lnTo>
                    <a:lnTo>
                      <a:pt x="1156" y="340"/>
                    </a:lnTo>
                    <a:lnTo>
                      <a:pt x="1162" y="345"/>
                    </a:lnTo>
                    <a:lnTo>
                      <a:pt x="1162" y="351"/>
                    </a:lnTo>
                    <a:lnTo>
                      <a:pt x="1156" y="351"/>
                    </a:lnTo>
                    <a:lnTo>
                      <a:pt x="1162" y="351"/>
                    </a:lnTo>
                    <a:lnTo>
                      <a:pt x="1162" y="357"/>
                    </a:lnTo>
                    <a:lnTo>
                      <a:pt x="1156" y="362"/>
                    </a:lnTo>
                    <a:lnTo>
                      <a:pt x="1162" y="368"/>
                    </a:lnTo>
                    <a:lnTo>
                      <a:pt x="1168" y="368"/>
                    </a:lnTo>
                    <a:lnTo>
                      <a:pt x="1168" y="374"/>
                    </a:lnTo>
                    <a:lnTo>
                      <a:pt x="1168" y="379"/>
                    </a:lnTo>
                    <a:lnTo>
                      <a:pt x="1162" y="379"/>
                    </a:lnTo>
                    <a:lnTo>
                      <a:pt x="1156" y="379"/>
                    </a:lnTo>
                    <a:lnTo>
                      <a:pt x="1156" y="385"/>
                    </a:lnTo>
                    <a:lnTo>
                      <a:pt x="1156" y="391"/>
                    </a:lnTo>
                    <a:lnTo>
                      <a:pt x="1151" y="396"/>
                    </a:lnTo>
                    <a:lnTo>
                      <a:pt x="1151" y="402"/>
                    </a:lnTo>
                    <a:lnTo>
                      <a:pt x="1151" y="408"/>
                    </a:lnTo>
                    <a:lnTo>
                      <a:pt x="1145" y="408"/>
                    </a:lnTo>
                    <a:lnTo>
                      <a:pt x="1145" y="413"/>
                    </a:lnTo>
                    <a:lnTo>
                      <a:pt x="1139" y="413"/>
                    </a:lnTo>
                    <a:lnTo>
                      <a:pt x="1134" y="419"/>
                    </a:lnTo>
                    <a:lnTo>
                      <a:pt x="1134" y="425"/>
                    </a:lnTo>
                    <a:lnTo>
                      <a:pt x="1128" y="425"/>
                    </a:lnTo>
                    <a:lnTo>
                      <a:pt x="1128" y="430"/>
                    </a:lnTo>
                    <a:lnTo>
                      <a:pt x="1122" y="430"/>
                    </a:lnTo>
                    <a:lnTo>
                      <a:pt x="1122" y="436"/>
                    </a:lnTo>
                    <a:lnTo>
                      <a:pt x="1122" y="442"/>
                    </a:lnTo>
                    <a:lnTo>
                      <a:pt x="1117" y="442"/>
                    </a:lnTo>
                    <a:lnTo>
                      <a:pt x="1111" y="447"/>
                    </a:lnTo>
                    <a:lnTo>
                      <a:pt x="1111" y="453"/>
                    </a:lnTo>
                    <a:lnTo>
                      <a:pt x="1105" y="453"/>
                    </a:lnTo>
                    <a:lnTo>
                      <a:pt x="1100" y="453"/>
                    </a:lnTo>
                    <a:lnTo>
                      <a:pt x="1100" y="464"/>
                    </a:lnTo>
                    <a:lnTo>
                      <a:pt x="1100" y="470"/>
                    </a:lnTo>
                    <a:lnTo>
                      <a:pt x="1100" y="476"/>
                    </a:lnTo>
                    <a:lnTo>
                      <a:pt x="1100" y="487"/>
                    </a:lnTo>
                    <a:lnTo>
                      <a:pt x="1100" y="493"/>
                    </a:lnTo>
                    <a:lnTo>
                      <a:pt x="1105" y="493"/>
                    </a:lnTo>
                    <a:lnTo>
                      <a:pt x="1105" y="504"/>
                    </a:lnTo>
                    <a:lnTo>
                      <a:pt x="1105" y="515"/>
                    </a:lnTo>
                    <a:lnTo>
                      <a:pt x="1100" y="521"/>
                    </a:lnTo>
                    <a:lnTo>
                      <a:pt x="1100" y="527"/>
                    </a:lnTo>
                    <a:lnTo>
                      <a:pt x="1105" y="532"/>
                    </a:lnTo>
                    <a:lnTo>
                      <a:pt x="1105" y="538"/>
                    </a:lnTo>
                    <a:lnTo>
                      <a:pt x="1105" y="544"/>
                    </a:lnTo>
                    <a:lnTo>
                      <a:pt x="1105" y="550"/>
                    </a:lnTo>
                    <a:lnTo>
                      <a:pt x="1111" y="555"/>
                    </a:lnTo>
                    <a:lnTo>
                      <a:pt x="1105" y="555"/>
                    </a:lnTo>
                    <a:lnTo>
                      <a:pt x="1105" y="561"/>
                    </a:lnTo>
                    <a:lnTo>
                      <a:pt x="1111" y="561"/>
                    </a:lnTo>
                    <a:lnTo>
                      <a:pt x="1117" y="561"/>
                    </a:lnTo>
                    <a:lnTo>
                      <a:pt x="1117" y="567"/>
                    </a:lnTo>
                    <a:lnTo>
                      <a:pt x="1117" y="572"/>
                    </a:lnTo>
                    <a:lnTo>
                      <a:pt x="1117" y="578"/>
                    </a:lnTo>
                    <a:lnTo>
                      <a:pt x="1122" y="578"/>
                    </a:lnTo>
                    <a:lnTo>
                      <a:pt x="1122" y="572"/>
                    </a:lnTo>
                    <a:lnTo>
                      <a:pt x="1128" y="572"/>
                    </a:lnTo>
                    <a:lnTo>
                      <a:pt x="1128" y="567"/>
                    </a:lnTo>
                    <a:lnTo>
                      <a:pt x="1134" y="567"/>
                    </a:lnTo>
                    <a:lnTo>
                      <a:pt x="1139" y="567"/>
                    </a:lnTo>
                    <a:lnTo>
                      <a:pt x="1145" y="561"/>
                    </a:lnTo>
                    <a:lnTo>
                      <a:pt x="1151" y="561"/>
                    </a:lnTo>
                    <a:lnTo>
                      <a:pt x="1156" y="555"/>
                    </a:lnTo>
                    <a:lnTo>
                      <a:pt x="1162" y="555"/>
                    </a:lnTo>
                    <a:lnTo>
                      <a:pt x="1168" y="550"/>
                    </a:lnTo>
                    <a:lnTo>
                      <a:pt x="1173" y="550"/>
                    </a:lnTo>
                    <a:lnTo>
                      <a:pt x="1179" y="550"/>
                    </a:lnTo>
                    <a:lnTo>
                      <a:pt x="1185" y="555"/>
                    </a:lnTo>
                    <a:lnTo>
                      <a:pt x="1190" y="550"/>
                    </a:lnTo>
                    <a:lnTo>
                      <a:pt x="1196" y="555"/>
                    </a:lnTo>
                    <a:lnTo>
                      <a:pt x="1202" y="561"/>
                    </a:lnTo>
                    <a:lnTo>
                      <a:pt x="1207" y="561"/>
                    </a:lnTo>
                    <a:lnTo>
                      <a:pt x="1207" y="567"/>
                    </a:lnTo>
                    <a:lnTo>
                      <a:pt x="1213" y="561"/>
                    </a:lnTo>
                    <a:lnTo>
                      <a:pt x="1213" y="567"/>
                    </a:lnTo>
                    <a:lnTo>
                      <a:pt x="1219" y="567"/>
                    </a:lnTo>
                    <a:lnTo>
                      <a:pt x="1236" y="572"/>
                    </a:lnTo>
                    <a:lnTo>
                      <a:pt x="1241" y="572"/>
                    </a:lnTo>
                    <a:lnTo>
                      <a:pt x="1247" y="567"/>
                    </a:lnTo>
                    <a:lnTo>
                      <a:pt x="1253" y="567"/>
                    </a:lnTo>
                    <a:lnTo>
                      <a:pt x="1258" y="561"/>
                    </a:lnTo>
                    <a:lnTo>
                      <a:pt x="1264" y="561"/>
                    </a:lnTo>
                    <a:lnTo>
                      <a:pt x="1270" y="561"/>
                    </a:lnTo>
                    <a:lnTo>
                      <a:pt x="1275" y="561"/>
                    </a:lnTo>
                    <a:lnTo>
                      <a:pt x="1275" y="567"/>
                    </a:lnTo>
                    <a:lnTo>
                      <a:pt x="1281" y="567"/>
                    </a:lnTo>
                    <a:lnTo>
                      <a:pt x="1281" y="561"/>
                    </a:lnTo>
                    <a:lnTo>
                      <a:pt x="1287" y="561"/>
                    </a:lnTo>
                    <a:lnTo>
                      <a:pt x="1292" y="555"/>
                    </a:lnTo>
                    <a:lnTo>
                      <a:pt x="1298" y="561"/>
                    </a:lnTo>
                    <a:lnTo>
                      <a:pt x="1304" y="555"/>
                    </a:lnTo>
                    <a:lnTo>
                      <a:pt x="1309" y="555"/>
                    </a:lnTo>
                    <a:lnTo>
                      <a:pt x="1315" y="555"/>
                    </a:lnTo>
                    <a:lnTo>
                      <a:pt x="1321" y="561"/>
                    </a:lnTo>
                    <a:lnTo>
                      <a:pt x="1326" y="561"/>
                    </a:lnTo>
                    <a:lnTo>
                      <a:pt x="1332" y="567"/>
                    </a:lnTo>
                    <a:lnTo>
                      <a:pt x="1338" y="567"/>
                    </a:lnTo>
                    <a:lnTo>
                      <a:pt x="1343" y="567"/>
                    </a:lnTo>
                    <a:lnTo>
                      <a:pt x="1343" y="561"/>
                    </a:lnTo>
                    <a:lnTo>
                      <a:pt x="1355" y="561"/>
                    </a:lnTo>
                    <a:lnTo>
                      <a:pt x="1360" y="567"/>
                    </a:lnTo>
                    <a:lnTo>
                      <a:pt x="1366" y="567"/>
                    </a:lnTo>
                    <a:lnTo>
                      <a:pt x="1372" y="567"/>
                    </a:lnTo>
                    <a:lnTo>
                      <a:pt x="1377" y="567"/>
                    </a:lnTo>
                    <a:lnTo>
                      <a:pt x="1383" y="567"/>
                    </a:lnTo>
                    <a:lnTo>
                      <a:pt x="1389" y="567"/>
                    </a:lnTo>
                    <a:lnTo>
                      <a:pt x="1394" y="555"/>
                    </a:lnTo>
                    <a:lnTo>
                      <a:pt x="1400" y="555"/>
                    </a:lnTo>
                    <a:lnTo>
                      <a:pt x="1406" y="550"/>
                    </a:lnTo>
                    <a:lnTo>
                      <a:pt x="1406" y="544"/>
                    </a:lnTo>
                    <a:lnTo>
                      <a:pt x="1406" y="538"/>
                    </a:lnTo>
                    <a:lnTo>
                      <a:pt x="1406" y="532"/>
                    </a:lnTo>
                    <a:lnTo>
                      <a:pt x="1406" y="527"/>
                    </a:lnTo>
                    <a:lnTo>
                      <a:pt x="1406" y="521"/>
                    </a:lnTo>
                    <a:lnTo>
                      <a:pt x="1411" y="515"/>
                    </a:lnTo>
                    <a:lnTo>
                      <a:pt x="1417" y="515"/>
                    </a:lnTo>
                    <a:lnTo>
                      <a:pt x="1423" y="515"/>
                    </a:lnTo>
                    <a:lnTo>
                      <a:pt x="1428" y="515"/>
                    </a:lnTo>
                    <a:lnTo>
                      <a:pt x="1440" y="515"/>
                    </a:lnTo>
                    <a:lnTo>
                      <a:pt x="1445" y="515"/>
                    </a:lnTo>
                    <a:lnTo>
                      <a:pt x="1451" y="515"/>
                    </a:lnTo>
                    <a:lnTo>
                      <a:pt x="1457" y="515"/>
                    </a:lnTo>
                    <a:lnTo>
                      <a:pt x="1462" y="510"/>
                    </a:lnTo>
                    <a:lnTo>
                      <a:pt x="1468" y="510"/>
                    </a:lnTo>
                    <a:lnTo>
                      <a:pt x="1474" y="504"/>
                    </a:lnTo>
                    <a:lnTo>
                      <a:pt x="1479" y="504"/>
                    </a:lnTo>
                    <a:lnTo>
                      <a:pt x="1479" y="498"/>
                    </a:lnTo>
                    <a:lnTo>
                      <a:pt x="1485" y="493"/>
                    </a:lnTo>
                    <a:lnTo>
                      <a:pt x="1491" y="493"/>
                    </a:lnTo>
                    <a:lnTo>
                      <a:pt x="1491" y="487"/>
                    </a:lnTo>
                    <a:lnTo>
                      <a:pt x="1491" y="481"/>
                    </a:lnTo>
                    <a:lnTo>
                      <a:pt x="1496" y="481"/>
                    </a:lnTo>
                    <a:lnTo>
                      <a:pt x="1502" y="476"/>
                    </a:lnTo>
                    <a:lnTo>
                      <a:pt x="1508" y="470"/>
                    </a:lnTo>
                    <a:lnTo>
                      <a:pt x="1508" y="464"/>
                    </a:lnTo>
                    <a:lnTo>
                      <a:pt x="1513" y="464"/>
                    </a:lnTo>
                    <a:lnTo>
                      <a:pt x="1513" y="459"/>
                    </a:lnTo>
                    <a:lnTo>
                      <a:pt x="1513" y="453"/>
                    </a:lnTo>
                    <a:lnTo>
                      <a:pt x="1519" y="453"/>
                    </a:lnTo>
                    <a:lnTo>
                      <a:pt x="1519" y="447"/>
                    </a:lnTo>
                    <a:lnTo>
                      <a:pt x="1519" y="442"/>
                    </a:lnTo>
                    <a:lnTo>
                      <a:pt x="1525" y="442"/>
                    </a:lnTo>
                    <a:lnTo>
                      <a:pt x="1525" y="436"/>
                    </a:lnTo>
                    <a:lnTo>
                      <a:pt x="1530" y="436"/>
                    </a:lnTo>
                    <a:lnTo>
                      <a:pt x="1530" y="430"/>
                    </a:lnTo>
                    <a:lnTo>
                      <a:pt x="1536" y="430"/>
                    </a:lnTo>
                    <a:lnTo>
                      <a:pt x="1542" y="430"/>
                    </a:lnTo>
                    <a:lnTo>
                      <a:pt x="1547" y="430"/>
                    </a:lnTo>
                    <a:lnTo>
                      <a:pt x="1547" y="425"/>
                    </a:lnTo>
                    <a:lnTo>
                      <a:pt x="1553" y="425"/>
                    </a:lnTo>
                    <a:lnTo>
                      <a:pt x="1559" y="425"/>
                    </a:lnTo>
                    <a:lnTo>
                      <a:pt x="1564" y="425"/>
                    </a:lnTo>
                    <a:lnTo>
                      <a:pt x="1564" y="419"/>
                    </a:lnTo>
                    <a:lnTo>
                      <a:pt x="1559" y="413"/>
                    </a:lnTo>
                    <a:lnTo>
                      <a:pt x="1564" y="413"/>
                    </a:lnTo>
                    <a:lnTo>
                      <a:pt x="1570" y="413"/>
                    </a:lnTo>
                    <a:lnTo>
                      <a:pt x="1570" y="408"/>
                    </a:lnTo>
                    <a:lnTo>
                      <a:pt x="1570" y="402"/>
                    </a:lnTo>
                    <a:lnTo>
                      <a:pt x="1576" y="396"/>
                    </a:lnTo>
                    <a:lnTo>
                      <a:pt x="1581" y="396"/>
                    </a:lnTo>
                    <a:lnTo>
                      <a:pt x="1587" y="396"/>
                    </a:lnTo>
                    <a:lnTo>
                      <a:pt x="1587" y="391"/>
                    </a:lnTo>
                    <a:lnTo>
                      <a:pt x="1593" y="391"/>
                    </a:lnTo>
                    <a:lnTo>
                      <a:pt x="1598" y="391"/>
                    </a:lnTo>
                    <a:lnTo>
                      <a:pt x="1604" y="391"/>
                    </a:lnTo>
                    <a:lnTo>
                      <a:pt x="1604" y="396"/>
                    </a:lnTo>
                    <a:lnTo>
                      <a:pt x="1610" y="396"/>
                    </a:lnTo>
                    <a:lnTo>
                      <a:pt x="1615" y="396"/>
                    </a:lnTo>
                    <a:lnTo>
                      <a:pt x="1615" y="391"/>
                    </a:lnTo>
                    <a:lnTo>
                      <a:pt x="1621" y="385"/>
                    </a:lnTo>
                    <a:lnTo>
                      <a:pt x="1621" y="379"/>
                    </a:lnTo>
                    <a:lnTo>
                      <a:pt x="1621" y="374"/>
                    </a:lnTo>
                    <a:lnTo>
                      <a:pt x="1627" y="374"/>
                    </a:lnTo>
                    <a:lnTo>
                      <a:pt x="1632" y="368"/>
                    </a:lnTo>
                    <a:lnTo>
                      <a:pt x="1632" y="362"/>
                    </a:lnTo>
                    <a:lnTo>
                      <a:pt x="1649" y="368"/>
                    </a:lnTo>
                    <a:lnTo>
                      <a:pt x="1649" y="447"/>
                    </a:lnTo>
                    <a:lnTo>
                      <a:pt x="1644" y="453"/>
                    </a:lnTo>
                    <a:lnTo>
                      <a:pt x="1644" y="464"/>
                    </a:lnTo>
                    <a:lnTo>
                      <a:pt x="1649" y="470"/>
                    </a:lnTo>
                    <a:lnTo>
                      <a:pt x="1649" y="481"/>
                    </a:lnTo>
                    <a:lnTo>
                      <a:pt x="1649" y="487"/>
                    </a:lnTo>
                    <a:lnTo>
                      <a:pt x="1655" y="487"/>
                    </a:lnTo>
                    <a:lnTo>
                      <a:pt x="1661" y="487"/>
                    </a:lnTo>
                    <a:lnTo>
                      <a:pt x="1666" y="487"/>
                    </a:lnTo>
                    <a:lnTo>
                      <a:pt x="1672" y="487"/>
                    </a:lnTo>
                    <a:lnTo>
                      <a:pt x="1678" y="493"/>
                    </a:lnTo>
                    <a:lnTo>
                      <a:pt x="1683" y="487"/>
                    </a:lnTo>
                    <a:lnTo>
                      <a:pt x="1689" y="493"/>
                    </a:lnTo>
                    <a:lnTo>
                      <a:pt x="1689" y="498"/>
                    </a:lnTo>
                    <a:lnTo>
                      <a:pt x="1695" y="498"/>
                    </a:lnTo>
                    <a:lnTo>
                      <a:pt x="1700" y="493"/>
                    </a:lnTo>
                    <a:lnTo>
                      <a:pt x="1706" y="498"/>
                    </a:lnTo>
                    <a:lnTo>
                      <a:pt x="1712" y="504"/>
                    </a:lnTo>
                    <a:lnTo>
                      <a:pt x="1712" y="510"/>
                    </a:lnTo>
                    <a:lnTo>
                      <a:pt x="1712" y="504"/>
                    </a:lnTo>
                    <a:lnTo>
                      <a:pt x="1718" y="504"/>
                    </a:lnTo>
                    <a:lnTo>
                      <a:pt x="1723" y="510"/>
                    </a:lnTo>
                    <a:lnTo>
                      <a:pt x="1729" y="515"/>
                    </a:lnTo>
                    <a:lnTo>
                      <a:pt x="1735" y="515"/>
                    </a:lnTo>
                    <a:lnTo>
                      <a:pt x="1740" y="515"/>
                    </a:lnTo>
                    <a:lnTo>
                      <a:pt x="1740" y="521"/>
                    </a:lnTo>
                    <a:lnTo>
                      <a:pt x="1735" y="527"/>
                    </a:lnTo>
                    <a:lnTo>
                      <a:pt x="1729" y="532"/>
                    </a:lnTo>
                    <a:lnTo>
                      <a:pt x="1729" y="538"/>
                    </a:lnTo>
                    <a:lnTo>
                      <a:pt x="1735" y="544"/>
                    </a:lnTo>
                    <a:lnTo>
                      <a:pt x="1735" y="550"/>
                    </a:lnTo>
                    <a:lnTo>
                      <a:pt x="1729" y="555"/>
                    </a:lnTo>
                    <a:lnTo>
                      <a:pt x="1723" y="567"/>
                    </a:lnTo>
                    <a:lnTo>
                      <a:pt x="1729" y="572"/>
                    </a:lnTo>
                    <a:lnTo>
                      <a:pt x="1729" y="578"/>
                    </a:lnTo>
                    <a:lnTo>
                      <a:pt x="1735" y="578"/>
                    </a:lnTo>
                    <a:lnTo>
                      <a:pt x="1735" y="589"/>
                    </a:lnTo>
                    <a:lnTo>
                      <a:pt x="1735" y="595"/>
                    </a:lnTo>
                    <a:lnTo>
                      <a:pt x="1740" y="601"/>
                    </a:lnTo>
                    <a:lnTo>
                      <a:pt x="1746" y="601"/>
                    </a:lnTo>
                    <a:lnTo>
                      <a:pt x="1746" y="606"/>
                    </a:lnTo>
                    <a:lnTo>
                      <a:pt x="1740" y="606"/>
                    </a:lnTo>
                    <a:lnTo>
                      <a:pt x="1735" y="612"/>
                    </a:lnTo>
                    <a:lnTo>
                      <a:pt x="1723" y="612"/>
                    </a:lnTo>
                    <a:lnTo>
                      <a:pt x="1723" y="618"/>
                    </a:lnTo>
                    <a:lnTo>
                      <a:pt x="1723" y="623"/>
                    </a:lnTo>
                    <a:lnTo>
                      <a:pt x="1718" y="635"/>
                    </a:lnTo>
                    <a:lnTo>
                      <a:pt x="1723" y="646"/>
                    </a:lnTo>
                    <a:lnTo>
                      <a:pt x="1723" y="652"/>
                    </a:lnTo>
                    <a:lnTo>
                      <a:pt x="1729" y="657"/>
                    </a:lnTo>
                    <a:lnTo>
                      <a:pt x="1729" y="663"/>
                    </a:lnTo>
                    <a:lnTo>
                      <a:pt x="1740" y="663"/>
                    </a:lnTo>
                    <a:lnTo>
                      <a:pt x="1740" y="657"/>
                    </a:lnTo>
                    <a:lnTo>
                      <a:pt x="1746" y="657"/>
                    </a:lnTo>
                    <a:lnTo>
                      <a:pt x="1752" y="669"/>
                    </a:lnTo>
                    <a:lnTo>
                      <a:pt x="1757" y="669"/>
                    </a:lnTo>
                    <a:lnTo>
                      <a:pt x="1757" y="674"/>
                    </a:lnTo>
                    <a:lnTo>
                      <a:pt x="1763" y="680"/>
                    </a:lnTo>
                    <a:lnTo>
                      <a:pt x="1774" y="686"/>
                    </a:lnTo>
                    <a:lnTo>
                      <a:pt x="1780" y="697"/>
                    </a:lnTo>
                    <a:lnTo>
                      <a:pt x="1791" y="697"/>
                    </a:lnTo>
                    <a:lnTo>
                      <a:pt x="1803" y="697"/>
                    </a:lnTo>
                    <a:lnTo>
                      <a:pt x="1808" y="703"/>
                    </a:lnTo>
                    <a:lnTo>
                      <a:pt x="1814" y="703"/>
                    </a:lnTo>
                    <a:lnTo>
                      <a:pt x="1825" y="714"/>
                    </a:lnTo>
                    <a:lnTo>
                      <a:pt x="1831" y="714"/>
                    </a:lnTo>
                    <a:lnTo>
                      <a:pt x="1837" y="714"/>
                    </a:lnTo>
                    <a:lnTo>
                      <a:pt x="1842" y="720"/>
                    </a:lnTo>
                    <a:lnTo>
                      <a:pt x="1848" y="720"/>
                    </a:lnTo>
                    <a:lnTo>
                      <a:pt x="1848" y="725"/>
                    </a:lnTo>
                    <a:lnTo>
                      <a:pt x="1842" y="731"/>
                    </a:lnTo>
                    <a:lnTo>
                      <a:pt x="1859" y="731"/>
                    </a:lnTo>
                    <a:lnTo>
                      <a:pt x="1871" y="731"/>
                    </a:lnTo>
                    <a:lnTo>
                      <a:pt x="1876" y="731"/>
                    </a:lnTo>
                    <a:lnTo>
                      <a:pt x="1888" y="742"/>
                    </a:lnTo>
                    <a:lnTo>
                      <a:pt x="1899" y="742"/>
                    </a:lnTo>
                    <a:lnTo>
                      <a:pt x="1916" y="754"/>
                    </a:lnTo>
                    <a:lnTo>
                      <a:pt x="1927" y="737"/>
                    </a:lnTo>
                    <a:lnTo>
                      <a:pt x="1933" y="737"/>
                    </a:lnTo>
                    <a:lnTo>
                      <a:pt x="1950" y="737"/>
                    </a:lnTo>
                    <a:lnTo>
                      <a:pt x="1956" y="737"/>
                    </a:lnTo>
                    <a:lnTo>
                      <a:pt x="1961" y="731"/>
                    </a:lnTo>
                    <a:lnTo>
                      <a:pt x="1956" y="725"/>
                    </a:lnTo>
                    <a:lnTo>
                      <a:pt x="1950" y="725"/>
                    </a:lnTo>
                    <a:lnTo>
                      <a:pt x="1950" y="720"/>
                    </a:lnTo>
                    <a:lnTo>
                      <a:pt x="1956" y="714"/>
                    </a:lnTo>
                    <a:lnTo>
                      <a:pt x="1973" y="720"/>
                    </a:lnTo>
                    <a:lnTo>
                      <a:pt x="1978" y="720"/>
                    </a:lnTo>
                    <a:lnTo>
                      <a:pt x="1978" y="714"/>
                    </a:lnTo>
                    <a:lnTo>
                      <a:pt x="1978" y="708"/>
                    </a:lnTo>
                    <a:lnTo>
                      <a:pt x="1978" y="703"/>
                    </a:lnTo>
                    <a:lnTo>
                      <a:pt x="1978" y="697"/>
                    </a:lnTo>
                    <a:lnTo>
                      <a:pt x="1984" y="691"/>
                    </a:lnTo>
                    <a:lnTo>
                      <a:pt x="1984" y="686"/>
                    </a:lnTo>
                    <a:lnTo>
                      <a:pt x="2001" y="703"/>
                    </a:lnTo>
                    <a:lnTo>
                      <a:pt x="1995" y="720"/>
                    </a:lnTo>
                    <a:lnTo>
                      <a:pt x="1990" y="765"/>
                    </a:lnTo>
                    <a:lnTo>
                      <a:pt x="2007" y="771"/>
                    </a:lnTo>
                    <a:lnTo>
                      <a:pt x="2001" y="799"/>
                    </a:lnTo>
                    <a:lnTo>
                      <a:pt x="2007" y="805"/>
                    </a:lnTo>
                    <a:lnTo>
                      <a:pt x="2046" y="799"/>
                    </a:lnTo>
                    <a:lnTo>
                      <a:pt x="2092" y="788"/>
                    </a:lnTo>
                    <a:lnTo>
                      <a:pt x="2086" y="793"/>
                    </a:lnTo>
                    <a:lnTo>
                      <a:pt x="2092" y="793"/>
                    </a:lnTo>
                    <a:lnTo>
                      <a:pt x="2097" y="799"/>
                    </a:lnTo>
                    <a:lnTo>
                      <a:pt x="2092" y="799"/>
                    </a:lnTo>
                    <a:lnTo>
                      <a:pt x="2092" y="805"/>
                    </a:lnTo>
                    <a:lnTo>
                      <a:pt x="2092" y="816"/>
                    </a:lnTo>
                    <a:lnTo>
                      <a:pt x="2097" y="816"/>
                    </a:lnTo>
                    <a:lnTo>
                      <a:pt x="2092" y="822"/>
                    </a:lnTo>
                    <a:lnTo>
                      <a:pt x="2092" y="827"/>
                    </a:lnTo>
                    <a:lnTo>
                      <a:pt x="2086" y="833"/>
                    </a:lnTo>
                    <a:lnTo>
                      <a:pt x="2080" y="833"/>
                    </a:lnTo>
                    <a:lnTo>
                      <a:pt x="2080" y="839"/>
                    </a:lnTo>
                    <a:lnTo>
                      <a:pt x="2069" y="844"/>
                    </a:lnTo>
                    <a:lnTo>
                      <a:pt x="2075" y="856"/>
                    </a:lnTo>
                    <a:lnTo>
                      <a:pt x="2080" y="856"/>
                    </a:lnTo>
                    <a:lnTo>
                      <a:pt x="2086" y="856"/>
                    </a:lnTo>
                    <a:lnTo>
                      <a:pt x="2092" y="856"/>
                    </a:lnTo>
                    <a:lnTo>
                      <a:pt x="2092" y="861"/>
                    </a:lnTo>
                    <a:lnTo>
                      <a:pt x="2097" y="867"/>
                    </a:lnTo>
                    <a:lnTo>
                      <a:pt x="2097" y="873"/>
                    </a:lnTo>
                    <a:lnTo>
                      <a:pt x="2092" y="878"/>
                    </a:lnTo>
                    <a:lnTo>
                      <a:pt x="2092" y="884"/>
                    </a:lnTo>
                    <a:lnTo>
                      <a:pt x="2097" y="884"/>
                    </a:lnTo>
                    <a:lnTo>
                      <a:pt x="2109" y="895"/>
                    </a:lnTo>
                    <a:lnTo>
                      <a:pt x="2114" y="901"/>
                    </a:lnTo>
                    <a:lnTo>
                      <a:pt x="2114" y="895"/>
                    </a:lnTo>
                    <a:lnTo>
                      <a:pt x="2120" y="895"/>
                    </a:lnTo>
                    <a:lnTo>
                      <a:pt x="2126" y="890"/>
                    </a:lnTo>
                    <a:lnTo>
                      <a:pt x="2126" y="884"/>
                    </a:lnTo>
                    <a:lnTo>
                      <a:pt x="2131" y="884"/>
                    </a:lnTo>
                    <a:lnTo>
                      <a:pt x="2131" y="878"/>
                    </a:lnTo>
                    <a:lnTo>
                      <a:pt x="2137" y="878"/>
                    </a:lnTo>
                    <a:lnTo>
                      <a:pt x="2137" y="873"/>
                    </a:lnTo>
                    <a:lnTo>
                      <a:pt x="2143" y="873"/>
                    </a:lnTo>
                    <a:lnTo>
                      <a:pt x="2143" y="867"/>
                    </a:lnTo>
                    <a:lnTo>
                      <a:pt x="2143" y="861"/>
                    </a:lnTo>
                    <a:lnTo>
                      <a:pt x="2143" y="856"/>
                    </a:lnTo>
                    <a:lnTo>
                      <a:pt x="2143" y="850"/>
                    </a:lnTo>
                    <a:lnTo>
                      <a:pt x="2143" y="844"/>
                    </a:lnTo>
                    <a:lnTo>
                      <a:pt x="2148" y="844"/>
                    </a:lnTo>
                    <a:lnTo>
                      <a:pt x="2148" y="839"/>
                    </a:lnTo>
                    <a:lnTo>
                      <a:pt x="2154" y="833"/>
                    </a:lnTo>
                    <a:lnTo>
                      <a:pt x="2160" y="833"/>
                    </a:lnTo>
                    <a:lnTo>
                      <a:pt x="2160" y="827"/>
                    </a:lnTo>
                    <a:lnTo>
                      <a:pt x="2165" y="827"/>
                    </a:lnTo>
                    <a:lnTo>
                      <a:pt x="2165" y="822"/>
                    </a:lnTo>
                    <a:lnTo>
                      <a:pt x="2160" y="822"/>
                    </a:lnTo>
                    <a:lnTo>
                      <a:pt x="2160" y="816"/>
                    </a:lnTo>
                    <a:lnTo>
                      <a:pt x="2165" y="810"/>
                    </a:lnTo>
                    <a:lnTo>
                      <a:pt x="2165" y="805"/>
                    </a:lnTo>
                    <a:lnTo>
                      <a:pt x="2165" y="799"/>
                    </a:lnTo>
                    <a:lnTo>
                      <a:pt x="2160" y="799"/>
                    </a:lnTo>
                    <a:lnTo>
                      <a:pt x="2160" y="793"/>
                    </a:lnTo>
                    <a:lnTo>
                      <a:pt x="2160" y="788"/>
                    </a:lnTo>
                    <a:lnTo>
                      <a:pt x="2160" y="782"/>
                    </a:lnTo>
                    <a:lnTo>
                      <a:pt x="2160" y="776"/>
                    </a:lnTo>
                    <a:lnTo>
                      <a:pt x="2165" y="776"/>
                    </a:lnTo>
                    <a:lnTo>
                      <a:pt x="2177" y="776"/>
                    </a:lnTo>
                    <a:lnTo>
                      <a:pt x="2177" y="771"/>
                    </a:lnTo>
                    <a:lnTo>
                      <a:pt x="2182" y="771"/>
                    </a:lnTo>
                    <a:lnTo>
                      <a:pt x="2182" y="776"/>
                    </a:lnTo>
                    <a:lnTo>
                      <a:pt x="2188" y="782"/>
                    </a:lnTo>
                    <a:lnTo>
                      <a:pt x="2188" y="788"/>
                    </a:lnTo>
                    <a:lnTo>
                      <a:pt x="2188" y="793"/>
                    </a:lnTo>
                    <a:lnTo>
                      <a:pt x="2194" y="793"/>
                    </a:lnTo>
                    <a:lnTo>
                      <a:pt x="2205" y="793"/>
                    </a:lnTo>
                    <a:lnTo>
                      <a:pt x="2222" y="788"/>
                    </a:lnTo>
                    <a:lnTo>
                      <a:pt x="2245" y="788"/>
                    </a:lnTo>
                    <a:lnTo>
                      <a:pt x="2250" y="793"/>
                    </a:lnTo>
                    <a:lnTo>
                      <a:pt x="2250" y="799"/>
                    </a:lnTo>
                    <a:lnTo>
                      <a:pt x="2245" y="805"/>
                    </a:lnTo>
                    <a:lnTo>
                      <a:pt x="2239" y="805"/>
                    </a:lnTo>
                    <a:lnTo>
                      <a:pt x="2239" y="810"/>
                    </a:lnTo>
                    <a:lnTo>
                      <a:pt x="2233" y="810"/>
                    </a:lnTo>
                    <a:lnTo>
                      <a:pt x="2228" y="816"/>
                    </a:lnTo>
                    <a:lnTo>
                      <a:pt x="2228" y="822"/>
                    </a:lnTo>
                    <a:lnTo>
                      <a:pt x="2222" y="822"/>
                    </a:lnTo>
                    <a:lnTo>
                      <a:pt x="2222" y="827"/>
                    </a:lnTo>
                    <a:lnTo>
                      <a:pt x="2216" y="833"/>
                    </a:lnTo>
                    <a:lnTo>
                      <a:pt x="2211" y="833"/>
                    </a:lnTo>
                    <a:lnTo>
                      <a:pt x="2211" y="839"/>
                    </a:lnTo>
                    <a:lnTo>
                      <a:pt x="2205" y="844"/>
                    </a:lnTo>
                    <a:lnTo>
                      <a:pt x="2199" y="844"/>
                    </a:lnTo>
                    <a:lnTo>
                      <a:pt x="2199" y="850"/>
                    </a:lnTo>
                    <a:lnTo>
                      <a:pt x="2222" y="901"/>
                    </a:lnTo>
                    <a:lnTo>
                      <a:pt x="2228" y="901"/>
                    </a:lnTo>
                    <a:lnTo>
                      <a:pt x="2233" y="895"/>
                    </a:lnTo>
                    <a:lnTo>
                      <a:pt x="2239" y="895"/>
                    </a:lnTo>
                    <a:lnTo>
                      <a:pt x="2245" y="907"/>
                    </a:lnTo>
                    <a:lnTo>
                      <a:pt x="2228" y="935"/>
                    </a:lnTo>
                    <a:lnTo>
                      <a:pt x="2222" y="941"/>
                    </a:lnTo>
                    <a:lnTo>
                      <a:pt x="2216" y="946"/>
                    </a:lnTo>
                    <a:lnTo>
                      <a:pt x="2211" y="946"/>
                    </a:lnTo>
                    <a:lnTo>
                      <a:pt x="2216" y="958"/>
                    </a:lnTo>
                    <a:lnTo>
                      <a:pt x="2211" y="992"/>
                    </a:lnTo>
                    <a:lnTo>
                      <a:pt x="2199" y="997"/>
                    </a:lnTo>
                    <a:lnTo>
                      <a:pt x="2199" y="1003"/>
                    </a:lnTo>
                    <a:lnTo>
                      <a:pt x="2199" y="1009"/>
                    </a:lnTo>
                    <a:lnTo>
                      <a:pt x="2194" y="1037"/>
                    </a:lnTo>
                    <a:lnTo>
                      <a:pt x="2205" y="1043"/>
                    </a:lnTo>
                    <a:lnTo>
                      <a:pt x="2177" y="1099"/>
                    </a:lnTo>
                    <a:lnTo>
                      <a:pt x="2148" y="1150"/>
                    </a:lnTo>
                    <a:lnTo>
                      <a:pt x="2148" y="1156"/>
                    </a:lnTo>
                    <a:lnTo>
                      <a:pt x="2143" y="1156"/>
                    </a:lnTo>
                    <a:lnTo>
                      <a:pt x="2143" y="1162"/>
                    </a:lnTo>
                    <a:lnTo>
                      <a:pt x="2080" y="1269"/>
                    </a:lnTo>
                    <a:lnTo>
                      <a:pt x="2058" y="1320"/>
                    </a:lnTo>
                    <a:lnTo>
                      <a:pt x="2058" y="1326"/>
                    </a:lnTo>
                    <a:lnTo>
                      <a:pt x="2058" y="1332"/>
                    </a:lnTo>
                    <a:lnTo>
                      <a:pt x="2058" y="1337"/>
                    </a:lnTo>
                    <a:lnTo>
                      <a:pt x="2063" y="1337"/>
                    </a:lnTo>
                    <a:lnTo>
                      <a:pt x="2063" y="1343"/>
                    </a:lnTo>
                    <a:lnTo>
                      <a:pt x="2069" y="1349"/>
                    </a:lnTo>
                    <a:lnTo>
                      <a:pt x="2069" y="1354"/>
                    </a:lnTo>
                    <a:lnTo>
                      <a:pt x="2075" y="1354"/>
                    </a:lnTo>
                    <a:lnTo>
                      <a:pt x="2075" y="1360"/>
                    </a:lnTo>
                    <a:lnTo>
                      <a:pt x="2080" y="1360"/>
                    </a:lnTo>
                    <a:lnTo>
                      <a:pt x="2086" y="1360"/>
                    </a:lnTo>
                    <a:lnTo>
                      <a:pt x="2092" y="1360"/>
                    </a:lnTo>
                    <a:lnTo>
                      <a:pt x="2092" y="1366"/>
                    </a:lnTo>
                    <a:lnTo>
                      <a:pt x="2097" y="1371"/>
                    </a:lnTo>
                    <a:lnTo>
                      <a:pt x="2109" y="1371"/>
                    </a:lnTo>
                    <a:lnTo>
                      <a:pt x="2109" y="1377"/>
                    </a:lnTo>
                    <a:lnTo>
                      <a:pt x="2109" y="1383"/>
                    </a:lnTo>
                    <a:lnTo>
                      <a:pt x="2114" y="1383"/>
                    </a:lnTo>
                    <a:lnTo>
                      <a:pt x="2120" y="1388"/>
                    </a:lnTo>
                    <a:lnTo>
                      <a:pt x="2126" y="1388"/>
                    </a:lnTo>
                    <a:lnTo>
                      <a:pt x="2131" y="1388"/>
                    </a:lnTo>
                    <a:lnTo>
                      <a:pt x="2137" y="1388"/>
                    </a:lnTo>
                    <a:lnTo>
                      <a:pt x="2137" y="1394"/>
                    </a:lnTo>
                    <a:lnTo>
                      <a:pt x="2137" y="1400"/>
                    </a:lnTo>
                    <a:lnTo>
                      <a:pt x="2137" y="1405"/>
                    </a:lnTo>
                    <a:lnTo>
                      <a:pt x="2143" y="1405"/>
                    </a:lnTo>
                    <a:lnTo>
                      <a:pt x="2143" y="1411"/>
                    </a:lnTo>
                    <a:lnTo>
                      <a:pt x="2148" y="1411"/>
                    </a:lnTo>
                    <a:lnTo>
                      <a:pt x="2154" y="1411"/>
                    </a:lnTo>
                    <a:lnTo>
                      <a:pt x="2154" y="1405"/>
                    </a:lnTo>
                    <a:lnTo>
                      <a:pt x="2160" y="1405"/>
                    </a:lnTo>
                    <a:lnTo>
                      <a:pt x="2160" y="1411"/>
                    </a:lnTo>
                    <a:lnTo>
                      <a:pt x="2165" y="1411"/>
                    </a:lnTo>
                    <a:lnTo>
                      <a:pt x="2171" y="1411"/>
                    </a:lnTo>
                    <a:lnTo>
                      <a:pt x="2171" y="1417"/>
                    </a:lnTo>
                    <a:lnTo>
                      <a:pt x="2171" y="1428"/>
                    </a:lnTo>
                    <a:lnTo>
                      <a:pt x="2177" y="1428"/>
                    </a:lnTo>
                    <a:lnTo>
                      <a:pt x="2182" y="1428"/>
                    </a:lnTo>
                    <a:lnTo>
                      <a:pt x="2182" y="1434"/>
                    </a:lnTo>
                    <a:lnTo>
                      <a:pt x="2177" y="1439"/>
                    </a:lnTo>
                    <a:lnTo>
                      <a:pt x="2182" y="1445"/>
                    </a:lnTo>
                    <a:lnTo>
                      <a:pt x="2194" y="1451"/>
                    </a:lnTo>
                    <a:lnTo>
                      <a:pt x="2194" y="1456"/>
                    </a:lnTo>
                    <a:lnTo>
                      <a:pt x="2194" y="1462"/>
                    </a:lnTo>
                    <a:lnTo>
                      <a:pt x="2199" y="1468"/>
                    </a:lnTo>
                    <a:lnTo>
                      <a:pt x="2205" y="1468"/>
                    </a:lnTo>
                    <a:lnTo>
                      <a:pt x="2205" y="1474"/>
                    </a:lnTo>
                    <a:lnTo>
                      <a:pt x="2211" y="1474"/>
                    </a:lnTo>
                    <a:lnTo>
                      <a:pt x="2211" y="1479"/>
                    </a:lnTo>
                    <a:lnTo>
                      <a:pt x="2211" y="1485"/>
                    </a:lnTo>
                    <a:lnTo>
                      <a:pt x="2216" y="1485"/>
                    </a:lnTo>
                    <a:lnTo>
                      <a:pt x="2222" y="1491"/>
                    </a:lnTo>
                    <a:lnTo>
                      <a:pt x="2228" y="1491"/>
                    </a:lnTo>
                    <a:lnTo>
                      <a:pt x="2228" y="1485"/>
                    </a:lnTo>
                    <a:lnTo>
                      <a:pt x="2233" y="1485"/>
                    </a:lnTo>
                    <a:lnTo>
                      <a:pt x="2233" y="1491"/>
                    </a:lnTo>
                    <a:lnTo>
                      <a:pt x="2233" y="1496"/>
                    </a:lnTo>
                    <a:lnTo>
                      <a:pt x="2233" y="1502"/>
                    </a:lnTo>
                    <a:lnTo>
                      <a:pt x="2228" y="1508"/>
                    </a:lnTo>
                    <a:lnTo>
                      <a:pt x="2233" y="1508"/>
                    </a:lnTo>
                    <a:lnTo>
                      <a:pt x="2239" y="1508"/>
                    </a:lnTo>
                    <a:lnTo>
                      <a:pt x="2245" y="1508"/>
                    </a:lnTo>
                    <a:lnTo>
                      <a:pt x="2245" y="1513"/>
                    </a:lnTo>
                    <a:lnTo>
                      <a:pt x="2250" y="1519"/>
                    </a:lnTo>
                    <a:lnTo>
                      <a:pt x="2250" y="1525"/>
                    </a:lnTo>
                    <a:lnTo>
                      <a:pt x="2256" y="1525"/>
                    </a:lnTo>
                    <a:lnTo>
                      <a:pt x="2262" y="1525"/>
                    </a:lnTo>
                    <a:lnTo>
                      <a:pt x="2262" y="1530"/>
                    </a:lnTo>
                    <a:lnTo>
                      <a:pt x="2262" y="1536"/>
                    </a:lnTo>
                    <a:lnTo>
                      <a:pt x="2267" y="1542"/>
                    </a:lnTo>
                    <a:lnTo>
                      <a:pt x="2273" y="1547"/>
                    </a:lnTo>
                    <a:lnTo>
                      <a:pt x="2279" y="1547"/>
                    </a:lnTo>
                    <a:lnTo>
                      <a:pt x="2284" y="1547"/>
                    </a:lnTo>
                    <a:lnTo>
                      <a:pt x="2284" y="1553"/>
                    </a:lnTo>
                    <a:lnTo>
                      <a:pt x="2290" y="1553"/>
                    </a:lnTo>
                    <a:lnTo>
                      <a:pt x="2296" y="1559"/>
                    </a:lnTo>
                    <a:lnTo>
                      <a:pt x="2296" y="1564"/>
                    </a:lnTo>
                    <a:lnTo>
                      <a:pt x="2301" y="1564"/>
                    </a:lnTo>
                    <a:lnTo>
                      <a:pt x="2307" y="1564"/>
                    </a:lnTo>
                    <a:lnTo>
                      <a:pt x="2307" y="1559"/>
                    </a:lnTo>
                    <a:lnTo>
                      <a:pt x="2307" y="1564"/>
                    </a:lnTo>
                    <a:lnTo>
                      <a:pt x="2313" y="1564"/>
                    </a:lnTo>
                    <a:lnTo>
                      <a:pt x="2313" y="1559"/>
                    </a:lnTo>
                    <a:lnTo>
                      <a:pt x="2318" y="1564"/>
                    </a:lnTo>
                    <a:lnTo>
                      <a:pt x="2324" y="1564"/>
                    </a:lnTo>
                    <a:lnTo>
                      <a:pt x="2330" y="1564"/>
                    </a:lnTo>
                    <a:lnTo>
                      <a:pt x="2330" y="1570"/>
                    </a:lnTo>
                    <a:lnTo>
                      <a:pt x="2335" y="1576"/>
                    </a:lnTo>
                    <a:lnTo>
                      <a:pt x="2341" y="1621"/>
                    </a:lnTo>
                    <a:lnTo>
                      <a:pt x="2358" y="1627"/>
                    </a:lnTo>
                    <a:lnTo>
                      <a:pt x="2352" y="1638"/>
                    </a:lnTo>
                    <a:lnTo>
                      <a:pt x="2341" y="1638"/>
                    </a:lnTo>
                    <a:lnTo>
                      <a:pt x="2341" y="1644"/>
                    </a:lnTo>
                    <a:lnTo>
                      <a:pt x="2352" y="1655"/>
                    </a:lnTo>
                    <a:lnTo>
                      <a:pt x="2352" y="1666"/>
                    </a:lnTo>
                    <a:lnTo>
                      <a:pt x="2335" y="1678"/>
                    </a:lnTo>
                    <a:lnTo>
                      <a:pt x="2341" y="1689"/>
                    </a:lnTo>
                    <a:lnTo>
                      <a:pt x="2335" y="1695"/>
                    </a:lnTo>
                    <a:lnTo>
                      <a:pt x="2330" y="1695"/>
                    </a:lnTo>
                    <a:lnTo>
                      <a:pt x="2335" y="1706"/>
                    </a:lnTo>
                    <a:lnTo>
                      <a:pt x="2324" y="1717"/>
                    </a:lnTo>
                    <a:lnTo>
                      <a:pt x="2318" y="1717"/>
                    </a:lnTo>
                    <a:lnTo>
                      <a:pt x="2313" y="1723"/>
                    </a:lnTo>
                    <a:lnTo>
                      <a:pt x="2313" y="1734"/>
                    </a:lnTo>
                    <a:lnTo>
                      <a:pt x="2301" y="1740"/>
                    </a:lnTo>
                    <a:lnTo>
                      <a:pt x="2267" y="1734"/>
                    </a:lnTo>
                    <a:lnTo>
                      <a:pt x="2228" y="1757"/>
                    </a:lnTo>
                    <a:lnTo>
                      <a:pt x="2205" y="1757"/>
                    </a:lnTo>
                    <a:lnTo>
                      <a:pt x="2194" y="1763"/>
                    </a:lnTo>
                    <a:lnTo>
                      <a:pt x="2177" y="1768"/>
                    </a:lnTo>
                    <a:lnTo>
                      <a:pt x="2171" y="1780"/>
                    </a:lnTo>
                    <a:lnTo>
                      <a:pt x="2165" y="1774"/>
                    </a:lnTo>
                    <a:lnTo>
                      <a:pt x="2154" y="1785"/>
                    </a:lnTo>
                    <a:lnTo>
                      <a:pt x="2131" y="1791"/>
                    </a:lnTo>
                    <a:lnTo>
                      <a:pt x="2114" y="1785"/>
                    </a:lnTo>
                    <a:lnTo>
                      <a:pt x="2097" y="1791"/>
                    </a:lnTo>
                    <a:lnTo>
                      <a:pt x="2097" y="1797"/>
                    </a:lnTo>
                    <a:lnTo>
                      <a:pt x="2092" y="1808"/>
                    </a:lnTo>
                    <a:lnTo>
                      <a:pt x="2086" y="1814"/>
                    </a:lnTo>
                    <a:lnTo>
                      <a:pt x="2080" y="1831"/>
                    </a:lnTo>
                    <a:lnTo>
                      <a:pt x="2080" y="1836"/>
                    </a:lnTo>
                    <a:lnTo>
                      <a:pt x="2075" y="1870"/>
                    </a:lnTo>
                    <a:lnTo>
                      <a:pt x="2029" y="1870"/>
                    </a:lnTo>
                    <a:lnTo>
                      <a:pt x="2029" y="1876"/>
                    </a:lnTo>
                    <a:lnTo>
                      <a:pt x="2012" y="1887"/>
                    </a:lnTo>
                    <a:lnTo>
                      <a:pt x="1984" y="1876"/>
                    </a:lnTo>
                    <a:lnTo>
                      <a:pt x="1984" y="1882"/>
                    </a:lnTo>
                    <a:lnTo>
                      <a:pt x="1984" y="1893"/>
                    </a:lnTo>
                    <a:lnTo>
                      <a:pt x="1961" y="1893"/>
                    </a:lnTo>
                    <a:lnTo>
                      <a:pt x="1950" y="1876"/>
                    </a:lnTo>
                    <a:lnTo>
                      <a:pt x="1956" y="1870"/>
                    </a:lnTo>
                    <a:lnTo>
                      <a:pt x="1933" y="1870"/>
                    </a:lnTo>
                    <a:lnTo>
                      <a:pt x="1933" y="1887"/>
                    </a:lnTo>
                    <a:lnTo>
                      <a:pt x="1922" y="1893"/>
                    </a:lnTo>
                    <a:lnTo>
                      <a:pt x="1916" y="1899"/>
                    </a:lnTo>
                    <a:lnTo>
                      <a:pt x="1910" y="1904"/>
                    </a:lnTo>
                    <a:lnTo>
                      <a:pt x="1905" y="1893"/>
                    </a:lnTo>
                    <a:lnTo>
                      <a:pt x="1893" y="1887"/>
                    </a:lnTo>
                    <a:lnTo>
                      <a:pt x="1905" y="1882"/>
                    </a:lnTo>
                    <a:lnTo>
                      <a:pt x="1905" y="1876"/>
                    </a:lnTo>
                    <a:lnTo>
                      <a:pt x="1876" y="1865"/>
                    </a:lnTo>
                    <a:lnTo>
                      <a:pt x="1876" y="1859"/>
                    </a:lnTo>
                    <a:lnTo>
                      <a:pt x="1848" y="1859"/>
                    </a:lnTo>
                    <a:lnTo>
                      <a:pt x="1842" y="1853"/>
                    </a:lnTo>
                    <a:lnTo>
                      <a:pt x="1837" y="1865"/>
                    </a:lnTo>
                    <a:lnTo>
                      <a:pt x="1825" y="1865"/>
                    </a:lnTo>
                    <a:lnTo>
                      <a:pt x="1820" y="1870"/>
                    </a:lnTo>
                    <a:lnTo>
                      <a:pt x="1791" y="1865"/>
                    </a:lnTo>
                    <a:lnTo>
                      <a:pt x="1791" y="1870"/>
                    </a:lnTo>
                    <a:lnTo>
                      <a:pt x="1769" y="1870"/>
                    </a:lnTo>
                    <a:lnTo>
                      <a:pt x="1757" y="1882"/>
                    </a:lnTo>
                    <a:lnTo>
                      <a:pt x="1752" y="1899"/>
                    </a:lnTo>
                    <a:lnTo>
                      <a:pt x="1740" y="1904"/>
                    </a:lnTo>
                    <a:lnTo>
                      <a:pt x="1740" y="1916"/>
                    </a:lnTo>
                    <a:lnTo>
                      <a:pt x="1700" y="1944"/>
                    </a:lnTo>
                    <a:lnTo>
                      <a:pt x="1695" y="1927"/>
                    </a:lnTo>
                    <a:lnTo>
                      <a:pt x="1695" y="1916"/>
                    </a:lnTo>
                    <a:lnTo>
                      <a:pt x="1672" y="1910"/>
                    </a:lnTo>
                    <a:lnTo>
                      <a:pt x="1655" y="1916"/>
                    </a:lnTo>
                    <a:lnTo>
                      <a:pt x="1644" y="1910"/>
                    </a:lnTo>
                    <a:lnTo>
                      <a:pt x="1644" y="1904"/>
                    </a:lnTo>
                    <a:lnTo>
                      <a:pt x="1621" y="1910"/>
                    </a:lnTo>
                    <a:lnTo>
                      <a:pt x="1615" y="1899"/>
                    </a:lnTo>
                    <a:lnTo>
                      <a:pt x="1587" y="1899"/>
                    </a:lnTo>
                    <a:lnTo>
                      <a:pt x="1570" y="1893"/>
                    </a:lnTo>
                    <a:lnTo>
                      <a:pt x="1581" y="1876"/>
                    </a:lnTo>
                    <a:lnTo>
                      <a:pt x="1570" y="1870"/>
                    </a:lnTo>
                    <a:lnTo>
                      <a:pt x="1570" y="1859"/>
                    </a:lnTo>
                    <a:lnTo>
                      <a:pt x="1547" y="1859"/>
                    </a:lnTo>
                    <a:lnTo>
                      <a:pt x="1502" y="1836"/>
                    </a:lnTo>
                    <a:lnTo>
                      <a:pt x="1496" y="1836"/>
                    </a:lnTo>
                    <a:lnTo>
                      <a:pt x="1491" y="1853"/>
                    </a:lnTo>
                    <a:lnTo>
                      <a:pt x="1485" y="1870"/>
                    </a:lnTo>
                    <a:lnTo>
                      <a:pt x="1468" y="1887"/>
                    </a:lnTo>
                    <a:lnTo>
                      <a:pt x="1468" y="1916"/>
                    </a:lnTo>
                    <a:lnTo>
                      <a:pt x="1445" y="1910"/>
                    </a:lnTo>
                    <a:lnTo>
                      <a:pt x="1451" y="1916"/>
                    </a:lnTo>
                    <a:lnTo>
                      <a:pt x="1451" y="1921"/>
                    </a:lnTo>
                    <a:lnTo>
                      <a:pt x="1445" y="1927"/>
                    </a:lnTo>
                    <a:lnTo>
                      <a:pt x="1440" y="1927"/>
                    </a:lnTo>
                    <a:lnTo>
                      <a:pt x="1445" y="1938"/>
                    </a:lnTo>
                    <a:lnTo>
                      <a:pt x="1445" y="1944"/>
                    </a:lnTo>
                    <a:lnTo>
                      <a:pt x="1445" y="1950"/>
                    </a:lnTo>
                    <a:lnTo>
                      <a:pt x="1445" y="1955"/>
                    </a:lnTo>
                    <a:lnTo>
                      <a:pt x="1457" y="1961"/>
                    </a:lnTo>
                    <a:lnTo>
                      <a:pt x="1445" y="1984"/>
                    </a:lnTo>
                    <a:lnTo>
                      <a:pt x="1440" y="1967"/>
                    </a:lnTo>
                    <a:lnTo>
                      <a:pt x="1423" y="1978"/>
                    </a:lnTo>
                    <a:lnTo>
                      <a:pt x="1423" y="2001"/>
                    </a:lnTo>
                    <a:lnTo>
                      <a:pt x="1406" y="2006"/>
                    </a:lnTo>
                    <a:lnTo>
                      <a:pt x="1400" y="2018"/>
                    </a:lnTo>
                    <a:lnTo>
                      <a:pt x="1383" y="2018"/>
                    </a:lnTo>
                    <a:lnTo>
                      <a:pt x="1360" y="2012"/>
                    </a:lnTo>
                    <a:lnTo>
                      <a:pt x="1360" y="2006"/>
                    </a:lnTo>
                    <a:lnTo>
                      <a:pt x="1349" y="2001"/>
                    </a:lnTo>
                    <a:lnTo>
                      <a:pt x="1338" y="2012"/>
                    </a:lnTo>
                    <a:lnTo>
                      <a:pt x="1321" y="2001"/>
                    </a:lnTo>
                    <a:lnTo>
                      <a:pt x="1304" y="2012"/>
                    </a:lnTo>
                    <a:lnTo>
                      <a:pt x="1304" y="2029"/>
                    </a:lnTo>
                    <a:lnTo>
                      <a:pt x="1287" y="2035"/>
                    </a:lnTo>
                    <a:lnTo>
                      <a:pt x="1281" y="2035"/>
                    </a:lnTo>
                    <a:lnTo>
                      <a:pt x="1270" y="2046"/>
                    </a:lnTo>
                    <a:lnTo>
                      <a:pt x="1264" y="2046"/>
                    </a:lnTo>
                    <a:lnTo>
                      <a:pt x="1247" y="2052"/>
                    </a:lnTo>
                    <a:lnTo>
                      <a:pt x="1236" y="2046"/>
                    </a:lnTo>
                    <a:lnTo>
                      <a:pt x="1236" y="2057"/>
                    </a:lnTo>
                    <a:lnTo>
                      <a:pt x="1230" y="2063"/>
                    </a:lnTo>
                    <a:lnTo>
                      <a:pt x="1224" y="2069"/>
                    </a:lnTo>
                    <a:lnTo>
                      <a:pt x="1213" y="2074"/>
                    </a:lnTo>
                    <a:lnTo>
                      <a:pt x="1207" y="2086"/>
                    </a:lnTo>
                    <a:lnTo>
                      <a:pt x="1196" y="2103"/>
                    </a:lnTo>
                    <a:lnTo>
                      <a:pt x="1202" y="2114"/>
                    </a:lnTo>
                    <a:lnTo>
                      <a:pt x="1162" y="2125"/>
                    </a:lnTo>
                    <a:lnTo>
                      <a:pt x="1151" y="2120"/>
                    </a:lnTo>
                    <a:lnTo>
                      <a:pt x="1117" y="2131"/>
                    </a:lnTo>
                    <a:lnTo>
                      <a:pt x="1105" y="2137"/>
                    </a:lnTo>
                    <a:lnTo>
                      <a:pt x="1105" y="2142"/>
                    </a:lnTo>
                    <a:lnTo>
                      <a:pt x="1111" y="2148"/>
                    </a:lnTo>
                    <a:lnTo>
                      <a:pt x="1111" y="2165"/>
                    </a:lnTo>
                    <a:lnTo>
                      <a:pt x="1105" y="2188"/>
                    </a:lnTo>
                    <a:lnTo>
                      <a:pt x="1088" y="2193"/>
                    </a:lnTo>
                    <a:lnTo>
                      <a:pt x="1083" y="2199"/>
                    </a:lnTo>
                    <a:lnTo>
                      <a:pt x="1066" y="2199"/>
                    </a:lnTo>
                    <a:lnTo>
                      <a:pt x="1054" y="2199"/>
                    </a:lnTo>
                    <a:lnTo>
                      <a:pt x="1043" y="2188"/>
                    </a:lnTo>
                    <a:lnTo>
                      <a:pt x="1026" y="2199"/>
                    </a:lnTo>
                    <a:lnTo>
                      <a:pt x="1009" y="2199"/>
                    </a:lnTo>
                    <a:lnTo>
                      <a:pt x="998" y="2193"/>
                    </a:lnTo>
                    <a:lnTo>
                      <a:pt x="986" y="2193"/>
                    </a:lnTo>
                    <a:lnTo>
                      <a:pt x="986" y="2182"/>
                    </a:lnTo>
                    <a:lnTo>
                      <a:pt x="981" y="2176"/>
                    </a:lnTo>
                    <a:lnTo>
                      <a:pt x="969" y="2159"/>
                    </a:lnTo>
                    <a:lnTo>
                      <a:pt x="958" y="2159"/>
                    </a:lnTo>
                    <a:lnTo>
                      <a:pt x="952" y="2159"/>
                    </a:lnTo>
                    <a:lnTo>
                      <a:pt x="947" y="2154"/>
                    </a:lnTo>
                    <a:lnTo>
                      <a:pt x="947" y="2131"/>
                    </a:lnTo>
                    <a:lnTo>
                      <a:pt x="941" y="2125"/>
                    </a:lnTo>
                    <a:lnTo>
                      <a:pt x="930" y="2120"/>
                    </a:lnTo>
                    <a:lnTo>
                      <a:pt x="924" y="2086"/>
                    </a:lnTo>
                    <a:lnTo>
                      <a:pt x="918" y="2069"/>
                    </a:lnTo>
                    <a:lnTo>
                      <a:pt x="918" y="2052"/>
                    </a:lnTo>
                    <a:lnTo>
                      <a:pt x="930" y="2057"/>
                    </a:lnTo>
                    <a:lnTo>
                      <a:pt x="941" y="2052"/>
                    </a:lnTo>
                    <a:lnTo>
                      <a:pt x="935" y="2040"/>
                    </a:lnTo>
                    <a:lnTo>
                      <a:pt x="958" y="2029"/>
                    </a:lnTo>
                    <a:lnTo>
                      <a:pt x="964" y="2029"/>
                    </a:lnTo>
                    <a:lnTo>
                      <a:pt x="958" y="2012"/>
                    </a:lnTo>
                    <a:lnTo>
                      <a:pt x="952" y="2006"/>
                    </a:lnTo>
                    <a:lnTo>
                      <a:pt x="952" y="2001"/>
                    </a:lnTo>
                    <a:lnTo>
                      <a:pt x="947" y="1995"/>
                    </a:lnTo>
                    <a:lnTo>
                      <a:pt x="941" y="2001"/>
                    </a:lnTo>
                    <a:lnTo>
                      <a:pt x="930" y="2006"/>
                    </a:lnTo>
                    <a:lnTo>
                      <a:pt x="924" y="2018"/>
                    </a:lnTo>
                    <a:lnTo>
                      <a:pt x="913" y="2018"/>
                    </a:lnTo>
                    <a:lnTo>
                      <a:pt x="907" y="2029"/>
                    </a:lnTo>
                    <a:lnTo>
                      <a:pt x="879" y="2052"/>
                    </a:lnTo>
                    <a:lnTo>
                      <a:pt x="862" y="2052"/>
                    </a:lnTo>
                    <a:lnTo>
                      <a:pt x="862" y="2046"/>
                    </a:lnTo>
                    <a:lnTo>
                      <a:pt x="850" y="2046"/>
                    </a:lnTo>
                    <a:lnTo>
                      <a:pt x="845" y="2052"/>
                    </a:lnTo>
                    <a:lnTo>
                      <a:pt x="833" y="2063"/>
                    </a:lnTo>
                    <a:lnTo>
                      <a:pt x="828" y="2057"/>
                    </a:lnTo>
                    <a:lnTo>
                      <a:pt x="822" y="2063"/>
                    </a:lnTo>
                    <a:lnTo>
                      <a:pt x="822" y="2069"/>
                    </a:lnTo>
                    <a:lnTo>
                      <a:pt x="810" y="2074"/>
                    </a:lnTo>
                    <a:lnTo>
                      <a:pt x="805" y="2063"/>
                    </a:lnTo>
                    <a:lnTo>
                      <a:pt x="799" y="2069"/>
                    </a:lnTo>
                    <a:lnTo>
                      <a:pt x="799" y="2080"/>
                    </a:lnTo>
                    <a:lnTo>
                      <a:pt x="788" y="2097"/>
                    </a:lnTo>
                    <a:lnTo>
                      <a:pt x="788" y="2103"/>
                    </a:lnTo>
                    <a:lnTo>
                      <a:pt x="793" y="2108"/>
                    </a:lnTo>
                    <a:lnTo>
                      <a:pt x="793" y="2114"/>
                    </a:lnTo>
                    <a:lnTo>
                      <a:pt x="776" y="2125"/>
                    </a:lnTo>
                    <a:lnTo>
                      <a:pt x="765" y="2108"/>
                    </a:lnTo>
                    <a:lnTo>
                      <a:pt x="771" y="2074"/>
                    </a:lnTo>
                    <a:lnTo>
                      <a:pt x="765" y="2074"/>
                    </a:lnTo>
                    <a:lnTo>
                      <a:pt x="765" y="2069"/>
                    </a:lnTo>
                    <a:lnTo>
                      <a:pt x="759" y="2063"/>
                    </a:lnTo>
                    <a:lnTo>
                      <a:pt x="759" y="2057"/>
                    </a:lnTo>
                    <a:lnTo>
                      <a:pt x="754" y="2057"/>
                    </a:lnTo>
                    <a:lnTo>
                      <a:pt x="754" y="2052"/>
                    </a:lnTo>
                    <a:lnTo>
                      <a:pt x="748" y="2046"/>
                    </a:lnTo>
                    <a:lnTo>
                      <a:pt x="742" y="2029"/>
                    </a:lnTo>
                    <a:lnTo>
                      <a:pt x="754" y="2023"/>
                    </a:lnTo>
                    <a:lnTo>
                      <a:pt x="771" y="2018"/>
                    </a:lnTo>
                    <a:lnTo>
                      <a:pt x="771" y="2012"/>
                    </a:lnTo>
                    <a:lnTo>
                      <a:pt x="771" y="2006"/>
                    </a:lnTo>
                    <a:lnTo>
                      <a:pt x="771" y="2001"/>
                    </a:lnTo>
                    <a:lnTo>
                      <a:pt x="765" y="1995"/>
                    </a:lnTo>
                    <a:lnTo>
                      <a:pt x="765" y="1989"/>
                    </a:lnTo>
                    <a:lnTo>
                      <a:pt x="765" y="1984"/>
                    </a:lnTo>
                    <a:lnTo>
                      <a:pt x="765" y="1978"/>
                    </a:lnTo>
                    <a:lnTo>
                      <a:pt x="771" y="1972"/>
                    </a:lnTo>
                    <a:lnTo>
                      <a:pt x="765" y="1972"/>
                    </a:lnTo>
                    <a:lnTo>
                      <a:pt x="759" y="1972"/>
                    </a:lnTo>
                    <a:lnTo>
                      <a:pt x="759" y="1967"/>
                    </a:lnTo>
                    <a:lnTo>
                      <a:pt x="754" y="1967"/>
                    </a:lnTo>
                    <a:lnTo>
                      <a:pt x="754" y="1961"/>
                    </a:lnTo>
                    <a:lnTo>
                      <a:pt x="748" y="1961"/>
                    </a:lnTo>
                    <a:lnTo>
                      <a:pt x="742" y="1961"/>
                    </a:lnTo>
                    <a:lnTo>
                      <a:pt x="737" y="1961"/>
                    </a:lnTo>
                    <a:lnTo>
                      <a:pt x="731" y="1955"/>
                    </a:lnTo>
                    <a:lnTo>
                      <a:pt x="731" y="1961"/>
                    </a:lnTo>
                    <a:lnTo>
                      <a:pt x="725" y="1955"/>
                    </a:lnTo>
                    <a:lnTo>
                      <a:pt x="725" y="1950"/>
                    </a:lnTo>
                    <a:lnTo>
                      <a:pt x="720" y="1944"/>
                    </a:lnTo>
                    <a:lnTo>
                      <a:pt x="714" y="1938"/>
                    </a:lnTo>
                    <a:lnTo>
                      <a:pt x="708" y="1938"/>
                    </a:lnTo>
                    <a:lnTo>
                      <a:pt x="708" y="1933"/>
                    </a:lnTo>
                    <a:lnTo>
                      <a:pt x="708" y="1927"/>
                    </a:lnTo>
                    <a:lnTo>
                      <a:pt x="714" y="1921"/>
                    </a:lnTo>
                    <a:lnTo>
                      <a:pt x="714" y="1916"/>
                    </a:lnTo>
                    <a:lnTo>
                      <a:pt x="691" y="1933"/>
                    </a:lnTo>
                    <a:lnTo>
                      <a:pt x="691" y="1927"/>
                    </a:lnTo>
                    <a:lnTo>
                      <a:pt x="686" y="1927"/>
                    </a:lnTo>
                    <a:lnTo>
                      <a:pt x="680" y="1927"/>
                    </a:lnTo>
                    <a:lnTo>
                      <a:pt x="674" y="1927"/>
                    </a:lnTo>
                    <a:lnTo>
                      <a:pt x="674" y="1921"/>
                    </a:lnTo>
                    <a:lnTo>
                      <a:pt x="669" y="1921"/>
                    </a:lnTo>
                    <a:lnTo>
                      <a:pt x="663" y="1921"/>
                    </a:lnTo>
                    <a:lnTo>
                      <a:pt x="657" y="1921"/>
                    </a:lnTo>
                    <a:lnTo>
                      <a:pt x="652" y="1921"/>
                    </a:lnTo>
                    <a:lnTo>
                      <a:pt x="652" y="1904"/>
                    </a:lnTo>
                    <a:lnTo>
                      <a:pt x="663" y="1893"/>
                    </a:lnTo>
                    <a:lnTo>
                      <a:pt x="663" y="1887"/>
                    </a:lnTo>
                    <a:lnTo>
                      <a:pt x="669" y="1882"/>
                    </a:lnTo>
                    <a:lnTo>
                      <a:pt x="669" y="1876"/>
                    </a:lnTo>
                    <a:lnTo>
                      <a:pt x="663" y="1870"/>
                    </a:lnTo>
                    <a:lnTo>
                      <a:pt x="657" y="1853"/>
                    </a:lnTo>
                    <a:lnTo>
                      <a:pt x="663" y="1853"/>
                    </a:lnTo>
                    <a:lnTo>
                      <a:pt x="663" y="1836"/>
                    </a:lnTo>
                    <a:lnTo>
                      <a:pt x="669" y="1836"/>
                    </a:lnTo>
                    <a:lnTo>
                      <a:pt x="663" y="1831"/>
                    </a:lnTo>
                    <a:lnTo>
                      <a:pt x="657" y="1825"/>
                    </a:lnTo>
                    <a:lnTo>
                      <a:pt x="663" y="1819"/>
                    </a:lnTo>
                    <a:lnTo>
                      <a:pt x="646" y="1814"/>
                    </a:lnTo>
                    <a:lnTo>
                      <a:pt x="652" y="1797"/>
                    </a:lnTo>
                    <a:lnTo>
                      <a:pt x="652" y="1780"/>
                    </a:lnTo>
                    <a:lnTo>
                      <a:pt x="640" y="1768"/>
                    </a:lnTo>
                    <a:lnTo>
                      <a:pt x="652" y="1757"/>
                    </a:lnTo>
                    <a:lnTo>
                      <a:pt x="635" y="1751"/>
                    </a:lnTo>
                    <a:lnTo>
                      <a:pt x="629" y="1740"/>
                    </a:lnTo>
                    <a:lnTo>
                      <a:pt x="635" y="1712"/>
                    </a:lnTo>
                    <a:lnTo>
                      <a:pt x="618" y="1689"/>
                    </a:lnTo>
                    <a:lnTo>
                      <a:pt x="623" y="1672"/>
                    </a:lnTo>
                    <a:lnTo>
                      <a:pt x="640" y="1661"/>
                    </a:lnTo>
                    <a:lnTo>
                      <a:pt x="618" y="1649"/>
                    </a:lnTo>
                    <a:lnTo>
                      <a:pt x="640" y="1644"/>
                    </a:lnTo>
                    <a:lnTo>
                      <a:pt x="635" y="1604"/>
                    </a:lnTo>
                    <a:lnTo>
                      <a:pt x="612" y="1604"/>
                    </a:lnTo>
                    <a:lnTo>
                      <a:pt x="589" y="1587"/>
                    </a:lnTo>
                    <a:lnTo>
                      <a:pt x="595" y="1576"/>
                    </a:lnTo>
                    <a:lnTo>
                      <a:pt x="584" y="1564"/>
                    </a:lnTo>
                    <a:lnTo>
                      <a:pt x="561" y="1559"/>
                    </a:lnTo>
                    <a:lnTo>
                      <a:pt x="538" y="1525"/>
                    </a:lnTo>
                    <a:lnTo>
                      <a:pt x="516" y="1530"/>
                    </a:lnTo>
                    <a:lnTo>
                      <a:pt x="516" y="1547"/>
                    </a:lnTo>
                    <a:lnTo>
                      <a:pt x="521" y="1564"/>
                    </a:lnTo>
                    <a:lnTo>
                      <a:pt x="493" y="1530"/>
                    </a:lnTo>
                    <a:lnTo>
                      <a:pt x="493" y="1547"/>
                    </a:lnTo>
                    <a:lnTo>
                      <a:pt x="487" y="1564"/>
                    </a:lnTo>
                    <a:lnTo>
                      <a:pt x="482" y="1587"/>
                    </a:lnTo>
                    <a:lnTo>
                      <a:pt x="470" y="1610"/>
                    </a:lnTo>
                    <a:lnTo>
                      <a:pt x="453" y="1627"/>
                    </a:lnTo>
                    <a:lnTo>
                      <a:pt x="442" y="1627"/>
                    </a:lnTo>
                    <a:lnTo>
                      <a:pt x="431" y="1638"/>
                    </a:lnTo>
                    <a:lnTo>
                      <a:pt x="414" y="1627"/>
                    </a:lnTo>
                    <a:lnTo>
                      <a:pt x="408" y="1621"/>
                    </a:lnTo>
                    <a:lnTo>
                      <a:pt x="402" y="1621"/>
                    </a:lnTo>
                    <a:lnTo>
                      <a:pt x="397" y="1621"/>
                    </a:lnTo>
                    <a:lnTo>
                      <a:pt x="385" y="1621"/>
                    </a:lnTo>
                    <a:lnTo>
                      <a:pt x="385" y="1655"/>
                    </a:lnTo>
                    <a:lnTo>
                      <a:pt x="351" y="1661"/>
                    </a:lnTo>
                    <a:lnTo>
                      <a:pt x="363" y="1678"/>
                    </a:lnTo>
                    <a:lnTo>
                      <a:pt x="334" y="1700"/>
                    </a:lnTo>
                    <a:lnTo>
                      <a:pt x="340" y="1723"/>
                    </a:lnTo>
                    <a:lnTo>
                      <a:pt x="323" y="17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9" name="Freeform 9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631" y="1955"/>
                <a:ext cx="803" cy="602"/>
              </a:xfrm>
              <a:custGeom>
                <a:avLst/>
                <a:gdLst>
                  <a:gd name="T0" fmla="*/ 113762 w 1445"/>
                  <a:gd name="T1" fmla="*/ 509345 h 1083"/>
                  <a:gd name="T2" fmla="*/ 88754 w 1445"/>
                  <a:gd name="T3" fmla="*/ 487264 h 1083"/>
                  <a:gd name="T4" fmla="*/ 72082 w 1445"/>
                  <a:gd name="T5" fmla="*/ 470580 h 1083"/>
                  <a:gd name="T6" fmla="*/ 52468 w 1445"/>
                  <a:gd name="T7" fmla="*/ 439666 h 1083"/>
                  <a:gd name="T8" fmla="*/ 30402 w 1445"/>
                  <a:gd name="T9" fmla="*/ 428380 h 1083"/>
                  <a:gd name="T10" fmla="*/ 2452 w 1445"/>
                  <a:gd name="T11" fmla="*/ 406298 h 1083"/>
                  <a:gd name="T12" fmla="*/ 69140 w 1445"/>
                  <a:gd name="T13" fmla="*/ 242405 h 1083"/>
                  <a:gd name="T14" fmla="*/ 102484 w 1445"/>
                  <a:gd name="T15" fmla="*/ 178124 h 1083"/>
                  <a:gd name="T16" fmla="*/ 127492 w 1445"/>
                  <a:gd name="T17" fmla="*/ 150645 h 1083"/>
                  <a:gd name="T18" fmla="*/ 158384 w 1445"/>
                  <a:gd name="T19" fmla="*/ 136414 h 1083"/>
                  <a:gd name="T20" fmla="*/ 200064 w 1445"/>
                  <a:gd name="T21" fmla="*/ 125619 h 1083"/>
                  <a:gd name="T22" fmla="*/ 230467 w 1445"/>
                  <a:gd name="T23" fmla="*/ 122675 h 1083"/>
                  <a:gd name="T24" fmla="*/ 255475 w 1445"/>
                  <a:gd name="T25" fmla="*/ 100593 h 1083"/>
                  <a:gd name="T26" fmla="*/ 286367 w 1445"/>
                  <a:gd name="T27" fmla="*/ 94705 h 1083"/>
                  <a:gd name="T28" fmla="*/ 283425 w 1445"/>
                  <a:gd name="T29" fmla="*/ 72624 h 1083"/>
                  <a:gd name="T30" fmla="*/ 294703 w 1445"/>
                  <a:gd name="T31" fmla="*/ 55940 h 1083"/>
                  <a:gd name="T32" fmla="*/ 313827 w 1445"/>
                  <a:gd name="T33" fmla="*/ 44654 h 1083"/>
                  <a:gd name="T34" fmla="*/ 344719 w 1445"/>
                  <a:gd name="T35" fmla="*/ 39256 h 1083"/>
                  <a:gd name="T36" fmla="*/ 369727 w 1445"/>
                  <a:gd name="T37" fmla="*/ 36312 h 1083"/>
                  <a:gd name="T38" fmla="*/ 391793 w 1445"/>
                  <a:gd name="T39" fmla="*/ 25516 h 1083"/>
                  <a:gd name="T40" fmla="*/ 419743 w 1445"/>
                  <a:gd name="T41" fmla="*/ 19628 h 1083"/>
                  <a:gd name="T42" fmla="*/ 441809 w 1445"/>
                  <a:gd name="T43" fmla="*/ 11286 h 1083"/>
                  <a:gd name="T44" fmla="*/ 469759 w 1445"/>
                  <a:gd name="T45" fmla="*/ 5888 h 1083"/>
                  <a:gd name="T46" fmla="*/ 486431 w 1445"/>
                  <a:gd name="T47" fmla="*/ 17175 h 1083"/>
                  <a:gd name="T48" fmla="*/ 513891 w 1445"/>
                  <a:gd name="T49" fmla="*/ 30914 h 1083"/>
                  <a:gd name="T50" fmla="*/ 541841 w 1445"/>
                  <a:gd name="T51" fmla="*/ 39256 h 1083"/>
                  <a:gd name="T52" fmla="*/ 561455 w 1445"/>
                  <a:gd name="T53" fmla="*/ 44654 h 1083"/>
                  <a:gd name="T54" fmla="*/ 580579 w 1445"/>
                  <a:gd name="T55" fmla="*/ 44654 h 1083"/>
                  <a:gd name="T56" fmla="*/ 613923 w 1445"/>
                  <a:gd name="T57" fmla="*/ 44654 h 1083"/>
                  <a:gd name="T58" fmla="*/ 638931 w 1445"/>
                  <a:gd name="T59" fmla="*/ 67226 h 1083"/>
                  <a:gd name="T60" fmla="*/ 666882 w 1445"/>
                  <a:gd name="T61" fmla="*/ 83909 h 1083"/>
                  <a:gd name="T62" fmla="*/ 697284 w 1445"/>
                  <a:gd name="T63" fmla="*/ 103047 h 1083"/>
                  <a:gd name="T64" fmla="*/ 697284 w 1445"/>
                  <a:gd name="T65" fmla="*/ 144756 h 1083"/>
                  <a:gd name="T66" fmla="*/ 688947 w 1445"/>
                  <a:gd name="T67" fmla="*/ 189410 h 1083"/>
                  <a:gd name="T68" fmla="*/ 647267 w 1445"/>
                  <a:gd name="T69" fmla="*/ 225721 h 1083"/>
                  <a:gd name="T70" fmla="*/ 597251 w 1445"/>
                  <a:gd name="T71" fmla="*/ 250747 h 1083"/>
                  <a:gd name="T72" fmla="*/ 563907 w 1445"/>
                  <a:gd name="T73" fmla="*/ 264486 h 1083"/>
                  <a:gd name="T74" fmla="*/ 533505 w 1445"/>
                  <a:gd name="T75" fmla="*/ 256145 h 1083"/>
                  <a:gd name="T76" fmla="*/ 503103 w 1445"/>
                  <a:gd name="T77" fmla="*/ 267431 h 1083"/>
                  <a:gd name="T78" fmla="*/ 483489 w 1445"/>
                  <a:gd name="T79" fmla="*/ 281170 h 1083"/>
                  <a:gd name="T80" fmla="*/ 466817 w 1445"/>
                  <a:gd name="T81" fmla="*/ 289512 h 1083"/>
                  <a:gd name="T82" fmla="*/ 441809 w 1445"/>
                  <a:gd name="T83" fmla="*/ 294910 h 1083"/>
                  <a:gd name="T84" fmla="*/ 430531 w 1445"/>
                  <a:gd name="T85" fmla="*/ 314537 h 1083"/>
                  <a:gd name="T86" fmla="*/ 422195 w 1445"/>
                  <a:gd name="T87" fmla="*/ 328277 h 1083"/>
                  <a:gd name="T88" fmla="*/ 400129 w 1445"/>
                  <a:gd name="T89" fmla="*/ 347905 h 1083"/>
                  <a:gd name="T90" fmla="*/ 386399 w 1445"/>
                  <a:gd name="T91" fmla="*/ 369987 h 1083"/>
                  <a:gd name="T92" fmla="*/ 361391 w 1445"/>
                  <a:gd name="T93" fmla="*/ 381273 h 1083"/>
                  <a:gd name="T94" fmla="*/ 353055 w 1445"/>
                  <a:gd name="T95" fmla="*/ 403354 h 1083"/>
                  <a:gd name="T96" fmla="*/ 375121 w 1445"/>
                  <a:gd name="T97" fmla="*/ 448008 h 1083"/>
                  <a:gd name="T98" fmla="*/ 383457 w 1445"/>
                  <a:gd name="T99" fmla="*/ 473034 h 1083"/>
                  <a:gd name="T100" fmla="*/ 386399 w 1445"/>
                  <a:gd name="T101" fmla="*/ 492661 h 1083"/>
                  <a:gd name="T102" fmla="*/ 375121 w 1445"/>
                  <a:gd name="T103" fmla="*/ 503947 h 1083"/>
                  <a:gd name="T104" fmla="*/ 353055 w 1445"/>
                  <a:gd name="T105" fmla="*/ 509345 h 1083"/>
                  <a:gd name="T106" fmla="*/ 330499 w 1445"/>
                  <a:gd name="T107" fmla="*/ 517687 h 1083"/>
                  <a:gd name="T108" fmla="*/ 303039 w 1445"/>
                  <a:gd name="T109" fmla="*/ 526029 h 1083"/>
                  <a:gd name="T110" fmla="*/ 280483 w 1445"/>
                  <a:gd name="T111" fmla="*/ 526029 h 1083"/>
                  <a:gd name="T112" fmla="*/ 244196 w 1445"/>
                  <a:gd name="T113" fmla="*/ 517687 h 1083"/>
                  <a:gd name="T114" fmla="*/ 227524 w 1445"/>
                  <a:gd name="T115" fmla="*/ 509345 h 1083"/>
                  <a:gd name="T116" fmla="*/ 200064 w 1445"/>
                  <a:gd name="T117" fmla="*/ 514743 h 1083"/>
                  <a:gd name="T118" fmla="*/ 183392 w 1445"/>
                  <a:gd name="T119" fmla="*/ 523085 h 1083"/>
                  <a:gd name="T120" fmla="*/ 158384 w 1445"/>
                  <a:gd name="T121" fmla="*/ 520631 h 10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45" h="1083">
                    <a:moveTo>
                      <a:pt x="277" y="1061"/>
                    </a:moveTo>
                    <a:lnTo>
                      <a:pt x="272" y="1055"/>
                    </a:lnTo>
                    <a:lnTo>
                      <a:pt x="272" y="1049"/>
                    </a:lnTo>
                    <a:lnTo>
                      <a:pt x="266" y="1049"/>
                    </a:lnTo>
                    <a:lnTo>
                      <a:pt x="260" y="1049"/>
                    </a:lnTo>
                    <a:lnTo>
                      <a:pt x="255" y="1044"/>
                    </a:lnTo>
                    <a:lnTo>
                      <a:pt x="255" y="1049"/>
                    </a:lnTo>
                    <a:lnTo>
                      <a:pt x="249" y="1049"/>
                    </a:lnTo>
                    <a:lnTo>
                      <a:pt x="249" y="1044"/>
                    </a:lnTo>
                    <a:lnTo>
                      <a:pt x="249" y="1049"/>
                    </a:lnTo>
                    <a:lnTo>
                      <a:pt x="243" y="1049"/>
                    </a:lnTo>
                    <a:lnTo>
                      <a:pt x="238" y="1049"/>
                    </a:lnTo>
                    <a:lnTo>
                      <a:pt x="238" y="1044"/>
                    </a:lnTo>
                    <a:lnTo>
                      <a:pt x="232" y="1038"/>
                    </a:lnTo>
                    <a:lnTo>
                      <a:pt x="226" y="1038"/>
                    </a:lnTo>
                    <a:lnTo>
                      <a:pt x="226" y="1032"/>
                    </a:lnTo>
                    <a:lnTo>
                      <a:pt x="221" y="1032"/>
                    </a:lnTo>
                    <a:lnTo>
                      <a:pt x="215" y="1032"/>
                    </a:lnTo>
                    <a:lnTo>
                      <a:pt x="209" y="1027"/>
                    </a:lnTo>
                    <a:lnTo>
                      <a:pt x="204" y="1021"/>
                    </a:lnTo>
                    <a:lnTo>
                      <a:pt x="204" y="1015"/>
                    </a:lnTo>
                    <a:lnTo>
                      <a:pt x="204" y="1010"/>
                    </a:lnTo>
                    <a:lnTo>
                      <a:pt x="198" y="1010"/>
                    </a:lnTo>
                    <a:lnTo>
                      <a:pt x="192" y="1010"/>
                    </a:lnTo>
                    <a:lnTo>
                      <a:pt x="192" y="1004"/>
                    </a:lnTo>
                    <a:lnTo>
                      <a:pt x="187" y="998"/>
                    </a:lnTo>
                    <a:lnTo>
                      <a:pt x="187" y="993"/>
                    </a:lnTo>
                    <a:lnTo>
                      <a:pt x="181" y="993"/>
                    </a:lnTo>
                    <a:lnTo>
                      <a:pt x="175" y="993"/>
                    </a:lnTo>
                    <a:lnTo>
                      <a:pt x="170" y="993"/>
                    </a:lnTo>
                    <a:lnTo>
                      <a:pt x="175" y="987"/>
                    </a:lnTo>
                    <a:lnTo>
                      <a:pt x="175" y="981"/>
                    </a:lnTo>
                    <a:lnTo>
                      <a:pt x="175" y="976"/>
                    </a:lnTo>
                    <a:lnTo>
                      <a:pt x="175" y="970"/>
                    </a:lnTo>
                    <a:lnTo>
                      <a:pt x="170" y="970"/>
                    </a:lnTo>
                    <a:lnTo>
                      <a:pt x="170" y="976"/>
                    </a:lnTo>
                    <a:lnTo>
                      <a:pt x="164" y="976"/>
                    </a:lnTo>
                    <a:lnTo>
                      <a:pt x="158" y="970"/>
                    </a:lnTo>
                    <a:lnTo>
                      <a:pt x="153" y="970"/>
                    </a:lnTo>
                    <a:lnTo>
                      <a:pt x="153" y="964"/>
                    </a:lnTo>
                    <a:lnTo>
                      <a:pt x="153" y="959"/>
                    </a:lnTo>
                    <a:lnTo>
                      <a:pt x="147" y="959"/>
                    </a:lnTo>
                    <a:lnTo>
                      <a:pt x="147" y="953"/>
                    </a:lnTo>
                    <a:lnTo>
                      <a:pt x="141" y="953"/>
                    </a:lnTo>
                    <a:lnTo>
                      <a:pt x="136" y="947"/>
                    </a:lnTo>
                    <a:lnTo>
                      <a:pt x="136" y="941"/>
                    </a:lnTo>
                    <a:lnTo>
                      <a:pt x="136" y="936"/>
                    </a:lnTo>
                    <a:lnTo>
                      <a:pt x="124" y="930"/>
                    </a:lnTo>
                    <a:lnTo>
                      <a:pt x="119" y="924"/>
                    </a:lnTo>
                    <a:lnTo>
                      <a:pt x="124" y="919"/>
                    </a:lnTo>
                    <a:lnTo>
                      <a:pt x="124" y="913"/>
                    </a:lnTo>
                    <a:lnTo>
                      <a:pt x="119" y="913"/>
                    </a:lnTo>
                    <a:lnTo>
                      <a:pt x="113" y="913"/>
                    </a:lnTo>
                    <a:lnTo>
                      <a:pt x="113" y="902"/>
                    </a:lnTo>
                    <a:lnTo>
                      <a:pt x="113" y="896"/>
                    </a:lnTo>
                    <a:lnTo>
                      <a:pt x="107" y="896"/>
                    </a:lnTo>
                    <a:lnTo>
                      <a:pt x="102" y="896"/>
                    </a:lnTo>
                    <a:lnTo>
                      <a:pt x="102" y="890"/>
                    </a:lnTo>
                    <a:lnTo>
                      <a:pt x="96" y="890"/>
                    </a:lnTo>
                    <a:lnTo>
                      <a:pt x="96" y="896"/>
                    </a:lnTo>
                    <a:lnTo>
                      <a:pt x="90" y="896"/>
                    </a:lnTo>
                    <a:lnTo>
                      <a:pt x="85" y="896"/>
                    </a:lnTo>
                    <a:lnTo>
                      <a:pt x="85" y="890"/>
                    </a:lnTo>
                    <a:lnTo>
                      <a:pt x="79" y="890"/>
                    </a:lnTo>
                    <a:lnTo>
                      <a:pt x="79" y="885"/>
                    </a:lnTo>
                    <a:lnTo>
                      <a:pt x="79" y="879"/>
                    </a:lnTo>
                    <a:lnTo>
                      <a:pt x="79" y="873"/>
                    </a:lnTo>
                    <a:lnTo>
                      <a:pt x="73" y="873"/>
                    </a:lnTo>
                    <a:lnTo>
                      <a:pt x="68" y="873"/>
                    </a:lnTo>
                    <a:lnTo>
                      <a:pt x="62" y="873"/>
                    </a:lnTo>
                    <a:lnTo>
                      <a:pt x="56" y="868"/>
                    </a:lnTo>
                    <a:lnTo>
                      <a:pt x="51" y="868"/>
                    </a:lnTo>
                    <a:lnTo>
                      <a:pt x="51" y="862"/>
                    </a:lnTo>
                    <a:lnTo>
                      <a:pt x="51" y="856"/>
                    </a:lnTo>
                    <a:lnTo>
                      <a:pt x="39" y="856"/>
                    </a:lnTo>
                    <a:lnTo>
                      <a:pt x="34" y="851"/>
                    </a:lnTo>
                    <a:lnTo>
                      <a:pt x="34" y="845"/>
                    </a:lnTo>
                    <a:lnTo>
                      <a:pt x="28" y="845"/>
                    </a:lnTo>
                    <a:lnTo>
                      <a:pt x="22" y="845"/>
                    </a:lnTo>
                    <a:lnTo>
                      <a:pt x="17" y="845"/>
                    </a:lnTo>
                    <a:lnTo>
                      <a:pt x="17" y="839"/>
                    </a:lnTo>
                    <a:lnTo>
                      <a:pt x="11" y="839"/>
                    </a:lnTo>
                    <a:lnTo>
                      <a:pt x="11" y="834"/>
                    </a:lnTo>
                    <a:lnTo>
                      <a:pt x="5" y="828"/>
                    </a:lnTo>
                    <a:lnTo>
                      <a:pt x="5" y="822"/>
                    </a:lnTo>
                    <a:lnTo>
                      <a:pt x="0" y="822"/>
                    </a:lnTo>
                    <a:lnTo>
                      <a:pt x="0" y="817"/>
                    </a:lnTo>
                    <a:lnTo>
                      <a:pt x="0" y="811"/>
                    </a:lnTo>
                    <a:lnTo>
                      <a:pt x="0" y="805"/>
                    </a:lnTo>
                    <a:lnTo>
                      <a:pt x="22" y="754"/>
                    </a:lnTo>
                    <a:lnTo>
                      <a:pt x="85" y="647"/>
                    </a:lnTo>
                    <a:lnTo>
                      <a:pt x="85" y="641"/>
                    </a:lnTo>
                    <a:lnTo>
                      <a:pt x="90" y="641"/>
                    </a:lnTo>
                    <a:lnTo>
                      <a:pt x="90" y="635"/>
                    </a:lnTo>
                    <a:lnTo>
                      <a:pt x="119" y="584"/>
                    </a:lnTo>
                    <a:lnTo>
                      <a:pt x="147" y="528"/>
                    </a:lnTo>
                    <a:lnTo>
                      <a:pt x="136" y="522"/>
                    </a:lnTo>
                    <a:lnTo>
                      <a:pt x="141" y="494"/>
                    </a:lnTo>
                    <a:lnTo>
                      <a:pt x="141" y="488"/>
                    </a:lnTo>
                    <a:lnTo>
                      <a:pt x="141" y="482"/>
                    </a:lnTo>
                    <a:lnTo>
                      <a:pt x="153" y="477"/>
                    </a:lnTo>
                    <a:lnTo>
                      <a:pt x="158" y="443"/>
                    </a:lnTo>
                    <a:lnTo>
                      <a:pt x="153" y="431"/>
                    </a:lnTo>
                    <a:lnTo>
                      <a:pt x="158" y="431"/>
                    </a:lnTo>
                    <a:lnTo>
                      <a:pt x="164" y="426"/>
                    </a:lnTo>
                    <a:lnTo>
                      <a:pt x="170" y="420"/>
                    </a:lnTo>
                    <a:lnTo>
                      <a:pt x="187" y="392"/>
                    </a:lnTo>
                    <a:lnTo>
                      <a:pt x="181" y="380"/>
                    </a:lnTo>
                    <a:lnTo>
                      <a:pt x="192" y="375"/>
                    </a:lnTo>
                    <a:lnTo>
                      <a:pt x="198" y="375"/>
                    </a:lnTo>
                    <a:lnTo>
                      <a:pt x="204" y="375"/>
                    </a:lnTo>
                    <a:lnTo>
                      <a:pt x="209" y="363"/>
                    </a:lnTo>
                    <a:lnTo>
                      <a:pt x="209" y="352"/>
                    </a:lnTo>
                    <a:lnTo>
                      <a:pt x="221" y="346"/>
                    </a:lnTo>
                    <a:lnTo>
                      <a:pt x="221" y="341"/>
                    </a:lnTo>
                    <a:lnTo>
                      <a:pt x="226" y="341"/>
                    </a:lnTo>
                    <a:lnTo>
                      <a:pt x="232" y="335"/>
                    </a:lnTo>
                    <a:lnTo>
                      <a:pt x="238" y="335"/>
                    </a:lnTo>
                    <a:lnTo>
                      <a:pt x="238" y="329"/>
                    </a:lnTo>
                    <a:lnTo>
                      <a:pt x="243" y="329"/>
                    </a:lnTo>
                    <a:lnTo>
                      <a:pt x="249" y="324"/>
                    </a:lnTo>
                    <a:lnTo>
                      <a:pt x="255" y="324"/>
                    </a:lnTo>
                    <a:lnTo>
                      <a:pt x="255" y="318"/>
                    </a:lnTo>
                    <a:lnTo>
                      <a:pt x="249" y="318"/>
                    </a:lnTo>
                    <a:lnTo>
                      <a:pt x="255" y="312"/>
                    </a:lnTo>
                    <a:lnTo>
                      <a:pt x="260" y="307"/>
                    </a:lnTo>
                    <a:lnTo>
                      <a:pt x="266" y="307"/>
                    </a:lnTo>
                    <a:lnTo>
                      <a:pt x="272" y="307"/>
                    </a:lnTo>
                    <a:lnTo>
                      <a:pt x="272" y="301"/>
                    </a:lnTo>
                    <a:lnTo>
                      <a:pt x="277" y="301"/>
                    </a:lnTo>
                    <a:lnTo>
                      <a:pt x="277" y="295"/>
                    </a:lnTo>
                    <a:lnTo>
                      <a:pt x="283" y="295"/>
                    </a:lnTo>
                    <a:lnTo>
                      <a:pt x="283" y="290"/>
                    </a:lnTo>
                    <a:lnTo>
                      <a:pt x="289" y="290"/>
                    </a:lnTo>
                    <a:lnTo>
                      <a:pt x="294" y="284"/>
                    </a:lnTo>
                    <a:lnTo>
                      <a:pt x="300" y="284"/>
                    </a:lnTo>
                    <a:lnTo>
                      <a:pt x="306" y="278"/>
                    </a:lnTo>
                    <a:lnTo>
                      <a:pt x="311" y="278"/>
                    </a:lnTo>
                    <a:lnTo>
                      <a:pt x="317" y="278"/>
                    </a:lnTo>
                    <a:lnTo>
                      <a:pt x="323" y="278"/>
                    </a:lnTo>
                    <a:lnTo>
                      <a:pt x="328" y="278"/>
                    </a:lnTo>
                    <a:lnTo>
                      <a:pt x="328" y="273"/>
                    </a:lnTo>
                    <a:lnTo>
                      <a:pt x="334" y="273"/>
                    </a:lnTo>
                    <a:lnTo>
                      <a:pt x="334" y="267"/>
                    </a:lnTo>
                    <a:lnTo>
                      <a:pt x="345" y="267"/>
                    </a:lnTo>
                    <a:lnTo>
                      <a:pt x="351" y="273"/>
                    </a:lnTo>
                    <a:lnTo>
                      <a:pt x="357" y="273"/>
                    </a:lnTo>
                    <a:lnTo>
                      <a:pt x="362" y="267"/>
                    </a:lnTo>
                    <a:lnTo>
                      <a:pt x="368" y="261"/>
                    </a:lnTo>
                    <a:lnTo>
                      <a:pt x="379" y="256"/>
                    </a:lnTo>
                    <a:lnTo>
                      <a:pt x="396" y="244"/>
                    </a:lnTo>
                    <a:lnTo>
                      <a:pt x="402" y="244"/>
                    </a:lnTo>
                    <a:lnTo>
                      <a:pt x="408" y="244"/>
                    </a:lnTo>
                    <a:lnTo>
                      <a:pt x="408" y="256"/>
                    </a:lnTo>
                    <a:lnTo>
                      <a:pt x="413" y="256"/>
                    </a:lnTo>
                    <a:lnTo>
                      <a:pt x="419" y="256"/>
                    </a:lnTo>
                    <a:lnTo>
                      <a:pt x="430" y="256"/>
                    </a:lnTo>
                    <a:lnTo>
                      <a:pt x="436" y="256"/>
                    </a:lnTo>
                    <a:lnTo>
                      <a:pt x="447" y="261"/>
                    </a:lnTo>
                    <a:lnTo>
                      <a:pt x="453" y="278"/>
                    </a:lnTo>
                    <a:lnTo>
                      <a:pt x="453" y="284"/>
                    </a:lnTo>
                    <a:lnTo>
                      <a:pt x="459" y="284"/>
                    </a:lnTo>
                    <a:lnTo>
                      <a:pt x="464" y="284"/>
                    </a:lnTo>
                    <a:lnTo>
                      <a:pt x="464" y="278"/>
                    </a:lnTo>
                    <a:lnTo>
                      <a:pt x="470" y="278"/>
                    </a:lnTo>
                    <a:lnTo>
                      <a:pt x="464" y="278"/>
                    </a:lnTo>
                    <a:lnTo>
                      <a:pt x="464" y="267"/>
                    </a:lnTo>
                    <a:lnTo>
                      <a:pt x="470" y="250"/>
                    </a:lnTo>
                    <a:lnTo>
                      <a:pt x="476" y="250"/>
                    </a:lnTo>
                    <a:lnTo>
                      <a:pt x="476" y="244"/>
                    </a:lnTo>
                    <a:lnTo>
                      <a:pt x="481" y="244"/>
                    </a:lnTo>
                    <a:lnTo>
                      <a:pt x="487" y="239"/>
                    </a:lnTo>
                    <a:lnTo>
                      <a:pt x="493" y="233"/>
                    </a:lnTo>
                    <a:lnTo>
                      <a:pt x="498" y="233"/>
                    </a:lnTo>
                    <a:lnTo>
                      <a:pt x="498" y="227"/>
                    </a:lnTo>
                    <a:lnTo>
                      <a:pt x="504" y="227"/>
                    </a:lnTo>
                    <a:lnTo>
                      <a:pt x="510" y="227"/>
                    </a:lnTo>
                    <a:lnTo>
                      <a:pt x="510" y="222"/>
                    </a:lnTo>
                    <a:lnTo>
                      <a:pt x="510" y="216"/>
                    </a:lnTo>
                    <a:lnTo>
                      <a:pt x="510" y="210"/>
                    </a:lnTo>
                    <a:lnTo>
                      <a:pt x="515" y="205"/>
                    </a:lnTo>
                    <a:lnTo>
                      <a:pt x="521" y="205"/>
                    </a:lnTo>
                    <a:lnTo>
                      <a:pt x="521" y="199"/>
                    </a:lnTo>
                    <a:lnTo>
                      <a:pt x="527" y="199"/>
                    </a:lnTo>
                    <a:lnTo>
                      <a:pt x="532" y="199"/>
                    </a:lnTo>
                    <a:lnTo>
                      <a:pt x="532" y="205"/>
                    </a:lnTo>
                    <a:lnTo>
                      <a:pt x="538" y="205"/>
                    </a:lnTo>
                    <a:lnTo>
                      <a:pt x="538" y="199"/>
                    </a:lnTo>
                    <a:lnTo>
                      <a:pt x="544" y="193"/>
                    </a:lnTo>
                    <a:lnTo>
                      <a:pt x="555" y="193"/>
                    </a:lnTo>
                    <a:lnTo>
                      <a:pt x="561" y="199"/>
                    </a:lnTo>
                    <a:lnTo>
                      <a:pt x="567" y="199"/>
                    </a:lnTo>
                    <a:lnTo>
                      <a:pt x="567" y="193"/>
                    </a:lnTo>
                    <a:lnTo>
                      <a:pt x="572" y="193"/>
                    </a:lnTo>
                    <a:lnTo>
                      <a:pt x="578" y="193"/>
                    </a:lnTo>
                    <a:lnTo>
                      <a:pt x="584" y="193"/>
                    </a:lnTo>
                    <a:lnTo>
                      <a:pt x="589" y="193"/>
                    </a:lnTo>
                    <a:lnTo>
                      <a:pt x="589" y="188"/>
                    </a:lnTo>
                    <a:lnTo>
                      <a:pt x="584" y="188"/>
                    </a:lnTo>
                    <a:lnTo>
                      <a:pt x="578" y="188"/>
                    </a:lnTo>
                    <a:lnTo>
                      <a:pt x="572" y="182"/>
                    </a:lnTo>
                    <a:lnTo>
                      <a:pt x="578" y="176"/>
                    </a:lnTo>
                    <a:lnTo>
                      <a:pt x="578" y="171"/>
                    </a:lnTo>
                    <a:lnTo>
                      <a:pt x="578" y="176"/>
                    </a:lnTo>
                    <a:lnTo>
                      <a:pt x="584" y="176"/>
                    </a:lnTo>
                    <a:lnTo>
                      <a:pt x="584" y="171"/>
                    </a:lnTo>
                    <a:lnTo>
                      <a:pt x="584" y="165"/>
                    </a:lnTo>
                    <a:lnTo>
                      <a:pt x="584" y="159"/>
                    </a:lnTo>
                    <a:lnTo>
                      <a:pt x="584" y="154"/>
                    </a:lnTo>
                    <a:lnTo>
                      <a:pt x="578" y="148"/>
                    </a:lnTo>
                    <a:lnTo>
                      <a:pt x="572" y="148"/>
                    </a:lnTo>
                    <a:lnTo>
                      <a:pt x="572" y="142"/>
                    </a:lnTo>
                    <a:lnTo>
                      <a:pt x="567" y="137"/>
                    </a:lnTo>
                    <a:lnTo>
                      <a:pt x="567" y="131"/>
                    </a:lnTo>
                    <a:lnTo>
                      <a:pt x="567" y="125"/>
                    </a:lnTo>
                    <a:lnTo>
                      <a:pt x="572" y="125"/>
                    </a:lnTo>
                    <a:lnTo>
                      <a:pt x="572" y="131"/>
                    </a:lnTo>
                    <a:lnTo>
                      <a:pt x="578" y="131"/>
                    </a:lnTo>
                    <a:lnTo>
                      <a:pt x="578" y="125"/>
                    </a:lnTo>
                    <a:lnTo>
                      <a:pt x="584" y="125"/>
                    </a:lnTo>
                    <a:lnTo>
                      <a:pt x="584" y="120"/>
                    </a:lnTo>
                    <a:lnTo>
                      <a:pt x="589" y="120"/>
                    </a:lnTo>
                    <a:lnTo>
                      <a:pt x="595" y="114"/>
                    </a:lnTo>
                    <a:lnTo>
                      <a:pt x="601" y="114"/>
                    </a:lnTo>
                    <a:lnTo>
                      <a:pt x="606" y="114"/>
                    </a:lnTo>
                    <a:lnTo>
                      <a:pt x="612" y="114"/>
                    </a:lnTo>
                    <a:lnTo>
                      <a:pt x="612" y="108"/>
                    </a:lnTo>
                    <a:lnTo>
                      <a:pt x="612" y="103"/>
                    </a:lnTo>
                    <a:lnTo>
                      <a:pt x="606" y="103"/>
                    </a:lnTo>
                    <a:lnTo>
                      <a:pt x="612" y="103"/>
                    </a:lnTo>
                    <a:lnTo>
                      <a:pt x="612" y="97"/>
                    </a:lnTo>
                    <a:lnTo>
                      <a:pt x="618" y="97"/>
                    </a:lnTo>
                    <a:lnTo>
                      <a:pt x="618" y="91"/>
                    </a:lnTo>
                    <a:lnTo>
                      <a:pt x="623" y="86"/>
                    </a:lnTo>
                    <a:lnTo>
                      <a:pt x="629" y="86"/>
                    </a:lnTo>
                    <a:lnTo>
                      <a:pt x="629" y="91"/>
                    </a:lnTo>
                    <a:lnTo>
                      <a:pt x="635" y="91"/>
                    </a:lnTo>
                    <a:lnTo>
                      <a:pt x="640" y="91"/>
                    </a:lnTo>
                    <a:lnTo>
                      <a:pt x="640" y="86"/>
                    </a:lnTo>
                    <a:lnTo>
                      <a:pt x="646" y="80"/>
                    </a:lnTo>
                    <a:lnTo>
                      <a:pt x="652" y="80"/>
                    </a:lnTo>
                    <a:lnTo>
                      <a:pt x="663" y="74"/>
                    </a:lnTo>
                    <a:lnTo>
                      <a:pt x="669" y="69"/>
                    </a:lnTo>
                    <a:lnTo>
                      <a:pt x="669" y="74"/>
                    </a:lnTo>
                    <a:lnTo>
                      <a:pt x="674" y="74"/>
                    </a:lnTo>
                    <a:lnTo>
                      <a:pt x="680" y="69"/>
                    </a:lnTo>
                    <a:lnTo>
                      <a:pt x="686" y="69"/>
                    </a:lnTo>
                    <a:lnTo>
                      <a:pt x="691" y="69"/>
                    </a:lnTo>
                    <a:lnTo>
                      <a:pt x="697" y="69"/>
                    </a:lnTo>
                    <a:lnTo>
                      <a:pt x="697" y="74"/>
                    </a:lnTo>
                    <a:lnTo>
                      <a:pt x="697" y="80"/>
                    </a:lnTo>
                    <a:lnTo>
                      <a:pt x="703" y="80"/>
                    </a:lnTo>
                    <a:lnTo>
                      <a:pt x="697" y="63"/>
                    </a:lnTo>
                    <a:lnTo>
                      <a:pt x="703" y="57"/>
                    </a:lnTo>
                    <a:lnTo>
                      <a:pt x="703" y="52"/>
                    </a:lnTo>
                    <a:lnTo>
                      <a:pt x="708" y="52"/>
                    </a:lnTo>
                    <a:lnTo>
                      <a:pt x="708" y="57"/>
                    </a:lnTo>
                    <a:lnTo>
                      <a:pt x="708" y="63"/>
                    </a:lnTo>
                    <a:lnTo>
                      <a:pt x="720" y="69"/>
                    </a:lnTo>
                    <a:lnTo>
                      <a:pt x="725" y="69"/>
                    </a:lnTo>
                    <a:lnTo>
                      <a:pt x="725" y="74"/>
                    </a:lnTo>
                    <a:lnTo>
                      <a:pt x="731" y="74"/>
                    </a:lnTo>
                    <a:lnTo>
                      <a:pt x="737" y="69"/>
                    </a:lnTo>
                    <a:lnTo>
                      <a:pt x="742" y="69"/>
                    </a:lnTo>
                    <a:lnTo>
                      <a:pt x="748" y="69"/>
                    </a:lnTo>
                    <a:lnTo>
                      <a:pt x="754" y="74"/>
                    </a:lnTo>
                    <a:lnTo>
                      <a:pt x="759" y="74"/>
                    </a:lnTo>
                    <a:lnTo>
                      <a:pt x="759" y="69"/>
                    </a:lnTo>
                    <a:lnTo>
                      <a:pt x="765" y="69"/>
                    </a:lnTo>
                    <a:lnTo>
                      <a:pt x="771" y="69"/>
                    </a:lnTo>
                    <a:lnTo>
                      <a:pt x="771" y="74"/>
                    </a:lnTo>
                    <a:lnTo>
                      <a:pt x="765" y="74"/>
                    </a:lnTo>
                    <a:lnTo>
                      <a:pt x="765" y="80"/>
                    </a:lnTo>
                    <a:lnTo>
                      <a:pt x="771" y="80"/>
                    </a:lnTo>
                    <a:lnTo>
                      <a:pt x="776" y="80"/>
                    </a:lnTo>
                    <a:lnTo>
                      <a:pt x="776" y="74"/>
                    </a:lnTo>
                    <a:lnTo>
                      <a:pt x="782" y="69"/>
                    </a:lnTo>
                    <a:lnTo>
                      <a:pt x="788" y="63"/>
                    </a:lnTo>
                    <a:lnTo>
                      <a:pt x="793" y="57"/>
                    </a:lnTo>
                    <a:lnTo>
                      <a:pt x="799" y="52"/>
                    </a:lnTo>
                    <a:lnTo>
                      <a:pt x="805" y="46"/>
                    </a:lnTo>
                    <a:lnTo>
                      <a:pt x="810" y="46"/>
                    </a:lnTo>
                    <a:lnTo>
                      <a:pt x="810" y="52"/>
                    </a:lnTo>
                    <a:lnTo>
                      <a:pt x="822" y="63"/>
                    </a:lnTo>
                    <a:lnTo>
                      <a:pt x="827" y="69"/>
                    </a:lnTo>
                    <a:lnTo>
                      <a:pt x="833" y="69"/>
                    </a:lnTo>
                    <a:lnTo>
                      <a:pt x="839" y="63"/>
                    </a:lnTo>
                    <a:lnTo>
                      <a:pt x="839" y="57"/>
                    </a:lnTo>
                    <a:lnTo>
                      <a:pt x="844" y="57"/>
                    </a:lnTo>
                    <a:lnTo>
                      <a:pt x="850" y="57"/>
                    </a:lnTo>
                    <a:lnTo>
                      <a:pt x="850" y="52"/>
                    </a:lnTo>
                    <a:lnTo>
                      <a:pt x="850" y="46"/>
                    </a:lnTo>
                    <a:lnTo>
                      <a:pt x="856" y="46"/>
                    </a:lnTo>
                    <a:lnTo>
                      <a:pt x="856" y="40"/>
                    </a:lnTo>
                    <a:lnTo>
                      <a:pt x="856" y="35"/>
                    </a:lnTo>
                    <a:lnTo>
                      <a:pt x="856" y="29"/>
                    </a:lnTo>
                    <a:lnTo>
                      <a:pt x="861" y="29"/>
                    </a:lnTo>
                    <a:lnTo>
                      <a:pt x="867" y="29"/>
                    </a:lnTo>
                    <a:lnTo>
                      <a:pt x="873" y="29"/>
                    </a:lnTo>
                    <a:lnTo>
                      <a:pt x="873" y="23"/>
                    </a:lnTo>
                    <a:lnTo>
                      <a:pt x="873" y="17"/>
                    </a:lnTo>
                    <a:lnTo>
                      <a:pt x="878" y="17"/>
                    </a:lnTo>
                    <a:lnTo>
                      <a:pt x="884" y="17"/>
                    </a:lnTo>
                    <a:lnTo>
                      <a:pt x="890" y="17"/>
                    </a:lnTo>
                    <a:lnTo>
                      <a:pt x="890" y="23"/>
                    </a:lnTo>
                    <a:lnTo>
                      <a:pt x="890" y="29"/>
                    </a:lnTo>
                    <a:lnTo>
                      <a:pt x="895" y="29"/>
                    </a:lnTo>
                    <a:lnTo>
                      <a:pt x="901" y="23"/>
                    </a:lnTo>
                    <a:lnTo>
                      <a:pt x="907" y="23"/>
                    </a:lnTo>
                    <a:lnTo>
                      <a:pt x="912" y="23"/>
                    </a:lnTo>
                    <a:lnTo>
                      <a:pt x="918" y="29"/>
                    </a:lnTo>
                    <a:lnTo>
                      <a:pt x="924" y="35"/>
                    </a:lnTo>
                    <a:lnTo>
                      <a:pt x="924" y="29"/>
                    </a:lnTo>
                    <a:lnTo>
                      <a:pt x="924" y="23"/>
                    </a:lnTo>
                    <a:lnTo>
                      <a:pt x="929" y="23"/>
                    </a:lnTo>
                    <a:lnTo>
                      <a:pt x="935" y="23"/>
                    </a:lnTo>
                    <a:lnTo>
                      <a:pt x="946" y="23"/>
                    </a:lnTo>
                    <a:lnTo>
                      <a:pt x="946" y="17"/>
                    </a:lnTo>
                    <a:lnTo>
                      <a:pt x="952" y="23"/>
                    </a:lnTo>
                    <a:lnTo>
                      <a:pt x="952" y="17"/>
                    </a:lnTo>
                    <a:lnTo>
                      <a:pt x="958" y="17"/>
                    </a:lnTo>
                    <a:lnTo>
                      <a:pt x="958" y="12"/>
                    </a:lnTo>
                    <a:lnTo>
                      <a:pt x="963" y="12"/>
                    </a:lnTo>
                    <a:lnTo>
                      <a:pt x="969" y="6"/>
                    </a:lnTo>
                    <a:lnTo>
                      <a:pt x="969" y="0"/>
                    </a:lnTo>
                    <a:lnTo>
                      <a:pt x="975" y="0"/>
                    </a:lnTo>
                    <a:lnTo>
                      <a:pt x="980" y="0"/>
                    </a:lnTo>
                    <a:lnTo>
                      <a:pt x="986" y="0"/>
                    </a:lnTo>
                    <a:lnTo>
                      <a:pt x="986" y="6"/>
                    </a:lnTo>
                    <a:lnTo>
                      <a:pt x="986" y="12"/>
                    </a:lnTo>
                    <a:lnTo>
                      <a:pt x="986" y="17"/>
                    </a:lnTo>
                    <a:lnTo>
                      <a:pt x="986" y="23"/>
                    </a:lnTo>
                    <a:lnTo>
                      <a:pt x="986" y="29"/>
                    </a:lnTo>
                    <a:lnTo>
                      <a:pt x="992" y="29"/>
                    </a:lnTo>
                    <a:lnTo>
                      <a:pt x="986" y="35"/>
                    </a:lnTo>
                    <a:lnTo>
                      <a:pt x="992" y="35"/>
                    </a:lnTo>
                    <a:lnTo>
                      <a:pt x="997" y="40"/>
                    </a:lnTo>
                    <a:lnTo>
                      <a:pt x="1003" y="46"/>
                    </a:lnTo>
                    <a:lnTo>
                      <a:pt x="1009" y="46"/>
                    </a:lnTo>
                    <a:lnTo>
                      <a:pt x="1014" y="46"/>
                    </a:lnTo>
                    <a:lnTo>
                      <a:pt x="1014" y="52"/>
                    </a:lnTo>
                    <a:lnTo>
                      <a:pt x="1020" y="57"/>
                    </a:lnTo>
                    <a:lnTo>
                      <a:pt x="1026" y="52"/>
                    </a:lnTo>
                    <a:lnTo>
                      <a:pt x="1026" y="57"/>
                    </a:lnTo>
                    <a:lnTo>
                      <a:pt x="1031" y="63"/>
                    </a:lnTo>
                    <a:lnTo>
                      <a:pt x="1037" y="63"/>
                    </a:lnTo>
                    <a:lnTo>
                      <a:pt x="1043" y="63"/>
                    </a:lnTo>
                    <a:lnTo>
                      <a:pt x="1043" y="57"/>
                    </a:lnTo>
                    <a:lnTo>
                      <a:pt x="1048" y="57"/>
                    </a:lnTo>
                    <a:lnTo>
                      <a:pt x="1048" y="63"/>
                    </a:lnTo>
                    <a:lnTo>
                      <a:pt x="1054" y="63"/>
                    </a:lnTo>
                    <a:lnTo>
                      <a:pt x="1060" y="69"/>
                    </a:lnTo>
                    <a:lnTo>
                      <a:pt x="1065" y="69"/>
                    </a:lnTo>
                    <a:lnTo>
                      <a:pt x="1071" y="74"/>
                    </a:lnTo>
                    <a:lnTo>
                      <a:pt x="1077" y="74"/>
                    </a:lnTo>
                    <a:lnTo>
                      <a:pt x="1082" y="69"/>
                    </a:lnTo>
                    <a:lnTo>
                      <a:pt x="1088" y="69"/>
                    </a:lnTo>
                    <a:lnTo>
                      <a:pt x="1088" y="74"/>
                    </a:lnTo>
                    <a:lnTo>
                      <a:pt x="1094" y="80"/>
                    </a:lnTo>
                    <a:lnTo>
                      <a:pt x="1094" y="86"/>
                    </a:lnTo>
                    <a:lnTo>
                      <a:pt x="1094" y="91"/>
                    </a:lnTo>
                    <a:lnTo>
                      <a:pt x="1099" y="86"/>
                    </a:lnTo>
                    <a:lnTo>
                      <a:pt x="1099" y="80"/>
                    </a:lnTo>
                    <a:lnTo>
                      <a:pt x="1105" y="80"/>
                    </a:lnTo>
                    <a:lnTo>
                      <a:pt x="1111" y="80"/>
                    </a:lnTo>
                    <a:lnTo>
                      <a:pt x="1116" y="86"/>
                    </a:lnTo>
                    <a:lnTo>
                      <a:pt x="1116" y="91"/>
                    </a:lnTo>
                    <a:lnTo>
                      <a:pt x="1122" y="97"/>
                    </a:lnTo>
                    <a:lnTo>
                      <a:pt x="1128" y="103"/>
                    </a:lnTo>
                    <a:lnTo>
                      <a:pt x="1122" y="103"/>
                    </a:lnTo>
                    <a:lnTo>
                      <a:pt x="1122" y="108"/>
                    </a:lnTo>
                    <a:lnTo>
                      <a:pt x="1122" y="103"/>
                    </a:lnTo>
                    <a:lnTo>
                      <a:pt x="1128" y="103"/>
                    </a:lnTo>
                    <a:lnTo>
                      <a:pt x="1128" y="97"/>
                    </a:lnTo>
                    <a:lnTo>
                      <a:pt x="1133" y="97"/>
                    </a:lnTo>
                    <a:lnTo>
                      <a:pt x="1139" y="97"/>
                    </a:lnTo>
                    <a:lnTo>
                      <a:pt x="1139" y="91"/>
                    </a:lnTo>
                    <a:lnTo>
                      <a:pt x="1145" y="91"/>
                    </a:lnTo>
                    <a:lnTo>
                      <a:pt x="1150" y="91"/>
                    </a:lnTo>
                    <a:lnTo>
                      <a:pt x="1156" y="86"/>
                    </a:lnTo>
                    <a:lnTo>
                      <a:pt x="1150" y="86"/>
                    </a:lnTo>
                    <a:lnTo>
                      <a:pt x="1145" y="86"/>
                    </a:lnTo>
                    <a:lnTo>
                      <a:pt x="1150" y="80"/>
                    </a:lnTo>
                    <a:lnTo>
                      <a:pt x="1150" y="74"/>
                    </a:lnTo>
                    <a:lnTo>
                      <a:pt x="1162" y="80"/>
                    </a:lnTo>
                    <a:lnTo>
                      <a:pt x="1167" y="80"/>
                    </a:lnTo>
                    <a:lnTo>
                      <a:pt x="1173" y="80"/>
                    </a:lnTo>
                    <a:lnTo>
                      <a:pt x="1173" y="86"/>
                    </a:lnTo>
                    <a:lnTo>
                      <a:pt x="1173" y="91"/>
                    </a:lnTo>
                    <a:lnTo>
                      <a:pt x="1179" y="91"/>
                    </a:lnTo>
                    <a:lnTo>
                      <a:pt x="1179" y="86"/>
                    </a:lnTo>
                    <a:lnTo>
                      <a:pt x="1184" y="91"/>
                    </a:lnTo>
                    <a:lnTo>
                      <a:pt x="1190" y="97"/>
                    </a:lnTo>
                    <a:lnTo>
                      <a:pt x="1196" y="91"/>
                    </a:lnTo>
                    <a:lnTo>
                      <a:pt x="1196" y="97"/>
                    </a:lnTo>
                    <a:lnTo>
                      <a:pt x="1201" y="97"/>
                    </a:lnTo>
                    <a:lnTo>
                      <a:pt x="1207" y="97"/>
                    </a:lnTo>
                    <a:lnTo>
                      <a:pt x="1213" y="103"/>
                    </a:lnTo>
                    <a:lnTo>
                      <a:pt x="1218" y="103"/>
                    </a:lnTo>
                    <a:lnTo>
                      <a:pt x="1218" y="91"/>
                    </a:lnTo>
                    <a:lnTo>
                      <a:pt x="1224" y="91"/>
                    </a:lnTo>
                    <a:lnTo>
                      <a:pt x="1230" y="91"/>
                    </a:lnTo>
                    <a:lnTo>
                      <a:pt x="1235" y="86"/>
                    </a:lnTo>
                    <a:lnTo>
                      <a:pt x="1241" y="86"/>
                    </a:lnTo>
                    <a:lnTo>
                      <a:pt x="1247" y="91"/>
                    </a:lnTo>
                    <a:lnTo>
                      <a:pt x="1252" y="91"/>
                    </a:lnTo>
                    <a:lnTo>
                      <a:pt x="1252" y="97"/>
                    </a:lnTo>
                    <a:lnTo>
                      <a:pt x="1252" y="91"/>
                    </a:lnTo>
                    <a:lnTo>
                      <a:pt x="1258" y="91"/>
                    </a:lnTo>
                    <a:lnTo>
                      <a:pt x="1258" y="97"/>
                    </a:lnTo>
                    <a:lnTo>
                      <a:pt x="1258" y="103"/>
                    </a:lnTo>
                    <a:lnTo>
                      <a:pt x="1258" y="108"/>
                    </a:lnTo>
                    <a:lnTo>
                      <a:pt x="1264" y="114"/>
                    </a:lnTo>
                    <a:lnTo>
                      <a:pt x="1269" y="131"/>
                    </a:lnTo>
                    <a:lnTo>
                      <a:pt x="1275" y="131"/>
                    </a:lnTo>
                    <a:lnTo>
                      <a:pt x="1281" y="125"/>
                    </a:lnTo>
                    <a:lnTo>
                      <a:pt x="1292" y="125"/>
                    </a:lnTo>
                    <a:lnTo>
                      <a:pt x="1298" y="125"/>
                    </a:lnTo>
                    <a:lnTo>
                      <a:pt x="1303" y="131"/>
                    </a:lnTo>
                    <a:lnTo>
                      <a:pt x="1303" y="137"/>
                    </a:lnTo>
                    <a:lnTo>
                      <a:pt x="1309" y="137"/>
                    </a:lnTo>
                    <a:lnTo>
                      <a:pt x="1315" y="137"/>
                    </a:lnTo>
                    <a:lnTo>
                      <a:pt x="1320" y="142"/>
                    </a:lnTo>
                    <a:lnTo>
                      <a:pt x="1326" y="142"/>
                    </a:lnTo>
                    <a:lnTo>
                      <a:pt x="1332" y="148"/>
                    </a:lnTo>
                    <a:lnTo>
                      <a:pt x="1326" y="148"/>
                    </a:lnTo>
                    <a:lnTo>
                      <a:pt x="1326" y="154"/>
                    </a:lnTo>
                    <a:lnTo>
                      <a:pt x="1332" y="154"/>
                    </a:lnTo>
                    <a:lnTo>
                      <a:pt x="1343" y="148"/>
                    </a:lnTo>
                    <a:lnTo>
                      <a:pt x="1349" y="148"/>
                    </a:lnTo>
                    <a:lnTo>
                      <a:pt x="1349" y="154"/>
                    </a:lnTo>
                    <a:lnTo>
                      <a:pt x="1354" y="159"/>
                    </a:lnTo>
                    <a:lnTo>
                      <a:pt x="1360" y="165"/>
                    </a:lnTo>
                    <a:lnTo>
                      <a:pt x="1360" y="171"/>
                    </a:lnTo>
                    <a:lnTo>
                      <a:pt x="1366" y="171"/>
                    </a:lnTo>
                    <a:lnTo>
                      <a:pt x="1366" y="176"/>
                    </a:lnTo>
                    <a:lnTo>
                      <a:pt x="1366" y="182"/>
                    </a:lnTo>
                    <a:lnTo>
                      <a:pt x="1377" y="193"/>
                    </a:lnTo>
                    <a:lnTo>
                      <a:pt x="1383" y="193"/>
                    </a:lnTo>
                    <a:lnTo>
                      <a:pt x="1377" y="199"/>
                    </a:lnTo>
                    <a:lnTo>
                      <a:pt x="1383" y="205"/>
                    </a:lnTo>
                    <a:lnTo>
                      <a:pt x="1388" y="210"/>
                    </a:lnTo>
                    <a:lnTo>
                      <a:pt x="1400" y="227"/>
                    </a:lnTo>
                    <a:lnTo>
                      <a:pt x="1405" y="227"/>
                    </a:lnTo>
                    <a:lnTo>
                      <a:pt x="1411" y="222"/>
                    </a:lnTo>
                    <a:lnTo>
                      <a:pt x="1422" y="222"/>
                    </a:lnTo>
                    <a:lnTo>
                      <a:pt x="1422" y="216"/>
                    </a:lnTo>
                    <a:lnTo>
                      <a:pt x="1422" y="210"/>
                    </a:lnTo>
                    <a:lnTo>
                      <a:pt x="1428" y="210"/>
                    </a:lnTo>
                    <a:lnTo>
                      <a:pt x="1439" y="210"/>
                    </a:lnTo>
                    <a:lnTo>
                      <a:pt x="1428" y="216"/>
                    </a:lnTo>
                    <a:lnTo>
                      <a:pt x="1428" y="222"/>
                    </a:lnTo>
                    <a:lnTo>
                      <a:pt x="1428" y="227"/>
                    </a:lnTo>
                    <a:lnTo>
                      <a:pt x="1439" y="233"/>
                    </a:lnTo>
                    <a:lnTo>
                      <a:pt x="1445" y="244"/>
                    </a:lnTo>
                    <a:lnTo>
                      <a:pt x="1439" y="250"/>
                    </a:lnTo>
                    <a:lnTo>
                      <a:pt x="1422" y="261"/>
                    </a:lnTo>
                    <a:lnTo>
                      <a:pt x="1417" y="267"/>
                    </a:lnTo>
                    <a:lnTo>
                      <a:pt x="1417" y="273"/>
                    </a:lnTo>
                    <a:lnTo>
                      <a:pt x="1422" y="278"/>
                    </a:lnTo>
                    <a:lnTo>
                      <a:pt x="1422" y="284"/>
                    </a:lnTo>
                    <a:lnTo>
                      <a:pt x="1422" y="295"/>
                    </a:lnTo>
                    <a:lnTo>
                      <a:pt x="1422" y="301"/>
                    </a:lnTo>
                    <a:lnTo>
                      <a:pt x="1422" y="307"/>
                    </a:lnTo>
                    <a:lnTo>
                      <a:pt x="1422" y="312"/>
                    </a:lnTo>
                    <a:lnTo>
                      <a:pt x="1417" y="329"/>
                    </a:lnTo>
                    <a:lnTo>
                      <a:pt x="1411" y="335"/>
                    </a:lnTo>
                    <a:lnTo>
                      <a:pt x="1405" y="341"/>
                    </a:lnTo>
                    <a:lnTo>
                      <a:pt x="1411" y="346"/>
                    </a:lnTo>
                    <a:lnTo>
                      <a:pt x="1411" y="352"/>
                    </a:lnTo>
                    <a:lnTo>
                      <a:pt x="1400" y="358"/>
                    </a:lnTo>
                    <a:lnTo>
                      <a:pt x="1394" y="369"/>
                    </a:lnTo>
                    <a:lnTo>
                      <a:pt x="1394" y="375"/>
                    </a:lnTo>
                    <a:lnTo>
                      <a:pt x="1400" y="375"/>
                    </a:lnTo>
                    <a:lnTo>
                      <a:pt x="1405" y="380"/>
                    </a:lnTo>
                    <a:lnTo>
                      <a:pt x="1405" y="386"/>
                    </a:lnTo>
                    <a:lnTo>
                      <a:pt x="1411" y="392"/>
                    </a:lnTo>
                    <a:lnTo>
                      <a:pt x="1411" y="397"/>
                    </a:lnTo>
                    <a:lnTo>
                      <a:pt x="1405" y="403"/>
                    </a:lnTo>
                    <a:lnTo>
                      <a:pt x="1394" y="409"/>
                    </a:lnTo>
                    <a:lnTo>
                      <a:pt x="1394" y="414"/>
                    </a:lnTo>
                    <a:lnTo>
                      <a:pt x="1388" y="420"/>
                    </a:lnTo>
                    <a:lnTo>
                      <a:pt x="1383" y="426"/>
                    </a:lnTo>
                    <a:lnTo>
                      <a:pt x="1360" y="426"/>
                    </a:lnTo>
                    <a:lnTo>
                      <a:pt x="1360" y="431"/>
                    </a:lnTo>
                    <a:lnTo>
                      <a:pt x="1354" y="437"/>
                    </a:lnTo>
                    <a:lnTo>
                      <a:pt x="1349" y="443"/>
                    </a:lnTo>
                    <a:lnTo>
                      <a:pt x="1337" y="454"/>
                    </a:lnTo>
                    <a:lnTo>
                      <a:pt x="1332" y="454"/>
                    </a:lnTo>
                    <a:lnTo>
                      <a:pt x="1320" y="460"/>
                    </a:lnTo>
                    <a:lnTo>
                      <a:pt x="1309" y="471"/>
                    </a:lnTo>
                    <a:lnTo>
                      <a:pt x="1303" y="471"/>
                    </a:lnTo>
                    <a:lnTo>
                      <a:pt x="1298" y="471"/>
                    </a:lnTo>
                    <a:lnTo>
                      <a:pt x="1292" y="477"/>
                    </a:lnTo>
                    <a:lnTo>
                      <a:pt x="1281" y="482"/>
                    </a:lnTo>
                    <a:lnTo>
                      <a:pt x="1281" y="488"/>
                    </a:lnTo>
                    <a:lnTo>
                      <a:pt x="1281" y="494"/>
                    </a:lnTo>
                    <a:lnTo>
                      <a:pt x="1281" y="499"/>
                    </a:lnTo>
                    <a:lnTo>
                      <a:pt x="1275" y="505"/>
                    </a:lnTo>
                    <a:lnTo>
                      <a:pt x="1269" y="499"/>
                    </a:lnTo>
                    <a:lnTo>
                      <a:pt x="1264" y="505"/>
                    </a:lnTo>
                    <a:lnTo>
                      <a:pt x="1252" y="505"/>
                    </a:lnTo>
                    <a:lnTo>
                      <a:pt x="1235" y="505"/>
                    </a:lnTo>
                    <a:lnTo>
                      <a:pt x="1218" y="511"/>
                    </a:lnTo>
                    <a:lnTo>
                      <a:pt x="1218" y="516"/>
                    </a:lnTo>
                    <a:lnTo>
                      <a:pt x="1213" y="522"/>
                    </a:lnTo>
                    <a:lnTo>
                      <a:pt x="1207" y="522"/>
                    </a:lnTo>
                    <a:lnTo>
                      <a:pt x="1207" y="533"/>
                    </a:lnTo>
                    <a:lnTo>
                      <a:pt x="1201" y="539"/>
                    </a:lnTo>
                    <a:lnTo>
                      <a:pt x="1190" y="562"/>
                    </a:lnTo>
                    <a:lnTo>
                      <a:pt x="1179" y="562"/>
                    </a:lnTo>
                    <a:lnTo>
                      <a:pt x="1179" y="556"/>
                    </a:lnTo>
                    <a:lnTo>
                      <a:pt x="1179" y="550"/>
                    </a:lnTo>
                    <a:lnTo>
                      <a:pt x="1173" y="545"/>
                    </a:lnTo>
                    <a:lnTo>
                      <a:pt x="1167" y="545"/>
                    </a:lnTo>
                    <a:lnTo>
                      <a:pt x="1162" y="545"/>
                    </a:lnTo>
                    <a:lnTo>
                      <a:pt x="1156" y="545"/>
                    </a:lnTo>
                    <a:lnTo>
                      <a:pt x="1150" y="539"/>
                    </a:lnTo>
                    <a:lnTo>
                      <a:pt x="1150" y="528"/>
                    </a:lnTo>
                    <a:lnTo>
                      <a:pt x="1150" y="522"/>
                    </a:lnTo>
                    <a:lnTo>
                      <a:pt x="1145" y="516"/>
                    </a:lnTo>
                    <a:lnTo>
                      <a:pt x="1139" y="511"/>
                    </a:lnTo>
                    <a:lnTo>
                      <a:pt x="1133" y="511"/>
                    </a:lnTo>
                    <a:lnTo>
                      <a:pt x="1128" y="516"/>
                    </a:lnTo>
                    <a:lnTo>
                      <a:pt x="1122" y="516"/>
                    </a:lnTo>
                    <a:lnTo>
                      <a:pt x="1116" y="522"/>
                    </a:lnTo>
                    <a:lnTo>
                      <a:pt x="1111" y="522"/>
                    </a:lnTo>
                    <a:lnTo>
                      <a:pt x="1105" y="522"/>
                    </a:lnTo>
                    <a:lnTo>
                      <a:pt x="1105" y="516"/>
                    </a:lnTo>
                    <a:lnTo>
                      <a:pt x="1105" y="522"/>
                    </a:lnTo>
                    <a:lnTo>
                      <a:pt x="1099" y="522"/>
                    </a:lnTo>
                    <a:lnTo>
                      <a:pt x="1088" y="522"/>
                    </a:lnTo>
                    <a:lnTo>
                      <a:pt x="1082" y="522"/>
                    </a:lnTo>
                    <a:lnTo>
                      <a:pt x="1077" y="522"/>
                    </a:lnTo>
                    <a:lnTo>
                      <a:pt x="1071" y="522"/>
                    </a:lnTo>
                    <a:lnTo>
                      <a:pt x="1071" y="528"/>
                    </a:lnTo>
                    <a:lnTo>
                      <a:pt x="1065" y="533"/>
                    </a:lnTo>
                    <a:lnTo>
                      <a:pt x="1060" y="539"/>
                    </a:lnTo>
                    <a:lnTo>
                      <a:pt x="1060" y="545"/>
                    </a:lnTo>
                    <a:lnTo>
                      <a:pt x="1054" y="545"/>
                    </a:lnTo>
                    <a:lnTo>
                      <a:pt x="1048" y="545"/>
                    </a:lnTo>
                    <a:lnTo>
                      <a:pt x="1043" y="545"/>
                    </a:lnTo>
                    <a:lnTo>
                      <a:pt x="1043" y="550"/>
                    </a:lnTo>
                    <a:lnTo>
                      <a:pt x="1037" y="550"/>
                    </a:lnTo>
                    <a:lnTo>
                      <a:pt x="1031" y="545"/>
                    </a:lnTo>
                    <a:lnTo>
                      <a:pt x="1026" y="545"/>
                    </a:lnTo>
                    <a:lnTo>
                      <a:pt x="1020" y="545"/>
                    </a:lnTo>
                    <a:lnTo>
                      <a:pt x="1020" y="550"/>
                    </a:lnTo>
                    <a:lnTo>
                      <a:pt x="1014" y="550"/>
                    </a:lnTo>
                    <a:lnTo>
                      <a:pt x="1014" y="545"/>
                    </a:lnTo>
                    <a:lnTo>
                      <a:pt x="1009" y="545"/>
                    </a:lnTo>
                    <a:lnTo>
                      <a:pt x="1009" y="550"/>
                    </a:lnTo>
                    <a:lnTo>
                      <a:pt x="1003" y="550"/>
                    </a:lnTo>
                    <a:lnTo>
                      <a:pt x="1003" y="556"/>
                    </a:lnTo>
                    <a:lnTo>
                      <a:pt x="997" y="556"/>
                    </a:lnTo>
                    <a:lnTo>
                      <a:pt x="997" y="562"/>
                    </a:lnTo>
                    <a:lnTo>
                      <a:pt x="992" y="562"/>
                    </a:lnTo>
                    <a:lnTo>
                      <a:pt x="992" y="567"/>
                    </a:lnTo>
                    <a:lnTo>
                      <a:pt x="986" y="567"/>
                    </a:lnTo>
                    <a:lnTo>
                      <a:pt x="986" y="573"/>
                    </a:lnTo>
                    <a:lnTo>
                      <a:pt x="986" y="579"/>
                    </a:lnTo>
                    <a:lnTo>
                      <a:pt x="980" y="579"/>
                    </a:lnTo>
                    <a:lnTo>
                      <a:pt x="975" y="579"/>
                    </a:lnTo>
                    <a:lnTo>
                      <a:pt x="980" y="579"/>
                    </a:lnTo>
                    <a:lnTo>
                      <a:pt x="980" y="584"/>
                    </a:lnTo>
                    <a:lnTo>
                      <a:pt x="975" y="584"/>
                    </a:lnTo>
                    <a:lnTo>
                      <a:pt x="969" y="590"/>
                    </a:lnTo>
                    <a:lnTo>
                      <a:pt x="975" y="590"/>
                    </a:lnTo>
                    <a:lnTo>
                      <a:pt x="969" y="596"/>
                    </a:lnTo>
                    <a:lnTo>
                      <a:pt x="963" y="590"/>
                    </a:lnTo>
                    <a:lnTo>
                      <a:pt x="963" y="596"/>
                    </a:lnTo>
                    <a:lnTo>
                      <a:pt x="958" y="596"/>
                    </a:lnTo>
                    <a:lnTo>
                      <a:pt x="958" y="590"/>
                    </a:lnTo>
                    <a:lnTo>
                      <a:pt x="952" y="590"/>
                    </a:lnTo>
                    <a:lnTo>
                      <a:pt x="952" y="584"/>
                    </a:lnTo>
                    <a:lnTo>
                      <a:pt x="946" y="584"/>
                    </a:lnTo>
                    <a:lnTo>
                      <a:pt x="946" y="590"/>
                    </a:lnTo>
                    <a:lnTo>
                      <a:pt x="941" y="590"/>
                    </a:lnTo>
                    <a:lnTo>
                      <a:pt x="941" y="596"/>
                    </a:lnTo>
                    <a:lnTo>
                      <a:pt x="935" y="596"/>
                    </a:lnTo>
                    <a:lnTo>
                      <a:pt x="935" y="601"/>
                    </a:lnTo>
                    <a:lnTo>
                      <a:pt x="929" y="607"/>
                    </a:lnTo>
                    <a:lnTo>
                      <a:pt x="929" y="601"/>
                    </a:lnTo>
                    <a:lnTo>
                      <a:pt x="924" y="601"/>
                    </a:lnTo>
                    <a:lnTo>
                      <a:pt x="918" y="601"/>
                    </a:lnTo>
                    <a:lnTo>
                      <a:pt x="912" y="607"/>
                    </a:lnTo>
                    <a:lnTo>
                      <a:pt x="907" y="601"/>
                    </a:lnTo>
                    <a:lnTo>
                      <a:pt x="901" y="601"/>
                    </a:lnTo>
                    <a:lnTo>
                      <a:pt x="895" y="601"/>
                    </a:lnTo>
                    <a:lnTo>
                      <a:pt x="901" y="601"/>
                    </a:lnTo>
                    <a:lnTo>
                      <a:pt x="901" y="607"/>
                    </a:lnTo>
                    <a:lnTo>
                      <a:pt x="901" y="613"/>
                    </a:lnTo>
                    <a:lnTo>
                      <a:pt x="895" y="613"/>
                    </a:lnTo>
                    <a:lnTo>
                      <a:pt x="890" y="613"/>
                    </a:lnTo>
                    <a:lnTo>
                      <a:pt x="890" y="618"/>
                    </a:lnTo>
                    <a:lnTo>
                      <a:pt x="890" y="624"/>
                    </a:lnTo>
                    <a:lnTo>
                      <a:pt x="890" y="630"/>
                    </a:lnTo>
                    <a:lnTo>
                      <a:pt x="884" y="630"/>
                    </a:lnTo>
                    <a:lnTo>
                      <a:pt x="878" y="630"/>
                    </a:lnTo>
                    <a:lnTo>
                      <a:pt x="884" y="630"/>
                    </a:lnTo>
                    <a:lnTo>
                      <a:pt x="878" y="635"/>
                    </a:lnTo>
                    <a:lnTo>
                      <a:pt x="878" y="641"/>
                    </a:lnTo>
                    <a:lnTo>
                      <a:pt x="873" y="641"/>
                    </a:lnTo>
                    <a:lnTo>
                      <a:pt x="873" y="635"/>
                    </a:lnTo>
                    <a:lnTo>
                      <a:pt x="867" y="635"/>
                    </a:lnTo>
                    <a:lnTo>
                      <a:pt x="867" y="641"/>
                    </a:lnTo>
                    <a:lnTo>
                      <a:pt x="873" y="641"/>
                    </a:lnTo>
                    <a:lnTo>
                      <a:pt x="878" y="647"/>
                    </a:lnTo>
                    <a:lnTo>
                      <a:pt x="873" y="647"/>
                    </a:lnTo>
                    <a:lnTo>
                      <a:pt x="867" y="647"/>
                    </a:lnTo>
                    <a:lnTo>
                      <a:pt x="873" y="647"/>
                    </a:lnTo>
                    <a:lnTo>
                      <a:pt x="873" y="652"/>
                    </a:lnTo>
                    <a:lnTo>
                      <a:pt x="873" y="658"/>
                    </a:lnTo>
                    <a:lnTo>
                      <a:pt x="867" y="658"/>
                    </a:lnTo>
                    <a:lnTo>
                      <a:pt x="861" y="664"/>
                    </a:lnTo>
                    <a:lnTo>
                      <a:pt x="861" y="669"/>
                    </a:lnTo>
                    <a:lnTo>
                      <a:pt x="856" y="669"/>
                    </a:lnTo>
                    <a:lnTo>
                      <a:pt x="850" y="669"/>
                    </a:lnTo>
                    <a:lnTo>
                      <a:pt x="850" y="675"/>
                    </a:lnTo>
                    <a:lnTo>
                      <a:pt x="844" y="681"/>
                    </a:lnTo>
                    <a:lnTo>
                      <a:pt x="839" y="681"/>
                    </a:lnTo>
                    <a:lnTo>
                      <a:pt x="839" y="686"/>
                    </a:lnTo>
                    <a:lnTo>
                      <a:pt x="833" y="686"/>
                    </a:lnTo>
                    <a:lnTo>
                      <a:pt x="839" y="692"/>
                    </a:lnTo>
                    <a:lnTo>
                      <a:pt x="839" y="698"/>
                    </a:lnTo>
                    <a:lnTo>
                      <a:pt x="833" y="698"/>
                    </a:lnTo>
                    <a:lnTo>
                      <a:pt x="827" y="703"/>
                    </a:lnTo>
                    <a:lnTo>
                      <a:pt x="822" y="703"/>
                    </a:lnTo>
                    <a:lnTo>
                      <a:pt x="816" y="703"/>
                    </a:lnTo>
                    <a:lnTo>
                      <a:pt x="816" y="709"/>
                    </a:lnTo>
                    <a:lnTo>
                      <a:pt x="822" y="709"/>
                    </a:lnTo>
                    <a:lnTo>
                      <a:pt x="822" y="715"/>
                    </a:lnTo>
                    <a:lnTo>
                      <a:pt x="816" y="715"/>
                    </a:lnTo>
                    <a:lnTo>
                      <a:pt x="810" y="720"/>
                    </a:lnTo>
                    <a:lnTo>
                      <a:pt x="810" y="726"/>
                    </a:lnTo>
                    <a:lnTo>
                      <a:pt x="805" y="726"/>
                    </a:lnTo>
                    <a:lnTo>
                      <a:pt x="810" y="732"/>
                    </a:lnTo>
                    <a:lnTo>
                      <a:pt x="805" y="737"/>
                    </a:lnTo>
                    <a:lnTo>
                      <a:pt x="799" y="737"/>
                    </a:lnTo>
                    <a:lnTo>
                      <a:pt x="799" y="743"/>
                    </a:lnTo>
                    <a:lnTo>
                      <a:pt x="793" y="749"/>
                    </a:lnTo>
                    <a:lnTo>
                      <a:pt x="788" y="749"/>
                    </a:lnTo>
                    <a:lnTo>
                      <a:pt x="793" y="754"/>
                    </a:lnTo>
                    <a:lnTo>
                      <a:pt x="788" y="754"/>
                    </a:lnTo>
                    <a:lnTo>
                      <a:pt x="782" y="754"/>
                    </a:lnTo>
                    <a:lnTo>
                      <a:pt x="776" y="760"/>
                    </a:lnTo>
                    <a:lnTo>
                      <a:pt x="776" y="766"/>
                    </a:lnTo>
                    <a:lnTo>
                      <a:pt x="776" y="771"/>
                    </a:lnTo>
                    <a:lnTo>
                      <a:pt x="771" y="766"/>
                    </a:lnTo>
                    <a:lnTo>
                      <a:pt x="765" y="766"/>
                    </a:lnTo>
                    <a:lnTo>
                      <a:pt x="765" y="771"/>
                    </a:lnTo>
                    <a:lnTo>
                      <a:pt x="759" y="771"/>
                    </a:lnTo>
                    <a:lnTo>
                      <a:pt x="759" y="777"/>
                    </a:lnTo>
                    <a:lnTo>
                      <a:pt x="759" y="771"/>
                    </a:lnTo>
                    <a:lnTo>
                      <a:pt x="754" y="771"/>
                    </a:lnTo>
                    <a:lnTo>
                      <a:pt x="748" y="777"/>
                    </a:lnTo>
                    <a:lnTo>
                      <a:pt x="742" y="777"/>
                    </a:lnTo>
                    <a:lnTo>
                      <a:pt x="737" y="777"/>
                    </a:lnTo>
                    <a:lnTo>
                      <a:pt x="731" y="777"/>
                    </a:lnTo>
                    <a:lnTo>
                      <a:pt x="725" y="783"/>
                    </a:lnTo>
                    <a:lnTo>
                      <a:pt x="725" y="788"/>
                    </a:lnTo>
                    <a:lnTo>
                      <a:pt x="720" y="788"/>
                    </a:lnTo>
                    <a:lnTo>
                      <a:pt x="714" y="788"/>
                    </a:lnTo>
                    <a:lnTo>
                      <a:pt x="714" y="794"/>
                    </a:lnTo>
                    <a:lnTo>
                      <a:pt x="708" y="794"/>
                    </a:lnTo>
                    <a:lnTo>
                      <a:pt x="703" y="794"/>
                    </a:lnTo>
                    <a:lnTo>
                      <a:pt x="703" y="800"/>
                    </a:lnTo>
                    <a:lnTo>
                      <a:pt x="703" y="811"/>
                    </a:lnTo>
                    <a:lnTo>
                      <a:pt x="708" y="811"/>
                    </a:lnTo>
                    <a:lnTo>
                      <a:pt x="714" y="817"/>
                    </a:lnTo>
                    <a:lnTo>
                      <a:pt x="714" y="822"/>
                    </a:lnTo>
                    <a:lnTo>
                      <a:pt x="720" y="822"/>
                    </a:lnTo>
                    <a:lnTo>
                      <a:pt x="720" y="828"/>
                    </a:lnTo>
                    <a:lnTo>
                      <a:pt x="725" y="828"/>
                    </a:lnTo>
                    <a:lnTo>
                      <a:pt x="725" y="839"/>
                    </a:lnTo>
                    <a:lnTo>
                      <a:pt x="731" y="845"/>
                    </a:lnTo>
                    <a:lnTo>
                      <a:pt x="731" y="851"/>
                    </a:lnTo>
                    <a:lnTo>
                      <a:pt x="737" y="862"/>
                    </a:lnTo>
                    <a:lnTo>
                      <a:pt x="737" y="868"/>
                    </a:lnTo>
                    <a:lnTo>
                      <a:pt x="742" y="879"/>
                    </a:lnTo>
                    <a:lnTo>
                      <a:pt x="742" y="885"/>
                    </a:lnTo>
                    <a:lnTo>
                      <a:pt x="748" y="890"/>
                    </a:lnTo>
                    <a:lnTo>
                      <a:pt x="748" y="896"/>
                    </a:lnTo>
                    <a:lnTo>
                      <a:pt x="754" y="896"/>
                    </a:lnTo>
                    <a:lnTo>
                      <a:pt x="754" y="902"/>
                    </a:lnTo>
                    <a:lnTo>
                      <a:pt x="765" y="913"/>
                    </a:lnTo>
                    <a:lnTo>
                      <a:pt x="771" y="913"/>
                    </a:lnTo>
                    <a:lnTo>
                      <a:pt x="771" y="924"/>
                    </a:lnTo>
                    <a:lnTo>
                      <a:pt x="771" y="930"/>
                    </a:lnTo>
                    <a:lnTo>
                      <a:pt x="776" y="936"/>
                    </a:lnTo>
                    <a:lnTo>
                      <a:pt x="782" y="936"/>
                    </a:lnTo>
                    <a:lnTo>
                      <a:pt x="793" y="936"/>
                    </a:lnTo>
                    <a:lnTo>
                      <a:pt x="793" y="941"/>
                    </a:lnTo>
                    <a:lnTo>
                      <a:pt x="788" y="941"/>
                    </a:lnTo>
                    <a:lnTo>
                      <a:pt x="793" y="947"/>
                    </a:lnTo>
                    <a:lnTo>
                      <a:pt x="788" y="947"/>
                    </a:lnTo>
                    <a:lnTo>
                      <a:pt x="788" y="953"/>
                    </a:lnTo>
                    <a:lnTo>
                      <a:pt x="782" y="953"/>
                    </a:lnTo>
                    <a:lnTo>
                      <a:pt x="782" y="959"/>
                    </a:lnTo>
                    <a:lnTo>
                      <a:pt x="782" y="964"/>
                    </a:lnTo>
                    <a:lnTo>
                      <a:pt x="782" y="970"/>
                    </a:lnTo>
                    <a:lnTo>
                      <a:pt x="788" y="970"/>
                    </a:lnTo>
                    <a:lnTo>
                      <a:pt x="788" y="976"/>
                    </a:lnTo>
                    <a:lnTo>
                      <a:pt x="793" y="976"/>
                    </a:lnTo>
                    <a:lnTo>
                      <a:pt x="793" y="981"/>
                    </a:lnTo>
                    <a:lnTo>
                      <a:pt x="788" y="981"/>
                    </a:lnTo>
                    <a:lnTo>
                      <a:pt x="782" y="981"/>
                    </a:lnTo>
                    <a:lnTo>
                      <a:pt x="776" y="987"/>
                    </a:lnTo>
                    <a:lnTo>
                      <a:pt x="782" y="987"/>
                    </a:lnTo>
                    <a:lnTo>
                      <a:pt x="782" y="993"/>
                    </a:lnTo>
                    <a:lnTo>
                      <a:pt x="788" y="993"/>
                    </a:lnTo>
                    <a:lnTo>
                      <a:pt x="793" y="993"/>
                    </a:lnTo>
                    <a:lnTo>
                      <a:pt x="793" y="998"/>
                    </a:lnTo>
                    <a:lnTo>
                      <a:pt x="788" y="1004"/>
                    </a:lnTo>
                    <a:lnTo>
                      <a:pt x="782" y="1004"/>
                    </a:lnTo>
                    <a:lnTo>
                      <a:pt x="776" y="1004"/>
                    </a:lnTo>
                    <a:lnTo>
                      <a:pt x="771" y="1004"/>
                    </a:lnTo>
                    <a:lnTo>
                      <a:pt x="771" y="1010"/>
                    </a:lnTo>
                    <a:lnTo>
                      <a:pt x="776" y="1010"/>
                    </a:lnTo>
                    <a:lnTo>
                      <a:pt x="782" y="1010"/>
                    </a:lnTo>
                    <a:lnTo>
                      <a:pt x="782" y="1015"/>
                    </a:lnTo>
                    <a:lnTo>
                      <a:pt x="776" y="1015"/>
                    </a:lnTo>
                    <a:lnTo>
                      <a:pt x="771" y="1015"/>
                    </a:lnTo>
                    <a:lnTo>
                      <a:pt x="765" y="1015"/>
                    </a:lnTo>
                    <a:lnTo>
                      <a:pt x="765" y="1021"/>
                    </a:lnTo>
                    <a:lnTo>
                      <a:pt x="771" y="1021"/>
                    </a:lnTo>
                    <a:lnTo>
                      <a:pt x="771" y="1027"/>
                    </a:lnTo>
                    <a:lnTo>
                      <a:pt x="765" y="1027"/>
                    </a:lnTo>
                    <a:lnTo>
                      <a:pt x="765" y="1032"/>
                    </a:lnTo>
                    <a:lnTo>
                      <a:pt x="759" y="1032"/>
                    </a:lnTo>
                    <a:lnTo>
                      <a:pt x="754" y="1032"/>
                    </a:lnTo>
                    <a:lnTo>
                      <a:pt x="754" y="1027"/>
                    </a:lnTo>
                    <a:lnTo>
                      <a:pt x="748" y="1027"/>
                    </a:lnTo>
                    <a:lnTo>
                      <a:pt x="748" y="1032"/>
                    </a:lnTo>
                    <a:lnTo>
                      <a:pt x="742" y="1032"/>
                    </a:lnTo>
                    <a:lnTo>
                      <a:pt x="742" y="1027"/>
                    </a:lnTo>
                    <a:lnTo>
                      <a:pt x="737" y="1027"/>
                    </a:lnTo>
                    <a:lnTo>
                      <a:pt x="737" y="1032"/>
                    </a:lnTo>
                    <a:lnTo>
                      <a:pt x="731" y="1032"/>
                    </a:lnTo>
                    <a:lnTo>
                      <a:pt x="725" y="1032"/>
                    </a:lnTo>
                    <a:lnTo>
                      <a:pt x="720" y="1032"/>
                    </a:lnTo>
                    <a:lnTo>
                      <a:pt x="720" y="1038"/>
                    </a:lnTo>
                    <a:lnTo>
                      <a:pt x="720" y="1044"/>
                    </a:lnTo>
                    <a:lnTo>
                      <a:pt x="714" y="1044"/>
                    </a:lnTo>
                    <a:lnTo>
                      <a:pt x="708" y="1044"/>
                    </a:lnTo>
                    <a:lnTo>
                      <a:pt x="708" y="1038"/>
                    </a:lnTo>
                    <a:lnTo>
                      <a:pt x="703" y="1038"/>
                    </a:lnTo>
                    <a:lnTo>
                      <a:pt x="697" y="1038"/>
                    </a:lnTo>
                    <a:lnTo>
                      <a:pt x="691" y="1038"/>
                    </a:lnTo>
                    <a:lnTo>
                      <a:pt x="686" y="1038"/>
                    </a:lnTo>
                    <a:lnTo>
                      <a:pt x="686" y="1044"/>
                    </a:lnTo>
                    <a:lnTo>
                      <a:pt x="691" y="1049"/>
                    </a:lnTo>
                    <a:lnTo>
                      <a:pt x="691" y="1055"/>
                    </a:lnTo>
                    <a:lnTo>
                      <a:pt x="686" y="1055"/>
                    </a:lnTo>
                    <a:lnTo>
                      <a:pt x="680" y="1055"/>
                    </a:lnTo>
                    <a:lnTo>
                      <a:pt x="674" y="1055"/>
                    </a:lnTo>
                    <a:lnTo>
                      <a:pt x="669" y="1061"/>
                    </a:lnTo>
                    <a:lnTo>
                      <a:pt x="669" y="1066"/>
                    </a:lnTo>
                    <a:lnTo>
                      <a:pt x="669" y="1072"/>
                    </a:lnTo>
                    <a:lnTo>
                      <a:pt x="663" y="1072"/>
                    </a:lnTo>
                    <a:lnTo>
                      <a:pt x="657" y="1072"/>
                    </a:lnTo>
                    <a:lnTo>
                      <a:pt x="652" y="1072"/>
                    </a:lnTo>
                    <a:lnTo>
                      <a:pt x="652" y="1078"/>
                    </a:lnTo>
                    <a:lnTo>
                      <a:pt x="646" y="1078"/>
                    </a:lnTo>
                    <a:lnTo>
                      <a:pt x="640" y="1072"/>
                    </a:lnTo>
                    <a:lnTo>
                      <a:pt x="635" y="1066"/>
                    </a:lnTo>
                    <a:lnTo>
                      <a:pt x="629" y="1066"/>
                    </a:lnTo>
                    <a:lnTo>
                      <a:pt x="623" y="1066"/>
                    </a:lnTo>
                    <a:lnTo>
                      <a:pt x="623" y="1072"/>
                    </a:lnTo>
                    <a:lnTo>
                      <a:pt x="618" y="1072"/>
                    </a:lnTo>
                    <a:lnTo>
                      <a:pt x="612" y="1072"/>
                    </a:lnTo>
                    <a:lnTo>
                      <a:pt x="606" y="1078"/>
                    </a:lnTo>
                    <a:lnTo>
                      <a:pt x="601" y="1078"/>
                    </a:lnTo>
                    <a:lnTo>
                      <a:pt x="601" y="1072"/>
                    </a:lnTo>
                    <a:lnTo>
                      <a:pt x="595" y="1072"/>
                    </a:lnTo>
                    <a:lnTo>
                      <a:pt x="595" y="1078"/>
                    </a:lnTo>
                    <a:lnTo>
                      <a:pt x="589" y="1078"/>
                    </a:lnTo>
                    <a:lnTo>
                      <a:pt x="589" y="1083"/>
                    </a:lnTo>
                    <a:lnTo>
                      <a:pt x="584" y="1078"/>
                    </a:lnTo>
                    <a:lnTo>
                      <a:pt x="589" y="1078"/>
                    </a:lnTo>
                    <a:lnTo>
                      <a:pt x="589" y="1072"/>
                    </a:lnTo>
                    <a:lnTo>
                      <a:pt x="584" y="1072"/>
                    </a:lnTo>
                    <a:lnTo>
                      <a:pt x="578" y="1072"/>
                    </a:lnTo>
                    <a:lnTo>
                      <a:pt x="572" y="1072"/>
                    </a:lnTo>
                    <a:lnTo>
                      <a:pt x="567" y="1072"/>
                    </a:lnTo>
                    <a:lnTo>
                      <a:pt x="561" y="1066"/>
                    </a:lnTo>
                    <a:lnTo>
                      <a:pt x="555" y="1066"/>
                    </a:lnTo>
                    <a:lnTo>
                      <a:pt x="549" y="1066"/>
                    </a:lnTo>
                    <a:lnTo>
                      <a:pt x="549" y="1061"/>
                    </a:lnTo>
                    <a:lnTo>
                      <a:pt x="549" y="1055"/>
                    </a:lnTo>
                    <a:lnTo>
                      <a:pt x="538" y="1049"/>
                    </a:lnTo>
                    <a:lnTo>
                      <a:pt x="532" y="1049"/>
                    </a:lnTo>
                    <a:lnTo>
                      <a:pt x="527" y="1049"/>
                    </a:lnTo>
                    <a:lnTo>
                      <a:pt x="521" y="1049"/>
                    </a:lnTo>
                    <a:lnTo>
                      <a:pt x="515" y="1055"/>
                    </a:lnTo>
                    <a:lnTo>
                      <a:pt x="510" y="1055"/>
                    </a:lnTo>
                    <a:lnTo>
                      <a:pt x="504" y="1055"/>
                    </a:lnTo>
                    <a:lnTo>
                      <a:pt x="498" y="1055"/>
                    </a:lnTo>
                    <a:lnTo>
                      <a:pt x="493" y="1049"/>
                    </a:lnTo>
                    <a:lnTo>
                      <a:pt x="493" y="1044"/>
                    </a:lnTo>
                    <a:lnTo>
                      <a:pt x="487" y="1038"/>
                    </a:lnTo>
                    <a:lnTo>
                      <a:pt x="481" y="1038"/>
                    </a:lnTo>
                    <a:lnTo>
                      <a:pt x="476" y="1038"/>
                    </a:lnTo>
                    <a:lnTo>
                      <a:pt x="476" y="1032"/>
                    </a:lnTo>
                    <a:lnTo>
                      <a:pt x="470" y="1027"/>
                    </a:lnTo>
                    <a:lnTo>
                      <a:pt x="464" y="1027"/>
                    </a:lnTo>
                    <a:lnTo>
                      <a:pt x="459" y="1027"/>
                    </a:lnTo>
                    <a:lnTo>
                      <a:pt x="459" y="1032"/>
                    </a:lnTo>
                    <a:lnTo>
                      <a:pt x="464" y="1032"/>
                    </a:lnTo>
                    <a:lnTo>
                      <a:pt x="464" y="1038"/>
                    </a:lnTo>
                    <a:lnTo>
                      <a:pt x="464" y="1044"/>
                    </a:lnTo>
                    <a:lnTo>
                      <a:pt x="464" y="1038"/>
                    </a:lnTo>
                    <a:lnTo>
                      <a:pt x="459" y="1038"/>
                    </a:lnTo>
                    <a:lnTo>
                      <a:pt x="459" y="1044"/>
                    </a:lnTo>
                    <a:lnTo>
                      <a:pt x="453" y="1038"/>
                    </a:lnTo>
                    <a:lnTo>
                      <a:pt x="447" y="1038"/>
                    </a:lnTo>
                    <a:lnTo>
                      <a:pt x="442" y="1038"/>
                    </a:lnTo>
                    <a:lnTo>
                      <a:pt x="436" y="1038"/>
                    </a:lnTo>
                    <a:lnTo>
                      <a:pt x="436" y="1044"/>
                    </a:lnTo>
                    <a:lnTo>
                      <a:pt x="430" y="1044"/>
                    </a:lnTo>
                    <a:lnTo>
                      <a:pt x="430" y="1038"/>
                    </a:lnTo>
                    <a:lnTo>
                      <a:pt x="425" y="1038"/>
                    </a:lnTo>
                    <a:lnTo>
                      <a:pt x="425" y="1044"/>
                    </a:lnTo>
                    <a:lnTo>
                      <a:pt x="419" y="1044"/>
                    </a:lnTo>
                    <a:lnTo>
                      <a:pt x="413" y="1044"/>
                    </a:lnTo>
                    <a:lnTo>
                      <a:pt x="408" y="1049"/>
                    </a:lnTo>
                    <a:lnTo>
                      <a:pt x="408" y="1055"/>
                    </a:lnTo>
                    <a:lnTo>
                      <a:pt x="402" y="1055"/>
                    </a:lnTo>
                    <a:lnTo>
                      <a:pt x="402" y="1049"/>
                    </a:lnTo>
                    <a:lnTo>
                      <a:pt x="402" y="1044"/>
                    </a:lnTo>
                    <a:lnTo>
                      <a:pt x="396" y="1044"/>
                    </a:lnTo>
                    <a:lnTo>
                      <a:pt x="391" y="1044"/>
                    </a:lnTo>
                    <a:lnTo>
                      <a:pt x="385" y="1044"/>
                    </a:lnTo>
                    <a:lnTo>
                      <a:pt x="385" y="1049"/>
                    </a:lnTo>
                    <a:lnTo>
                      <a:pt x="391" y="1049"/>
                    </a:lnTo>
                    <a:lnTo>
                      <a:pt x="391" y="1055"/>
                    </a:lnTo>
                    <a:lnTo>
                      <a:pt x="391" y="1061"/>
                    </a:lnTo>
                    <a:lnTo>
                      <a:pt x="385" y="1061"/>
                    </a:lnTo>
                    <a:lnTo>
                      <a:pt x="379" y="1066"/>
                    </a:lnTo>
                    <a:lnTo>
                      <a:pt x="374" y="1066"/>
                    </a:lnTo>
                    <a:lnTo>
                      <a:pt x="374" y="1072"/>
                    </a:lnTo>
                    <a:lnTo>
                      <a:pt x="368" y="1072"/>
                    </a:lnTo>
                    <a:lnTo>
                      <a:pt x="362" y="1072"/>
                    </a:lnTo>
                    <a:lnTo>
                      <a:pt x="362" y="1078"/>
                    </a:lnTo>
                    <a:lnTo>
                      <a:pt x="357" y="1078"/>
                    </a:lnTo>
                    <a:lnTo>
                      <a:pt x="351" y="1078"/>
                    </a:lnTo>
                    <a:lnTo>
                      <a:pt x="345" y="1078"/>
                    </a:lnTo>
                    <a:lnTo>
                      <a:pt x="340" y="1078"/>
                    </a:lnTo>
                    <a:lnTo>
                      <a:pt x="334" y="1078"/>
                    </a:lnTo>
                    <a:lnTo>
                      <a:pt x="334" y="1072"/>
                    </a:lnTo>
                    <a:lnTo>
                      <a:pt x="328" y="1072"/>
                    </a:lnTo>
                    <a:lnTo>
                      <a:pt x="323" y="1072"/>
                    </a:lnTo>
                    <a:lnTo>
                      <a:pt x="323" y="1066"/>
                    </a:lnTo>
                    <a:lnTo>
                      <a:pt x="323" y="1061"/>
                    </a:lnTo>
                    <a:lnTo>
                      <a:pt x="317" y="1061"/>
                    </a:lnTo>
                    <a:lnTo>
                      <a:pt x="317" y="1055"/>
                    </a:lnTo>
                    <a:lnTo>
                      <a:pt x="311" y="1055"/>
                    </a:lnTo>
                    <a:lnTo>
                      <a:pt x="311" y="1061"/>
                    </a:lnTo>
                    <a:lnTo>
                      <a:pt x="306" y="1061"/>
                    </a:lnTo>
                    <a:lnTo>
                      <a:pt x="300" y="1061"/>
                    </a:lnTo>
                    <a:lnTo>
                      <a:pt x="294" y="1061"/>
                    </a:lnTo>
                    <a:lnTo>
                      <a:pt x="289" y="1061"/>
                    </a:lnTo>
                    <a:lnTo>
                      <a:pt x="283" y="1061"/>
                    </a:lnTo>
                    <a:lnTo>
                      <a:pt x="277" y="10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10" name="Freeform 11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3217" y="1548"/>
                <a:ext cx="561" cy="533"/>
              </a:xfrm>
              <a:custGeom>
                <a:avLst/>
                <a:gdLst>
                  <a:gd name="T0" fmla="*/ 13737 w 1009"/>
                  <a:gd name="T1" fmla="*/ 361973 h 958"/>
                  <a:gd name="T2" fmla="*/ 63779 w 1009"/>
                  <a:gd name="T3" fmla="*/ 339872 h 958"/>
                  <a:gd name="T4" fmla="*/ 44645 w 1009"/>
                  <a:gd name="T5" fmla="*/ 314823 h 958"/>
                  <a:gd name="T6" fmla="*/ 25021 w 1009"/>
                  <a:gd name="T7" fmla="*/ 283881 h 958"/>
                  <a:gd name="T8" fmla="*/ 80460 w 1009"/>
                  <a:gd name="T9" fmla="*/ 250483 h 958"/>
                  <a:gd name="T10" fmla="*/ 100084 w 1009"/>
                  <a:gd name="T11" fmla="*/ 214630 h 958"/>
                  <a:gd name="T12" fmla="*/ 52985 w 1009"/>
                  <a:gd name="T13" fmla="*/ 217086 h 958"/>
                  <a:gd name="T14" fmla="*/ 52985 w 1009"/>
                  <a:gd name="T15" fmla="*/ 192037 h 958"/>
                  <a:gd name="T16" fmla="*/ 72119 w 1009"/>
                  <a:gd name="T17" fmla="*/ 161586 h 958"/>
                  <a:gd name="T18" fmla="*/ 19624 w 1009"/>
                  <a:gd name="T19" fmla="*/ 169936 h 958"/>
                  <a:gd name="T20" fmla="*/ 47098 w 1009"/>
                  <a:gd name="T21" fmla="*/ 150290 h 958"/>
                  <a:gd name="T22" fmla="*/ 83403 w 1009"/>
                  <a:gd name="T23" fmla="*/ 131135 h 958"/>
                  <a:gd name="T24" fmla="*/ 125105 w 1009"/>
                  <a:gd name="T25" fmla="*/ 125242 h 958"/>
                  <a:gd name="T26" fmla="*/ 150126 w 1009"/>
                  <a:gd name="T27" fmla="*/ 125242 h 958"/>
                  <a:gd name="T28" fmla="*/ 155523 w 1009"/>
                  <a:gd name="T29" fmla="*/ 139485 h 958"/>
                  <a:gd name="T30" fmla="*/ 183487 w 1009"/>
                  <a:gd name="T31" fmla="*/ 164533 h 958"/>
                  <a:gd name="T32" fmla="*/ 200168 w 1009"/>
                  <a:gd name="T33" fmla="*/ 141940 h 958"/>
                  <a:gd name="T34" fmla="*/ 269834 w 1009"/>
                  <a:gd name="T35" fmla="*/ 97738 h 958"/>
                  <a:gd name="T36" fmla="*/ 286515 w 1009"/>
                  <a:gd name="T37" fmla="*/ 91844 h 958"/>
                  <a:gd name="T38" fmla="*/ 314479 w 1009"/>
                  <a:gd name="T39" fmla="*/ 83495 h 958"/>
                  <a:gd name="T40" fmla="*/ 347841 w 1009"/>
                  <a:gd name="T41" fmla="*/ 75145 h 958"/>
                  <a:gd name="T42" fmla="*/ 350294 w 1009"/>
                  <a:gd name="T43" fmla="*/ 106087 h 958"/>
                  <a:gd name="T44" fmla="*/ 375315 w 1009"/>
                  <a:gd name="T45" fmla="*/ 131135 h 958"/>
                  <a:gd name="T46" fmla="*/ 391995 w 1009"/>
                  <a:gd name="T47" fmla="*/ 141940 h 958"/>
                  <a:gd name="T48" fmla="*/ 417016 w 1009"/>
                  <a:gd name="T49" fmla="*/ 136538 h 958"/>
                  <a:gd name="T50" fmla="*/ 406223 w 1009"/>
                  <a:gd name="T51" fmla="*/ 116892 h 958"/>
                  <a:gd name="T52" fmla="*/ 439584 w 1009"/>
                  <a:gd name="T53" fmla="*/ 91844 h 958"/>
                  <a:gd name="T54" fmla="*/ 414563 w 1009"/>
                  <a:gd name="T55" fmla="*/ 61393 h 958"/>
                  <a:gd name="T56" fmla="*/ 403279 w 1009"/>
                  <a:gd name="T57" fmla="*/ 16699 h 958"/>
                  <a:gd name="T58" fmla="*/ 422903 w 1009"/>
                  <a:gd name="T59" fmla="*/ 8349 h 958"/>
                  <a:gd name="T60" fmla="*/ 442037 w 1009"/>
                  <a:gd name="T61" fmla="*/ 14243 h 958"/>
                  <a:gd name="T62" fmla="*/ 458718 w 1009"/>
                  <a:gd name="T63" fmla="*/ 11296 h 958"/>
                  <a:gd name="T64" fmla="*/ 478342 w 1009"/>
                  <a:gd name="T65" fmla="*/ 0 h 958"/>
                  <a:gd name="T66" fmla="*/ 492079 w 1009"/>
                  <a:gd name="T67" fmla="*/ 81039 h 958"/>
                  <a:gd name="T68" fmla="*/ 492079 w 1009"/>
                  <a:gd name="T69" fmla="*/ 181232 h 958"/>
                  <a:gd name="T70" fmla="*/ 489626 w 1009"/>
                  <a:gd name="T71" fmla="*/ 214630 h 958"/>
                  <a:gd name="T72" fmla="*/ 481286 w 1009"/>
                  <a:gd name="T73" fmla="*/ 258833 h 958"/>
                  <a:gd name="T74" fmla="*/ 461661 w 1009"/>
                  <a:gd name="T75" fmla="*/ 267182 h 958"/>
                  <a:gd name="T76" fmla="*/ 431244 w 1009"/>
                  <a:gd name="T77" fmla="*/ 245080 h 958"/>
                  <a:gd name="T78" fmla="*/ 406223 w 1009"/>
                  <a:gd name="T79" fmla="*/ 233784 h 958"/>
                  <a:gd name="T80" fmla="*/ 375315 w 1009"/>
                  <a:gd name="T81" fmla="*/ 258833 h 958"/>
                  <a:gd name="T82" fmla="*/ 364521 w 1009"/>
                  <a:gd name="T83" fmla="*/ 281425 h 958"/>
                  <a:gd name="T84" fmla="*/ 344897 w 1009"/>
                  <a:gd name="T85" fmla="*/ 311876 h 958"/>
                  <a:gd name="T86" fmla="*/ 328216 w 1009"/>
                  <a:gd name="T87" fmla="*/ 339872 h 958"/>
                  <a:gd name="T88" fmla="*/ 325273 w 1009"/>
                  <a:gd name="T89" fmla="*/ 373269 h 958"/>
                  <a:gd name="T90" fmla="*/ 341953 w 1009"/>
                  <a:gd name="T91" fmla="*/ 384566 h 958"/>
                  <a:gd name="T92" fmla="*/ 347841 w 1009"/>
                  <a:gd name="T93" fmla="*/ 403720 h 958"/>
                  <a:gd name="T94" fmla="*/ 356181 w 1009"/>
                  <a:gd name="T95" fmla="*/ 445467 h 958"/>
                  <a:gd name="T96" fmla="*/ 319876 w 1009"/>
                  <a:gd name="T97" fmla="*/ 443011 h 958"/>
                  <a:gd name="T98" fmla="*/ 283571 w 1009"/>
                  <a:gd name="T99" fmla="*/ 443011 h 958"/>
                  <a:gd name="T100" fmla="*/ 247757 w 1009"/>
                  <a:gd name="T101" fmla="*/ 448414 h 958"/>
                  <a:gd name="T102" fmla="*/ 216848 w 1009"/>
                  <a:gd name="T103" fmla="*/ 451361 h 958"/>
                  <a:gd name="T104" fmla="*/ 191828 w 1009"/>
                  <a:gd name="T105" fmla="*/ 462166 h 958"/>
                  <a:gd name="T106" fmla="*/ 161410 w 1009"/>
                  <a:gd name="T107" fmla="*/ 459710 h 958"/>
                  <a:gd name="T108" fmla="*/ 144729 w 1009"/>
                  <a:gd name="T109" fmla="*/ 434662 h 958"/>
                  <a:gd name="T110" fmla="*/ 125105 w 1009"/>
                  <a:gd name="T111" fmla="*/ 426313 h 958"/>
                  <a:gd name="T112" fmla="*/ 100084 w 1009"/>
                  <a:gd name="T113" fmla="*/ 409614 h 958"/>
                  <a:gd name="T114" fmla="*/ 83403 w 1009"/>
                  <a:gd name="T115" fmla="*/ 403720 h 958"/>
                  <a:gd name="T116" fmla="*/ 61326 w 1009"/>
                  <a:gd name="T117" fmla="*/ 401264 h 958"/>
                  <a:gd name="T118" fmla="*/ 47098 w 1009"/>
                  <a:gd name="T119" fmla="*/ 401264 h 958"/>
                  <a:gd name="T120" fmla="*/ 33361 w 1009"/>
                  <a:gd name="T121" fmla="*/ 412070 h 958"/>
                  <a:gd name="T122" fmla="*/ 19624 w 1009"/>
                  <a:gd name="T123" fmla="*/ 403720 h 958"/>
                  <a:gd name="T124" fmla="*/ 0 w 1009"/>
                  <a:gd name="T125" fmla="*/ 389968 h 9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09" h="958">
                    <a:moveTo>
                      <a:pt x="0" y="794"/>
                    </a:moveTo>
                    <a:lnTo>
                      <a:pt x="11" y="783"/>
                    </a:lnTo>
                    <a:lnTo>
                      <a:pt x="6" y="783"/>
                    </a:lnTo>
                    <a:lnTo>
                      <a:pt x="6" y="771"/>
                    </a:lnTo>
                    <a:lnTo>
                      <a:pt x="11" y="771"/>
                    </a:lnTo>
                    <a:lnTo>
                      <a:pt x="11" y="766"/>
                    </a:lnTo>
                    <a:lnTo>
                      <a:pt x="28" y="760"/>
                    </a:lnTo>
                    <a:lnTo>
                      <a:pt x="28" y="754"/>
                    </a:lnTo>
                    <a:lnTo>
                      <a:pt x="23" y="754"/>
                    </a:lnTo>
                    <a:lnTo>
                      <a:pt x="28" y="737"/>
                    </a:lnTo>
                    <a:lnTo>
                      <a:pt x="40" y="731"/>
                    </a:lnTo>
                    <a:lnTo>
                      <a:pt x="51" y="726"/>
                    </a:lnTo>
                    <a:lnTo>
                      <a:pt x="51" y="720"/>
                    </a:lnTo>
                    <a:lnTo>
                      <a:pt x="62" y="714"/>
                    </a:lnTo>
                    <a:lnTo>
                      <a:pt x="62" y="709"/>
                    </a:lnTo>
                    <a:lnTo>
                      <a:pt x="74" y="703"/>
                    </a:lnTo>
                    <a:lnTo>
                      <a:pt x="85" y="703"/>
                    </a:lnTo>
                    <a:lnTo>
                      <a:pt x="91" y="703"/>
                    </a:lnTo>
                    <a:lnTo>
                      <a:pt x="96" y="697"/>
                    </a:lnTo>
                    <a:lnTo>
                      <a:pt x="130" y="692"/>
                    </a:lnTo>
                    <a:lnTo>
                      <a:pt x="130" y="675"/>
                    </a:lnTo>
                    <a:lnTo>
                      <a:pt x="159" y="663"/>
                    </a:lnTo>
                    <a:lnTo>
                      <a:pt x="147" y="641"/>
                    </a:lnTo>
                    <a:lnTo>
                      <a:pt x="142" y="641"/>
                    </a:lnTo>
                    <a:lnTo>
                      <a:pt x="136" y="641"/>
                    </a:lnTo>
                    <a:lnTo>
                      <a:pt x="130" y="641"/>
                    </a:lnTo>
                    <a:lnTo>
                      <a:pt x="113" y="652"/>
                    </a:lnTo>
                    <a:lnTo>
                      <a:pt x="102" y="646"/>
                    </a:lnTo>
                    <a:lnTo>
                      <a:pt x="102" y="641"/>
                    </a:lnTo>
                    <a:lnTo>
                      <a:pt x="91" y="641"/>
                    </a:lnTo>
                    <a:lnTo>
                      <a:pt x="91" y="635"/>
                    </a:lnTo>
                    <a:lnTo>
                      <a:pt x="85" y="624"/>
                    </a:lnTo>
                    <a:lnTo>
                      <a:pt x="79" y="624"/>
                    </a:lnTo>
                    <a:lnTo>
                      <a:pt x="74" y="618"/>
                    </a:lnTo>
                    <a:lnTo>
                      <a:pt x="68" y="612"/>
                    </a:lnTo>
                    <a:lnTo>
                      <a:pt x="68" y="601"/>
                    </a:lnTo>
                    <a:lnTo>
                      <a:pt x="68" y="595"/>
                    </a:lnTo>
                    <a:lnTo>
                      <a:pt x="62" y="595"/>
                    </a:lnTo>
                    <a:lnTo>
                      <a:pt x="62" y="590"/>
                    </a:lnTo>
                    <a:lnTo>
                      <a:pt x="51" y="578"/>
                    </a:lnTo>
                    <a:lnTo>
                      <a:pt x="62" y="573"/>
                    </a:lnTo>
                    <a:lnTo>
                      <a:pt x="68" y="573"/>
                    </a:lnTo>
                    <a:lnTo>
                      <a:pt x="74" y="573"/>
                    </a:lnTo>
                    <a:lnTo>
                      <a:pt x="79" y="573"/>
                    </a:lnTo>
                    <a:lnTo>
                      <a:pt x="85" y="561"/>
                    </a:lnTo>
                    <a:lnTo>
                      <a:pt x="96" y="550"/>
                    </a:lnTo>
                    <a:lnTo>
                      <a:pt x="130" y="550"/>
                    </a:lnTo>
                    <a:lnTo>
                      <a:pt x="136" y="561"/>
                    </a:lnTo>
                    <a:lnTo>
                      <a:pt x="159" y="556"/>
                    </a:lnTo>
                    <a:lnTo>
                      <a:pt x="164" y="510"/>
                    </a:lnTo>
                    <a:lnTo>
                      <a:pt x="181" y="516"/>
                    </a:lnTo>
                    <a:lnTo>
                      <a:pt x="187" y="505"/>
                    </a:lnTo>
                    <a:lnTo>
                      <a:pt x="181" y="499"/>
                    </a:lnTo>
                    <a:lnTo>
                      <a:pt x="198" y="476"/>
                    </a:lnTo>
                    <a:lnTo>
                      <a:pt x="187" y="471"/>
                    </a:lnTo>
                    <a:lnTo>
                      <a:pt x="193" y="459"/>
                    </a:lnTo>
                    <a:lnTo>
                      <a:pt x="215" y="454"/>
                    </a:lnTo>
                    <a:lnTo>
                      <a:pt x="215" y="442"/>
                    </a:lnTo>
                    <a:lnTo>
                      <a:pt x="210" y="431"/>
                    </a:lnTo>
                    <a:lnTo>
                      <a:pt x="204" y="437"/>
                    </a:lnTo>
                    <a:lnTo>
                      <a:pt x="187" y="437"/>
                    </a:lnTo>
                    <a:lnTo>
                      <a:pt x="181" y="442"/>
                    </a:lnTo>
                    <a:lnTo>
                      <a:pt x="170" y="459"/>
                    </a:lnTo>
                    <a:lnTo>
                      <a:pt x="164" y="459"/>
                    </a:lnTo>
                    <a:lnTo>
                      <a:pt x="164" y="465"/>
                    </a:lnTo>
                    <a:lnTo>
                      <a:pt x="159" y="471"/>
                    </a:lnTo>
                    <a:lnTo>
                      <a:pt x="153" y="471"/>
                    </a:lnTo>
                    <a:lnTo>
                      <a:pt x="113" y="465"/>
                    </a:lnTo>
                    <a:lnTo>
                      <a:pt x="113" y="454"/>
                    </a:lnTo>
                    <a:lnTo>
                      <a:pt x="108" y="442"/>
                    </a:lnTo>
                    <a:lnTo>
                      <a:pt x="108" y="437"/>
                    </a:lnTo>
                    <a:lnTo>
                      <a:pt x="102" y="431"/>
                    </a:lnTo>
                    <a:lnTo>
                      <a:pt x="102" y="425"/>
                    </a:lnTo>
                    <a:lnTo>
                      <a:pt x="102" y="420"/>
                    </a:lnTo>
                    <a:lnTo>
                      <a:pt x="108" y="414"/>
                    </a:lnTo>
                    <a:lnTo>
                      <a:pt x="108" y="408"/>
                    </a:lnTo>
                    <a:lnTo>
                      <a:pt x="102" y="403"/>
                    </a:lnTo>
                    <a:lnTo>
                      <a:pt x="108" y="403"/>
                    </a:lnTo>
                    <a:lnTo>
                      <a:pt x="108" y="397"/>
                    </a:lnTo>
                    <a:lnTo>
                      <a:pt x="108" y="391"/>
                    </a:lnTo>
                    <a:lnTo>
                      <a:pt x="108" y="380"/>
                    </a:lnTo>
                    <a:lnTo>
                      <a:pt x="113" y="380"/>
                    </a:lnTo>
                    <a:lnTo>
                      <a:pt x="113" y="369"/>
                    </a:lnTo>
                    <a:lnTo>
                      <a:pt x="113" y="363"/>
                    </a:lnTo>
                    <a:lnTo>
                      <a:pt x="113" y="357"/>
                    </a:lnTo>
                    <a:lnTo>
                      <a:pt x="113" y="352"/>
                    </a:lnTo>
                    <a:lnTo>
                      <a:pt x="130" y="352"/>
                    </a:lnTo>
                    <a:lnTo>
                      <a:pt x="142" y="346"/>
                    </a:lnTo>
                    <a:lnTo>
                      <a:pt x="147" y="340"/>
                    </a:lnTo>
                    <a:lnTo>
                      <a:pt x="147" y="329"/>
                    </a:lnTo>
                    <a:lnTo>
                      <a:pt x="142" y="323"/>
                    </a:lnTo>
                    <a:lnTo>
                      <a:pt x="136" y="323"/>
                    </a:lnTo>
                    <a:lnTo>
                      <a:pt x="119" y="323"/>
                    </a:lnTo>
                    <a:lnTo>
                      <a:pt x="113" y="323"/>
                    </a:lnTo>
                    <a:lnTo>
                      <a:pt x="108" y="323"/>
                    </a:lnTo>
                    <a:lnTo>
                      <a:pt x="102" y="323"/>
                    </a:lnTo>
                    <a:lnTo>
                      <a:pt x="74" y="335"/>
                    </a:lnTo>
                    <a:lnTo>
                      <a:pt x="68" y="340"/>
                    </a:lnTo>
                    <a:lnTo>
                      <a:pt x="57" y="340"/>
                    </a:lnTo>
                    <a:lnTo>
                      <a:pt x="40" y="346"/>
                    </a:lnTo>
                    <a:lnTo>
                      <a:pt x="40" y="335"/>
                    </a:lnTo>
                    <a:lnTo>
                      <a:pt x="34" y="329"/>
                    </a:lnTo>
                    <a:lnTo>
                      <a:pt x="40" y="329"/>
                    </a:lnTo>
                    <a:lnTo>
                      <a:pt x="45" y="323"/>
                    </a:lnTo>
                    <a:lnTo>
                      <a:pt x="57" y="323"/>
                    </a:lnTo>
                    <a:lnTo>
                      <a:pt x="62" y="318"/>
                    </a:lnTo>
                    <a:lnTo>
                      <a:pt x="62" y="312"/>
                    </a:lnTo>
                    <a:lnTo>
                      <a:pt x="68" y="312"/>
                    </a:lnTo>
                    <a:lnTo>
                      <a:pt x="79" y="306"/>
                    </a:lnTo>
                    <a:lnTo>
                      <a:pt x="96" y="306"/>
                    </a:lnTo>
                    <a:lnTo>
                      <a:pt x="102" y="301"/>
                    </a:lnTo>
                    <a:lnTo>
                      <a:pt x="102" y="289"/>
                    </a:lnTo>
                    <a:lnTo>
                      <a:pt x="102" y="284"/>
                    </a:lnTo>
                    <a:lnTo>
                      <a:pt x="113" y="278"/>
                    </a:lnTo>
                    <a:lnTo>
                      <a:pt x="119" y="278"/>
                    </a:lnTo>
                    <a:lnTo>
                      <a:pt x="125" y="272"/>
                    </a:lnTo>
                    <a:lnTo>
                      <a:pt x="130" y="272"/>
                    </a:lnTo>
                    <a:lnTo>
                      <a:pt x="142" y="267"/>
                    </a:lnTo>
                    <a:lnTo>
                      <a:pt x="159" y="261"/>
                    </a:lnTo>
                    <a:lnTo>
                      <a:pt x="170" y="267"/>
                    </a:lnTo>
                    <a:lnTo>
                      <a:pt x="181" y="267"/>
                    </a:lnTo>
                    <a:lnTo>
                      <a:pt x="187" y="261"/>
                    </a:lnTo>
                    <a:lnTo>
                      <a:pt x="193" y="267"/>
                    </a:lnTo>
                    <a:lnTo>
                      <a:pt x="193" y="244"/>
                    </a:lnTo>
                    <a:lnTo>
                      <a:pt x="215" y="250"/>
                    </a:lnTo>
                    <a:lnTo>
                      <a:pt x="215" y="255"/>
                    </a:lnTo>
                    <a:lnTo>
                      <a:pt x="221" y="255"/>
                    </a:lnTo>
                    <a:lnTo>
                      <a:pt x="227" y="278"/>
                    </a:lnTo>
                    <a:lnTo>
                      <a:pt x="255" y="267"/>
                    </a:lnTo>
                    <a:lnTo>
                      <a:pt x="255" y="255"/>
                    </a:lnTo>
                    <a:lnTo>
                      <a:pt x="261" y="255"/>
                    </a:lnTo>
                    <a:lnTo>
                      <a:pt x="261" y="250"/>
                    </a:lnTo>
                    <a:lnTo>
                      <a:pt x="261" y="244"/>
                    </a:lnTo>
                    <a:lnTo>
                      <a:pt x="261" y="238"/>
                    </a:lnTo>
                    <a:lnTo>
                      <a:pt x="278" y="233"/>
                    </a:lnTo>
                    <a:lnTo>
                      <a:pt x="289" y="238"/>
                    </a:lnTo>
                    <a:lnTo>
                      <a:pt x="306" y="238"/>
                    </a:lnTo>
                    <a:lnTo>
                      <a:pt x="300" y="244"/>
                    </a:lnTo>
                    <a:lnTo>
                      <a:pt x="306" y="250"/>
                    </a:lnTo>
                    <a:lnTo>
                      <a:pt x="306" y="255"/>
                    </a:lnTo>
                    <a:lnTo>
                      <a:pt x="312" y="261"/>
                    </a:lnTo>
                    <a:lnTo>
                      <a:pt x="312" y="267"/>
                    </a:lnTo>
                    <a:lnTo>
                      <a:pt x="312" y="272"/>
                    </a:lnTo>
                    <a:lnTo>
                      <a:pt x="306" y="278"/>
                    </a:lnTo>
                    <a:lnTo>
                      <a:pt x="300" y="278"/>
                    </a:lnTo>
                    <a:lnTo>
                      <a:pt x="300" y="284"/>
                    </a:lnTo>
                    <a:lnTo>
                      <a:pt x="306" y="284"/>
                    </a:lnTo>
                    <a:lnTo>
                      <a:pt x="312" y="278"/>
                    </a:lnTo>
                    <a:lnTo>
                      <a:pt x="317" y="278"/>
                    </a:lnTo>
                    <a:lnTo>
                      <a:pt x="317" y="284"/>
                    </a:lnTo>
                    <a:lnTo>
                      <a:pt x="323" y="289"/>
                    </a:lnTo>
                    <a:lnTo>
                      <a:pt x="329" y="295"/>
                    </a:lnTo>
                    <a:lnTo>
                      <a:pt x="329" y="301"/>
                    </a:lnTo>
                    <a:lnTo>
                      <a:pt x="334" y="306"/>
                    </a:lnTo>
                    <a:lnTo>
                      <a:pt x="340" y="312"/>
                    </a:lnTo>
                    <a:lnTo>
                      <a:pt x="340" y="306"/>
                    </a:lnTo>
                    <a:lnTo>
                      <a:pt x="346" y="312"/>
                    </a:lnTo>
                    <a:lnTo>
                      <a:pt x="357" y="323"/>
                    </a:lnTo>
                    <a:lnTo>
                      <a:pt x="357" y="329"/>
                    </a:lnTo>
                    <a:lnTo>
                      <a:pt x="374" y="335"/>
                    </a:lnTo>
                    <a:lnTo>
                      <a:pt x="397" y="335"/>
                    </a:lnTo>
                    <a:lnTo>
                      <a:pt x="403" y="340"/>
                    </a:lnTo>
                    <a:lnTo>
                      <a:pt x="414" y="329"/>
                    </a:lnTo>
                    <a:lnTo>
                      <a:pt x="414" y="323"/>
                    </a:lnTo>
                    <a:lnTo>
                      <a:pt x="425" y="318"/>
                    </a:lnTo>
                    <a:lnTo>
                      <a:pt x="425" y="312"/>
                    </a:lnTo>
                    <a:lnTo>
                      <a:pt x="420" y="301"/>
                    </a:lnTo>
                    <a:lnTo>
                      <a:pt x="414" y="301"/>
                    </a:lnTo>
                    <a:lnTo>
                      <a:pt x="408" y="301"/>
                    </a:lnTo>
                    <a:lnTo>
                      <a:pt x="408" y="289"/>
                    </a:lnTo>
                    <a:lnTo>
                      <a:pt x="425" y="289"/>
                    </a:lnTo>
                    <a:lnTo>
                      <a:pt x="425" y="284"/>
                    </a:lnTo>
                    <a:lnTo>
                      <a:pt x="442" y="272"/>
                    </a:lnTo>
                    <a:lnTo>
                      <a:pt x="459" y="261"/>
                    </a:lnTo>
                    <a:lnTo>
                      <a:pt x="493" y="233"/>
                    </a:lnTo>
                    <a:lnTo>
                      <a:pt x="510" y="227"/>
                    </a:lnTo>
                    <a:lnTo>
                      <a:pt x="510" y="221"/>
                    </a:lnTo>
                    <a:lnTo>
                      <a:pt x="516" y="210"/>
                    </a:lnTo>
                    <a:lnTo>
                      <a:pt x="516" y="204"/>
                    </a:lnTo>
                    <a:lnTo>
                      <a:pt x="550" y="199"/>
                    </a:lnTo>
                    <a:lnTo>
                      <a:pt x="556" y="199"/>
                    </a:lnTo>
                    <a:lnTo>
                      <a:pt x="561" y="199"/>
                    </a:lnTo>
                    <a:lnTo>
                      <a:pt x="561" y="193"/>
                    </a:lnTo>
                    <a:lnTo>
                      <a:pt x="561" y="187"/>
                    </a:lnTo>
                    <a:lnTo>
                      <a:pt x="567" y="187"/>
                    </a:lnTo>
                    <a:lnTo>
                      <a:pt x="573" y="187"/>
                    </a:lnTo>
                    <a:lnTo>
                      <a:pt x="578" y="187"/>
                    </a:lnTo>
                    <a:lnTo>
                      <a:pt x="578" y="182"/>
                    </a:lnTo>
                    <a:lnTo>
                      <a:pt x="584" y="182"/>
                    </a:lnTo>
                    <a:lnTo>
                      <a:pt x="584" y="187"/>
                    </a:lnTo>
                    <a:lnTo>
                      <a:pt x="590" y="187"/>
                    </a:lnTo>
                    <a:lnTo>
                      <a:pt x="595" y="187"/>
                    </a:lnTo>
                    <a:lnTo>
                      <a:pt x="601" y="187"/>
                    </a:lnTo>
                    <a:lnTo>
                      <a:pt x="607" y="187"/>
                    </a:lnTo>
                    <a:lnTo>
                      <a:pt x="607" y="193"/>
                    </a:lnTo>
                    <a:lnTo>
                      <a:pt x="607" y="199"/>
                    </a:lnTo>
                    <a:lnTo>
                      <a:pt x="624" y="187"/>
                    </a:lnTo>
                    <a:lnTo>
                      <a:pt x="635" y="176"/>
                    </a:lnTo>
                    <a:lnTo>
                      <a:pt x="635" y="170"/>
                    </a:lnTo>
                    <a:lnTo>
                      <a:pt x="641" y="170"/>
                    </a:lnTo>
                    <a:lnTo>
                      <a:pt x="641" y="165"/>
                    </a:lnTo>
                    <a:lnTo>
                      <a:pt x="641" y="153"/>
                    </a:lnTo>
                    <a:lnTo>
                      <a:pt x="646" y="153"/>
                    </a:lnTo>
                    <a:lnTo>
                      <a:pt x="652" y="159"/>
                    </a:lnTo>
                    <a:lnTo>
                      <a:pt x="669" y="153"/>
                    </a:lnTo>
                    <a:lnTo>
                      <a:pt x="669" y="142"/>
                    </a:lnTo>
                    <a:lnTo>
                      <a:pt x="675" y="136"/>
                    </a:lnTo>
                    <a:lnTo>
                      <a:pt x="680" y="125"/>
                    </a:lnTo>
                    <a:lnTo>
                      <a:pt x="697" y="142"/>
                    </a:lnTo>
                    <a:lnTo>
                      <a:pt x="709" y="153"/>
                    </a:lnTo>
                    <a:lnTo>
                      <a:pt x="714" y="159"/>
                    </a:lnTo>
                    <a:lnTo>
                      <a:pt x="714" y="165"/>
                    </a:lnTo>
                    <a:lnTo>
                      <a:pt x="709" y="165"/>
                    </a:lnTo>
                    <a:lnTo>
                      <a:pt x="703" y="170"/>
                    </a:lnTo>
                    <a:lnTo>
                      <a:pt x="709" y="176"/>
                    </a:lnTo>
                    <a:lnTo>
                      <a:pt x="709" y="182"/>
                    </a:lnTo>
                    <a:lnTo>
                      <a:pt x="726" y="187"/>
                    </a:lnTo>
                    <a:lnTo>
                      <a:pt x="726" y="193"/>
                    </a:lnTo>
                    <a:lnTo>
                      <a:pt x="726" y="204"/>
                    </a:lnTo>
                    <a:lnTo>
                      <a:pt x="714" y="216"/>
                    </a:lnTo>
                    <a:lnTo>
                      <a:pt x="720" y="227"/>
                    </a:lnTo>
                    <a:lnTo>
                      <a:pt x="720" y="233"/>
                    </a:lnTo>
                    <a:lnTo>
                      <a:pt x="726" y="238"/>
                    </a:lnTo>
                    <a:lnTo>
                      <a:pt x="726" y="244"/>
                    </a:lnTo>
                    <a:lnTo>
                      <a:pt x="726" y="250"/>
                    </a:lnTo>
                    <a:lnTo>
                      <a:pt x="731" y="250"/>
                    </a:lnTo>
                    <a:lnTo>
                      <a:pt x="737" y="250"/>
                    </a:lnTo>
                    <a:lnTo>
                      <a:pt x="760" y="250"/>
                    </a:lnTo>
                    <a:lnTo>
                      <a:pt x="765" y="261"/>
                    </a:lnTo>
                    <a:lnTo>
                      <a:pt x="765" y="267"/>
                    </a:lnTo>
                    <a:lnTo>
                      <a:pt x="765" y="272"/>
                    </a:lnTo>
                    <a:lnTo>
                      <a:pt x="765" y="278"/>
                    </a:lnTo>
                    <a:lnTo>
                      <a:pt x="765" y="284"/>
                    </a:lnTo>
                    <a:lnTo>
                      <a:pt x="765" y="289"/>
                    </a:lnTo>
                    <a:lnTo>
                      <a:pt x="771" y="289"/>
                    </a:lnTo>
                    <a:lnTo>
                      <a:pt x="777" y="289"/>
                    </a:lnTo>
                    <a:lnTo>
                      <a:pt x="782" y="289"/>
                    </a:lnTo>
                    <a:lnTo>
                      <a:pt x="788" y="289"/>
                    </a:lnTo>
                    <a:lnTo>
                      <a:pt x="794" y="289"/>
                    </a:lnTo>
                    <a:lnTo>
                      <a:pt x="799" y="289"/>
                    </a:lnTo>
                    <a:lnTo>
                      <a:pt x="805" y="284"/>
                    </a:lnTo>
                    <a:lnTo>
                      <a:pt x="805" y="278"/>
                    </a:lnTo>
                    <a:lnTo>
                      <a:pt x="811" y="278"/>
                    </a:lnTo>
                    <a:lnTo>
                      <a:pt x="816" y="278"/>
                    </a:lnTo>
                    <a:lnTo>
                      <a:pt x="822" y="278"/>
                    </a:lnTo>
                    <a:lnTo>
                      <a:pt x="828" y="278"/>
                    </a:lnTo>
                    <a:lnTo>
                      <a:pt x="833" y="278"/>
                    </a:lnTo>
                    <a:lnTo>
                      <a:pt x="839" y="278"/>
                    </a:lnTo>
                    <a:lnTo>
                      <a:pt x="845" y="278"/>
                    </a:lnTo>
                    <a:lnTo>
                      <a:pt x="850" y="278"/>
                    </a:lnTo>
                    <a:lnTo>
                      <a:pt x="850" y="267"/>
                    </a:lnTo>
                    <a:lnTo>
                      <a:pt x="862" y="267"/>
                    </a:lnTo>
                    <a:lnTo>
                      <a:pt x="862" y="261"/>
                    </a:lnTo>
                    <a:lnTo>
                      <a:pt x="862" y="250"/>
                    </a:lnTo>
                    <a:lnTo>
                      <a:pt x="850" y="250"/>
                    </a:lnTo>
                    <a:lnTo>
                      <a:pt x="845" y="244"/>
                    </a:lnTo>
                    <a:lnTo>
                      <a:pt x="839" y="244"/>
                    </a:lnTo>
                    <a:lnTo>
                      <a:pt x="833" y="244"/>
                    </a:lnTo>
                    <a:lnTo>
                      <a:pt x="828" y="244"/>
                    </a:lnTo>
                    <a:lnTo>
                      <a:pt x="828" y="238"/>
                    </a:lnTo>
                    <a:lnTo>
                      <a:pt x="828" y="210"/>
                    </a:lnTo>
                    <a:lnTo>
                      <a:pt x="845" y="210"/>
                    </a:lnTo>
                    <a:lnTo>
                      <a:pt x="856" y="210"/>
                    </a:lnTo>
                    <a:lnTo>
                      <a:pt x="879" y="210"/>
                    </a:lnTo>
                    <a:lnTo>
                      <a:pt x="879" y="199"/>
                    </a:lnTo>
                    <a:lnTo>
                      <a:pt x="879" y="193"/>
                    </a:lnTo>
                    <a:lnTo>
                      <a:pt x="884" y="193"/>
                    </a:lnTo>
                    <a:lnTo>
                      <a:pt x="890" y="193"/>
                    </a:lnTo>
                    <a:lnTo>
                      <a:pt x="896" y="193"/>
                    </a:lnTo>
                    <a:lnTo>
                      <a:pt x="896" y="187"/>
                    </a:lnTo>
                    <a:lnTo>
                      <a:pt x="901" y="187"/>
                    </a:lnTo>
                    <a:lnTo>
                      <a:pt x="901" y="182"/>
                    </a:lnTo>
                    <a:lnTo>
                      <a:pt x="890" y="176"/>
                    </a:lnTo>
                    <a:lnTo>
                      <a:pt x="867" y="165"/>
                    </a:lnTo>
                    <a:lnTo>
                      <a:pt x="862" y="159"/>
                    </a:lnTo>
                    <a:lnTo>
                      <a:pt x="862" y="153"/>
                    </a:lnTo>
                    <a:lnTo>
                      <a:pt x="862" y="148"/>
                    </a:lnTo>
                    <a:lnTo>
                      <a:pt x="867" y="142"/>
                    </a:lnTo>
                    <a:lnTo>
                      <a:pt x="839" y="142"/>
                    </a:lnTo>
                    <a:lnTo>
                      <a:pt x="845" y="125"/>
                    </a:lnTo>
                    <a:lnTo>
                      <a:pt x="845" y="119"/>
                    </a:lnTo>
                    <a:lnTo>
                      <a:pt x="850" y="108"/>
                    </a:lnTo>
                    <a:lnTo>
                      <a:pt x="862" y="91"/>
                    </a:lnTo>
                    <a:lnTo>
                      <a:pt x="862" y="80"/>
                    </a:lnTo>
                    <a:lnTo>
                      <a:pt x="862" y="63"/>
                    </a:lnTo>
                    <a:lnTo>
                      <a:pt x="873" y="57"/>
                    </a:lnTo>
                    <a:lnTo>
                      <a:pt x="873" y="46"/>
                    </a:lnTo>
                    <a:lnTo>
                      <a:pt x="816" y="40"/>
                    </a:lnTo>
                    <a:lnTo>
                      <a:pt x="822" y="40"/>
                    </a:lnTo>
                    <a:lnTo>
                      <a:pt x="822" y="34"/>
                    </a:lnTo>
                    <a:lnTo>
                      <a:pt x="828" y="34"/>
                    </a:lnTo>
                    <a:lnTo>
                      <a:pt x="833" y="34"/>
                    </a:lnTo>
                    <a:lnTo>
                      <a:pt x="839" y="34"/>
                    </a:lnTo>
                    <a:lnTo>
                      <a:pt x="839" y="29"/>
                    </a:lnTo>
                    <a:lnTo>
                      <a:pt x="845" y="29"/>
                    </a:lnTo>
                    <a:lnTo>
                      <a:pt x="850" y="29"/>
                    </a:lnTo>
                    <a:lnTo>
                      <a:pt x="856" y="29"/>
                    </a:lnTo>
                    <a:lnTo>
                      <a:pt x="856" y="23"/>
                    </a:lnTo>
                    <a:lnTo>
                      <a:pt x="862" y="23"/>
                    </a:lnTo>
                    <a:lnTo>
                      <a:pt x="862" y="17"/>
                    </a:lnTo>
                    <a:lnTo>
                      <a:pt x="867" y="17"/>
                    </a:lnTo>
                    <a:lnTo>
                      <a:pt x="873" y="17"/>
                    </a:lnTo>
                    <a:lnTo>
                      <a:pt x="873" y="23"/>
                    </a:lnTo>
                    <a:lnTo>
                      <a:pt x="879" y="23"/>
                    </a:lnTo>
                    <a:lnTo>
                      <a:pt x="884" y="23"/>
                    </a:lnTo>
                    <a:lnTo>
                      <a:pt x="884" y="29"/>
                    </a:lnTo>
                    <a:lnTo>
                      <a:pt x="890" y="29"/>
                    </a:lnTo>
                    <a:lnTo>
                      <a:pt x="890" y="23"/>
                    </a:lnTo>
                    <a:lnTo>
                      <a:pt x="896" y="23"/>
                    </a:lnTo>
                    <a:lnTo>
                      <a:pt x="901" y="29"/>
                    </a:lnTo>
                    <a:lnTo>
                      <a:pt x="907" y="29"/>
                    </a:lnTo>
                    <a:lnTo>
                      <a:pt x="907" y="23"/>
                    </a:lnTo>
                    <a:lnTo>
                      <a:pt x="907" y="17"/>
                    </a:lnTo>
                    <a:lnTo>
                      <a:pt x="913" y="17"/>
                    </a:lnTo>
                    <a:lnTo>
                      <a:pt x="918" y="17"/>
                    </a:lnTo>
                    <a:lnTo>
                      <a:pt x="918" y="23"/>
                    </a:lnTo>
                    <a:lnTo>
                      <a:pt x="924" y="29"/>
                    </a:lnTo>
                    <a:lnTo>
                      <a:pt x="930" y="29"/>
                    </a:lnTo>
                    <a:lnTo>
                      <a:pt x="935" y="29"/>
                    </a:lnTo>
                    <a:lnTo>
                      <a:pt x="935" y="23"/>
                    </a:lnTo>
                    <a:lnTo>
                      <a:pt x="941" y="17"/>
                    </a:lnTo>
                    <a:lnTo>
                      <a:pt x="941" y="12"/>
                    </a:lnTo>
                    <a:lnTo>
                      <a:pt x="947" y="12"/>
                    </a:lnTo>
                    <a:lnTo>
                      <a:pt x="947" y="6"/>
                    </a:lnTo>
                    <a:lnTo>
                      <a:pt x="952" y="6"/>
                    </a:lnTo>
                    <a:lnTo>
                      <a:pt x="952" y="0"/>
                    </a:lnTo>
                    <a:lnTo>
                      <a:pt x="958" y="6"/>
                    </a:lnTo>
                    <a:lnTo>
                      <a:pt x="964" y="6"/>
                    </a:lnTo>
                    <a:lnTo>
                      <a:pt x="969" y="6"/>
                    </a:lnTo>
                    <a:lnTo>
                      <a:pt x="975" y="0"/>
                    </a:lnTo>
                    <a:lnTo>
                      <a:pt x="981" y="0"/>
                    </a:lnTo>
                    <a:lnTo>
                      <a:pt x="981" y="6"/>
                    </a:lnTo>
                    <a:lnTo>
                      <a:pt x="981" y="12"/>
                    </a:lnTo>
                    <a:lnTo>
                      <a:pt x="986" y="57"/>
                    </a:lnTo>
                    <a:lnTo>
                      <a:pt x="986" y="63"/>
                    </a:lnTo>
                    <a:lnTo>
                      <a:pt x="1003" y="97"/>
                    </a:lnTo>
                    <a:lnTo>
                      <a:pt x="1003" y="108"/>
                    </a:lnTo>
                    <a:lnTo>
                      <a:pt x="1009" y="125"/>
                    </a:lnTo>
                    <a:lnTo>
                      <a:pt x="1009" y="136"/>
                    </a:lnTo>
                    <a:lnTo>
                      <a:pt x="1003" y="165"/>
                    </a:lnTo>
                    <a:lnTo>
                      <a:pt x="1003" y="193"/>
                    </a:lnTo>
                    <a:lnTo>
                      <a:pt x="1003" y="210"/>
                    </a:lnTo>
                    <a:lnTo>
                      <a:pt x="1009" y="250"/>
                    </a:lnTo>
                    <a:lnTo>
                      <a:pt x="1009" y="272"/>
                    </a:lnTo>
                    <a:lnTo>
                      <a:pt x="1009" y="289"/>
                    </a:lnTo>
                    <a:lnTo>
                      <a:pt x="1009" y="301"/>
                    </a:lnTo>
                    <a:lnTo>
                      <a:pt x="1009" y="312"/>
                    </a:lnTo>
                    <a:lnTo>
                      <a:pt x="1009" y="318"/>
                    </a:lnTo>
                    <a:lnTo>
                      <a:pt x="1009" y="335"/>
                    </a:lnTo>
                    <a:lnTo>
                      <a:pt x="1003" y="369"/>
                    </a:lnTo>
                    <a:lnTo>
                      <a:pt x="1003" y="374"/>
                    </a:lnTo>
                    <a:lnTo>
                      <a:pt x="1003" y="380"/>
                    </a:lnTo>
                    <a:lnTo>
                      <a:pt x="998" y="391"/>
                    </a:lnTo>
                    <a:lnTo>
                      <a:pt x="998" y="397"/>
                    </a:lnTo>
                    <a:lnTo>
                      <a:pt x="992" y="397"/>
                    </a:lnTo>
                    <a:lnTo>
                      <a:pt x="992" y="408"/>
                    </a:lnTo>
                    <a:lnTo>
                      <a:pt x="992" y="414"/>
                    </a:lnTo>
                    <a:lnTo>
                      <a:pt x="992" y="420"/>
                    </a:lnTo>
                    <a:lnTo>
                      <a:pt x="992" y="425"/>
                    </a:lnTo>
                    <a:lnTo>
                      <a:pt x="998" y="437"/>
                    </a:lnTo>
                    <a:lnTo>
                      <a:pt x="998" y="448"/>
                    </a:lnTo>
                    <a:lnTo>
                      <a:pt x="998" y="454"/>
                    </a:lnTo>
                    <a:lnTo>
                      <a:pt x="992" y="459"/>
                    </a:lnTo>
                    <a:lnTo>
                      <a:pt x="986" y="471"/>
                    </a:lnTo>
                    <a:lnTo>
                      <a:pt x="986" y="482"/>
                    </a:lnTo>
                    <a:lnTo>
                      <a:pt x="981" y="488"/>
                    </a:lnTo>
                    <a:lnTo>
                      <a:pt x="981" y="493"/>
                    </a:lnTo>
                    <a:lnTo>
                      <a:pt x="975" y="505"/>
                    </a:lnTo>
                    <a:lnTo>
                      <a:pt x="975" y="510"/>
                    </a:lnTo>
                    <a:lnTo>
                      <a:pt x="981" y="527"/>
                    </a:lnTo>
                    <a:lnTo>
                      <a:pt x="986" y="533"/>
                    </a:lnTo>
                    <a:lnTo>
                      <a:pt x="986" y="539"/>
                    </a:lnTo>
                    <a:lnTo>
                      <a:pt x="981" y="539"/>
                    </a:lnTo>
                    <a:lnTo>
                      <a:pt x="969" y="544"/>
                    </a:lnTo>
                    <a:lnTo>
                      <a:pt x="964" y="550"/>
                    </a:lnTo>
                    <a:lnTo>
                      <a:pt x="964" y="544"/>
                    </a:lnTo>
                    <a:lnTo>
                      <a:pt x="958" y="550"/>
                    </a:lnTo>
                    <a:lnTo>
                      <a:pt x="952" y="550"/>
                    </a:lnTo>
                    <a:lnTo>
                      <a:pt x="947" y="544"/>
                    </a:lnTo>
                    <a:lnTo>
                      <a:pt x="941" y="544"/>
                    </a:lnTo>
                    <a:lnTo>
                      <a:pt x="941" y="539"/>
                    </a:lnTo>
                    <a:lnTo>
                      <a:pt x="935" y="539"/>
                    </a:lnTo>
                    <a:lnTo>
                      <a:pt x="930" y="533"/>
                    </a:lnTo>
                    <a:lnTo>
                      <a:pt x="924" y="533"/>
                    </a:lnTo>
                    <a:lnTo>
                      <a:pt x="918" y="527"/>
                    </a:lnTo>
                    <a:lnTo>
                      <a:pt x="901" y="516"/>
                    </a:lnTo>
                    <a:lnTo>
                      <a:pt x="896" y="510"/>
                    </a:lnTo>
                    <a:lnTo>
                      <a:pt x="890" y="510"/>
                    </a:lnTo>
                    <a:lnTo>
                      <a:pt x="890" y="505"/>
                    </a:lnTo>
                    <a:lnTo>
                      <a:pt x="879" y="499"/>
                    </a:lnTo>
                    <a:lnTo>
                      <a:pt x="873" y="499"/>
                    </a:lnTo>
                    <a:lnTo>
                      <a:pt x="873" y="493"/>
                    </a:lnTo>
                    <a:lnTo>
                      <a:pt x="867" y="493"/>
                    </a:lnTo>
                    <a:lnTo>
                      <a:pt x="862" y="488"/>
                    </a:lnTo>
                    <a:lnTo>
                      <a:pt x="856" y="488"/>
                    </a:lnTo>
                    <a:lnTo>
                      <a:pt x="856" y="482"/>
                    </a:lnTo>
                    <a:lnTo>
                      <a:pt x="845" y="476"/>
                    </a:lnTo>
                    <a:lnTo>
                      <a:pt x="839" y="476"/>
                    </a:lnTo>
                    <a:lnTo>
                      <a:pt x="833" y="476"/>
                    </a:lnTo>
                    <a:lnTo>
                      <a:pt x="828" y="476"/>
                    </a:lnTo>
                    <a:lnTo>
                      <a:pt x="828" y="482"/>
                    </a:lnTo>
                    <a:lnTo>
                      <a:pt x="822" y="482"/>
                    </a:lnTo>
                    <a:lnTo>
                      <a:pt x="816" y="482"/>
                    </a:lnTo>
                    <a:lnTo>
                      <a:pt x="811" y="482"/>
                    </a:lnTo>
                    <a:lnTo>
                      <a:pt x="811" y="488"/>
                    </a:lnTo>
                    <a:lnTo>
                      <a:pt x="805" y="493"/>
                    </a:lnTo>
                    <a:lnTo>
                      <a:pt x="799" y="499"/>
                    </a:lnTo>
                    <a:lnTo>
                      <a:pt x="788" y="505"/>
                    </a:lnTo>
                    <a:lnTo>
                      <a:pt x="771" y="522"/>
                    </a:lnTo>
                    <a:lnTo>
                      <a:pt x="765" y="527"/>
                    </a:lnTo>
                    <a:lnTo>
                      <a:pt x="760" y="527"/>
                    </a:lnTo>
                    <a:lnTo>
                      <a:pt x="760" y="533"/>
                    </a:lnTo>
                    <a:lnTo>
                      <a:pt x="760" y="539"/>
                    </a:lnTo>
                    <a:lnTo>
                      <a:pt x="760" y="544"/>
                    </a:lnTo>
                    <a:lnTo>
                      <a:pt x="760" y="550"/>
                    </a:lnTo>
                    <a:lnTo>
                      <a:pt x="754" y="556"/>
                    </a:lnTo>
                    <a:lnTo>
                      <a:pt x="748" y="561"/>
                    </a:lnTo>
                    <a:lnTo>
                      <a:pt x="748" y="567"/>
                    </a:lnTo>
                    <a:lnTo>
                      <a:pt x="743" y="567"/>
                    </a:lnTo>
                    <a:lnTo>
                      <a:pt x="743" y="573"/>
                    </a:lnTo>
                    <a:lnTo>
                      <a:pt x="743" y="578"/>
                    </a:lnTo>
                    <a:lnTo>
                      <a:pt x="737" y="584"/>
                    </a:lnTo>
                    <a:lnTo>
                      <a:pt x="731" y="590"/>
                    </a:lnTo>
                    <a:lnTo>
                      <a:pt x="731" y="595"/>
                    </a:lnTo>
                    <a:lnTo>
                      <a:pt x="726" y="601"/>
                    </a:lnTo>
                    <a:lnTo>
                      <a:pt x="726" y="607"/>
                    </a:lnTo>
                    <a:lnTo>
                      <a:pt x="720" y="612"/>
                    </a:lnTo>
                    <a:lnTo>
                      <a:pt x="714" y="618"/>
                    </a:lnTo>
                    <a:lnTo>
                      <a:pt x="703" y="629"/>
                    </a:lnTo>
                    <a:lnTo>
                      <a:pt x="703" y="635"/>
                    </a:lnTo>
                    <a:lnTo>
                      <a:pt x="697" y="635"/>
                    </a:lnTo>
                    <a:lnTo>
                      <a:pt x="692" y="641"/>
                    </a:lnTo>
                    <a:lnTo>
                      <a:pt x="692" y="646"/>
                    </a:lnTo>
                    <a:lnTo>
                      <a:pt x="686" y="652"/>
                    </a:lnTo>
                    <a:lnTo>
                      <a:pt x="686" y="658"/>
                    </a:lnTo>
                    <a:lnTo>
                      <a:pt x="680" y="663"/>
                    </a:lnTo>
                    <a:lnTo>
                      <a:pt x="675" y="663"/>
                    </a:lnTo>
                    <a:lnTo>
                      <a:pt x="675" y="669"/>
                    </a:lnTo>
                    <a:lnTo>
                      <a:pt x="675" y="680"/>
                    </a:lnTo>
                    <a:lnTo>
                      <a:pt x="669" y="692"/>
                    </a:lnTo>
                    <a:lnTo>
                      <a:pt x="669" y="703"/>
                    </a:lnTo>
                    <a:lnTo>
                      <a:pt x="663" y="703"/>
                    </a:lnTo>
                    <a:lnTo>
                      <a:pt x="663" y="709"/>
                    </a:lnTo>
                    <a:lnTo>
                      <a:pt x="663" y="714"/>
                    </a:lnTo>
                    <a:lnTo>
                      <a:pt x="663" y="731"/>
                    </a:lnTo>
                    <a:lnTo>
                      <a:pt x="663" y="737"/>
                    </a:lnTo>
                    <a:lnTo>
                      <a:pt x="663" y="743"/>
                    </a:lnTo>
                    <a:lnTo>
                      <a:pt x="663" y="748"/>
                    </a:lnTo>
                    <a:lnTo>
                      <a:pt x="663" y="754"/>
                    </a:lnTo>
                    <a:lnTo>
                      <a:pt x="663" y="760"/>
                    </a:lnTo>
                    <a:lnTo>
                      <a:pt x="669" y="771"/>
                    </a:lnTo>
                    <a:lnTo>
                      <a:pt x="669" y="777"/>
                    </a:lnTo>
                    <a:lnTo>
                      <a:pt x="675" y="777"/>
                    </a:lnTo>
                    <a:lnTo>
                      <a:pt x="680" y="771"/>
                    </a:lnTo>
                    <a:lnTo>
                      <a:pt x="686" y="771"/>
                    </a:lnTo>
                    <a:lnTo>
                      <a:pt x="686" y="766"/>
                    </a:lnTo>
                    <a:lnTo>
                      <a:pt x="692" y="766"/>
                    </a:lnTo>
                    <a:lnTo>
                      <a:pt x="692" y="771"/>
                    </a:lnTo>
                    <a:lnTo>
                      <a:pt x="692" y="777"/>
                    </a:lnTo>
                    <a:lnTo>
                      <a:pt x="697" y="783"/>
                    </a:lnTo>
                    <a:lnTo>
                      <a:pt x="703" y="788"/>
                    </a:lnTo>
                    <a:lnTo>
                      <a:pt x="703" y="794"/>
                    </a:lnTo>
                    <a:lnTo>
                      <a:pt x="709" y="794"/>
                    </a:lnTo>
                    <a:lnTo>
                      <a:pt x="709" y="800"/>
                    </a:lnTo>
                    <a:lnTo>
                      <a:pt x="714" y="800"/>
                    </a:lnTo>
                    <a:lnTo>
                      <a:pt x="714" y="805"/>
                    </a:lnTo>
                    <a:lnTo>
                      <a:pt x="714" y="811"/>
                    </a:lnTo>
                    <a:lnTo>
                      <a:pt x="709" y="811"/>
                    </a:lnTo>
                    <a:lnTo>
                      <a:pt x="709" y="817"/>
                    </a:lnTo>
                    <a:lnTo>
                      <a:pt x="709" y="822"/>
                    </a:lnTo>
                    <a:lnTo>
                      <a:pt x="709" y="828"/>
                    </a:lnTo>
                    <a:lnTo>
                      <a:pt x="714" y="828"/>
                    </a:lnTo>
                    <a:lnTo>
                      <a:pt x="726" y="839"/>
                    </a:lnTo>
                    <a:lnTo>
                      <a:pt x="726" y="845"/>
                    </a:lnTo>
                    <a:lnTo>
                      <a:pt x="731" y="845"/>
                    </a:lnTo>
                    <a:lnTo>
                      <a:pt x="737" y="851"/>
                    </a:lnTo>
                    <a:lnTo>
                      <a:pt x="743" y="856"/>
                    </a:lnTo>
                    <a:lnTo>
                      <a:pt x="748" y="868"/>
                    </a:lnTo>
                    <a:lnTo>
                      <a:pt x="754" y="873"/>
                    </a:lnTo>
                    <a:lnTo>
                      <a:pt x="726" y="907"/>
                    </a:lnTo>
                    <a:lnTo>
                      <a:pt x="703" y="919"/>
                    </a:lnTo>
                    <a:lnTo>
                      <a:pt x="703" y="913"/>
                    </a:lnTo>
                    <a:lnTo>
                      <a:pt x="697" y="913"/>
                    </a:lnTo>
                    <a:lnTo>
                      <a:pt x="692" y="913"/>
                    </a:lnTo>
                    <a:lnTo>
                      <a:pt x="692" y="902"/>
                    </a:lnTo>
                    <a:lnTo>
                      <a:pt x="680" y="902"/>
                    </a:lnTo>
                    <a:lnTo>
                      <a:pt x="675" y="902"/>
                    </a:lnTo>
                    <a:lnTo>
                      <a:pt x="669" y="913"/>
                    </a:lnTo>
                    <a:lnTo>
                      <a:pt x="658" y="902"/>
                    </a:lnTo>
                    <a:lnTo>
                      <a:pt x="652" y="902"/>
                    </a:lnTo>
                    <a:lnTo>
                      <a:pt x="652" y="907"/>
                    </a:lnTo>
                    <a:lnTo>
                      <a:pt x="652" y="902"/>
                    </a:lnTo>
                    <a:lnTo>
                      <a:pt x="646" y="896"/>
                    </a:lnTo>
                    <a:lnTo>
                      <a:pt x="629" y="896"/>
                    </a:lnTo>
                    <a:lnTo>
                      <a:pt x="618" y="896"/>
                    </a:lnTo>
                    <a:lnTo>
                      <a:pt x="612" y="896"/>
                    </a:lnTo>
                    <a:lnTo>
                      <a:pt x="607" y="902"/>
                    </a:lnTo>
                    <a:lnTo>
                      <a:pt x="601" y="907"/>
                    </a:lnTo>
                    <a:lnTo>
                      <a:pt x="584" y="902"/>
                    </a:lnTo>
                    <a:lnTo>
                      <a:pt x="578" y="902"/>
                    </a:lnTo>
                    <a:lnTo>
                      <a:pt x="567" y="902"/>
                    </a:lnTo>
                    <a:lnTo>
                      <a:pt x="561" y="902"/>
                    </a:lnTo>
                    <a:lnTo>
                      <a:pt x="561" y="896"/>
                    </a:lnTo>
                    <a:lnTo>
                      <a:pt x="561" y="890"/>
                    </a:lnTo>
                    <a:lnTo>
                      <a:pt x="550" y="890"/>
                    </a:lnTo>
                    <a:lnTo>
                      <a:pt x="544" y="896"/>
                    </a:lnTo>
                    <a:lnTo>
                      <a:pt x="533" y="896"/>
                    </a:lnTo>
                    <a:lnTo>
                      <a:pt x="527" y="902"/>
                    </a:lnTo>
                    <a:lnTo>
                      <a:pt x="522" y="902"/>
                    </a:lnTo>
                    <a:lnTo>
                      <a:pt x="505" y="913"/>
                    </a:lnTo>
                    <a:lnTo>
                      <a:pt x="493" y="913"/>
                    </a:lnTo>
                    <a:lnTo>
                      <a:pt x="493" y="919"/>
                    </a:lnTo>
                    <a:lnTo>
                      <a:pt x="488" y="924"/>
                    </a:lnTo>
                    <a:lnTo>
                      <a:pt x="482" y="924"/>
                    </a:lnTo>
                    <a:lnTo>
                      <a:pt x="476" y="919"/>
                    </a:lnTo>
                    <a:lnTo>
                      <a:pt x="471" y="919"/>
                    </a:lnTo>
                    <a:lnTo>
                      <a:pt x="465" y="919"/>
                    </a:lnTo>
                    <a:lnTo>
                      <a:pt x="454" y="924"/>
                    </a:lnTo>
                    <a:lnTo>
                      <a:pt x="448" y="919"/>
                    </a:lnTo>
                    <a:lnTo>
                      <a:pt x="442" y="919"/>
                    </a:lnTo>
                    <a:lnTo>
                      <a:pt x="442" y="924"/>
                    </a:lnTo>
                    <a:lnTo>
                      <a:pt x="437" y="924"/>
                    </a:lnTo>
                    <a:lnTo>
                      <a:pt x="431" y="919"/>
                    </a:lnTo>
                    <a:lnTo>
                      <a:pt x="420" y="919"/>
                    </a:lnTo>
                    <a:lnTo>
                      <a:pt x="408" y="924"/>
                    </a:lnTo>
                    <a:lnTo>
                      <a:pt x="403" y="936"/>
                    </a:lnTo>
                    <a:lnTo>
                      <a:pt x="397" y="941"/>
                    </a:lnTo>
                    <a:lnTo>
                      <a:pt x="397" y="947"/>
                    </a:lnTo>
                    <a:lnTo>
                      <a:pt x="391" y="947"/>
                    </a:lnTo>
                    <a:lnTo>
                      <a:pt x="391" y="941"/>
                    </a:lnTo>
                    <a:lnTo>
                      <a:pt x="385" y="941"/>
                    </a:lnTo>
                    <a:lnTo>
                      <a:pt x="374" y="941"/>
                    </a:lnTo>
                    <a:lnTo>
                      <a:pt x="368" y="941"/>
                    </a:lnTo>
                    <a:lnTo>
                      <a:pt x="368" y="947"/>
                    </a:lnTo>
                    <a:lnTo>
                      <a:pt x="368" y="953"/>
                    </a:lnTo>
                    <a:lnTo>
                      <a:pt x="357" y="953"/>
                    </a:lnTo>
                    <a:lnTo>
                      <a:pt x="351" y="958"/>
                    </a:lnTo>
                    <a:lnTo>
                      <a:pt x="346" y="958"/>
                    </a:lnTo>
                    <a:lnTo>
                      <a:pt x="334" y="941"/>
                    </a:lnTo>
                    <a:lnTo>
                      <a:pt x="329" y="936"/>
                    </a:lnTo>
                    <a:lnTo>
                      <a:pt x="323" y="930"/>
                    </a:lnTo>
                    <a:lnTo>
                      <a:pt x="329" y="924"/>
                    </a:lnTo>
                    <a:lnTo>
                      <a:pt x="323" y="924"/>
                    </a:lnTo>
                    <a:lnTo>
                      <a:pt x="312" y="913"/>
                    </a:lnTo>
                    <a:lnTo>
                      <a:pt x="312" y="907"/>
                    </a:lnTo>
                    <a:lnTo>
                      <a:pt x="312" y="902"/>
                    </a:lnTo>
                    <a:lnTo>
                      <a:pt x="306" y="902"/>
                    </a:lnTo>
                    <a:lnTo>
                      <a:pt x="306" y="896"/>
                    </a:lnTo>
                    <a:lnTo>
                      <a:pt x="300" y="890"/>
                    </a:lnTo>
                    <a:lnTo>
                      <a:pt x="295" y="885"/>
                    </a:lnTo>
                    <a:lnTo>
                      <a:pt x="295" y="879"/>
                    </a:lnTo>
                    <a:lnTo>
                      <a:pt x="289" y="879"/>
                    </a:lnTo>
                    <a:lnTo>
                      <a:pt x="278" y="885"/>
                    </a:lnTo>
                    <a:lnTo>
                      <a:pt x="272" y="885"/>
                    </a:lnTo>
                    <a:lnTo>
                      <a:pt x="272" y="879"/>
                    </a:lnTo>
                    <a:lnTo>
                      <a:pt x="278" y="879"/>
                    </a:lnTo>
                    <a:lnTo>
                      <a:pt x="272" y="873"/>
                    </a:lnTo>
                    <a:lnTo>
                      <a:pt x="266" y="873"/>
                    </a:lnTo>
                    <a:lnTo>
                      <a:pt x="261" y="868"/>
                    </a:lnTo>
                    <a:lnTo>
                      <a:pt x="255" y="868"/>
                    </a:lnTo>
                    <a:lnTo>
                      <a:pt x="249" y="868"/>
                    </a:lnTo>
                    <a:lnTo>
                      <a:pt x="249" y="862"/>
                    </a:lnTo>
                    <a:lnTo>
                      <a:pt x="244" y="856"/>
                    </a:lnTo>
                    <a:lnTo>
                      <a:pt x="238" y="856"/>
                    </a:lnTo>
                    <a:lnTo>
                      <a:pt x="227" y="856"/>
                    </a:lnTo>
                    <a:lnTo>
                      <a:pt x="221" y="862"/>
                    </a:lnTo>
                    <a:lnTo>
                      <a:pt x="215" y="862"/>
                    </a:lnTo>
                    <a:lnTo>
                      <a:pt x="210" y="845"/>
                    </a:lnTo>
                    <a:lnTo>
                      <a:pt x="204" y="839"/>
                    </a:lnTo>
                    <a:lnTo>
                      <a:pt x="204" y="834"/>
                    </a:lnTo>
                    <a:lnTo>
                      <a:pt x="204" y="828"/>
                    </a:lnTo>
                    <a:lnTo>
                      <a:pt x="204" y="822"/>
                    </a:lnTo>
                    <a:lnTo>
                      <a:pt x="198" y="822"/>
                    </a:lnTo>
                    <a:lnTo>
                      <a:pt x="198" y="828"/>
                    </a:lnTo>
                    <a:lnTo>
                      <a:pt x="198" y="822"/>
                    </a:lnTo>
                    <a:lnTo>
                      <a:pt x="193" y="822"/>
                    </a:lnTo>
                    <a:lnTo>
                      <a:pt x="187" y="817"/>
                    </a:lnTo>
                    <a:lnTo>
                      <a:pt x="181" y="817"/>
                    </a:lnTo>
                    <a:lnTo>
                      <a:pt x="176" y="822"/>
                    </a:lnTo>
                    <a:lnTo>
                      <a:pt x="170" y="822"/>
                    </a:lnTo>
                    <a:lnTo>
                      <a:pt x="164" y="822"/>
                    </a:lnTo>
                    <a:lnTo>
                      <a:pt x="164" y="834"/>
                    </a:lnTo>
                    <a:lnTo>
                      <a:pt x="159" y="834"/>
                    </a:lnTo>
                    <a:lnTo>
                      <a:pt x="153" y="828"/>
                    </a:lnTo>
                    <a:lnTo>
                      <a:pt x="147" y="828"/>
                    </a:lnTo>
                    <a:lnTo>
                      <a:pt x="142" y="828"/>
                    </a:lnTo>
                    <a:lnTo>
                      <a:pt x="142" y="822"/>
                    </a:lnTo>
                    <a:lnTo>
                      <a:pt x="136" y="828"/>
                    </a:lnTo>
                    <a:lnTo>
                      <a:pt x="130" y="822"/>
                    </a:lnTo>
                    <a:lnTo>
                      <a:pt x="125" y="817"/>
                    </a:lnTo>
                    <a:lnTo>
                      <a:pt x="125" y="822"/>
                    </a:lnTo>
                    <a:lnTo>
                      <a:pt x="119" y="822"/>
                    </a:lnTo>
                    <a:lnTo>
                      <a:pt x="119" y="817"/>
                    </a:lnTo>
                    <a:lnTo>
                      <a:pt x="119" y="811"/>
                    </a:lnTo>
                    <a:lnTo>
                      <a:pt x="113" y="811"/>
                    </a:lnTo>
                    <a:lnTo>
                      <a:pt x="108" y="811"/>
                    </a:lnTo>
                    <a:lnTo>
                      <a:pt x="96" y="805"/>
                    </a:lnTo>
                    <a:lnTo>
                      <a:pt x="96" y="811"/>
                    </a:lnTo>
                    <a:lnTo>
                      <a:pt x="91" y="817"/>
                    </a:lnTo>
                    <a:lnTo>
                      <a:pt x="96" y="817"/>
                    </a:lnTo>
                    <a:lnTo>
                      <a:pt x="102" y="817"/>
                    </a:lnTo>
                    <a:lnTo>
                      <a:pt x="96" y="822"/>
                    </a:lnTo>
                    <a:lnTo>
                      <a:pt x="91" y="822"/>
                    </a:lnTo>
                    <a:lnTo>
                      <a:pt x="85" y="822"/>
                    </a:lnTo>
                    <a:lnTo>
                      <a:pt x="85" y="828"/>
                    </a:lnTo>
                    <a:lnTo>
                      <a:pt x="79" y="828"/>
                    </a:lnTo>
                    <a:lnTo>
                      <a:pt x="74" y="828"/>
                    </a:lnTo>
                    <a:lnTo>
                      <a:pt x="74" y="834"/>
                    </a:lnTo>
                    <a:lnTo>
                      <a:pt x="68" y="834"/>
                    </a:lnTo>
                    <a:lnTo>
                      <a:pt x="68" y="839"/>
                    </a:lnTo>
                    <a:lnTo>
                      <a:pt x="68" y="834"/>
                    </a:lnTo>
                    <a:lnTo>
                      <a:pt x="74" y="834"/>
                    </a:lnTo>
                    <a:lnTo>
                      <a:pt x="68" y="828"/>
                    </a:lnTo>
                    <a:lnTo>
                      <a:pt x="62" y="822"/>
                    </a:lnTo>
                    <a:lnTo>
                      <a:pt x="62" y="817"/>
                    </a:lnTo>
                    <a:lnTo>
                      <a:pt x="57" y="811"/>
                    </a:lnTo>
                    <a:lnTo>
                      <a:pt x="51" y="811"/>
                    </a:lnTo>
                    <a:lnTo>
                      <a:pt x="45" y="811"/>
                    </a:lnTo>
                    <a:lnTo>
                      <a:pt x="45" y="817"/>
                    </a:lnTo>
                    <a:lnTo>
                      <a:pt x="40" y="822"/>
                    </a:lnTo>
                    <a:lnTo>
                      <a:pt x="40" y="817"/>
                    </a:lnTo>
                    <a:lnTo>
                      <a:pt x="40" y="811"/>
                    </a:lnTo>
                    <a:lnTo>
                      <a:pt x="34" y="805"/>
                    </a:lnTo>
                    <a:lnTo>
                      <a:pt x="34" y="800"/>
                    </a:lnTo>
                    <a:lnTo>
                      <a:pt x="28" y="800"/>
                    </a:lnTo>
                    <a:lnTo>
                      <a:pt x="23" y="805"/>
                    </a:lnTo>
                    <a:lnTo>
                      <a:pt x="17" y="805"/>
                    </a:lnTo>
                    <a:lnTo>
                      <a:pt x="11" y="800"/>
                    </a:lnTo>
                    <a:lnTo>
                      <a:pt x="6" y="800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11" name="Freeform 12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2956" y="1274"/>
                <a:ext cx="806" cy="479"/>
              </a:xfrm>
              <a:custGeom>
                <a:avLst/>
                <a:gdLst>
                  <a:gd name="T0" fmla="*/ 19116 w 1451"/>
                  <a:gd name="T1" fmla="*/ 308550 h 862"/>
                  <a:gd name="T2" fmla="*/ 38722 w 1451"/>
                  <a:gd name="T3" fmla="*/ 291872 h 862"/>
                  <a:gd name="T4" fmla="*/ 60779 w 1451"/>
                  <a:gd name="T5" fmla="*/ 281080 h 862"/>
                  <a:gd name="T6" fmla="*/ 66660 w 1451"/>
                  <a:gd name="T7" fmla="*/ 253119 h 862"/>
                  <a:gd name="T8" fmla="*/ 74993 w 1451"/>
                  <a:gd name="T9" fmla="*/ 225158 h 862"/>
                  <a:gd name="T10" fmla="*/ 80384 w 1451"/>
                  <a:gd name="T11" fmla="*/ 200141 h 862"/>
                  <a:gd name="T12" fmla="*/ 88717 w 1451"/>
                  <a:gd name="T13" fmla="*/ 197688 h 862"/>
                  <a:gd name="T14" fmla="*/ 102441 w 1451"/>
                  <a:gd name="T15" fmla="*/ 186405 h 862"/>
                  <a:gd name="T16" fmla="*/ 119106 w 1451"/>
                  <a:gd name="T17" fmla="*/ 175123 h 862"/>
                  <a:gd name="T18" fmla="*/ 133321 w 1451"/>
                  <a:gd name="T19" fmla="*/ 172671 h 862"/>
                  <a:gd name="T20" fmla="*/ 155378 w 1451"/>
                  <a:gd name="T21" fmla="*/ 155502 h 862"/>
                  <a:gd name="T22" fmla="*/ 169102 w 1451"/>
                  <a:gd name="T23" fmla="*/ 144710 h 862"/>
                  <a:gd name="T24" fmla="*/ 183316 w 1451"/>
                  <a:gd name="T25" fmla="*/ 136371 h 862"/>
                  <a:gd name="T26" fmla="*/ 202432 w 1451"/>
                  <a:gd name="T27" fmla="*/ 119692 h 862"/>
                  <a:gd name="T28" fmla="*/ 219098 w 1451"/>
                  <a:gd name="T29" fmla="*/ 100070 h 862"/>
                  <a:gd name="T30" fmla="*/ 241644 w 1451"/>
                  <a:gd name="T31" fmla="*/ 72110 h 862"/>
                  <a:gd name="T32" fmla="*/ 280366 w 1451"/>
                  <a:gd name="T33" fmla="*/ 61318 h 862"/>
                  <a:gd name="T34" fmla="*/ 308305 w 1451"/>
                  <a:gd name="T35" fmla="*/ 50035 h 862"/>
                  <a:gd name="T36" fmla="*/ 335753 w 1451"/>
                  <a:gd name="T37" fmla="*/ 41696 h 862"/>
                  <a:gd name="T38" fmla="*/ 347027 w 1451"/>
                  <a:gd name="T39" fmla="*/ 13735 h 862"/>
                  <a:gd name="T40" fmla="*/ 374966 w 1451"/>
                  <a:gd name="T41" fmla="*/ 8339 h 862"/>
                  <a:gd name="T42" fmla="*/ 399963 w 1451"/>
                  <a:gd name="T43" fmla="*/ 8339 h 862"/>
                  <a:gd name="T44" fmla="*/ 424961 w 1451"/>
                  <a:gd name="T45" fmla="*/ 5396 h 862"/>
                  <a:gd name="T46" fmla="*/ 452899 w 1451"/>
                  <a:gd name="T47" fmla="*/ 5396 h 862"/>
                  <a:gd name="T48" fmla="*/ 477897 w 1451"/>
                  <a:gd name="T49" fmla="*/ 16678 h 862"/>
                  <a:gd name="T50" fmla="*/ 502895 w 1451"/>
                  <a:gd name="T51" fmla="*/ 22075 h 862"/>
                  <a:gd name="T52" fmla="*/ 538676 w 1451"/>
                  <a:gd name="T53" fmla="*/ 25017 h 862"/>
                  <a:gd name="T54" fmla="*/ 558281 w 1451"/>
                  <a:gd name="T55" fmla="*/ 25017 h 862"/>
                  <a:gd name="T56" fmla="*/ 591612 w 1451"/>
                  <a:gd name="T57" fmla="*/ 22075 h 862"/>
                  <a:gd name="T58" fmla="*/ 619551 w 1451"/>
                  <a:gd name="T59" fmla="*/ 27961 h 862"/>
                  <a:gd name="T60" fmla="*/ 644548 w 1451"/>
                  <a:gd name="T61" fmla="*/ 38753 h 862"/>
                  <a:gd name="T62" fmla="*/ 669546 w 1451"/>
                  <a:gd name="T63" fmla="*/ 169727 h 862"/>
                  <a:gd name="T64" fmla="*/ 702876 w 1451"/>
                  <a:gd name="T65" fmla="*/ 244780 h 862"/>
                  <a:gd name="T66" fmla="*/ 683270 w 1451"/>
                  <a:gd name="T67" fmla="*/ 256062 h 862"/>
                  <a:gd name="T68" fmla="*/ 663664 w 1451"/>
                  <a:gd name="T69" fmla="*/ 256062 h 862"/>
                  <a:gd name="T70" fmla="*/ 644548 w 1451"/>
                  <a:gd name="T71" fmla="*/ 256062 h 862"/>
                  <a:gd name="T72" fmla="*/ 652881 w 1451"/>
                  <a:gd name="T73" fmla="*/ 281080 h 862"/>
                  <a:gd name="T74" fmla="*/ 666605 w 1451"/>
                  <a:gd name="T75" fmla="*/ 328172 h 862"/>
                  <a:gd name="T76" fmla="*/ 644548 w 1451"/>
                  <a:gd name="T77" fmla="*/ 344851 h 862"/>
                  <a:gd name="T78" fmla="*/ 646999 w 1451"/>
                  <a:gd name="T79" fmla="*/ 372811 h 862"/>
                  <a:gd name="T80" fmla="*/ 622001 w 1451"/>
                  <a:gd name="T81" fmla="*/ 383603 h 862"/>
                  <a:gd name="T82" fmla="*/ 605336 w 1451"/>
                  <a:gd name="T83" fmla="*/ 369868 h 862"/>
                  <a:gd name="T84" fmla="*/ 586220 w 1451"/>
                  <a:gd name="T85" fmla="*/ 336511 h 862"/>
                  <a:gd name="T86" fmla="*/ 561223 w 1451"/>
                  <a:gd name="T87" fmla="*/ 308550 h 862"/>
                  <a:gd name="T88" fmla="*/ 527892 w 1451"/>
                  <a:gd name="T89" fmla="*/ 339454 h 862"/>
                  <a:gd name="T90" fmla="*/ 508286 w 1451"/>
                  <a:gd name="T91" fmla="*/ 333568 h 862"/>
                  <a:gd name="T92" fmla="*/ 455350 w 1451"/>
                  <a:gd name="T93" fmla="*/ 369868 h 862"/>
                  <a:gd name="T94" fmla="*/ 433293 w 1451"/>
                  <a:gd name="T95" fmla="*/ 403225 h 862"/>
                  <a:gd name="T96" fmla="*/ 391630 w 1451"/>
                  <a:gd name="T97" fmla="*/ 386546 h 862"/>
                  <a:gd name="T98" fmla="*/ 383298 w 1451"/>
                  <a:gd name="T99" fmla="*/ 369868 h 862"/>
                  <a:gd name="T100" fmla="*/ 355359 w 1451"/>
                  <a:gd name="T101" fmla="*/ 366925 h 862"/>
                  <a:gd name="T102" fmla="*/ 308305 w 1451"/>
                  <a:gd name="T103" fmla="*/ 369868 h 862"/>
                  <a:gd name="T104" fmla="*/ 263701 w 1451"/>
                  <a:gd name="T105" fmla="*/ 394885 h 862"/>
                  <a:gd name="T106" fmla="*/ 266642 w 1451"/>
                  <a:gd name="T107" fmla="*/ 406168 h 862"/>
                  <a:gd name="T108" fmla="*/ 249977 w 1451"/>
                  <a:gd name="T109" fmla="*/ 422846 h 862"/>
                  <a:gd name="T110" fmla="*/ 219098 w 1451"/>
                  <a:gd name="T111" fmla="*/ 403225 h 862"/>
                  <a:gd name="T112" fmla="*/ 230371 w 1451"/>
                  <a:gd name="T113" fmla="*/ 386546 h 862"/>
                  <a:gd name="T114" fmla="*/ 177434 w 1451"/>
                  <a:gd name="T115" fmla="*/ 378207 h 862"/>
                  <a:gd name="T116" fmla="*/ 149986 w 1451"/>
                  <a:gd name="T117" fmla="*/ 386546 h 862"/>
                  <a:gd name="T118" fmla="*/ 119106 w 1451"/>
                  <a:gd name="T119" fmla="*/ 389490 h 862"/>
                  <a:gd name="T120" fmla="*/ 83326 w 1451"/>
                  <a:gd name="T121" fmla="*/ 358585 h 862"/>
                  <a:gd name="T122" fmla="*/ 47055 w 1451"/>
                  <a:gd name="T123" fmla="*/ 361529 h 862"/>
                  <a:gd name="T124" fmla="*/ 2451 w 1451"/>
                  <a:gd name="T125" fmla="*/ 350246 h 8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451" h="862">
                    <a:moveTo>
                      <a:pt x="0" y="675"/>
                    </a:moveTo>
                    <a:lnTo>
                      <a:pt x="5" y="675"/>
                    </a:lnTo>
                    <a:lnTo>
                      <a:pt x="5" y="669"/>
                    </a:lnTo>
                    <a:lnTo>
                      <a:pt x="11" y="669"/>
                    </a:lnTo>
                    <a:lnTo>
                      <a:pt x="17" y="663"/>
                    </a:lnTo>
                    <a:lnTo>
                      <a:pt x="22" y="646"/>
                    </a:lnTo>
                    <a:lnTo>
                      <a:pt x="28" y="641"/>
                    </a:lnTo>
                    <a:lnTo>
                      <a:pt x="28" y="635"/>
                    </a:lnTo>
                    <a:lnTo>
                      <a:pt x="34" y="635"/>
                    </a:lnTo>
                    <a:lnTo>
                      <a:pt x="34" y="629"/>
                    </a:lnTo>
                    <a:lnTo>
                      <a:pt x="39" y="629"/>
                    </a:lnTo>
                    <a:lnTo>
                      <a:pt x="39" y="624"/>
                    </a:lnTo>
                    <a:lnTo>
                      <a:pt x="45" y="624"/>
                    </a:lnTo>
                    <a:lnTo>
                      <a:pt x="45" y="618"/>
                    </a:lnTo>
                    <a:lnTo>
                      <a:pt x="51" y="618"/>
                    </a:lnTo>
                    <a:lnTo>
                      <a:pt x="56" y="612"/>
                    </a:lnTo>
                    <a:lnTo>
                      <a:pt x="62" y="612"/>
                    </a:lnTo>
                    <a:lnTo>
                      <a:pt x="68" y="612"/>
                    </a:lnTo>
                    <a:lnTo>
                      <a:pt x="73" y="607"/>
                    </a:lnTo>
                    <a:lnTo>
                      <a:pt x="73" y="601"/>
                    </a:lnTo>
                    <a:lnTo>
                      <a:pt x="73" y="595"/>
                    </a:lnTo>
                    <a:lnTo>
                      <a:pt x="79" y="595"/>
                    </a:lnTo>
                    <a:lnTo>
                      <a:pt x="79" y="590"/>
                    </a:lnTo>
                    <a:lnTo>
                      <a:pt x="85" y="590"/>
                    </a:lnTo>
                    <a:lnTo>
                      <a:pt x="90" y="590"/>
                    </a:lnTo>
                    <a:lnTo>
                      <a:pt x="96" y="590"/>
                    </a:lnTo>
                    <a:lnTo>
                      <a:pt x="102" y="590"/>
                    </a:lnTo>
                    <a:lnTo>
                      <a:pt x="107" y="584"/>
                    </a:lnTo>
                    <a:lnTo>
                      <a:pt x="113" y="584"/>
                    </a:lnTo>
                    <a:lnTo>
                      <a:pt x="113" y="578"/>
                    </a:lnTo>
                    <a:lnTo>
                      <a:pt x="119" y="578"/>
                    </a:lnTo>
                    <a:lnTo>
                      <a:pt x="124" y="578"/>
                    </a:lnTo>
                    <a:lnTo>
                      <a:pt x="124" y="573"/>
                    </a:lnTo>
                    <a:lnTo>
                      <a:pt x="124" y="567"/>
                    </a:lnTo>
                    <a:lnTo>
                      <a:pt x="124" y="561"/>
                    </a:lnTo>
                    <a:lnTo>
                      <a:pt x="124" y="556"/>
                    </a:lnTo>
                    <a:lnTo>
                      <a:pt x="124" y="550"/>
                    </a:lnTo>
                    <a:lnTo>
                      <a:pt x="130" y="550"/>
                    </a:lnTo>
                    <a:lnTo>
                      <a:pt x="124" y="544"/>
                    </a:lnTo>
                    <a:lnTo>
                      <a:pt x="124" y="539"/>
                    </a:lnTo>
                    <a:lnTo>
                      <a:pt x="124" y="533"/>
                    </a:lnTo>
                    <a:lnTo>
                      <a:pt x="130" y="527"/>
                    </a:lnTo>
                    <a:lnTo>
                      <a:pt x="130" y="522"/>
                    </a:lnTo>
                    <a:lnTo>
                      <a:pt x="136" y="516"/>
                    </a:lnTo>
                    <a:lnTo>
                      <a:pt x="136" y="510"/>
                    </a:lnTo>
                    <a:lnTo>
                      <a:pt x="136" y="505"/>
                    </a:lnTo>
                    <a:lnTo>
                      <a:pt x="136" y="499"/>
                    </a:lnTo>
                    <a:lnTo>
                      <a:pt x="141" y="499"/>
                    </a:lnTo>
                    <a:lnTo>
                      <a:pt x="141" y="493"/>
                    </a:lnTo>
                    <a:lnTo>
                      <a:pt x="141" y="488"/>
                    </a:lnTo>
                    <a:lnTo>
                      <a:pt x="147" y="482"/>
                    </a:lnTo>
                    <a:lnTo>
                      <a:pt x="147" y="476"/>
                    </a:lnTo>
                    <a:lnTo>
                      <a:pt x="147" y="471"/>
                    </a:lnTo>
                    <a:lnTo>
                      <a:pt x="147" y="465"/>
                    </a:lnTo>
                    <a:lnTo>
                      <a:pt x="153" y="459"/>
                    </a:lnTo>
                    <a:lnTo>
                      <a:pt x="147" y="459"/>
                    </a:lnTo>
                    <a:lnTo>
                      <a:pt x="147" y="454"/>
                    </a:lnTo>
                    <a:lnTo>
                      <a:pt x="147" y="448"/>
                    </a:lnTo>
                    <a:lnTo>
                      <a:pt x="153" y="448"/>
                    </a:lnTo>
                    <a:lnTo>
                      <a:pt x="153" y="442"/>
                    </a:lnTo>
                    <a:lnTo>
                      <a:pt x="153" y="437"/>
                    </a:lnTo>
                    <a:lnTo>
                      <a:pt x="158" y="425"/>
                    </a:lnTo>
                    <a:lnTo>
                      <a:pt x="164" y="425"/>
                    </a:lnTo>
                    <a:lnTo>
                      <a:pt x="164" y="420"/>
                    </a:lnTo>
                    <a:lnTo>
                      <a:pt x="164" y="414"/>
                    </a:lnTo>
                    <a:lnTo>
                      <a:pt x="164" y="408"/>
                    </a:lnTo>
                    <a:lnTo>
                      <a:pt x="170" y="408"/>
                    </a:lnTo>
                    <a:lnTo>
                      <a:pt x="170" y="414"/>
                    </a:lnTo>
                    <a:lnTo>
                      <a:pt x="175" y="414"/>
                    </a:lnTo>
                    <a:lnTo>
                      <a:pt x="170" y="420"/>
                    </a:lnTo>
                    <a:lnTo>
                      <a:pt x="175" y="420"/>
                    </a:lnTo>
                    <a:lnTo>
                      <a:pt x="181" y="420"/>
                    </a:lnTo>
                    <a:lnTo>
                      <a:pt x="181" y="414"/>
                    </a:lnTo>
                    <a:lnTo>
                      <a:pt x="187" y="414"/>
                    </a:lnTo>
                    <a:lnTo>
                      <a:pt x="187" y="408"/>
                    </a:lnTo>
                    <a:lnTo>
                      <a:pt x="181" y="408"/>
                    </a:lnTo>
                    <a:lnTo>
                      <a:pt x="181" y="403"/>
                    </a:lnTo>
                    <a:lnTo>
                      <a:pt x="187" y="403"/>
                    </a:lnTo>
                    <a:lnTo>
                      <a:pt x="187" y="397"/>
                    </a:lnTo>
                    <a:lnTo>
                      <a:pt x="192" y="397"/>
                    </a:lnTo>
                    <a:lnTo>
                      <a:pt x="192" y="391"/>
                    </a:lnTo>
                    <a:lnTo>
                      <a:pt x="198" y="391"/>
                    </a:lnTo>
                    <a:lnTo>
                      <a:pt x="204" y="391"/>
                    </a:lnTo>
                    <a:lnTo>
                      <a:pt x="204" y="386"/>
                    </a:lnTo>
                    <a:lnTo>
                      <a:pt x="198" y="386"/>
                    </a:lnTo>
                    <a:lnTo>
                      <a:pt x="198" y="380"/>
                    </a:lnTo>
                    <a:lnTo>
                      <a:pt x="204" y="380"/>
                    </a:lnTo>
                    <a:lnTo>
                      <a:pt x="209" y="380"/>
                    </a:lnTo>
                    <a:lnTo>
                      <a:pt x="215" y="380"/>
                    </a:lnTo>
                    <a:lnTo>
                      <a:pt x="221" y="380"/>
                    </a:lnTo>
                    <a:lnTo>
                      <a:pt x="215" y="374"/>
                    </a:lnTo>
                    <a:lnTo>
                      <a:pt x="221" y="369"/>
                    </a:lnTo>
                    <a:lnTo>
                      <a:pt x="226" y="374"/>
                    </a:lnTo>
                    <a:lnTo>
                      <a:pt x="226" y="369"/>
                    </a:lnTo>
                    <a:lnTo>
                      <a:pt x="232" y="369"/>
                    </a:lnTo>
                    <a:lnTo>
                      <a:pt x="238" y="369"/>
                    </a:lnTo>
                    <a:lnTo>
                      <a:pt x="238" y="363"/>
                    </a:lnTo>
                    <a:lnTo>
                      <a:pt x="243" y="363"/>
                    </a:lnTo>
                    <a:lnTo>
                      <a:pt x="243" y="357"/>
                    </a:lnTo>
                    <a:lnTo>
                      <a:pt x="249" y="357"/>
                    </a:lnTo>
                    <a:lnTo>
                      <a:pt x="249" y="352"/>
                    </a:lnTo>
                    <a:lnTo>
                      <a:pt x="249" y="346"/>
                    </a:lnTo>
                    <a:lnTo>
                      <a:pt x="255" y="346"/>
                    </a:lnTo>
                    <a:lnTo>
                      <a:pt x="260" y="346"/>
                    </a:lnTo>
                    <a:lnTo>
                      <a:pt x="255" y="352"/>
                    </a:lnTo>
                    <a:lnTo>
                      <a:pt x="260" y="352"/>
                    </a:lnTo>
                    <a:lnTo>
                      <a:pt x="266" y="352"/>
                    </a:lnTo>
                    <a:lnTo>
                      <a:pt x="266" y="346"/>
                    </a:lnTo>
                    <a:lnTo>
                      <a:pt x="272" y="346"/>
                    </a:lnTo>
                    <a:lnTo>
                      <a:pt x="272" y="352"/>
                    </a:lnTo>
                    <a:lnTo>
                      <a:pt x="277" y="352"/>
                    </a:lnTo>
                    <a:lnTo>
                      <a:pt x="277" y="346"/>
                    </a:lnTo>
                    <a:lnTo>
                      <a:pt x="283" y="340"/>
                    </a:lnTo>
                    <a:lnTo>
                      <a:pt x="289" y="340"/>
                    </a:lnTo>
                    <a:lnTo>
                      <a:pt x="300" y="340"/>
                    </a:lnTo>
                    <a:lnTo>
                      <a:pt x="306" y="340"/>
                    </a:lnTo>
                    <a:lnTo>
                      <a:pt x="306" y="335"/>
                    </a:lnTo>
                    <a:lnTo>
                      <a:pt x="311" y="335"/>
                    </a:lnTo>
                    <a:lnTo>
                      <a:pt x="317" y="329"/>
                    </a:lnTo>
                    <a:lnTo>
                      <a:pt x="317" y="323"/>
                    </a:lnTo>
                    <a:lnTo>
                      <a:pt x="317" y="317"/>
                    </a:lnTo>
                    <a:lnTo>
                      <a:pt x="317" y="312"/>
                    </a:lnTo>
                    <a:lnTo>
                      <a:pt x="317" y="306"/>
                    </a:lnTo>
                    <a:lnTo>
                      <a:pt x="323" y="306"/>
                    </a:lnTo>
                    <a:lnTo>
                      <a:pt x="323" y="300"/>
                    </a:lnTo>
                    <a:lnTo>
                      <a:pt x="323" y="295"/>
                    </a:lnTo>
                    <a:lnTo>
                      <a:pt x="328" y="295"/>
                    </a:lnTo>
                    <a:lnTo>
                      <a:pt x="328" y="300"/>
                    </a:lnTo>
                    <a:lnTo>
                      <a:pt x="334" y="300"/>
                    </a:lnTo>
                    <a:lnTo>
                      <a:pt x="340" y="300"/>
                    </a:lnTo>
                    <a:lnTo>
                      <a:pt x="340" y="295"/>
                    </a:lnTo>
                    <a:lnTo>
                      <a:pt x="345" y="295"/>
                    </a:lnTo>
                    <a:lnTo>
                      <a:pt x="351" y="295"/>
                    </a:lnTo>
                    <a:lnTo>
                      <a:pt x="357" y="300"/>
                    </a:lnTo>
                    <a:lnTo>
                      <a:pt x="362" y="300"/>
                    </a:lnTo>
                    <a:lnTo>
                      <a:pt x="362" y="295"/>
                    </a:lnTo>
                    <a:lnTo>
                      <a:pt x="368" y="289"/>
                    </a:lnTo>
                    <a:lnTo>
                      <a:pt x="374" y="283"/>
                    </a:lnTo>
                    <a:lnTo>
                      <a:pt x="374" y="278"/>
                    </a:lnTo>
                    <a:lnTo>
                      <a:pt x="368" y="278"/>
                    </a:lnTo>
                    <a:lnTo>
                      <a:pt x="368" y="272"/>
                    </a:lnTo>
                    <a:lnTo>
                      <a:pt x="374" y="272"/>
                    </a:lnTo>
                    <a:lnTo>
                      <a:pt x="374" y="278"/>
                    </a:lnTo>
                    <a:lnTo>
                      <a:pt x="379" y="278"/>
                    </a:lnTo>
                    <a:lnTo>
                      <a:pt x="385" y="272"/>
                    </a:lnTo>
                    <a:lnTo>
                      <a:pt x="385" y="266"/>
                    </a:lnTo>
                    <a:lnTo>
                      <a:pt x="391" y="266"/>
                    </a:lnTo>
                    <a:lnTo>
                      <a:pt x="396" y="266"/>
                    </a:lnTo>
                    <a:lnTo>
                      <a:pt x="396" y="261"/>
                    </a:lnTo>
                    <a:lnTo>
                      <a:pt x="402" y="261"/>
                    </a:lnTo>
                    <a:lnTo>
                      <a:pt x="408" y="255"/>
                    </a:lnTo>
                    <a:lnTo>
                      <a:pt x="413" y="255"/>
                    </a:lnTo>
                    <a:lnTo>
                      <a:pt x="413" y="249"/>
                    </a:lnTo>
                    <a:lnTo>
                      <a:pt x="413" y="244"/>
                    </a:lnTo>
                    <a:lnTo>
                      <a:pt x="413" y="238"/>
                    </a:lnTo>
                    <a:lnTo>
                      <a:pt x="419" y="238"/>
                    </a:lnTo>
                    <a:lnTo>
                      <a:pt x="419" y="232"/>
                    </a:lnTo>
                    <a:lnTo>
                      <a:pt x="413" y="227"/>
                    </a:lnTo>
                    <a:lnTo>
                      <a:pt x="419" y="227"/>
                    </a:lnTo>
                    <a:lnTo>
                      <a:pt x="425" y="227"/>
                    </a:lnTo>
                    <a:lnTo>
                      <a:pt x="430" y="221"/>
                    </a:lnTo>
                    <a:lnTo>
                      <a:pt x="436" y="221"/>
                    </a:lnTo>
                    <a:lnTo>
                      <a:pt x="442" y="215"/>
                    </a:lnTo>
                    <a:lnTo>
                      <a:pt x="447" y="210"/>
                    </a:lnTo>
                    <a:lnTo>
                      <a:pt x="447" y="204"/>
                    </a:lnTo>
                    <a:lnTo>
                      <a:pt x="447" y="198"/>
                    </a:lnTo>
                    <a:lnTo>
                      <a:pt x="447" y="193"/>
                    </a:lnTo>
                    <a:lnTo>
                      <a:pt x="459" y="187"/>
                    </a:lnTo>
                    <a:lnTo>
                      <a:pt x="464" y="181"/>
                    </a:lnTo>
                    <a:lnTo>
                      <a:pt x="476" y="176"/>
                    </a:lnTo>
                    <a:lnTo>
                      <a:pt x="476" y="170"/>
                    </a:lnTo>
                    <a:lnTo>
                      <a:pt x="476" y="159"/>
                    </a:lnTo>
                    <a:lnTo>
                      <a:pt x="481" y="159"/>
                    </a:lnTo>
                    <a:lnTo>
                      <a:pt x="481" y="153"/>
                    </a:lnTo>
                    <a:lnTo>
                      <a:pt x="487" y="147"/>
                    </a:lnTo>
                    <a:lnTo>
                      <a:pt x="493" y="147"/>
                    </a:lnTo>
                    <a:lnTo>
                      <a:pt x="504" y="142"/>
                    </a:lnTo>
                    <a:lnTo>
                      <a:pt x="510" y="136"/>
                    </a:lnTo>
                    <a:lnTo>
                      <a:pt x="515" y="130"/>
                    </a:lnTo>
                    <a:lnTo>
                      <a:pt x="521" y="130"/>
                    </a:lnTo>
                    <a:lnTo>
                      <a:pt x="527" y="125"/>
                    </a:lnTo>
                    <a:lnTo>
                      <a:pt x="532" y="125"/>
                    </a:lnTo>
                    <a:lnTo>
                      <a:pt x="544" y="119"/>
                    </a:lnTo>
                    <a:lnTo>
                      <a:pt x="555" y="119"/>
                    </a:lnTo>
                    <a:lnTo>
                      <a:pt x="561" y="119"/>
                    </a:lnTo>
                    <a:lnTo>
                      <a:pt x="566" y="125"/>
                    </a:lnTo>
                    <a:lnTo>
                      <a:pt x="572" y="125"/>
                    </a:lnTo>
                    <a:lnTo>
                      <a:pt x="578" y="125"/>
                    </a:lnTo>
                    <a:lnTo>
                      <a:pt x="583" y="119"/>
                    </a:lnTo>
                    <a:lnTo>
                      <a:pt x="589" y="119"/>
                    </a:lnTo>
                    <a:lnTo>
                      <a:pt x="595" y="119"/>
                    </a:lnTo>
                    <a:lnTo>
                      <a:pt x="600" y="119"/>
                    </a:lnTo>
                    <a:lnTo>
                      <a:pt x="612" y="113"/>
                    </a:lnTo>
                    <a:lnTo>
                      <a:pt x="617" y="113"/>
                    </a:lnTo>
                    <a:lnTo>
                      <a:pt x="617" y="108"/>
                    </a:lnTo>
                    <a:lnTo>
                      <a:pt x="623" y="108"/>
                    </a:lnTo>
                    <a:lnTo>
                      <a:pt x="629" y="108"/>
                    </a:lnTo>
                    <a:lnTo>
                      <a:pt x="629" y="102"/>
                    </a:lnTo>
                    <a:lnTo>
                      <a:pt x="634" y="102"/>
                    </a:lnTo>
                    <a:lnTo>
                      <a:pt x="640" y="102"/>
                    </a:lnTo>
                    <a:lnTo>
                      <a:pt x="651" y="96"/>
                    </a:lnTo>
                    <a:lnTo>
                      <a:pt x="657" y="96"/>
                    </a:lnTo>
                    <a:lnTo>
                      <a:pt x="657" y="91"/>
                    </a:lnTo>
                    <a:lnTo>
                      <a:pt x="663" y="91"/>
                    </a:lnTo>
                    <a:lnTo>
                      <a:pt x="668" y="91"/>
                    </a:lnTo>
                    <a:lnTo>
                      <a:pt x="668" y="85"/>
                    </a:lnTo>
                    <a:lnTo>
                      <a:pt x="674" y="91"/>
                    </a:lnTo>
                    <a:lnTo>
                      <a:pt x="680" y="91"/>
                    </a:lnTo>
                    <a:lnTo>
                      <a:pt x="685" y="85"/>
                    </a:lnTo>
                    <a:lnTo>
                      <a:pt x="691" y="74"/>
                    </a:lnTo>
                    <a:lnTo>
                      <a:pt x="691" y="68"/>
                    </a:lnTo>
                    <a:lnTo>
                      <a:pt x="697" y="68"/>
                    </a:lnTo>
                    <a:lnTo>
                      <a:pt x="691" y="57"/>
                    </a:lnTo>
                    <a:lnTo>
                      <a:pt x="691" y="51"/>
                    </a:lnTo>
                    <a:lnTo>
                      <a:pt x="697" y="51"/>
                    </a:lnTo>
                    <a:lnTo>
                      <a:pt x="697" y="45"/>
                    </a:lnTo>
                    <a:lnTo>
                      <a:pt x="702" y="45"/>
                    </a:lnTo>
                    <a:lnTo>
                      <a:pt x="702" y="40"/>
                    </a:lnTo>
                    <a:lnTo>
                      <a:pt x="708" y="34"/>
                    </a:lnTo>
                    <a:lnTo>
                      <a:pt x="708" y="28"/>
                    </a:lnTo>
                    <a:lnTo>
                      <a:pt x="714" y="28"/>
                    </a:lnTo>
                    <a:lnTo>
                      <a:pt x="719" y="28"/>
                    </a:lnTo>
                    <a:lnTo>
                      <a:pt x="725" y="28"/>
                    </a:lnTo>
                    <a:lnTo>
                      <a:pt x="731" y="28"/>
                    </a:lnTo>
                    <a:lnTo>
                      <a:pt x="731" y="23"/>
                    </a:lnTo>
                    <a:lnTo>
                      <a:pt x="736" y="23"/>
                    </a:lnTo>
                    <a:lnTo>
                      <a:pt x="742" y="23"/>
                    </a:lnTo>
                    <a:lnTo>
                      <a:pt x="748" y="23"/>
                    </a:lnTo>
                    <a:lnTo>
                      <a:pt x="753" y="17"/>
                    </a:lnTo>
                    <a:lnTo>
                      <a:pt x="759" y="17"/>
                    </a:lnTo>
                    <a:lnTo>
                      <a:pt x="765" y="17"/>
                    </a:lnTo>
                    <a:lnTo>
                      <a:pt x="770" y="17"/>
                    </a:lnTo>
                    <a:lnTo>
                      <a:pt x="776" y="17"/>
                    </a:lnTo>
                    <a:lnTo>
                      <a:pt x="782" y="17"/>
                    </a:lnTo>
                    <a:lnTo>
                      <a:pt x="787" y="17"/>
                    </a:lnTo>
                    <a:lnTo>
                      <a:pt x="787" y="23"/>
                    </a:lnTo>
                    <a:lnTo>
                      <a:pt x="793" y="23"/>
                    </a:lnTo>
                    <a:lnTo>
                      <a:pt x="799" y="23"/>
                    </a:lnTo>
                    <a:lnTo>
                      <a:pt x="804" y="23"/>
                    </a:lnTo>
                    <a:lnTo>
                      <a:pt x="804" y="17"/>
                    </a:lnTo>
                    <a:lnTo>
                      <a:pt x="810" y="17"/>
                    </a:lnTo>
                    <a:lnTo>
                      <a:pt x="816" y="17"/>
                    </a:lnTo>
                    <a:lnTo>
                      <a:pt x="821" y="11"/>
                    </a:lnTo>
                    <a:lnTo>
                      <a:pt x="827" y="11"/>
                    </a:lnTo>
                    <a:lnTo>
                      <a:pt x="833" y="17"/>
                    </a:lnTo>
                    <a:lnTo>
                      <a:pt x="838" y="17"/>
                    </a:lnTo>
                    <a:lnTo>
                      <a:pt x="844" y="17"/>
                    </a:lnTo>
                    <a:lnTo>
                      <a:pt x="844" y="11"/>
                    </a:lnTo>
                    <a:lnTo>
                      <a:pt x="850" y="6"/>
                    </a:lnTo>
                    <a:lnTo>
                      <a:pt x="855" y="6"/>
                    </a:lnTo>
                    <a:lnTo>
                      <a:pt x="861" y="6"/>
                    </a:lnTo>
                    <a:lnTo>
                      <a:pt x="861" y="11"/>
                    </a:lnTo>
                    <a:lnTo>
                      <a:pt x="867" y="11"/>
                    </a:lnTo>
                    <a:lnTo>
                      <a:pt x="867" y="6"/>
                    </a:lnTo>
                    <a:lnTo>
                      <a:pt x="873" y="6"/>
                    </a:lnTo>
                    <a:lnTo>
                      <a:pt x="878" y="0"/>
                    </a:lnTo>
                    <a:lnTo>
                      <a:pt x="878" y="6"/>
                    </a:lnTo>
                    <a:lnTo>
                      <a:pt x="884" y="6"/>
                    </a:lnTo>
                    <a:lnTo>
                      <a:pt x="890" y="6"/>
                    </a:lnTo>
                    <a:lnTo>
                      <a:pt x="895" y="6"/>
                    </a:lnTo>
                    <a:lnTo>
                      <a:pt x="901" y="6"/>
                    </a:lnTo>
                    <a:lnTo>
                      <a:pt x="907" y="6"/>
                    </a:lnTo>
                    <a:lnTo>
                      <a:pt x="918" y="11"/>
                    </a:lnTo>
                    <a:lnTo>
                      <a:pt x="924" y="11"/>
                    </a:lnTo>
                    <a:lnTo>
                      <a:pt x="924" y="17"/>
                    </a:lnTo>
                    <a:lnTo>
                      <a:pt x="929" y="11"/>
                    </a:lnTo>
                    <a:lnTo>
                      <a:pt x="929" y="17"/>
                    </a:lnTo>
                    <a:lnTo>
                      <a:pt x="935" y="17"/>
                    </a:lnTo>
                    <a:lnTo>
                      <a:pt x="941" y="17"/>
                    </a:lnTo>
                    <a:lnTo>
                      <a:pt x="946" y="17"/>
                    </a:lnTo>
                    <a:lnTo>
                      <a:pt x="952" y="23"/>
                    </a:lnTo>
                    <a:lnTo>
                      <a:pt x="958" y="28"/>
                    </a:lnTo>
                    <a:lnTo>
                      <a:pt x="963" y="28"/>
                    </a:lnTo>
                    <a:lnTo>
                      <a:pt x="969" y="28"/>
                    </a:lnTo>
                    <a:lnTo>
                      <a:pt x="975" y="34"/>
                    </a:lnTo>
                    <a:lnTo>
                      <a:pt x="980" y="34"/>
                    </a:lnTo>
                    <a:lnTo>
                      <a:pt x="980" y="40"/>
                    </a:lnTo>
                    <a:lnTo>
                      <a:pt x="986" y="40"/>
                    </a:lnTo>
                    <a:lnTo>
                      <a:pt x="992" y="45"/>
                    </a:lnTo>
                    <a:lnTo>
                      <a:pt x="997" y="45"/>
                    </a:lnTo>
                    <a:lnTo>
                      <a:pt x="1003" y="51"/>
                    </a:lnTo>
                    <a:lnTo>
                      <a:pt x="1009" y="51"/>
                    </a:lnTo>
                    <a:lnTo>
                      <a:pt x="1009" y="45"/>
                    </a:lnTo>
                    <a:lnTo>
                      <a:pt x="1014" y="45"/>
                    </a:lnTo>
                    <a:lnTo>
                      <a:pt x="1020" y="45"/>
                    </a:lnTo>
                    <a:lnTo>
                      <a:pt x="1026" y="45"/>
                    </a:lnTo>
                    <a:lnTo>
                      <a:pt x="1031" y="51"/>
                    </a:lnTo>
                    <a:lnTo>
                      <a:pt x="1037" y="57"/>
                    </a:lnTo>
                    <a:lnTo>
                      <a:pt x="1043" y="62"/>
                    </a:lnTo>
                    <a:lnTo>
                      <a:pt x="1048" y="62"/>
                    </a:lnTo>
                    <a:lnTo>
                      <a:pt x="1060" y="62"/>
                    </a:lnTo>
                    <a:lnTo>
                      <a:pt x="1065" y="62"/>
                    </a:lnTo>
                    <a:lnTo>
                      <a:pt x="1077" y="57"/>
                    </a:lnTo>
                    <a:lnTo>
                      <a:pt x="1082" y="57"/>
                    </a:lnTo>
                    <a:lnTo>
                      <a:pt x="1088" y="57"/>
                    </a:lnTo>
                    <a:lnTo>
                      <a:pt x="1094" y="51"/>
                    </a:lnTo>
                    <a:lnTo>
                      <a:pt x="1099" y="51"/>
                    </a:lnTo>
                    <a:lnTo>
                      <a:pt x="1105" y="51"/>
                    </a:lnTo>
                    <a:lnTo>
                      <a:pt x="1105" y="57"/>
                    </a:lnTo>
                    <a:lnTo>
                      <a:pt x="1111" y="57"/>
                    </a:lnTo>
                    <a:lnTo>
                      <a:pt x="1116" y="57"/>
                    </a:lnTo>
                    <a:lnTo>
                      <a:pt x="1116" y="51"/>
                    </a:lnTo>
                    <a:lnTo>
                      <a:pt x="1122" y="51"/>
                    </a:lnTo>
                    <a:lnTo>
                      <a:pt x="1128" y="51"/>
                    </a:lnTo>
                    <a:lnTo>
                      <a:pt x="1128" y="57"/>
                    </a:lnTo>
                    <a:lnTo>
                      <a:pt x="1133" y="57"/>
                    </a:lnTo>
                    <a:lnTo>
                      <a:pt x="1139" y="57"/>
                    </a:lnTo>
                    <a:lnTo>
                      <a:pt x="1139" y="51"/>
                    </a:lnTo>
                    <a:lnTo>
                      <a:pt x="1145" y="51"/>
                    </a:lnTo>
                    <a:lnTo>
                      <a:pt x="1150" y="51"/>
                    </a:lnTo>
                    <a:lnTo>
                      <a:pt x="1156" y="51"/>
                    </a:lnTo>
                    <a:lnTo>
                      <a:pt x="1162" y="51"/>
                    </a:lnTo>
                    <a:lnTo>
                      <a:pt x="1173" y="51"/>
                    </a:lnTo>
                    <a:lnTo>
                      <a:pt x="1179" y="51"/>
                    </a:lnTo>
                    <a:lnTo>
                      <a:pt x="1184" y="45"/>
                    </a:lnTo>
                    <a:lnTo>
                      <a:pt x="1190" y="45"/>
                    </a:lnTo>
                    <a:lnTo>
                      <a:pt x="1196" y="45"/>
                    </a:lnTo>
                    <a:lnTo>
                      <a:pt x="1201" y="51"/>
                    </a:lnTo>
                    <a:lnTo>
                      <a:pt x="1207" y="45"/>
                    </a:lnTo>
                    <a:lnTo>
                      <a:pt x="1207" y="51"/>
                    </a:lnTo>
                    <a:lnTo>
                      <a:pt x="1213" y="51"/>
                    </a:lnTo>
                    <a:lnTo>
                      <a:pt x="1218" y="51"/>
                    </a:lnTo>
                    <a:lnTo>
                      <a:pt x="1224" y="51"/>
                    </a:lnTo>
                    <a:lnTo>
                      <a:pt x="1230" y="57"/>
                    </a:lnTo>
                    <a:lnTo>
                      <a:pt x="1235" y="57"/>
                    </a:lnTo>
                    <a:lnTo>
                      <a:pt x="1241" y="57"/>
                    </a:lnTo>
                    <a:lnTo>
                      <a:pt x="1247" y="57"/>
                    </a:lnTo>
                    <a:lnTo>
                      <a:pt x="1247" y="62"/>
                    </a:lnTo>
                    <a:lnTo>
                      <a:pt x="1252" y="62"/>
                    </a:lnTo>
                    <a:lnTo>
                      <a:pt x="1264" y="57"/>
                    </a:lnTo>
                    <a:lnTo>
                      <a:pt x="1269" y="57"/>
                    </a:lnTo>
                    <a:lnTo>
                      <a:pt x="1275" y="57"/>
                    </a:lnTo>
                    <a:lnTo>
                      <a:pt x="1281" y="57"/>
                    </a:lnTo>
                    <a:lnTo>
                      <a:pt x="1286" y="62"/>
                    </a:lnTo>
                    <a:lnTo>
                      <a:pt x="1286" y="68"/>
                    </a:lnTo>
                    <a:lnTo>
                      <a:pt x="1292" y="68"/>
                    </a:lnTo>
                    <a:lnTo>
                      <a:pt x="1298" y="62"/>
                    </a:lnTo>
                    <a:lnTo>
                      <a:pt x="1303" y="68"/>
                    </a:lnTo>
                    <a:lnTo>
                      <a:pt x="1309" y="74"/>
                    </a:lnTo>
                    <a:lnTo>
                      <a:pt x="1309" y="79"/>
                    </a:lnTo>
                    <a:lnTo>
                      <a:pt x="1315" y="79"/>
                    </a:lnTo>
                    <a:lnTo>
                      <a:pt x="1326" y="125"/>
                    </a:lnTo>
                    <a:lnTo>
                      <a:pt x="1337" y="170"/>
                    </a:lnTo>
                    <a:lnTo>
                      <a:pt x="1360" y="238"/>
                    </a:lnTo>
                    <a:lnTo>
                      <a:pt x="1360" y="249"/>
                    </a:lnTo>
                    <a:lnTo>
                      <a:pt x="1366" y="255"/>
                    </a:lnTo>
                    <a:lnTo>
                      <a:pt x="1366" y="272"/>
                    </a:lnTo>
                    <a:lnTo>
                      <a:pt x="1371" y="283"/>
                    </a:lnTo>
                    <a:lnTo>
                      <a:pt x="1371" y="300"/>
                    </a:lnTo>
                    <a:lnTo>
                      <a:pt x="1371" y="312"/>
                    </a:lnTo>
                    <a:lnTo>
                      <a:pt x="1371" y="317"/>
                    </a:lnTo>
                    <a:lnTo>
                      <a:pt x="1366" y="346"/>
                    </a:lnTo>
                    <a:lnTo>
                      <a:pt x="1371" y="363"/>
                    </a:lnTo>
                    <a:lnTo>
                      <a:pt x="1371" y="369"/>
                    </a:lnTo>
                    <a:lnTo>
                      <a:pt x="1394" y="391"/>
                    </a:lnTo>
                    <a:lnTo>
                      <a:pt x="1400" y="403"/>
                    </a:lnTo>
                    <a:lnTo>
                      <a:pt x="1405" y="431"/>
                    </a:lnTo>
                    <a:lnTo>
                      <a:pt x="1417" y="476"/>
                    </a:lnTo>
                    <a:lnTo>
                      <a:pt x="1445" y="493"/>
                    </a:lnTo>
                    <a:lnTo>
                      <a:pt x="1451" y="493"/>
                    </a:lnTo>
                    <a:lnTo>
                      <a:pt x="1445" y="493"/>
                    </a:lnTo>
                    <a:lnTo>
                      <a:pt x="1439" y="499"/>
                    </a:lnTo>
                    <a:lnTo>
                      <a:pt x="1434" y="499"/>
                    </a:lnTo>
                    <a:lnTo>
                      <a:pt x="1428" y="499"/>
                    </a:lnTo>
                    <a:lnTo>
                      <a:pt x="1422" y="493"/>
                    </a:lnTo>
                    <a:lnTo>
                      <a:pt x="1422" y="499"/>
                    </a:lnTo>
                    <a:lnTo>
                      <a:pt x="1417" y="499"/>
                    </a:lnTo>
                    <a:lnTo>
                      <a:pt x="1417" y="505"/>
                    </a:lnTo>
                    <a:lnTo>
                      <a:pt x="1411" y="505"/>
                    </a:lnTo>
                    <a:lnTo>
                      <a:pt x="1411" y="510"/>
                    </a:lnTo>
                    <a:lnTo>
                      <a:pt x="1405" y="516"/>
                    </a:lnTo>
                    <a:lnTo>
                      <a:pt x="1405" y="522"/>
                    </a:lnTo>
                    <a:lnTo>
                      <a:pt x="1400" y="522"/>
                    </a:lnTo>
                    <a:lnTo>
                      <a:pt x="1394" y="522"/>
                    </a:lnTo>
                    <a:lnTo>
                      <a:pt x="1388" y="516"/>
                    </a:lnTo>
                    <a:lnTo>
                      <a:pt x="1388" y="510"/>
                    </a:lnTo>
                    <a:lnTo>
                      <a:pt x="1383" y="510"/>
                    </a:lnTo>
                    <a:lnTo>
                      <a:pt x="1377" y="510"/>
                    </a:lnTo>
                    <a:lnTo>
                      <a:pt x="1377" y="516"/>
                    </a:lnTo>
                    <a:lnTo>
                      <a:pt x="1377" y="522"/>
                    </a:lnTo>
                    <a:lnTo>
                      <a:pt x="1371" y="522"/>
                    </a:lnTo>
                    <a:lnTo>
                      <a:pt x="1366" y="516"/>
                    </a:lnTo>
                    <a:lnTo>
                      <a:pt x="1360" y="516"/>
                    </a:lnTo>
                    <a:lnTo>
                      <a:pt x="1360" y="522"/>
                    </a:lnTo>
                    <a:lnTo>
                      <a:pt x="1354" y="522"/>
                    </a:lnTo>
                    <a:lnTo>
                      <a:pt x="1354" y="516"/>
                    </a:lnTo>
                    <a:lnTo>
                      <a:pt x="1349" y="516"/>
                    </a:lnTo>
                    <a:lnTo>
                      <a:pt x="1343" y="516"/>
                    </a:lnTo>
                    <a:lnTo>
                      <a:pt x="1343" y="510"/>
                    </a:lnTo>
                    <a:lnTo>
                      <a:pt x="1337" y="510"/>
                    </a:lnTo>
                    <a:lnTo>
                      <a:pt x="1332" y="510"/>
                    </a:lnTo>
                    <a:lnTo>
                      <a:pt x="1332" y="516"/>
                    </a:lnTo>
                    <a:lnTo>
                      <a:pt x="1326" y="516"/>
                    </a:lnTo>
                    <a:lnTo>
                      <a:pt x="1326" y="522"/>
                    </a:lnTo>
                    <a:lnTo>
                      <a:pt x="1320" y="522"/>
                    </a:lnTo>
                    <a:lnTo>
                      <a:pt x="1315" y="522"/>
                    </a:lnTo>
                    <a:lnTo>
                      <a:pt x="1309" y="522"/>
                    </a:lnTo>
                    <a:lnTo>
                      <a:pt x="1309" y="527"/>
                    </a:lnTo>
                    <a:lnTo>
                      <a:pt x="1303" y="527"/>
                    </a:lnTo>
                    <a:lnTo>
                      <a:pt x="1298" y="527"/>
                    </a:lnTo>
                    <a:lnTo>
                      <a:pt x="1292" y="527"/>
                    </a:lnTo>
                    <a:lnTo>
                      <a:pt x="1292" y="533"/>
                    </a:lnTo>
                    <a:lnTo>
                      <a:pt x="1286" y="533"/>
                    </a:lnTo>
                    <a:lnTo>
                      <a:pt x="1343" y="539"/>
                    </a:lnTo>
                    <a:lnTo>
                      <a:pt x="1343" y="550"/>
                    </a:lnTo>
                    <a:lnTo>
                      <a:pt x="1332" y="556"/>
                    </a:lnTo>
                    <a:lnTo>
                      <a:pt x="1332" y="573"/>
                    </a:lnTo>
                    <a:lnTo>
                      <a:pt x="1332" y="584"/>
                    </a:lnTo>
                    <a:lnTo>
                      <a:pt x="1320" y="601"/>
                    </a:lnTo>
                    <a:lnTo>
                      <a:pt x="1315" y="612"/>
                    </a:lnTo>
                    <a:lnTo>
                      <a:pt x="1315" y="618"/>
                    </a:lnTo>
                    <a:lnTo>
                      <a:pt x="1309" y="635"/>
                    </a:lnTo>
                    <a:lnTo>
                      <a:pt x="1337" y="635"/>
                    </a:lnTo>
                    <a:lnTo>
                      <a:pt x="1332" y="641"/>
                    </a:lnTo>
                    <a:lnTo>
                      <a:pt x="1332" y="646"/>
                    </a:lnTo>
                    <a:lnTo>
                      <a:pt x="1332" y="652"/>
                    </a:lnTo>
                    <a:lnTo>
                      <a:pt x="1337" y="658"/>
                    </a:lnTo>
                    <a:lnTo>
                      <a:pt x="1360" y="669"/>
                    </a:lnTo>
                    <a:lnTo>
                      <a:pt x="1371" y="675"/>
                    </a:lnTo>
                    <a:lnTo>
                      <a:pt x="1371" y="680"/>
                    </a:lnTo>
                    <a:lnTo>
                      <a:pt x="1366" y="680"/>
                    </a:lnTo>
                    <a:lnTo>
                      <a:pt x="1366" y="686"/>
                    </a:lnTo>
                    <a:lnTo>
                      <a:pt x="1360" y="686"/>
                    </a:lnTo>
                    <a:lnTo>
                      <a:pt x="1354" y="686"/>
                    </a:lnTo>
                    <a:lnTo>
                      <a:pt x="1349" y="686"/>
                    </a:lnTo>
                    <a:lnTo>
                      <a:pt x="1349" y="692"/>
                    </a:lnTo>
                    <a:lnTo>
                      <a:pt x="1349" y="703"/>
                    </a:lnTo>
                    <a:lnTo>
                      <a:pt x="1326" y="703"/>
                    </a:lnTo>
                    <a:lnTo>
                      <a:pt x="1315" y="703"/>
                    </a:lnTo>
                    <a:lnTo>
                      <a:pt x="1298" y="703"/>
                    </a:lnTo>
                    <a:lnTo>
                      <a:pt x="1298" y="731"/>
                    </a:lnTo>
                    <a:lnTo>
                      <a:pt x="1298" y="737"/>
                    </a:lnTo>
                    <a:lnTo>
                      <a:pt x="1303" y="737"/>
                    </a:lnTo>
                    <a:lnTo>
                      <a:pt x="1309" y="737"/>
                    </a:lnTo>
                    <a:lnTo>
                      <a:pt x="1315" y="737"/>
                    </a:lnTo>
                    <a:lnTo>
                      <a:pt x="1320" y="743"/>
                    </a:lnTo>
                    <a:lnTo>
                      <a:pt x="1332" y="743"/>
                    </a:lnTo>
                    <a:lnTo>
                      <a:pt x="1332" y="754"/>
                    </a:lnTo>
                    <a:lnTo>
                      <a:pt x="1332" y="760"/>
                    </a:lnTo>
                    <a:lnTo>
                      <a:pt x="1320" y="760"/>
                    </a:lnTo>
                    <a:lnTo>
                      <a:pt x="1320" y="771"/>
                    </a:lnTo>
                    <a:lnTo>
                      <a:pt x="1315" y="771"/>
                    </a:lnTo>
                    <a:lnTo>
                      <a:pt x="1309" y="771"/>
                    </a:lnTo>
                    <a:lnTo>
                      <a:pt x="1303" y="771"/>
                    </a:lnTo>
                    <a:lnTo>
                      <a:pt x="1298" y="771"/>
                    </a:lnTo>
                    <a:lnTo>
                      <a:pt x="1292" y="771"/>
                    </a:lnTo>
                    <a:lnTo>
                      <a:pt x="1286" y="771"/>
                    </a:lnTo>
                    <a:lnTo>
                      <a:pt x="1281" y="771"/>
                    </a:lnTo>
                    <a:lnTo>
                      <a:pt x="1275" y="771"/>
                    </a:lnTo>
                    <a:lnTo>
                      <a:pt x="1275" y="777"/>
                    </a:lnTo>
                    <a:lnTo>
                      <a:pt x="1269" y="782"/>
                    </a:lnTo>
                    <a:lnTo>
                      <a:pt x="1264" y="782"/>
                    </a:lnTo>
                    <a:lnTo>
                      <a:pt x="1258" y="782"/>
                    </a:lnTo>
                    <a:lnTo>
                      <a:pt x="1252" y="782"/>
                    </a:lnTo>
                    <a:lnTo>
                      <a:pt x="1247" y="782"/>
                    </a:lnTo>
                    <a:lnTo>
                      <a:pt x="1241" y="782"/>
                    </a:lnTo>
                    <a:lnTo>
                      <a:pt x="1235" y="782"/>
                    </a:lnTo>
                    <a:lnTo>
                      <a:pt x="1235" y="777"/>
                    </a:lnTo>
                    <a:lnTo>
                      <a:pt x="1235" y="771"/>
                    </a:lnTo>
                    <a:lnTo>
                      <a:pt x="1235" y="765"/>
                    </a:lnTo>
                    <a:lnTo>
                      <a:pt x="1235" y="760"/>
                    </a:lnTo>
                    <a:lnTo>
                      <a:pt x="1235" y="754"/>
                    </a:lnTo>
                    <a:lnTo>
                      <a:pt x="1230" y="743"/>
                    </a:lnTo>
                    <a:lnTo>
                      <a:pt x="1207" y="743"/>
                    </a:lnTo>
                    <a:lnTo>
                      <a:pt x="1201" y="743"/>
                    </a:lnTo>
                    <a:lnTo>
                      <a:pt x="1196" y="743"/>
                    </a:lnTo>
                    <a:lnTo>
                      <a:pt x="1196" y="737"/>
                    </a:lnTo>
                    <a:lnTo>
                      <a:pt x="1196" y="731"/>
                    </a:lnTo>
                    <a:lnTo>
                      <a:pt x="1190" y="726"/>
                    </a:lnTo>
                    <a:lnTo>
                      <a:pt x="1190" y="720"/>
                    </a:lnTo>
                    <a:lnTo>
                      <a:pt x="1184" y="709"/>
                    </a:lnTo>
                    <a:lnTo>
                      <a:pt x="1196" y="697"/>
                    </a:lnTo>
                    <a:lnTo>
                      <a:pt x="1196" y="686"/>
                    </a:lnTo>
                    <a:lnTo>
                      <a:pt x="1196" y="680"/>
                    </a:lnTo>
                    <a:lnTo>
                      <a:pt x="1179" y="675"/>
                    </a:lnTo>
                    <a:lnTo>
                      <a:pt x="1179" y="669"/>
                    </a:lnTo>
                    <a:lnTo>
                      <a:pt x="1173" y="663"/>
                    </a:lnTo>
                    <a:lnTo>
                      <a:pt x="1179" y="658"/>
                    </a:lnTo>
                    <a:lnTo>
                      <a:pt x="1184" y="658"/>
                    </a:lnTo>
                    <a:lnTo>
                      <a:pt x="1184" y="652"/>
                    </a:lnTo>
                    <a:lnTo>
                      <a:pt x="1179" y="646"/>
                    </a:lnTo>
                    <a:lnTo>
                      <a:pt x="1167" y="635"/>
                    </a:lnTo>
                    <a:lnTo>
                      <a:pt x="1150" y="618"/>
                    </a:lnTo>
                    <a:lnTo>
                      <a:pt x="1145" y="629"/>
                    </a:lnTo>
                    <a:lnTo>
                      <a:pt x="1139" y="635"/>
                    </a:lnTo>
                    <a:lnTo>
                      <a:pt x="1139" y="646"/>
                    </a:lnTo>
                    <a:lnTo>
                      <a:pt x="1122" y="652"/>
                    </a:lnTo>
                    <a:lnTo>
                      <a:pt x="1116" y="646"/>
                    </a:lnTo>
                    <a:lnTo>
                      <a:pt x="1111" y="646"/>
                    </a:lnTo>
                    <a:lnTo>
                      <a:pt x="1111" y="658"/>
                    </a:lnTo>
                    <a:lnTo>
                      <a:pt x="1111" y="663"/>
                    </a:lnTo>
                    <a:lnTo>
                      <a:pt x="1105" y="663"/>
                    </a:lnTo>
                    <a:lnTo>
                      <a:pt x="1105" y="669"/>
                    </a:lnTo>
                    <a:lnTo>
                      <a:pt x="1094" y="680"/>
                    </a:lnTo>
                    <a:lnTo>
                      <a:pt x="1077" y="692"/>
                    </a:lnTo>
                    <a:lnTo>
                      <a:pt x="1077" y="686"/>
                    </a:lnTo>
                    <a:lnTo>
                      <a:pt x="1077" y="680"/>
                    </a:lnTo>
                    <a:lnTo>
                      <a:pt x="1071" y="680"/>
                    </a:lnTo>
                    <a:lnTo>
                      <a:pt x="1065" y="680"/>
                    </a:lnTo>
                    <a:lnTo>
                      <a:pt x="1060" y="680"/>
                    </a:lnTo>
                    <a:lnTo>
                      <a:pt x="1054" y="680"/>
                    </a:lnTo>
                    <a:lnTo>
                      <a:pt x="1054" y="675"/>
                    </a:lnTo>
                    <a:lnTo>
                      <a:pt x="1048" y="675"/>
                    </a:lnTo>
                    <a:lnTo>
                      <a:pt x="1048" y="680"/>
                    </a:lnTo>
                    <a:lnTo>
                      <a:pt x="1043" y="680"/>
                    </a:lnTo>
                    <a:lnTo>
                      <a:pt x="1037" y="680"/>
                    </a:lnTo>
                    <a:lnTo>
                      <a:pt x="1031" y="680"/>
                    </a:lnTo>
                    <a:lnTo>
                      <a:pt x="1031" y="686"/>
                    </a:lnTo>
                    <a:lnTo>
                      <a:pt x="1031" y="692"/>
                    </a:lnTo>
                    <a:lnTo>
                      <a:pt x="1026" y="692"/>
                    </a:lnTo>
                    <a:lnTo>
                      <a:pt x="1020" y="692"/>
                    </a:lnTo>
                    <a:lnTo>
                      <a:pt x="986" y="697"/>
                    </a:lnTo>
                    <a:lnTo>
                      <a:pt x="986" y="703"/>
                    </a:lnTo>
                    <a:lnTo>
                      <a:pt x="980" y="714"/>
                    </a:lnTo>
                    <a:lnTo>
                      <a:pt x="980" y="720"/>
                    </a:lnTo>
                    <a:lnTo>
                      <a:pt x="963" y="726"/>
                    </a:lnTo>
                    <a:lnTo>
                      <a:pt x="929" y="754"/>
                    </a:lnTo>
                    <a:lnTo>
                      <a:pt x="912" y="765"/>
                    </a:lnTo>
                    <a:lnTo>
                      <a:pt x="895" y="777"/>
                    </a:lnTo>
                    <a:lnTo>
                      <a:pt x="895" y="782"/>
                    </a:lnTo>
                    <a:lnTo>
                      <a:pt x="878" y="782"/>
                    </a:lnTo>
                    <a:lnTo>
                      <a:pt x="878" y="794"/>
                    </a:lnTo>
                    <a:lnTo>
                      <a:pt x="884" y="794"/>
                    </a:lnTo>
                    <a:lnTo>
                      <a:pt x="890" y="794"/>
                    </a:lnTo>
                    <a:lnTo>
                      <a:pt x="895" y="805"/>
                    </a:lnTo>
                    <a:lnTo>
                      <a:pt x="895" y="811"/>
                    </a:lnTo>
                    <a:lnTo>
                      <a:pt x="884" y="816"/>
                    </a:lnTo>
                    <a:lnTo>
                      <a:pt x="884" y="822"/>
                    </a:lnTo>
                    <a:lnTo>
                      <a:pt x="873" y="833"/>
                    </a:lnTo>
                    <a:lnTo>
                      <a:pt x="867" y="828"/>
                    </a:lnTo>
                    <a:lnTo>
                      <a:pt x="844" y="828"/>
                    </a:lnTo>
                    <a:lnTo>
                      <a:pt x="827" y="822"/>
                    </a:lnTo>
                    <a:lnTo>
                      <a:pt x="827" y="816"/>
                    </a:lnTo>
                    <a:lnTo>
                      <a:pt x="816" y="805"/>
                    </a:lnTo>
                    <a:lnTo>
                      <a:pt x="810" y="799"/>
                    </a:lnTo>
                    <a:lnTo>
                      <a:pt x="810" y="805"/>
                    </a:lnTo>
                    <a:lnTo>
                      <a:pt x="804" y="799"/>
                    </a:lnTo>
                    <a:lnTo>
                      <a:pt x="799" y="794"/>
                    </a:lnTo>
                    <a:lnTo>
                      <a:pt x="799" y="788"/>
                    </a:lnTo>
                    <a:lnTo>
                      <a:pt x="793" y="782"/>
                    </a:lnTo>
                    <a:lnTo>
                      <a:pt x="787" y="777"/>
                    </a:lnTo>
                    <a:lnTo>
                      <a:pt x="787" y="771"/>
                    </a:lnTo>
                    <a:lnTo>
                      <a:pt x="782" y="771"/>
                    </a:lnTo>
                    <a:lnTo>
                      <a:pt x="776" y="777"/>
                    </a:lnTo>
                    <a:lnTo>
                      <a:pt x="770" y="777"/>
                    </a:lnTo>
                    <a:lnTo>
                      <a:pt x="770" y="771"/>
                    </a:lnTo>
                    <a:lnTo>
                      <a:pt x="776" y="771"/>
                    </a:lnTo>
                    <a:lnTo>
                      <a:pt x="782" y="765"/>
                    </a:lnTo>
                    <a:lnTo>
                      <a:pt x="782" y="760"/>
                    </a:lnTo>
                    <a:lnTo>
                      <a:pt x="782" y="754"/>
                    </a:lnTo>
                    <a:lnTo>
                      <a:pt x="776" y="748"/>
                    </a:lnTo>
                    <a:lnTo>
                      <a:pt x="776" y="743"/>
                    </a:lnTo>
                    <a:lnTo>
                      <a:pt x="770" y="737"/>
                    </a:lnTo>
                    <a:lnTo>
                      <a:pt x="776" y="731"/>
                    </a:lnTo>
                    <a:lnTo>
                      <a:pt x="759" y="731"/>
                    </a:lnTo>
                    <a:lnTo>
                      <a:pt x="748" y="726"/>
                    </a:lnTo>
                    <a:lnTo>
                      <a:pt x="731" y="731"/>
                    </a:lnTo>
                    <a:lnTo>
                      <a:pt x="731" y="737"/>
                    </a:lnTo>
                    <a:lnTo>
                      <a:pt x="731" y="743"/>
                    </a:lnTo>
                    <a:lnTo>
                      <a:pt x="731" y="748"/>
                    </a:lnTo>
                    <a:lnTo>
                      <a:pt x="725" y="748"/>
                    </a:lnTo>
                    <a:lnTo>
                      <a:pt x="725" y="760"/>
                    </a:lnTo>
                    <a:lnTo>
                      <a:pt x="697" y="771"/>
                    </a:lnTo>
                    <a:lnTo>
                      <a:pt x="691" y="748"/>
                    </a:lnTo>
                    <a:lnTo>
                      <a:pt x="685" y="748"/>
                    </a:lnTo>
                    <a:lnTo>
                      <a:pt x="685" y="743"/>
                    </a:lnTo>
                    <a:lnTo>
                      <a:pt x="663" y="737"/>
                    </a:lnTo>
                    <a:lnTo>
                      <a:pt x="663" y="760"/>
                    </a:lnTo>
                    <a:lnTo>
                      <a:pt x="657" y="754"/>
                    </a:lnTo>
                    <a:lnTo>
                      <a:pt x="651" y="760"/>
                    </a:lnTo>
                    <a:lnTo>
                      <a:pt x="640" y="760"/>
                    </a:lnTo>
                    <a:lnTo>
                      <a:pt x="629" y="754"/>
                    </a:lnTo>
                    <a:lnTo>
                      <a:pt x="612" y="760"/>
                    </a:lnTo>
                    <a:lnTo>
                      <a:pt x="600" y="765"/>
                    </a:lnTo>
                    <a:lnTo>
                      <a:pt x="595" y="765"/>
                    </a:lnTo>
                    <a:lnTo>
                      <a:pt x="589" y="771"/>
                    </a:lnTo>
                    <a:lnTo>
                      <a:pt x="583" y="771"/>
                    </a:lnTo>
                    <a:lnTo>
                      <a:pt x="572" y="777"/>
                    </a:lnTo>
                    <a:lnTo>
                      <a:pt x="572" y="782"/>
                    </a:lnTo>
                    <a:lnTo>
                      <a:pt x="572" y="794"/>
                    </a:lnTo>
                    <a:lnTo>
                      <a:pt x="566" y="799"/>
                    </a:lnTo>
                    <a:lnTo>
                      <a:pt x="549" y="799"/>
                    </a:lnTo>
                    <a:lnTo>
                      <a:pt x="538" y="805"/>
                    </a:lnTo>
                    <a:lnTo>
                      <a:pt x="532" y="805"/>
                    </a:lnTo>
                    <a:lnTo>
                      <a:pt x="532" y="811"/>
                    </a:lnTo>
                    <a:lnTo>
                      <a:pt x="527" y="816"/>
                    </a:lnTo>
                    <a:lnTo>
                      <a:pt x="515" y="816"/>
                    </a:lnTo>
                    <a:lnTo>
                      <a:pt x="510" y="822"/>
                    </a:lnTo>
                    <a:lnTo>
                      <a:pt x="504" y="822"/>
                    </a:lnTo>
                    <a:lnTo>
                      <a:pt x="510" y="828"/>
                    </a:lnTo>
                    <a:lnTo>
                      <a:pt x="510" y="839"/>
                    </a:lnTo>
                    <a:lnTo>
                      <a:pt x="527" y="833"/>
                    </a:lnTo>
                    <a:lnTo>
                      <a:pt x="538" y="833"/>
                    </a:lnTo>
                    <a:lnTo>
                      <a:pt x="544" y="828"/>
                    </a:lnTo>
                    <a:lnTo>
                      <a:pt x="572" y="816"/>
                    </a:lnTo>
                    <a:lnTo>
                      <a:pt x="578" y="822"/>
                    </a:lnTo>
                    <a:lnTo>
                      <a:pt x="583" y="833"/>
                    </a:lnTo>
                    <a:lnTo>
                      <a:pt x="589" y="833"/>
                    </a:lnTo>
                    <a:lnTo>
                      <a:pt x="583" y="845"/>
                    </a:lnTo>
                    <a:lnTo>
                      <a:pt x="572" y="850"/>
                    </a:lnTo>
                    <a:lnTo>
                      <a:pt x="572" y="845"/>
                    </a:lnTo>
                    <a:lnTo>
                      <a:pt x="544" y="845"/>
                    </a:lnTo>
                    <a:lnTo>
                      <a:pt x="544" y="856"/>
                    </a:lnTo>
                    <a:lnTo>
                      <a:pt x="527" y="862"/>
                    </a:lnTo>
                    <a:lnTo>
                      <a:pt x="510" y="862"/>
                    </a:lnTo>
                    <a:lnTo>
                      <a:pt x="510" y="856"/>
                    </a:lnTo>
                    <a:lnTo>
                      <a:pt x="487" y="862"/>
                    </a:lnTo>
                    <a:lnTo>
                      <a:pt x="487" y="850"/>
                    </a:lnTo>
                    <a:lnTo>
                      <a:pt x="481" y="850"/>
                    </a:lnTo>
                    <a:lnTo>
                      <a:pt x="481" y="845"/>
                    </a:lnTo>
                    <a:lnTo>
                      <a:pt x="476" y="839"/>
                    </a:lnTo>
                    <a:lnTo>
                      <a:pt x="470" y="833"/>
                    </a:lnTo>
                    <a:lnTo>
                      <a:pt x="470" y="828"/>
                    </a:lnTo>
                    <a:lnTo>
                      <a:pt x="453" y="833"/>
                    </a:lnTo>
                    <a:lnTo>
                      <a:pt x="447" y="833"/>
                    </a:lnTo>
                    <a:lnTo>
                      <a:pt x="447" y="822"/>
                    </a:lnTo>
                    <a:lnTo>
                      <a:pt x="442" y="816"/>
                    </a:lnTo>
                    <a:lnTo>
                      <a:pt x="430" y="816"/>
                    </a:lnTo>
                    <a:lnTo>
                      <a:pt x="430" y="811"/>
                    </a:lnTo>
                    <a:lnTo>
                      <a:pt x="436" y="805"/>
                    </a:lnTo>
                    <a:lnTo>
                      <a:pt x="447" y="805"/>
                    </a:lnTo>
                    <a:lnTo>
                      <a:pt x="453" y="805"/>
                    </a:lnTo>
                    <a:lnTo>
                      <a:pt x="459" y="811"/>
                    </a:lnTo>
                    <a:lnTo>
                      <a:pt x="470" y="811"/>
                    </a:lnTo>
                    <a:lnTo>
                      <a:pt x="470" y="805"/>
                    </a:lnTo>
                    <a:lnTo>
                      <a:pt x="476" y="794"/>
                    </a:lnTo>
                    <a:lnTo>
                      <a:pt x="470" y="788"/>
                    </a:lnTo>
                    <a:lnTo>
                      <a:pt x="464" y="788"/>
                    </a:lnTo>
                    <a:lnTo>
                      <a:pt x="447" y="782"/>
                    </a:lnTo>
                    <a:lnTo>
                      <a:pt x="442" y="777"/>
                    </a:lnTo>
                    <a:lnTo>
                      <a:pt x="436" y="777"/>
                    </a:lnTo>
                    <a:lnTo>
                      <a:pt x="413" y="777"/>
                    </a:lnTo>
                    <a:lnTo>
                      <a:pt x="413" y="771"/>
                    </a:lnTo>
                    <a:lnTo>
                      <a:pt x="408" y="771"/>
                    </a:lnTo>
                    <a:lnTo>
                      <a:pt x="396" y="771"/>
                    </a:lnTo>
                    <a:lnTo>
                      <a:pt x="396" y="777"/>
                    </a:lnTo>
                    <a:lnTo>
                      <a:pt x="391" y="777"/>
                    </a:lnTo>
                    <a:lnTo>
                      <a:pt x="362" y="771"/>
                    </a:lnTo>
                    <a:lnTo>
                      <a:pt x="357" y="771"/>
                    </a:lnTo>
                    <a:lnTo>
                      <a:pt x="351" y="771"/>
                    </a:lnTo>
                    <a:lnTo>
                      <a:pt x="345" y="771"/>
                    </a:lnTo>
                    <a:lnTo>
                      <a:pt x="340" y="777"/>
                    </a:lnTo>
                    <a:lnTo>
                      <a:pt x="328" y="765"/>
                    </a:lnTo>
                    <a:lnTo>
                      <a:pt x="323" y="771"/>
                    </a:lnTo>
                    <a:lnTo>
                      <a:pt x="317" y="765"/>
                    </a:lnTo>
                    <a:lnTo>
                      <a:pt x="306" y="771"/>
                    </a:lnTo>
                    <a:lnTo>
                      <a:pt x="306" y="777"/>
                    </a:lnTo>
                    <a:lnTo>
                      <a:pt x="306" y="782"/>
                    </a:lnTo>
                    <a:lnTo>
                      <a:pt x="306" y="788"/>
                    </a:lnTo>
                    <a:lnTo>
                      <a:pt x="306" y="794"/>
                    </a:lnTo>
                    <a:lnTo>
                      <a:pt x="300" y="794"/>
                    </a:lnTo>
                    <a:lnTo>
                      <a:pt x="294" y="805"/>
                    </a:lnTo>
                    <a:lnTo>
                      <a:pt x="289" y="805"/>
                    </a:lnTo>
                    <a:lnTo>
                      <a:pt x="283" y="799"/>
                    </a:lnTo>
                    <a:lnTo>
                      <a:pt x="283" y="794"/>
                    </a:lnTo>
                    <a:lnTo>
                      <a:pt x="277" y="788"/>
                    </a:lnTo>
                    <a:lnTo>
                      <a:pt x="266" y="794"/>
                    </a:lnTo>
                    <a:lnTo>
                      <a:pt x="260" y="794"/>
                    </a:lnTo>
                    <a:lnTo>
                      <a:pt x="249" y="794"/>
                    </a:lnTo>
                    <a:lnTo>
                      <a:pt x="243" y="794"/>
                    </a:lnTo>
                    <a:lnTo>
                      <a:pt x="243" y="788"/>
                    </a:lnTo>
                    <a:lnTo>
                      <a:pt x="232" y="777"/>
                    </a:lnTo>
                    <a:lnTo>
                      <a:pt x="192" y="771"/>
                    </a:lnTo>
                    <a:lnTo>
                      <a:pt x="198" y="765"/>
                    </a:lnTo>
                    <a:lnTo>
                      <a:pt x="192" y="765"/>
                    </a:lnTo>
                    <a:lnTo>
                      <a:pt x="192" y="760"/>
                    </a:lnTo>
                    <a:lnTo>
                      <a:pt x="187" y="754"/>
                    </a:lnTo>
                    <a:lnTo>
                      <a:pt x="175" y="748"/>
                    </a:lnTo>
                    <a:lnTo>
                      <a:pt x="170" y="748"/>
                    </a:lnTo>
                    <a:lnTo>
                      <a:pt x="170" y="737"/>
                    </a:lnTo>
                    <a:lnTo>
                      <a:pt x="170" y="731"/>
                    </a:lnTo>
                    <a:lnTo>
                      <a:pt x="164" y="726"/>
                    </a:lnTo>
                    <a:lnTo>
                      <a:pt x="164" y="714"/>
                    </a:lnTo>
                    <a:lnTo>
                      <a:pt x="164" y="703"/>
                    </a:lnTo>
                    <a:lnTo>
                      <a:pt x="158" y="703"/>
                    </a:lnTo>
                    <a:lnTo>
                      <a:pt x="153" y="703"/>
                    </a:lnTo>
                    <a:lnTo>
                      <a:pt x="153" y="714"/>
                    </a:lnTo>
                    <a:lnTo>
                      <a:pt x="141" y="714"/>
                    </a:lnTo>
                    <a:lnTo>
                      <a:pt x="141" y="720"/>
                    </a:lnTo>
                    <a:lnTo>
                      <a:pt x="124" y="726"/>
                    </a:lnTo>
                    <a:lnTo>
                      <a:pt x="96" y="731"/>
                    </a:lnTo>
                    <a:lnTo>
                      <a:pt x="96" y="737"/>
                    </a:lnTo>
                    <a:lnTo>
                      <a:pt x="90" y="743"/>
                    </a:lnTo>
                    <a:lnTo>
                      <a:pt x="79" y="737"/>
                    </a:lnTo>
                    <a:lnTo>
                      <a:pt x="68" y="737"/>
                    </a:lnTo>
                    <a:lnTo>
                      <a:pt x="56" y="726"/>
                    </a:lnTo>
                    <a:lnTo>
                      <a:pt x="45" y="731"/>
                    </a:lnTo>
                    <a:lnTo>
                      <a:pt x="39" y="726"/>
                    </a:lnTo>
                    <a:lnTo>
                      <a:pt x="17" y="726"/>
                    </a:lnTo>
                    <a:lnTo>
                      <a:pt x="11" y="726"/>
                    </a:lnTo>
                    <a:lnTo>
                      <a:pt x="11" y="720"/>
                    </a:lnTo>
                    <a:lnTo>
                      <a:pt x="11" y="714"/>
                    </a:lnTo>
                    <a:lnTo>
                      <a:pt x="5" y="714"/>
                    </a:lnTo>
                    <a:lnTo>
                      <a:pt x="5" y="703"/>
                    </a:lnTo>
                    <a:lnTo>
                      <a:pt x="0" y="703"/>
                    </a:lnTo>
                    <a:lnTo>
                      <a:pt x="0" y="697"/>
                    </a:lnTo>
                    <a:lnTo>
                      <a:pt x="5" y="692"/>
                    </a:lnTo>
                    <a:lnTo>
                      <a:pt x="5" y="686"/>
                    </a:lnTo>
                    <a:lnTo>
                      <a:pt x="5" y="680"/>
                    </a:lnTo>
                    <a:lnTo>
                      <a:pt x="0" y="680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12" name="Freeform 1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2394" y="1649"/>
                <a:ext cx="832" cy="520"/>
              </a:xfrm>
              <a:custGeom>
                <a:avLst/>
                <a:gdLst>
                  <a:gd name="T0" fmla="*/ 14222 w 1497"/>
                  <a:gd name="T1" fmla="*/ 172324 h 935"/>
                  <a:gd name="T2" fmla="*/ 16674 w 1497"/>
                  <a:gd name="T3" fmla="*/ 155632 h 935"/>
                  <a:gd name="T4" fmla="*/ 27953 w 1497"/>
                  <a:gd name="T5" fmla="*/ 130593 h 935"/>
                  <a:gd name="T6" fmla="*/ 39233 w 1497"/>
                  <a:gd name="T7" fmla="*/ 113901 h 935"/>
                  <a:gd name="T8" fmla="*/ 52965 w 1497"/>
                  <a:gd name="T9" fmla="*/ 88862 h 935"/>
                  <a:gd name="T10" fmla="*/ 77976 w 1497"/>
                  <a:gd name="T11" fmla="*/ 85917 h 935"/>
                  <a:gd name="T12" fmla="*/ 111324 w 1497"/>
                  <a:gd name="T13" fmla="*/ 85917 h 935"/>
                  <a:gd name="T14" fmla="*/ 130941 w 1497"/>
                  <a:gd name="T15" fmla="*/ 100154 h 935"/>
                  <a:gd name="T16" fmla="*/ 147615 w 1497"/>
                  <a:gd name="T17" fmla="*/ 110955 h 935"/>
                  <a:gd name="T18" fmla="*/ 167231 w 1497"/>
                  <a:gd name="T19" fmla="*/ 127647 h 935"/>
                  <a:gd name="T20" fmla="*/ 186357 w 1497"/>
                  <a:gd name="T21" fmla="*/ 135994 h 935"/>
                  <a:gd name="T22" fmla="*/ 208916 w 1497"/>
                  <a:gd name="T23" fmla="*/ 135994 h 935"/>
                  <a:gd name="T24" fmla="*/ 230985 w 1497"/>
                  <a:gd name="T25" fmla="*/ 147286 h 935"/>
                  <a:gd name="T26" fmla="*/ 269728 w 1497"/>
                  <a:gd name="T27" fmla="*/ 155632 h 935"/>
                  <a:gd name="T28" fmla="*/ 297681 w 1497"/>
                  <a:gd name="T29" fmla="*/ 152686 h 935"/>
                  <a:gd name="T30" fmla="*/ 331030 w 1497"/>
                  <a:gd name="T31" fmla="*/ 150231 h 935"/>
                  <a:gd name="T32" fmla="*/ 375658 w 1497"/>
                  <a:gd name="T33" fmla="*/ 135994 h 935"/>
                  <a:gd name="T34" fmla="*/ 406063 w 1497"/>
                  <a:gd name="T35" fmla="*/ 80516 h 935"/>
                  <a:gd name="T36" fmla="*/ 425680 w 1497"/>
                  <a:gd name="T37" fmla="*/ 30439 h 935"/>
                  <a:gd name="T38" fmla="*/ 442354 w 1497"/>
                  <a:gd name="T39" fmla="*/ 10801 h 935"/>
                  <a:gd name="T40" fmla="*/ 495319 w 1497"/>
                  <a:gd name="T41" fmla="*/ 2455 h 935"/>
                  <a:gd name="T42" fmla="*/ 517387 w 1497"/>
                  <a:gd name="T43" fmla="*/ 27493 h 935"/>
                  <a:gd name="T44" fmla="*/ 575747 w 1497"/>
                  <a:gd name="T45" fmla="*/ 13747 h 935"/>
                  <a:gd name="T46" fmla="*/ 614490 w 1497"/>
                  <a:gd name="T47" fmla="*/ 55478 h 935"/>
                  <a:gd name="T48" fmla="*/ 645386 w 1497"/>
                  <a:gd name="T49" fmla="*/ 52532 h 935"/>
                  <a:gd name="T50" fmla="*/ 689523 w 1497"/>
                  <a:gd name="T51" fmla="*/ 47131 h 935"/>
                  <a:gd name="T52" fmla="*/ 717477 w 1497"/>
                  <a:gd name="T53" fmla="*/ 63824 h 935"/>
                  <a:gd name="T54" fmla="*/ 731209 w 1497"/>
                  <a:gd name="T55" fmla="*/ 85917 h 935"/>
                  <a:gd name="T56" fmla="*/ 714534 w 1497"/>
                  <a:gd name="T57" fmla="*/ 100154 h 935"/>
                  <a:gd name="T58" fmla="*/ 697860 w 1497"/>
                  <a:gd name="T59" fmla="*/ 130593 h 935"/>
                  <a:gd name="T60" fmla="*/ 681186 w 1497"/>
                  <a:gd name="T61" fmla="*/ 161032 h 935"/>
                  <a:gd name="T62" fmla="*/ 609095 w 1497"/>
                  <a:gd name="T63" fmla="*/ 200308 h 935"/>
                  <a:gd name="T64" fmla="*/ 625769 w 1497"/>
                  <a:gd name="T65" fmla="*/ 239093 h 935"/>
                  <a:gd name="T66" fmla="*/ 628712 w 1497"/>
                  <a:gd name="T67" fmla="*/ 286716 h 935"/>
                  <a:gd name="T68" fmla="*/ 606152 w 1497"/>
                  <a:gd name="T69" fmla="*/ 292117 h 935"/>
                  <a:gd name="T70" fmla="*/ 584084 w 1497"/>
                  <a:gd name="T71" fmla="*/ 303408 h 935"/>
                  <a:gd name="T72" fmla="*/ 556130 w 1497"/>
                  <a:gd name="T73" fmla="*/ 295062 h 935"/>
                  <a:gd name="T74" fmla="*/ 537004 w 1497"/>
                  <a:gd name="T75" fmla="*/ 303408 h 935"/>
                  <a:gd name="T76" fmla="*/ 509051 w 1497"/>
                  <a:gd name="T77" fmla="*/ 320100 h 935"/>
                  <a:gd name="T78" fmla="*/ 489434 w 1497"/>
                  <a:gd name="T79" fmla="*/ 333847 h 935"/>
                  <a:gd name="T80" fmla="*/ 492376 w 1497"/>
                  <a:gd name="T81" fmla="*/ 355940 h 935"/>
                  <a:gd name="T82" fmla="*/ 484039 w 1497"/>
                  <a:gd name="T83" fmla="*/ 367232 h 935"/>
                  <a:gd name="T84" fmla="*/ 459028 w 1497"/>
                  <a:gd name="T85" fmla="*/ 378524 h 935"/>
                  <a:gd name="T86" fmla="*/ 439412 w 1497"/>
                  <a:gd name="T87" fmla="*/ 406017 h 935"/>
                  <a:gd name="T88" fmla="*/ 406063 w 1497"/>
                  <a:gd name="T89" fmla="*/ 389325 h 935"/>
                  <a:gd name="T90" fmla="*/ 364378 w 1497"/>
                  <a:gd name="T91" fmla="*/ 406017 h 935"/>
                  <a:gd name="T92" fmla="*/ 336424 w 1497"/>
                  <a:gd name="T93" fmla="*/ 420255 h 935"/>
                  <a:gd name="T94" fmla="*/ 311413 w 1497"/>
                  <a:gd name="T95" fmla="*/ 442348 h 935"/>
                  <a:gd name="T96" fmla="*/ 283950 w 1497"/>
                  <a:gd name="T97" fmla="*/ 425655 h 935"/>
                  <a:gd name="T98" fmla="*/ 289345 w 1497"/>
                  <a:gd name="T99" fmla="*/ 403562 h 935"/>
                  <a:gd name="T100" fmla="*/ 258939 w 1497"/>
                  <a:gd name="T101" fmla="*/ 403562 h 935"/>
                  <a:gd name="T102" fmla="*/ 253054 w 1497"/>
                  <a:gd name="T103" fmla="*/ 428601 h 935"/>
                  <a:gd name="T104" fmla="*/ 242265 w 1497"/>
                  <a:gd name="T105" fmla="*/ 453640 h 935"/>
                  <a:gd name="T106" fmla="*/ 219706 w 1497"/>
                  <a:gd name="T107" fmla="*/ 436947 h 935"/>
                  <a:gd name="T108" fmla="*/ 225591 w 1497"/>
                  <a:gd name="T109" fmla="*/ 406017 h 935"/>
                  <a:gd name="T110" fmla="*/ 169684 w 1497"/>
                  <a:gd name="T111" fmla="*/ 361832 h 935"/>
                  <a:gd name="T112" fmla="*/ 144672 w 1497"/>
                  <a:gd name="T113" fmla="*/ 378524 h 935"/>
                  <a:gd name="T114" fmla="*/ 94650 w 1497"/>
                  <a:gd name="T115" fmla="*/ 367232 h 935"/>
                  <a:gd name="T116" fmla="*/ 52965 w 1497"/>
                  <a:gd name="T117" fmla="*/ 342193 h 935"/>
                  <a:gd name="T118" fmla="*/ 52965 w 1497"/>
                  <a:gd name="T119" fmla="*/ 311754 h 935"/>
                  <a:gd name="T120" fmla="*/ 52965 w 1497"/>
                  <a:gd name="T121" fmla="*/ 272478 h 935"/>
                  <a:gd name="T122" fmla="*/ 27953 w 1497"/>
                  <a:gd name="T123" fmla="*/ 258731 h 935"/>
                  <a:gd name="T124" fmla="*/ 8337 w 1497"/>
                  <a:gd name="T125" fmla="*/ 197363 h 9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497" h="935">
                    <a:moveTo>
                      <a:pt x="0" y="396"/>
                    </a:moveTo>
                    <a:lnTo>
                      <a:pt x="6" y="396"/>
                    </a:lnTo>
                    <a:lnTo>
                      <a:pt x="6" y="391"/>
                    </a:lnTo>
                    <a:lnTo>
                      <a:pt x="12" y="391"/>
                    </a:lnTo>
                    <a:lnTo>
                      <a:pt x="12" y="385"/>
                    </a:lnTo>
                    <a:lnTo>
                      <a:pt x="12" y="379"/>
                    </a:lnTo>
                    <a:lnTo>
                      <a:pt x="12" y="374"/>
                    </a:lnTo>
                    <a:lnTo>
                      <a:pt x="17" y="374"/>
                    </a:lnTo>
                    <a:lnTo>
                      <a:pt x="29" y="374"/>
                    </a:lnTo>
                    <a:lnTo>
                      <a:pt x="29" y="368"/>
                    </a:lnTo>
                    <a:lnTo>
                      <a:pt x="29" y="362"/>
                    </a:lnTo>
                    <a:lnTo>
                      <a:pt x="29" y="357"/>
                    </a:lnTo>
                    <a:lnTo>
                      <a:pt x="29" y="351"/>
                    </a:lnTo>
                    <a:lnTo>
                      <a:pt x="34" y="351"/>
                    </a:lnTo>
                    <a:lnTo>
                      <a:pt x="34" y="345"/>
                    </a:lnTo>
                    <a:lnTo>
                      <a:pt x="29" y="345"/>
                    </a:lnTo>
                    <a:lnTo>
                      <a:pt x="29" y="340"/>
                    </a:lnTo>
                    <a:lnTo>
                      <a:pt x="34" y="340"/>
                    </a:lnTo>
                    <a:lnTo>
                      <a:pt x="34" y="334"/>
                    </a:lnTo>
                    <a:lnTo>
                      <a:pt x="34" y="328"/>
                    </a:lnTo>
                    <a:lnTo>
                      <a:pt x="40" y="328"/>
                    </a:lnTo>
                    <a:lnTo>
                      <a:pt x="40" y="323"/>
                    </a:lnTo>
                    <a:lnTo>
                      <a:pt x="46" y="323"/>
                    </a:lnTo>
                    <a:lnTo>
                      <a:pt x="46" y="317"/>
                    </a:lnTo>
                    <a:lnTo>
                      <a:pt x="40" y="317"/>
                    </a:lnTo>
                    <a:lnTo>
                      <a:pt x="34" y="317"/>
                    </a:lnTo>
                    <a:lnTo>
                      <a:pt x="34" y="311"/>
                    </a:lnTo>
                    <a:lnTo>
                      <a:pt x="40" y="311"/>
                    </a:lnTo>
                    <a:lnTo>
                      <a:pt x="40" y="306"/>
                    </a:lnTo>
                    <a:lnTo>
                      <a:pt x="40" y="300"/>
                    </a:lnTo>
                    <a:lnTo>
                      <a:pt x="46" y="294"/>
                    </a:lnTo>
                    <a:lnTo>
                      <a:pt x="51" y="294"/>
                    </a:lnTo>
                    <a:lnTo>
                      <a:pt x="51" y="289"/>
                    </a:lnTo>
                    <a:lnTo>
                      <a:pt x="57" y="289"/>
                    </a:lnTo>
                    <a:lnTo>
                      <a:pt x="57" y="283"/>
                    </a:lnTo>
                    <a:lnTo>
                      <a:pt x="57" y="277"/>
                    </a:lnTo>
                    <a:lnTo>
                      <a:pt x="51" y="277"/>
                    </a:lnTo>
                    <a:lnTo>
                      <a:pt x="51" y="272"/>
                    </a:lnTo>
                    <a:lnTo>
                      <a:pt x="57" y="266"/>
                    </a:lnTo>
                    <a:lnTo>
                      <a:pt x="63" y="266"/>
                    </a:lnTo>
                    <a:lnTo>
                      <a:pt x="63" y="260"/>
                    </a:lnTo>
                    <a:lnTo>
                      <a:pt x="57" y="255"/>
                    </a:lnTo>
                    <a:lnTo>
                      <a:pt x="57" y="249"/>
                    </a:lnTo>
                    <a:lnTo>
                      <a:pt x="63" y="249"/>
                    </a:lnTo>
                    <a:lnTo>
                      <a:pt x="63" y="243"/>
                    </a:lnTo>
                    <a:lnTo>
                      <a:pt x="63" y="238"/>
                    </a:lnTo>
                    <a:lnTo>
                      <a:pt x="68" y="238"/>
                    </a:lnTo>
                    <a:lnTo>
                      <a:pt x="68" y="232"/>
                    </a:lnTo>
                    <a:lnTo>
                      <a:pt x="63" y="232"/>
                    </a:lnTo>
                    <a:lnTo>
                      <a:pt x="68" y="226"/>
                    </a:lnTo>
                    <a:lnTo>
                      <a:pt x="74" y="232"/>
                    </a:lnTo>
                    <a:lnTo>
                      <a:pt x="80" y="232"/>
                    </a:lnTo>
                    <a:lnTo>
                      <a:pt x="80" y="226"/>
                    </a:lnTo>
                    <a:lnTo>
                      <a:pt x="74" y="226"/>
                    </a:lnTo>
                    <a:lnTo>
                      <a:pt x="80" y="221"/>
                    </a:lnTo>
                    <a:lnTo>
                      <a:pt x="80" y="215"/>
                    </a:lnTo>
                    <a:lnTo>
                      <a:pt x="86" y="209"/>
                    </a:lnTo>
                    <a:lnTo>
                      <a:pt x="91" y="204"/>
                    </a:lnTo>
                    <a:lnTo>
                      <a:pt x="97" y="204"/>
                    </a:lnTo>
                    <a:lnTo>
                      <a:pt x="97" y="198"/>
                    </a:lnTo>
                    <a:lnTo>
                      <a:pt x="97" y="192"/>
                    </a:lnTo>
                    <a:lnTo>
                      <a:pt x="103" y="192"/>
                    </a:lnTo>
                    <a:lnTo>
                      <a:pt x="108" y="192"/>
                    </a:lnTo>
                    <a:lnTo>
                      <a:pt x="108" y="187"/>
                    </a:lnTo>
                    <a:lnTo>
                      <a:pt x="108" y="181"/>
                    </a:lnTo>
                    <a:lnTo>
                      <a:pt x="114" y="181"/>
                    </a:lnTo>
                    <a:lnTo>
                      <a:pt x="120" y="181"/>
                    </a:lnTo>
                    <a:lnTo>
                      <a:pt x="120" y="175"/>
                    </a:lnTo>
                    <a:lnTo>
                      <a:pt x="120" y="181"/>
                    </a:lnTo>
                    <a:lnTo>
                      <a:pt x="120" y="187"/>
                    </a:lnTo>
                    <a:lnTo>
                      <a:pt x="125" y="187"/>
                    </a:lnTo>
                    <a:lnTo>
                      <a:pt x="125" y="181"/>
                    </a:lnTo>
                    <a:lnTo>
                      <a:pt x="131" y="181"/>
                    </a:lnTo>
                    <a:lnTo>
                      <a:pt x="137" y="181"/>
                    </a:lnTo>
                    <a:lnTo>
                      <a:pt x="142" y="181"/>
                    </a:lnTo>
                    <a:lnTo>
                      <a:pt x="148" y="181"/>
                    </a:lnTo>
                    <a:lnTo>
                      <a:pt x="154" y="175"/>
                    </a:lnTo>
                    <a:lnTo>
                      <a:pt x="159" y="175"/>
                    </a:lnTo>
                    <a:lnTo>
                      <a:pt x="165" y="175"/>
                    </a:lnTo>
                    <a:lnTo>
                      <a:pt x="171" y="175"/>
                    </a:lnTo>
                    <a:lnTo>
                      <a:pt x="176" y="175"/>
                    </a:lnTo>
                    <a:lnTo>
                      <a:pt x="176" y="170"/>
                    </a:lnTo>
                    <a:lnTo>
                      <a:pt x="182" y="175"/>
                    </a:lnTo>
                    <a:lnTo>
                      <a:pt x="188" y="175"/>
                    </a:lnTo>
                    <a:lnTo>
                      <a:pt x="199" y="175"/>
                    </a:lnTo>
                    <a:lnTo>
                      <a:pt x="199" y="181"/>
                    </a:lnTo>
                    <a:lnTo>
                      <a:pt x="205" y="181"/>
                    </a:lnTo>
                    <a:lnTo>
                      <a:pt x="210" y="181"/>
                    </a:lnTo>
                    <a:lnTo>
                      <a:pt x="216" y="181"/>
                    </a:lnTo>
                    <a:lnTo>
                      <a:pt x="222" y="175"/>
                    </a:lnTo>
                    <a:lnTo>
                      <a:pt x="227" y="175"/>
                    </a:lnTo>
                    <a:lnTo>
                      <a:pt x="227" y="181"/>
                    </a:lnTo>
                    <a:lnTo>
                      <a:pt x="233" y="181"/>
                    </a:lnTo>
                    <a:lnTo>
                      <a:pt x="233" y="187"/>
                    </a:lnTo>
                    <a:lnTo>
                      <a:pt x="239" y="187"/>
                    </a:lnTo>
                    <a:lnTo>
                      <a:pt x="233" y="192"/>
                    </a:lnTo>
                    <a:lnTo>
                      <a:pt x="239" y="192"/>
                    </a:lnTo>
                    <a:lnTo>
                      <a:pt x="244" y="192"/>
                    </a:lnTo>
                    <a:lnTo>
                      <a:pt x="250" y="192"/>
                    </a:lnTo>
                    <a:lnTo>
                      <a:pt x="250" y="198"/>
                    </a:lnTo>
                    <a:lnTo>
                      <a:pt x="256" y="198"/>
                    </a:lnTo>
                    <a:lnTo>
                      <a:pt x="256" y="204"/>
                    </a:lnTo>
                    <a:lnTo>
                      <a:pt x="261" y="204"/>
                    </a:lnTo>
                    <a:lnTo>
                      <a:pt x="267" y="204"/>
                    </a:lnTo>
                    <a:lnTo>
                      <a:pt x="267" y="209"/>
                    </a:lnTo>
                    <a:lnTo>
                      <a:pt x="273" y="209"/>
                    </a:lnTo>
                    <a:lnTo>
                      <a:pt x="273" y="215"/>
                    </a:lnTo>
                    <a:lnTo>
                      <a:pt x="278" y="215"/>
                    </a:lnTo>
                    <a:lnTo>
                      <a:pt x="278" y="209"/>
                    </a:lnTo>
                    <a:lnTo>
                      <a:pt x="278" y="215"/>
                    </a:lnTo>
                    <a:lnTo>
                      <a:pt x="284" y="215"/>
                    </a:lnTo>
                    <a:lnTo>
                      <a:pt x="278" y="215"/>
                    </a:lnTo>
                    <a:lnTo>
                      <a:pt x="278" y="221"/>
                    </a:lnTo>
                    <a:lnTo>
                      <a:pt x="284" y="221"/>
                    </a:lnTo>
                    <a:lnTo>
                      <a:pt x="290" y="221"/>
                    </a:lnTo>
                    <a:lnTo>
                      <a:pt x="295" y="221"/>
                    </a:lnTo>
                    <a:lnTo>
                      <a:pt x="301" y="226"/>
                    </a:lnTo>
                    <a:lnTo>
                      <a:pt x="301" y="232"/>
                    </a:lnTo>
                    <a:lnTo>
                      <a:pt x="307" y="232"/>
                    </a:lnTo>
                    <a:lnTo>
                      <a:pt x="307" y="238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18" y="243"/>
                    </a:lnTo>
                    <a:lnTo>
                      <a:pt x="318" y="249"/>
                    </a:lnTo>
                    <a:lnTo>
                      <a:pt x="324" y="249"/>
                    </a:lnTo>
                    <a:lnTo>
                      <a:pt x="324" y="255"/>
                    </a:lnTo>
                    <a:lnTo>
                      <a:pt x="329" y="255"/>
                    </a:lnTo>
                    <a:lnTo>
                      <a:pt x="335" y="255"/>
                    </a:lnTo>
                    <a:lnTo>
                      <a:pt x="335" y="260"/>
                    </a:lnTo>
                    <a:lnTo>
                      <a:pt x="341" y="260"/>
                    </a:lnTo>
                    <a:lnTo>
                      <a:pt x="341" y="266"/>
                    </a:lnTo>
                    <a:lnTo>
                      <a:pt x="346" y="272"/>
                    </a:lnTo>
                    <a:lnTo>
                      <a:pt x="352" y="272"/>
                    </a:lnTo>
                    <a:lnTo>
                      <a:pt x="352" y="266"/>
                    </a:lnTo>
                    <a:lnTo>
                      <a:pt x="358" y="266"/>
                    </a:lnTo>
                    <a:lnTo>
                      <a:pt x="363" y="266"/>
                    </a:lnTo>
                    <a:lnTo>
                      <a:pt x="369" y="266"/>
                    </a:lnTo>
                    <a:lnTo>
                      <a:pt x="369" y="272"/>
                    </a:lnTo>
                    <a:lnTo>
                      <a:pt x="369" y="277"/>
                    </a:lnTo>
                    <a:lnTo>
                      <a:pt x="369" y="272"/>
                    </a:lnTo>
                    <a:lnTo>
                      <a:pt x="369" y="277"/>
                    </a:lnTo>
                    <a:lnTo>
                      <a:pt x="375" y="272"/>
                    </a:lnTo>
                    <a:lnTo>
                      <a:pt x="380" y="277"/>
                    </a:lnTo>
                    <a:lnTo>
                      <a:pt x="380" y="272"/>
                    </a:lnTo>
                    <a:lnTo>
                      <a:pt x="386" y="272"/>
                    </a:lnTo>
                    <a:lnTo>
                      <a:pt x="392" y="272"/>
                    </a:lnTo>
                    <a:lnTo>
                      <a:pt x="397" y="272"/>
                    </a:lnTo>
                    <a:lnTo>
                      <a:pt x="403" y="272"/>
                    </a:lnTo>
                    <a:lnTo>
                      <a:pt x="403" y="266"/>
                    </a:lnTo>
                    <a:lnTo>
                      <a:pt x="409" y="266"/>
                    </a:lnTo>
                    <a:lnTo>
                      <a:pt x="409" y="272"/>
                    </a:lnTo>
                    <a:lnTo>
                      <a:pt x="414" y="272"/>
                    </a:lnTo>
                    <a:lnTo>
                      <a:pt x="414" y="266"/>
                    </a:lnTo>
                    <a:lnTo>
                      <a:pt x="420" y="272"/>
                    </a:lnTo>
                    <a:lnTo>
                      <a:pt x="426" y="272"/>
                    </a:lnTo>
                    <a:lnTo>
                      <a:pt x="426" y="277"/>
                    </a:lnTo>
                    <a:lnTo>
                      <a:pt x="431" y="283"/>
                    </a:lnTo>
                    <a:lnTo>
                      <a:pt x="431" y="289"/>
                    </a:lnTo>
                    <a:lnTo>
                      <a:pt x="437" y="289"/>
                    </a:lnTo>
                    <a:lnTo>
                      <a:pt x="443" y="289"/>
                    </a:lnTo>
                    <a:lnTo>
                      <a:pt x="443" y="294"/>
                    </a:lnTo>
                    <a:lnTo>
                      <a:pt x="437" y="294"/>
                    </a:lnTo>
                    <a:lnTo>
                      <a:pt x="443" y="294"/>
                    </a:lnTo>
                    <a:lnTo>
                      <a:pt x="448" y="294"/>
                    </a:lnTo>
                    <a:lnTo>
                      <a:pt x="448" y="300"/>
                    </a:lnTo>
                    <a:lnTo>
                      <a:pt x="460" y="306"/>
                    </a:lnTo>
                    <a:lnTo>
                      <a:pt x="465" y="306"/>
                    </a:lnTo>
                    <a:lnTo>
                      <a:pt x="471" y="306"/>
                    </a:lnTo>
                    <a:lnTo>
                      <a:pt x="471" y="300"/>
                    </a:lnTo>
                    <a:lnTo>
                      <a:pt x="477" y="300"/>
                    </a:lnTo>
                    <a:lnTo>
                      <a:pt x="482" y="300"/>
                    </a:lnTo>
                    <a:lnTo>
                      <a:pt x="488" y="300"/>
                    </a:lnTo>
                    <a:lnTo>
                      <a:pt x="494" y="300"/>
                    </a:lnTo>
                    <a:lnTo>
                      <a:pt x="511" y="306"/>
                    </a:lnTo>
                    <a:lnTo>
                      <a:pt x="511" y="311"/>
                    </a:lnTo>
                    <a:lnTo>
                      <a:pt x="516" y="311"/>
                    </a:lnTo>
                    <a:lnTo>
                      <a:pt x="522" y="317"/>
                    </a:lnTo>
                    <a:lnTo>
                      <a:pt x="528" y="317"/>
                    </a:lnTo>
                    <a:lnTo>
                      <a:pt x="533" y="317"/>
                    </a:lnTo>
                    <a:lnTo>
                      <a:pt x="539" y="323"/>
                    </a:lnTo>
                    <a:lnTo>
                      <a:pt x="545" y="323"/>
                    </a:lnTo>
                    <a:lnTo>
                      <a:pt x="550" y="317"/>
                    </a:lnTo>
                    <a:lnTo>
                      <a:pt x="556" y="317"/>
                    </a:lnTo>
                    <a:lnTo>
                      <a:pt x="562" y="317"/>
                    </a:lnTo>
                    <a:lnTo>
                      <a:pt x="562" y="323"/>
                    </a:lnTo>
                    <a:lnTo>
                      <a:pt x="567" y="323"/>
                    </a:lnTo>
                    <a:lnTo>
                      <a:pt x="573" y="323"/>
                    </a:lnTo>
                    <a:lnTo>
                      <a:pt x="579" y="323"/>
                    </a:lnTo>
                    <a:lnTo>
                      <a:pt x="584" y="317"/>
                    </a:lnTo>
                    <a:lnTo>
                      <a:pt x="584" y="323"/>
                    </a:lnTo>
                    <a:lnTo>
                      <a:pt x="590" y="317"/>
                    </a:lnTo>
                    <a:lnTo>
                      <a:pt x="596" y="317"/>
                    </a:lnTo>
                    <a:lnTo>
                      <a:pt x="601" y="317"/>
                    </a:lnTo>
                    <a:lnTo>
                      <a:pt x="607" y="317"/>
                    </a:lnTo>
                    <a:lnTo>
                      <a:pt x="607" y="311"/>
                    </a:lnTo>
                    <a:lnTo>
                      <a:pt x="618" y="306"/>
                    </a:lnTo>
                    <a:lnTo>
                      <a:pt x="624" y="306"/>
                    </a:lnTo>
                    <a:lnTo>
                      <a:pt x="630" y="300"/>
                    </a:lnTo>
                    <a:lnTo>
                      <a:pt x="630" y="294"/>
                    </a:lnTo>
                    <a:lnTo>
                      <a:pt x="635" y="294"/>
                    </a:lnTo>
                    <a:lnTo>
                      <a:pt x="641" y="294"/>
                    </a:lnTo>
                    <a:lnTo>
                      <a:pt x="647" y="294"/>
                    </a:lnTo>
                    <a:lnTo>
                      <a:pt x="652" y="294"/>
                    </a:lnTo>
                    <a:lnTo>
                      <a:pt x="652" y="300"/>
                    </a:lnTo>
                    <a:lnTo>
                      <a:pt x="658" y="300"/>
                    </a:lnTo>
                    <a:lnTo>
                      <a:pt x="664" y="306"/>
                    </a:lnTo>
                    <a:lnTo>
                      <a:pt x="669" y="306"/>
                    </a:lnTo>
                    <a:lnTo>
                      <a:pt x="675" y="306"/>
                    </a:lnTo>
                    <a:lnTo>
                      <a:pt x="681" y="306"/>
                    </a:lnTo>
                    <a:lnTo>
                      <a:pt x="686" y="306"/>
                    </a:lnTo>
                    <a:lnTo>
                      <a:pt x="692" y="306"/>
                    </a:lnTo>
                    <a:lnTo>
                      <a:pt x="703" y="306"/>
                    </a:lnTo>
                    <a:lnTo>
                      <a:pt x="709" y="306"/>
                    </a:lnTo>
                    <a:lnTo>
                      <a:pt x="715" y="306"/>
                    </a:lnTo>
                    <a:lnTo>
                      <a:pt x="720" y="306"/>
                    </a:lnTo>
                    <a:lnTo>
                      <a:pt x="732" y="300"/>
                    </a:lnTo>
                    <a:lnTo>
                      <a:pt x="737" y="300"/>
                    </a:lnTo>
                    <a:lnTo>
                      <a:pt x="743" y="294"/>
                    </a:lnTo>
                    <a:lnTo>
                      <a:pt x="749" y="294"/>
                    </a:lnTo>
                    <a:lnTo>
                      <a:pt x="749" y="289"/>
                    </a:lnTo>
                    <a:lnTo>
                      <a:pt x="766" y="277"/>
                    </a:lnTo>
                    <a:lnTo>
                      <a:pt x="777" y="272"/>
                    </a:lnTo>
                    <a:lnTo>
                      <a:pt x="783" y="272"/>
                    </a:lnTo>
                    <a:lnTo>
                      <a:pt x="783" y="266"/>
                    </a:lnTo>
                    <a:lnTo>
                      <a:pt x="800" y="238"/>
                    </a:lnTo>
                    <a:lnTo>
                      <a:pt x="800" y="226"/>
                    </a:lnTo>
                    <a:lnTo>
                      <a:pt x="805" y="221"/>
                    </a:lnTo>
                    <a:lnTo>
                      <a:pt x="811" y="215"/>
                    </a:lnTo>
                    <a:lnTo>
                      <a:pt x="811" y="209"/>
                    </a:lnTo>
                    <a:lnTo>
                      <a:pt x="811" y="204"/>
                    </a:lnTo>
                    <a:lnTo>
                      <a:pt x="817" y="198"/>
                    </a:lnTo>
                    <a:lnTo>
                      <a:pt x="817" y="175"/>
                    </a:lnTo>
                    <a:lnTo>
                      <a:pt x="822" y="170"/>
                    </a:lnTo>
                    <a:lnTo>
                      <a:pt x="828" y="164"/>
                    </a:lnTo>
                    <a:lnTo>
                      <a:pt x="828" y="158"/>
                    </a:lnTo>
                    <a:lnTo>
                      <a:pt x="834" y="147"/>
                    </a:lnTo>
                    <a:lnTo>
                      <a:pt x="839" y="141"/>
                    </a:lnTo>
                    <a:lnTo>
                      <a:pt x="845" y="130"/>
                    </a:lnTo>
                    <a:lnTo>
                      <a:pt x="845" y="124"/>
                    </a:lnTo>
                    <a:lnTo>
                      <a:pt x="851" y="113"/>
                    </a:lnTo>
                    <a:lnTo>
                      <a:pt x="856" y="102"/>
                    </a:lnTo>
                    <a:lnTo>
                      <a:pt x="862" y="90"/>
                    </a:lnTo>
                    <a:lnTo>
                      <a:pt x="862" y="85"/>
                    </a:lnTo>
                    <a:lnTo>
                      <a:pt x="862" y="79"/>
                    </a:lnTo>
                    <a:lnTo>
                      <a:pt x="868" y="79"/>
                    </a:lnTo>
                    <a:lnTo>
                      <a:pt x="868" y="68"/>
                    </a:lnTo>
                    <a:lnTo>
                      <a:pt x="868" y="62"/>
                    </a:lnTo>
                    <a:lnTo>
                      <a:pt x="868" y="56"/>
                    </a:lnTo>
                    <a:lnTo>
                      <a:pt x="868" y="51"/>
                    </a:lnTo>
                    <a:lnTo>
                      <a:pt x="862" y="51"/>
                    </a:lnTo>
                    <a:lnTo>
                      <a:pt x="862" y="45"/>
                    </a:lnTo>
                    <a:lnTo>
                      <a:pt x="862" y="39"/>
                    </a:lnTo>
                    <a:lnTo>
                      <a:pt x="862" y="34"/>
                    </a:lnTo>
                    <a:lnTo>
                      <a:pt x="868" y="34"/>
                    </a:lnTo>
                    <a:lnTo>
                      <a:pt x="873" y="34"/>
                    </a:lnTo>
                    <a:lnTo>
                      <a:pt x="879" y="34"/>
                    </a:lnTo>
                    <a:lnTo>
                      <a:pt x="879" y="28"/>
                    </a:lnTo>
                    <a:lnTo>
                      <a:pt x="885" y="22"/>
                    </a:lnTo>
                    <a:lnTo>
                      <a:pt x="896" y="22"/>
                    </a:lnTo>
                    <a:lnTo>
                      <a:pt x="902" y="22"/>
                    </a:lnTo>
                    <a:lnTo>
                      <a:pt x="907" y="22"/>
                    </a:lnTo>
                    <a:lnTo>
                      <a:pt x="913" y="22"/>
                    </a:lnTo>
                    <a:lnTo>
                      <a:pt x="930" y="17"/>
                    </a:lnTo>
                    <a:lnTo>
                      <a:pt x="936" y="17"/>
                    </a:lnTo>
                    <a:lnTo>
                      <a:pt x="947" y="17"/>
                    </a:lnTo>
                    <a:lnTo>
                      <a:pt x="964" y="11"/>
                    </a:lnTo>
                    <a:lnTo>
                      <a:pt x="970" y="11"/>
                    </a:lnTo>
                    <a:lnTo>
                      <a:pt x="993" y="5"/>
                    </a:lnTo>
                    <a:lnTo>
                      <a:pt x="998" y="5"/>
                    </a:lnTo>
                    <a:lnTo>
                      <a:pt x="1004" y="5"/>
                    </a:lnTo>
                    <a:lnTo>
                      <a:pt x="1004" y="0"/>
                    </a:lnTo>
                    <a:lnTo>
                      <a:pt x="1010" y="0"/>
                    </a:lnTo>
                    <a:lnTo>
                      <a:pt x="1010" y="5"/>
                    </a:lnTo>
                    <a:lnTo>
                      <a:pt x="1015" y="5"/>
                    </a:lnTo>
                    <a:lnTo>
                      <a:pt x="1015" y="11"/>
                    </a:lnTo>
                    <a:lnTo>
                      <a:pt x="1015" y="17"/>
                    </a:lnTo>
                    <a:lnTo>
                      <a:pt x="1010" y="22"/>
                    </a:lnTo>
                    <a:lnTo>
                      <a:pt x="1010" y="28"/>
                    </a:lnTo>
                    <a:lnTo>
                      <a:pt x="1015" y="28"/>
                    </a:lnTo>
                    <a:lnTo>
                      <a:pt x="1015" y="39"/>
                    </a:lnTo>
                    <a:lnTo>
                      <a:pt x="1021" y="39"/>
                    </a:lnTo>
                    <a:lnTo>
                      <a:pt x="1021" y="45"/>
                    </a:lnTo>
                    <a:lnTo>
                      <a:pt x="1021" y="51"/>
                    </a:lnTo>
                    <a:lnTo>
                      <a:pt x="1027" y="51"/>
                    </a:lnTo>
                    <a:lnTo>
                      <a:pt x="1049" y="51"/>
                    </a:lnTo>
                    <a:lnTo>
                      <a:pt x="1055" y="56"/>
                    </a:lnTo>
                    <a:lnTo>
                      <a:pt x="1066" y="51"/>
                    </a:lnTo>
                    <a:lnTo>
                      <a:pt x="1078" y="62"/>
                    </a:lnTo>
                    <a:lnTo>
                      <a:pt x="1089" y="62"/>
                    </a:lnTo>
                    <a:lnTo>
                      <a:pt x="1100" y="68"/>
                    </a:lnTo>
                    <a:lnTo>
                      <a:pt x="1106" y="62"/>
                    </a:lnTo>
                    <a:lnTo>
                      <a:pt x="1106" y="56"/>
                    </a:lnTo>
                    <a:lnTo>
                      <a:pt x="1134" y="51"/>
                    </a:lnTo>
                    <a:lnTo>
                      <a:pt x="1151" y="45"/>
                    </a:lnTo>
                    <a:lnTo>
                      <a:pt x="1151" y="39"/>
                    </a:lnTo>
                    <a:lnTo>
                      <a:pt x="1163" y="39"/>
                    </a:lnTo>
                    <a:lnTo>
                      <a:pt x="1163" y="28"/>
                    </a:lnTo>
                    <a:lnTo>
                      <a:pt x="1168" y="28"/>
                    </a:lnTo>
                    <a:lnTo>
                      <a:pt x="1174" y="28"/>
                    </a:lnTo>
                    <a:lnTo>
                      <a:pt x="1174" y="39"/>
                    </a:lnTo>
                    <a:lnTo>
                      <a:pt x="1174" y="51"/>
                    </a:lnTo>
                    <a:lnTo>
                      <a:pt x="1180" y="56"/>
                    </a:lnTo>
                    <a:lnTo>
                      <a:pt x="1180" y="62"/>
                    </a:lnTo>
                    <a:lnTo>
                      <a:pt x="1180" y="73"/>
                    </a:lnTo>
                    <a:lnTo>
                      <a:pt x="1185" y="73"/>
                    </a:lnTo>
                    <a:lnTo>
                      <a:pt x="1197" y="79"/>
                    </a:lnTo>
                    <a:lnTo>
                      <a:pt x="1202" y="85"/>
                    </a:lnTo>
                    <a:lnTo>
                      <a:pt x="1202" y="90"/>
                    </a:lnTo>
                    <a:lnTo>
                      <a:pt x="1208" y="90"/>
                    </a:lnTo>
                    <a:lnTo>
                      <a:pt x="1202" y="96"/>
                    </a:lnTo>
                    <a:lnTo>
                      <a:pt x="1242" y="102"/>
                    </a:lnTo>
                    <a:lnTo>
                      <a:pt x="1253" y="113"/>
                    </a:lnTo>
                    <a:lnTo>
                      <a:pt x="1253" y="119"/>
                    </a:lnTo>
                    <a:lnTo>
                      <a:pt x="1259" y="119"/>
                    </a:lnTo>
                    <a:lnTo>
                      <a:pt x="1270" y="119"/>
                    </a:lnTo>
                    <a:lnTo>
                      <a:pt x="1276" y="119"/>
                    </a:lnTo>
                    <a:lnTo>
                      <a:pt x="1287" y="113"/>
                    </a:lnTo>
                    <a:lnTo>
                      <a:pt x="1293" y="119"/>
                    </a:lnTo>
                    <a:lnTo>
                      <a:pt x="1293" y="124"/>
                    </a:lnTo>
                    <a:lnTo>
                      <a:pt x="1299" y="130"/>
                    </a:lnTo>
                    <a:lnTo>
                      <a:pt x="1304" y="130"/>
                    </a:lnTo>
                    <a:lnTo>
                      <a:pt x="1310" y="119"/>
                    </a:lnTo>
                    <a:lnTo>
                      <a:pt x="1316" y="119"/>
                    </a:lnTo>
                    <a:lnTo>
                      <a:pt x="1316" y="113"/>
                    </a:lnTo>
                    <a:lnTo>
                      <a:pt x="1316" y="107"/>
                    </a:lnTo>
                    <a:lnTo>
                      <a:pt x="1316" y="102"/>
                    </a:lnTo>
                    <a:lnTo>
                      <a:pt x="1316" y="96"/>
                    </a:lnTo>
                    <a:lnTo>
                      <a:pt x="1327" y="90"/>
                    </a:lnTo>
                    <a:lnTo>
                      <a:pt x="1333" y="96"/>
                    </a:lnTo>
                    <a:lnTo>
                      <a:pt x="1338" y="90"/>
                    </a:lnTo>
                    <a:lnTo>
                      <a:pt x="1350" y="102"/>
                    </a:lnTo>
                    <a:lnTo>
                      <a:pt x="1355" y="96"/>
                    </a:lnTo>
                    <a:lnTo>
                      <a:pt x="1361" y="96"/>
                    </a:lnTo>
                    <a:lnTo>
                      <a:pt x="1367" y="96"/>
                    </a:lnTo>
                    <a:lnTo>
                      <a:pt x="1372" y="96"/>
                    </a:lnTo>
                    <a:lnTo>
                      <a:pt x="1401" y="102"/>
                    </a:lnTo>
                    <a:lnTo>
                      <a:pt x="1406" y="102"/>
                    </a:lnTo>
                    <a:lnTo>
                      <a:pt x="1406" y="96"/>
                    </a:lnTo>
                    <a:lnTo>
                      <a:pt x="1418" y="96"/>
                    </a:lnTo>
                    <a:lnTo>
                      <a:pt x="1423" y="96"/>
                    </a:lnTo>
                    <a:lnTo>
                      <a:pt x="1423" y="102"/>
                    </a:lnTo>
                    <a:lnTo>
                      <a:pt x="1446" y="102"/>
                    </a:lnTo>
                    <a:lnTo>
                      <a:pt x="1452" y="102"/>
                    </a:lnTo>
                    <a:lnTo>
                      <a:pt x="1457" y="107"/>
                    </a:lnTo>
                    <a:lnTo>
                      <a:pt x="1474" y="113"/>
                    </a:lnTo>
                    <a:lnTo>
                      <a:pt x="1480" y="113"/>
                    </a:lnTo>
                    <a:lnTo>
                      <a:pt x="1486" y="119"/>
                    </a:lnTo>
                    <a:lnTo>
                      <a:pt x="1480" y="130"/>
                    </a:lnTo>
                    <a:lnTo>
                      <a:pt x="1480" y="136"/>
                    </a:lnTo>
                    <a:lnTo>
                      <a:pt x="1469" y="136"/>
                    </a:lnTo>
                    <a:lnTo>
                      <a:pt x="1463" y="130"/>
                    </a:lnTo>
                    <a:lnTo>
                      <a:pt x="1457" y="130"/>
                    </a:lnTo>
                    <a:lnTo>
                      <a:pt x="1446" y="130"/>
                    </a:lnTo>
                    <a:lnTo>
                      <a:pt x="1440" y="136"/>
                    </a:lnTo>
                    <a:lnTo>
                      <a:pt x="1440" y="141"/>
                    </a:lnTo>
                    <a:lnTo>
                      <a:pt x="1452" y="141"/>
                    </a:lnTo>
                    <a:lnTo>
                      <a:pt x="1457" y="147"/>
                    </a:lnTo>
                    <a:lnTo>
                      <a:pt x="1457" y="158"/>
                    </a:lnTo>
                    <a:lnTo>
                      <a:pt x="1463" y="158"/>
                    </a:lnTo>
                    <a:lnTo>
                      <a:pt x="1480" y="153"/>
                    </a:lnTo>
                    <a:lnTo>
                      <a:pt x="1480" y="158"/>
                    </a:lnTo>
                    <a:lnTo>
                      <a:pt x="1486" y="164"/>
                    </a:lnTo>
                    <a:lnTo>
                      <a:pt x="1491" y="170"/>
                    </a:lnTo>
                    <a:lnTo>
                      <a:pt x="1491" y="175"/>
                    </a:lnTo>
                    <a:lnTo>
                      <a:pt x="1497" y="175"/>
                    </a:lnTo>
                    <a:lnTo>
                      <a:pt x="1497" y="187"/>
                    </a:lnTo>
                    <a:lnTo>
                      <a:pt x="1497" y="209"/>
                    </a:lnTo>
                    <a:lnTo>
                      <a:pt x="1486" y="215"/>
                    </a:lnTo>
                    <a:lnTo>
                      <a:pt x="1480" y="215"/>
                    </a:lnTo>
                    <a:lnTo>
                      <a:pt x="1474" y="215"/>
                    </a:lnTo>
                    <a:lnTo>
                      <a:pt x="1469" y="215"/>
                    </a:lnTo>
                    <a:lnTo>
                      <a:pt x="1463" y="215"/>
                    </a:lnTo>
                    <a:lnTo>
                      <a:pt x="1457" y="221"/>
                    </a:lnTo>
                    <a:lnTo>
                      <a:pt x="1452" y="221"/>
                    </a:lnTo>
                    <a:lnTo>
                      <a:pt x="1452" y="215"/>
                    </a:lnTo>
                    <a:lnTo>
                      <a:pt x="1457" y="209"/>
                    </a:lnTo>
                    <a:lnTo>
                      <a:pt x="1457" y="204"/>
                    </a:lnTo>
                    <a:lnTo>
                      <a:pt x="1446" y="204"/>
                    </a:lnTo>
                    <a:lnTo>
                      <a:pt x="1435" y="209"/>
                    </a:lnTo>
                    <a:lnTo>
                      <a:pt x="1435" y="215"/>
                    </a:lnTo>
                    <a:lnTo>
                      <a:pt x="1440" y="221"/>
                    </a:lnTo>
                    <a:lnTo>
                      <a:pt x="1440" y="226"/>
                    </a:lnTo>
                    <a:lnTo>
                      <a:pt x="1440" y="238"/>
                    </a:lnTo>
                    <a:lnTo>
                      <a:pt x="1446" y="238"/>
                    </a:lnTo>
                    <a:lnTo>
                      <a:pt x="1446" y="249"/>
                    </a:lnTo>
                    <a:lnTo>
                      <a:pt x="1440" y="249"/>
                    </a:lnTo>
                    <a:lnTo>
                      <a:pt x="1435" y="255"/>
                    </a:lnTo>
                    <a:lnTo>
                      <a:pt x="1429" y="260"/>
                    </a:lnTo>
                    <a:lnTo>
                      <a:pt x="1429" y="266"/>
                    </a:lnTo>
                    <a:lnTo>
                      <a:pt x="1423" y="266"/>
                    </a:lnTo>
                    <a:lnTo>
                      <a:pt x="1423" y="272"/>
                    </a:lnTo>
                    <a:lnTo>
                      <a:pt x="1418" y="272"/>
                    </a:lnTo>
                    <a:lnTo>
                      <a:pt x="1412" y="272"/>
                    </a:lnTo>
                    <a:lnTo>
                      <a:pt x="1401" y="272"/>
                    </a:lnTo>
                    <a:lnTo>
                      <a:pt x="1401" y="277"/>
                    </a:lnTo>
                    <a:lnTo>
                      <a:pt x="1406" y="289"/>
                    </a:lnTo>
                    <a:lnTo>
                      <a:pt x="1412" y="300"/>
                    </a:lnTo>
                    <a:lnTo>
                      <a:pt x="1401" y="300"/>
                    </a:lnTo>
                    <a:lnTo>
                      <a:pt x="1406" y="317"/>
                    </a:lnTo>
                    <a:lnTo>
                      <a:pt x="1401" y="323"/>
                    </a:lnTo>
                    <a:lnTo>
                      <a:pt x="1401" y="328"/>
                    </a:lnTo>
                    <a:lnTo>
                      <a:pt x="1389" y="323"/>
                    </a:lnTo>
                    <a:lnTo>
                      <a:pt x="1389" y="328"/>
                    </a:lnTo>
                    <a:lnTo>
                      <a:pt x="1367" y="334"/>
                    </a:lnTo>
                    <a:lnTo>
                      <a:pt x="1344" y="340"/>
                    </a:lnTo>
                    <a:lnTo>
                      <a:pt x="1344" y="328"/>
                    </a:lnTo>
                    <a:lnTo>
                      <a:pt x="1327" y="334"/>
                    </a:lnTo>
                    <a:lnTo>
                      <a:pt x="1321" y="323"/>
                    </a:lnTo>
                    <a:lnTo>
                      <a:pt x="1316" y="311"/>
                    </a:lnTo>
                    <a:lnTo>
                      <a:pt x="1293" y="328"/>
                    </a:lnTo>
                    <a:lnTo>
                      <a:pt x="1270" y="334"/>
                    </a:lnTo>
                    <a:lnTo>
                      <a:pt x="1270" y="357"/>
                    </a:lnTo>
                    <a:lnTo>
                      <a:pt x="1265" y="368"/>
                    </a:lnTo>
                    <a:lnTo>
                      <a:pt x="1259" y="396"/>
                    </a:lnTo>
                    <a:lnTo>
                      <a:pt x="1259" y="402"/>
                    </a:lnTo>
                    <a:lnTo>
                      <a:pt x="1242" y="408"/>
                    </a:lnTo>
                    <a:lnTo>
                      <a:pt x="1242" y="413"/>
                    </a:lnTo>
                    <a:lnTo>
                      <a:pt x="1225" y="413"/>
                    </a:lnTo>
                    <a:lnTo>
                      <a:pt x="1231" y="453"/>
                    </a:lnTo>
                    <a:lnTo>
                      <a:pt x="1208" y="464"/>
                    </a:lnTo>
                    <a:lnTo>
                      <a:pt x="1191" y="476"/>
                    </a:lnTo>
                    <a:lnTo>
                      <a:pt x="1202" y="487"/>
                    </a:lnTo>
                    <a:lnTo>
                      <a:pt x="1202" y="498"/>
                    </a:lnTo>
                    <a:lnTo>
                      <a:pt x="1208" y="498"/>
                    </a:lnTo>
                    <a:lnTo>
                      <a:pt x="1202" y="510"/>
                    </a:lnTo>
                    <a:lnTo>
                      <a:pt x="1236" y="498"/>
                    </a:lnTo>
                    <a:lnTo>
                      <a:pt x="1236" y="487"/>
                    </a:lnTo>
                    <a:lnTo>
                      <a:pt x="1276" y="481"/>
                    </a:lnTo>
                    <a:lnTo>
                      <a:pt x="1276" y="487"/>
                    </a:lnTo>
                    <a:lnTo>
                      <a:pt x="1282" y="487"/>
                    </a:lnTo>
                    <a:lnTo>
                      <a:pt x="1282" y="493"/>
                    </a:lnTo>
                    <a:lnTo>
                      <a:pt x="1304" y="493"/>
                    </a:lnTo>
                    <a:lnTo>
                      <a:pt x="1304" y="504"/>
                    </a:lnTo>
                    <a:lnTo>
                      <a:pt x="1299" y="504"/>
                    </a:lnTo>
                    <a:lnTo>
                      <a:pt x="1299" y="510"/>
                    </a:lnTo>
                    <a:lnTo>
                      <a:pt x="1299" y="515"/>
                    </a:lnTo>
                    <a:lnTo>
                      <a:pt x="1293" y="527"/>
                    </a:lnTo>
                    <a:lnTo>
                      <a:pt x="1287" y="527"/>
                    </a:lnTo>
                    <a:lnTo>
                      <a:pt x="1299" y="538"/>
                    </a:lnTo>
                    <a:lnTo>
                      <a:pt x="1287" y="578"/>
                    </a:lnTo>
                    <a:lnTo>
                      <a:pt x="1282" y="578"/>
                    </a:lnTo>
                    <a:lnTo>
                      <a:pt x="1282" y="584"/>
                    </a:lnTo>
                    <a:lnTo>
                      <a:pt x="1282" y="589"/>
                    </a:lnTo>
                    <a:lnTo>
                      <a:pt x="1282" y="595"/>
                    </a:lnTo>
                    <a:lnTo>
                      <a:pt x="1276" y="595"/>
                    </a:lnTo>
                    <a:lnTo>
                      <a:pt x="1276" y="601"/>
                    </a:lnTo>
                    <a:lnTo>
                      <a:pt x="1276" y="606"/>
                    </a:lnTo>
                    <a:lnTo>
                      <a:pt x="1270" y="606"/>
                    </a:lnTo>
                    <a:lnTo>
                      <a:pt x="1265" y="606"/>
                    </a:lnTo>
                    <a:lnTo>
                      <a:pt x="1265" y="612"/>
                    </a:lnTo>
                    <a:lnTo>
                      <a:pt x="1259" y="618"/>
                    </a:lnTo>
                    <a:lnTo>
                      <a:pt x="1253" y="618"/>
                    </a:lnTo>
                    <a:lnTo>
                      <a:pt x="1248" y="612"/>
                    </a:lnTo>
                    <a:lnTo>
                      <a:pt x="1236" y="601"/>
                    </a:lnTo>
                    <a:lnTo>
                      <a:pt x="1236" y="595"/>
                    </a:lnTo>
                    <a:lnTo>
                      <a:pt x="1231" y="595"/>
                    </a:lnTo>
                    <a:lnTo>
                      <a:pt x="1225" y="601"/>
                    </a:lnTo>
                    <a:lnTo>
                      <a:pt x="1219" y="606"/>
                    </a:lnTo>
                    <a:lnTo>
                      <a:pt x="1214" y="612"/>
                    </a:lnTo>
                    <a:lnTo>
                      <a:pt x="1208" y="618"/>
                    </a:lnTo>
                    <a:lnTo>
                      <a:pt x="1202" y="623"/>
                    </a:lnTo>
                    <a:lnTo>
                      <a:pt x="1202" y="629"/>
                    </a:lnTo>
                    <a:lnTo>
                      <a:pt x="1197" y="629"/>
                    </a:lnTo>
                    <a:lnTo>
                      <a:pt x="1191" y="629"/>
                    </a:lnTo>
                    <a:lnTo>
                      <a:pt x="1191" y="623"/>
                    </a:lnTo>
                    <a:lnTo>
                      <a:pt x="1197" y="623"/>
                    </a:lnTo>
                    <a:lnTo>
                      <a:pt x="1197" y="618"/>
                    </a:lnTo>
                    <a:lnTo>
                      <a:pt x="1191" y="618"/>
                    </a:lnTo>
                    <a:lnTo>
                      <a:pt x="1185" y="618"/>
                    </a:lnTo>
                    <a:lnTo>
                      <a:pt x="1185" y="623"/>
                    </a:lnTo>
                    <a:lnTo>
                      <a:pt x="1180" y="623"/>
                    </a:lnTo>
                    <a:lnTo>
                      <a:pt x="1174" y="618"/>
                    </a:lnTo>
                    <a:lnTo>
                      <a:pt x="1168" y="618"/>
                    </a:lnTo>
                    <a:lnTo>
                      <a:pt x="1163" y="618"/>
                    </a:lnTo>
                    <a:lnTo>
                      <a:pt x="1157" y="623"/>
                    </a:lnTo>
                    <a:lnTo>
                      <a:pt x="1151" y="623"/>
                    </a:lnTo>
                    <a:lnTo>
                      <a:pt x="1151" y="618"/>
                    </a:lnTo>
                    <a:lnTo>
                      <a:pt x="1146" y="618"/>
                    </a:lnTo>
                    <a:lnTo>
                      <a:pt x="1134" y="612"/>
                    </a:lnTo>
                    <a:lnTo>
                      <a:pt x="1134" y="606"/>
                    </a:lnTo>
                    <a:lnTo>
                      <a:pt x="1134" y="601"/>
                    </a:lnTo>
                    <a:lnTo>
                      <a:pt x="1129" y="601"/>
                    </a:lnTo>
                    <a:lnTo>
                      <a:pt x="1129" y="606"/>
                    </a:lnTo>
                    <a:lnTo>
                      <a:pt x="1123" y="612"/>
                    </a:lnTo>
                    <a:lnTo>
                      <a:pt x="1129" y="629"/>
                    </a:lnTo>
                    <a:lnTo>
                      <a:pt x="1123" y="629"/>
                    </a:lnTo>
                    <a:lnTo>
                      <a:pt x="1123" y="623"/>
                    </a:lnTo>
                    <a:lnTo>
                      <a:pt x="1123" y="618"/>
                    </a:lnTo>
                    <a:lnTo>
                      <a:pt x="1117" y="618"/>
                    </a:lnTo>
                    <a:lnTo>
                      <a:pt x="1112" y="618"/>
                    </a:lnTo>
                    <a:lnTo>
                      <a:pt x="1106" y="618"/>
                    </a:lnTo>
                    <a:lnTo>
                      <a:pt x="1100" y="623"/>
                    </a:lnTo>
                    <a:lnTo>
                      <a:pt x="1095" y="623"/>
                    </a:lnTo>
                    <a:lnTo>
                      <a:pt x="1095" y="618"/>
                    </a:lnTo>
                    <a:lnTo>
                      <a:pt x="1089" y="623"/>
                    </a:lnTo>
                    <a:lnTo>
                      <a:pt x="1078" y="629"/>
                    </a:lnTo>
                    <a:lnTo>
                      <a:pt x="1072" y="629"/>
                    </a:lnTo>
                    <a:lnTo>
                      <a:pt x="1066" y="635"/>
                    </a:lnTo>
                    <a:lnTo>
                      <a:pt x="1066" y="640"/>
                    </a:lnTo>
                    <a:lnTo>
                      <a:pt x="1061" y="640"/>
                    </a:lnTo>
                    <a:lnTo>
                      <a:pt x="1055" y="640"/>
                    </a:lnTo>
                    <a:lnTo>
                      <a:pt x="1055" y="635"/>
                    </a:lnTo>
                    <a:lnTo>
                      <a:pt x="1049" y="635"/>
                    </a:lnTo>
                    <a:lnTo>
                      <a:pt x="1044" y="640"/>
                    </a:lnTo>
                    <a:lnTo>
                      <a:pt x="1044" y="646"/>
                    </a:lnTo>
                    <a:lnTo>
                      <a:pt x="1038" y="646"/>
                    </a:lnTo>
                    <a:lnTo>
                      <a:pt x="1038" y="652"/>
                    </a:lnTo>
                    <a:lnTo>
                      <a:pt x="1032" y="652"/>
                    </a:lnTo>
                    <a:lnTo>
                      <a:pt x="1038" y="652"/>
                    </a:lnTo>
                    <a:lnTo>
                      <a:pt x="1038" y="657"/>
                    </a:lnTo>
                    <a:lnTo>
                      <a:pt x="1038" y="663"/>
                    </a:lnTo>
                    <a:lnTo>
                      <a:pt x="1032" y="663"/>
                    </a:lnTo>
                    <a:lnTo>
                      <a:pt x="1027" y="663"/>
                    </a:lnTo>
                    <a:lnTo>
                      <a:pt x="1021" y="663"/>
                    </a:lnTo>
                    <a:lnTo>
                      <a:pt x="1015" y="669"/>
                    </a:lnTo>
                    <a:lnTo>
                      <a:pt x="1010" y="669"/>
                    </a:lnTo>
                    <a:lnTo>
                      <a:pt x="1010" y="674"/>
                    </a:lnTo>
                    <a:lnTo>
                      <a:pt x="1004" y="674"/>
                    </a:lnTo>
                    <a:lnTo>
                      <a:pt x="1004" y="680"/>
                    </a:lnTo>
                    <a:lnTo>
                      <a:pt x="998" y="680"/>
                    </a:lnTo>
                    <a:lnTo>
                      <a:pt x="998" y="674"/>
                    </a:lnTo>
                    <a:lnTo>
                      <a:pt x="993" y="674"/>
                    </a:lnTo>
                    <a:lnTo>
                      <a:pt x="993" y="680"/>
                    </a:lnTo>
                    <a:lnTo>
                      <a:pt x="993" y="686"/>
                    </a:lnTo>
                    <a:lnTo>
                      <a:pt x="998" y="691"/>
                    </a:lnTo>
                    <a:lnTo>
                      <a:pt x="998" y="697"/>
                    </a:lnTo>
                    <a:lnTo>
                      <a:pt x="1004" y="697"/>
                    </a:lnTo>
                    <a:lnTo>
                      <a:pt x="1010" y="703"/>
                    </a:lnTo>
                    <a:lnTo>
                      <a:pt x="1010" y="708"/>
                    </a:lnTo>
                    <a:lnTo>
                      <a:pt x="1010" y="714"/>
                    </a:lnTo>
                    <a:lnTo>
                      <a:pt x="1010" y="720"/>
                    </a:lnTo>
                    <a:lnTo>
                      <a:pt x="1010" y="725"/>
                    </a:lnTo>
                    <a:lnTo>
                      <a:pt x="1004" y="725"/>
                    </a:lnTo>
                    <a:lnTo>
                      <a:pt x="1004" y="720"/>
                    </a:lnTo>
                    <a:lnTo>
                      <a:pt x="1004" y="725"/>
                    </a:lnTo>
                    <a:lnTo>
                      <a:pt x="998" y="731"/>
                    </a:lnTo>
                    <a:lnTo>
                      <a:pt x="1004" y="737"/>
                    </a:lnTo>
                    <a:lnTo>
                      <a:pt x="1010" y="737"/>
                    </a:lnTo>
                    <a:lnTo>
                      <a:pt x="1015" y="737"/>
                    </a:lnTo>
                    <a:lnTo>
                      <a:pt x="1015" y="742"/>
                    </a:lnTo>
                    <a:lnTo>
                      <a:pt x="1010" y="742"/>
                    </a:lnTo>
                    <a:lnTo>
                      <a:pt x="1004" y="742"/>
                    </a:lnTo>
                    <a:lnTo>
                      <a:pt x="998" y="742"/>
                    </a:lnTo>
                    <a:lnTo>
                      <a:pt x="993" y="742"/>
                    </a:lnTo>
                    <a:lnTo>
                      <a:pt x="993" y="748"/>
                    </a:lnTo>
                    <a:lnTo>
                      <a:pt x="987" y="748"/>
                    </a:lnTo>
                    <a:lnTo>
                      <a:pt x="981" y="742"/>
                    </a:lnTo>
                    <a:lnTo>
                      <a:pt x="970" y="742"/>
                    </a:lnTo>
                    <a:lnTo>
                      <a:pt x="964" y="748"/>
                    </a:lnTo>
                    <a:lnTo>
                      <a:pt x="964" y="754"/>
                    </a:lnTo>
                    <a:lnTo>
                      <a:pt x="958" y="754"/>
                    </a:lnTo>
                    <a:lnTo>
                      <a:pt x="958" y="748"/>
                    </a:lnTo>
                    <a:lnTo>
                      <a:pt x="953" y="748"/>
                    </a:lnTo>
                    <a:lnTo>
                      <a:pt x="947" y="748"/>
                    </a:lnTo>
                    <a:lnTo>
                      <a:pt x="947" y="754"/>
                    </a:lnTo>
                    <a:lnTo>
                      <a:pt x="941" y="754"/>
                    </a:lnTo>
                    <a:lnTo>
                      <a:pt x="936" y="759"/>
                    </a:lnTo>
                    <a:lnTo>
                      <a:pt x="936" y="765"/>
                    </a:lnTo>
                    <a:lnTo>
                      <a:pt x="936" y="771"/>
                    </a:lnTo>
                    <a:lnTo>
                      <a:pt x="936" y="776"/>
                    </a:lnTo>
                    <a:lnTo>
                      <a:pt x="930" y="776"/>
                    </a:lnTo>
                    <a:lnTo>
                      <a:pt x="924" y="776"/>
                    </a:lnTo>
                    <a:lnTo>
                      <a:pt x="924" y="782"/>
                    </a:lnTo>
                    <a:lnTo>
                      <a:pt x="919" y="782"/>
                    </a:lnTo>
                    <a:lnTo>
                      <a:pt x="913" y="788"/>
                    </a:lnTo>
                    <a:lnTo>
                      <a:pt x="907" y="793"/>
                    </a:lnTo>
                    <a:lnTo>
                      <a:pt x="902" y="793"/>
                    </a:lnTo>
                    <a:lnTo>
                      <a:pt x="902" y="799"/>
                    </a:lnTo>
                    <a:lnTo>
                      <a:pt x="896" y="799"/>
                    </a:lnTo>
                    <a:lnTo>
                      <a:pt x="890" y="816"/>
                    </a:lnTo>
                    <a:lnTo>
                      <a:pt x="890" y="827"/>
                    </a:lnTo>
                    <a:lnTo>
                      <a:pt x="896" y="827"/>
                    </a:lnTo>
                    <a:lnTo>
                      <a:pt x="890" y="827"/>
                    </a:lnTo>
                    <a:lnTo>
                      <a:pt x="890" y="833"/>
                    </a:lnTo>
                    <a:lnTo>
                      <a:pt x="885" y="833"/>
                    </a:lnTo>
                    <a:lnTo>
                      <a:pt x="879" y="833"/>
                    </a:lnTo>
                    <a:lnTo>
                      <a:pt x="879" y="827"/>
                    </a:lnTo>
                    <a:lnTo>
                      <a:pt x="873" y="810"/>
                    </a:lnTo>
                    <a:lnTo>
                      <a:pt x="862" y="805"/>
                    </a:lnTo>
                    <a:lnTo>
                      <a:pt x="856" y="805"/>
                    </a:lnTo>
                    <a:lnTo>
                      <a:pt x="845" y="805"/>
                    </a:lnTo>
                    <a:lnTo>
                      <a:pt x="839" y="805"/>
                    </a:lnTo>
                    <a:lnTo>
                      <a:pt x="834" y="805"/>
                    </a:lnTo>
                    <a:lnTo>
                      <a:pt x="834" y="793"/>
                    </a:lnTo>
                    <a:lnTo>
                      <a:pt x="828" y="793"/>
                    </a:lnTo>
                    <a:lnTo>
                      <a:pt x="822" y="793"/>
                    </a:lnTo>
                    <a:lnTo>
                      <a:pt x="805" y="805"/>
                    </a:lnTo>
                    <a:lnTo>
                      <a:pt x="794" y="810"/>
                    </a:lnTo>
                    <a:lnTo>
                      <a:pt x="788" y="816"/>
                    </a:lnTo>
                    <a:lnTo>
                      <a:pt x="783" y="822"/>
                    </a:lnTo>
                    <a:lnTo>
                      <a:pt x="777" y="822"/>
                    </a:lnTo>
                    <a:lnTo>
                      <a:pt x="771" y="816"/>
                    </a:lnTo>
                    <a:lnTo>
                      <a:pt x="760" y="816"/>
                    </a:lnTo>
                    <a:lnTo>
                      <a:pt x="760" y="822"/>
                    </a:lnTo>
                    <a:lnTo>
                      <a:pt x="754" y="822"/>
                    </a:lnTo>
                    <a:lnTo>
                      <a:pt x="754" y="827"/>
                    </a:lnTo>
                    <a:lnTo>
                      <a:pt x="749" y="827"/>
                    </a:lnTo>
                    <a:lnTo>
                      <a:pt x="743" y="827"/>
                    </a:lnTo>
                    <a:lnTo>
                      <a:pt x="737" y="827"/>
                    </a:lnTo>
                    <a:lnTo>
                      <a:pt x="732" y="827"/>
                    </a:lnTo>
                    <a:lnTo>
                      <a:pt x="726" y="833"/>
                    </a:lnTo>
                    <a:lnTo>
                      <a:pt x="720" y="833"/>
                    </a:lnTo>
                    <a:lnTo>
                      <a:pt x="715" y="839"/>
                    </a:lnTo>
                    <a:lnTo>
                      <a:pt x="709" y="839"/>
                    </a:lnTo>
                    <a:lnTo>
                      <a:pt x="709" y="844"/>
                    </a:lnTo>
                    <a:lnTo>
                      <a:pt x="703" y="844"/>
                    </a:lnTo>
                    <a:lnTo>
                      <a:pt x="703" y="850"/>
                    </a:lnTo>
                    <a:lnTo>
                      <a:pt x="698" y="850"/>
                    </a:lnTo>
                    <a:lnTo>
                      <a:pt x="698" y="856"/>
                    </a:lnTo>
                    <a:lnTo>
                      <a:pt x="692" y="856"/>
                    </a:lnTo>
                    <a:lnTo>
                      <a:pt x="686" y="856"/>
                    </a:lnTo>
                    <a:lnTo>
                      <a:pt x="681" y="861"/>
                    </a:lnTo>
                    <a:lnTo>
                      <a:pt x="675" y="867"/>
                    </a:lnTo>
                    <a:lnTo>
                      <a:pt x="681" y="867"/>
                    </a:lnTo>
                    <a:lnTo>
                      <a:pt x="681" y="873"/>
                    </a:lnTo>
                    <a:lnTo>
                      <a:pt x="675" y="873"/>
                    </a:lnTo>
                    <a:lnTo>
                      <a:pt x="669" y="878"/>
                    </a:lnTo>
                    <a:lnTo>
                      <a:pt x="664" y="878"/>
                    </a:lnTo>
                    <a:lnTo>
                      <a:pt x="664" y="884"/>
                    </a:lnTo>
                    <a:lnTo>
                      <a:pt x="658" y="884"/>
                    </a:lnTo>
                    <a:lnTo>
                      <a:pt x="652" y="890"/>
                    </a:lnTo>
                    <a:lnTo>
                      <a:pt x="647" y="890"/>
                    </a:lnTo>
                    <a:lnTo>
                      <a:pt x="647" y="895"/>
                    </a:lnTo>
                    <a:lnTo>
                      <a:pt x="635" y="901"/>
                    </a:lnTo>
                    <a:lnTo>
                      <a:pt x="635" y="912"/>
                    </a:lnTo>
                    <a:lnTo>
                      <a:pt x="630" y="924"/>
                    </a:lnTo>
                    <a:lnTo>
                      <a:pt x="624" y="924"/>
                    </a:lnTo>
                    <a:lnTo>
                      <a:pt x="618" y="924"/>
                    </a:lnTo>
                    <a:lnTo>
                      <a:pt x="607" y="929"/>
                    </a:lnTo>
                    <a:lnTo>
                      <a:pt x="601" y="929"/>
                    </a:lnTo>
                    <a:lnTo>
                      <a:pt x="596" y="935"/>
                    </a:lnTo>
                    <a:lnTo>
                      <a:pt x="590" y="935"/>
                    </a:lnTo>
                    <a:lnTo>
                      <a:pt x="567" y="884"/>
                    </a:lnTo>
                    <a:lnTo>
                      <a:pt x="567" y="878"/>
                    </a:lnTo>
                    <a:lnTo>
                      <a:pt x="573" y="878"/>
                    </a:lnTo>
                    <a:lnTo>
                      <a:pt x="579" y="873"/>
                    </a:lnTo>
                    <a:lnTo>
                      <a:pt x="579" y="867"/>
                    </a:lnTo>
                    <a:lnTo>
                      <a:pt x="584" y="867"/>
                    </a:lnTo>
                    <a:lnTo>
                      <a:pt x="590" y="861"/>
                    </a:lnTo>
                    <a:lnTo>
                      <a:pt x="590" y="856"/>
                    </a:lnTo>
                    <a:lnTo>
                      <a:pt x="596" y="856"/>
                    </a:lnTo>
                    <a:lnTo>
                      <a:pt x="596" y="850"/>
                    </a:lnTo>
                    <a:lnTo>
                      <a:pt x="601" y="844"/>
                    </a:lnTo>
                    <a:lnTo>
                      <a:pt x="607" y="844"/>
                    </a:lnTo>
                    <a:lnTo>
                      <a:pt x="607" y="839"/>
                    </a:lnTo>
                    <a:lnTo>
                      <a:pt x="613" y="839"/>
                    </a:lnTo>
                    <a:lnTo>
                      <a:pt x="618" y="833"/>
                    </a:lnTo>
                    <a:lnTo>
                      <a:pt x="618" y="827"/>
                    </a:lnTo>
                    <a:lnTo>
                      <a:pt x="613" y="822"/>
                    </a:lnTo>
                    <a:lnTo>
                      <a:pt x="590" y="822"/>
                    </a:lnTo>
                    <a:lnTo>
                      <a:pt x="573" y="827"/>
                    </a:lnTo>
                    <a:lnTo>
                      <a:pt x="562" y="827"/>
                    </a:lnTo>
                    <a:lnTo>
                      <a:pt x="556" y="827"/>
                    </a:lnTo>
                    <a:lnTo>
                      <a:pt x="556" y="822"/>
                    </a:lnTo>
                    <a:lnTo>
                      <a:pt x="556" y="816"/>
                    </a:lnTo>
                    <a:lnTo>
                      <a:pt x="550" y="810"/>
                    </a:lnTo>
                    <a:lnTo>
                      <a:pt x="550" y="805"/>
                    </a:lnTo>
                    <a:lnTo>
                      <a:pt x="545" y="805"/>
                    </a:lnTo>
                    <a:lnTo>
                      <a:pt x="545" y="810"/>
                    </a:lnTo>
                    <a:lnTo>
                      <a:pt x="533" y="810"/>
                    </a:lnTo>
                    <a:lnTo>
                      <a:pt x="528" y="810"/>
                    </a:lnTo>
                    <a:lnTo>
                      <a:pt x="528" y="816"/>
                    </a:lnTo>
                    <a:lnTo>
                      <a:pt x="528" y="822"/>
                    </a:lnTo>
                    <a:lnTo>
                      <a:pt x="528" y="827"/>
                    </a:lnTo>
                    <a:lnTo>
                      <a:pt x="528" y="833"/>
                    </a:lnTo>
                    <a:lnTo>
                      <a:pt x="533" y="833"/>
                    </a:lnTo>
                    <a:lnTo>
                      <a:pt x="533" y="839"/>
                    </a:lnTo>
                    <a:lnTo>
                      <a:pt x="533" y="844"/>
                    </a:lnTo>
                    <a:lnTo>
                      <a:pt x="528" y="850"/>
                    </a:lnTo>
                    <a:lnTo>
                      <a:pt x="528" y="856"/>
                    </a:lnTo>
                    <a:lnTo>
                      <a:pt x="533" y="856"/>
                    </a:lnTo>
                    <a:lnTo>
                      <a:pt x="533" y="861"/>
                    </a:lnTo>
                    <a:lnTo>
                      <a:pt x="528" y="861"/>
                    </a:lnTo>
                    <a:lnTo>
                      <a:pt x="528" y="867"/>
                    </a:lnTo>
                    <a:lnTo>
                      <a:pt x="522" y="867"/>
                    </a:lnTo>
                    <a:lnTo>
                      <a:pt x="516" y="873"/>
                    </a:lnTo>
                    <a:lnTo>
                      <a:pt x="516" y="878"/>
                    </a:lnTo>
                    <a:lnTo>
                      <a:pt x="511" y="878"/>
                    </a:lnTo>
                    <a:lnTo>
                      <a:pt x="511" y="884"/>
                    </a:lnTo>
                    <a:lnTo>
                      <a:pt x="511" y="890"/>
                    </a:lnTo>
                    <a:lnTo>
                      <a:pt x="511" y="895"/>
                    </a:lnTo>
                    <a:lnTo>
                      <a:pt x="511" y="901"/>
                    </a:lnTo>
                    <a:lnTo>
                      <a:pt x="511" y="907"/>
                    </a:lnTo>
                    <a:lnTo>
                      <a:pt x="505" y="907"/>
                    </a:lnTo>
                    <a:lnTo>
                      <a:pt x="505" y="912"/>
                    </a:lnTo>
                    <a:lnTo>
                      <a:pt x="499" y="912"/>
                    </a:lnTo>
                    <a:lnTo>
                      <a:pt x="499" y="918"/>
                    </a:lnTo>
                    <a:lnTo>
                      <a:pt x="494" y="918"/>
                    </a:lnTo>
                    <a:lnTo>
                      <a:pt x="494" y="924"/>
                    </a:lnTo>
                    <a:lnTo>
                      <a:pt x="488" y="929"/>
                    </a:lnTo>
                    <a:lnTo>
                      <a:pt x="482" y="929"/>
                    </a:lnTo>
                    <a:lnTo>
                      <a:pt x="482" y="935"/>
                    </a:lnTo>
                    <a:lnTo>
                      <a:pt x="477" y="929"/>
                    </a:lnTo>
                    <a:lnTo>
                      <a:pt x="465" y="918"/>
                    </a:lnTo>
                    <a:lnTo>
                      <a:pt x="460" y="918"/>
                    </a:lnTo>
                    <a:lnTo>
                      <a:pt x="460" y="912"/>
                    </a:lnTo>
                    <a:lnTo>
                      <a:pt x="465" y="907"/>
                    </a:lnTo>
                    <a:lnTo>
                      <a:pt x="465" y="901"/>
                    </a:lnTo>
                    <a:lnTo>
                      <a:pt x="460" y="895"/>
                    </a:lnTo>
                    <a:lnTo>
                      <a:pt x="460" y="890"/>
                    </a:lnTo>
                    <a:lnTo>
                      <a:pt x="454" y="890"/>
                    </a:lnTo>
                    <a:lnTo>
                      <a:pt x="448" y="890"/>
                    </a:lnTo>
                    <a:lnTo>
                      <a:pt x="443" y="890"/>
                    </a:lnTo>
                    <a:lnTo>
                      <a:pt x="437" y="878"/>
                    </a:lnTo>
                    <a:lnTo>
                      <a:pt x="448" y="873"/>
                    </a:lnTo>
                    <a:lnTo>
                      <a:pt x="448" y="867"/>
                    </a:lnTo>
                    <a:lnTo>
                      <a:pt x="454" y="867"/>
                    </a:lnTo>
                    <a:lnTo>
                      <a:pt x="460" y="861"/>
                    </a:lnTo>
                    <a:lnTo>
                      <a:pt x="460" y="856"/>
                    </a:lnTo>
                    <a:lnTo>
                      <a:pt x="465" y="850"/>
                    </a:lnTo>
                    <a:lnTo>
                      <a:pt x="460" y="850"/>
                    </a:lnTo>
                    <a:lnTo>
                      <a:pt x="460" y="839"/>
                    </a:lnTo>
                    <a:lnTo>
                      <a:pt x="460" y="833"/>
                    </a:lnTo>
                    <a:lnTo>
                      <a:pt x="465" y="833"/>
                    </a:lnTo>
                    <a:lnTo>
                      <a:pt x="460" y="827"/>
                    </a:lnTo>
                    <a:lnTo>
                      <a:pt x="454" y="827"/>
                    </a:lnTo>
                    <a:lnTo>
                      <a:pt x="460" y="822"/>
                    </a:lnTo>
                    <a:lnTo>
                      <a:pt x="414" y="833"/>
                    </a:lnTo>
                    <a:lnTo>
                      <a:pt x="375" y="839"/>
                    </a:lnTo>
                    <a:lnTo>
                      <a:pt x="369" y="833"/>
                    </a:lnTo>
                    <a:lnTo>
                      <a:pt x="375" y="805"/>
                    </a:lnTo>
                    <a:lnTo>
                      <a:pt x="358" y="799"/>
                    </a:lnTo>
                    <a:lnTo>
                      <a:pt x="363" y="754"/>
                    </a:lnTo>
                    <a:lnTo>
                      <a:pt x="369" y="737"/>
                    </a:lnTo>
                    <a:lnTo>
                      <a:pt x="352" y="720"/>
                    </a:lnTo>
                    <a:lnTo>
                      <a:pt x="352" y="725"/>
                    </a:lnTo>
                    <a:lnTo>
                      <a:pt x="346" y="731"/>
                    </a:lnTo>
                    <a:lnTo>
                      <a:pt x="346" y="737"/>
                    </a:lnTo>
                    <a:lnTo>
                      <a:pt x="346" y="742"/>
                    </a:lnTo>
                    <a:lnTo>
                      <a:pt x="346" y="748"/>
                    </a:lnTo>
                    <a:lnTo>
                      <a:pt x="346" y="754"/>
                    </a:lnTo>
                    <a:lnTo>
                      <a:pt x="341" y="754"/>
                    </a:lnTo>
                    <a:lnTo>
                      <a:pt x="324" y="748"/>
                    </a:lnTo>
                    <a:lnTo>
                      <a:pt x="318" y="754"/>
                    </a:lnTo>
                    <a:lnTo>
                      <a:pt x="318" y="759"/>
                    </a:lnTo>
                    <a:lnTo>
                      <a:pt x="324" y="759"/>
                    </a:lnTo>
                    <a:lnTo>
                      <a:pt x="329" y="765"/>
                    </a:lnTo>
                    <a:lnTo>
                      <a:pt x="324" y="771"/>
                    </a:lnTo>
                    <a:lnTo>
                      <a:pt x="318" y="771"/>
                    </a:lnTo>
                    <a:lnTo>
                      <a:pt x="301" y="771"/>
                    </a:lnTo>
                    <a:lnTo>
                      <a:pt x="295" y="771"/>
                    </a:lnTo>
                    <a:lnTo>
                      <a:pt x="284" y="788"/>
                    </a:lnTo>
                    <a:lnTo>
                      <a:pt x="267" y="776"/>
                    </a:lnTo>
                    <a:lnTo>
                      <a:pt x="256" y="776"/>
                    </a:lnTo>
                    <a:lnTo>
                      <a:pt x="244" y="765"/>
                    </a:lnTo>
                    <a:lnTo>
                      <a:pt x="239" y="765"/>
                    </a:lnTo>
                    <a:lnTo>
                      <a:pt x="227" y="765"/>
                    </a:lnTo>
                    <a:lnTo>
                      <a:pt x="210" y="765"/>
                    </a:lnTo>
                    <a:lnTo>
                      <a:pt x="216" y="759"/>
                    </a:lnTo>
                    <a:lnTo>
                      <a:pt x="216" y="754"/>
                    </a:lnTo>
                    <a:lnTo>
                      <a:pt x="210" y="754"/>
                    </a:lnTo>
                    <a:lnTo>
                      <a:pt x="205" y="748"/>
                    </a:lnTo>
                    <a:lnTo>
                      <a:pt x="199" y="748"/>
                    </a:lnTo>
                    <a:lnTo>
                      <a:pt x="193" y="748"/>
                    </a:lnTo>
                    <a:lnTo>
                      <a:pt x="182" y="737"/>
                    </a:lnTo>
                    <a:lnTo>
                      <a:pt x="176" y="737"/>
                    </a:lnTo>
                    <a:lnTo>
                      <a:pt x="171" y="731"/>
                    </a:lnTo>
                    <a:lnTo>
                      <a:pt x="159" y="731"/>
                    </a:lnTo>
                    <a:lnTo>
                      <a:pt x="148" y="731"/>
                    </a:lnTo>
                    <a:lnTo>
                      <a:pt x="142" y="720"/>
                    </a:lnTo>
                    <a:lnTo>
                      <a:pt x="131" y="714"/>
                    </a:lnTo>
                    <a:lnTo>
                      <a:pt x="125" y="708"/>
                    </a:lnTo>
                    <a:lnTo>
                      <a:pt x="125" y="703"/>
                    </a:lnTo>
                    <a:lnTo>
                      <a:pt x="120" y="703"/>
                    </a:lnTo>
                    <a:lnTo>
                      <a:pt x="114" y="691"/>
                    </a:lnTo>
                    <a:lnTo>
                      <a:pt x="108" y="691"/>
                    </a:lnTo>
                    <a:lnTo>
                      <a:pt x="108" y="697"/>
                    </a:lnTo>
                    <a:lnTo>
                      <a:pt x="97" y="697"/>
                    </a:lnTo>
                    <a:lnTo>
                      <a:pt x="97" y="691"/>
                    </a:lnTo>
                    <a:lnTo>
                      <a:pt x="91" y="686"/>
                    </a:lnTo>
                    <a:lnTo>
                      <a:pt x="91" y="680"/>
                    </a:lnTo>
                    <a:lnTo>
                      <a:pt x="86" y="669"/>
                    </a:lnTo>
                    <a:lnTo>
                      <a:pt x="91" y="657"/>
                    </a:lnTo>
                    <a:lnTo>
                      <a:pt x="91" y="652"/>
                    </a:lnTo>
                    <a:lnTo>
                      <a:pt x="91" y="646"/>
                    </a:lnTo>
                    <a:lnTo>
                      <a:pt x="103" y="646"/>
                    </a:lnTo>
                    <a:lnTo>
                      <a:pt x="108" y="640"/>
                    </a:lnTo>
                    <a:lnTo>
                      <a:pt x="114" y="640"/>
                    </a:lnTo>
                    <a:lnTo>
                      <a:pt x="114" y="635"/>
                    </a:lnTo>
                    <a:lnTo>
                      <a:pt x="108" y="635"/>
                    </a:lnTo>
                    <a:lnTo>
                      <a:pt x="103" y="629"/>
                    </a:lnTo>
                    <a:lnTo>
                      <a:pt x="103" y="623"/>
                    </a:lnTo>
                    <a:lnTo>
                      <a:pt x="103" y="612"/>
                    </a:lnTo>
                    <a:lnTo>
                      <a:pt x="97" y="612"/>
                    </a:lnTo>
                    <a:lnTo>
                      <a:pt x="97" y="606"/>
                    </a:lnTo>
                    <a:lnTo>
                      <a:pt x="91" y="601"/>
                    </a:lnTo>
                    <a:lnTo>
                      <a:pt x="97" y="589"/>
                    </a:lnTo>
                    <a:lnTo>
                      <a:pt x="103" y="584"/>
                    </a:lnTo>
                    <a:lnTo>
                      <a:pt x="103" y="578"/>
                    </a:lnTo>
                    <a:lnTo>
                      <a:pt x="97" y="572"/>
                    </a:lnTo>
                    <a:lnTo>
                      <a:pt x="97" y="566"/>
                    </a:lnTo>
                    <a:lnTo>
                      <a:pt x="103" y="561"/>
                    </a:lnTo>
                    <a:lnTo>
                      <a:pt x="108" y="555"/>
                    </a:lnTo>
                    <a:lnTo>
                      <a:pt x="108" y="549"/>
                    </a:lnTo>
                    <a:lnTo>
                      <a:pt x="103" y="549"/>
                    </a:lnTo>
                    <a:lnTo>
                      <a:pt x="97" y="549"/>
                    </a:lnTo>
                    <a:lnTo>
                      <a:pt x="91" y="544"/>
                    </a:lnTo>
                    <a:lnTo>
                      <a:pt x="86" y="538"/>
                    </a:lnTo>
                    <a:lnTo>
                      <a:pt x="80" y="538"/>
                    </a:lnTo>
                    <a:lnTo>
                      <a:pt x="80" y="544"/>
                    </a:lnTo>
                    <a:lnTo>
                      <a:pt x="80" y="538"/>
                    </a:lnTo>
                    <a:lnTo>
                      <a:pt x="74" y="532"/>
                    </a:lnTo>
                    <a:lnTo>
                      <a:pt x="68" y="527"/>
                    </a:lnTo>
                    <a:lnTo>
                      <a:pt x="63" y="532"/>
                    </a:lnTo>
                    <a:lnTo>
                      <a:pt x="57" y="532"/>
                    </a:lnTo>
                    <a:lnTo>
                      <a:pt x="57" y="527"/>
                    </a:lnTo>
                    <a:lnTo>
                      <a:pt x="51" y="521"/>
                    </a:lnTo>
                    <a:lnTo>
                      <a:pt x="46" y="527"/>
                    </a:lnTo>
                    <a:lnTo>
                      <a:pt x="40" y="521"/>
                    </a:lnTo>
                    <a:lnTo>
                      <a:pt x="34" y="521"/>
                    </a:lnTo>
                    <a:lnTo>
                      <a:pt x="29" y="521"/>
                    </a:lnTo>
                    <a:lnTo>
                      <a:pt x="23" y="521"/>
                    </a:lnTo>
                    <a:lnTo>
                      <a:pt x="17" y="521"/>
                    </a:lnTo>
                    <a:lnTo>
                      <a:pt x="17" y="515"/>
                    </a:lnTo>
                    <a:lnTo>
                      <a:pt x="17" y="504"/>
                    </a:lnTo>
                    <a:lnTo>
                      <a:pt x="12" y="498"/>
                    </a:lnTo>
                    <a:lnTo>
                      <a:pt x="12" y="487"/>
                    </a:lnTo>
                    <a:lnTo>
                      <a:pt x="17" y="481"/>
                    </a:lnTo>
                    <a:lnTo>
                      <a:pt x="17" y="402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13" name="Freeform 14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3056" y="1728"/>
                <a:ext cx="280" cy="262"/>
              </a:xfrm>
              <a:custGeom>
                <a:avLst/>
                <a:gdLst>
                  <a:gd name="T0" fmla="*/ 50002 w 504"/>
                  <a:gd name="T1" fmla="*/ 189546 h 471"/>
                  <a:gd name="T2" fmla="*/ 55394 w 504"/>
                  <a:gd name="T3" fmla="*/ 178252 h 471"/>
                  <a:gd name="T4" fmla="*/ 41668 w 504"/>
                  <a:gd name="T5" fmla="*/ 169904 h 471"/>
                  <a:gd name="T6" fmla="*/ 5392 w 504"/>
                  <a:gd name="T7" fmla="*/ 181198 h 471"/>
                  <a:gd name="T8" fmla="*/ 0 w 504"/>
                  <a:gd name="T9" fmla="*/ 164502 h 471"/>
                  <a:gd name="T10" fmla="*/ 25001 w 504"/>
                  <a:gd name="T11" fmla="*/ 133566 h 471"/>
                  <a:gd name="T12" fmla="*/ 36276 w 504"/>
                  <a:gd name="T13" fmla="*/ 111468 h 471"/>
                  <a:gd name="T14" fmla="*/ 61277 w 504"/>
                  <a:gd name="T15" fmla="*/ 83479 h 471"/>
                  <a:gd name="T16" fmla="*/ 75003 w 504"/>
                  <a:gd name="T17" fmla="*/ 97719 h 471"/>
                  <a:gd name="T18" fmla="*/ 102946 w 504"/>
                  <a:gd name="T19" fmla="*/ 91827 h 471"/>
                  <a:gd name="T20" fmla="*/ 108338 w 504"/>
                  <a:gd name="T21" fmla="*/ 78077 h 471"/>
                  <a:gd name="T22" fmla="*/ 108338 w 504"/>
                  <a:gd name="T23" fmla="*/ 64328 h 471"/>
                  <a:gd name="T24" fmla="*/ 116672 w 504"/>
                  <a:gd name="T25" fmla="*/ 61381 h 471"/>
                  <a:gd name="T26" fmla="*/ 125006 w 504"/>
                  <a:gd name="T27" fmla="*/ 53034 h 471"/>
                  <a:gd name="T28" fmla="*/ 122064 w 504"/>
                  <a:gd name="T29" fmla="*/ 39284 h 471"/>
                  <a:gd name="T30" fmla="*/ 130398 w 504"/>
                  <a:gd name="T31" fmla="*/ 30936 h 471"/>
                  <a:gd name="T32" fmla="*/ 130398 w 504"/>
                  <a:gd name="T33" fmla="*/ 39284 h 471"/>
                  <a:gd name="T34" fmla="*/ 141673 w 504"/>
                  <a:gd name="T35" fmla="*/ 36338 h 471"/>
                  <a:gd name="T36" fmla="*/ 161282 w 504"/>
                  <a:gd name="T37" fmla="*/ 19642 h 471"/>
                  <a:gd name="T38" fmla="*/ 177949 w 504"/>
                  <a:gd name="T39" fmla="*/ 14240 h 471"/>
                  <a:gd name="T40" fmla="*/ 200009 w 504"/>
                  <a:gd name="T41" fmla="*/ 8348 h 471"/>
                  <a:gd name="T42" fmla="*/ 194617 w 504"/>
                  <a:gd name="T43" fmla="*/ 0 h 471"/>
                  <a:gd name="T44" fmla="*/ 211284 w 504"/>
                  <a:gd name="T45" fmla="*/ 0 h 471"/>
                  <a:gd name="T46" fmla="*/ 205402 w 504"/>
                  <a:gd name="T47" fmla="*/ 14240 h 471"/>
                  <a:gd name="T48" fmla="*/ 197068 w 504"/>
                  <a:gd name="T49" fmla="*/ 22588 h 471"/>
                  <a:gd name="T50" fmla="*/ 194617 w 504"/>
                  <a:gd name="T51" fmla="*/ 36338 h 471"/>
                  <a:gd name="T52" fmla="*/ 194617 w 504"/>
                  <a:gd name="T53" fmla="*/ 44686 h 471"/>
                  <a:gd name="T54" fmla="*/ 194617 w 504"/>
                  <a:gd name="T55" fmla="*/ 55980 h 471"/>
                  <a:gd name="T56" fmla="*/ 216677 w 504"/>
                  <a:gd name="T57" fmla="*/ 72676 h 471"/>
                  <a:gd name="T58" fmla="*/ 225010 w 504"/>
                  <a:gd name="T59" fmla="*/ 66783 h 471"/>
                  <a:gd name="T60" fmla="*/ 244619 w 504"/>
                  <a:gd name="T61" fmla="*/ 53034 h 471"/>
                  <a:gd name="T62" fmla="*/ 233344 w 504"/>
                  <a:gd name="T63" fmla="*/ 72676 h 471"/>
                  <a:gd name="T64" fmla="*/ 230403 w 504"/>
                  <a:gd name="T65" fmla="*/ 94773 h 471"/>
                  <a:gd name="T66" fmla="*/ 205402 w 504"/>
                  <a:gd name="T67" fmla="*/ 111468 h 471"/>
                  <a:gd name="T68" fmla="*/ 177949 w 504"/>
                  <a:gd name="T69" fmla="*/ 122763 h 471"/>
                  <a:gd name="T70" fmla="*/ 172067 w 504"/>
                  <a:gd name="T71" fmla="*/ 131111 h 471"/>
                  <a:gd name="T72" fmla="*/ 175008 w 504"/>
                  <a:gd name="T73" fmla="*/ 141914 h 471"/>
                  <a:gd name="T74" fmla="*/ 186283 w 504"/>
                  <a:gd name="T75" fmla="*/ 153208 h 471"/>
                  <a:gd name="T76" fmla="*/ 197068 w 504"/>
                  <a:gd name="T77" fmla="*/ 161556 h 471"/>
                  <a:gd name="T78" fmla="*/ 213735 w 504"/>
                  <a:gd name="T79" fmla="*/ 156154 h 471"/>
                  <a:gd name="T80" fmla="*/ 188734 w 504"/>
                  <a:gd name="T81" fmla="*/ 183653 h 471"/>
                  <a:gd name="T82" fmla="*/ 172067 w 504"/>
                  <a:gd name="T83" fmla="*/ 189546 h 471"/>
                  <a:gd name="T84" fmla="*/ 161282 w 504"/>
                  <a:gd name="T85" fmla="*/ 200349 h 471"/>
                  <a:gd name="T86" fmla="*/ 155399 w 504"/>
                  <a:gd name="T87" fmla="*/ 214590 h 471"/>
                  <a:gd name="T88" fmla="*/ 144614 w 504"/>
                  <a:gd name="T89" fmla="*/ 225884 h 471"/>
                  <a:gd name="T90" fmla="*/ 138732 w 504"/>
                  <a:gd name="T91" fmla="*/ 228339 h 471"/>
                  <a:gd name="T92" fmla="*/ 130398 w 504"/>
                  <a:gd name="T93" fmla="*/ 231285 h 471"/>
                  <a:gd name="T94" fmla="*/ 122064 w 504"/>
                  <a:gd name="T95" fmla="*/ 225884 h 471"/>
                  <a:gd name="T96" fmla="*/ 113731 w 504"/>
                  <a:gd name="T97" fmla="*/ 219991 h 471"/>
                  <a:gd name="T98" fmla="*/ 108338 w 504"/>
                  <a:gd name="T99" fmla="*/ 214590 h 471"/>
                  <a:gd name="T100" fmla="*/ 108338 w 504"/>
                  <a:gd name="T101" fmla="*/ 203295 h 471"/>
                  <a:gd name="T102" fmla="*/ 100004 w 504"/>
                  <a:gd name="T103" fmla="*/ 200349 h 471"/>
                  <a:gd name="T104" fmla="*/ 94612 w 504"/>
                  <a:gd name="T105" fmla="*/ 208697 h 471"/>
                  <a:gd name="T106" fmla="*/ 88729 w 504"/>
                  <a:gd name="T107" fmla="*/ 211643 h 471"/>
                  <a:gd name="T108" fmla="*/ 77944 w 504"/>
                  <a:gd name="T109" fmla="*/ 214590 h 471"/>
                  <a:gd name="T110" fmla="*/ 69611 w 504"/>
                  <a:gd name="T111" fmla="*/ 211643 h 471"/>
                  <a:gd name="T112" fmla="*/ 61277 w 504"/>
                  <a:gd name="T113" fmla="*/ 211643 h 471"/>
                  <a:gd name="T114" fmla="*/ 52943 w 504"/>
                  <a:gd name="T115" fmla="*/ 208697 h 471"/>
                  <a:gd name="T116" fmla="*/ 47061 w 504"/>
                  <a:gd name="T117" fmla="*/ 214590 h 4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4" h="471">
                    <a:moveTo>
                      <a:pt x="96" y="437"/>
                    </a:moveTo>
                    <a:lnTo>
                      <a:pt x="108" y="397"/>
                    </a:lnTo>
                    <a:lnTo>
                      <a:pt x="96" y="386"/>
                    </a:lnTo>
                    <a:lnTo>
                      <a:pt x="102" y="386"/>
                    </a:lnTo>
                    <a:lnTo>
                      <a:pt x="108" y="374"/>
                    </a:lnTo>
                    <a:lnTo>
                      <a:pt x="108" y="369"/>
                    </a:lnTo>
                    <a:lnTo>
                      <a:pt x="108" y="363"/>
                    </a:lnTo>
                    <a:lnTo>
                      <a:pt x="113" y="363"/>
                    </a:lnTo>
                    <a:lnTo>
                      <a:pt x="113" y="352"/>
                    </a:lnTo>
                    <a:lnTo>
                      <a:pt x="91" y="352"/>
                    </a:lnTo>
                    <a:lnTo>
                      <a:pt x="91" y="346"/>
                    </a:lnTo>
                    <a:lnTo>
                      <a:pt x="85" y="346"/>
                    </a:lnTo>
                    <a:lnTo>
                      <a:pt x="85" y="340"/>
                    </a:lnTo>
                    <a:lnTo>
                      <a:pt x="45" y="346"/>
                    </a:lnTo>
                    <a:lnTo>
                      <a:pt x="45" y="357"/>
                    </a:lnTo>
                    <a:lnTo>
                      <a:pt x="11" y="369"/>
                    </a:lnTo>
                    <a:lnTo>
                      <a:pt x="17" y="357"/>
                    </a:lnTo>
                    <a:lnTo>
                      <a:pt x="11" y="357"/>
                    </a:lnTo>
                    <a:lnTo>
                      <a:pt x="11" y="346"/>
                    </a:lnTo>
                    <a:lnTo>
                      <a:pt x="0" y="335"/>
                    </a:lnTo>
                    <a:lnTo>
                      <a:pt x="17" y="323"/>
                    </a:lnTo>
                    <a:lnTo>
                      <a:pt x="40" y="312"/>
                    </a:lnTo>
                    <a:lnTo>
                      <a:pt x="34" y="272"/>
                    </a:lnTo>
                    <a:lnTo>
                      <a:pt x="51" y="272"/>
                    </a:lnTo>
                    <a:lnTo>
                      <a:pt x="51" y="267"/>
                    </a:lnTo>
                    <a:lnTo>
                      <a:pt x="68" y="261"/>
                    </a:lnTo>
                    <a:lnTo>
                      <a:pt x="68" y="255"/>
                    </a:lnTo>
                    <a:lnTo>
                      <a:pt x="74" y="227"/>
                    </a:lnTo>
                    <a:lnTo>
                      <a:pt x="79" y="216"/>
                    </a:lnTo>
                    <a:lnTo>
                      <a:pt x="79" y="193"/>
                    </a:lnTo>
                    <a:lnTo>
                      <a:pt x="102" y="187"/>
                    </a:lnTo>
                    <a:lnTo>
                      <a:pt x="125" y="170"/>
                    </a:lnTo>
                    <a:lnTo>
                      <a:pt x="130" y="182"/>
                    </a:lnTo>
                    <a:lnTo>
                      <a:pt x="136" y="193"/>
                    </a:lnTo>
                    <a:lnTo>
                      <a:pt x="153" y="187"/>
                    </a:lnTo>
                    <a:lnTo>
                      <a:pt x="153" y="199"/>
                    </a:lnTo>
                    <a:lnTo>
                      <a:pt x="176" y="193"/>
                    </a:lnTo>
                    <a:lnTo>
                      <a:pt x="198" y="187"/>
                    </a:lnTo>
                    <a:lnTo>
                      <a:pt x="198" y="182"/>
                    </a:lnTo>
                    <a:lnTo>
                      <a:pt x="210" y="187"/>
                    </a:lnTo>
                    <a:lnTo>
                      <a:pt x="210" y="182"/>
                    </a:lnTo>
                    <a:lnTo>
                      <a:pt x="215" y="176"/>
                    </a:lnTo>
                    <a:lnTo>
                      <a:pt x="210" y="159"/>
                    </a:lnTo>
                    <a:lnTo>
                      <a:pt x="221" y="159"/>
                    </a:lnTo>
                    <a:lnTo>
                      <a:pt x="215" y="148"/>
                    </a:lnTo>
                    <a:lnTo>
                      <a:pt x="210" y="136"/>
                    </a:lnTo>
                    <a:lnTo>
                      <a:pt x="210" y="131"/>
                    </a:lnTo>
                    <a:lnTo>
                      <a:pt x="221" y="131"/>
                    </a:lnTo>
                    <a:lnTo>
                      <a:pt x="227" y="131"/>
                    </a:lnTo>
                    <a:lnTo>
                      <a:pt x="232" y="131"/>
                    </a:lnTo>
                    <a:lnTo>
                      <a:pt x="232" y="125"/>
                    </a:lnTo>
                    <a:lnTo>
                      <a:pt x="238" y="125"/>
                    </a:lnTo>
                    <a:lnTo>
                      <a:pt x="238" y="119"/>
                    </a:lnTo>
                    <a:lnTo>
                      <a:pt x="244" y="114"/>
                    </a:lnTo>
                    <a:lnTo>
                      <a:pt x="249" y="108"/>
                    </a:lnTo>
                    <a:lnTo>
                      <a:pt x="255" y="108"/>
                    </a:lnTo>
                    <a:lnTo>
                      <a:pt x="255" y="97"/>
                    </a:lnTo>
                    <a:lnTo>
                      <a:pt x="249" y="97"/>
                    </a:lnTo>
                    <a:lnTo>
                      <a:pt x="249" y="85"/>
                    </a:lnTo>
                    <a:lnTo>
                      <a:pt x="249" y="80"/>
                    </a:lnTo>
                    <a:lnTo>
                      <a:pt x="244" y="74"/>
                    </a:lnTo>
                    <a:lnTo>
                      <a:pt x="244" y="68"/>
                    </a:lnTo>
                    <a:lnTo>
                      <a:pt x="255" y="63"/>
                    </a:lnTo>
                    <a:lnTo>
                      <a:pt x="266" y="63"/>
                    </a:lnTo>
                    <a:lnTo>
                      <a:pt x="266" y="68"/>
                    </a:lnTo>
                    <a:lnTo>
                      <a:pt x="261" y="74"/>
                    </a:lnTo>
                    <a:lnTo>
                      <a:pt x="261" y="80"/>
                    </a:lnTo>
                    <a:lnTo>
                      <a:pt x="266" y="80"/>
                    </a:lnTo>
                    <a:lnTo>
                      <a:pt x="272" y="74"/>
                    </a:lnTo>
                    <a:lnTo>
                      <a:pt x="278" y="74"/>
                    </a:lnTo>
                    <a:lnTo>
                      <a:pt x="283" y="74"/>
                    </a:lnTo>
                    <a:lnTo>
                      <a:pt x="289" y="74"/>
                    </a:lnTo>
                    <a:lnTo>
                      <a:pt x="295" y="74"/>
                    </a:lnTo>
                    <a:lnTo>
                      <a:pt x="306" y="68"/>
                    </a:lnTo>
                    <a:lnTo>
                      <a:pt x="306" y="46"/>
                    </a:lnTo>
                    <a:lnTo>
                      <a:pt x="329" y="40"/>
                    </a:lnTo>
                    <a:lnTo>
                      <a:pt x="329" y="46"/>
                    </a:lnTo>
                    <a:lnTo>
                      <a:pt x="346" y="46"/>
                    </a:lnTo>
                    <a:lnTo>
                      <a:pt x="363" y="40"/>
                    </a:lnTo>
                    <a:lnTo>
                      <a:pt x="363" y="29"/>
                    </a:lnTo>
                    <a:lnTo>
                      <a:pt x="391" y="29"/>
                    </a:lnTo>
                    <a:lnTo>
                      <a:pt x="391" y="34"/>
                    </a:lnTo>
                    <a:lnTo>
                      <a:pt x="402" y="29"/>
                    </a:lnTo>
                    <a:lnTo>
                      <a:pt x="408" y="17"/>
                    </a:lnTo>
                    <a:lnTo>
                      <a:pt x="402" y="17"/>
                    </a:lnTo>
                    <a:lnTo>
                      <a:pt x="397" y="6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6"/>
                    </a:lnTo>
                    <a:lnTo>
                      <a:pt x="436" y="17"/>
                    </a:lnTo>
                    <a:lnTo>
                      <a:pt x="431" y="23"/>
                    </a:lnTo>
                    <a:lnTo>
                      <a:pt x="419" y="29"/>
                    </a:lnTo>
                    <a:lnTo>
                      <a:pt x="402" y="29"/>
                    </a:lnTo>
                    <a:lnTo>
                      <a:pt x="402" y="34"/>
                    </a:lnTo>
                    <a:lnTo>
                      <a:pt x="402" y="40"/>
                    </a:lnTo>
                    <a:lnTo>
                      <a:pt x="402" y="46"/>
                    </a:lnTo>
                    <a:lnTo>
                      <a:pt x="402" y="57"/>
                    </a:lnTo>
                    <a:lnTo>
                      <a:pt x="397" y="57"/>
                    </a:lnTo>
                    <a:lnTo>
                      <a:pt x="397" y="68"/>
                    </a:lnTo>
                    <a:lnTo>
                      <a:pt x="397" y="74"/>
                    </a:lnTo>
                    <a:lnTo>
                      <a:pt x="397" y="80"/>
                    </a:lnTo>
                    <a:lnTo>
                      <a:pt x="391" y="80"/>
                    </a:lnTo>
                    <a:lnTo>
                      <a:pt x="397" y="85"/>
                    </a:lnTo>
                    <a:lnTo>
                      <a:pt x="397" y="91"/>
                    </a:lnTo>
                    <a:lnTo>
                      <a:pt x="391" y="97"/>
                    </a:lnTo>
                    <a:lnTo>
                      <a:pt x="391" y="102"/>
                    </a:lnTo>
                    <a:lnTo>
                      <a:pt x="391" y="108"/>
                    </a:lnTo>
                    <a:lnTo>
                      <a:pt x="397" y="114"/>
                    </a:lnTo>
                    <a:lnTo>
                      <a:pt x="397" y="119"/>
                    </a:lnTo>
                    <a:lnTo>
                      <a:pt x="402" y="131"/>
                    </a:lnTo>
                    <a:lnTo>
                      <a:pt x="402" y="142"/>
                    </a:lnTo>
                    <a:lnTo>
                      <a:pt x="442" y="148"/>
                    </a:lnTo>
                    <a:lnTo>
                      <a:pt x="448" y="148"/>
                    </a:lnTo>
                    <a:lnTo>
                      <a:pt x="453" y="142"/>
                    </a:lnTo>
                    <a:lnTo>
                      <a:pt x="453" y="136"/>
                    </a:lnTo>
                    <a:lnTo>
                      <a:pt x="459" y="136"/>
                    </a:lnTo>
                    <a:lnTo>
                      <a:pt x="470" y="119"/>
                    </a:lnTo>
                    <a:lnTo>
                      <a:pt x="476" y="114"/>
                    </a:lnTo>
                    <a:lnTo>
                      <a:pt x="493" y="114"/>
                    </a:lnTo>
                    <a:lnTo>
                      <a:pt x="499" y="108"/>
                    </a:lnTo>
                    <a:lnTo>
                      <a:pt x="504" y="119"/>
                    </a:lnTo>
                    <a:lnTo>
                      <a:pt x="504" y="131"/>
                    </a:lnTo>
                    <a:lnTo>
                      <a:pt x="482" y="136"/>
                    </a:lnTo>
                    <a:lnTo>
                      <a:pt x="476" y="148"/>
                    </a:lnTo>
                    <a:lnTo>
                      <a:pt x="487" y="153"/>
                    </a:lnTo>
                    <a:lnTo>
                      <a:pt x="470" y="176"/>
                    </a:lnTo>
                    <a:lnTo>
                      <a:pt x="476" y="182"/>
                    </a:lnTo>
                    <a:lnTo>
                      <a:pt x="470" y="193"/>
                    </a:lnTo>
                    <a:lnTo>
                      <a:pt x="453" y="187"/>
                    </a:lnTo>
                    <a:lnTo>
                      <a:pt x="448" y="233"/>
                    </a:lnTo>
                    <a:lnTo>
                      <a:pt x="425" y="238"/>
                    </a:lnTo>
                    <a:lnTo>
                      <a:pt x="419" y="227"/>
                    </a:lnTo>
                    <a:lnTo>
                      <a:pt x="385" y="227"/>
                    </a:lnTo>
                    <a:lnTo>
                      <a:pt x="374" y="238"/>
                    </a:lnTo>
                    <a:lnTo>
                      <a:pt x="368" y="250"/>
                    </a:lnTo>
                    <a:lnTo>
                      <a:pt x="363" y="250"/>
                    </a:lnTo>
                    <a:lnTo>
                      <a:pt x="357" y="250"/>
                    </a:lnTo>
                    <a:lnTo>
                      <a:pt x="351" y="250"/>
                    </a:lnTo>
                    <a:lnTo>
                      <a:pt x="340" y="255"/>
                    </a:lnTo>
                    <a:lnTo>
                      <a:pt x="351" y="267"/>
                    </a:lnTo>
                    <a:lnTo>
                      <a:pt x="351" y="272"/>
                    </a:lnTo>
                    <a:lnTo>
                      <a:pt x="357" y="272"/>
                    </a:lnTo>
                    <a:lnTo>
                      <a:pt x="357" y="278"/>
                    </a:lnTo>
                    <a:lnTo>
                      <a:pt x="357" y="289"/>
                    </a:lnTo>
                    <a:lnTo>
                      <a:pt x="363" y="295"/>
                    </a:lnTo>
                    <a:lnTo>
                      <a:pt x="368" y="301"/>
                    </a:lnTo>
                    <a:lnTo>
                      <a:pt x="374" y="301"/>
                    </a:lnTo>
                    <a:lnTo>
                      <a:pt x="380" y="312"/>
                    </a:lnTo>
                    <a:lnTo>
                      <a:pt x="380" y="318"/>
                    </a:lnTo>
                    <a:lnTo>
                      <a:pt x="391" y="318"/>
                    </a:lnTo>
                    <a:lnTo>
                      <a:pt x="391" y="323"/>
                    </a:lnTo>
                    <a:lnTo>
                      <a:pt x="402" y="329"/>
                    </a:lnTo>
                    <a:lnTo>
                      <a:pt x="419" y="318"/>
                    </a:lnTo>
                    <a:lnTo>
                      <a:pt x="425" y="318"/>
                    </a:lnTo>
                    <a:lnTo>
                      <a:pt x="431" y="318"/>
                    </a:lnTo>
                    <a:lnTo>
                      <a:pt x="436" y="318"/>
                    </a:lnTo>
                    <a:lnTo>
                      <a:pt x="448" y="340"/>
                    </a:lnTo>
                    <a:lnTo>
                      <a:pt x="419" y="352"/>
                    </a:lnTo>
                    <a:lnTo>
                      <a:pt x="419" y="369"/>
                    </a:lnTo>
                    <a:lnTo>
                      <a:pt x="385" y="374"/>
                    </a:lnTo>
                    <a:lnTo>
                      <a:pt x="380" y="380"/>
                    </a:lnTo>
                    <a:lnTo>
                      <a:pt x="374" y="380"/>
                    </a:lnTo>
                    <a:lnTo>
                      <a:pt x="363" y="380"/>
                    </a:lnTo>
                    <a:lnTo>
                      <a:pt x="351" y="386"/>
                    </a:lnTo>
                    <a:lnTo>
                      <a:pt x="351" y="391"/>
                    </a:lnTo>
                    <a:lnTo>
                      <a:pt x="340" y="397"/>
                    </a:lnTo>
                    <a:lnTo>
                      <a:pt x="340" y="403"/>
                    </a:lnTo>
                    <a:lnTo>
                      <a:pt x="329" y="408"/>
                    </a:lnTo>
                    <a:lnTo>
                      <a:pt x="317" y="414"/>
                    </a:lnTo>
                    <a:lnTo>
                      <a:pt x="312" y="431"/>
                    </a:lnTo>
                    <a:lnTo>
                      <a:pt x="317" y="431"/>
                    </a:lnTo>
                    <a:lnTo>
                      <a:pt x="317" y="437"/>
                    </a:lnTo>
                    <a:lnTo>
                      <a:pt x="300" y="443"/>
                    </a:lnTo>
                    <a:lnTo>
                      <a:pt x="300" y="448"/>
                    </a:lnTo>
                    <a:lnTo>
                      <a:pt x="295" y="448"/>
                    </a:lnTo>
                    <a:lnTo>
                      <a:pt x="295" y="460"/>
                    </a:lnTo>
                    <a:lnTo>
                      <a:pt x="300" y="460"/>
                    </a:lnTo>
                    <a:lnTo>
                      <a:pt x="289" y="471"/>
                    </a:lnTo>
                    <a:lnTo>
                      <a:pt x="283" y="471"/>
                    </a:lnTo>
                    <a:lnTo>
                      <a:pt x="283" y="465"/>
                    </a:lnTo>
                    <a:lnTo>
                      <a:pt x="278" y="465"/>
                    </a:lnTo>
                    <a:lnTo>
                      <a:pt x="278" y="471"/>
                    </a:lnTo>
                    <a:lnTo>
                      <a:pt x="272" y="471"/>
                    </a:lnTo>
                    <a:lnTo>
                      <a:pt x="266" y="471"/>
                    </a:lnTo>
                    <a:lnTo>
                      <a:pt x="261" y="465"/>
                    </a:lnTo>
                    <a:lnTo>
                      <a:pt x="261" y="460"/>
                    </a:lnTo>
                    <a:lnTo>
                      <a:pt x="255" y="465"/>
                    </a:lnTo>
                    <a:lnTo>
                      <a:pt x="249" y="460"/>
                    </a:lnTo>
                    <a:lnTo>
                      <a:pt x="249" y="454"/>
                    </a:lnTo>
                    <a:lnTo>
                      <a:pt x="244" y="454"/>
                    </a:lnTo>
                    <a:lnTo>
                      <a:pt x="238" y="454"/>
                    </a:lnTo>
                    <a:lnTo>
                      <a:pt x="232" y="448"/>
                    </a:lnTo>
                    <a:lnTo>
                      <a:pt x="227" y="443"/>
                    </a:lnTo>
                    <a:lnTo>
                      <a:pt x="221" y="443"/>
                    </a:lnTo>
                    <a:lnTo>
                      <a:pt x="227" y="437"/>
                    </a:lnTo>
                    <a:lnTo>
                      <a:pt x="221" y="437"/>
                    </a:lnTo>
                    <a:lnTo>
                      <a:pt x="221" y="431"/>
                    </a:lnTo>
                    <a:lnTo>
                      <a:pt x="221" y="425"/>
                    </a:lnTo>
                    <a:lnTo>
                      <a:pt x="221" y="420"/>
                    </a:lnTo>
                    <a:lnTo>
                      <a:pt x="221" y="414"/>
                    </a:lnTo>
                    <a:lnTo>
                      <a:pt x="221" y="408"/>
                    </a:lnTo>
                    <a:lnTo>
                      <a:pt x="215" y="408"/>
                    </a:lnTo>
                    <a:lnTo>
                      <a:pt x="210" y="408"/>
                    </a:lnTo>
                    <a:lnTo>
                      <a:pt x="204" y="408"/>
                    </a:lnTo>
                    <a:lnTo>
                      <a:pt x="204" y="414"/>
                    </a:lnTo>
                    <a:lnTo>
                      <a:pt x="198" y="420"/>
                    </a:lnTo>
                    <a:lnTo>
                      <a:pt x="193" y="420"/>
                    </a:lnTo>
                    <a:lnTo>
                      <a:pt x="193" y="425"/>
                    </a:lnTo>
                    <a:lnTo>
                      <a:pt x="187" y="425"/>
                    </a:lnTo>
                    <a:lnTo>
                      <a:pt x="187" y="431"/>
                    </a:lnTo>
                    <a:lnTo>
                      <a:pt x="181" y="425"/>
                    </a:lnTo>
                    <a:lnTo>
                      <a:pt x="181" y="431"/>
                    </a:lnTo>
                    <a:lnTo>
                      <a:pt x="170" y="431"/>
                    </a:lnTo>
                    <a:lnTo>
                      <a:pt x="164" y="431"/>
                    </a:lnTo>
                    <a:lnTo>
                      <a:pt x="159" y="431"/>
                    </a:lnTo>
                    <a:lnTo>
                      <a:pt x="159" y="437"/>
                    </a:lnTo>
                    <a:lnTo>
                      <a:pt x="159" y="443"/>
                    </a:lnTo>
                    <a:lnTo>
                      <a:pt x="153" y="437"/>
                    </a:lnTo>
                    <a:lnTo>
                      <a:pt x="147" y="431"/>
                    </a:lnTo>
                    <a:lnTo>
                      <a:pt x="142" y="431"/>
                    </a:lnTo>
                    <a:lnTo>
                      <a:pt x="136" y="431"/>
                    </a:lnTo>
                    <a:lnTo>
                      <a:pt x="130" y="437"/>
                    </a:lnTo>
                    <a:lnTo>
                      <a:pt x="125" y="437"/>
                    </a:lnTo>
                    <a:lnTo>
                      <a:pt x="125" y="431"/>
                    </a:lnTo>
                    <a:lnTo>
                      <a:pt x="125" y="425"/>
                    </a:lnTo>
                    <a:lnTo>
                      <a:pt x="119" y="425"/>
                    </a:lnTo>
                    <a:lnTo>
                      <a:pt x="113" y="425"/>
                    </a:lnTo>
                    <a:lnTo>
                      <a:pt x="108" y="425"/>
                    </a:lnTo>
                    <a:lnTo>
                      <a:pt x="108" y="431"/>
                    </a:lnTo>
                    <a:lnTo>
                      <a:pt x="108" y="437"/>
                    </a:lnTo>
                    <a:lnTo>
                      <a:pt x="102" y="437"/>
                    </a:lnTo>
                    <a:lnTo>
                      <a:pt x="96" y="4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14" name="Freeform 15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374" y="2455"/>
                <a:ext cx="1094" cy="630"/>
              </a:xfrm>
              <a:custGeom>
                <a:avLst/>
                <a:gdLst>
                  <a:gd name="T0" fmla="*/ 32 w 1094"/>
                  <a:gd name="T1" fmla="*/ 446 h 630"/>
                  <a:gd name="T2" fmla="*/ 63 w 1094"/>
                  <a:gd name="T3" fmla="*/ 422 h 630"/>
                  <a:gd name="T4" fmla="*/ 87 w 1094"/>
                  <a:gd name="T5" fmla="*/ 400 h 630"/>
                  <a:gd name="T6" fmla="*/ 77 w 1094"/>
                  <a:gd name="T7" fmla="*/ 364 h 630"/>
                  <a:gd name="T8" fmla="*/ 144 w 1094"/>
                  <a:gd name="T9" fmla="*/ 344 h 630"/>
                  <a:gd name="T10" fmla="*/ 192 w 1094"/>
                  <a:gd name="T11" fmla="*/ 326 h 630"/>
                  <a:gd name="T12" fmla="*/ 210 w 1094"/>
                  <a:gd name="T13" fmla="*/ 283 h 630"/>
                  <a:gd name="T14" fmla="*/ 269 w 1094"/>
                  <a:gd name="T15" fmla="*/ 253 h 630"/>
                  <a:gd name="T16" fmla="*/ 300 w 1094"/>
                  <a:gd name="T17" fmla="*/ 209 h 630"/>
                  <a:gd name="T18" fmla="*/ 369 w 1094"/>
                  <a:gd name="T19" fmla="*/ 178 h 630"/>
                  <a:gd name="T20" fmla="*/ 408 w 1094"/>
                  <a:gd name="T21" fmla="*/ 154 h 630"/>
                  <a:gd name="T22" fmla="*/ 411 w 1094"/>
                  <a:gd name="T23" fmla="*/ 98 h 630"/>
                  <a:gd name="T24" fmla="*/ 465 w 1094"/>
                  <a:gd name="T25" fmla="*/ 94 h 630"/>
                  <a:gd name="T26" fmla="*/ 536 w 1094"/>
                  <a:gd name="T27" fmla="*/ 86 h 630"/>
                  <a:gd name="T28" fmla="*/ 608 w 1094"/>
                  <a:gd name="T29" fmla="*/ 95 h 630"/>
                  <a:gd name="T30" fmla="*/ 665 w 1094"/>
                  <a:gd name="T31" fmla="*/ 71 h 630"/>
                  <a:gd name="T32" fmla="*/ 702 w 1094"/>
                  <a:gd name="T33" fmla="*/ 49 h 630"/>
                  <a:gd name="T34" fmla="*/ 767 w 1094"/>
                  <a:gd name="T35" fmla="*/ 92 h 630"/>
                  <a:gd name="T36" fmla="*/ 804 w 1094"/>
                  <a:gd name="T37" fmla="*/ 67 h 630"/>
                  <a:gd name="T38" fmla="*/ 836 w 1094"/>
                  <a:gd name="T39" fmla="*/ 26 h 630"/>
                  <a:gd name="T40" fmla="*/ 879 w 1094"/>
                  <a:gd name="T41" fmla="*/ 19 h 630"/>
                  <a:gd name="T42" fmla="*/ 944 w 1094"/>
                  <a:gd name="T43" fmla="*/ 13 h 630"/>
                  <a:gd name="T44" fmla="*/ 896 w 1094"/>
                  <a:gd name="T45" fmla="*/ 43 h 630"/>
                  <a:gd name="T46" fmla="*/ 909 w 1094"/>
                  <a:gd name="T47" fmla="*/ 86 h 630"/>
                  <a:gd name="T48" fmla="*/ 954 w 1094"/>
                  <a:gd name="T49" fmla="*/ 91 h 630"/>
                  <a:gd name="T50" fmla="*/ 1011 w 1094"/>
                  <a:gd name="T51" fmla="*/ 100 h 630"/>
                  <a:gd name="T52" fmla="*/ 1064 w 1094"/>
                  <a:gd name="T53" fmla="*/ 113 h 630"/>
                  <a:gd name="T54" fmla="*/ 1085 w 1094"/>
                  <a:gd name="T55" fmla="*/ 148 h 630"/>
                  <a:gd name="T56" fmla="*/ 1064 w 1094"/>
                  <a:gd name="T57" fmla="*/ 196 h 630"/>
                  <a:gd name="T58" fmla="*/ 1001 w 1094"/>
                  <a:gd name="T59" fmla="*/ 239 h 630"/>
                  <a:gd name="T60" fmla="*/ 948 w 1094"/>
                  <a:gd name="T61" fmla="*/ 283 h 630"/>
                  <a:gd name="T62" fmla="*/ 902 w 1094"/>
                  <a:gd name="T63" fmla="*/ 332 h 630"/>
                  <a:gd name="T64" fmla="*/ 849 w 1094"/>
                  <a:gd name="T65" fmla="*/ 382 h 630"/>
                  <a:gd name="T66" fmla="*/ 807 w 1094"/>
                  <a:gd name="T67" fmla="*/ 406 h 630"/>
                  <a:gd name="T68" fmla="*/ 747 w 1094"/>
                  <a:gd name="T69" fmla="*/ 449 h 630"/>
                  <a:gd name="T70" fmla="*/ 699 w 1094"/>
                  <a:gd name="T71" fmla="*/ 479 h 630"/>
                  <a:gd name="T72" fmla="*/ 668 w 1094"/>
                  <a:gd name="T73" fmla="*/ 502 h 630"/>
                  <a:gd name="T74" fmla="*/ 621 w 1094"/>
                  <a:gd name="T75" fmla="*/ 532 h 630"/>
                  <a:gd name="T76" fmla="*/ 552 w 1094"/>
                  <a:gd name="T77" fmla="*/ 560 h 630"/>
                  <a:gd name="T78" fmla="*/ 465 w 1094"/>
                  <a:gd name="T79" fmla="*/ 551 h 630"/>
                  <a:gd name="T80" fmla="*/ 422 w 1094"/>
                  <a:gd name="T81" fmla="*/ 571 h 630"/>
                  <a:gd name="T82" fmla="*/ 395 w 1094"/>
                  <a:gd name="T83" fmla="*/ 601 h 630"/>
                  <a:gd name="T84" fmla="*/ 318 w 1094"/>
                  <a:gd name="T85" fmla="*/ 595 h 630"/>
                  <a:gd name="T86" fmla="*/ 299 w 1094"/>
                  <a:gd name="T87" fmla="*/ 626 h 630"/>
                  <a:gd name="T88" fmla="*/ 228 w 1094"/>
                  <a:gd name="T89" fmla="*/ 611 h 630"/>
                  <a:gd name="T90" fmla="*/ 156 w 1094"/>
                  <a:gd name="T91" fmla="*/ 596 h 630"/>
                  <a:gd name="T92" fmla="*/ 108 w 1094"/>
                  <a:gd name="T93" fmla="*/ 562 h 630"/>
                  <a:gd name="T94" fmla="*/ 131 w 1094"/>
                  <a:gd name="T95" fmla="*/ 541 h 630"/>
                  <a:gd name="T96" fmla="*/ 78 w 1094"/>
                  <a:gd name="T97" fmla="*/ 505 h 630"/>
                  <a:gd name="T98" fmla="*/ 17 w 1094"/>
                  <a:gd name="T99" fmla="*/ 506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94" h="630">
                    <a:moveTo>
                      <a:pt x="2" y="496"/>
                    </a:moveTo>
                    <a:cubicBezTo>
                      <a:pt x="8" y="493"/>
                      <a:pt x="10" y="488"/>
                      <a:pt x="17" y="485"/>
                    </a:cubicBezTo>
                    <a:cubicBezTo>
                      <a:pt x="19" y="472"/>
                      <a:pt x="23" y="470"/>
                      <a:pt x="33" y="463"/>
                    </a:cubicBezTo>
                    <a:cubicBezTo>
                      <a:pt x="36" y="456"/>
                      <a:pt x="31" y="451"/>
                      <a:pt x="32" y="446"/>
                    </a:cubicBezTo>
                    <a:cubicBezTo>
                      <a:pt x="33" y="441"/>
                      <a:pt x="37" y="433"/>
                      <a:pt x="41" y="430"/>
                    </a:cubicBezTo>
                    <a:cubicBezTo>
                      <a:pt x="45" y="427"/>
                      <a:pt x="52" y="430"/>
                      <a:pt x="54" y="427"/>
                    </a:cubicBezTo>
                    <a:cubicBezTo>
                      <a:pt x="58" y="414"/>
                      <a:pt x="44" y="415"/>
                      <a:pt x="54" y="412"/>
                    </a:cubicBezTo>
                    <a:cubicBezTo>
                      <a:pt x="56" y="410"/>
                      <a:pt x="59" y="421"/>
                      <a:pt x="63" y="422"/>
                    </a:cubicBezTo>
                    <a:cubicBezTo>
                      <a:pt x="66" y="422"/>
                      <a:pt x="65" y="414"/>
                      <a:pt x="71" y="413"/>
                    </a:cubicBezTo>
                    <a:cubicBezTo>
                      <a:pt x="82" y="417"/>
                      <a:pt x="86" y="419"/>
                      <a:pt x="99" y="418"/>
                    </a:cubicBezTo>
                    <a:cubicBezTo>
                      <a:pt x="96" y="405"/>
                      <a:pt x="101" y="418"/>
                      <a:pt x="93" y="410"/>
                    </a:cubicBezTo>
                    <a:cubicBezTo>
                      <a:pt x="87" y="404"/>
                      <a:pt x="99" y="407"/>
                      <a:pt x="87" y="400"/>
                    </a:cubicBezTo>
                    <a:cubicBezTo>
                      <a:pt x="86" y="399"/>
                      <a:pt x="77" y="395"/>
                      <a:pt x="78" y="394"/>
                    </a:cubicBezTo>
                    <a:cubicBezTo>
                      <a:pt x="80" y="392"/>
                      <a:pt x="85" y="395"/>
                      <a:pt x="87" y="392"/>
                    </a:cubicBezTo>
                    <a:cubicBezTo>
                      <a:pt x="93" y="382"/>
                      <a:pt x="86" y="380"/>
                      <a:pt x="81" y="377"/>
                    </a:cubicBezTo>
                    <a:cubicBezTo>
                      <a:pt x="79" y="367"/>
                      <a:pt x="65" y="367"/>
                      <a:pt x="77" y="364"/>
                    </a:cubicBezTo>
                    <a:cubicBezTo>
                      <a:pt x="79" y="350"/>
                      <a:pt x="89" y="353"/>
                      <a:pt x="99" y="353"/>
                    </a:cubicBezTo>
                    <a:cubicBezTo>
                      <a:pt x="103" y="350"/>
                      <a:pt x="105" y="345"/>
                      <a:pt x="110" y="344"/>
                    </a:cubicBezTo>
                    <a:cubicBezTo>
                      <a:pt x="115" y="343"/>
                      <a:pt x="125" y="347"/>
                      <a:pt x="131" y="347"/>
                    </a:cubicBezTo>
                    <a:cubicBezTo>
                      <a:pt x="135" y="346"/>
                      <a:pt x="142" y="347"/>
                      <a:pt x="144" y="344"/>
                    </a:cubicBezTo>
                    <a:cubicBezTo>
                      <a:pt x="146" y="341"/>
                      <a:pt x="141" y="334"/>
                      <a:pt x="143" y="331"/>
                    </a:cubicBezTo>
                    <a:cubicBezTo>
                      <a:pt x="148" y="328"/>
                      <a:pt x="153" y="325"/>
                      <a:pt x="158" y="325"/>
                    </a:cubicBezTo>
                    <a:cubicBezTo>
                      <a:pt x="163" y="325"/>
                      <a:pt x="170" y="334"/>
                      <a:pt x="176" y="334"/>
                    </a:cubicBezTo>
                    <a:cubicBezTo>
                      <a:pt x="178" y="334"/>
                      <a:pt x="191" y="328"/>
                      <a:pt x="192" y="326"/>
                    </a:cubicBezTo>
                    <a:cubicBezTo>
                      <a:pt x="195" y="320"/>
                      <a:pt x="200" y="320"/>
                      <a:pt x="206" y="319"/>
                    </a:cubicBezTo>
                    <a:cubicBezTo>
                      <a:pt x="207" y="313"/>
                      <a:pt x="206" y="307"/>
                      <a:pt x="209" y="302"/>
                    </a:cubicBezTo>
                    <a:cubicBezTo>
                      <a:pt x="210" y="300"/>
                      <a:pt x="222" y="293"/>
                      <a:pt x="225" y="287"/>
                    </a:cubicBezTo>
                    <a:cubicBezTo>
                      <a:pt x="220" y="286"/>
                      <a:pt x="215" y="284"/>
                      <a:pt x="210" y="283"/>
                    </a:cubicBezTo>
                    <a:cubicBezTo>
                      <a:pt x="203" y="280"/>
                      <a:pt x="209" y="277"/>
                      <a:pt x="212" y="272"/>
                    </a:cubicBezTo>
                    <a:cubicBezTo>
                      <a:pt x="213" y="253"/>
                      <a:pt x="211" y="261"/>
                      <a:pt x="224" y="263"/>
                    </a:cubicBezTo>
                    <a:cubicBezTo>
                      <a:pt x="250" y="260"/>
                      <a:pt x="224" y="266"/>
                      <a:pt x="237" y="257"/>
                    </a:cubicBezTo>
                    <a:cubicBezTo>
                      <a:pt x="244" y="252"/>
                      <a:pt x="260" y="254"/>
                      <a:pt x="269" y="253"/>
                    </a:cubicBezTo>
                    <a:cubicBezTo>
                      <a:pt x="265" y="245"/>
                      <a:pt x="263" y="236"/>
                      <a:pt x="269" y="232"/>
                    </a:cubicBezTo>
                    <a:cubicBezTo>
                      <a:pt x="269" y="227"/>
                      <a:pt x="267" y="216"/>
                      <a:pt x="278" y="214"/>
                    </a:cubicBezTo>
                    <a:cubicBezTo>
                      <a:pt x="281" y="210"/>
                      <a:pt x="279" y="207"/>
                      <a:pt x="285" y="206"/>
                    </a:cubicBezTo>
                    <a:cubicBezTo>
                      <a:pt x="289" y="205"/>
                      <a:pt x="295" y="210"/>
                      <a:pt x="300" y="209"/>
                    </a:cubicBezTo>
                    <a:cubicBezTo>
                      <a:pt x="305" y="206"/>
                      <a:pt x="315" y="204"/>
                      <a:pt x="318" y="199"/>
                    </a:cubicBezTo>
                    <a:cubicBezTo>
                      <a:pt x="324" y="196"/>
                      <a:pt x="326" y="193"/>
                      <a:pt x="333" y="191"/>
                    </a:cubicBezTo>
                    <a:cubicBezTo>
                      <a:pt x="339" y="190"/>
                      <a:pt x="347" y="193"/>
                      <a:pt x="353" y="191"/>
                    </a:cubicBezTo>
                    <a:cubicBezTo>
                      <a:pt x="360" y="189"/>
                      <a:pt x="362" y="180"/>
                      <a:pt x="369" y="178"/>
                    </a:cubicBezTo>
                    <a:cubicBezTo>
                      <a:pt x="375" y="176"/>
                      <a:pt x="385" y="181"/>
                      <a:pt x="390" y="181"/>
                    </a:cubicBezTo>
                    <a:cubicBezTo>
                      <a:pt x="395" y="180"/>
                      <a:pt x="395" y="177"/>
                      <a:pt x="398" y="175"/>
                    </a:cubicBezTo>
                    <a:cubicBezTo>
                      <a:pt x="401" y="172"/>
                      <a:pt x="405" y="167"/>
                      <a:pt x="407" y="164"/>
                    </a:cubicBezTo>
                    <a:cubicBezTo>
                      <a:pt x="412" y="156"/>
                      <a:pt x="410" y="164"/>
                      <a:pt x="408" y="154"/>
                    </a:cubicBezTo>
                    <a:cubicBezTo>
                      <a:pt x="413" y="147"/>
                      <a:pt x="418" y="144"/>
                      <a:pt x="420" y="134"/>
                    </a:cubicBezTo>
                    <a:cubicBezTo>
                      <a:pt x="417" y="129"/>
                      <a:pt x="419" y="128"/>
                      <a:pt x="414" y="125"/>
                    </a:cubicBezTo>
                    <a:cubicBezTo>
                      <a:pt x="424" y="124"/>
                      <a:pt x="422" y="118"/>
                      <a:pt x="413" y="113"/>
                    </a:cubicBezTo>
                    <a:cubicBezTo>
                      <a:pt x="412" y="109"/>
                      <a:pt x="410" y="102"/>
                      <a:pt x="411" y="98"/>
                    </a:cubicBezTo>
                    <a:cubicBezTo>
                      <a:pt x="412" y="94"/>
                      <a:pt x="413" y="91"/>
                      <a:pt x="416" y="89"/>
                    </a:cubicBezTo>
                    <a:cubicBezTo>
                      <a:pt x="419" y="88"/>
                      <a:pt x="428" y="87"/>
                      <a:pt x="432" y="88"/>
                    </a:cubicBezTo>
                    <a:cubicBezTo>
                      <a:pt x="437" y="90"/>
                      <a:pt x="439" y="99"/>
                      <a:pt x="444" y="100"/>
                    </a:cubicBezTo>
                    <a:cubicBezTo>
                      <a:pt x="451" y="105"/>
                      <a:pt x="465" y="94"/>
                      <a:pt x="465" y="94"/>
                    </a:cubicBezTo>
                    <a:cubicBezTo>
                      <a:pt x="471" y="93"/>
                      <a:pt x="470" y="85"/>
                      <a:pt x="474" y="83"/>
                    </a:cubicBezTo>
                    <a:cubicBezTo>
                      <a:pt x="478" y="81"/>
                      <a:pt x="483" y="83"/>
                      <a:pt x="489" y="82"/>
                    </a:cubicBezTo>
                    <a:cubicBezTo>
                      <a:pt x="498" y="80"/>
                      <a:pt x="503" y="75"/>
                      <a:pt x="512" y="75"/>
                    </a:cubicBezTo>
                    <a:cubicBezTo>
                      <a:pt x="522" y="77"/>
                      <a:pt x="527" y="81"/>
                      <a:pt x="536" y="86"/>
                    </a:cubicBezTo>
                    <a:cubicBezTo>
                      <a:pt x="548" y="85"/>
                      <a:pt x="544" y="83"/>
                      <a:pt x="555" y="85"/>
                    </a:cubicBezTo>
                    <a:cubicBezTo>
                      <a:pt x="559" y="88"/>
                      <a:pt x="571" y="95"/>
                      <a:pt x="576" y="97"/>
                    </a:cubicBezTo>
                    <a:cubicBezTo>
                      <a:pt x="582" y="98"/>
                      <a:pt x="586" y="97"/>
                      <a:pt x="591" y="97"/>
                    </a:cubicBezTo>
                    <a:cubicBezTo>
                      <a:pt x="596" y="97"/>
                      <a:pt x="603" y="95"/>
                      <a:pt x="608" y="95"/>
                    </a:cubicBezTo>
                    <a:cubicBezTo>
                      <a:pt x="617" y="102"/>
                      <a:pt x="615" y="99"/>
                      <a:pt x="624" y="95"/>
                    </a:cubicBezTo>
                    <a:cubicBezTo>
                      <a:pt x="628" y="88"/>
                      <a:pt x="627" y="85"/>
                      <a:pt x="635" y="83"/>
                    </a:cubicBezTo>
                    <a:cubicBezTo>
                      <a:pt x="633" y="72"/>
                      <a:pt x="644" y="83"/>
                      <a:pt x="653" y="80"/>
                    </a:cubicBezTo>
                    <a:cubicBezTo>
                      <a:pt x="657" y="79"/>
                      <a:pt x="659" y="72"/>
                      <a:pt x="665" y="71"/>
                    </a:cubicBezTo>
                    <a:cubicBezTo>
                      <a:pt x="670" y="70"/>
                      <a:pt x="678" y="75"/>
                      <a:pt x="681" y="73"/>
                    </a:cubicBezTo>
                    <a:cubicBezTo>
                      <a:pt x="685" y="71"/>
                      <a:pt x="685" y="63"/>
                      <a:pt x="686" y="59"/>
                    </a:cubicBezTo>
                    <a:cubicBezTo>
                      <a:pt x="687" y="55"/>
                      <a:pt x="688" y="49"/>
                      <a:pt x="690" y="47"/>
                    </a:cubicBezTo>
                    <a:cubicBezTo>
                      <a:pt x="693" y="46"/>
                      <a:pt x="698" y="47"/>
                      <a:pt x="702" y="49"/>
                    </a:cubicBezTo>
                    <a:cubicBezTo>
                      <a:pt x="706" y="51"/>
                      <a:pt x="712" y="54"/>
                      <a:pt x="717" y="58"/>
                    </a:cubicBezTo>
                    <a:cubicBezTo>
                      <a:pt x="721" y="74"/>
                      <a:pt x="718" y="65"/>
                      <a:pt x="732" y="71"/>
                    </a:cubicBezTo>
                    <a:cubicBezTo>
                      <a:pt x="739" y="74"/>
                      <a:pt x="739" y="88"/>
                      <a:pt x="749" y="89"/>
                    </a:cubicBezTo>
                    <a:cubicBezTo>
                      <a:pt x="756" y="90"/>
                      <a:pt x="760" y="92"/>
                      <a:pt x="767" y="92"/>
                    </a:cubicBezTo>
                    <a:cubicBezTo>
                      <a:pt x="776" y="97"/>
                      <a:pt x="785" y="95"/>
                      <a:pt x="795" y="94"/>
                    </a:cubicBezTo>
                    <a:cubicBezTo>
                      <a:pt x="796" y="92"/>
                      <a:pt x="796" y="90"/>
                      <a:pt x="797" y="89"/>
                    </a:cubicBezTo>
                    <a:cubicBezTo>
                      <a:pt x="798" y="88"/>
                      <a:pt x="800" y="87"/>
                      <a:pt x="801" y="86"/>
                    </a:cubicBezTo>
                    <a:cubicBezTo>
                      <a:pt x="802" y="83"/>
                      <a:pt x="802" y="71"/>
                      <a:pt x="804" y="67"/>
                    </a:cubicBezTo>
                    <a:cubicBezTo>
                      <a:pt x="806" y="63"/>
                      <a:pt x="813" y="65"/>
                      <a:pt x="815" y="61"/>
                    </a:cubicBezTo>
                    <a:cubicBezTo>
                      <a:pt x="822" y="58"/>
                      <a:pt x="819" y="45"/>
                      <a:pt x="815" y="40"/>
                    </a:cubicBezTo>
                    <a:cubicBezTo>
                      <a:pt x="817" y="20"/>
                      <a:pt x="812" y="44"/>
                      <a:pt x="831" y="37"/>
                    </a:cubicBezTo>
                    <a:cubicBezTo>
                      <a:pt x="835" y="36"/>
                      <a:pt x="833" y="28"/>
                      <a:pt x="836" y="26"/>
                    </a:cubicBezTo>
                    <a:cubicBezTo>
                      <a:pt x="839" y="23"/>
                      <a:pt x="845" y="21"/>
                      <a:pt x="848" y="20"/>
                    </a:cubicBezTo>
                    <a:cubicBezTo>
                      <a:pt x="851" y="19"/>
                      <a:pt x="852" y="17"/>
                      <a:pt x="855" y="17"/>
                    </a:cubicBezTo>
                    <a:cubicBezTo>
                      <a:pt x="860" y="15"/>
                      <a:pt x="863" y="17"/>
                      <a:pt x="867" y="17"/>
                    </a:cubicBezTo>
                    <a:cubicBezTo>
                      <a:pt x="871" y="17"/>
                      <a:pt x="874" y="20"/>
                      <a:pt x="879" y="19"/>
                    </a:cubicBezTo>
                    <a:cubicBezTo>
                      <a:pt x="886" y="15"/>
                      <a:pt x="891" y="15"/>
                      <a:pt x="899" y="13"/>
                    </a:cubicBezTo>
                    <a:cubicBezTo>
                      <a:pt x="909" y="8"/>
                      <a:pt x="907" y="15"/>
                      <a:pt x="915" y="5"/>
                    </a:cubicBezTo>
                    <a:cubicBezTo>
                      <a:pt x="921" y="3"/>
                      <a:pt x="928" y="0"/>
                      <a:pt x="933" y="1"/>
                    </a:cubicBezTo>
                    <a:cubicBezTo>
                      <a:pt x="938" y="2"/>
                      <a:pt x="945" y="9"/>
                      <a:pt x="944" y="13"/>
                    </a:cubicBezTo>
                    <a:cubicBezTo>
                      <a:pt x="940" y="21"/>
                      <a:pt x="936" y="20"/>
                      <a:pt x="927" y="22"/>
                    </a:cubicBezTo>
                    <a:cubicBezTo>
                      <a:pt x="926" y="30"/>
                      <a:pt x="922" y="30"/>
                      <a:pt x="917" y="35"/>
                    </a:cubicBezTo>
                    <a:cubicBezTo>
                      <a:pt x="914" y="38"/>
                      <a:pt x="909" y="42"/>
                      <a:pt x="906" y="43"/>
                    </a:cubicBezTo>
                    <a:cubicBezTo>
                      <a:pt x="903" y="44"/>
                      <a:pt x="898" y="40"/>
                      <a:pt x="896" y="43"/>
                    </a:cubicBezTo>
                    <a:cubicBezTo>
                      <a:pt x="894" y="45"/>
                      <a:pt x="894" y="55"/>
                      <a:pt x="893" y="59"/>
                    </a:cubicBezTo>
                    <a:cubicBezTo>
                      <a:pt x="892" y="63"/>
                      <a:pt x="888" y="68"/>
                      <a:pt x="890" y="70"/>
                    </a:cubicBezTo>
                    <a:cubicBezTo>
                      <a:pt x="891" y="73"/>
                      <a:pt x="899" y="71"/>
                      <a:pt x="903" y="74"/>
                    </a:cubicBezTo>
                    <a:cubicBezTo>
                      <a:pt x="906" y="77"/>
                      <a:pt x="906" y="85"/>
                      <a:pt x="909" y="86"/>
                    </a:cubicBezTo>
                    <a:cubicBezTo>
                      <a:pt x="912" y="87"/>
                      <a:pt x="918" y="85"/>
                      <a:pt x="921" y="83"/>
                    </a:cubicBezTo>
                    <a:cubicBezTo>
                      <a:pt x="925" y="84"/>
                      <a:pt x="925" y="75"/>
                      <a:pt x="928" y="76"/>
                    </a:cubicBezTo>
                    <a:cubicBezTo>
                      <a:pt x="931" y="77"/>
                      <a:pt x="937" y="85"/>
                      <a:pt x="941" y="88"/>
                    </a:cubicBezTo>
                    <a:cubicBezTo>
                      <a:pt x="946" y="91"/>
                      <a:pt x="949" y="90"/>
                      <a:pt x="954" y="91"/>
                    </a:cubicBezTo>
                    <a:cubicBezTo>
                      <a:pt x="959" y="92"/>
                      <a:pt x="966" y="97"/>
                      <a:pt x="972" y="97"/>
                    </a:cubicBezTo>
                    <a:cubicBezTo>
                      <a:pt x="978" y="97"/>
                      <a:pt x="985" y="92"/>
                      <a:pt x="990" y="92"/>
                    </a:cubicBezTo>
                    <a:cubicBezTo>
                      <a:pt x="994" y="92"/>
                      <a:pt x="1000" y="94"/>
                      <a:pt x="1003" y="95"/>
                    </a:cubicBezTo>
                    <a:cubicBezTo>
                      <a:pt x="1006" y="96"/>
                      <a:pt x="1007" y="99"/>
                      <a:pt x="1011" y="100"/>
                    </a:cubicBezTo>
                    <a:cubicBezTo>
                      <a:pt x="1017" y="102"/>
                      <a:pt x="1021" y="103"/>
                      <a:pt x="1026" y="103"/>
                    </a:cubicBezTo>
                    <a:cubicBezTo>
                      <a:pt x="1031" y="103"/>
                      <a:pt x="1035" y="102"/>
                      <a:pt x="1039" y="103"/>
                    </a:cubicBezTo>
                    <a:cubicBezTo>
                      <a:pt x="1043" y="104"/>
                      <a:pt x="1045" y="108"/>
                      <a:pt x="1049" y="110"/>
                    </a:cubicBezTo>
                    <a:cubicBezTo>
                      <a:pt x="1054" y="114"/>
                      <a:pt x="1058" y="112"/>
                      <a:pt x="1064" y="113"/>
                    </a:cubicBezTo>
                    <a:cubicBezTo>
                      <a:pt x="1065" y="120"/>
                      <a:pt x="1065" y="118"/>
                      <a:pt x="1071" y="122"/>
                    </a:cubicBezTo>
                    <a:cubicBezTo>
                      <a:pt x="1074" y="136"/>
                      <a:pt x="1073" y="116"/>
                      <a:pt x="1081" y="128"/>
                    </a:cubicBezTo>
                    <a:cubicBezTo>
                      <a:pt x="1083" y="130"/>
                      <a:pt x="1087" y="137"/>
                      <a:pt x="1088" y="140"/>
                    </a:cubicBezTo>
                    <a:cubicBezTo>
                      <a:pt x="1089" y="143"/>
                      <a:pt x="1084" y="145"/>
                      <a:pt x="1085" y="148"/>
                    </a:cubicBezTo>
                    <a:cubicBezTo>
                      <a:pt x="1086" y="151"/>
                      <a:pt x="1091" y="154"/>
                      <a:pt x="1092" y="158"/>
                    </a:cubicBezTo>
                    <a:cubicBezTo>
                      <a:pt x="1092" y="162"/>
                      <a:pt x="1094" y="169"/>
                      <a:pt x="1091" y="172"/>
                    </a:cubicBezTo>
                    <a:cubicBezTo>
                      <a:pt x="1089" y="175"/>
                      <a:pt x="1084" y="174"/>
                      <a:pt x="1079" y="178"/>
                    </a:cubicBezTo>
                    <a:cubicBezTo>
                      <a:pt x="1073" y="186"/>
                      <a:pt x="1074" y="194"/>
                      <a:pt x="1064" y="196"/>
                    </a:cubicBezTo>
                    <a:cubicBezTo>
                      <a:pt x="1060" y="202"/>
                      <a:pt x="1053" y="208"/>
                      <a:pt x="1046" y="209"/>
                    </a:cubicBezTo>
                    <a:cubicBezTo>
                      <a:pt x="1038" y="213"/>
                      <a:pt x="1034" y="213"/>
                      <a:pt x="1025" y="214"/>
                    </a:cubicBezTo>
                    <a:cubicBezTo>
                      <a:pt x="1023" y="218"/>
                      <a:pt x="1023" y="224"/>
                      <a:pt x="1019" y="227"/>
                    </a:cubicBezTo>
                    <a:cubicBezTo>
                      <a:pt x="1012" y="232"/>
                      <a:pt x="1005" y="230"/>
                      <a:pt x="1001" y="239"/>
                    </a:cubicBezTo>
                    <a:cubicBezTo>
                      <a:pt x="996" y="243"/>
                      <a:pt x="994" y="245"/>
                      <a:pt x="990" y="247"/>
                    </a:cubicBezTo>
                    <a:cubicBezTo>
                      <a:pt x="986" y="249"/>
                      <a:pt x="983" y="247"/>
                      <a:pt x="978" y="251"/>
                    </a:cubicBezTo>
                    <a:cubicBezTo>
                      <a:pt x="976" y="260"/>
                      <a:pt x="970" y="264"/>
                      <a:pt x="962" y="268"/>
                    </a:cubicBezTo>
                    <a:cubicBezTo>
                      <a:pt x="958" y="273"/>
                      <a:pt x="952" y="278"/>
                      <a:pt x="948" y="283"/>
                    </a:cubicBezTo>
                    <a:cubicBezTo>
                      <a:pt x="944" y="288"/>
                      <a:pt x="941" y="294"/>
                      <a:pt x="936" y="299"/>
                    </a:cubicBezTo>
                    <a:cubicBezTo>
                      <a:pt x="930" y="302"/>
                      <a:pt x="925" y="307"/>
                      <a:pt x="920" y="311"/>
                    </a:cubicBezTo>
                    <a:cubicBezTo>
                      <a:pt x="918" y="316"/>
                      <a:pt x="915" y="320"/>
                      <a:pt x="912" y="325"/>
                    </a:cubicBezTo>
                    <a:cubicBezTo>
                      <a:pt x="909" y="329"/>
                      <a:pt x="906" y="328"/>
                      <a:pt x="902" y="332"/>
                    </a:cubicBezTo>
                    <a:cubicBezTo>
                      <a:pt x="898" y="336"/>
                      <a:pt x="892" y="343"/>
                      <a:pt x="888" y="347"/>
                    </a:cubicBezTo>
                    <a:cubicBezTo>
                      <a:pt x="880" y="353"/>
                      <a:pt x="885" y="353"/>
                      <a:pt x="875" y="355"/>
                    </a:cubicBezTo>
                    <a:cubicBezTo>
                      <a:pt x="872" y="357"/>
                      <a:pt x="860" y="365"/>
                      <a:pt x="858" y="368"/>
                    </a:cubicBezTo>
                    <a:cubicBezTo>
                      <a:pt x="854" y="374"/>
                      <a:pt x="857" y="377"/>
                      <a:pt x="849" y="382"/>
                    </a:cubicBezTo>
                    <a:cubicBezTo>
                      <a:pt x="842" y="380"/>
                      <a:pt x="841" y="380"/>
                      <a:pt x="836" y="386"/>
                    </a:cubicBezTo>
                    <a:cubicBezTo>
                      <a:pt x="833" y="395"/>
                      <a:pt x="836" y="397"/>
                      <a:pt x="825" y="398"/>
                    </a:cubicBezTo>
                    <a:cubicBezTo>
                      <a:pt x="820" y="400"/>
                      <a:pt x="815" y="399"/>
                      <a:pt x="810" y="401"/>
                    </a:cubicBezTo>
                    <a:cubicBezTo>
                      <a:pt x="808" y="402"/>
                      <a:pt x="809" y="405"/>
                      <a:pt x="807" y="406"/>
                    </a:cubicBezTo>
                    <a:cubicBezTo>
                      <a:pt x="805" y="407"/>
                      <a:pt x="803" y="407"/>
                      <a:pt x="801" y="407"/>
                    </a:cubicBezTo>
                    <a:cubicBezTo>
                      <a:pt x="795" y="410"/>
                      <a:pt x="786" y="417"/>
                      <a:pt x="780" y="421"/>
                    </a:cubicBezTo>
                    <a:cubicBezTo>
                      <a:pt x="768" y="437"/>
                      <a:pt x="784" y="436"/>
                      <a:pt x="759" y="439"/>
                    </a:cubicBezTo>
                    <a:cubicBezTo>
                      <a:pt x="754" y="442"/>
                      <a:pt x="752" y="446"/>
                      <a:pt x="747" y="449"/>
                    </a:cubicBezTo>
                    <a:cubicBezTo>
                      <a:pt x="747" y="451"/>
                      <a:pt x="747" y="453"/>
                      <a:pt x="746" y="454"/>
                    </a:cubicBezTo>
                    <a:cubicBezTo>
                      <a:pt x="744" y="456"/>
                      <a:pt x="729" y="459"/>
                      <a:pt x="726" y="461"/>
                    </a:cubicBezTo>
                    <a:cubicBezTo>
                      <a:pt x="718" y="465"/>
                      <a:pt x="722" y="469"/>
                      <a:pt x="714" y="472"/>
                    </a:cubicBezTo>
                    <a:cubicBezTo>
                      <a:pt x="709" y="477"/>
                      <a:pt x="706" y="478"/>
                      <a:pt x="699" y="479"/>
                    </a:cubicBezTo>
                    <a:cubicBezTo>
                      <a:pt x="695" y="481"/>
                      <a:pt x="691" y="487"/>
                      <a:pt x="687" y="488"/>
                    </a:cubicBezTo>
                    <a:cubicBezTo>
                      <a:pt x="683" y="489"/>
                      <a:pt x="678" y="484"/>
                      <a:pt x="677" y="485"/>
                    </a:cubicBezTo>
                    <a:cubicBezTo>
                      <a:pt x="676" y="486"/>
                      <a:pt x="682" y="491"/>
                      <a:pt x="681" y="494"/>
                    </a:cubicBezTo>
                    <a:cubicBezTo>
                      <a:pt x="680" y="497"/>
                      <a:pt x="674" y="499"/>
                      <a:pt x="668" y="502"/>
                    </a:cubicBezTo>
                    <a:cubicBezTo>
                      <a:pt x="655" y="508"/>
                      <a:pt x="661" y="508"/>
                      <a:pt x="647" y="511"/>
                    </a:cubicBezTo>
                    <a:cubicBezTo>
                      <a:pt x="645" y="518"/>
                      <a:pt x="647" y="522"/>
                      <a:pt x="639" y="524"/>
                    </a:cubicBezTo>
                    <a:cubicBezTo>
                      <a:pt x="628" y="529"/>
                      <a:pt x="654" y="515"/>
                      <a:pt x="630" y="520"/>
                    </a:cubicBezTo>
                    <a:cubicBezTo>
                      <a:pt x="626" y="520"/>
                      <a:pt x="625" y="530"/>
                      <a:pt x="621" y="532"/>
                    </a:cubicBezTo>
                    <a:cubicBezTo>
                      <a:pt x="617" y="534"/>
                      <a:pt x="612" y="531"/>
                      <a:pt x="606" y="533"/>
                    </a:cubicBezTo>
                    <a:cubicBezTo>
                      <a:pt x="599" y="536"/>
                      <a:pt x="589" y="542"/>
                      <a:pt x="582" y="544"/>
                    </a:cubicBezTo>
                    <a:cubicBezTo>
                      <a:pt x="576" y="546"/>
                      <a:pt x="564" y="547"/>
                      <a:pt x="564" y="547"/>
                    </a:cubicBezTo>
                    <a:cubicBezTo>
                      <a:pt x="557" y="553"/>
                      <a:pt x="559" y="555"/>
                      <a:pt x="552" y="560"/>
                    </a:cubicBezTo>
                    <a:cubicBezTo>
                      <a:pt x="544" y="562"/>
                      <a:pt x="530" y="563"/>
                      <a:pt x="521" y="563"/>
                    </a:cubicBezTo>
                    <a:cubicBezTo>
                      <a:pt x="512" y="563"/>
                      <a:pt x="501" y="561"/>
                      <a:pt x="495" y="559"/>
                    </a:cubicBezTo>
                    <a:cubicBezTo>
                      <a:pt x="485" y="551"/>
                      <a:pt x="501" y="555"/>
                      <a:pt x="486" y="553"/>
                    </a:cubicBezTo>
                    <a:cubicBezTo>
                      <a:pt x="478" y="549"/>
                      <a:pt x="474" y="550"/>
                      <a:pt x="465" y="551"/>
                    </a:cubicBezTo>
                    <a:cubicBezTo>
                      <a:pt x="459" y="552"/>
                      <a:pt x="456" y="553"/>
                      <a:pt x="450" y="554"/>
                    </a:cubicBezTo>
                    <a:cubicBezTo>
                      <a:pt x="444" y="556"/>
                      <a:pt x="436" y="561"/>
                      <a:pt x="431" y="562"/>
                    </a:cubicBezTo>
                    <a:cubicBezTo>
                      <a:pt x="426" y="563"/>
                      <a:pt x="420" y="558"/>
                      <a:pt x="419" y="559"/>
                    </a:cubicBezTo>
                    <a:cubicBezTo>
                      <a:pt x="415" y="566"/>
                      <a:pt x="430" y="570"/>
                      <a:pt x="422" y="571"/>
                    </a:cubicBezTo>
                    <a:cubicBezTo>
                      <a:pt x="423" y="575"/>
                      <a:pt x="410" y="567"/>
                      <a:pt x="410" y="571"/>
                    </a:cubicBezTo>
                    <a:cubicBezTo>
                      <a:pt x="411" y="575"/>
                      <a:pt x="412" y="586"/>
                      <a:pt x="413" y="590"/>
                    </a:cubicBezTo>
                    <a:cubicBezTo>
                      <a:pt x="414" y="593"/>
                      <a:pt x="428" y="601"/>
                      <a:pt x="425" y="601"/>
                    </a:cubicBezTo>
                    <a:cubicBezTo>
                      <a:pt x="421" y="603"/>
                      <a:pt x="406" y="601"/>
                      <a:pt x="395" y="601"/>
                    </a:cubicBezTo>
                    <a:cubicBezTo>
                      <a:pt x="387" y="601"/>
                      <a:pt x="380" y="600"/>
                      <a:pt x="375" y="599"/>
                    </a:cubicBezTo>
                    <a:cubicBezTo>
                      <a:pt x="370" y="598"/>
                      <a:pt x="368" y="595"/>
                      <a:pt x="362" y="593"/>
                    </a:cubicBezTo>
                    <a:cubicBezTo>
                      <a:pt x="353" y="589"/>
                      <a:pt x="348" y="590"/>
                      <a:pt x="338" y="587"/>
                    </a:cubicBezTo>
                    <a:cubicBezTo>
                      <a:pt x="330" y="590"/>
                      <a:pt x="327" y="593"/>
                      <a:pt x="318" y="595"/>
                    </a:cubicBezTo>
                    <a:cubicBezTo>
                      <a:pt x="311" y="601"/>
                      <a:pt x="323" y="605"/>
                      <a:pt x="315" y="607"/>
                    </a:cubicBezTo>
                    <a:cubicBezTo>
                      <a:pt x="313" y="609"/>
                      <a:pt x="307" y="612"/>
                      <a:pt x="303" y="613"/>
                    </a:cubicBezTo>
                    <a:cubicBezTo>
                      <a:pt x="299" y="614"/>
                      <a:pt x="294" y="609"/>
                      <a:pt x="293" y="611"/>
                    </a:cubicBezTo>
                    <a:cubicBezTo>
                      <a:pt x="294" y="615"/>
                      <a:pt x="299" y="622"/>
                      <a:pt x="299" y="626"/>
                    </a:cubicBezTo>
                    <a:cubicBezTo>
                      <a:pt x="299" y="630"/>
                      <a:pt x="292" y="623"/>
                      <a:pt x="288" y="623"/>
                    </a:cubicBezTo>
                    <a:cubicBezTo>
                      <a:pt x="283" y="622"/>
                      <a:pt x="275" y="623"/>
                      <a:pt x="267" y="623"/>
                    </a:cubicBezTo>
                    <a:cubicBezTo>
                      <a:pt x="260" y="623"/>
                      <a:pt x="254" y="622"/>
                      <a:pt x="248" y="620"/>
                    </a:cubicBezTo>
                    <a:cubicBezTo>
                      <a:pt x="242" y="618"/>
                      <a:pt x="234" y="613"/>
                      <a:pt x="228" y="611"/>
                    </a:cubicBezTo>
                    <a:cubicBezTo>
                      <a:pt x="222" y="609"/>
                      <a:pt x="216" y="608"/>
                      <a:pt x="210" y="607"/>
                    </a:cubicBezTo>
                    <a:cubicBezTo>
                      <a:pt x="201" y="604"/>
                      <a:pt x="197" y="605"/>
                      <a:pt x="191" y="604"/>
                    </a:cubicBezTo>
                    <a:cubicBezTo>
                      <a:pt x="185" y="603"/>
                      <a:pt x="180" y="600"/>
                      <a:pt x="174" y="599"/>
                    </a:cubicBezTo>
                    <a:cubicBezTo>
                      <a:pt x="165" y="597"/>
                      <a:pt x="163" y="597"/>
                      <a:pt x="156" y="596"/>
                    </a:cubicBezTo>
                    <a:cubicBezTo>
                      <a:pt x="149" y="595"/>
                      <a:pt x="137" y="597"/>
                      <a:pt x="134" y="593"/>
                    </a:cubicBezTo>
                    <a:cubicBezTo>
                      <a:pt x="125" y="591"/>
                      <a:pt x="134" y="579"/>
                      <a:pt x="140" y="575"/>
                    </a:cubicBezTo>
                    <a:cubicBezTo>
                      <a:pt x="137" y="566"/>
                      <a:pt x="129" y="573"/>
                      <a:pt x="120" y="571"/>
                    </a:cubicBezTo>
                    <a:cubicBezTo>
                      <a:pt x="115" y="567"/>
                      <a:pt x="115" y="563"/>
                      <a:pt x="108" y="562"/>
                    </a:cubicBezTo>
                    <a:cubicBezTo>
                      <a:pt x="106" y="562"/>
                      <a:pt x="88" y="566"/>
                      <a:pt x="99" y="560"/>
                    </a:cubicBezTo>
                    <a:cubicBezTo>
                      <a:pt x="102" y="554"/>
                      <a:pt x="101" y="552"/>
                      <a:pt x="107" y="548"/>
                    </a:cubicBezTo>
                    <a:cubicBezTo>
                      <a:pt x="117" y="553"/>
                      <a:pt x="114" y="545"/>
                      <a:pt x="119" y="542"/>
                    </a:cubicBezTo>
                    <a:cubicBezTo>
                      <a:pt x="123" y="540"/>
                      <a:pt x="127" y="541"/>
                      <a:pt x="131" y="541"/>
                    </a:cubicBezTo>
                    <a:cubicBezTo>
                      <a:pt x="136" y="533"/>
                      <a:pt x="131" y="537"/>
                      <a:pt x="125" y="532"/>
                    </a:cubicBezTo>
                    <a:cubicBezTo>
                      <a:pt x="124" y="529"/>
                      <a:pt x="126" y="526"/>
                      <a:pt x="125" y="523"/>
                    </a:cubicBezTo>
                    <a:cubicBezTo>
                      <a:pt x="123" y="518"/>
                      <a:pt x="106" y="512"/>
                      <a:pt x="101" y="511"/>
                    </a:cubicBezTo>
                    <a:cubicBezTo>
                      <a:pt x="76" y="513"/>
                      <a:pt x="91" y="508"/>
                      <a:pt x="78" y="505"/>
                    </a:cubicBezTo>
                    <a:cubicBezTo>
                      <a:pt x="71" y="504"/>
                      <a:pt x="65" y="505"/>
                      <a:pt x="59" y="505"/>
                    </a:cubicBezTo>
                    <a:cubicBezTo>
                      <a:pt x="53" y="505"/>
                      <a:pt x="46" y="504"/>
                      <a:pt x="41" y="505"/>
                    </a:cubicBezTo>
                    <a:cubicBezTo>
                      <a:pt x="33" y="506"/>
                      <a:pt x="34" y="509"/>
                      <a:pt x="30" y="509"/>
                    </a:cubicBezTo>
                    <a:cubicBezTo>
                      <a:pt x="26" y="509"/>
                      <a:pt x="22" y="507"/>
                      <a:pt x="17" y="506"/>
                    </a:cubicBezTo>
                    <a:cubicBezTo>
                      <a:pt x="9" y="503"/>
                      <a:pt x="7" y="509"/>
                      <a:pt x="0" y="505"/>
                    </a:cubicBezTo>
                    <a:cubicBezTo>
                      <a:pt x="1" y="501"/>
                      <a:pt x="9" y="489"/>
                      <a:pt x="2" y="4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  <p:sp>
            <p:nvSpPr>
              <p:cNvPr id="15" name="Freeform 16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3264" y="1970"/>
                <a:ext cx="633" cy="648"/>
              </a:xfrm>
              <a:custGeom>
                <a:avLst/>
                <a:gdLst>
                  <a:gd name="T0" fmla="*/ 183 w 633"/>
                  <a:gd name="T1" fmla="*/ 613 h 648"/>
                  <a:gd name="T2" fmla="*/ 137 w 633"/>
                  <a:gd name="T3" fmla="*/ 585 h 648"/>
                  <a:gd name="T4" fmla="*/ 77 w 633"/>
                  <a:gd name="T5" fmla="*/ 584 h 648"/>
                  <a:gd name="T6" fmla="*/ 32 w 633"/>
                  <a:gd name="T7" fmla="*/ 567 h 648"/>
                  <a:gd name="T8" fmla="*/ 0 w 633"/>
                  <a:gd name="T9" fmla="*/ 536 h 648"/>
                  <a:gd name="T10" fmla="*/ 32 w 633"/>
                  <a:gd name="T11" fmla="*/ 516 h 648"/>
                  <a:gd name="T12" fmla="*/ 56 w 633"/>
                  <a:gd name="T13" fmla="*/ 495 h 648"/>
                  <a:gd name="T14" fmla="*/ 63 w 633"/>
                  <a:gd name="T15" fmla="*/ 471 h 648"/>
                  <a:gd name="T16" fmla="*/ 65 w 633"/>
                  <a:gd name="T17" fmla="*/ 437 h 648"/>
                  <a:gd name="T18" fmla="*/ 89 w 633"/>
                  <a:gd name="T19" fmla="*/ 405 h 648"/>
                  <a:gd name="T20" fmla="*/ 111 w 633"/>
                  <a:gd name="T21" fmla="*/ 386 h 648"/>
                  <a:gd name="T22" fmla="*/ 81 w 633"/>
                  <a:gd name="T23" fmla="*/ 344 h 648"/>
                  <a:gd name="T24" fmla="*/ 53 w 633"/>
                  <a:gd name="T25" fmla="*/ 326 h 648"/>
                  <a:gd name="T26" fmla="*/ 35 w 633"/>
                  <a:gd name="T27" fmla="*/ 287 h 648"/>
                  <a:gd name="T28" fmla="*/ 68 w 633"/>
                  <a:gd name="T29" fmla="*/ 261 h 648"/>
                  <a:gd name="T30" fmla="*/ 105 w 633"/>
                  <a:gd name="T31" fmla="*/ 239 h 648"/>
                  <a:gd name="T32" fmla="*/ 147 w 633"/>
                  <a:gd name="T33" fmla="*/ 213 h 648"/>
                  <a:gd name="T34" fmla="*/ 150 w 633"/>
                  <a:gd name="T35" fmla="*/ 180 h 648"/>
                  <a:gd name="T36" fmla="*/ 159 w 633"/>
                  <a:gd name="T37" fmla="*/ 143 h 648"/>
                  <a:gd name="T38" fmla="*/ 159 w 633"/>
                  <a:gd name="T39" fmla="*/ 113 h 648"/>
                  <a:gd name="T40" fmla="*/ 212 w 633"/>
                  <a:gd name="T41" fmla="*/ 92 h 648"/>
                  <a:gd name="T42" fmla="*/ 263 w 633"/>
                  <a:gd name="T43" fmla="*/ 74 h 648"/>
                  <a:gd name="T44" fmla="*/ 290 w 633"/>
                  <a:gd name="T45" fmla="*/ 74 h 648"/>
                  <a:gd name="T46" fmla="*/ 333 w 633"/>
                  <a:gd name="T47" fmla="*/ 75 h 648"/>
                  <a:gd name="T48" fmla="*/ 374 w 633"/>
                  <a:gd name="T49" fmla="*/ 62 h 648"/>
                  <a:gd name="T50" fmla="*/ 485 w 633"/>
                  <a:gd name="T51" fmla="*/ 83 h 648"/>
                  <a:gd name="T52" fmla="*/ 497 w 633"/>
                  <a:gd name="T53" fmla="*/ 6 h 648"/>
                  <a:gd name="T54" fmla="*/ 531 w 633"/>
                  <a:gd name="T55" fmla="*/ 11 h 648"/>
                  <a:gd name="T56" fmla="*/ 629 w 633"/>
                  <a:gd name="T57" fmla="*/ 12 h 648"/>
                  <a:gd name="T58" fmla="*/ 602 w 633"/>
                  <a:gd name="T59" fmla="*/ 92 h 648"/>
                  <a:gd name="T60" fmla="*/ 576 w 633"/>
                  <a:gd name="T61" fmla="*/ 164 h 648"/>
                  <a:gd name="T62" fmla="*/ 570 w 633"/>
                  <a:gd name="T63" fmla="*/ 207 h 648"/>
                  <a:gd name="T64" fmla="*/ 549 w 633"/>
                  <a:gd name="T65" fmla="*/ 245 h 648"/>
                  <a:gd name="T66" fmla="*/ 524 w 633"/>
                  <a:gd name="T67" fmla="*/ 285 h 648"/>
                  <a:gd name="T68" fmla="*/ 473 w 633"/>
                  <a:gd name="T69" fmla="*/ 318 h 648"/>
                  <a:gd name="T70" fmla="*/ 447 w 633"/>
                  <a:gd name="T71" fmla="*/ 329 h 648"/>
                  <a:gd name="T72" fmla="*/ 413 w 633"/>
                  <a:gd name="T73" fmla="*/ 362 h 648"/>
                  <a:gd name="T74" fmla="*/ 381 w 633"/>
                  <a:gd name="T75" fmla="*/ 389 h 648"/>
                  <a:gd name="T76" fmla="*/ 348 w 633"/>
                  <a:gd name="T77" fmla="*/ 434 h 648"/>
                  <a:gd name="T78" fmla="*/ 336 w 633"/>
                  <a:gd name="T79" fmla="*/ 455 h 648"/>
                  <a:gd name="T80" fmla="*/ 330 w 633"/>
                  <a:gd name="T81" fmla="*/ 474 h 648"/>
                  <a:gd name="T82" fmla="*/ 293 w 633"/>
                  <a:gd name="T83" fmla="*/ 527 h 648"/>
                  <a:gd name="T84" fmla="*/ 258 w 633"/>
                  <a:gd name="T85" fmla="*/ 578 h 648"/>
                  <a:gd name="T86" fmla="*/ 207 w 633"/>
                  <a:gd name="T87" fmla="*/ 641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3" h="648">
                    <a:moveTo>
                      <a:pt x="204" y="647"/>
                    </a:moveTo>
                    <a:cubicBezTo>
                      <a:pt x="203" y="639"/>
                      <a:pt x="200" y="641"/>
                      <a:pt x="195" y="635"/>
                    </a:cubicBezTo>
                    <a:cubicBezTo>
                      <a:pt x="200" y="622"/>
                      <a:pt x="197" y="615"/>
                      <a:pt x="183" y="613"/>
                    </a:cubicBezTo>
                    <a:cubicBezTo>
                      <a:pt x="174" y="610"/>
                      <a:pt x="177" y="597"/>
                      <a:pt x="167" y="594"/>
                    </a:cubicBezTo>
                    <a:cubicBezTo>
                      <a:pt x="163" y="593"/>
                      <a:pt x="160" y="593"/>
                      <a:pt x="156" y="593"/>
                    </a:cubicBezTo>
                    <a:cubicBezTo>
                      <a:pt x="150" y="592"/>
                      <a:pt x="144" y="586"/>
                      <a:pt x="137" y="585"/>
                    </a:cubicBezTo>
                    <a:cubicBezTo>
                      <a:pt x="130" y="584"/>
                      <a:pt x="122" y="586"/>
                      <a:pt x="116" y="585"/>
                    </a:cubicBezTo>
                    <a:cubicBezTo>
                      <a:pt x="109" y="584"/>
                      <a:pt x="107" y="581"/>
                      <a:pt x="101" y="578"/>
                    </a:cubicBezTo>
                    <a:cubicBezTo>
                      <a:pt x="78" y="581"/>
                      <a:pt x="89" y="578"/>
                      <a:pt x="77" y="584"/>
                    </a:cubicBezTo>
                    <a:cubicBezTo>
                      <a:pt x="66" y="577"/>
                      <a:pt x="68" y="575"/>
                      <a:pt x="51" y="573"/>
                    </a:cubicBezTo>
                    <a:cubicBezTo>
                      <a:pt x="43" y="567"/>
                      <a:pt x="48" y="562"/>
                      <a:pt x="36" y="560"/>
                    </a:cubicBezTo>
                    <a:cubicBezTo>
                      <a:pt x="32" y="558"/>
                      <a:pt x="36" y="566"/>
                      <a:pt x="32" y="567"/>
                    </a:cubicBezTo>
                    <a:cubicBezTo>
                      <a:pt x="28" y="568"/>
                      <a:pt x="18" y="570"/>
                      <a:pt x="14" y="569"/>
                    </a:cubicBezTo>
                    <a:cubicBezTo>
                      <a:pt x="12" y="563"/>
                      <a:pt x="10" y="561"/>
                      <a:pt x="5" y="558"/>
                    </a:cubicBezTo>
                    <a:cubicBezTo>
                      <a:pt x="7" y="532"/>
                      <a:pt x="7" y="549"/>
                      <a:pt x="0" y="536"/>
                    </a:cubicBezTo>
                    <a:cubicBezTo>
                      <a:pt x="3" y="526"/>
                      <a:pt x="4" y="526"/>
                      <a:pt x="14" y="528"/>
                    </a:cubicBezTo>
                    <a:cubicBezTo>
                      <a:pt x="24" y="533"/>
                      <a:pt x="21" y="523"/>
                      <a:pt x="29" y="521"/>
                    </a:cubicBezTo>
                    <a:cubicBezTo>
                      <a:pt x="30" y="519"/>
                      <a:pt x="30" y="517"/>
                      <a:pt x="32" y="516"/>
                    </a:cubicBezTo>
                    <a:cubicBezTo>
                      <a:pt x="34" y="515"/>
                      <a:pt x="36" y="516"/>
                      <a:pt x="38" y="515"/>
                    </a:cubicBezTo>
                    <a:cubicBezTo>
                      <a:pt x="40" y="513"/>
                      <a:pt x="48" y="510"/>
                      <a:pt x="51" y="507"/>
                    </a:cubicBezTo>
                    <a:cubicBezTo>
                      <a:pt x="54" y="504"/>
                      <a:pt x="57" y="499"/>
                      <a:pt x="56" y="495"/>
                    </a:cubicBezTo>
                    <a:cubicBezTo>
                      <a:pt x="57" y="488"/>
                      <a:pt x="52" y="489"/>
                      <a:pt x="45" y="485"/>
                    </a:cubicBezTo>
                    <a:cubicBezTo>
                      <a:pt x="40" y="478"/>
                      <a:pt x="49" y="483"/>
                      <a:pt x="56" y="482"/>
                    </a:cubicBezTo>
                    <a:cubicBezTo>
                      <a:pt x="58" y="473"/>
                      <a:pt x="61" y="480"/>
                      <a:pt x="63" y="471"/>
                    </a:cubicBezTo>
                    <a:cubicBezTo>
                      <a:pt x="64" y="467"/>
                      <a:pt x="59" y="463"/>
                      <a:pt x="59" y="459"/>
                    </a:cubicBezTo>
                    <a:cubicBezTo>
                      <a:pt x="59" y="455"/>
                      <a:pt x="61" y="453"/>
                      <a:pt x="62" y="449"/>
                    </a:cubicBezTo>
                    <a:cubicBezTo>
                      <a:pt x="63" y="445"/>
                      <a:pt x="62" y="440"/>
                      <a:pt x="65" y="437"/>
                    </a:cubicBezTo>
                    <a:cubicBezTo>
                      <a:pt x="76" y="432"/>
                      <a:pt x="62" y="432"/>
                      <a:pt x="78" y="428"/>
                    </a:cubicBezTo>
                    <a:cubicBezTo>
                      <a:pt x="81" y="424"/>
                      <a:pt x="87" y="424"/>
                      <a:pt x="89" y="420"/>
                    </a:cubicBezTo>
                    <a:cubicBezTo>
                      <a:pt x="91" y="416"/>
                      <a:pt x="87" y="407"/>
                      <a:pt x="89" y="405"/>
                    </a:cubicBezTo>
                    <a:cubicBezTo>
                      <a:pt x="91" y="403"/>
                      <a:pt x="96" y="407"/>
                      <a:pt x="99" y="405"/>
                    </a:cubicBezTo>
                    <a:cubicBezTo>
                      <a:pt x="102" y="399"/>
                      <a:pt x="101" y="397"/>
                      <a:pt x="107" y="393"/>
                    </a:cubicBezTo>
                    <a:cubicBezTo>
                      <a:pt x="108" y="389"/>
                      <a:pt x="111" y="389"/>
                      <a:pt x="111" y="386"/>
                    </a:cubicBezTo>
                    <a:cubicBezTo>
                      <a:pt x="111" y="383"/>
                      <a:pt x="111" y="380"/>
                      <a:pt x="108" y="375"/>
                    </a:cubicBezTo>
                    <a:cubicBezTo>
                      <a:pt x="105" y="370"/>
                      <a:pt x="99" y="361"/>
                      <a:pt x="95" y="356"/>
                    </a:cubicBezTo>
                    <a:cubicBezTo>
                      <a:pt x="91" y="335"/>
                      <a:pt x="98" y="352"/>
                      <a:pt x="81" y="344"/>
                    </a:cubicBezTo>
                    <a:cubicBezTo>
                      <a:pt x="79" y="343"/>
                      <a:pt x="81" y="340"/>
                      <a:pt x="80" y="339"/>
                    </a:cubicBezTo>
                    <a:cubicBezTo>
                      <a:pt x="79" y="338"/>
                      <a:pt x="77" y="338"/>
                      <a:pt x="75" y="338"/>
                    </a:cubicBezTo>
                    <a:cubicBezTo>
                      <a:pt x="67" y="334"/>
                      <a:pt x="60" y="331"/>
                      <a:pt x="53" y="326"/>
                    </a:cubicBezTo>
                    <a:cubicBezTo>
                      <a:pt x="49" y="320"/>
                      <a:pt x="46" y="318"/>
                      <a:pt x="39" y="315"/>
                    </a:cubicBezTo>
                    <a:cubicBezTo>
                      <a:pt x="38" y="307"/>
                      <a:pt x="36" y="301"/>
                      <a:pt x="27" y="299"/>
                    </a:cubicBezTo>
                    <a:cubicBezTo>
                      <a:pt x="29" y="294"/>
                      <a:pt x="32" y="292"/>
                      <a:pt x="35" y="287"/>
                    </a:cubicBezTo>
                    <a:cubicBezTo>
                      <a:pt x="38" y="283"/>
                      <a:pt x="38" y="272"/>
                      <a:pt x="42" y="269"/>
                    </a:cubicBezTo>
                    <a:cubicBezTo>
                      <a:pt x="45" y="265"/>
                      <a:pt x="52" y="265"/>
                      <a:pt x="56" y="264"/>
                    </a:cubicBezTo>
                    <a:cubicBezTo>
                      <a:pt x="61" y="263"/>
                      <a:pt x="64" y="261"/>
                      <a:pt x="68" y="261"/>
                    </a:cubicBezTo>
                    <a:cubicBezTo>
                      <a:pt x="72" y="260"/>
                      <a:pt x="74" y="263"/>
                      <a:pt x="78" y="260"/>
                    </a:cubicBezTo>
                    <a:cubicBezTo>
                      <a:pt x="80" y="249"/>
                      <a:pt x="83" y="248"/>
                      <a:pt x="93" y="246"/>
                    </a:cubicBezTo>
                    <a:cubicBezTo>
                      <a:pt x="98" y="244"/>
                      <a:pt x="100" y="242"/>
                      <a:pt x="105" y="239"/>
                    </a:cubicBezTo>
                    <a:cubicBezTo>
                      <a:pt x="110" y="236"/>
                      <a:pt x="120" y="224"/>
                      <a:pt x="125" y="222"/>
                    </a:cubicBezTo>
                    <a:cubicBezTo>
                      <a:pt x="130" y="220"/>
                      <a:pt x="133" y="226"/>
                      <a:pt x="137" y="224"/>
                    </a:cubicBezTo>
                    <a:cubicBezTo>
                      <a:pt x="138" y="213"/>
                      <a:pt x="139" y="217"/>
                      <a:pt x="147" y="213"/>
                    </a:cubicBezTo>
                    <a:cubicBezTo>
                      <a:pt x="151" y="208"/>
                      <a:pt x="150" y="206"/>
                      <a:pt x="147" y="200"/>
                    </a:cubicBezTo>
                    <a:cubicBezTo>
                      <a:pt x="146" y="195"/>
                      <a:pt x="142" y="193"/>
                      <a:pt x="141" y="188"/>
                    </a:cubicBezTo>
                    <a:cubicBezTo>
                      <a:pt x="141" y="184"/>
                      <a:pt x="149" y="183"/>
                      <a:pt x="150" y="180"/>
                    </a:cubicBezTo>
                    <a:cubicBezTo>
                      <a:pt x="151" y="177"/>
                      <a:pt x="149" y="174"/>
                      <a:pt x="150" y="171"/>
                    </a:cubicBezTo>
                    <a:cubicBezTo>
                      <a:pt x="151" y="168"/>
                      <a:pt x="155" y="164"/>
                      <a:pt x="156" y="159"/>
                    </a:cubicBezTo>
                    <a:cubicBezTo>
                      <a:pt x="158" y="152"/>
                      <a:pt x="159" y="148"/>
                      <a:pt x="159" y="143"/>
                    </a:cubicBezTo>
                    <a:cubicBezTo>
                      <a:pt x="159" y="138"/>
                      <a:pt x="153" y="134"/>
                      <a:pt x="155" y="131"/>
                    </a:cubicBezTo>
                    <a:cubicBezTo>
                      <a:pt x="157" y="128"/>
                      <a:pt x="169" y="126"/>
                      <a:pt x="170" y="123"/>
                    </a:cubicBezTo>
                    <a:cubicBezTo>
                      <a:pt x="166" y="118"/>
                      <a:pt x="166" y="114"/>
                      <a:pt x="159" y="113"/>
                    </a:cubicBezTo>
                    <a:cubicBezTo>
                      <a:pt x="162" y="103"/>
                      <a:pt x="165" y="100"/>
                      <a:pt x="176" y="99"/>
                    </a:cubicBezTo>
                    <a:cubicBezTo>
                      <a:pt x="182" y="96"/>
                      <a:pt x="182" y="90"/>
                      <a:pt x="189" y="89"/>
                    </a:cubicBezTo>
                    <a:cubicBezTo>
                      <a:pt x="197" y="87"/>
                      <a:pt x="212" y="92"/>
                      <a:pt x="212" y="92"/>
                    </a:cubicBezTo>
                    <a:cubicBezTo>
                      <a:pt x="219" y="88"/>
                      <a:pt x="219" y="94"/>
                      <a:pt x="227" y="90"/>
                    </a:cubicBezTo>
                    <a:cubicBezTo>
                      <a:pt x="233" y="82"/>
                      <a:pt x="236" y="79"/>
                      <a:pt x="246" y="77"/>
                    </a:cubicBezTo>
                    <a:cubicBezTo>
                      <a:pt x="251" y="75"/>
                      <a:pt x="257" y="73"/>
                      <a:pt x="263" y="74"/>
                    </a:cubicBezTo>
                    <a:cubicBezTo>
                      <a:pt x="267" y="74"/>
                      <a:pt x="266" y="79"/>
                      <a:pt x="269" y="80"/>
                    </a:cubicBezTo>
                    <a:cubicBezTo>
                      <a:pt x="272" y="81"/>
                      <a:pt x="280" y="84"/>
                      <a:pt x="284" y="83"/>
                    </a:cubicBezTo>
                    <a:cubicBezTo>
                      <a:pt x="290" y="84"/>
                      <a:pt x="285" y="75"/>
                      <a:pt x="290" y="74"/>
                    </a:cubicBezTo>
                    <a:cubicBezTo>
                      <a:pt x="295" y="73"/>
                      <a:pt x="309" y="76"/>
                      <a:pt x="315" y="78"/>
                    </a:cubicBezTo>
                    <a:cubicBezTo>
                      <a:pt x="318" y="86"/>
                      <a:pt x="319" y="80"/>
                      <a:pt x="326" y="84"/>
                    </a:cubicBezTo>
                    <a:cubicBezTo>
                      <a:pt x="329" y="85"/>
                      <a:pt x="331" y="75"/>
                      <a:pt x="333" y="75"/>
                    </a:cubicBezTo>
                    <a:cubicBezTo>
                      <a:pt x="336" y="75"/>
                      <a:pt x="339" y="86"/>
                      <a:pt x="344" y="86"/>
                    </a:cubicBezTo>
                    <a:cubicBezTo>
                      <a:pt x="355" y="84"/>
                      <a:pt x="355" y="79"/>
                      <a:pt x="365" y="77"/>
                    </a:cubicBezTo>
                    <a:cubicBezTo>
                      <a:pt x="367" y="69"/>
                      <a:pt x="366" y="64"/>
                      <a:pt x="374" y="62"/>
                    </a:cubicBezTo>
                    <a:cubicBezTo>
                      <a:pt x="387" y="63"/>
                      <a:pt x="388" y="67"/>
                      <a:pt x="398" y="69"/>
                    </a:cubicBezTo>
                    <a:cubicBezTo>
                      <a:pt x="404" y="72"/>
                      <a:pt x="412" y="76"/>
                      <a:pt x="419" y="77"/>
                    </a:cubicBezTo>
                    <a:cubicBezTo>
                      <a:pt x="440" y="88"/>
                      <a:pt x="463" y="74"/>
                      <a:pt x="485" y="83"/>
                    </a:cubicBezTo>
                    <a:cubicBezTo>
                      <a:pt x="498" y="81"/>
                      <a:pt x="489" y="68"/>
                      <a:pt x="491" y="62"/>
                    </a:cubicBezTo>
                    <a:cubicBezTo>
                      <a:pt x="493" y="56"/>
                      <a:pt x="494" y="54"/>
                      <a:pt x="495" y="45"/>
                    </a:cubicBezTo>
                    <a:cubicBezTo>
                      <a:pt x="497" y="37"/>
                      <a:pt x="494" y="12"/>
                      <a:pt x="497" y="6"/>
                    </a:cubicBezTo>
                    <a:cubicBezTo>
                      <a:pt x="499" y="0"/>
                      <a:pt x="504" y="8"/>
                      <a:pt x="507" y="8"/>
                    </a:cubicBezTo>
                    <a:cubicBezTo>
                      <a:pt x="510" y="8"/>
                      <a:pt x="512" y="4"/>
                      <a:pt x="516" y="5"/>
                    </a:cubicBezTo>
                    <a:cubicBezTo>
                      <a:pt x="522" y="11"/>
                      <a:pt x="524" y="10"/>
                      <a:pt x="531" y="11"/>
                    </a:cubicBezTo>
                    <a:cubicBezTo>
                      <a:pt x="538" y="12"/>
                      <a:pt x="550" y="12"/>
                      <a:pt x="561" y="12"/>
                    </a:cubicBezTo>
                    <a:cubicBezTo>
                      <a:pt x="572" y="12"/>
                      <a:pt x="588" y="9"/>
                      <a:pt x="599" y="9"/>
                    </a:cubicBezTo>
                    <a:cubicBezTo>
                      <a:pt x="609" y="10"/>
                      <a:pt x="625" y="7"/>
                      <a:pt x="629" y="12"/>
                    </a:cubicBezTo>
                    <a:cubicBezTo>
                      <a:pt x="633" y="17"/>
                      <a:pt x="624" y="31"/>
                      <a:pt x="621" y="39"/>
                    </a:cubicBezTo>
                    <a:cubicBezTo>
                      <a:pt x="620" y="56"/>
                      <a:pt x="624" y="54"/>
                      <a:pt x="612" y="63"/>
                    </a:cubicBezTo>
                    <a:cubicBezTo>
                      <a:pt x="609" y="72"/>
                      <a:pt x="607" y="84"/>
                      <a:pt x="602" y="92"/>
                    </a:cubicBezTo>
                    <a:cubicBezTo>
                      <a:pt x="599" y="101"/>
                      <a:pt x="599" y="106"/>
                      <a:pt x="591" y="111"/>
                    </a:cubicBezTo>
                    <a:cubicBezTo>
                      <a:pt x="588" y="125"/>
                      <a:pt x="595" y="112"/>
                      <a:pt x="587" y="125"/>
                    </a:cubicBezTo>
                    <a:cubicBezTo>
                      <a:pt x="582" y="134"/>
                      <a:pt x="581" y="150"/>
                      <a:pt x="576" y="164"/>
                    </a:cubicBezTo>
                    <a:cubicBezTo>
                      <a:pt x="574" y="173"/>
                      <a:pt x="576" y="166"/>
                      <a:pt x="575" y="173"/>
                    </a:cubicBezTo>
                    <a:cubicBezTo>
                      <a:pt x="575" y="178"/>
                      <a:pt x="576" y="186"/>
                      <a:pt x="575" y="192"/>
                    </a:cubicBezTo>
                    <a:cubicBezTo>
                      <a:pt x="574" y="198"/>
                      <a:pt x="572" y="203"/>
                      <a:pt x="570" y="207"/>
                    </a:cubicBezTo>
                    <a:cubicBezTo>
                      <a:pt x="569" y="210"/>
                      <a:pt x="566" y="213"/>
                      <a:pt x="563" y="215"/>
                    </a:cubicBezTo>
                    <a:cubicBezTo>
                      <a:pt x="561" y="219"/>
                      <a:pt x="557" y="228"/>
                      <a:pt x="555" y="233"/>
                    </a:cubicBezTo>
                    <a:cubicBezTo>
                      <a:pt x="553" y="238"/>
                      <a:pt x="551" y="239"/>
                      <a:pt x="549" y="245"/>
                    </a:cubicBezTo>
                    <a:cubicBezTo>
                      <a:pt x="548" y="254"/>
                      <a:pt x="544" y="259"/>
                      <a:pt x="540" y="267"/>
                    </a:cubicBezTo>
                    <a:cubicBezTo>
                      <a:pt x="538" y="275"/>
                      <a:pt x="534" y="272"/>
                      <a:pt x="528" y="276"/>
                    </a:cubicBezTo>
                    <a:cubicBezTo>
                      <a:pt x="527" y="279"/>
                      <a:pt x="527" y="284"/>
                      <a:pt x="524" y="285"/>
                    </a:cubicBezTo>
                    <a:cubicBezTo>
                      <a:pt x="520" y="287"/>
                      <a:pt x="510" y="288"/>
                      <a:pt x="510" y="288"/>
                    </a:cubicBezTo>
                    <a:cubicBezTo>
                      <a:pt x="508" y="300"/>
                      <a:pt x="502" y="303"/>
                      <a:pt x="492" y="309"/>
                    </a:cubicBezTo>
                    <a:cubicBezTo>
                      <a:pt x="490" y="317"/>
                      <a:pt x="481" y="317"/>
                      <a:pt x="473" y="318"/>
                    </a:cubicBezTo>
                    <a:cubicBezTo>
                      <a:pt x="467" y="320"/>
                      <a:pt x="463" y="324"/>
                      <a:pt x="459" y="324"/>
                    </a:cubicBezTo>
                    <a:cubicBezTo>
                      <a:pt x="455" y="324"/>
                      <a:pt x="449" y="320"/>
                      <a:pt x="447" y="321"/>
                    </a:cubicBezTo>
                    <a:cubicBezTo>
                      <a:pt x="443" y="323"/>
                      <a:pt x="448" y="326"/>
                      <a:pt x="447" y="329"/>
                    </a:cubicBezTo>
                    <a:cubicBezTo>
                      <a:pt x="446" y="332"/>
                      <a:pt x="442" y="335"/>
                      <a:pt x="438" y="339"/>
                    </a:cubicBezTo>
                    <a:cubicBezTo>
                      <a:pt x="433" y="347"/>
                      <a:pt x="432" y="350"/>
                      <a:pt x="423" y="351"/>
                    </a:cubicBezTo>
                    <a:cubicBezTo>
                      <a:pt x="420" y="358"/>
                      <a:pt x="421" y="360"/>
                      <a:pt x="413" y="362"/>
                    </a:cubicBezTo>
                    <a:cubicBezTo>
                      <a:pt x="405" y="366"/>
                      <a:pt x="406" y="354"/>
                      <a:pt x="398" y="362"/>
                    </a:cubicBezTo>
                    <a:cubicBezTo>
                      <a:pt x="395" y="364"/>
                      <a:pt x="404" y="370"/>
                      <a:pt x="401" y="374"/>
                    </a:cubicBezTo>
                    <a:cubicBezTo>
                      <a:pt x="398" y="378"/>
                      <a:pt x="386" y="384"/>
                      <a:pt x="381" y="389"/>
                    </a:cubicBezTo>
                    <a:cubicBezTo>
                      <a:pt x="379" y="398"/>
                      <a:pt x="377" y="404"/>
                      <a:pt x="369" y="407"/>
                    </a:cubicBezTo>
                    <a:cubicBezTo>
                      <a:pt x="368" y="414"/>
                      <a:pt x="367" y="422"/>
                      <a:pt x="360" y="423"/>
                    </a:cubicBezTo>
                    <a:cubicBezTo>
                      <a:pt x="355" y="427"/>
                      <a:pt x="353" y="431"/>
                      <a:pt x="348" y="434"/>
                    </a:cubicBezTo>
                    <a:cubicBezTo>
                      <a:pt x="345" y="441"/>
                      <a:pt x="343" y="439"/>
                      <a:pt x="341" y="447"/>
                    </a:cubicBezTo>
                    <a:cubicBezTo>
                      <a:pt x="338" y="450"/>
                      <a:pt x="327" y="449"/>
                      <a:pt x="327" y="452"/>
                    </a:cubicBezTo>
                    <a:cubicBezTo>
                      <a:pt x="326" y="453"/>
                      <a:pt x="334" y="453"/>
                      <a:pt x="336" y="455"/>
                    </a:cubicBezTo>
                    <a:cubicBezTo>
                      <a:pt x="338" y="457"/>
                      <a:pt x="340" y="460"/>
                      <a:pt x="339" y="462"/>
                    </a:cubicBezTo>
                    <a:cubicBezTo>
                      <a:pt x="335" y="468"/>
                      <a:pt x="335" y="468"/>
                      <a:pt x="329" y="465"/>
                    </a:cubicBezTo>
                    <a:cubicBezTo>
                      <a:pt x="327" y="467"/>
                      <a:pt x="332" y="471"/>
                      <a:pt x="330" y="474"/>
                    </a:cubicBezTo>
                    <a:cubicBezTo>
                      <a:pt x="328" y="477"/>
                      <a:pt x="321" y="480"/>
                      <a:pt x="317" y="485"/>
                    </a:cubicBezTo>
                    <a:cubicBezTo>
                      <a:pt x="314" y="493"/>
                      <a:pt x="312" y="499"/>
                      <a:pt x="305" y="504"/>
                    </a:cubicBezTo>
                    <a:cubicBezTo>
                      <a:pt x="300" y="512"/>
                      <a:pt x="302" y="522"/>
                      <a:pt x="293" y="527"/>
                    </a:cubicBezTo>
                    <a:cubicBezTo>
                      <a:pt x="289" y="534"/>
                      <a:pt x="283" y="538"/>
                      <a:pt x="279" y="543"/>
                    </a:cubicBezTo>
                    <a:cubicBezTo>
                      <a:pt x="275" y="548"/>
                      <a:pt x="273" y="554"/>
                      <a:pt x="270" y="560"/>
                    </a:cubicBezTo>
                    <a:cubicBezTo>
                      <a:pt x="268" y="571"/>
                      <a:pt x="270" y="576"/>
                      <a:pt x="258" y="578"/>
                    </a:cubicBezTo>
                    <a:cubicBezTo>
                      <a:pt x="251" y="582"/>
                      <a:pt x="249" y="589"/>
                      <a:pt x="246" y="596"/>
                    </a:cubicBezTo>
                    <a:cubicBezTo>
                      <a:pt x="244" y="605"/>
                      <a:pt x="236" y="612"/>
                      <a:pt x="228" y="617"/>
                    </a:cubicBezTo>
                    <a:cubicBezTo>
                      <a:pt x="226" y="629"/>
                      <a:pt x="217" y="635"/>
                      <a:pt x="207" y="641"/>
                    </a:cubicBezTo>
                    <a:cubicBezTo>
                      <a:pt x="206" y="648"/>
                      <a:pt x="208" y="647"/>
                      <a:pt x="204" y="6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CA"/>
              </a:p>
            </p:txBody>
          </p:sp>
        </p:grpSp>
        <p:sp>
          <p:nvSpPr>
            <p:cNvPr id="18" name="Rectangle 17"/>
            <p:cNvSpPr txBox="1"/>
            <p:nvPr>
              <p:custDataLst>
                <p:tags r:id="rId6"/>
              </p:custDataLst>
            </p:nvPr>
          </p:nvSpPr>
          <p:spPr>
            <a:xfrm>
              <a:off x="4565574" y="2230276"/>
              <a:ext cx="1524000" cy="12689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b="1" dirty="0" err="1" smtClean="0">
                  <a:solidFill>
                    <a:schemeClr val="bg1"/>
                  </a:solidFill>
                </a:rPr>
                <a:t>Madikwe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Poaching only </a:t>
              </a:r>
              <a:r>
                <a:rPr lang="en-US" sz="1400" dirty="0">
                  <a:solidFill>
                    <a:schemeClr val="bg1"/>
                  </a:solidFill>
                </a:rPr>
                <a:t>in extreme North and South </a:t>
              </a:r>
              <a:r>
                <a:rPr lang="en-US" sz="1400" dirty="0" smtClean="0">
                  <a:solidFill>
                    <a:schemeClr val="bg1"/>
                  </a:solidFill>
                </a:rPr>
                <a:t>ends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17"/>
            <p:cNvSpPr txBox="1"/>
            <p:nvPr>
              <p:custDataLst>
                <p:tags r:id="rId7"/>
              </p:custDataLst>
            </p:nvPr>
          </p:nvSpPr>
          <p:spPr>
            <a:xfrm>
              <a:off x="6350224" y="2151234"/>
              <a:ext cx="1859334" cy="134796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4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dirty="0" err="1">
                  <a:solidFill>
                    <a:schemeClr val="bg1"/>
                  </a:solidFill>
                </a:rPr>
                <a:t>Pilanesberg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b="0" dirty="0">
                  <a:solidFill>
                    <a:schemeClr val="bg1"/>
                  </a:solidFill>
                </a:rPr>
                <a:t>~90% of poaching occurred in Northern ‘Wilderness’ section</a:t>
              </a:r>
            </a:p>
          </p:txBody>
        </p:sp>
        <p:sp>
          <p:nvSpPr>
            <p:cNvPr id="38" name="Rectangle 17"/>
            <p:cNvSpPr txBox="1"/>
            <p:nvPr>
              <p:custDataLst>
                <p:tags r:id="rId8"/>
              </p:custDataLst>
            </p:nvPr>
          </p:nvSpPr>
          <p:spPr>
            <a:xfrm>
              <a:off x="6096700" y="4225957"/>
              <a:ext cx="1859334" cy="104842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4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Great Fish (EC)</a:t>
              </a:r>
            </a:p>
            <a:p>
              <a:r>
                <a:rPr lang="en-US" b="0" dirty="0">
                  <a:solidFill>
                    <a:schemeClr val="bg1"/>
                  </a:solidFill>
                </a:rPr>
                <a:t>All poaching occurred North of the Great Fish river</a:t>
              </a:r>
            </a:p>
          </p:txBody>
        </p:sp>
      </p:grpSp>
      <p:cxnSp>
        <p:nvCxnSpPr>
          <p:cNvPr id="28" name="AutoShape 249"/>
          <p:cNvCxnSpPr>
            <a:cxnSpLocks noChangeShapeType="1"/>
          </p:cNvCxnSpPr>
          <p:nvPr/>
        </p:nvCxnSpPr>
        <p:spPr bwMode="auto">
          <a:xfrm>
            <a:off x="456228" y="2491810"/>
            <a:ext cx="3492657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49"/>
          <p:cNvCxnSpPr>
            <a:cxnSpLocks noChangeShapeType="1"/>
          </p:cNvCxnSpPr>
          <p:nvPr/>
        </p:nvCxnSpPr>
        <p:spPr bwMode="auto">
          <a:xfrm>
            <a:off x="4241762" y="2491810"/>
            <a:ext cx="41131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5A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A7</a:t>
            </a:r>
          </a:p>
        </p:txBody>
      </p:sp>
      <p:sp>
        <p:nvSpPr>
          <p:cNvPr id="39" name="1. On-page tracker"/>
          <p:cNvSpPr>
            <a:spLocks noChangeArrowheads="1"/>
          </p:cNvSpPr>
          <p:nvPr/>
        </p:nvSpPr>
        <p:spPr bwMode="auto">
          <a:xfrm>
            <a:off x="171451" y="26988"/>
            <a:ext cx="40788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ANTI-POACHING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643987" y="1837873"/>
            <a:ext cx="535391" cy="534542"/>
            <a:chOff x="2996265" y="1466155"/>
            <a:chExt cx="1133775" cy="1131976"/>
          </a:xfrm>
        </p:grpSpPr>
        <p:sp>
          <p:nvSpPr>
            <p:cNvPr id="45" name="Oval 44"/>
            <p:cNvSpPr/>
            <p:nvPr/>
          </p:nvSpPr>
          <p:spPr bwMode="gray">
            <a:xfrm>
              <a:off x="2996265" y="1466155"/>
              <a:ext cx="1133775" cy="113197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96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46" name="Group 45"/>
            <p:cNvGrpSpPr/>
            <p:nvPr>
              <p:custDataLst>
                <p:tags r:id="rId5"/>
              </p:custDataLst>
            </p:nvPr>
          </p:nvGrpSpPr>
          <p:grpSpPr bwMode="gray">
            <a:xfrm>
              <a:off x="3187955" y="1644533"/>
              <a:ext cx="750394" cy="775221"/>
              <a:chOff x="5519452" y="3842652"/>
              <a:chExt cx="378904" cy="495782"/>
            </a:xfrm>
          </p:grpSpPr>
          <p:sp>
            <p:nvSpPr>
              <p:cNvPr id="47" name="Chevron 46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solidFill>
                <a:schemeClr val="accent4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0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95" name="think-cell Slide" r:id="rId23" imgW="530" imgH="528" progId="TCLayout.ActiveDocument.1">
                  <p:embed/>
                </p:oleObj>
              </mc:Choice>
              <mc:Fallback>
                <p:oleObj name="think-cell Slide" r:id="rId23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1508416"/>
            <a:ext cx="8961437" cy="495300"/>
            <a:chOff x="119063" y="1058863"/>
            <a:chExt cx="8961437" cy="495300"/>
          </a:xfrm>
        </p:grpSpPr>
        <p:sp>
          <p:nvSpPr>
            <p:cNvPr id="44" name="Rectangle 43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1325"/>
            <a:r>
              <a:rPr lang="en-US" dirty="0"/>
              <a:t>Provincial parks are not resourced for effective poaching control</a:t>
            </a: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943100" y="2057400"/>
          <a:ext cx="1874387" cy="3688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96" name="Chart" r:id="rId25" imgW="1873111" imgH="3689131" progId="MSGraph.Chart.8">
                  <p:embed followColorScheme="full"/>
                </p:oleObj>
              </mc:Choice>
              <mc:Fallback>
                <p:oleObj name="Chart" r:id="rId25" imgW="1873111" imgH="368913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43100" y="2057400"/>
                        <a:ext cx="1874387" cy="3688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31838" y="5092700"/>
            <a:ext cx="868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1C8429F-EF31-461A-BFA9-D24D9CC7E96B}" type="datetime'Ma''''n''''''''''''''''''''ye''''''''''''''''''''l''et''i'''">
              <a:rPr lang="en-US" altLang="en-US"/>
              <a:pPr/>
              <a:t>Manyeleti</a:t>
            </a:fld>
            <a:endParaRPr lang="en-US" noProof="0" dirty="0" smtClean="0">
              <a:sym typeface="+mn-lt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3035300" y="5092700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97E2675-58CB-487E-8E70-EC86C5B82CAD}" type="datetime'''''''''''''''''3''''''3''%'''''''''''''''''''''''''''''''">
              <a:rPr lang="en-US" altLang="en-US">
                <a:sym typeface="+mn-lt"/>
              </a:rPr>
              <a:pPr/>
              <a:t>33%</a:t>
            </a:fld>
            <a:endParaRPr lang="en-US" noProof="0" dirty="0" smtClean="0">
              <a:sym typeface="+mn-lt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731838" y="4219575"/>
            <a:ext cx="1058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9713E15-7F9B-4C1C-8636-1AC745B582C0}" type="datetime'''''''S''''''on''''g''''''im''''''''''''''''''v''elo'''">
              <a:rPr lang="en-US" altLang="en-US"/>
              <a:pPr/>
              <a:t>Songimvelo</a:t>
            </a:fld>
            <a:endParaRPr lang="en-US" noProof="0" dirty="0" smtClean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3179763" y="421957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5B05F9E-E592-4846-81BD-BE39DE795BEB}" type="datetime'''''''''''''''''''''''3''''''8''''%'''''''''''''">
              <a:rPr lang="en-US" altLang="en-US">
                <a:sym typeface="+mn-lt"/>
              </a:rPr>
              <a:pPr/>
              <a:t>38%</a:t>
            </a:fld>
            <a:endParaRPr lang="en-US" noProof="0" dirty="0" smtClean="0">
              <a:sym typeface="+mn-lt"/>
            </a:endParaRPr>
          </a:p>
        </p:txBody>
      </p:sp>
      <p:sp>
        <p:nvSpPr>
          <p:cNvPr id="23" name="Rectangle 2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731838" y="3348038"/>
            <a:ext cx="1231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23105FF-EAAC-4CE6-B07D-D41ADF641E94}" type="datetime'''''M''''t''''''''''''eth''''''om''u''s''''h''''''''''a'''">
              <a:rPr lang="en-US" altLang="en-US"/>
              <a:pPr/>
              <a:t>Mtethomusha</a:t>
            </a:fld>
            <a:endParaRPr lang="en-US" noProof="0" dirty="0" smtClean="0">
              <a:sym typeface="+mn-lt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3621088" y="3348038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E1AF6D0-47E1-41D5-A097-F2163717ABD9}" type="datetime'5''''''''''''4''''''''''''''''''''''''''''''''''''''''%'''''">
              <a:rPr lang="en-US" altLang="en-US">
                <a:sym typeface="+mn-lt"/>
              </a:rPr>
              <a:pPr/>
              <a:t>54%</a:t>
            </a:fld>
            <a:endParaRPr lang="en-US" noProof="0" dirty="0" smtClean="0">
              <a:sym typeface="+mn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731838" y="2474913"/>
            <a:ext cx="65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BCB9CA4-381B-48A0-A1BF-1C78D34FF33C}" type="datetime'L''''''''''''o''''sk''''''''o''''''''''p'''''''''''''''">
              <a:rPr lang="en-US" altLang="en-US"/>
              <a:pPr/>
              <a:t>Loskop</a:t>
            </a:fld>
            <a:endParaRPr lang="en-US" noProof="0" dirty="0" smtClean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3743324" y="2474913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90D2FAC-3A56-4185-88B4-BB7CC173456F}" type="datetime'''''''''''''''5''''''8''''''''''''''''''''''''''''''''''%'''">
              <a:rPr lang="en-US" altLang="en-US" smtClean="0"/>
              <a:pPr/>
              <a:t>58%</a:t>
            </a:fld>
            <a:endParaRPr lang="en-US" noProof="0" dirty="0" smtClean="0">
              <a:sym typeface="+mn-lt"/>
            </a:endParaRPr>
          </a:p>
        </p:txBody>
      </p:sp>
      <p:graphicFrame>
        <p:nvGraphicFramePr>
          <p:cNvPr id="18" name="Object 17"/>
          <p:cNvGraphicFramePr>
            <a:graphicFrameLocks/>
          </p:cNvGraphicFramePr>
          <p:nvPr>
            <p:custDataLst>
              <p:tags r:id="rId13"/>
            </p:custDataLst>
            <p:extLst/>
          </p:nvPr>
        </p:nvGraphicFramePr>
        <p:xfrm>
          <a:off x="6019800" y="2057400"/>
          <a:ext cx="1684086" cy="3688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97" name="Chart" r:id="rId27" imgW="1682758" imgH="3689131" progId="MSGraph.Chart.8">
                  <p:embed followColorScheme="full"/>
                </p:oleObj>
              </mc:Choice>
              <mc:Fallback>
                <p:oleObj name="Chart" r:id="rId27" imgW="1682758" imgH="368913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019800" y="2057400"/>
                        <a:ext cx="1684086" cy="3688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4838700" y="4219575"/>
            <a:ext cx="1058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A378090-CBC4-40C7-AE28-7E1E90585E71}" type="datetime'''''''So''''''''''''ng''i''m''v''''''e''''l''''''''''''o'">
              <a:rPr lang="en-US" altLang="en-US"/>
              <a:pPr/>
              <a:t>Songimvelo</a:t>
            </a:fld>
            <a:endParaRPr lang="en-US" noProof="0" dirty="0" smtClean="0">
              <a:sym typeface="+mn-lt"/>
            </a:endParaRPr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4838700" y="5092700"/>
            <a:ext cx="868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4F15D22-9DE0-4510-8CD4-8BC4D53CDED7}" type="datetime'''''''''''''''''M''''a''''''n''ye''''''l''e''''''t''i'''">
              <a:rPr lang="en-US" altLang="en-US"/>
              <a:pPr/>
              <a:t>Manyeleti</a:t>
            </a:fld>
            <a:endParaRPr lang="en-US" noProof="0" dirty="0" smtClean="0">
              <a:sym typeface="+mn-lt"/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6775450" y="5092700"/>
            <a:ext cx="388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1D83793-5261-4FEF-B1A7-690E25CE70C6}" type="datetime'''''''''''''''''''''''''''''''''''''''''''8''''''66'">
              <a:rPr lang="en-US" altLang="en-US">
                <a:sym typeface="+mn-lt"/>
              </a:rPr>
              <a:pPr/>
              <a:t>866</a:t>
            </a:fld>
            <a:endParaRPr lang="en-US" noProof="0" dirty="0" smtClean="0">
              <a:sym typeface="+mn-lt"/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6630988" y="4219575"/>
            <a:ext cx="388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E972C73-DCA3-4137-B5DD-F5F9A6B082EE}" type="datetime'''''''''''''6''''5''1'''''''''''''''''''''''''''''">
              <a:rPr lang="en-US" altLang="en-US">
                <a:sym typeface="+mn-lt"/>
              </a:rPr>
              <a:pPr/>
              <a:t>651</a:t>
            </a:fld>
            <a:endParaRPr lang="en-US" noProof="0" dirty="0" smtClean="0">
              <a:sym typeface="+mn-lt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4838700" y="3348038"/>
            <a:ext cx="1231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6EC9FFF-ABCE-42CB-B412-FD0E6B7FB0A0}" type="datetime'''''''''''M''''t''e''''t''h''o''''''''''mu''sh''''''''''''a'''">
              <a:rPr lang="en-US" altLang="en-US"/>
              <a:pPr/>
              <a:t>Mtethomusha</a:t>
            </a:fld>
            <a:endParaRPr lang="en-US" noProof="0" dirty="0" smtClean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7637463" y="3348038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6952C07-A14E-439A-B79C-691E196751A6}" type="datetime'''''''''''''''''''''2'''',''''''1''''''''''''''''''3''''0'''''">
              <a:rPr lang="en-US" altLang="en-US">
                <a:sym typeface="+mn-lt"/>
              </a:rPr>
              <a:pPr/>
              <a:t>2,130</a:t>
            </a:fld>
            <a:endParaRPr lang="en-US" noProof="0" dirty="0" smtClean="0">
              <a:sym typeface="+mn-lt"/>
            </a:endParaRPr>
          </a:p>
        </p:txBody>
      </p:sp>
      <p:sp>
        <p:nvSpPr>
          <p:cNvPr id="22" name="Rectangle 21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4838700" y="2474913"/>
            <a:ext cx="654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4A9D978-DFC0-4F62-A090-956CBC16FCA3}" type="datetime'''''''L''''''''''''''''o''''''s''''ko''''''''''''p'''''">
              <a:rPr lang="en-US" altLang="en-US"/>
              <a:pPr/>
              <a:t>Loskop</a:t>
            </a:fld>
            <a:endParaRPr lang="en-US" noProof="0" dirty="0" smtClean="0">
              <a:sym typeface="+mn-lt"/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7218363" y="2474913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A23B031-F36A-4454-8292-A448518C824B}" type="datetime'''''''''''''''''''''1'''''''''''''',5''''''''''''''''1''3'''">
              <a:rPr lang="en-US" altLang="en-US">
                <a:sym typeface="+mn-lt"/>
              </a:rPr>
              <a:pPr/>
              <a:t>1,513</a:t>
            </a:fld>
            <a:endParaRPr lang="en-US" noProof="0" dirty="0" smtClean="0">
              <a:sym typeface="+mn-lt"/>
            </a:endParaRPr>
          </a:p>
        </p:txBody>
      </p:sp>
      <p:sp>
        <p:nvSpPr>
          <p:cNvPr id="31" name="AutoShape 250"/>
          <p:cNvSpPr>
            <a:spLocks noChangeArrowheads="1"/>
          </p:cNvSpPr>
          <p:nvPr/>
        </p:nvSpPr>
        <p:spPr bwMode="auto">
          <a:xfrm>
            <a:off x="731839" y="1265238"/>
            <a:ext cx="3297901" cy="5080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Vacancy rate</a:t>
            </a:r>
            <a:endParaRPr lang="en-US" b="1" baseline="0" noProof="0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+mn-lt"/>
              </a:rPr>
              <a:t>Filled posts / </a:t>
            </a:r>
            <a:r>
              <a:rPr lang="en-US" dirty="0" err="1" smtClean="0">
                <a:solidFill>
                  <a:srgbClr val="808080"/>
                </a:solidFill>
                <a:latin typeface="+mn-lt"/>
              </a:rPr>
              <a:t>authorised</a:t>
            </a:r>
            <a:r>
              <a:rPr lang="en-US" dirty="0" smtClean="0">
                <a:solidFill>
                  <a:srgbClr val="808080"/>
                </a:solidFill>
                <a:latin typeface="+mn-lt"/>
              </a:rPr>
              <a:t> posts</a:t>
            </a:r>
            <a:endParaRPr lang="en-US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34" name="AutoShape 250"/>
          <p:cNvSpPr>
            <a:spLocks noChangeArrowheads="1"/>
          </p:cNvSpPr>
          <p:nvPr/>
        </p:nvSpPr>
        <p:spPr bwMode="auto">
          <a:xfrm>
            <a:off x="4838700" y="1265238"/>
            <a:ext cx="3819525" cy="5080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b="1" noProof="0" dirty="0" smtClean="0">
                <a:solidFill>
                  <a:schemeClr val="tx2"/>
                </a:solidFill>
                <a:latin typeface="+mn-lt"/>
              </a:rPr>
              <a:t>Area coverage</a:t>
            </a:r>
            <a:endParaRPr lang="en-US" b="1" baseline="0" noProof="0" dirty="0">
              <a:solidFill>
                <a:schemeClr val="tx2"/>
              </a:solidFill>
              <a:latin typeface="+mn-lt"/>
            </a:endParaRPr>
          </a:p>
          <a:p>
            <a:r>
              <a:rPr lang="en-US" dirty="0" smtClean="0">
                <a:solidFill>
                  <a:srgbClr val="808080"/>
                </a:solidFill>
                <a:latin typeface="+mn-lt"/>
              </a:rPr>
              <a:t>Hectares / filled posts</a:t>
            </a:r>
            <a:endParaRPr lang="en-US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43" name="3. Unit of measure"/>
          <p:cNvSpPr txBox="1">
            <a:spLocks noChangeArrowheads="1"/>
          </p:cNvSpPr>
          <p:nvPr/>
        </p:nvSpPr>
        <p:spPr bwMode="auto">
          <a:xfrm>
            <a:off x="225239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marL="400050" indent="-9525"/>
            <a:r>
              <a:rPr lang="en-US" dirty="0"/>
              <a:t>Mpumalanga example</a:t>
            </a:r>
          </a:p>
        </p:txBody>
      </p:sp>
      <p:sp>
        <p:nvSpPr>
          <p:cNvPr id="38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5A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Marvin Title Tracker Circle"/>
          <p:cNvSpPr>
            <a:spLocks/>
          </p:cNvSpPr>
          <p:nvPr/>
        </p:nvSpPr>
        <p:spPr>
          <a:xfrm>
            <a:off x="1" y="195932"/>
            <a:ext cx="532754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A15</a:t>
            </a:r>
          </a:p>
        </p:txBody>
      </p:sp>
      <p:sp>
        <p:nvSpPr>
          <p:cNvPr id="35" name="1. On-page tracker"/>
          <p:cNvSpPr>
            <a:spLocks noChangeArrowheads="1"/>
          </p:cNvSpPr>
          <p:nvPr/>
        </p:nvSpPr>
        <p:spPr bwMode="auto">
          <a:xfrm>
            <a:off x="171451" y="26988"/>
            <a:ext cx="40788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ANTI-POACHING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9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39" name="think-cell Slide" r:id="rId15" imgW="530" imgH="528" progId="TCLayout.ActiveDocument.1">
                  <p:embed/>
                </p:oleObj>
              </mc:Choice>
              <mc:Fallback>
                <p:oleObj name="think-cell Slide" r:id="rId15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 err="1" smtClean="0">
              <a:solidFill>
                <a:schemeClr val="tx1"/>
              </a:solidFill>
              <a:sym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0" y="1710121"/>
            <a:ext cx="8961437" cy="495300"/>
            <a:chOff x="119063" y="1058863"/>
            <a:chExt cx="8961437" cy="495300"/>
          </a:xfrm>
        </p:grpSpPr>
        <p:sp>
          <p:nvSpPr>
            <p:cNvPr id="55" name="Rectangle 54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>
            <a:spLocks/>
          </p:cNvSpPr>
          <p:nvPr/>
        </p:nvSpPr>
        <p:spPr>
          <a:xfrm>
            <a:off x="6227762" y="1130300"/>
            <a:ext cx="2373722" cy="5040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 w="127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9" tIns="72009" rIns="72009" bIns="72009" anchor="ctr"/>
          <a:lstStyle/>
          <a:p>
            <a:endParaRPr lang="en-US" b="1" dirty="0" err="1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261" descr="Image result for south africa map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923" r="1213" b="1734"/>
          <a:stretch/>
        </p:blipFill>
        <p:spPr bwMode="gray">
          <a:xfrm>
            <a:off x="487363" y="1816100"/>
            <a:ext cx="5077839" cy="421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 bwMode="gray">
          <a:xfrm>
            <a:off x="487363" y="1784350"/>
            <a:ext cx="5256000" cy="4319587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789987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2913" lvl="1"/>
            <a:r>
              <a:rPr lang="en-US" dirty="0"/>
              <a:t>Establish an </a:t>
            </a:r>
            <a:r>
              <a:rPr lang="en-US" dirty="0" err="1"/>
              <a:t>APU</a:t>
            </a:r>
            <a:r>
              <a:rPr lang="en-US" dirty="0"/>
              <a:t> for each government protected area with rhino </a:t>
            </a:r>
            <a:r>
              <a:rPr lang="en-US" spc="-30" dirty="0"/>
              <a:t>populations and use KNP and </a:t>
            </a:r>
            <a:r>
              <a:rPr lang="en-US" spc="-30" dirty="0" err="1"/>
              <a:t>Umfolozi</a:t>
            </a:r>
            <a:r>
              <a:rPr lang="en-US" spc="-30" dirty="0"/>
              <a:t> as operating models and  examples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104900" y="3352800"/>
          <a:ext cx="1409610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0" name="Chart" r:id="rId18" imgW="1409553" imgH="914400" progId="MSGraph.Chart.8">
                  <p:embed followColorScheme="full"/>
                </p:oleObj>
              </mc:Choice>
              <mc:Fallback>
                <p:oleObj name="Chart" r:id="rId18" imgW="1409553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04900" y="3352800"/>
                        <a:ext cx="1409610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2400300" y="2476500"/>
          <a:ext cx="1409610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1" name="Chart" r:id="rId20" imgW="1409553" imgH="914400" progId="MSGraph.Chart.8">
                  <p:embed followColorScheme="full"/>
                </p:oleObj>
              </mc:Choice>
              <mc:Fallback>
                <p:oleObj name="Chart" r:id="rId20" imgW="1409553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00300" y="2476500"/>
                        <a:ext cx="1409610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3924300" y="1866900"/>
          <a:ext cx="1409610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2" name="Chart" r:id="rId22" imgW="1409553" imgH="914400" progId="MSGraph.Chart.8">
                  <p:embed followColorScheme="full"/>
                </p:oleObj>
              </mc:Choice>
              <mc:Fallback>
                <p:oleObj name="Chart" r:id="rId22" imgW="1409553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24300" y="1866900"/>
                        <a:ext cx="1409610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/>
          </p:cNvGraphicFramePr>
          <p:nvPr>
            <p:custDataLst>
              <p:tags r:id="rId7"/>
            </p:custDataLst>
            <p:extLst/>
          </p:nvPr>
        </p:nvGraphicFramePr>
        <p:xfrm>
          <a:off x="4229100" y="2667000"/>
          <a:ext cx="1428616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3" name="Chart" r:id="rId24" imgW="1428955" imgH="914400" progId="MSGraph.Chart.8">
                  <p:embed followColorScheme="full"/>
                </p:oleObj>
              </mc:Choice>
              <mc:Fallback>
                <p:oleObj name="Chart" r:id="rId24" imgW="1428955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229100" y="2667000"/>
                        <a:ext cx="1428616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3009900" y="3276600"/>
          <a:ext cx="1447979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4" name="Chart" r:id="rId26" imgW="1447833" imgH="914400" progId="MSGraph.Chart.8">
                  <p:embed followColorScheme="full"/>
                </p:oleObj>
              </mc:Choice>
              <mc:Fallback>
                <p:oleObj name="Chart" r:id="rId26" imgW="1447833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009900" y="3276600"/>
                        <a:ext cx="1447979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4305300" y="3581400"/>
          <a:ext cx="1438297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5" name="Chart" r:id="rId28" imgW="1435247" imgH="914400" progId="MSGraph.Chart.8">
                  <p:embed followColorScheme="full"/>
                </p:oleObj>
              </mc:Choice>
              <mc:Fallback>
                <p:oleObj name="Chart" r:id="rId28" imgW="1435247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05300" y="3581400"/>
                        <a:ext cx="1438297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/>
          </p:cNvGraphicFramePr>
          <p:nvPr>
            <p:custDataLst>
              <p:tags r:id="rId10"/>
            </p:custDataLst>
            <p:extLst/>
          </p:nvPr>
        </p:nvGraphicFramePr>
        <p:xfrm>
          <a:off x="2781300" y="4686300"/>
          <a:ext cx="1409610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6" name="Chart" r:id="rId30" imgW="1409553" imgH="914400" progId="MSGraph.Chart.8">
                  <p:embed followColorScheme="full"/>
                </p:oleObj>
              </mc:Choice>
              <mc:Fallback>
                <p:oleObj name="Chart" r:id="rId30" imgW="1409553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781300" y="4686300"/>
                        <a:ext cx="1409610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/>
          </p:cNvGraphicFramePr>
          <p:nvPr>
            <p:custDataLst>
              <p:tags r:id="rId11"/>
            </p:custDataLst>
            <p:extLst/>
          </p:nvPr>
        </p:nvGraphicFramePr>
        <p:xfrm>
          <a:off x="1181100" y="5067300"/>
          <a:ext cx="1438297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7" name="Chart" r:id="rId32" imgW="1435247" imgH="914400" progId="MSGraph.Chart.8">
                  <p:embed followColorScheme="full"/>
                </p:oleObj>
              </mc:Choice>
              <mc:Fallback>
                <p:oleObj name="Chart" r:id="rId32" imgW="1435247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181100" y="5067300"/>
                        <a:ext cx="1438297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/>
          </p:cNvGraphicFramePr>
          <p:nvPr>
            <p:custDataLst>
              <p:tags r:id="rId12"/>
            </p:custDataLst>
            <p:extLst/>
          </p:nvPr>
        </p:nvGraphicFramePr>
        <p:xfrm>
          <a:off x="3657600" y="2590800"/>
          <a:ext cx="1381282" cy="91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48" name="Chart" r:id="rId34" imgW="1378089" imgH="914400" progId="MSGraph.Chart.8">
                  <p:embed followColorScheme="full"/>
                </p:oleObj>
              </mc:Choice>
              <mc:Fallback>
                <p:oleObj name="Chart" r:id="rId34" imgW="1378089" imgH="9144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657600" y="2590800"/>
                        <a:ext cx="1381282" cy="91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" name="ACET"/>
          <p:cNvGrpSpPr>
            <a:grpSpLocks/>
          </p:cNvGrpSpPr>
          <p:nvPr/>
        </p:nvGrpSpPr>
        <p:grpSpPr bwMode="auto">
          <a:xfrm>
            <a:off x="474663" y="1200150"/>
            <a:ext cx="5181600" cy="511175"/>
            <a:chOff x="915" y="708"/>
            <a:chExt cx="2686" cy="322"/>
          </a:xfrm>
        </p:grpSpPr>
        <p:cxnSp>
          <p:nvCxnSpPr>
            <p:cNvPr id="97" name="AutoShape 249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8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 smtClean="0">
                  <a:solidFill>
                    <a:schemeClr val="accent3"/>
                  </a:solidFill>
                  <a:latin typeface="+mn-lt"/>
                  <a:ea typeface="+mn-ea"/>
                </a:rPr>
                <a:t>26 Protected areas (ex.</a:t>
              </a:r>
              <a:r>
                <a:rPr lang="en-US" b="1" noProof="0" dirty="0" smtClean="0">
                  <a:solidFill>
                    <a:schemeClr val="accent3"/>
                  </a:solidFill>
                  <a:latin typeface="+mn-lt"/>
                  <a:ea typeface="+mn-ea"/>
                </a:rPr>
                <a:t> </a:t>
              </a:r>
              <a:r>
                <a:rPr lang="en-US" b="1" noProof="0" dirty="0" err="1" smtClean="0">
                  <a:solidFill>
                    <a:schemeClr val="accent3"/>
                  </a:solidFill>
                  <a:latin typeface="+mn-lt"/>
                  <a:ea typeface="+mn-ea"/>
                </a:rPr>
                <a:t>KNP</a:t>
              </a:r>
              <a:r>
                <a:rPr lang="en-US" b="1" noProof="0" dirty="0" smtClean="0">
                  <a:solidFill>
                    <a:schemeClr val="accent3"/>
                  </a:solidFill>
                  <a:latin typeface="+mn-lt"/>
                  <a:ea typeface="+mn-ea"/>
                </a:rPr>
                <a:t>) with rhinos currently have no or insufficient </a:t>
              </a:r>
              <a:r>
                <a:rPr lang="en-US" b="1" noProof="0" dirty="0" err="1" smtClean="0">
                  <a:solidFill>
                    <a:schemeClr val="accent3"/>
                  </a:solidFill>
                  <a:latin typeface="+mn-lt"/>
                  <a:ea typeface="+mn-ea"/>
                </a:rPr>
                <a:t>APU</a:t>
              </a:r>
              <a:r>
                <a:rPr lang="en-US" b="1" noProof="0" dirty="0" smtClean="0">
                  <a:solidFill>
                    <a:schemeClr val="accent3"/>
                  </a:solidFill>
                  <a:latin typeface="+mn-lt"/>
                  <a:ea typeface="+mn-ea"/>
                </a:rPr>
                <a:t> capacity</a:t>
              </a:r>
              <a:r>
                <a:rPr lang="en-US" b="1" baseline="30000" noProof="0" dirty="0" smtClean="0">
                  <a:solidFill>
                    <a:schemeClr val="accent3"/>
                  </a:solidFill>
                  <a:latin typeface="+mn-lt"/>
                  <a:ea typeface="+mn-ea"/>
                </a:rPr>
                <a:t>1</a:t>
              </a:r>
              <a:r>
                <a:rPr lang="en-US" b="1" noProof="0" dirty="0" smtClean="0">
                  <a:solidFill>
                    <a:schemeClr val="accent3"/>
                  </a:solidFill>
                  <a:latin typeface="+mn-lt"/>
                  <a:ea typeface="+mn-ea"/>
                </a:rPr>
                <a:t> </a:t>
              </a:r>
              <a:endParaRPr lang="en-US" b="1" noProof="0" dirty="0">
                <a:solidFill>
                  <a:schemeClr val="accent3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9" name="4. Footnote"/>
          <p:cNvSpPr txBox="1">
            <a:spLocks noChangeArrowheads="1"/>
          </p:cNvSpPr>
          <p:nvPr/>
        </p:nvSpPr>
        <p:spPr bwMode="auto">
          <a:xfrm>
            <a:off x="1609725" y="6271826"/>
            <a:ext cx="718026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9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Excluding 7 National Parks (excluding </a:t>
            </a:r>
            <a:r>
              <a:rPr lang="en-US" dirty="0" err="1"/>
              <a:t>KNP</a:t>
            </a:r>
            <a:r>
              <a:rPr lang="en-US" dirty="0"/>
              <a:t>)</a:t>
            </a:r>
          </a:p>
        </p:txBody>
      </p:sp>
      <p:grpSp>
        <p:nvGrpSpPr>
          <p:cNvPr id="103" name="ACET"/>
          <p:cNvGrpSpPr>
            <a:grpSpLocks/>
          </p:cNvGrpSpPr>
          <p:nvPr/>
        </p:nvGrpSpPr>
        <p:grpSpPr bwMode="auto">
          <a:xfrm>
            <a:off x="6365042" y="1200150"/>
            <a:ext cx="2098754" cy="511176"/>
            <a:chOff x="915" y="708"/>
            <a:chExt cx="2686" cy="322"/>
          </a:xfrm>
        </p:grpSpPr>
        <p:cxnSp>
          <p:nvCxnSpPr>
            <p:cNvPr id="104" name="AutoShape 249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 smtClean="0">
                  <a:solidFill>
                    <a:schemeClr val="bg1"/>
                  </a:solidFill>
                  <a:latin typeface="+mn-lt"/>
                  <a:ea typeface="+mn-ea"/>
                </a:rPr>
                <a:t>Minimum</a:t>
              </a:r>
              <a:r>
                <a:rPr lang="en-US" b="1" noProof="0" dirty="0" smtClean="0">
                  <a:solidFill>
                    <a:schemeClr val="bg1"/>
                  </a:solidFill>
                  <a:latin typeface="+mn-lt"/>
                  <a:ea typeface="+mn-ea"/>
                </a:rPr>
                <a:t> </a:t>
              </a:r>
              <a:r>
                <a:rPr lang="en-US" b="1" noProof="0" dirty="0" err="1" smtClean="0">
                  <a:solidFill>
                    <a:schemeClr val="bg1"/>
                  </a:solidFill>
                  <a:latin typeface="+mn-lt"/>
                  <a:ea typeface="+mn-ea"/>
                </a:rPr>
                <a:t>APU</a:t>
              </a:r>
              <a:r>
                <a:rPr lang="en-US" b="1" noProof="0" dirty="0" smtClean="0">
                  <a:solidFill>
                    <a:schemeClr val="bg1"/>
                  </a:solidFill>
                  <a:latin typeface="+mn-lt"/>
                  <a:ea typeface="+mn-ea"/>
                </a:rPr>
                <a:t> capacity proposed</a:t>
              </a:r>
              <a:endParaRPr lang="en-US" b="1" noProof="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" name="sticker"/>
          <p:cNvGrpSpPr/>
          <p:nvPr/>
        </p:nvGrpSpPr>
        <p:grpSpPr>
          <a:xfrm>
            <a:off x="6079386" y="823913"/>
            <a:ext cx="2626873" cy="212366"/>
            <a:chOff x="6163115" y="269955"/>
            <a:chExt cx="2626873" cy="212366"/>
          </a:xfrm>
        </p:grpSpPr>
        <p:sp>
          <p:nvSpPr>
            <p:cNvPr id="111" name="StickerRectangle"/>
            <p:cNvSpPr>
              <a:spLocks noChangeArrowheads="1"/>
            </p:cNvSpPr>
            <p:nvPr/>
          </p:nvSpPr>
          <p:spPr bwMode="auto">
            <a:xfrm>
              <a:off x="6163115" y="269955"/>
              <a:ext cx="2626873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smtClean="0">
                  <a:solidFill>
                    <a:schemeClr val="accent6"/>
                  </a:solidFill>
                  <a:latin typeface="+mn-lt"/>
                </a:rPr>
                <a:t>GAP ANALYSIS TO BE COMPLETED</a:t>
              </a:r>
              <a:endParaRPr lang="en-US" sz="1200" dirty="0">
                <a:solidFill>
                  <a:schemeClr val="accent6"/>
                </a:solidFill>
                <a:latin typeface="+mn-lt"/>
              </a:endParaRPr>
            </a:p>
          </p:txBody>
        </p:sp>
        <p:cxnSp>
          <p:nvCxnSpPr>
            <p:cNvPr id="112" name="AutoShape 31"/>
            <p:cNvCxnSpPr>
              <a:cxnSpLocks noChangeShapeType="1"/>
              <a:stCxn id="111" idx="2"/>
              <a:endCxn id="111" idx="4"/>
            </p:cNvCxnSpPr>
            <p:nvPr/>
          </p:nvCxnSpPr>
          <p:spPr bwMode="auto">
            <a:xfrm>
              <a:off x="6163115" y="269955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AutoShape 32"/>
            <p:cNvCxnSpPr>
              <a:cxnSpLocks noChangeShapeType="1"/>
              <a:stCxn id="111" idx="4"/>
              <a:endCxn id="111" idx="6"/>
            </p:cNvCxnSpPr>
            <p:nvPr/>
          </p:nvCxnSpPr>
          <p:spPr bwMode="auto">
            <a:xfrm>
              <a:off x="6163115" y="482321"/>
              <a:ext cx="262687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/>
          </p:cNvSpPr>
          <p:nvPr/>
        </p:nvSpPr>
        <p:spPr>
          <a:xfrm>
            <a:off x="6365042" y="1919288"/>
            <a:ext cx="20987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Small PA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8 </a:t>
            </a:r>
            <a:r>
              <a:rPr lang="en-US" dirty="0" err="1" smtClean="0">
                <a:solidFill>
                  <a:schemeClr val="bg1"/>
                </a:solidFill>
              </a:rPr>
              <a:t>APU</a:t>
            </a:r>
            <a:r>
              <a:rPr lang="en-US" dirty="0" smtClean="0">
                <a:solidFill>
                  <a:schemeClr val="bg1"/>
                </a:solidFill>
              </a:rPr>
              <a:t> rangers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>
            <a:spLocks/>
          </p:cNvSpPr>
          <p:nvPr/>
        </p:nvSpPr>
        <p:spPr>
          <a:xfrm>
            <a:off x="6365042" y="3305175"/>
            <a:ext cx="20987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Medium PA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16 </a:t>
            </a:r>
            <a:r>
              <a:rPr lang="en-US" dirty="0" err="1" smtClean="0">
                <a:solidFill>
                  <a:schemeClr val="bg1"/>
                </a:solidFill>
              </a:rPr>
              <a:t>APU</a:t>
            </a:r>
            <a:r>
              <a:rPr lang="en-US" dirty="0" smtClean="0">
                <a:solidFill>
                  <a:schemeClr val="bg1"/>
                </a:solidFill>
              </a:rPr>
              <a:t> rangers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>
            <a:spLocks/>
          </p:cNvSpPr>
          <p:nvPr/>
        </p:nvSpPr>
        <p:spPr>
          <a:xfrm>
            <a:off x="6365042" y="4689475"/>
            <a:ext cx="209875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Large PA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24 </a:t>
            </a:r>
            <a:r>
              <a:rPr lang="en-US" dirty="0" err="1" smtClean="0">
                <a:solidFill>
                  <a:schemeClr val="bg1"/>
                </a:solidFill>
              </a:rPr>
              <a:t>APU</a:t>
            </a:r>
            <a:r>
              <a:rPr lang="en-US" dirty="0" smtClean="0">
                <a:solidFill>
                  <a:schemeClr val="bg1"/>
                </a:solidFill>
              </a:rPr>
              <a:t> rangers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3 dogs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3 dog handlers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5A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Marvin Title Tracker Circle"/>
          <p:cNvSpPr>
            <a:spLocks/>
          </p:cNvSpPr>
          <p:nvPr/>
        </p:nvSpPr>
        <p:spPr>
          <a:xfrm>
            <a:off x="1" y="195932"/>
            <a:ext cx="532754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A15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2876398" y="933578"/>
            <a:ext cx="180000" cy="14400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gray">
          <a:xfrm>
            <a:off x="3827190" y="933578"/>
            <a:ext cx="180000" cy="144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gray">
          <a:xfrm>
            <a:off x="4926261" y="933578"/>
            <a:ext cx="180000" cy="144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err="1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 bwMode="gray">
          <a:xfrm>
            <a:off x="3104998" y="928634"/>
            <a:ext cx="61372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 smtClean="0"/>
              <a:t>Small PA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 bwMode="gray">
          <a:xfrm>
            <a:off x="4052005" y="928634"/>
            <a:ext cx="7335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 smtClean="0"/>
              <a:t>Medium PA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 bwMode="gray">
          <a:xfrm>
            <a:off x="5195005" y="928634"/>
            <a:ext cx="7335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 smtClean="0"/>
              <a:t>Large PA</a:t>
            </a:r>
            <a:endParaRPr lang="en-US" sz="1000" dirty="0"/>
          </a:p>
        </p:txBody>
      </p:sp>
      <p:sp>
        <p:nvSpPr>
          <p:cNvPr id="42" name="1. On-page tracker"/>
          <p:cNvSpPr>
            <a:spLocks noChangeArrowheads="1"/>
          </p:cNvSpPr>
          <p:nvPr/>
        </p:nvSpPr>
        <p:spPr bwMode="auto">
          <a:xfrm>
            <a:off x="171451" y="26988"/>
            <a:ext cx="40903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49263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ANTI-POACHING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743363" y="1414409"/>
            <a:ext cx="535391" cy="534542"/>
            <a:chOff x="2996265" y="1466155"/>
            <a:chExt cx="1133775" cy="1131976"/>
          </a:xfrm>
        </p:grpSpPr>
        <p:sp>
          <p:nvSpPr>
            <p:cNvPr id="58" name="Oval 57"/>
            <p:cNvSpPr/>
            <p:nvPr/>
          </p:nvSpPr>
          <p:spPr bwMode="gray">
            <a:xfrm>
              <a:off x="2996265" y="1466155"/>
              <a:ext cx="1133775" cy="113197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96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59" name="Group 58"/>
            <p:cNvGrpSpPr/>
            <p:nvPr>
              <p:custDataLst>
                <p:tags r:id="rId13"/>
              </p:custDataLst>
            </p:nvPr>
          </p:nvGrpSpPr>
          <p:grpSpPr bwMode="gray">
            <a:xfrm>
              <a:off x="3187955" y="1644533"/>
              <a:ext cx="750394" cy="775221"/>
              <a:chOff x="5519452" y="3842652"/>
              <a:chExt cx="378904" cy="495782"/>
            </a:xfrm>
          </p:grpSpPr>
          <p:sp>
            <p:nvSpPr>
              <p:cNvPr id="60" name="Chevron 59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solidFill>
                <a:schemeClr val="accent4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61" name="Chevron 60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89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31" name="think-cell Slide" r:id="rId14" imgW="530" imgH="528" progId="TCLayout.ActiveDocument.1">
                  <p:embed/>
                </p:oleObj>
              </mc:Choice>
              <mc:Fallback>
                <p:oleObj name="think-cell Slide" r:id="rId1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86206" y="1591791"/>
            <a:ext cx="0" cy="39469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0" y="1078112"/>
            <a:ext cx="8961437" cy="495300"/>
            <a:chOff x="119063" y="1058863"/>
            <a:chExt cx="8961437" cy="495300"/>
          </a:xfrm>
        </p:grpSpPr>
        <p:sp>
          <p:nvSpPr>
            <p:cNvPr id="29" name="Rectangle 28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>
            <a:spLocks/>
          </p:cNvSpPr>
          <p:nvPr/>
        </p:nvSpPr>
        <p:spPr bwMode="gray">
          <a:xfrm>
            <a:off x="6385719" y="1962805"/>
            <a:ext cx="2286000" cy="343324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 w="127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9" tIns="72009" rIns="72009" bIns="72009" anchor="ctr"/>
          <a:lstStyle/>
          <a:p>
            <a:endParaRPr lang="en-US" b="1" dirty="0" err="1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2913">
              <a:tabLst/>
            </a:pPr>
            <a:r>
              <a:rPr lang="en-US" dirty="0"/>
              <a:t>Provide access to (psychiatric) Health &amp; Wellness </a:t>
            </a:r>
            <a:r>
              <a:rPr lang="en-US" dirty="0" err="1"/>
              <a:t>programmes</a:t>
            </a:r>
            <a:r>
              <a:rPr lang="en-US" dirty="0"/>
              <a:t> for </a:t>
            </a:r>
            <a:r>
              <a:rPr lang="en-US" dirty="0" err="1"/>
              <a:t>APUs</a:t>
            </a:r>
            <a:r>
              <a:rPr lang="en-US" dirty="0"/>
              <a:t>, or work with SAPS to leverage existing </a:t>
            </a:r>
            <a:r>
              <a:rPr lang="en-US" dirty="0" err="1"/>
              <a:t>programmes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647700" y="1943100"/>
          <a:ext cx="4943497" cy="338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32" name="Chart" r:id="rId16" imgW="4940251" imgH="3378025" progId="MSGraph.Chart.8">
                  <p:embed followColorScheme="full"/>
                </p:oleObj>
              </mc:Choice>
              <mc:Fallback>
                <p:oleObj name="Chart" r:id="rId16" imgW="4940251" imgH="33780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7700" y="1943100"/>
                        <a:ext cx="4943497" cy="3381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4302125" y="54165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DF0D0A1-8735-49F5-B0D8-BEE1C41BBA27}" type="datetime'J''''''''''''''''''''''''''''u''''''''''''''''''''''''''n'''''">
              <a:rPr lang="en-US" altLang="en-US"/>
              <a:pPr/>
              <a:t>Jun</a:t>
            </a:fld>
            <a:endParaRPr lang="en-US" noProof="0" dirty="0" smtClean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5013325" y="5416550"/>
            <a:ext cx="271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3339A68-5962-4417-ABCF-8DFAA018C6DF}" type="datetime'''''''''''''''''''''J''u''''''''''l'''''''''''''''">
              <a:rPr lang="en-US" altLang="en-US"/>
              <a:pPr/>
              <a:t>Jul</a:t>
            </a:fld>
            <a:endParaRPr lang="en-US" noProof="0" dirty="0" smtClean="0"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597275" y="541655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3E4A326-D84F-4703-ACE1-2261C4202685}" type="datetime'''''''''''''''''''''''''''''''Ma''''''''y'">
              <a:rPr lang="en-US" altLang="en-US"/>
              <a:pPr/>
              <a:t>May</a:t>
            </a:fld>
            <a:endParaRPr lang="en-US" noProof="0" dirty="0" smtClean="0">
              <a:sym typeface="+mn-lt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2960688" y="5416550"/>
            <a:ext cx="328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DD955AF-4471-4889-94D7-29EA32AC194F}" type="datetime'''''''A''''''''''''p''''r'''''''''''''''''''''''''''''''">
              <a:rPr lang="en-US" altLang="en-US"/>
              <a:pPr/>
              <a:t>Apr</a:t>
            </a:fld>
            <a:endParaRPr lang="en-US" noProof="0" dirty="0" smtClean="0">
              <a:sym typeface="+mn-lt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271713" y="5416550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6590111-5326-4937-96B0-9FEF215170EB}" type="datetime'''''''M''''''''''''a''''''''''r'''''''''''">
              <a:rPr lang="en-US" altLang="en-US"/>
              <a:pPr/>
              <a:t>Mar</a:t>
            </a:fld>
            <a:endParaRPr lang="en-US" noProof="0" dirty="0" smtClean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95438" y="5416550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560A4AF-3893-4DD8-ADA9-9884C6E294E7}" type="datetime'''''''''''''''''''''''F''''''''''''''''''''''e''''''b'''''">
              <a:rPr lang="en-US" altLang="en-US"/>
              <a:pPr/>
              <a:t>Feb</a:t>
            </a:fld>
            <a:endParaRPr lang="en-US" noProof="0" dirty="0" smtClean="0">
              <a:sym typeface="+mn-lt"/>
            </a:endParaRPr>
          </a:p>
        </p:txBody>
      </p:sp>
      <p:sp>
        <p:nvSpPr>
          <p:cNvPr id="22" name="Rectangle 21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930275" y="54165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AFCA327-1093-4765-9E40-770565772768}" type="datetime'''''''''J''''''an'''''''''''''''''''''''''">
              <a:rPr lang="en-US" altLang="en-US"/>
              <a:pPr/>
              <a:t>Jan</a:t>
            </a:fld>
            <a:endParaRPr lang="en-US" noProof="0" dirty="0" smtClean="0">
              <a:sym typeface="+mn-lt"/>
            </a:endParaRPr>
          </a:p>
        </p:txBody>
      </p:sp>
      <p:grpSp>
        <p:nvGrpSpPr>
          <p:cNvPr id="49" name="ACET"/>
          <p:cNvGrpSpPr>
            <a:grpSpLocks/>
          </p:cNvGrpSpPr>
          <p:nvPr/>
        </p:nvGrpSpPr>
        <p:grpSpPr bwMode="gray">
          <a:xfrm>
            <a:off x="633549" y="1303337"/>
            <a:ext cx="5066370" cy="265113"/>
            <a:chOff x="915" y="863"/>
            <a:chExt cx="2686" cy="167"/>
          </a:xfrm>
        </p:grpSpPr>
        <p:cxnSp>
          <p:nvCxnSpPr>
            <p:cNvPr id="50" name="AutoShape 249"/>
            <p:cNvCxnSpPr>
              <a:cxnSpLocks noChangeShapeType="1"/>
              <a:stCxn id="51" idx="4"/>
              <a:endCxn id="51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AutoShape 250"/>
            <p:cNvSpPr>
              <a:spLocks noChangeArrowheads="1"/>
            </p:cNvSpPr>
            <p:nvPr/>
          </p:nvSpPr>
          <p:spPr bwMode="gray">
            <a:xfrm>
              <a:off x="915" y="863"/>
              <a:ext cx="2686" cy="16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 smtClean="0">
                  <a:solidFill>
                    <a:schemeClr val="tx2"/>
                  </a:solidFill>
                  <a:latin typeface="+mn-lt"/>
                  <a:ea typeface="+mn-ea"/>
                </a:rPr>
                <a:t>Number of contacts with poachers in </a:t>
              </a:r>
              <a:r>
                <a:rPr lang="en-US" b="1" baseline="0" noProof="0" dirty="0" err="1" smtClean="0">
                  <a:solidFill>
                    <a:schemeClr val="tx2"/>
                  </a:solidFill>
                  <a:latin typeface="+mn-lt"/>
                  <a:ea typeface="+mn-ea"/>
                </a:rPr>
                <a:t>KNP</a:t>
              </a:r>
              <a:r>
                <a:rPr lang="en-US" b="1" baseline="0" noProof="0" dirty="0" smtClean="0">
                  <a:solidFill>
                    <a:schemeClr val="tx2"/>
                  </a:solidFill>
                  <a:latin typeface="+mn-lt"/>
                  <a:ea typeface="+mn-ea"/>
                </a:rPr>
                <a:t> alone</a:t>
              </a:r>
              <a:endParaRPr lang="en-US" baseline="0" noProof="0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TextBox 7"/>
          <p:cNvSpPr txBox="1"/>
          <p:nvPr/>
        </p:nvSpPr>
        <p:spPr bwMode="gray">
          <a:xfrm>
            <a:off x="6612713" y="2299657"/>
            <a:ext cx="18304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Aft>
                <a:spcPts val="1200"/>
              </a:spcAft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Recent findings suggest that at any given point, at least 12 officials in </a:t>
            </a:r>
            <a:r>
              <a:rPr lang="en-US" dirty="0" err="1" smtClean="0">
                <a:solidFill>
                  <a:schemeClr val="bg1"/>
                </a:solidFill>
              </a:rPr>
              <a:t>KNP</a:t>
            </a:r>
            <a:r>
              <a:rPr lang="en-US" dirty="0" smtClean="0">
                <a:solidFill>
                  <a:schemeClr val="bg1"/>
                </a:solidFill>
              </a:rPr>
              <a:t> need counseling</a:t>
            </a:r>
          </a:p>
          <a:p>
            <a:pPr lvl="1">
              <a:spcAft>
                <a:spcPts val="1200"/>
              </a:spcAft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Adequate counseling is not available for most </a:t>
            </a:r>
            <a:r>
              <a:rPr lang="en-US" dirty="0" err="1" smtClean="0">
                <a:solidFill>
                  <a:schemeClr val="bg1"/>
                </a:solidFill>
              </a:rPr>
              <a:t>APUs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across the provinces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Marvin Title Tracker Circle"/>
          <p:cNvSpPr>
            <a:spLocks/>
          </p:cNvSpPr>
          <p:nvPr/>
        </p:nvSpPr>
        <p:spPr>
          <a:xfrm>
            <a:off x="1" y="195932"/>
            <a:ext cx="532754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A16</a:t>
            </a:r>
          </a:p>
        </p:txBody>
      </p:sp>
      <p:sp>
        <p:nvSpPr>
          <p:cNvPr id="23" name="1. On-page tracker"/>
          <p:cNvSpPr>
            <a:spLocks noChangeArrowheads="1"/>
          </p:cNvSpPr>
          <p:nvPr/>
        </p:nvSpPr>
        <p:spPr bwMode="auto">
          <a:xfrm>
            <a:off x="171451" y="26988"/>
            <a:ext cx="40903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49263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ANTI-POACHING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25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5A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78170" y="1300697"/>
            <a:ext cx="535391" cy="534542"/>
            <a:chOff x="2996265" y="1466155"/>
            <a:chExt cx="1133775" cy="1131976"/>
          </a:xfrm>
        </p:grpSpPr>
        <p:sp>
          <p:nvSpPr>
            <p:cNvPr id="32" name="Oval 31"/>
            <p:cNvSpPr/>
            <p:nvPr/>
          </p:nvSpPr>
          <p:spPr bwMode="gray">
            <a:xfrm>
              <a:off x="2996265" y="1466155"/>
              <a:ext cx="1133775" cy="113197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96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33" name="Group 32"/>
            <p:cNvGrpSpPr/>
            <p:nvPr>
              <p:custDataLst>
                <p:tags r:id="rId12"/>
              </p:custDataLst>
            </p:nvPr>
          </p:nvGrpSpPr>
          <p:grpSpPr bwMode="gray">
            <a:xfrm>
              <a:off x="3187955" y="1644533"/>
              <a:ext cx="750394" cy="775221"/>
              <a:chOff x="5519452" y="3842652"/>
              <a:chExt cx="378904" cy="495782"/>
            </a:xfrm>
          </p:grpSpPr>
          <p:sp>
            <p:nvSpPr>
              <p:cNvPr id="34" name="Chevron 33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solidFill>
                <a:schemeClr val="accent4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8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853" name="think-cell Slide" r:id="rId11" imgW="353" imgH="353" progId="TCLayout.ActiveDocument.1">
                  <p:embed/>
                </p:oleObj>
              </mc:Choice>
              <mc:Fallback>
                <p:oleObj name="think-cell Slide" r:id="rId11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irArrow 2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2179961" y="3401404"/>
            <a:ext cx="2470952" cy="27585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gray">
          <a:xfrm>
            <a:off x="171207" y="1455737"/>
            <a:ext cx="2967867" cy="45166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3228" y="1500067"/>
            <a:ext cx="2823824" cy="4333028"/>
            <a:chOff x="243229" y="963664"/>
            <a:chExt cx="2823824" cy="4333028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 bwMode="gray">
            <a:xfrm flipH="1">
              <a:off x="243229" y="1227137"/>
              <a:ext cx="282382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/>
            </p:cNvSpPr>
            <p:nvPr/>
          </p:nvSpPr>
          <p:spPr bwMode="gray">
            <a:xfrm>
              <a:off x="243229" y="963664"/>
              <a:ext cx="282382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500" b="1" dirty="0">
                  <a:solidFill>
                    <a:schemeClr val="tx2"/>
                  </a:solidFill>
                </a:rPr>
                <a:t>Context</a:t>
              </a:r>
            </a:p>
          </p:txBody>
        </p:sp>
        <p:sp>
          <p:nvSpPr>
            <p:cNvPr id="31" name="TextBox 30"/>
            <p:cNvSpPr txBox="1">
              <a:spLocks/>
            </p:cNvSpPr>
            <p:nvPr/>
          </p:nvSpPr>
          <p:spPr bwMode="gray">
            <a:xfrm>
              <a:off x="243229" y="1280208"/>
              <a:ext cx="2823824" cy="4016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70000"/>
                </a:spcBef>
              </a:pPr>
              <a:r>
                <a:rPr lang="en-US" sz="15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Departments Tourism and Environmental Affairs jointly decided to use ‘implementation lab’ methodology unlock the value of South Africa’s Biodiversity</a:t>
              </a:r>
            </a:p>
            <a:p>
              <a:pPr lvl="1">
                <a:spcBef>
                  <a:spcPct val="70000"/>
                </a:spcBef>
              </a:pPr>
              <a:r>
                <a:rPr lang="en-US" sz="15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The Rhino Lab was added as a work stream, acknowledging the key role the rhino plays in the wildlife economy and </a:t>
              </a:r>
              <a:r>
                <a:rPr lang="en-US" sz="1500" dirty="0" err="1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SA’s</a:t>
              </a:r>
              <a:r>
                <a:rPr lang="en-US" sz="15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tourism industry</a:t>
              </a:r>
            </a:p>
            <a:p>
              <a:pPr lvl="1">
                <a:spcBef>
                  <a:spcPct val="70000"/>
                </a:spcBef>
              </a:pPr>
              <a:r>
                <a:rPr lang="en-US" sz="15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Rhino Conservation implementation plans will benefit from delivery unit infrastructure of wider Biodiversity effort</a:t>
              </a:r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gray">
          <a:xfrm>
            <a:off x="3650770" y="901446"/>
            <a:ext cx="5097943" cy="5275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 txBox="1"/>
          <p:nvPr>
            <p:custDataLst>
              <p:tags r:id="rId4"/>
            </p:custDataLst>
          </p:nvPr>
        </p:nvSpPr>
        <p:spPr bwMode="gray">
          <a:xfrm>
            <a:off x="3753779" y="4285431"/>
            <a:ext cx="1033502" cy="130396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sz="1500" b="1" dirty="0" smtClean="0">
                <a:solidFill>
                  <a:schemeClr val="lt1"/>
                </a:solidFill>
              </a:rPr>
              <a:t>Marine &amp; Coastal Tourism</a:t>
            </a:r>
            <a:endParaRPr lang="en-US" sz="1500" b="1" dirty="0">
              <a:solidFill>
                <a:schemeClr val="lt1"/>
              </a:solidFill>
            </a:endParaRPr>
          </a:p>
        </p:txBody>
      </p:sp>
      <p:sp>
        <p:nvSpPr>
          <p:cNvPr id="8" name="Rectangle 6"/>
          <p:cNvSpPr txBox="1"/>
          <p:nvPr>
            <p:custDataLst>
              <p:tags r:id="rId5"/>
            </p:custDataLst>
          </p:nvPr>
        </p:nvSpPr>
        <p:spPr bwMode="gray">
          <a:xfrm>
            <a:off x="4860408" y="4285431"/>
            <a:ext cx="1251124" cy="130396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sz="1500" b="1" dirty="0" smtClean="0">
                <a:solidFill>
                  <a:schemeClr val="lt1"/>
                </a:solidFill>
              </a:rPr>
              <a:t>Bio-prospecting</a:t>
            </a:r>
            <a:endParaRPr lang="en-US" sz="1500" b="1" dirty="0">
              <a:solidFill>
                <a:schemeClr val="lt1"/>
              </a:solidFill>
            </a:endParaRPr>
          </a:p>
        </p:txBody>
      </p:sp>
      <p:sp>
        <p:nvSpPr>
          <p:cNvPr id="9" name="Rectangle 6"/>
          <p:cNvSpPr txBox="1"/>
          <p:nvPr>
            <p:custDataLst>
              <p:tags r:id="rId6"/>
            </p:custDataLst>
          </p:nvPr>
        </p:nvSpPr>
        <p:spPr bwMode="gray">
          <a:xfrm>
            <a:off x="6184659" y="4285431"/>
            <a:ext cx="987986" cy="130396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sz="1500" b="1" dirty="0" smtClean="0">
                <a:solidFill>
                  <a:schemeClr val="lt1"/>
                </a:solidFill>
              </a:rPr>
              <a:t>Wildlife</a:t>
            </a:r>
            <a:endParaRPr lang="en-US" sz="1500" b="1" dirty="0">
              <a:solidFill>
                <a:schemeClr val="lt1"/>
              </a:solidFill>
            </a:endParaRPr>
          </a:p>
        </p:txBody>
      </p:sp>
      <p:sp>
        <p:nvSpPr>
          <p:cNvPr id="3" name="Rectangle 2"/>
          <p:cNvSpPr txBox="1"/>
          <p:nvPr>
            <p:custDataLst>
              <p:tags r:id="rId7"/>
            </p:custDataLst>
          </p:nvPr>
        </p:nvSpPr>
        <p:spPr bwMode="gray">
          <a:xfrm>
            <a:off x="3753779" y="1489260"/>
            <a:ext cx="4891925" cy="120997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sz="1500" b="1" dirty="0" smtClean="0">
                <a:solidFill>
                  <a:schemeClr val="lt1"/>
                </a:solidFill>
              </a:rPr>
              <a:t>Biodiversity Lab</a:t>
            </a:r>
            <a:endParaRPr lang="en-US" sz="1500" b="1" dirty="0">
              <a:solidFill>
                <a:schemeClr val="lt1"/>
              </a:solidFill>
            </a:endParaRPr>
          </a:p>
        </p:txBody>
      </p:sp>
      <p:cxnSp>
        <p:nvCxnSpPr>
          <p:cNvPr id="5" name="Elbow Connector 4"/>
          <p:cNvCxnSpPr>
            <a:stCxn id="3" idx="2"/>
            <a:endCxn id="7" idx="0"/>
          </p:cNvCxnSpPr>
          <p:nvPr/>
        </p:nvCxnSpPr>
        <p:spPr bwMode="gray">
          <a:xfrm rot="5400000">
            <a:off x="4442040" y="2527728"/>
            <a:ext cx="1586193" cy="1929212"/>
          </a:xfrm>
          <a:prstGeom prst="bentConnector3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" idx="2"/>
            <a:endCxn id="9" idx="0"/>
          </p:cNvCxnSpPr>
          <p:nvPr/>
        </p:nvCxnSpPr>
        <p:spPr bwMode="gray">
          <a:xfrm rot="16200000" flipH="1">
            <a:off x="5646101" y="3252879"/>
            <a:ext cx="1586193" cy="478910"/>
          </a:xfrm>
          <a:prstGeom prst="bentConnector3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" idx="2"/>
            <a:endCxn id="8" idx="0"/>
          </p:cNvCxnSpPr>
          <p:nvPr/>
        </p:nvCxnSpPr>
        <p:spPr bwMode="gray">
          <a:xfrm rot="5400000">
            <a:off x="5049760" y="3135448"/>
            <a:ext cx="1586193" cy="713772"/>
          </a:xfrm>
          <a:prstGeom prst="bentConnector3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/>
          <p:cNvSpPr txBox="1"/>
          <p:nvPr>
            <p:custDataLst>
              <p:tags r:id="rId8"/>
            </p:custDataLst>
          </p:nvPr>
        </p:nvSpPr>
        <p:spPr bwMode="gray">
          <a:xfrm>
            <a:off x="7245772" y="4285431"/>
            <a:ext cx="1399932" cy="130396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en-US" sz="1500" b="1" dirty="0" smtClean="0">
                <a:solidFill>
                  <a:schemeClr val="lt1"/>
                </a:solidFill>
              </a:rPr>
              <a:t>Rhino Conservation</a:t>
            </a:r>
            <a:endParaRPr lang="en-US" sz="1500" b="1" dirty="0">
              <a:solidFill>
                <a:schemeClr val="lt1"/>
              </a:solidFill>
            </a:endParaRPr>
          </a:p>
        </p:txBody>
      </p:sp>
      <p:cxnSp>
        <p:nvCxnSpPr>
          <p:cNvPr id="34" name="Elbow Connector 33"/>
          <p:cNvCxnSpPr>
            <a:stCxn id="3" idx="2"/>
            <a:endCxn id="33" idx="0"/>
          </p:cNvCxnSpPr>
          <p:nvPr/>
        </p:nvCxnSpPr>
        <p:spPr bwMode="gray">
          <a:xfrm rot="16200000" flipH="1">
            <a:off x="6279644" y="2619336"/>
            <a:ext cx="1586193" cy="1745996"/>
          </a:xfrm>
          <a:prstGeom prst="bentConnector3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99719" y="6882505"/>
            <a:ext cx="1905000" cy="689132"/>
          </a:xfrm>
          <a:prstGeom prst="foldedCorner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66397" rIns="63500" bIns="63500" numCol="1" anchor="t" anchorCtr="1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50" dirty="0" smtClean="0">
                <a:solidFill>
                  <a:srgbClr val="000000"/>
                </a:solidFill>
              </a:rPr>
              <a:t>Insert page by Duko</a:t>
            </a:r>
            <a:r>
              <a:rPr lang="en-ZA" sz="1450" dirty="0" smtClean="0">
                <a:solidFill>
                  <a:srgbClr val="000000"/>
                </a:solidFill>
              </a:rPr>
              <a:t> after this one</a:t>
            </a:r>
            <a:endParaRPr lang="en-US" sz="145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</p:spPr>
        <p:txBody>
          <a:bodyPr/>
          <a:lstStyle/>
          <a:p>
            <a:r>
              <a:rPr lang="en-US" dirty="0"/>
              <a:t>Rhino conservation is one of the work stream under the Biodiversity Lab – an effort to unlock the potential of South Africa’s Biodiversity</a:t>
            </a:r>
          </a:p>
        </p:txBody>
      </p:sp>
    </p:spTree>
    <p:extLst>
      <p:ext uri="{BB962C8B-B14F-4D97-AF65-F5344CB8AC3E}">
        <p14:creationId xmlns:p14="http://schemas.microsoft.com/office/powerpoint/2010/main" val="22822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0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971" y="979528"/>
            <a:ext cx="5495467" cy="502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61950" lvl="1"/>
            <a:r>
              <a:rPr lang="en-US" dirty="0"/>
              <a:t>Formation of an APU liaison office in DEA Enforcement</a:t>
            </a:r>
          </a:p>
        </p:txBody>
      </p:sp>
      <p:sp>
        <p:nvSpPr>
          <p:cNvPr id="25" name="Marvin Title Tracker Circle"/>
          <p:cNvSpPr>
            <a:spLocks/>
          </p:cNvSpPr>
          <p:nvPr/>
        </p:nvSpPr>
        <p:spPr>
          <a:xfrm>
            <a:off x="1" y="195932"/>
            <a:ext cx="532754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A21</a:t>
            </a:r>
          </a:p>
        </p:txBody>
      </p:sp>
      <p:sp>
        <p:nvSpPr>
          <p:cNvPr id="24" name="1. On-page tracker"/>
          <p:cNvSpPr>
            <a:spLocks noChangeArrowheads="1"/>
          </p:cNvSpPr>
          <p:nvPr/>
        </p:nvSpPr>
        <p:spPr bwMode="auto">
          <a:xfrm>
            <a:off x="171451" y="26988"/>
            <a:ext cx="398134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41313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ANTI-POACHING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656" y="1436468"/>
            <a:ext cx="5763944" cy="764287"/>
          </a:xfrm>
          <a:prstGeom prst="rect">
            <a:avLst/>
          </a:prstGeom>
          <a:gradFill>
            <a:gsLst>
              <a:gs pos="100000">
                <a:schemeClr val="accent2"/>
              </a:gs>
              <a:gs pos="18000">
                <a:schemeClr val="accent2">
                  <a:alpha val="76000"/>
                </a:schemeClr>
              </a:gs>
            </a:gsLst>
            <a:lin ang="108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62635" y="1044427"/>
            <a:ext cx="804774" cy="1156328"/>
          </a:xfrm>
          <a:custGeom>
            <a:avLst/>
            <a:gdLst>
              <a:gd name="connsiteX0" fmla="*/ 9525 w 769144"/>
              <a:gd name="connsiteY0" fmla="*/ 300038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9525 w 769144"/>
              <a:gd name="connsiteY5" fmla="*/ 300038 h 928688"/>
              <a:gd name="connsiteX0" fmla="*/ 3238 w 769144"/>
              <a:gd name="connsiteY0" fmla="*/ 301620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3238 w 769144"/>
              <a:gd name="connsiteY5" fmla="*/ 301620 h 928688"/>
              <a:gd name="connsiteX0" fmla="*/ 1283 w 773477"/>
              <a:gd name="connsiteY0" fmla="*/ 301620 h 928688"/>
              <a:gd name="connsiteX1" fmla="*/ 618695 w 773477"/>
              <a:gd name="connsiteY1" fmla="*/ 0 h 928688"/>
              <a:gd name="connsiteX2" fmla="*/ 773477 w 773477"/>
              <a:gd name="connsiteY2" fmla="*/ 216694 h 928688"/>
              <a:gd name="connsiteX3" fmla="*/ 621077 w 773477"/>
              <a:gd name="connsiteY3" fmla="*/ 616744 h 928688"/>
              <a:gd name="connsiteX4" fmla="*/ 4333 w 773477"/>
              <a:gd name="connsiteY4" fmla="*/ 928688 h 928688"/>
              <a:gd name="connsiteX5" fmla="*/ 1283 w 773477"/>
              <a:gd name="connsiteY5" fmla="*/ 301620 h 928688"/>
              <a:gd name="connsiteX0" fmla="*/ 4809 w 769144"/>
              <a:gd name="connsiteY0" fmla="*/ 303202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4809 w 769144"/>
              <a:gd name="connsiteY5" fmla="*/ 303202 h 928688"/>
              <a:gd name="connsiteX0" fmla="*/ 1692 w 770742"/>
              <a:gd name="connsiteY0" fmla="*/ 304784 h 928688"/>
              <a:gd name="connsiteX1" fmla="*/ 615960 w 770742"/>
              <a:gd name="connsiteY1" fmla="*/ 0 h 928688"/>
              <a:gd name="connsiteX2" fmla="*/ 770742 w 770742"/>
              <a:gd name="connsiteY2" fmla="*/ 216694 h 928688"/>
              <a:gd name="connsiteX3" fmla="*/ 618342 w 770742"/>
              <a:gd name="connsiteY3" fmla="*/ 616744 h 928688"/>
              <a:gd name="connsiteX4" fmla="*/ 1598 w 770742"/>
              <a:gd name="connsiteY4" fmla="*/ 928688 h 928688"/>
              <a:gd name="connsiteX5" fmla="*/ 1692 w 770742"/>
              <a:gd name="connsiteY5" fmla="*/ 304784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42" h="928688">
                <a:moveTo>
                  <a:pt x="1692" y="304784"/>
                </a:moveTo>
                <a:lnTo>
                  <a:pt x="615960" y="0"/>
                </a:lnTo>
                <a:lnTo>
                  <a:pt x="770742" y="216694"/>
                </a:lnTo>
                <a:lnTo>
                  <a:pt x="618342" y="616744"/>
                </a:lnTo>
                <a:lnTo>
                  <a:pt x="1598" y="928688"/>
                </a:lnTo>
                <a:cubicBezTo>
                  <a:pt x="3979" y="719138"/>
                  <a:pt x="-3070" y="514334"/>
                  <a:pt x="1692" y="30478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1159141" y="1526225"/>
            <a:ext cx="4654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1900" b="1">
                <a:solidFill>
                  <a:schemeClr val="bg1"/>
                </a:solidFill>
              </a:rPr>
              <a:t>Standardize tactics, techniques </a:t>
            </a:r>
            <a:r>
              <a:rPr lang="en-US" sz="1900" b="1" smtClean="0">
                <a:solidFill>
                  <a:schemeClr val="bg1"/>
                </a:solidFill>
              </a:rPr>
              <a:t>and procedures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28" name="Freeform 860"/>
          <p:cNvSpPr>
            <a:spLocks noChangeAspect="1"/>
          </p:cNvSpPr>
          <p:nvPr/>
        </p:nvSpPr>
        <p:spPr bwMode="auto">
          <a:xfrm>
            <a:off x="279082" y="1335313"/>
            <a:ext cx="448511" cy="423789"/>
          </a:xfrm>
          <a:custGeom>
            <a:avLst/>
            <a:gdLst/>
            <a:ahLst/>
            <a:cxnLst>
              <a:cxn ang="0">
                <a:pos x="1922" y="0"/>
              </a:cxn>
              <a:cxn ang="0">
                <a:pos x="1971" y="71"/>
              </a:cxn>
              <a:cxn ang="0">
                <a:pos x="1295" y="774"/>
              </a:cxn>
              <a:cxn ang="0">
                <a:pos x="726" y="1662"/>
              </a:cxn>
              <a:cxn ang="0">
                <a:pos x="621" y="1733"/>
              </a:cxn>
              <a:cxn ang="0">
                <a:pos x="444" y="1867"/>
              </a:cxn>
              <a:cxn ang="0">
                <a:pos x="363" y="1649"/>
              </a:cxn>
              <a:cxn ang="0">
                <a:pos x="323" y="1557"/>
              </a:cxn>
              <a:cxn ang="0">
                <a:pos x="164" y="1263"/>
              </a:cxn>
              <a:cxn ang="0">
                <a:pos x="0" y="1137"/>
              </a:cxn>
              <a:cxn ang="0">
                <a:pos x="282" y="976"/>
              </a:cxn>
              <a:cxn ang="0">
                <a:pos x="525" y="1272"/>
              </a:cxn>
              <a:cxn ang="0">
                <a:pos x="569" y="1371"/>
              </a:cxn>
              <a:cxn ang="0">
                <a:pos x="1186" y="586"/>
              </a:cxn>
              <a:cxn ang="0">
                <a:pos x="1922" y="0"/>
              </a:cxn>
            </a:cxnLst>
            <a:rect l="0" t="0" r="r" b="b"/>
            <a:pathLst>
              <a:path w="1971" h="1867">
                <a:moveTo>
                  <a:pt x="1922" y="0"/>
                </a:moveTo>
                <a:cubicBezTo>
                  <a:pt x="1971" y="71"/>
                  <a:pt x="1971" y="71"/>
                  <a:pt x="1971" y="71"/>
                </a:cubicBezTo>
                <a:cubicBezTo>
                  <a:pt x="1769" y="223"/>
                  <a:pt x="1543" y="458"/>
                  <a:pt x="1295" y="774"/>
                </a:cubicBezTo>
                <a:cubicBezTo>
                  <a:pt x="1047" y="1091"/>
                  <a:pt x="857" y="1387"/>
                  <a:pt x="726" y="1662"/>
                </a:cubicBezTo>
                <a:cubicBezTo>
                  <a:pt x="621" y="1733"/>
                  <a:pt x="621" y="1733"/>
                  <a:pt x="621" y="1733"/>
                </a:cubicBezTo>
                <a:cubicBezTo>
                  <a:pt x="534" y="1793"/>
                  <a:pt x="475" y="1838"/>
                  <a:pt x="444" y="1867"/>
                </a:cubicBezTo>
                <a:cubicBezTo>
                  <a:pt x="431" y="1823"/>
                  <a:pt x="404" y="1750"/>
                  <a:pt x="363" y="1649"/>
                </a:cubicBezTo>
                <a:cubicBezTo>
                  <a:pt x="323" y="1557"/>
                  <a:pt x="323" y="1557"/>
                  <a:pt x="323" y="1557"/>
                </a:cubicBezTo>
                <a:cubicBezTo>
                  <a:pt x="266" y="1425"/>
                  <a:pt x="213" y="1327"/>
                  <a:pt x="164" y="1263"/>
                </a:cubicBezTo>
                <a:cubicBezTo>
                  <a:pt x="116" y="1200"/>
                  <a:pt x="61" y="1158"/>
                  <a:pt x="0" y="1137"/>
                </a:cubicBezTo>
                <a:cubicBezTo>
                  <a:pt x="103" y="1029"/>
                  <a:pt x="196" y="976"/>
                  <a:pt x="282" y="976"/>
                </a:cubicBezTo>
                <a:cubicBezTo>
                  <a:pt x="355" y="976"/>
                  <a:pt x="436" y="1074"/>
                  <a:pt x="525" y="1272"/>
                </a:cubicBezTo>
                <a:cubicBezTo>
                  <a:pt x="569" y="1371"/>
                  <a:pt x="569" y="1371"/>
                  <a:pt x="569" y="1371"/>
                </a:cubicBezTo>
                <a:cubicBezTo>
                  <a:pt x="729" y="1102"/>
                  <a:pt x="934" y="840"/>
                  <a:pt x="1186" y="586"/>
                </a:cubicBezTo>
                <a:cubicBezTo>
                  <a:pt x="1437" y="331"/>
                  <a:pt x="1682" y="136"/>
                  <a:pt x="192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3374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656" y="2683608"/>
            <a:ext cx="5763944" cy="764287"/>
          </a:xfrm>
          <a:prstGeom prst="rect">
            <a:avLst/>
          </a:prstGeom>
          <a:gradFill>
            <a:gsLst>
              <a:gs pos="100000">
                <a:schemeClr val="accent2"/>
              </a:gs>
              <a:gs pos="18000">
                <a:schemeClr val="accent2">
                  <a:alpha val="76000"/>
                </a:schemeClr>
              </a:gs>
            </a:gsLst>
            <a:lin ang="108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62635" y="2291567"/>
            <a:ext cx="804774" cy="1156328"/>
          </a:xfrm>
          <a:custGeom>
            <a:avLst/>
            <a:gdLst>
              <a:gd name="connsiteX0" fmla="*/ 9525 w 769144"/>
              <a:gd name="connsiteY0" fmla="*/ 300038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9525 w 769144"/>
              <a:gd name="connsiteY5" fmla="*/ 300038 h 928688"/>
              <a:gd name="connsiteX0" fmla="*/ 3238 w 769144"/>
              <a:gd name="connsiteY0" fmla="*/ 301620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3238 w 769144"/>
              <a:gd name="connsiteY5" fmla="*/ 301620 h 928688"/>
              <a:gd name="connsiteX0" fmla="*/ 1283 w 773477"/>
              <a:gd name="connsiteY0" fmla="*/ 301620 h 928688"/>
              <a:gd name="connsiteX1" fmla="*/ 618695 w 773477"/>
              <a:gd name="connsiteY1" fmla="*/ 0 h 928688"/>
              <a:gd name="connsiteX2" fmla="*/ 773477 w 773477"/>
              <a:gd name="connsiteY2" fmla="*/ 216694 h 928688"/>
              <a:gd name="connsiteX3" fmla="*/ 621077 w 773477"/>
              <a:gd name="connsiteY3" fmla="*/ 616744 h 928688"/>
              <a:gd name="connsiteX4" fmla="*/ 4333 w 773477"/>
              <a:gd name="connsiteY4" fmla="*/ 928688 h 928688"/>
              <a:gd name="connsiteX5" fmla="*/ 1283 w 773477"/>
              <a:gd name="connsiteY5" fmla="*/ 301620 h 928688"/>
              <a:gd name="connsiteX0" fmla="*/ 4809 w 769144"/>
              <a:gd name="connsiteY0" fmla="*/ 303202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4809 w 769144"/>
              <a:gd name="connsiteY5" fmla="*/ 303202 h 928688"/>
              <a:gd name="connsiteX0" fmla="*/ 1692 w 770742"/>
              <a:gd name="connsiteY0" fmla="*/ 304784 h 928688"/>
              <a:gd name="connsiteX1" fmla="*/ 615960 w 770742"/>
              <a:gd name="connsiteY1" fmla="*/ 0 h 928688"/>
              <a:gd name="connsiteX2" fmla="*/ 770742 w 770742"/>
              <a:gd name="connsiteY2" fmla="*/ 216694 h 928688"/>
              <a:gd name="connsiteX3" fmla="*/ 618342 w 770742"/>
              <a:gd name="connsiteY3" fmla="*/ 616744 h 928688"/>
              <a:gd name="connsiteX4" fmla="*/ 1598 w 770742"/>
              <a:gd name="connsiteY4" fmla="*/ 928688 h 928688"/>
              <a:gd name="connsiteX5" fmla="*/ 1692 w 770742"/>
              <a:gd name="connsiteY5" fmla="*/ 304784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42" h="928688">
                <a:moveTo>
                  <a:pt x="1692" y="304784"/>
                </a:moveTo>
                <a:lnTo>
                  <a:pt x="615960" y="0"/>
                </a:lnTo>
                <a:lnTo>
                  <a:pt x="770742" y="216694"/>
                </a:lnTo>
                <a:lnTo>
                  <a:pt x="618342" y="616744"/>
                </a:lnTo>
                <a:lnTo>
                  <a:pt x="1598" y="928688"/>
                </a:lnTo>
                <a:cubicBezTo>
                  <a:pt x="3979" y="719138"/>
                  <a:pt x="-3070" y="514334"/>
                  <a:pt x="1692" y="30478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1159141" y="2682311"/>
            <a:ext cx="51196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Communicate information to the various </a:t>
            </a:r>
            <a:r>
              <a:rPr lang="en-US" b="1" dirty="0" smtClean="0">
                <a:solidFill>
                  <a:schemeClr val="bg1"/>
                </a:solidFill>
              </a:rPr>
              <a:t>APUs </a:t>
            </a:r>
            <a:r>
              <a:rPr lang="en-US" b="1" dirty="0">
                <a:solidFill>
                  <a:schemeClr val="bg1"/>
                </a:solidFill>
              </a:rPr>
              <a:t>through the </a:t>
            </a:r>
            <a:r>
              <a:rPr lang="en-US" b="1" dirty="0" smtClean="0">
                <a:solidFill>
                  <a:schemeClr val="bg1"/>
                </a:solidFill>
              </a:rPr>
              <a:t>information / communication management system currently used in </a:t>
            </a:r>
            <a:r>
              <a:rPr lang="en-US" b="1" dirty="0" err="1" smtClean="0">
                <a:solidFill>
                  <a:schemeClr val="bg1"/>
                </a:solidFill>
              </a:rPr>
              <a:t>SANParks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Freeform 860"/>
          <p:cNvSpPr>
            <a:spLocks noChangeAspect="1"/>
          </p:cNvSpPr>
          <p:nvPr/>
        </p:nvSpPr>
        <p:spPr bwMode="auto">
          <a:xfrm>
            <a:off x="279082" y="2582453"/>
            <a:ext cx="448511" cy="423789"/>
          </a:xfrm>
          <a:custGeom>
            <a:avLst/>
            <a:gdLst/>
            <a:ahLst/>
            <a:cxnLst>
              <a:cxn ang="0">
                <a:pos x="1922" y="0"/>
              </a:cxn>
              <a:cxn ang="0">
                <a:pos x="1971" y="71"/>
              </a:cxn>
              <a:cxn ang="0">
                <a:pos x="1295" y="774"/>
              </a:cxn>
              <a:cxn ang="0">
                <a:pos x="726" y="1662"/>
              </a:cxn>
              <a:cxn ang="0">
                <a:pos x="621" y="1733"/>
              </a:cxn>
              <a:cxn ang="0">
                <a:pos x="444" y="1867"/>
              </a:cxn>
              <a:cxn ang="0">
                <a:pos x="363" y="1649"/>
              </a:cxn>
              <a:cxn ang="0">
                <a:pos x="323" y="1557"/>
              </a:cxn>
              <a:cxn ang="0">
                <a:pos x="164" y="1263"/>
              </a:cxn>
              <a:cxn ang="0">
                <a:pos x="0" y="1137"/>
              </a:cxn>
              <a:cxn ang="0">
                <a:pos x="282" y="976"/>
              </a:cxn>
              <a:cxn ang="0">
                <a:pos x="525" y="1272"/>
              </a:cxn>
              <a:cxn ang="0">
                <a:pos x="569" y="1371"/>
              </a:cxn>
              <a:cxn ang="0">
                <a:pos x="1186" y="586"/>
              </a:cxn>
              <a:cxn ang="0">
                <a:pos x="1922" y="0"/>
              </a:cxn>
            </a:cxnLst>
            <a:rect l="0" t="0" r="r" b="b"/>
            <a:pathLst>
              <a:path w="1971" h="1867">
                <a:moveTo>
                  <a:pt x="1922" y="0"/>
                </a:moveTo>
                <a:cubicBezTo>
                  <a:pt x="1971" y="71"/>
                  <a:pt x="1971" y="71"/>
                  <a:pt x="1971" y="71"/>
                </a:cubicBezTo>
                <a:cubicBezTo>
                  <a:pt x="1769" y="223"/>
                  <a:pt x="1543" y="458"/>
                  <a:pt x="1295" y="774"/>
                </a:cubicBezTo>
                <a:cubicBezTo>
                  <a:pt x="1047" y="1091"/>
                  <a:pt x="857" y="1387"/>
                  <a:pt x="726" y="1662"/>
                </a:cubicBezTo>
                <a:cubicBezTo>
                  <a:pt x="621" y="1733"/>
                  <a:pt x="621" y="1733"/>
                  <a:pt x="621" y="1733"/>
                </a:cubicBezTo>
                <a:cubicBezTo>
                  <a:pt x="534" y="1793"/>
                  <a:pt x="475" y="1838"/>
                  <a:pt x="444" y="1867"/>
                </a:cubicBezTo>
                <a:cubicBezTo>
                  <a:pt x="431" y="1823"/>
                  <a:pt x="404" y="1750"/>
                  <a:pt x="363" y="1649"/>
                </a:cubicBezTo>
                <a:cubicBezTo>
                  <a:pt x="323" y="1557"/>
                  <a:pt x="323" y="1557"/>
                  <a:pt x="323" y="1557"/>
                </a:cubicBezTo>
                <a:cubicBezTo>
                  <a:pt x="266" y="1425"/>
                  <a:pt x="213" y="1327"/>
                  <a:pt x="164" y="1263"/>
                </a:cubicBezTo>
                <a:cubicBezTo>
                  <a:pt x="116" y="1200"/>
                  <a:pt x="61" y="1158"/>
                  <a:pt x="0" y="1137"/>
                </a:cubicBezTo>
                <a:cubicBezTo>
                  <a:pt x="103" y="1029"/>
                  <a:pt x="196" y="976"/>
                  <a:pt x="282" y="976"/>
                </a:cubicBezTo>
                <a:cubicBezTo>
                  <a:pt x="355" y="976"/>
                  <a:pt x="436" y="1074"/>
                  <a:pt x="525" y="1272"/>
                </a:cubicBezTo>
                <a:cubicBezTo>
                  <a:pt x="569" y="1371"/>
                  <a:pt x="569" y="1371"/>
                  <a:pt x="569" y="1371"/>
                </a:cubicBezTo>
                <a:cubicBezTo>
                  <a:pt x="729" y="1102"/>
                  <a:pt x="934" y="840"/>
                  <a:pt x="1186" y="586"/>
                </a:cubicBezTo>
                <a:cubicBezTo>
                  <a:pt x="1437" y="331"/>
                  <a:pt x="1682" y="136"/>
                  <a:pt x="192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3374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656" y="3930748"/>
            <a:ext cx="5763944" cy="764287"/>
          </a:xfrm>
          <a:prstGeom prst="rect">
            <a:avLst/>
          </a:prstGeom>
          <a:gradFill>
            <a:gsLst>
              <a:gs pos="100000">
                <a:schemeClr val="accent2"/>
              </a:gs>
              <a:gs pos="18000">
                <a:schemeClr val="accent2">
                  <a:alpha val="76000"/>
                </a:schemeClr>
              </a:gs>
            </a:gsLst>
            <a:lin ang="108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62635" y="3538707"/>
            <a:ext cx="804774" cy="1156328"/>
          </a:xfrm>
          <a:custGeom>
            <a:avLst/>
            <a:gdLst>
              <a:gd name="connsiteX0" fmla="*/ 9525 w 769144"/>
              <a:gd name="connsiteY0" fmla="*/ 300038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9525 w 769144"/>
              <a:gd name="connsiteY5" fmla="*/ 300038 h 928688"/>
              <a:gd name="connsiteX0" fmla="*/ 3238 w 769144"/>
              <a:gd name="connsiteY0" fmla="*/ 301620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3238 w 769144"/>
              <a:gd name="connsiteY5" fmla="*/ 301620 h 928688"/>
              <a:gd name="connsiteX0" fmla="*/ 1283 w 773477"/>
              <a:gd name="connsiteY0" fmla="*/ 301620 h 928688"/>
              <a:gd name="connsiteX1" fmla="*/ 618695 w 773477"/>
              <a:gd name="connsiteY1" fmla="*/ 0 h 928688"/>
              <a:gd name="connsiteX2" fmla="*/ 773477 w 773477"/>
              <a:gd name="connsiteY2" fmla="*/ 216694 h 928688"/>
              <a:gd name="connsiteX3" fmla="*/ 621077 w 773477"/>
              <a:gd name="connsiteY3" fmla="*/ 616744 h 928688"/>
              <a:gd name="connsiteX4" fmla="*/ 4333 w 773477"/>
              <a:gd name="connsiteY4" fmla="*/ 928688 h 928688"/>
              <a:gd name="connsiteX5" fmla="*/ 1283 w 773477"/>
              <a:gd name="connsiteY5" fmla="*/ 301620 h 928688"/>
              <a:gd name="connsiteX0" fmla="*/ 4809 w 769144"/>
              <a:gd name="connsiteY0" fmla="*/ 303202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4809 w 769144"/>
              <a:gd name="connsiteY5" fmla="*/ 303202 h 928688"/>
              <a:gd name="connsiteX0" fmla="*/ 1692 w 770742"/>
              <a:gd name="connsiteY0" fmla="*/ 304784 h 928688"/>
              <a:gd name="connsiteX1" fmla="*/ 615960 w 770742"/>
              <a:gd name="connsiteY1" fmla="*/ 0 h 928688"/>
              <a:gd name="connsiteX2" fmla="*/ 770742 w 770742"/>
              <a:gd name="connsiteY2" fmla="*/ 216694 h 928688"/>
              <a:gd name="connsiteX3" fmla="*/ 618342 w 770742"/>
              <a:gd name="connsiteY3" fmla="*/ 616744 h 928688"/>
              <a:gd name="connsiteX4" fmla="*/ 1598 w 770742"/>
              <a:gd name="connsiteY4" fmla="*/ 928688 h 928688"/>
              <a:gd name="connsiteX5" fmla="*/ 1692 w 770742"/>
              <a:gd name="connsiteY5" fmla="*/ 304784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42" h="928688">
                <a:moveTo>
                  <a:pt x="1692" y="304784"/>
                </a:moveTo>
                <a:lnTo>
                  <a:pt x="615960" y="0"/>
                </a:lnTo>
                <a:lnTo>
                  <a:pt x="770742" y="216694"/>
                </a:lnTo>
                <a:lnTo>
                  <a:pt x="618342" y="616744"/>
                </a:lnTo>
                <a:lnTo>
                  <a:pt x="1598" y="928688"/>
                </a:lnTo>
                <a:cubicBezTo>
                  <a:pt x="3979" y="719138"/>
                  <a:pt x="-3070" y="514334"/>
                  <a:pt x="1692" y="30478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1159142" y="4020505"/>
            <a:ext cx="4654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1900" b="1">
                <a:solidFill>
                  <a:schemeClr val="bg1"/>
                </a:solidFill>
              </a:rPr>
              <a:t>Disseminate information relevant to current operations</a:t>
            </a:r>
          </a:p>
        </p:txBody>
      </p:sp>
      <p:sp>
        <p:nvSpPr>
          <p:cNvPr id="52" name="Freeform 860"/>
          <p:cNvSpPr>
            <a:spLocks noChangeAspect="1"/>
          </p:cNvSpPr>
          <p:nvPr/>
        </p:nvSpPr>
        <p:spPr bwMode="auto">
          <a:xfrm>
            <a:off x="279082" y="3829593"/>
            <a:ext cx="448511" cy="423789"/>
          </a:xfrm>
          <a:custGeom>
            <a:avLst/>
            <a:gdLst/>
            <a:ahLst/>
            <a:cxnLst>
              <a:cxn ang="0">
                <a:pos x="1922" y="0"/>
              </a:cxn>
              <a:cxn ang="0">
                <a:pos x="1971" y="71"/>
              </a:cxn>
              <a:cxn ang="0">
                <a:pos x="1295" y="774"/>
              </a:cxn>
              <a:cxn ang="0">
                <a:pos x="726" y="1662"/>
              </a:cxn>
              <a:cxn ang="0">
                <a:pos x="621" y="1733"/>
              </a:cxn>
              <a:cxn ang="0">
                <a:pos x="444" y="1867"/>
              </a:cxn>
              <a:cxn ang="0">
                <a:pos x="363" y="1649"/>
              </a:cxn>
              <a:cxn ang="0">
                <a:pos x="323" y="1557"/>
              </a:cxn>
              <a:cxn ang="0">
                <a:pos x="164" y="1263"/>
              </a:cxn>
              <a:cxn ang="0">
                <a:pos x="0" y="1137"/>
              </a:cxn>
              <a:cxn ang="0">
                <a:pos x="282" y="976"/>
              </a:cxn>
              <a:cxn ang="0">
                <a:pos x="525" y="1272"/>
              </a:cxn>
              <a:cxn ang="0">
                <a:pos x="569" y="1371"/>
              </a:cxn>
              <a:cxn ang="0">
                <a:pos x="1186" y="586"/>
              </a:cxn>
              <a:cxn ang="0">
                <a:pos x="1922" y="0"/>
              </a:cxn>
            </a:cxnLst>
            <a:rect l="0" t="0" r="r" b="b"/>
            <a:pathLst>
              <a:path w="1971" h="1867">
                <a:moveTo>
                  <a:pt x="1922" y="0"/>
                </a:moveTo>
                <a:cubicBezTo>
                  <a:pt x="1971" y="71"/>
                  <a:pt x="1971" y="71"/>
                  <a:pt x="1971" y="71"/>
                </a:cubicBezTo>
                <a:cubicBezTo>
                  <a:pt x="1769" y="223"/>
                  <a:pt x="1543" y="458"/>
                  <a:pt x="1295" y="774"/>
                </a:cubicBezTo>
                <a:cubicBezTo>
                  <a:pt x="1047" y="1091"/>
                  <a:pt x="857" y="1387"/>
                  <a:pt x="726" y="1662"/>
                </a:cubicBezTo>
                <a:cubicBezTo>
                  <a:pt x="621" y="1733"/>
                  <a:pt x="621" y="1733"/>
                  <a:pt x="621" y="1733"/>
                </a:cubicBezTo>
                <a:cubicBezTo>
                  <a:pt x="534" y="1793"/>
                  <a:pt x="475" y="1838"/>
                  <a:pt x="444" y="1867"/>
                </a:cubicBezTo>
                <a:cubicBezTo>
                  <a:pt x="431" y="1823"/>
                  <a:pt x="404" y="1750"/>
                  <a:pt x="363" y="1649"/>
                </a:cubicBezTo>
                <a:cubicBezTo>
                  <a:pt x="323" y="1557"/>
                  <a:pt x="323" y="1557"/>
                  <a:pt x="323" y="1557"/>
                </a:cubicBezTo>
                <a:cubicBezTo>
                  <a:pt x="266" y="1425"/>
                  <a:pt x="213" y="1327"/>
                  <a:pt x="164" y="1263"/>
                </a:cubicBezTo>
                <a:cubicBezTo>
                  <a:pt x="116" y="1200"/>
                  <a:pt x="61" y="1158"/>
                  <a:pt x="0" y="1137"/>
                </a:cubicBezTo>
                <a:cubicBezTo>
                  <a:pt x="103" y="1029"/>
                  <a:pt x="196" y="976"/>
                  <a:pt x="282" y="976"/>
                </a:cubicBezTo>
                <a:cubicBezTo>
                  <a:pt x="355" y="976"/>
                  <a:pt x="436" y="1074"/>
                  <a:pt x="525" y="1272"/>
                </a:cubicBezTo>
                <a:cubicBezTo>
                  <a:pt x="569" y="1371"/>
                  <a:pt x="569" y="1371"/>
                  <a:pt x="569" y="1371"/>
                </a:cubicBezTo>
                <a:cubicBezTo>
                  <a:pt x="729" y="1102"/>
                  <a:pt x="934" y="840"/>
                  <a:pt x="1186" y="586"/>
                </a:cubicBezTo>
                <a:cubicBezTo>
                  <a:pt x="1437" y="331"/>
                  <a:pt x="1682" y="136"/>
                  <a:pt x="192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3374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656" y="5177889"/>
            <a:ext cx="5763944" cy="764287"/>
          </a:xfrm>
          <a:prstGeom prst="rect">
            <a:avLst/>
          </a:prstGeom>
          <a:gradFill>
            <a:gsLst>
              <a:gs pos="100000">
                <a:schemeClr val="accent2"/>
              </a:gs>
              <a:gs pos="18000">
                <a:schemeClr val="accent2">
                  <a:alpha val="76000"/>
                </a:schemeClr>
              </a:gs>
            </a:gsLst>
            <a:lin ang="108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62635" y="4785848"/>
            <a:ext cx="804774" cy="1156328"/>
          </a:xfrm>
          <a:custGeom>
            <a:avLst/>
            <a:gdLst>
              <a:gd name="connsiteX0" fmla="*/ 9525 w 769144"/>
              <a:gd name="connsiteY0" fmla="*/ 300038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9525 w 769144"/>
              <a:gd name="connsiteY5" fmla="*/ 300038 h 928688"/>
              <a:gd name="connsiteX0" fmla="*/ 3238 w 769144"/>
              <a:gd name="connsiteY0" fmla="*/ 301620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3238 w 769144"/>
              <a:gd name="connsiteY5" fmla="*/ 301620 h 928688"/>
              <a:gd name="connsiteX0" fmla="*/ 1283 w 773477"/>
              <a:gd name="connsiteY0" fmla="*/ 301620 h 928688"/>
              <a:gd name="connsiteX1" fmla="*/ 618695 w 773477"/>
              <a:gd name="connsiteY1" fmla="*/ 0 h 928688"/>
              <a:gd name="connsiteX2" fmla="*/ 773477 w 773477"/>
              <a:gd name="connsiteY2" fmla="*/ 216694 h 928688"/>
              <a:gd name="connsiteX3" fmla="*/ 621077 w 773477"/>
              <a:gd name="connsiteY3" fmla="*/ 616744 h 928688"/>
              <a:gd name="connsiteX4" fmla="*/ 4333 w 773477"/>
              <a:gd name="connsiteY4" fmla="*/ 928688 h 928688"/>
              <a:gd name="connsiteX5" fmla="*/ 1283 w 773477"/>
              <a:gd name="connsiteY5" fmla="*/ 301620 h 928688"/>
              <a:gd name="connsiteX0" fmla="*/ 4809 w 769144"/>
              <a:gd name="connsiteY0" fmla="*/ 303202 h 928688"/>
              <a:gd name="connsiteX1" fmla="*/ 614362 w 769144"/>
              <a:gd name="connsiteY1" fmla="*/ 0 h 928688"/>
              <a:gd name="connsiteX2" fmla="*/ 769144 w 769144"/>
              <a:gd name="connsiteY2" fmla="*/ 216694 h 928688"/>
              <a:gd name="connsiteX3" fmla="*/ 616744 w 769144"/>
              <a:gd name="connsiteY3" fmla="*/ 616744 h 928688"/>
              <a:gd name="connsiteX4" fmla="*/ 0 w 769144"/>
              <a:gd name="connsiteY4" fmla="*/ 928688 h 928688"/>
              <a:gd name="connsiteX5" fmla="*/ 4809 w 769144"/>
              <a:gd name="connsiteY5" fmla="*/ 303202 h 928688"/>
              <a:gd name="connsiteX0" fmla="*/ 1692 w 770742"/>
              <a:gd name="connsiteY0" fmla="*/ 304784 h 928688"/>
              <a:gd name="connsiteX1" fmla="*/ 615960 w 770742"/>
              <a:gd name="connsiteY1" fmla="*/ 0 h 928688"/>
              <a:gd name="connsiteX2" fmla="*/ 770742 w 770742"/>
              <a:gd name="connsiteY2" fmla="*/ 216694 h 928688"/>
              <a:gd name="connsiteX3" fmla="*/ 618342 w 770742"/>
              <a:gd name="connsiteY3" fmla="*/ 616744 h 928688"/>
              <a:gd name="connsiteX4" fmla="*/ 1598 w 770742"/>
              <a:gd name="connsiteY4" fmla="*/ 928688 h 928688"/>
              <a:gd name="connsiteX5" fmla="*/ 1692 w 770742"/>
              <a:gd name="connsiteY5" fmla="*/ 304784 h 9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742" h="928688">
                <a:moveTo>
                  <a:pt x="1692" y="304784"/>
                </a:moveTo>
                <a:lnTo>
                  <a:pt x="615960" y="0"/>
                </a:lnTo>
                <a:lnTo>
                  <a:pt x="770742" y="216694"/>
                </a:lnTo>
                <a:lnTo>
                  <a:pt x="618342" y="616744"/>
                </a:lnTo>
                <a:lnTo>
                  <a:pt x="1598" y="928688"/>
                </a:lnTo>
                <a:cubicBezTo>
                  <a:pt x="3979" y="719138"/>
                  <a:pt x="-3070" y="514334"/>
                  <a:pt x="1692" y="30478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159142" y="5267646"/>
            <a:ext cx="4654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1900" b="1">
                <a:solidFill>
                  <a:schemeClr val="bg1"/>
                </a:solidFill>
              </a:rPr>
              <a:t>Coordinate training and rotation programmes where necessary</a:t>
            </a:r>
          </a:p>
        </p:txBody>
      </p:sp>
      <p:sp>
        <p:nvSpPr>
          <p:cNvPr id="56" name="Freeform 860"/>
          <p:cNvSpPr>
            <a:spLocks noChangeAspect="1"/>
          </p:cNvSpPr>
          <p:nvPr/>
        </p:nvSpPr>
        <p:spPr bwMode="auto">
          <a:xfrm>
            <a:off x="279082" y="5076734"/>
            <a:ext cx="448511" cy="423789"/>
          </a:xfrm>
          <a:custGeom>
            <a:avLst/>
            <a:gdLst/>
            <a:ahLst/>
            <a:cxnLst>
              <a:cxn ang="0">
                <a:pos x="1922" y="0"/>
              </a:cxn>
              <a:cxn ang="0">
                <a:pos x="1971" y="71"/>
              </a:cxn>
              <a:cxn ang="0">
                <a:pos x="1295" y="774"/>
              </a:cxn>
              <a:cxn ang="0">
                <a:pos x="726" y="1662"/>
              </a:cxn>
              <a:cxn ang="0">
                <a:pos x="621" y="1733"/>
              </a:cxn>
              <a:cxn ang="0">
                <a:pos x="444" y="1867"/>
              </a:cxn>
              <a:cxn ang="0">
                <a:pos x="363" y="1649"/>
              </a:cxn>
              <a:cxn ang="0">
                <a:pos x="323" y="1557"/>
              </a:cxn>
              <a:cxn ang="0">
                <a:pos x="164" y="1263"/>
              </a:cxn>
              <a:cxn ang="0">
                <a:pos x="0" y="1137"/>
              </a:cxn>
              <a:cxn ang="0">
                <a:pos x="282" y="976"/>
              </a:cxn>
              <a:cxn ang="0">
                <a:pos x="525" y="1272"/>
              </a:cxn>
              <a:cxn ang="0">
                <a:pos x="569" y="1371"/>
              </a:cxn>
              <a:cxn ang="0">
                <a:pos x="1186" y="586"/>
              </a:cxn>
              <a:cxn ang="0">
                <a:pos x="1922" y="0"/>
              </a:cxn>
            </a:cxnLst>
            <a:rect l="0" t="0" r="r" b="b"/>
            <a:pathLst>
              <a:path w="1971" h="1867">
                <a:moveTo>
                  <a:pt x="1922" y="0"/>
                </a:moveTo>
                <a:cubicBezTo>
                  <a:pt x="1971" y="71"/>
                  <a:pt x="1971" y="71"/>
                  <a:pt x="1971" y="71"/>
                </a:cubicBezTo>
                <a:cubicBezTo>
                  <a:pt x="1769" y="223"/>
                  <a:pt x="1543" y="458"/>
                  <a:pt x="1295" y="774"/>
                </a:cubicBezTo>
                <a:cubicBezTo>
                  <a:pt x="1047" y="1091"/>
                  <a:pt x="857" y="1387"/>
                  <a:pt x="726" y="1662"/>
                </a:cubicBezTo>
                <a:cubicBezTo>
                  <a:pt x="621" y="1733"/>
                  <a:pt x="621" y="1733"/>
                  <a:pt x="621" y="1733"/>
                </a:cubicBezTo>
                <a:cubicBezTo>
                  <a:pt x="534" y="1793"/>
                  <a:pt x="475" y="1838"/>
                  <a:pt x="444" y="1867"/>
                </a:cubicBezTo>
                <a:cubicBezTo>
                  <a:pt x="431" y="1823"/>
                  <a:pt x="404" y="1750"/>
                  <a:pt x="363" y="1649"/>
                </a:cubicBezTo>
                <a:cubicBezTo>
                  <a:pt x="323" y="1557"/>
                  <a:pt x="323" y="1557"/>
                  <a:pt x="323" y="1557"/>
                </a:cubicBezTo>
                <a:cubicBezTo>
                  <a:pt x="266" y="1425"/>
                  <a:pt x="213" y="1327"/>
                  <a:pt x="164" y="1263"/>
                </a:cubicBezTo>
                <a:cubicBezTo>
                  <a:pt x="116" y="1200"/>
                  <a:pt x="61" y="1158"/>
                  <a:pt x="0" y="1137"/>
                </a:cubicBezTo>
                <a:cubicBezTo>
                  <a:pt x="103" y="1029"/>
                  <a:pt x="196" y="976"/>
                  <a:pt x="282" y="976"/>
                </a:cubicBezTo>
                <a:cubicBezTo>
                  <a:pt x="355" y="976"/>
                  <a:pt x="436" y="1074"/>
                  <a:pt x="525" y="1272"/>
                </a:cubicBezTo>
                <a:cubicBezTo>
                  <a:pt x="569" y="1371"/>
                  <a:pt x="569" y="1371"/>
                  <a:pt x="569" y="1371"/>
                </a:cubicBezTo>
                <a:cubicBezTo>
                  <a:pt x="729" y="1102"/>
                  <a:pt x="934" y="840"/>
                  <a:pt x="1186" y="586"/>
                </a:cubicBezTo>
                <a:cubicBezTo>
                  <a:pt x="1437" y="331"/>
                  <a:pt x="1682" y="136"/>
                  <a:pt x="192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33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2473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736" name="think-cell Slide" r:id="rId12" imgW="530" imgH="528" progId="TCLayout.ActiveDocument.1">
                  <p:embed/>
                </p:oleObj>
              </mc:Choice>
              <mc:Fallback>
                <p:oleObj name="think-cell Slide" r:id="rId12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D743AE9D-84E7-4E50-AA05-966C2C68AD4B}" type="datetime'Contents'">
              <a:rPr lang="en-US" altLang="en-US"/>
              <a:pPr/>
              <a:t>Contents</a:t>
            </a:fld>
            <a:endParaRPr lang="en-US"/>
          </a:p>
        </p:txBody>
      </p:sp>
      <p:sp>
        <p:nvSpPr>
          <p:cNvPr id="3" name="Rectangle 2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19367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Enforcement</a:t>
            </a:r>
            <a:endParaRPr lang="en-US" b="1" noProof="0" dirty="0" smtClean="0"/>
          </a:p>
        </p:txBody>
      </p:sp>
      <p:sp>
        <p:nvSpPr>
          <p:cNvPr id="10" name="Rectangle 9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Anti-poaching</a:t>
            </a:r>
            <a:endParaRPr lang="en-US" noProof="0" dirty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smtClean="0"/>
              <a:t>Anti-trafficking</a:t>
            </a:r>
            <a:endParaRPr lang="en-US" b="1" noProof="0" dirty="0" smtClean="0"/>
          </a:p>
        </p:txBody>
      </p:sp>
      <p:sp>
        <p:nvSpPr>
          <p:cNvPr id="16" name="Rectangle 15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Community Empowerment</a:t>
            </a:r>
            <a:endParaRPr lang="en-US" noProof="0" dirty="0" smtClean="0"/>
          </a:p>
        </p:txBody>
      </p:sp>
      <p:sp>
        <p:nvSpPr>
          <p:cNvPr id="20" name="Rectangle 19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Demand Management</a:t>
            </a:r>
            <a:endParaRPr lang="en-US" noProof="0" dirty="0" smtClean="0"/>
          </a:p>
        </p:txBody>
      </p:sp>
      <p:sp>
        <p:nvSpPr>
          <p:cNvPr id="23" name="Rectangle 22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Responsive Legislation</a:t>
            </a:r>
            <a:endParaRPr lang="en-US" noProof="0" dirty="0" smtClean="0"/>
          </a:p>
        </p:txBody>
      </p:sp>
      <p:sp>
        <p:nvSpPr>
          <p:cNvPr id="12" name="Rectangle 1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630488" y="43783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Management of Rhino populations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077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92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ZA" altLang="en-US" dirty="0"/>
              <a:t>Context and Role of Rhino Lab</a:t>
            </a:r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11427" y="1511521"/>
            <a:ext cx="7338585" cy="3766985"/>
            <a:chOff x="811427" y="1489247"/>
            <a:chExt cx="7338585" cy="3766985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gray">
            <a:xfrm>
              <a:off x="811427" y="1489247"/>
              <a:ext cx="7338585" cy="37669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11988" y="1618413"/>
              <a:ext cx="7137463" cy="350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Committee of Inquiry set up to investigate the feasibility of proposing a legal trade in rhino horn at COP17</a:t>
              </a:r>
            </a:p>
            <a:p>
              <a:pPr lvl="1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Recommendations linked to enforcement</a:t>
              </a:r>
            </a:p>
            <a:p>
              <a:pPr lvl="2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Development of an integrated enforcement strategy</a:t>
              </a:r>
            </a:p>
            <a:p>
              <a:pPr lvl="2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Increase capacity to undertake enforcement</a:t>
              </a:r>
            </a:p>
            <a:p>
              <a:pPr lvl="2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Review </a:t>
              </a:r>
              <a:r>
                <a:rPr lang="en-ZA" altLang="en-US" sz="1800" dirty="0" err="1">
                  <a:latin typeface="+mj-lt"/>
                </a:rPr>
                <a:t>MOUs</a:t>
              </a:r>
              <a:r>
                <a:rPr lang="en-ZA" altLang="en-US" sz="1800" dirty="0">
                  <a:latin typeface="+mj-lt"/>
                </a:rPr>
                <a:t> to provide enhanced law enforcement co-operation and joint investigations with transit and consumer states</a:t>
              </a:r>
            </a:p>
            <a:p>
              <a:pPr lvl="1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SAPS formulated draft strategy (</a:t>
              </a:r>
              <a:r>
                <a:rPr lang="en-ZA" altLang="en-US" sz="1800" dirty="0" err="1">
                  <a:latin typeface="+mj-lt"/>
                </a:rPr>
                <a:t>NISCWT</a:t>
              </a:r>
              <a:r>
                <a:rPr lang="en-ZA" altLang="en-US" sz="1800" dirty="0">
                  <a:latin typeface="+mj-lt"/>
                </a:rPr>
                <a:t>) prior to Rhino Lab</a:t>
              </a:r>
            </a:p>
            <a:p>
              <a:pPr lvl="1">
                <a:spcBef>
                  <a:spcPts val="600"/>
                </a:spcBef>
              </a:pPr>
              <a:r>
                <a:rPr lang="en-ZA" altLang="en-US" sz="1800" dirty="0">
                  <a:latin typeface="+mj-lt"/>
                </a:rPr>
                <a:t>Lab is assisting to align the </a:t>
              </a:r>
              <a:r>
                <a:rPr lang="en-ZA" altLang="en-US" sz="1800" dirty="0" err="1">
                  <a:latin typeface="+mj-lt"/>
                </a:rPr>
                <a:t>NISCWT</a:t>
              </a:r>
              <a:r>
                <a:rPr lang="en-ZA" altLang="en-US" sz="1800" dirty="0">
                  <a:latin typeface="+mj-lt"/>
                </a:rPr>
                <a:t> implementation plan </a:t>
              </a:r>
              <a:r>
                <a:rPr lang="en-ZA" altLang="en-US" sz="1800" dirty="0" smtClean="0">
                  <a:latin typeface="+mj-lt"/>
                </a:rPr>
                <a:t/>
              </a:r>
              <a:br>
                <a:rPr lang="en-ZA" altLang="en-US" sz="1800" dirty="0" smtClean="0">
                  <a:latin typeface="+mj-lt"/>
                </a:rPr>
              </a:br>
              <a:r>
                <a:rPr lang="en-ZA" altLang="en-US" sz="1800" dirty="0" smtClean="0">
                  <a:latin typeface="+mj-lt"/>
                </a:rPr>
                <a:t>with </a:t>
              </a:r>
              <a:r>
                <a:rPr lang="en-ZA" altLang="en-US" sz="1800" dirty="0">
                  <a:latin typeface="+mj-lt"/>
                </a:rPr>
                <a:t>the outcomes of the Rhino Lab and define financial </a:t>
              </a:r>
              <a:r>
                <a:rPr lang="en-ZA" altLang="en-US" sz="1800" dirty="0" smtClean="0">
                  <a:latin typeface="+mj-lt"/>
                </a:rPr>
                <a:t/>
              </a:r>
              <a:br>
                <a:rPr lang="en-ZA" altLang="en-US" sz="1800" dirty="0" smtClean="0">
                  <a:latin typeface="+mj-lt"/>
                </a:rPr>
              </a:br>
              <a:r>
                <a:rPr lang="en-ZA" altLang="en-US" sz="1800" dirty="0" smtClean="0">
                  <a:latin typeface="+mj-lt"/>
                </a:rPr>
                <a:t>implications </a:t>
              </a:r>
              <a:r>
                <a:rPr lang="en-ZA" altLang="en-US" sz="1800" dirty="0">
                  <a:latin typeface="+mj-lt"/>
                </a:rPr>
                <a:t>of the </a:t>
              </a:r>
              <a:r>
                <a:rPr lang="en-ZA" altLang="en-US" sz="1800" dirty="0" err="1" smtClean="0">
                  <a:latin typeface="+mj-lt"/>
                </a:rPr>
                <a:t>NISCWT</a:t>
              </a:r>
              <a:endParaRPr lang="en-ZA" altLang="en-US" sz="1800" dirty="0">
                <a:latin typeface="+mj-lt"/>
              </a:endParaRPr>
            </a:p>
          </p:txBody>
        </p:sp>
      </p:grpSp>
      <p:sp>
        <p:nvSpPr>
          <p:cNvPr id="9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" name="1. On-page tracker"/>
          <p:cNvSpPr>
            <a:spLocks noChangeArrowheads="1"/>
          </p:cNvSpPr>
          <p:nvPr/>
        </p:nvSpPr>
        <p:spPr bwMode="auto">
          <a:xfrm>
            <a:off x="171451" y="26988"/>
            <a:ext cx="42743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ANTI-TRAFFICKING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12" name="Picture 2" descr="https://upload.wikimedia.org/wikipedia/en/a/ad/SouthAfricanPS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493" y="572860"/>
            <a:ext cx="809495" cy="8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953" name="think-cell Slide" r:id="rId8" imgW="493" imgH="493" progId="TCLayout.ActiveDocument.1">
                  <p:embed/>
                </p:oleObj>
              </mc:Choice>
              <mc:Fallback>
                <p:oleObj name="think-cell Slide" r:id="rId8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/>
          </p:cNvSpPr>
          <p:nvPr/>
        </p:nvSpPr>
        <p:spPr>
          <a:xfrm>
            <a:off x="5524500" y="1595220"/>
            <a:ext cx="3136900" cy="384377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0" y="2033144"/>
            <a:ext cx="508000" cy="6122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409382" y="1595220"/>
            <a:ext cx="937072" cy="937072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6" name="Chord 35"/>
          <p:cNvSpPr>
            <a:spLocks/>
          </p:cNvSpPr>
          <p:nvPr/>
        </p:nvSpPr>
        <p:spPr>
          <a:xfrm>
            <a:off x="409382" y="1595220"/>
            <a:ext cx="937072" cy="937072"/>
          </a:xfrm>
          <a:prstGeom prst="chord">
            <a:avLst>
              <a:gd name="adj1" fmla="val 2700000"/>
              <a:gd name="adj2" fmla="val 13721502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8661400" y="1595220"/>
            <a:ext cx="300038" cy="384377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ZA" altLang="en-US" dirty="0"/>
              <a:t>National Integrated Strategy to Combat Wildlife Trafficking in </a:t>
            </a:r>
            <a:br>
              <a:rPr lang="en-ZA" altLang="en-US" dirty="0"/>
            </a:br>
            <a:r>
              <a:rPr lang="en-ZA" altLang="en-US" dirty="0"/>
              <a:t>South Africa (</a:t>
            </a:r>
            <a:r>
              <a:rPr lang="en-ZA" altLang="en-US" dirty="0" err="1"/>
              <a:t>NISCWT</a:t>
            </a:r>
            <a:r>
              <a:rPr lang="en-ZA" altLang="en-US" dirty="0"/>
              <a:t>)</a:t>
            </a:r>
            <a:endParaRPr lang="en-US" altLang="en-US" dirty="0"/>
          </a:p>
        </p:txBody>
      </p:sp>
      <p:sp>
        <p:nvSpPr>
          <p:cNvPr id="3" name="RoundedRectangle 2"/>
          <p:cNvSpPr txBox="1"/>
          <p:nvPr>
            <p:custDataLst>
              <p:tags r:id="rId3"/>
            </p:custDataLst>
          </p:nvPr>
        </p:nvSpPr>
        <p:spPr>
          <a:xfrm>
            <a:off x="5780522" y="1814474"/>
            <a:ext cx="262485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Initial focus </a:t>
            </a:r>
            <a:r>
              <a:rPr lang="en-US" altLang="en-US" sz="2800" dirty="0" smtClean="0">
                <a:solidFill>
                  <a:schemeClr val="bg1"/>
                </a:solidFill>
              </a:rPr>
              <a:t>(</a:t>
            </a:r>
            <a:r>
              <a:rPr lang="en-US" altLang="en-US" sz="2800" dirty="0">
                <a:solidFill>
                  <a:schemeClr val="bg1"/>
                </a:solidFill>
              </a:rPr>
              <a:t>but then expand</a:t>
            </a:r>
            <a:r>
              <a:rPr lang="en-US" altLang="en-US" sz="2800" dirty="0" smtClean="0">
                <a:solidFill>
                  <a:schemeClr val="bg1"/>
                </a:solidFill>
              </a:rPr>
              <a:t>)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</a:rPr>
              <a:t>Rhinoceros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Elephants</a:t>
            </a:r>
            <a:endParaRPr lang="en-US" altLang="en-US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Abalone</a:t>
            </a:r>
            <a:endParaRPr lang="en-US" altLang="en-US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Cycad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3" name="Group 657"/>
          <p:cNvGrpSpPr>
            <a:grpSpLocks/>
          </p:cNvGrpSpPr>
          <p:nvPr/>
        </p:nvGrpSpPr>
        <p:grpSpPr bwMode="auto">
          <a:xfrm>
            <a:off x="564441" y="1873002"/>
            <a:ext cx="626955" cy="381509"/>
            <a:chOff x="3646" y="4088"/>
            <a:chExt cx="1003" cy="555"/>
          </a:xfrm>
          <a:solidFill>
            <a:schemeClr val="bg1"/>
          </a:solidFill>
        </p:grpSpPr>
        <p:grpSp>
          <p:nvGrpSpPr>
            <p:cNvPr id="14" name="Group 655"/>
            <p:cNvGrpSpPr>
              <a:grpSpLocks/>
            </p:cNvGrpSpPr>
            <p:nvPr/>
          </p:nvGrpSpPr>
          <p:grpSpPr bwMode="auto">
            <a:xfrm>
              <a:off x="3646" y="4088"/>
              <a:ext cx="1003" cy="555"/>
              <a:chOff x="3132" y="4264"/>
              <a:chExt cx="1125" cy="623"/>
            </a:xfrm>
            <a:grpFill/>
          </p:grpSpPr>
          <p:sp>
            <p:nvSpPr>
              <p:cNvPr id="16" name="Freeform 652"/>
              <p:cNvSpPr>
                <a:spLocks noEditPoints="1"/>
              </p:cNvSpPr>
              <p:nvPr/>
            </p:nvSpPr>
            <p:spPr bwMode="auto">
              <a:xfrm>
                <a:off x="3132" y="4264"/>
                <a:ext cx="1125" cy="623"/>
              </a:xfrm>
              <a:custGeom>
                <a:avLst/>
                <a:gdLst>
                  <a:gd name="T0" fmla="*/ 15972 w 16875"/>
                  <a:gd name="T1" fmla="*/ 6015 h 9345"/>
                  <a:gd name="T2" fmla="*/ 14508 w 16875"/>
                  <a:gd name="T3" fmla="*/ 7426 h 9345"/>
                  <a:gd name="T4" fmla="*/ 10994 w 16875"/>
                  <a:gd name="T5" fmla="*/ 9069 h 9345"/>
                  <a:gd name="T6" fmla="*/ 6792 w 16875"/>
                  <a:gd name="T7" fmla="*/ 9233 h 9345"/>
                  <a:gd name="T8" fmla="*/ 3091 w 16875"/>
                  <a:gd name="T9" fmla="*/ 7919 h 9345"/>
                  <a:gd name="T10" fmla="*/ 1152 w 16875"/>
                  <a:gd name="T11" fmla="*/ 6297 h 9345"/>
                  <a:gd name="T12" fmla="*/ 148 w 16875"/>
                  <a:gd name="T13" fmla="*/ 4932 h 9345"/>
                  <a:gd name="T14" fmla="*/ 793 w 16875"/>
                  <a:gd name="T15" fmla="*/ 3484 h 9345"/>
                  <a:gd name="T16" fmla="*/ 2037 w 16875"/>
                  <a:gd name="T17" fmla="*/ 2194 h 9345"/>
                  <a:gd name="T18" fmla="*/ 5470 w 16875"/>
                  <a:gd name="T19" fmla="*/ 386 h 9345"/>
                  <a:gd name="T20" fmla="*/ 9642 w 16875"/>
                  <a:gd name="T21" fmla="*/ 57 h 9345"/>
                  <a:gd name="T22" fmla="*/ 13427 w 16875"/>
                  <a:gd name="T23" fmla="*/ 1207 h 9345"/>
                  <a:gd name="T24" fmla="*/ 15608 w 16875"/>
                  <a:gd name="T25" fmla="*/ 2918 h 9345"/>
                  <a:gd name="T26" fmla="*/ 16629 w 16875"/>
                  <a:gd name="T27" fmla="*/ 4261 h 9345"/>
                  <a:gd name="T28" fmla="*/ 14588 w 16875"/>
                  <a:gd name="T29" fmla="*/ 3690 h 9345"/>
                  <a:gd name="T30" fmla="*/ 12754 w 16875"/>
                  <a:gd name="T31" fmla="*/ 2138 h 9345"/>
                  <a:gd name="T32" fmla="*/ 10331 w 16875"/>
                  <a:gd name="T33" fmla="*/ 1226 h 9345"/>
                  <a:gd name="T34" fmla="*/ 10980 w 16875"/>
                  <a:gd name="T35" fmla="*/ 1741 h 9345"/>
                  <a:gd name="T36" fmla="*/ 11802 w 16875"/>
                  <a:gd name="T37" fmla="*/ 2677 h 9345"/>
                  <a:gd name="T38" fmla="*/ 12280 w 16875"/>
                  <a:gd name="T39" fmla="*/ 3836 h 9345"/>
                  <a:gd name="T40" fmla="*/ 12348 w 16875"/>
                  <a:gd name="T41" fmla="*/ 5103 h 9345"/>
                  <a:gd name="T42" fmla="*/ 12014 w 16875"/>
                  <a:gd name="T43" fmla="*/ 6287 h 9345"/>
                  <a:gd name="T44" fmla="*/ 11301 w 16875"/>
                  <a:gd name="T45" fmla="*/ 7314 h 9345"/>
                  <a:gd name="T46" fmla="*/ 10320 w 16875"/>
                  <a:gd name="T47" fmla="*/ 8055 h 9345"/>
                  <a:gd name="T48" fmla="*/ 12817 w 16875"/>
                  <a:gd name="T49" fmla="*/ 7206 h 9345"/>
                  <a:gd name="T50" fmla="*/ 15271 w 16875"/>
                  <a:gd name="T51" fmla="*/ 4679 h 9345"/>
                  <a:gd name="T52" fmla="*/ 11297 w 16875"/>
                  <a:gd name="T53" fmla="*/ 3445 h 9345"/>
                  <a:gd name="T54" fmla="*/ 10465 w 16875"/>
                  <a:gd name="T55" fmla="*/ 2365 h 9345"/>
                  <a:gd name="T56" fmla="*/ 9279 w 16875"/>
                  <a:gd name="T57" fmla="*/ 1736 h 9345"/>
                  <a:gd name="T58" fmla="*/ 8143 w 16875"/>
                  <a:gd name="T59" fmla="*/ 1643 h 9345"/>
                  <a:gd name="T60" fmla="*/ 7226 w 16875"/>
                  <a:gd name="T61" fmla="*/ 1872 h 9345"/>
                  <a:gd name="T62" fmla="*/ 3736 w 16875"/>
                  <a:gd name="T63" fmla="*/ 2352 h 9345"/>
                  <a:gd name="T64" fmla="*/ 1728 w 16875"/>
                  <a:gd name="T65" fmla="*/ 4888 h 9345"/>
                  <a:gd name="T66" fmla="*/ 2599 w 16875"/>
                  <a:gd name="T67" fmla="*/ 6014 h 9345"/>
                  <a:gd name="T68" fmla="*/ 4344 w 16875"/>
                  <a:gd name="T69" fmla="*/ 7341 h 9345"/>
                  <a:gd name="T70" fmla="*/ 6796 w 16875"/>
                  <a:gd name="T71" fmla="*/ 8178 h 9345"/>
                  <a:gd name="T72" fmla="*/ 5763 w 16875"/>
                  <a:gd name="T73" fmla="*/ 7505 h 9345"/>
                  <a:gd name="T74" fmla="*/ 4988 w 16875"/>
                  <a:gd name="T75" fmla="*/ 6533 h 9345"/>
                  <a:gd name="T76" fmla="*/ 4566 w 16875"/>
                  <a:gd name="T77" fmla="*/ 5377 h 9345"/>
                  <a:gd name="T78" fmla="*/ 4566 w 16875"/>
                  <a:gd name="T79" fmla="*/ 3989 h 9345"/>
                  <a:gd name="T80" fmla="*/ 5362 w 16875"/>
                  <a:gd name="T81" fmla="*/ 4184 h 9345"/>
                  <a:gd name="T82" fmla="*/ 5427 w 16875"/>
                  <a:gd name="T83" fmla="*/ 5504 h 9345"/>
                  <a:gd name="T84" fmla="*/ 6072 w 16875"/>
                  <a:gd name="T85" fmla="*/ 6666 h 9345"/>
                  <a:gd name="T86" fmla="*/ 7174 w 16875"/>
                  <a:gd name="T87" fmla="*/ 7473 h 9345"/>
                  <a:gd name="T88" fmla="*/ 8518 w 16875"/>
                  <a:gd name="T89" fmla="*/ 7724 h 9345"/>
                  <a:gd name="T90" fmla="*/ 9836 w 16875"/>
                  <a:gd name="T91" fmla="*/ 7411 h 9345"/>
                  <a:gd name="T92" fmla="*/ 10903 w 16875"/>
                  <a:gd name="T93" fmla="*/ 6549 h 9345"/>
                  <a:gd name="T94" fmla="*/ 11482 w 16875"/>
                  <a:gd name="T95" fmla="*/ 5361 h 9345"/>
                  <a:gd name="T96" fmla="*/ 10754 w 16875"/>
                  <a:gd name="T97" fmla="*/ 5137 h 9345"/>
                  <a:gd name="T98" fmla="*/ 10340 w 16875"/>
                  <a:gd name="T99" fmla="*/ 6045 h 9345"/>
                  <a:gd name="T100" fmla="*/ 9545 w 16875"/>
                  <a:gd name="T101" fmla="*/ 6723 h 9345"/>
                  <a:gd name="T102" fmla="*/ 8558 w 16875"/>
                  <a:gd name="T103" fmla="*/ 6984 h 9345"/>
                  <a:gd name="T104" fmla="*/ 7528 w 16875"/>
                  <a:gd name="T105" fmla="*/ 6817 h 9345"/>
                  <a:gd name="T106" fmla="*/ 6683 w 16875"/>
                  <a:gd name="T107" fmla="*/ 6223 h 9345"/>
                  <a:gd name="T108" fmla="*/ 6174 w 16875"/>
                  <a:gd name="T109" fmla="*/ 5354 h 9345"/>
                  <a:gd name="T110" fmla="*/ 6099 w 16875"/>
                  <a:gd name="T111" fmla="*/ 4366 h 9345"/>
                  <a:gd name="T112" fmla="*/ 7843 w 16875"/>
                  <a:gd name="T113" fmla="*/ 2446 h 9345"/>
                  <a:gd name="T114" fmla="*/ 8906 w 16875"/>
                  <a:gd name="T115" fmla="*/ 2411 h 9345"/>
                  <a:gd name="T116" fmla="*/ 9835 w 16875"/>
                  <a:gd name="T117" fmla="*/ 2815 h 9345"/>
                  <a:gd name="T118" fmla="*/ 10527 w 16875"/>
                  <a:gd name="T119" fmla="*/ 3593 h 9345"/>
                  <a:gd name="T120" fmla="*/ 10795 w 16875"/>
                  <a:gd name="T121" fmla="*/ 4561 h 9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875" h="9345">
                    <a:moveTo>
                      <a:pt x="16875" y="4679"/>
                    </a:moveTo>
                    <a:lnTo>
                      <a:pt x="16828" y="4764"/>
                    </a:lnTo>
                    <a:lnTo>
                      <a:pt x="16779" y="4849"/>
                    </a:lnTo>
                    <a:lnTo>
                      <a:pt x="16729" y="4932"/>
                    </a:lnTo>
                    <a:lnTo>
                      <a:pt x="16680" y="5014"/>
                    </a:lnTo>
                    <a:lnTo>
                      <a:pt x="16629" y="5095"/>
                    </a:lnTo>
                    <a:lnTo>
                      <a:pt x="16579" y="5176"/>
                    </a:lnTo>
                    <a:lnTo>
                      <a:pt x="16526" y="5256"/>
                    </a:lnTo>
                    <a:lnTo>
                      <a:pt x="16474" y="5335"/>
                    </a:lnTo>
                    <a:lnTo>
                      <a:pt x="16420" y="5415"/>
                    </a:lnTo>
                    <a:lnTo>
                      <a:pt x="16368" y="5493"/>
                    </a:lnTo>
                    <a:lnTo>
                      <a:pt x="16313" y="5569"/>
                    </a:lnTo>
                    <a:lnTo>
                      <a:pt x="16258" y="5645"/>
                    </a:lnTo>
                    <a:lnTo>
                      <a:pt x="16202" y="5721"/>
                    </a:lnTo>
                    <a:lnTo>
                      <a:pt x="16145" y="5795"/>
                    </a:lnTo>
                    <a:lnTo>
                      <a:pt x="16088" y="5870"/>
                    </a:lnTo>
                    <a:lnTo>
                      <a:pt x="16031" y="5943"/>
                    </a:lnTo>
                    <a:lnTo>
                      <a:pt x="15972" y="6015"/>
                    </a:lnTo>
                    <a:lnTo>
                      <a:pt x="15913" y="6086"/>
                    </a:lnTo>
                    <a:lnTo>
                      <a:pt x="15854" y="6158"/>
                    </a:lnTo>
                    <a:lnTo>
                      <a:pt x="15793" y="6227"/>
                    </a:lnTo>
                    <a:lnTo>
                      <a:pt x="15732" y="6297"/>
                    </a:lnTo>
                    <a:lnTo>
                      <a:pt x="15671" y="6365"/>
                    </a:lnTo>
                    <a:lnTo>
                      <a:pt x="15608" y="6433"/>
                    </a:lnTo>
                    <a:lnTo>
                      <a:pt x="15545" y="6499"/>
                    </a:lnTo>
                    <a:lnTo>
                      <a:pt x="15481" y="6566"/>
                    </a:lnTo>
                    <a:lnTo>
                      <a:pt x="15416" y="6631"/>
                    </a:lnTo>
                    <a:lnTo>
                      <a:pt x="15352" y="6695"/>
                    </a:lnTo>
                    <a:lnTo>
                      <a:pt x="15286" y="6759"/>
                    </a:lnTo>
                    <a:lnTo>
                      <a:pt x="15219" y="6823"/>
                    </a:lnTo>
                    <a:lnTo>
                      <a:pt x="15152" y="6885"/>
                    </a:lnTo>
                    <a:lnTo>
                      <a:pt x="15084" y="6946"/>
                    </a:lnTo>
                    <a:lnTo>
                      <a:pt x="15016" y="7007"/>
                    </a:lnTo>
                    <a:lnTo>
                      <a:pt x="14849" y="7152"/>
                    </a:lnTo>
                    <a:lnTo>
                      <a:pt x="14680" y="7291"/>
                    </a:lnTo>
                    <a:lnTo>
                      <a:pt x="14508" y="7426"/>
                    </a:lnTo>
                    <a:lnTo>
                      <a:pt x="14334" y="7555"/>
                    </a:lnTo>
                    <a:lnTo>
                      <a:pt x="14158" y="7681"/>
                    </a:lnTo>
                    <a:lnTo>
                      <a:pt x="13979" y="7802"/>
                    </a:lnTo>
                    <a:lnTo>
                      <a:pt x="13797" y="7919"/>
                    </a:lnTo>
                    <a:lnTo>
                      <a:pt x="13614" y="8031"/>
                    </a:lnTo>
                    <a:lnTo>
                      <a:pt x="13427" y="8138"/>
                    </a:lnTo>
                    <a:lnTo>
                      <a:pt x="13238" y="8240"/>
                    </a:lnTo>
                    <a:lnTo>
                      <a:pt x="13046" y="8338"/>
                    </a:lnTo>
                    <a:lnTo>
                      <a:pt x="12852" y="8432"/>
                    </a:lnTo>
                    <a:lnTo>
                      <a:pt x="12656" y="8522"/>
                    </a:lnTo>
                    <a:lnTo>
                      <a:pt x="12457" y="8606"/>
                    </a:lnTo>
                    <a:lnTo>
                      <a:pt x="12255" y="8686"/>
                    </a:lnTo>
                    <a:lnTo>
                      <a:pt x="12051" y="8761"/>
                    </a:lnTo>
                    <a:lnTo>
                      <a:pt x="11845" y="8832"/>
                    </a:lnTo>
                    <a:lnTo>
                      <a:pt x="11635" y="8898"/>
                    </a:lnTo>
                    <a:lnTo>
                      <a:pt x="11424" y="8959"/>
                    </a:lnTo>
                    <a:lnTo>
                      <a:pt x="11210" y="9016"/>
                    </a:lnTo>
                    <a:lnTo>
                      <a:pt x="10994" y="9069"/>
                    </a:lnTo>
                    <a:lnTo>
                      <a:pt x="10775" y="9117"/>
                    </a:lnTo>
                    <a:lnTo>
                      <a:pt x="10553" y="9161"/>
                    </a:lnTo>
                    <a:lnTo>
                      <a:pt x="10329" y="9200"/>
                    </a:lnTo>
                    <a:lnTo>
                      <a:pt x="10103" y="9233"/>
                    </a:lnTo>
                    <a:lnTo>
                      <a:pt x="9874" y="9263"/>
                    </a:lnTo>
                    <a:lnTo>
                      <a:pt x="9642" y="9288"/>
                    </a:lnTo>
                    <a:lnTo>
                      <a:pt x="9408" y="9308"/>
                    </a:lnTo>
                    <a:lnTo>
                      <a:pt x="9172" y="9325"/>
                    </a:lnTo>
                    <a:lnTo>
                      <a:pt x="8933" y="9336"/>
                    </a:lnTo>
                    <a:lnTo>
                      <a:pt x="8692" y="9343"/>
                    </a:lnTo>
                    <a:lnTo>
                      <a:pt x="8448" y="9345"/>
                    </a:lnTo>
                    <a:lnTo>
                      <a:pt x="8203" y="9343"/>
                    </a:lnTo>
                    <a:lnTo>
                      <a:pt x="7962" y="9336"/>
                    </a:lnTo>
                    <a:lnTo>
                      <a:pt x="7723" y="9325"/>
                    </a:lnTo>
                    <a:lnTo>
                      <a:pt x="7487" y="9308"/>
                    </a:lnTo>
                    <a:lnTo>
                      <a:pt x="7253" y="9288"/>
                    </a:lnTo>
                    <a:lnTo>
                      <a:pt x="7021" y="9263"/>
                    </a:lnTo>
                    <a:lnTo>
                      <a:pt x="6792" y="9233"/>
                    </a:lnTo>
                    <a:lnTo>
                      <a:pt x="6565" y="9200"/>
                    </a:lnTo>
                    <a:lnTo>
                      <a:pt x="6341" y="9161"/>
                    </a:lnTo>
                    <a:lnTo>
                      <a:pt x="6119" y="9117"/>
                    </a:lnTo>
                    <a:lnTo>
                      <a:pt x="5900" y="9069"/>
                    </a:lnTo>
                    <a:lnTo>
                      <a:pt x="5684" y="9016"/>
                    </a:lnTo>
                    <a:lnTo>
                      <a:pt x="5470" y="8959"/>
                    </a:lnTo>
                    <a:lnTo>
                      <a:pt x="5258" y="8898"/>
                    </a:lnTo>
                    <a:lnTo>
                      <a:pt x="5048" y="8832"/>
                    </a:lnTo>
                    <a:lnTo>
                      <a:pt x="4841" y="8761"/>
                    </a:lnTo>
                    <a:lnTo>
                      <a:pt x="4636" y="8686"/>
                    </a:lnTo>
                    <a:lnTo>
                      <a:pt x="4435" y="8606"/>
                    </a:lnTo>
                    <a:lnTo>
                      <a:pt x="4236" y="8522"/>
                    </a:lnTo>
                    <a:lnTo>
                      <a:pt x="4038" y="8432"/>
                    </a:lnTo>
                    <a:lnTo>
                      <a:pt x="3844" y="8338"/>
                    </a:lnTo>
                    <a:lnTo>
                      <a:pt x="3652" y="8240"/>
                    </a:lnTo>
                    <a:lnTo>
                      <a:pt x="3463" y="8138"/>
                    </a:lnTo>
                    <a:lnTo>
                      <a:pt x="3276" y="8031"/>
                    </a:lnTo>
                    <a:lnTo>
                      <a:pt x="3091" y="7919"/>
                    </a:lnTo>
                    <a:lnTo>
                      <a:pt x="2909" y="7802"/>
                    </a:lnTo>
                    <a:lnTo>
                      <a:pt x="2730" y="7681"/>
                    </a:lnTo>
                    <a:lnTo>
                      <a:pt x="2552" y="7555"/>
                    </a:lnTo>
                    <a:lnTo>
                      <a:pt x="2378" y="7426"/>
                    </a:lnTo>
                    <a:lnTo>
                      <a:pt x="2206" y="7291"/>
                    </a:lnTo>
                    <a:lnTo>
                      <a:pt x="2037" y="7152"/>
                    </a:lnTo>
                    <a:lnTo>
                      <a:pt x="1869" y="7007"/>
                    </a:lnTo>
                    <a:lnTo>
                      <a:pt x="1800" y="6946"/>
                    </a:lnTo>
                    <a:lnTo>
                      <a:pt x="1733" y="6885"/>
                    </a:lnTo>
                    <a:lnTo>
                      <a:pt x="1665" y="6823"/>
                    </a:lnTo>
                    <a:lnTo>
                      <a:pt x="1599" y="6759"/>
                    </a:lnTo>
                    <a:lnTo>
                      <a:pt x="1534" y="6695"/>
                    </a:lnTo>
                    <a:lnTo>
                      <a:pt x="1468" y="6631"/>
                    </a:lnTo>
                    <a:lnTo>
                      <a:pt x="1404" y="6566"/>
                    </a:lnTo>
                    <a:lnTo>
                      <a:pt x="1339" y="6499"/>
                    </a:lnTo>
                    <a:lnTo>
                      <a:pt x="1276" y="6433"/>
                    </a:lnTo>
                    <a:lnTo>
                      <a:pt x="1214" y="6365"/>
                    </a:lnTo>
                    <a:lnTo>
                      <a:pt x="1152" y="6297"/>
                    </a:lnTo>
                    <a:lnTo>
                      <a:pt x="1091" y="6227"/>
                    </a:lnTo>
                    <a:lnTo>
                      <a:pt x="1029" y="6158"/>
                    </a:lnTo>
                    <a:lnTo>
                      <a:pt x="969" y="6086"/>
                    </a:lnTo>
                    <a:lnTo>
                      <a:pt x="910" y="6015"/>
                    </a:lnTo>
                    <a:lnTo>
                      <a:pt x="851" y="5943"/>
                    </a:lnTo>
                    <a:lnTo>
                      <a:pt x="793" y="5870"/>
                    </a:lnTo>
                    <a:lnTo>
                      <a:pt x="736" y="5795"/>
                    </a:lnTo>
                    <a:lnTo>
                      <a:pt x="679" y="5721"/>
                    </a:lnTo>
                    <a:lnTo>
                      <a:pt x="623" y="5645"/>
                    </a:lnTo>
                    <a:lnTo>
                      <a:pt x="567" y="5569"/>
                    </a:lnTo>
                    <a:lnTo>
                      <a:pt x="513" y="5493"/>
                    </a:lnTo>
                    <a:lnTo>
                      <a:pt x="459" y="5415"/>
                    </a:lnTo>
                    <a:lnTo>
                      <a:pt x="405" y="5335"/>
                    </a:lnTo>
                    <a:lnTo>
                      <a:pt x="352" y="5256"/>
                    </a:lnTo>
                    <a:lnTo>
                      <a:pt x="301" y="5176"/>
                    </a:lnTo>
                    <a:lnTo>
                      <a:pt x="249" y="5095"/>
                    </a:lnTo>
                    <a:lnTo>
                      <a:pt x="197" y="5014"/>
                    </a:lnTo>
                    <a:lnTo>
                      <a:pt x="148" y="4932"/>
                    </a:lnTo>
                    <a:lnTo>
                      <a:pt x="97" y="4849"/>
                    </a:lnTo>
                    <a:lnTo>
                      <a:pt x="49" y="4764"/>
                    </a:lnTo>
                    <a:lnTo>
                      <a:pt x="0" y="4679"/>
                    </a:lnTo>
                    <a:lnTo>
                      <a:pt x="49" y="4595"/>
                    </a:lnTo>
                    <a:lnTo>
                      <a:pt x="97" y="4510"/>
                    </a:lnTo>
                    <a:lnTo>
                      <a:pt x="148" y="4426"/>
                    </a:lnTo>
                    <a:lnTo>
                      <a:pt x="197" y="4344"/>
                    </a:lnTo>
                    <a:lnTo>
                      <a:pt x="249" y="4261"/>
                    </a:lnTo>
                    <a:lnTo>
                      <a:pt x="301" y="4180"/>
                    </a:lnTo>
                    <a:lnTo>
                      <a:pt x="352" y="4100"/>
                    </a:lnTo>
                    <a:lnTo>
                      <a:pt x="405" y="4020"/>
                    </a:lnTo>
                    <a:lnTo>
                      <a:pt x="459" y="3941"/>
                    </a:lnTo>
                    <a:lnTo>
                      <a:pt x="513" y="3863"/>
                    </a:lnTo>
                    <a:lnTo>
                      <a:pt x="567" y="3786"/>
                    </a:lnTo>
                    <a:lnTo>
                      <a:pt x="623" y="3709"/>
                    </a:lnTo>
                    <a:lnTo>
                      <a:pt x="679" y="3633"/>
                    </a:lnTo>
                    <a:lnTo>
                      <a:pt x="736" y="3558"/>
                    </a:lnTo>
                    <a:lnTo>
                      <a:pt x="793" y="3484"/>
                    </a:lnTo>
                    <a:lnTo>
                      <a:pt x="851" y="3411"/>
                    </a:lnTo>
                    <a:lnTo>
                      <a:pt x="910" y="3338"/>
                    </a:lnTo>
                    <a:lnTo>
                      <a:pt x="969" y="3265"/>
                    </a:lnTo>
                    <a:lnTo>
                      <a:pt x="1029" y="3195"/>
                    </a:lnTo>
                    <a:lnTo>
                      <a:pt x="1091" y="3124"/>
                    </a:lnTo>
                    <a:lnTo>
                      <a:pt x="1152" y="3055"/>
                    </a:lnTo>
                    <a:lnTo>
                      <a:pt x="1214" y="2986"/>
                    </a:lnTo>
                    <a:lnTo>
                      <a:pt x="1276" y="2918"/>
                    </a:lnTo>
                    <a:lnTo>
                      <a:pt x="1339" y="2850"/>
                    </a:lnTo>
                    <a:lnTo>
                      <a:pt x="1404" y="2784"/>
                    </a:lnTo>
                    <a:lnTo>
                      <a:pt x="1468" y="2717"/>
                    </a:lnTo>
                    <a:lnTo>
                      <a:pt x="1534" y="2652"/>
                    </a:lnTo>
                    <a:lnTo>
                      <a:pt x="1599" y="2588"/>
                    </a:lnTo>
                    <a:lnTo>
                      <a:pt x="1665" y="2524"/>
                    </a:lnTo>
                    <a:lnTo>
                      <a:pt x="1733" y="2461"/>
                    </a:lnTo>
                    <a:lnTo>
                      <a:pt x="1800" y="2399"/>
                    </a:lnTo>
                    <a:lnTo>
                      <a:pt x="1869" y="2338"/>
                    </a:lnTo>
                    <a:lnTo>
                      <a:pt x="2037" y="2194"/>
                    </a:lnTo>
                    <a:lnTo>
                      <a:pt x="2206" y="2054"/>
                    </a:lnTo>
                    <a:lnTo>
                      <a:pt x="2378" y="1919"/>
                    </a:lnTo>
                    <a:lnTo>
                      <a:pt x="2552" y="1790"/>
                    </a:lnTo>
                    <a:lnTo>
                      <a:pt x="2730" y="1664"/>
                    </a:lnTo>
                    <a:lnTo>
                      <a:pt x="2909" y="1543"/>
                    </a:lnTo>
                    <a:lnTo>
                      <a:pt x="3091" y="1426"/>
                    </a:lnTo>
                    <a:lnTo>
                      <a:pt x="3276" y="1314"/>
                    </a:lnTo>
                    <a:lnTo>
                      <a:pt x="3463" y="1207"/>
                    </a:lnTo>
                    <a:lnTo>
                      <a:pt x="3652" y="1105"/>
                    </a:lnTo>
                    <a:lnTo>
                      <a:pt x="3844" y="1007"/>
                    </a:lnTo>
                    <a:lnTo>
                      <a:pt x="4038" y="913"/>
                    </a:lnTo>
                    <a:lnTo>
                      <a:pt x="4236" y="824"/>
                    </a:lnTo>
                    <a:lnTo>
                      <a:pt x="4435" y="739"/>
                    </a:lnTo>
                    <a:lnTo>
                      <a:pt x="4636" y="660"/>
                    </a:lnTo>
                    <a:lnTo>
                      <a:pt x="4841" y="584"/>
                    </a:lnTo>
                    <a:lnTo>
                      <a:pt x="5048" y="513"/>
                    </a:lnTo>
                    <a:lnTo>
                      <a:pt x="5258" y="447"/>
                    </a:lnTo>
                    <a:lnTo>
                      <a:pt x="5470" y="386"/>
                    </a:lnTo>
                    <a:lnTo>
                      <a:pt x="5684" y="329"/>
                    </a:lnTo>
                    <a:lnTo>
                      <a:pt x="5900" y="276"/>
                    </a:lnTo>
                    <a:lnTo>
                      <a:pt x="6119" y="228"/>
                    </a:lnTo>
                    <a:lnTo>
                      <a:pt x="6341" y="184"/>
                    </a:lnTo>
                    <a:lnTo>
                      <a:pt x="6565" y="145"/>
                    </a:lnTo>
                    <a:lnTo>
                      <a:pt x="6792" y="112"/>
                    </a:lnTo>
                    <a:lnTo>
                      <a:pt x="7021" y="82"/>
                    </a:lnTo>
                    <a:lnTo>
                      <a:pt x="7253" y="57"/>
                    </a:lnTo>
                    <a:lnTo>
                      <a:pt x="7487" y="37"/>
                    </a:lnTo>
                    <a:lnTo>
                      <a:pt x="7723" y="20"/>
                    </a:lnTo>
                    <a:lnTo>
                      <a:pt x="7962" y="9"/>
                    </a:lnTo>
                    <a:lnTo>
                      <a:pt x="8203" y="2"/>
                    </a:lnTo>
                    <a:lnTo>
                      <a:pt x="8448" y="0"/>
                    </a:lnTo>
                    <a:lnTo>
                      <a:pt x="8692" y="2"/>
                    </a:lnTo>
                    <a:lnTo>
                      <a:pt x="8933" y="9"/>
                    </a:lnTo>
                    <a:lnTo>
                      <a:pt x="9172" y="20"/>
                    </a:lnTo>
                    <a:lnTo>
                      <a:pt x="9408" y="37"/>
                    </a:lnTo>
                    <a:lnTo>
                      <a:pt x="9642" y="57"/>
                    </a:lnTo>
                    <a:lnTo>
                      <a:pt x="9874" y="82"/>
                    </a:lnTo>
                    <a:lnTo>
                      <a:pt x="10103" y="112"/>
                    </a:lnTo>
                    <a:lnTo>
                      <a:pt x="10329" y="145"/>
                    </a:lnTo>
                    <a:lnTo>
                      <a:pt x="10553" y="184"/>
                    </a:lnTo>
                    <a:lnTo>
                      <a:pt x="10775" y="228"/>
                    </a:lnTo>
                    <a:lnTo>
                      <a:pt x="10994" y="276"/>
                    </a:lnTo>
                    <a:lnTo>
                      <a:pt x="11210" y="329"/>
                    </a:lnTo>
                    <a:lnTo>
                      <a:pt x="11424" y="386"/>
                    </a:lnTo>
                    <a:lnTo>
                      <a:pt x="11635" y="447"/>
                    </a:lnTo>
                    <a:lnTo>
                      <a:pt x="11845" y="513"/>
                    </a:lnTo>
                    <a:lnTo>
                      <a:pt x="12051" y="584"/>
                    </a:lnTo>
                    <a:lnTo>
                      <a:pt x="12255" y="660"/>
                    </a:lnTo>
                    <a:lnTo>
                      <a:pt x="12457" y="739"/>
                    </a:lnTo>
                    <a:lnTo>
                      <a:pt x="12656" y="824"/>
                    </a:lnTo>
                    <a:lnTo>
                      <a:pt x="12852" y="913"/>
                    </a:lnTo>
                    <a:lnTo>
                      <a:pt x="13046" y="1007"/>
                    </a:lnTo>
                    <a:lnTo>
                      <a:pt x="13238" y="1105"/>
                    </a:lnTo>
                    <a:lnTo>
                      <a:pt x="13427" y="1207"/>
                    </a:lnTo>
                    <a:lnTo>
                      <a:pt x="13614" y="1314"/>
                    </a:lnTo>
                    <a:lnTo>
                      <a:pt x="13797" y="1426"/>
                    </a:lnTo>
                    <a:lnTo>
                      <a:pt x="13979" y="1543"/>
                    </a:lnTo>
                    <a:lnTo>
                      <a:pt x="14158" y="1664"/>
                    </a:lnTo>
                    <a:lnTo>
                      <a:pt x="14334" y="1790"/>
                    </a:lnTo>
                    <a:lnTo>
                      <a:pt x="14508" y="1919"/>
                    </a:lnTo>
                    <a:lnTo>
                      <a:pt x="14680" y="2054"/>
                    </a:lnTo>
                    <a:lnTo>
                      <a:pt x="14849" y="2194"/>
                    </a:lnTo>
                    <a:lnTo>
                      <a:pt x="15016" y="2338"/>
                    </a:lnTo>
                    <a:lnTo>
                      <a:pt x="15084" y="2399"/>
                    </a:lnTo>
                    <a:lnTo>
                      <a:pt x="15152" y="2461"/>
                    </a:lnTo>
                    <a:lnTo>
                      <a:pt x="15219" y="2524"/>
                    </a:lnTo>
                    <a:lnTo>
                      <a:pt x="15286" y="2588"/>
                    </a:lnTo>
                    <a:lnTo>
                      <a:pt x="15352" y="2652"/>
                    </a:lnTo>
                    <a:lnTo>
                      <a:pt x="15416" y="2717"/>
                    </a:lnTo>
                    <a:lnTo>
                      <a:pt x="15481" y="2784"/>
                    </a:lnTo>
                    <a:lnTo>
                      <a:pt x="15545" y="2850"/>
                    </a:lnTo>
                    <a:lnTo>
                      <a:pt x="15608" y="2918"/>
                    </a:lnTo>
                    <a:lnTo>
                      <a:pt x="15671" y="2986"/>
                    </a:lnTo>
                    <a:lnTo>
                      <a:pt x="15732" y="3055"/>
                    </a:lnTo>
                    <a:lnTo>
                      <a:pt x="15793" y="3124"/>
                    </a:lnTo>
                    <a:lnTo>
                      <a:pt x="15854" y="3195"/>
                    </a:lnTo>
                    <a:lnTo>
                      <a:pt x="15913" y="3265"/>
                    </a:lnTo>
                    <a:lnTo>
                      <a:pt x="15972" y="3338"/>
                    </a:lnTo>
                    <a:lnTo>
                      <a:pt x="16031" y="3411"/>
                    </a:lnTo>
                    <a:lnTo>
                      <a:pt x="16088" y="3484"/>
                    </a:lnTo>
                    <a:lnTo>
                      <a:pt x="16145" y="3558"/>
                    </a:lnTo>
                    <a:lnTo>
                      <a:pt x="16202" y="3633"/>
                    </a:lnTo>
                    <a:lnTo>
                      <a:pt x="16258" y="3709"/>
                    </a:lnTo>
                    <a:lnTo>
                      <a:pt x="16313" y="3786"/>
                    </a:lnTo>
                    <a:lnTo>
                      <a:pt x="16368" y="3863"/>
                    </a:lnTo>
                    <a:lnTo>
                      <a:pt x="16420" y="3941"/>
                    </a:lnTo>
                    <a:lnTo>
                      <a:pt x="16474" y="4020"/>
                    </a:lnTo>
                    <a:lnTo>
                      <a:pt x="16526" y="4100"/>
                    </a:lnTo>
                    <a:lnTo>
                      <a:pt x="16579" y="4180"/>
                    </a:lnTo>
                    <a:lnTo>
                      <a:pt x="16629" y="4261"/>
                    </a:lnTo>
                    <a:lnTo>
                      <a:pt x="16680" y="4344"/>
                    </a:lnTo>
                    <a:lnTo>
                      <a:pt x="16729" y="4426"/>
                    </a:lnTo>
                    <a:lnTo>
                      <a:pt x="16779" y="4510"/>
                    </a:lnTo>
                    <a:lnTo>
                      <a:pt x="16828" y="4595"/>
                    </a:lnTo>
                    <a:lnTo>
                      <a:pt x="16875" y="4679"/>
                    </a:lnTo>
                    <a:close/>
                    <a:moveTo>
                      <a:pt x="15271" y="4679"/>
                    </a:moveTo>
                    <a:lnTo>
                      <a:pt x="15210" y="4574"/>
                    </a:lnTo>
                    <a:lnTo>
                      <a:pt x="15147" y="4470"/>
                    </a:lnTo>
                    <a:lnTo>
                      <a:pt x="15116" y="4420"/>
                    </a:lnTo>
                    <a:lnTo>
                      <a:pt x="15084" y="4368"/>
                    </a:lnTo>
                    <a:lnTo>
                      <a:pt x="15051" y="4317"/>
                    </a:lnTo>
                    <a:lnTo>
                      <a:pt x="15018" y="4268"/>
                    </a:lnTo>
                    <a:lnTo>
                      <a:pt x="14950" y="4168"/>
                    </a:lnTo>
                    <a:lnTo>
                      <a:pt x="14882" y="4070"/>
                    </a:lnTo>
                    <a:lnTo>
                      <a:pt x="14811" y="3973"/>
                    </a:lnTo>
                    <a:lnTo>
                      <a:pt x="14738" y="3877"/>
                    </a:lnTo>
                    <a:lnTo>
                      <a:pt x="14664" y="3783"/>
                    </a:lnTo>
                    <a:lnTo>
                      <a:pt x="14588" y="3690"/>
                    </a:lnTo>
                    <a:lnTo>
                      <a:pt x="14511" y="3598"/>
                    </a:lnTo>
                    <a:lnTo>
                      <a:pt x="14433" y="3509"/>
                    </a:lnTo>
                    <a:lnTo>
                      <a:pt x="14352" y="3420"/>
                    </a:lnTo>
                    <a:lnTo>
                      <a:pt x="14271" y="3333"/>
                    </a:lnTo>
                    <a:lnTo>
                      <a:pt x="14188" y="3247"/>
                    </a:lnTo>
                    <a:lnTo>
                      <a:pt x="14103" y="3163"/>
                    </a:lnTo>
                    <a:lnTo>
                      <a:pt x="13999" y="3065"/>
                    </a:lnTo>
                    <a:lnTo>
                      <a:pt x="13892" y="2969"/>
                    </a:lnTo>
                    <a:lnTo>
                      <a:pt x="13786" y="2875"/>
                    </a:lnTo>
                    <a:lnTo>
                      <a:pt x="13677" y="2784"/>
                    </a:lnTo>
                    <a:lnTo>
                      <a:pt x="13566" y="2695"/>
                    </a:lnTo>
                    <a:lnTo>
                      <a:pt x="13455" y="2609"/>
                    </a:lnTo>
                    <a:lnTo>
                      <a:pt x="13342" y="2524"/>
                    </a:lnTo>
                    <a:lnTo>
                      <a:pt x="13228" y="2442"/>
                    </a:lnTo>
                    <a:lnTo>
                      <a:pt x="13111" y="2363"/>
                    </a:lnTo>
                    <a:lnTo>
                      <a:pt x="12994" y="2285"/>
                    </a:lnTo>
                    <a:lnTo>
                      <a:pt x="12875" y="2210"/>
                    </a:lnTo>
                    <a:lnTo>
                      <a:pt x="12754" y="2138"/>
                    </a:lnTo>
                    <a:lnTo>
                      <a:pt x="12632" y="2067"/>
                    </a:lnTo>
                    <a:lnTo>
                      <a:pt x="12509" y="1999"/>
                    </a:lnTo>
                    <a:lnTo>
                      <a:pt x="12384" y="1933"/>
                    </a:lnTo>
                    <a:lnTo>
                      <a:pt x="12258" y="1870"/>
                    </a:lnTo>
                    <a:lnTo>
                      <a:pt x="12129" y="1809"/>
                    </a:lnTo>
                    <a:lnTo>
                      <a:pt x="12000" y="1750"/>
                    </a:lnTo>
                    <a:lnTo>
                      <a:pt x="11869" y="1694"/>
                    </a:lnTo>
                    <a:lnTo>
                      <a:pt x="11737" y="1640"/>
                    </a:lnTo>
                    <a:lnTo>
                      <a:pt x="11603" y="1587"/>
                    </a:lnTo>
                    <a:lnTo>
                      <a:pt x="11468" y="1538"/>
                    </a:lnTo>
                    <a:lnTo>
                      <a:pt x="11331" y="1491"/>
                    </a:lnTo>
                    <a:lnTo>
                      <a:pt x="11192" y="1446"/>
                    </a:lnTo>
                    <a:lnTo>
                      <a:pt x="11052" y="1404"/>
                    </a:lnTo>
                    <a:lnTo>
                      <a:pt x="10911" y="1363"/>
                    </a:lnTo>
                    <a:lnTo>
                      <a:pt x="10768" y="1326"/>
                    </a:lnTo>
                    <a:lnTo>
                      <a:pt x="10624" y="1290"/>
                    </a:lnTo>
                    <a:lnTo>
                      <a:pt x="10478" y="1256"/>
                    </a:lnTo>
                    <a:lnTo>
                      <a:pt x="10331" y="1226"/>
                    </a:lnTo>
                    <a:lnTo>
                      <a:pt x="10182" y="1197"/>
                    </a:lnTo>
                    <a:lnTo>
                      <a:pt x="10031" y="1171"/>
                    </a:lnTo>
                    <a:lnTo>
                      <a:pt x="10097" y="1199"/>
                    </a:lnTo>
                    <a:lnTo>
                      <a:pt x="10162" y="1229"/>
                    </a:lnTo>
                    <a:lnTo>
                      <a:pt x="10225" y="1259"/>
                    </a:lnTo>
                    <a:lnTo>
                      <a:pt x="10288" y="1290"/>
                    </a:lnTo>
                    <a:lnTo>
                      <a:pt x="10351" y="1323"/>
                    </a:lnTo>
                    <a:lnTo>
                      <a:pt x="10412" y="1355"/>
                    </a:lnTo>
                    <a:lnTo>
                      <a:pt x="10472" y="1390"/>
                    </a:lnTo>
                    <a:lnTo>
                      <a:pt x="10532" y="1425"/>
                    </a:lnTo>
                    <a:lnTo>
                      <a:pt x="10591" y="1462"/>
                    </a:lnTo>
                    <a:lnTo>
                      <a:pt x="10649" y="1499"/>
                    </a:lnTo>
                    <a:lnTo>
                      <a:pt x="10706" y="1537"/>
                    </a:lnTo>
                    <a:lnTo>
                      <a:pt x="10763" y="1576"/>
                    </a:lnTo>
                    <a:lnTo>
                      <a:pt x="10818" y="1616"/>
                    </a:lnTo>
                    <a:lnTo>
                      <a:pt x="10874" y="1657"/>
                    </a:lnTo>
                    <a:lnTo>
                      <a:pt x="10928" y="1698"/>
                    </a:lnTo>
                    <a:lnTo>
                      <a:pt x="10980" y="1741"/>
                    </a:lnTo>
                    <a:lnTo>
                      <a:pt x="11033" y="1786"/>
                    </a:lnTo>
                    <a:lnTo>
                      <a:pt x="11085" y="1830"/>
                    </a:lnTo>
                    <a:lnTo>
                      <a:pt x="11135" y="1875"/>
                    </a:lnTo>
                    <a:lnTo>
                      <a:pt x="11186" y="1923"/>
                    </a:lnTo>
                    <a:lnTo>
                      <a:pt x="11235" y="1970"/>
                    </a:lnTo>
                    <a:lnTo>
                      <a:pt x="11283" y="2018"/>
                    </a:lnTo>
                    <a:lnTo>
                      <a:pt x="11331" y="2068"/>
                    </a:lnTo>
                    <a:lnTo>
                      <a:pt x="11378" y="2119"/>
                    </a:lnTo>
                    <a:lnTo>
                      <a:pt x="11423" y="2169"/>
                    </a:lnTo>
                    <a:lnTo>
                      <a:pt x="11469" y="2222"/>
                    </a:lnTo>
                    <a:lnTo>
                      <a:pt x="11513" y="2276"/>
                    </a:lnTo>
                    <a:lnTo>
                      <a:pt x="11557" y="2329"/>
                    </a:lnTo>
                    <a:lnTo>
                      <a:pt x="11599" y="2385"/>
                    </a:lnTo>
                    <a:lnTo>
                      <a:pt x="11642" y="2441"/>
                    </a:lnTo>
                    <a:lnTo>
                      <a:pt x="11683" y="2498"/>
                    </a:lnTo>
                    <a:lnTo>
                      <a:pt x="11723" y="2556"/>
                    </a:lnTo>
                    <a:lnTo>
                      <a:pt x="11763" y="2616"/>
                    </a:lnTo>
                    <a:lnTo>
                      <a:pt x="11802" y="2677"/>
                    </a:lnTo>
                    <a:lnTo>
                      <a:pt x="11839" y="2738"/>
                    </a:lnTo>
                    <a:lnTo>
                      <a:pt x="11876" y="2799"/>
                    </a:lnTo>
                    <a:lnTo>
                      <a:pt x="11911" y="2862"/>
                    </a:lnTo>
                    <a:lnTo>
                      <a:pt x="11943" y="2924"/>
                    </a:lnTo>
                    <a:lnTo>
                      <a:pt x="11976" y="2986"/>
                    </a:lnTo>
                    <a:lnTo>
                      <a:pt x="12007" y="3049"/>
                    </a:lnTo>
                    <a:lnTo>
                      <a:pt x="12037" y="3113"/>
                    </a:lnTo>
                    <a:lnTo>
                      <a:pt x="12066" y="3176"/>
                    </a:lnTo>
                    <a:lnTo>
                      <a:pt x="12092" y="3240"/>
                    </a:lnTo>
                    <a:lnTo>
                      <a:pt x="12118" y="3305"/>
                    </a:lnTo>
                    <a:lnTo>
                      <a:pt x="12143" y="3370"/>
                    </a:lnTo>
                    <a:lnTo>
                      <a:pt x="12167" y="3435"/>
                    </a:lnTo>
                    <a:lnTo>
                      <a:pt x="12189" y="3501"/>
                    </a:lnTo>
                    <a:lnTo>
                      <a:pt x="12209" y="3567"/>
                    </a:lnTo>
                    <a:lnTo>
                      <a:pt x="12229" y="3634"/>
                    </a:lnTo>
                    <a:lnTo>
                      <a:pt x="12247" y="3701"/>
                    </a:lnTo>
                    <a:lnTo>
                      <a:pt x="12264" y="3768"/>
                    </a:lnTo>
                    <a:lnTo>
                      <a:pt x="12280" y="3836"/>
                    </a:lnTo>
                    <a:lnTo>
                      <a:pt x="12294" y="3904"/>
                    </a:lnTo>
                    <a:lnTo>
                      <a:pt x="12308" y="3973"/>
                    </a:lnTo>
                    <a:lnTo>
                      <a:pt x="12320" y="4041"/>
                    </a:lnTo>
                    <a:lnTo>
                      <a:pt x="12330" y="4111"/>
                    </a:lnTo>
                    <a:lnTo>
                      <a:pt x="12340" y="4180"/>
                    </a:lnTo>
                    <a:lnTo>
                      <a:pt x="12348" y="4251"/>
                    </a:lnTo>
                    <a:lnTo>
                      <a:pt x="12356" y="4322"/>
                    </a:lnTo>
                    <a:lnTo>
                      <a:pt x="12361" y="4392"/>
                    </a:lnTo>
                    <a:lnTo>
                      <a:pt x="12365" y="4463"/>
                    </a:lnTo>
                    <a:lnTo>
                      <a:pt x="12368" y="4534"/>
                    </a:lnTo>
                    <a:lnTo>
                      <a:pt x="12370" y="4607"/>
                    </a:lnTo>
                    <a:lnTo>
                      <a:pt x="12370" y="4679"/>
                    </a:lnTo>
                    <a:lnTo>
                      <a:pt x="12370" y="4750"/>
                    </a:lnTo>
                    <a:lnTo>
                      <a:pt x="12368" y="4822"/>
                    </a:lnTo>
                    <a:lnTo>
                      <a:pt x="12365" y="4893"/>
                    </a:lnTo>
                    <a:lnTo>
                      <a:pt x="12361" y="4962"/>
                    </a:lnTo>
                    <a:lnTo>
                      <a:pt x="12356" y="5033"/>
                    </a:lnTo>
                    <a:lnTo>
                      <a:pt x="12348" y="5103"/>
                    </a:lnTo>
                    <a:lnTo>
                      <a:pt x="12341" y="5171"/>
                    </a:lnTo>
                    <a:lnTo>
                      <a:pt x="12331" y="5241"/>
                    </a:lnTo>
                    <a:lnTo>
                      <a:pt x="12321" y="5308"/>
                    </a:lnTo>
                    <a:lnTo>
                      <a:pt x="12309" y="5377"/>
                    </a:lnTo>
                    <a:lnTo>
                      <a:pt x="12296" y="5444"/>
                    </a:lnTo>
                    <a:lnTo>
                      <a:pt x="12282" y="5512"/>
                    </a:lnTo>
                    <a:lnTo>
                      <a:pt x="12266" y="5578"/>
                    </a:lnTo>
                    <a:lnTo>
                      <a:pt x="12249" y="5644"/>
                    </a:lnTo>
                    <a:lnTo>
                      <a:pt x="12231" y="5711"/>
                    </a:lnTo>
                    <a:lnTo>
                      <a:pt x="12212" y="5776"/>
                    </a:lnTo>
                    <a:lnTo>
                      <a:pt x="12192" y="5841"/>
                    </a:lnTo>
                    <a:lnTo>
                      <a:pt x="12170" y="5906"/>
                    </a:lnTo>
                    <a:lnTo>
                      <a:pt x="12147" y="5971"/>
                    </a:lnTo>
                    <a:lnTo>
                      <a:pt x="12124" y="6034"/>
                    </a:lnTo>
                    <a:lnTo>
                      <a:pt x="12097" y="6099"/>
                    </a:lnTo>
                    <a:lnTo>
                      <a:pt x="12071" y="6162"/>
                    </a:lnTo>
                    <a:lnTo>
                      <a:pt x="12043" y="6224"/>
                    </a:lnTo>
                    <a:lnTo>
                      <a:pt x="12014" y="6287"/>
                    </a:lnTo>
                    <a:lnTo>
                      <a:pt x="11983" y="6348"/>
                    </a:lnTo>
                    <a:lnTo>
                      <a:pt x="11952" y="6411"/>
                    </a:lnTo>
                    <a:lnTo>
                      <a:pt x="11919" y="6472"/>
                    </a:lnTo>
                    <a:lnTo>
                      <a:pt x="11885" y="6533"/>
                    </a:lnTo>
                    <a:lnTo>
                      <a:pt x="11850" y="6593"/>
                    </a:lnTo>
                    <a:lnTo>
                      <a:pt x="11814" y="6653"/>
                    </a:lnTo>
                    <a:lnTo>
                      <a:pt x="11776" y="6713"/>
                    </a:lnTo>
                    <a:lnTo>
                      <a:pt x="11737" y="6772"/>
                    </a:lnTo>
                    <a:lnTo>
                      <a:pt x="11696" y="6831"/>
                    </a:lnTo>
                    <a:lnTo>
                      <a:pt x="11655" y="6888"/>
                    </a:lnTo>
                    <a:lnTo>
                      <a:pt x="11614" y="6945"/>
                    </a:lnTo>
                    <a:lnTo>
                      <a:pt x="11572" y="7000"/>
                    </a:lnTo>
                    <a:lnTo>
                      <a:pt x="11529" y="7055"/>
                    </a:lnTo>
                    <a:lnTo>
                      <a:pt x="11484" y="7108"/>
                    </a:lnTo>
                    <a:lnTo>
                      <a:pt x="11440" y="7161"/>
                    </a:lnTo>
                    <a:lnTo>
                      <a:pt x="11395" y="7213"/>
                    </a:lnTo>
                    <a:lnTo>
                      <a:pt x="11348" y="7264"/>
                    </a:lnTo>
                    <a:lnTo>
                      <a:pt x="11301" y="7314"/>
                    </a:lnTo>
                    <a:lnTo>
                      <a:pt x="11254" y="7363"/>
                    </a:lnTo>
                    <a:lnTo>
                      <a:pt x="11204" y="7411"/>
                    </a:lnTo>
                    <a:lnTo>
                      <a:pt x="11155" y="7458"/>
                    </a:lnTo>
                    <a:lnTo>
                      <a:pt x="11105" y="7505"/>
                    </a:lnTo>
                    <a:lnTo>
                      <a:pt x="11054" y="7550"/>
                    </a:lnTo>
                    <a:lnTo>
                      <a:pt x="11003" y="7594"/>
                    </a:lnTo>
                    <a:lnTo>
                      <a:pt x="10950" y="7637"/>
                    </a:lnTo>
                    <a:lnTo>
                      <a:pt x="10896" y="7681"/>
                    </a:lnTo>
                    <a:lnTo>
                      <a:pt x="10842" y="7722"/>
                    </a:lnTo>
                    <a:lnTo>
                      <a:pt x="10787" y="7763"/>
                    </a:lnTo>
                    <a:lnTo>
                      <a:pt x="10731" y="7803"/>
                    </a:lnTo>
                    <a:lnTo>
                      <a:pt x="10676" y="7841"/>
                    </a:lnTo>
                    <a:lnTo>
                      <a:pt x="10618" y="7879"/>
                    </a:lnTo>
                    <a:lnTo>
                      <a:pt x="10560" y="7916"/>
                    </a:lnTo>
                    <a:lnTo>
                      <a:pt x="10502" y="7952"/>
                    </a:lnTo>
                    <a:lnTo>
                      <a:pt x="10441" y="7987"/>
                    </a:lnTo>
                    <a:lnTo>
                      <a:pt x="10381" y="8021"/>
                    </a:lnTo>
                    <a:lnTo>
                      <a:pt x="10320" y="8055"/>
                    </a:lnTo>
                    <a:lnTo>
                      <a:pt x="10259" y="8086"/>
                    </a:lnTo>
                    <a:lnTo>
                      <a:pt x="10196" y="8118"/>
                    </a:lnTo>
                    <a:lnTo>
                      <a:pt x="10132" y="8149"/>
                    </a:lnTo>
                    <a:lnTo>
                      <a:pt x="10069" y="8178"/>
                    </a:lnTo>
                    <a:lnTo>
                      <a:pt x="10290" y="8137"/>
                    </a:lnTo>
                    <a:lnTo>
                      <a:pt x="10506" y="8092"/>
                    </a:lnTo>
                    <a:lnTo>
                      <a:pt x="10719" y="8042"/>
                    </a:lnTo>
                    <a:lnTo>
                      <a:pt x="10929" y="7988"/>
                    </a:lnTo>
                    <a:lnTo>
                      <a:pt x="11134" y="7930"/>
                    </a:lnTo>
                    <a:lnTo>
                      <a:pt x="11336" y="7868"/>
                    </a:lnTo>
                    <a:lnTo>
                      <a:pt x="11534" y="7801"/>
                    </a:lnTo>
                    <a:lnTo>
                      <a:pt x="11728" y="7729"/>
                    </a:lnTo>
                    <a:lnTo>
                      <a:pt x="11919" y="7653"/>
                    </a:lnTo>
                    <a:lnTo>
                      <a:pt x="12106" y="7573"/>
                    </a:lnTo>
                    <a:lnTo>
                      <a:pt x="12289" y="7488"/>
                    </a:lnTo>
                    <a:lnTo>
                      <a:pt x="12469" y="7398"/>
                    </a:lnTo>
                    <a:lnTo>
                      <a:pt x="12645" y="7304"/>
                    </a:lnTo>
                    <a:lnTo>
                      <a:pt x="12817" y="7206"/>
                    </a:lnTo>
                    <a:lnTo>
                      <a:pt x="12984" y="7104"/>
                    </a:lnTo>
                    <a:lnTo>
                      <a:pt x="13149" y="6997"/>
                    </a:lnTo>
                    <a:lnTo>
                      <a:pt x="13310" y="6886"/>
                    </a:lnTo>
                    <a:lnTo>
                      <a:pt x="13467" y="6770"/>
                    </a:lnTo>
                    <a:lnTo>
                      <a:pt x="13620" y="6649"/>
                    </a:lnTo>
                    <a:lnTo>
                      <a:pt x="13770" y="6524"/>
                    </a:lnTo>
                    <a:lnTo>
                      <a:pt x="13916" y="6395"/>
                    </a:lnTo>
                    <a:lnTo>
                      <a:pt x="14057" y="6261"/>
                    </a:lnTo>
                    <a:lnTo>
                      <a:pt x="14195" y="6123"/>
                    </a:lnTo>
                    <a:lnTo>
                      <a:pt x="14330" y="5981"/>
                    </a:lnTo>
                    <a:lnTo>
                      <a:pt x="14461" y="5833"/>
                    </a:lnTo>
                    <a:lnTo>
                      <a:pt x="14587" y="5682"/>
                    </a:lnTo>
                    <a:lnTo>
                      <a:pt x="14711" y="5526"/>
                    </a:lnTo>
                    <a:lnTo>
                      <a:pt x="14830" y="5366"/>
                    </a:lnTo>
                    <a:lnTo>
                      <a:pt x="14946" y="5201"/>
                    </a:lnTo>
                    <a:lnTo>
                      <a:pt x="15058" y="5031"/>
                    </a:lnTo>
                    <a:lnTo>
                      <a:pt x="15166" y="4858"/>
                    </a:lnTo>
                    <a:lnTo>
                      <a:pt x="15271" y="4679"/>
                    </a:lnTo>
                    <a:close/>
                    <a:moveTo>
                      <a:pt x="11555" y="4679"/>
                    </a:moveTo>
                    <a:lnTo>
                      <a:pt x="11554" y="4601"/>
                    </a:lnTo>
                    <a:lnTo>
                      <a:pt x="11552" y="4524"/>
                    </a:lnTo>
                    <a:lnTo>
                      <a:pt x="11548" y="4447"/>
                    </a:lnTo>
                    <a:lnTo>
                      <a:pt x="11541" y="4370"/>
                    </a:lnTo>
                    <a:lnTo>
                      <a:pt x="11533" y="4295"/>
                    </a:lnTo>
                    <a:lnTo>
                      <a:pt x="11524" y="4220"/>
                    </a:lnTo>
                    <a:lnTo>
                      <a:pt x="11512" y="4147"/>
                    </a:lnTo>
                    <a:lnTo>
                      <a:pt x="11498" y="4073"/>
                    </a:lnTo>
                    <a:lnTo>
                      <a:pt x="11482" y="4000"/>
                    </a:lnTo>
                    <a:lnTo>
                      <a:pt x="11466" y="3928"/>
                    </a:lnTo>
                    <a:lnTo>
                      <a:pt x="11448" y="3858"/>
                    </a:lnTo>
                    <a:lnTo>
                      <a:pt x="11426" y="3787"/>
                    </a:lnTo>
                    <a:lnTo>
                      <a:pt x="11404" y="3718"/>
                    </a:lnTo>
                    <a:lnTo>
                      <a:pt x="11380" y="3648"/>
                    </a:lnTo>
                    <a:lnTo>
                      <a:pt x="11354" y="3579"/>
                    </a:lnTo>
                    <a:lnTo>
                      <a:pt x="11326" y="3512"/>
                    </a:lnTo>
                    <a:lnTo>
                      <a:pt x="11297" y="3445"/>
                    </a:lnTo>
                    <a:lnTo>
                      <a:pt x="11265" y="3379"/>
                    </a:lnTo>
                    <a:lnTo>
                      <a:pt x="11232" y="3313"/>
                    </a:lnTo>
                    <a:lnTo>
                      <a:pt x="11198" y="3249"/>
                    </a:lnTo>
                    <a:lnTo>
                      <a:pt x="11161" y="3184"/>
                    </a:lnTo>
                    <a:lnTo>
                      <a:pt x="11123" y="3121"/>
                    </a:lnTo>
                    <a:lnTo>
                      <a:pt x="11082" y="3058"/>
                    </a:lnTo>
                    <a:lnTo>
                      <a:pt x="11040" y="2997"/>
                    </a:lnTo>
                    <a:lnTo>
                      <a:pt x="10996" y="2935"/>
                    </a:lnTo>
                    <a:lnTo>
                      <a:pt x="10951" y="2874"/>
                    </a:lnTo>
                    <a:lnTo>
                      <a:pt x="10903" y="2814"/>
                    </a:lnTo>
                    <a:lnTo>
                      <a:pt x="10854" y="2755"/>
                    </a:lnTo>
                    <a:lnTo>
                      <a:pt x="10803" y="2697"/>
                    </a:lnTo>
                    <a:lnTo>
                      <a:pt x="10750" y="2639"/>
                    </a:lnTo>
                    <a:lnTo>
                      <a:pt x="10696" y="2582"/>
                    </a:lnTo>
                    <a:lnTo>
                      <a:pt x="10640" y="2525"/>
                    </a:lnTo>
                    <a:lnTo>
                      <a:pt x="10582" y="2471"/>
                    </a:lnTo>
                    <a:lnTo>
                      <a:pt x="10524" y="2417"/>
                    </a:lnTo>
                    <a:lnTo>
                      <a:pt x="10465" y="2365"/>
                    </a:lnTo>
                    <a:lnTo>
                      <a:pt x="10406" y="2316"/>
                    </a:lnTo>
                    <a:lnTo>
                      <a:pt x="10345" y="2268"/>
                    </a:lnTo>
                    <a:lnTo>
                      <a:pt x="10284" y="2222"/>
                    </a:lnTo>
                    <a:lnTo>
                      <a:pt x="10222" y="2177"/>
                    </a:lnTo>
                    <a:lnTo>
                      <a:pt x="10160" y="2134"/>
                    </a:lnTo>
                    <a:lnTo>
                      <a:pt x="10097" y="2093"/>
                    </a:lnTo>
                    <a:lnTo>
                      <a:pt x="10032" y="2053"/>
                    </a:lnTo>
                    <a:lnTo>
                      <a:pt x="9968" y="2016"/>
                    </a:lnTo>
                    <a:lnTo>
                      <a:pt x="9902" y="1981"/>
                    </a:lnTo>
                    <a:lnTo>
                      <a:pt x="9836" y="1946"/>
                    </a:lnTo>
                    <a:lnTo>
                      <a:pt x="9769" y="1913"/>
                    </a:lnTo>
                    <a:lnTo>
                      <a:pt x="9701" y="1882"/>
                    </a:lnTo>
                    <a:lnTo>
                      <a:pt x="9632" y="1854"/>
                    </a:lnTo>
                    <a:lnTo>
                      <a:pt x="9564" y="1827"/>
                    </a:lnTo>
                    <a:lnTo>
                      <a:pt x="9493" y="1801"/>
                    </a:lnTo>
                    <a:lnTo>
                      <a:pt x="9423" y="1778"/>
                    </a:lnTo>
                    <a:lnTo>
                      <a:pt x="9352" y="1756"/>
                    </a:lnTo>
                    <a:lnTo>
                      <a:pt x="9279" y="1736"/>
                    </a:lnTo>
                    <a:lnTo>
                      <a:pt x="9206" y="1718"/>
                    </a:lnTo>
                    <a:lnTo>
                      <a:pt x="9133" y="1701"/>
                    </a:lnTo>
                    <a:lnTo>
                      <a:pt x="9059" y="1686"/>
                    </a:lnTo>
                    <a:lnTo>
                      <a:pt x="8984" y="1673"/>
                    </a:lnTo>
                    <a:lnTo>
                      <a:pt x="8908" y="1661"/>
                    </a:lnTo>
                    <a:lnTo>
                      <a:pt x="8831" y="1652"/>
                    </a:lnTo>
                    <a:lnTo>
                      <a:pt x="8754" y="1644"/>
                    </a:lnTo>
                    <a:lnTo>
                      <a:pt x="8676" y="1638"/>
                    </a:lnTo>
                    <a:lnTo>
                      <a:pt x="8597" y="1634"/>
                    </a:lnTo>
                    <a:lnTo>
                      <a:pt x="8518" y="1631"/>
                    </a:lnTo>
                    <a:lnTo>
                      <a:pt x="8438" y="1631"/>
                    </a:lnTo>
                    <a:lnTo>
                      <a:pt x="8395" y="1631"/>
                    </a:lnTo>
                    <a:lnTo>
                      <a:pt x="8353" y="1632"/>
                    </a:lnTo>
                    <a:lnTo>
                      <a:pt x="8311" y="1633"/>
                    </a:lnTo>
                    <a:lnTo>
                      <a:pt x="8269" y="1635"/>
                    </a:lnTo>
                    <a:lnTo>
                      <a:pt x="8227" y="1637"/>
                    </a:lnTo>
                    <a:lnTo>
                      <a:pt x="8185" y="1640"/>
                    </a:lnTo>
                    <a:lnTo>
                      <a:pt x="8143" y="1643"/>
                    </a:lnTo>
                    <a:lnTo>
                      <a:pt x="8102" y="1647"/>
                    </a:lnTo>
                    <a:lnTo>
                      <a:pt x="8061" y="1653"/>
                    </a:lnTo>
                    <a:lnTo>
                      <a:pt x="8020" y="1657"/>
                    </a:lnTo>
                    <a:lnTo>
                      <a:pt x="7979" y="1663"/>
                    </a:lnTo>
                    <a:lnTo>
                      <a:pt x="7938" y="1670"/>
                    </a:lnTo>
                    <a:lnTo>
                      <a:pt x="7896" y="1676"/>
                    </a:lnTo>
                    <a:lnTo>
                      <a:pt x="7856" y="1683"/>
                    </a:lnTo>
                    <a:lnTo>
                      <a:pt x="7816" y="1692"/>
                    </a:lnTo>
                    <a:lnTo>
                      <a:pt x="7775" y="1700"/>
                    </a:lnTo>
                    <a:lnTo>
                      <a:pt x="7735" y="1709"/>
                    </a:lnTo>
                    <a:lnTo>
                      <a:pt x="7695" y="1718"/>
                    </a:lnTo>
                    <a:lnTo>
                      <a:pt x="7655" y="1729"/>
                    </a:lnTo>
                    <a:lnTo>
                      <a:pt x="7616" y="1738"/>
                    </a:lnTo>
                    <a:lnTo>
                      <a:pt x="7537" y="1761"/>
                    </a:lnTo>
                    <a:lnTo>
                      <a:pt x="7458" y="1786"/>
                    </a:lnTo>
                    <a:lnTo>
                      <a:pt x="7380" y="1813"/>
                    </a:lnTo>
                    <a:lnTo>
                      <a:pt x="7302" y="1841"/>
                    </a:lnTo>
                    <a:lnTo>
                      <a:pt x="7226" y="1872"/>
                    </a:lnTo>
                    <a:lnTo>
                      <a:pt x="7149" y="1906"/>
                    </a:lnTo>
                    <a:lnTo>
                      <a:pt x="6826" y="1171"/>
                    </a:lnTo>
                    <a:lnTo>
                      <a:pt x="6606" y="1211"/>
                    </a:lnTo>
                    <a:lnTo>
                      <a:pt x="6388" y="1255"/>
                    </a:lnTo>
                    <a:lnTo>
                      <a:pt x="6174" y="1305"/>
                    </a:lnTo>
                    <a:lnTo>
                      <a:pt x="5964" y="1359"/>
                    </a:lnTo>
                    <a:lnTo>
                      <a:pt x="5758" y="1417"/>
                    </a:lnTo>
                    <a:lnTo>
                      <a:pt x="5555" y="1480"/>
                    </a:lnTo>
                    <a:lnTo>
                      <a:pt x="5357" y="1546"/>
                    </a:lnTo>
                    <a:lnTo>
                      <a:pt x="5162" y="1618"/>
                    </a:lnTo>
                    <a:lnTo>
                      <a:pt x="4970" y="1694"/>
                    </a:lnTo>
                    <a:lnTo>
                      <a:pt x="4783" y="1775"/>
                    </a:lnTo>
                    <a:lnTo>
                      <a:pt x="4598" y="1859"/>
                    </a:lnTo>
                    <a:lnTo>
                      <a:pt x="4419" y="1949"/>
                    </a:lnTo>
                    <a:lnTo>
                      <a:pt x="4242" y="2043"/>
                    </a:lnTo>
                    <a:lnTo>
                      <a:pt x="4070" y="2141"/>
                    </a:lnTo>
                    <a:lnTo>
                      <a:pt x="3901" y="2244"/>
                    </a:lnTo>
                    <a:lnTo>
                      <a:pt x="3736" y="2352"/>
                    </a:lnTo>
                    <a:lnTo>
                      <a:pt x="3574" y="2463"/>
                    </a:lnTo>
                    <a:lnTo>
                      <a:pt x="3417" y="2579"/>
                    </a:lnTo>
                    <a:lnTo>
                      <a:pt x="3263" y="2700"/>
                    </a:lnTo>
                    <a:lnTo>
                      <a:pt x="3113" y="2826"/>
                    </a:lnTo>
                    <a:lnTo>
                      <a:pt x="2967" y="2955"/>
                    </a:lnTo>
                    <a:lnTo>
                      <a:pt x="2824" y="3089"/>
                    </a:lnTo>
                    <a:lnTo>
                      <a:pt x="2685" y="3228"/>
                    </a:lnTo>
                    <a:lnTo>
                      <a:pt x="2550" y="3372"/>
                    </a:lnTo>
                    <a:lnTo>
                      <a:pt x="2418" y="3519"/>
                    </a:lnTo>
                    <a:lnTo>
                      <a:pt x="2291" y="3671"/>
                    </a:lnTo>
                    <a:lnTo>
                      <a:pt x="2167" y="3828"/>
                    </a:lnTo>
                    <a:lnTo>
                      <a:pt x="2047" y="3989"/>
                    </a:lnTo>
                    <a:lnTo>
                      <a:pt x="1931" y="4155"/>
                    </a:lnTo>
                    <a:lnTo>
                      <a:pt x="1818" y="4326"/>
                    </a:lnTo>
                    <a:lnTo>
                      <a:pt x="1710" y="4500"/>
                    </a:lnTo>
                    <a:lnTo>
                      <a:pt x="1604" y="4679"/>
                    </a:lnTo>
                    <a:lnTo>
                      <a:pt x="1665" y="4784"/>
                    </a:lnTo>
                    <a:lnTo>
                      <a:pt x="1728" y="4888"/>
                    </a:lnTo>
                    <a:lnTo>
                      <a:pt x="1792" y="4990"/>
                    </a:lnTo>
                    <a:lnTo>
                      <a:pt x="1858" y="5090"/>
                    </a:lnTo>
                    <a:lnTo>
                      <a:pt x="1925" y="5189"/>
                    </a:lnTo>
                    <a:lnTo>
                      <a:pt x="1993" y="5287"/>
                    </a:lnTo>
                    <a:lnTo>
                      <a:pt x="2064" y="5383"/>
                    </a:lnTo>
                    <a:lnTo>
                      <a:pt x="2136" y="5477"/>
                    </a:lnTo>
                    <a:lnTo>
                      <a:pt x="2173" y="5524"/>
                    </a:lnTo>
                    <a:lnTo>
                      <a:pt x="2210" y="5571"/>
                    </a:lnTo>
                    <a:lnTo>
                      <a:pt x="2246" y="5616"/>
                    </a:lnTo>
                    <a:lnTo>
                      <a:pt x="2283" y="5662"/>
                    </a:lnTo>
                    <a:lnTo>
                      <a:pt x="2322" y="5708"/>
                    </a:lnTo>
                    <a:lnTo>
                      <a:pt x="2360" y="5752"/>
                    </a:lnTo>
                    <a:lnTo>
                      <a:pt x="2399" y="5797"/>
                    </a:lnTo>
                    <a:lnTo>
                      <a:pt x="2438" y="5841"/>
                    </a:lnTo>
                    <a:lnTo>
                      <a:pt x="2477" y="5885"/>
                    </a:lnTo>
                    <a:lnTo>
                      <a:pt x="2518" y="5929"/>
                    </a:lnTo>
                    <a:lnTo>
                      <a:pt x="2558" y="5972"/>
                    </a:lnTo>
                    <a:lnTo>
                      <a:pt x="2599" y="6014"/>
                    </a:lnTo>
                    <a:lnTo>
                      <a:pt x="2640" y="6056"/>
                    </a:lnTo>
                    <a:lnTo>
                      <a:pt x="2681" y="6099"/>
                    </a:lnTo>
                    <a:lnTo>
                      <a:pt x="2723" y="6141"/>
                    </a:lnTo>
                    <a:lnTo>
                      <a:pt x="2765" y="6182"/>
                    </a:lnTo>
                    <a:lnTo>
                      <a:pt x="2869" y="6280"/>
                    </a:lnTo>
                    <a:lnTo>
                      <a:pt x="2973" y="6375"/>
                    </a:lnTo>
                    <a:lnTo>
                      <a:pt x="3080" y="6468"/>
                    </a:lnTo>
                    <a:lnTo>
                      <a:pt x="3187" y="6559"/>
                    </a:lnTo>
                    <a:lnTo>
                      <a:pt x="3297" y="6648"/>
                    </a:lnTo>
                    <a:lnTo>
                      <a:pt x="3407" y="6733"/>
                    </a:lnTo>
                    <a:lnTo>
                      <a:pt x="3519" y="6817"/>
                    </a:lnTo>
                    <a:lnTo>
                      <a:pt x="3632" y="6899"/>
                    </a:lnTo>
                    <a:lnTo>
                      <a:pt x="3747" y="6979"/>
                    </a:lnTo>
                    <a:lnTo>
                      <a:pt x="3864" y="7056"/>
                    </a:lnTo>
                    <a:lnTo>
                      <a:pt x="3981" y="7130"/>
                    </a:lnTo>
                    <a:lnTo>
                      <a:pt x="4102" y="7203"/>
                    </a:lnTo>
                    <a:lnTo>
                      <a:pt x="4222" y="7273"/>
                    </a:lnTo>
                    <a:lnTo>
                      <a:pt x="4344" y="7341"/>
                    </a:lnTo>
                    <a:lnTo>
                      <a:pt x="4468" y="7407"/>
                    </a:lnTo>
                    <a:lnTo>
                      <a:pt x="4593" y="7471"/>
                    </a:lnTo>
                    <a:lnTo>
                      <a:pt x="4720" y="7532"/>
                    </a:lnTo>
                    <a:lnTo>
                      <a:pt x="4848" y="7591"/>
                    </a:lnTo>
                    <a:lnTo>
                      <a:pt x="4978" y="7647"/>
                    </a:lnTo>
                    <a:lnTo>
                      <a:pt x="5109" y="7702"/>
                    </a:lnTo>
                    <a:lnTo>
                      <a:pt x="5242" y="7753"/>
                    </a:lnTo>
                    <a:lnTo>
                      <a:pt x="5376" y="7804"/>
                    </a:lnTo>
                    <a:lnTo>
                      <a:pt x="5511" y="7851"/>
                    </a:lnTo>
                    <a:lnTo>
                      <a:pt x="5648" y="7897"/>
                    </a:lnTo>
                    <a:lnTo>
                      <a:pt x="5786" y="7940"/>
                    </a:lnTo>
                    <a:lnTo>
                      <a:pt x="5926" y="7980"/>
                    </a:lnTo>
                    <a:lnTo>
                      <a:pt x="6068" y="8019"/>
                    </a:lnTo>
                    <a:lnTo>
                      <a:pt x="6210" y="8055"/>
                    </a:lnTo>
                    <a:lnTo>
                      <a:pt x="6354" y="8090"/>
                    </a:lnTo>
                    <a:lnTo>
                      <a:pt x="6500" y="8121"/>
                    </a:lnTo>
                    <a:lnTo>
                      <a:pt x="6648" y="8151"/>
                    </a:lnTo>
                    <a:lnTo>
                      <a:pt x="6796" y="8178"/>
                    </a:lnTo>
                    <a:lnTo>
                      <a:pt x="6732" y="8149"/>
                    </a:lnTo>
                    <a:lnTo>
                      <a:pt x="6669" y="8118"/>
                    </a:lnTo>
                    <a:lnTo>
                      <a:pt x="6607" y="8086"/>
                    </a:lnTo>
                    <a:lnTo>
                      <a:pt x="6544" y="8055"/>
                    </a:lnTo>
                    <a:lnTo>
                      <a:pt x="6483" y="8021"/>
                    </a:lnTo>
                    <a:lnTo>
                      <a:pt x="6423" y="7987"/>
                    </a:lnTo>
                    <a:lnTo>
                      <a:pt x="6364" y="7952"/>
                    </a:lnTo>
                    <a:lnTo>
                      <a:pt x="6305" y="7916"/>
                    </a:lnTo>
                    <a:lnTo>
                      <a:pt x="6248" y="7879"/>
                    </a:lnTo>
                    <a:lnTo>
                      <a:pt x="6191" y="7841"/>
                    </a:lnTo>
                    <a:lnTo>
                      <a:pt x="6134" y="7803"/>
                    </a:lnTo>
                    <a:lnTo>
                      <a:pt x="6079" y="7763"/>
                    </a:lnTo>
                    <a:lnTo>
                      <a:pt x="6024" y="7722"/>
                    </a:lnTo>
                    <a:lnTo>
                      <a:pt x="5971" y="7681"/>
                    </a:lnTo>
                    <a:lnTo>
                      <a:pt x="5917" y="7637"/>
                    </a:lnTo>
                    <a:lnTo>
                      <a:pt x="5865" y="7594"/>
                    </a:lnTo>
                    <a:lnTo>
                      <a:pt x="5813" y="7550"/>
                    </a:lnTo>
                    <a:lnTo>
                      <a:pt x="5763" y="7505"/>
                    </a:lnTo>
                    <a:lnTo>
                      <a:pt x="5712" y="7458"/>
                    </a:lnTo>
                    <a:lnTo>
                      <a:pt x="5664" y="7411"/>
                    </a:lnTo>
                    <a:lnTo>
                      <a:pt x="5615" y="7363"/>
                    </a:lnTo>
                    <a:lnTo>
                      <a:pt x="5568" y="7314"/>
                    </a:lnTo>
                    <a:lnTo>
                      <a:pt x="5521" y="7264"/>
                    </a:lnTo>
                    <a:lnTo>
                      <a:pt x="5475" y="7213"/>
                    </a:lnTo>
                    <a:lnTo>
                      <a:pt x="5430" y="7161"/>
                    </a:lnTo>
                    <a:lnTo>
                      <a:pt x="5385" y="7108"/>
                    </a:lnTo>
                    <a:lnTo>
                      <a:pt x="5341" y="7055"/>
                    </a:lnTo>
                    <a:lnTo>
                      <a:pt x="5299" y="7000"/>
                    </a:lnTo>
                    <a:lnTo>
                      <a:pt x="5257" y="6945"/>
                    </a:lnTo>
                    <a:lnTo>
                      <a:pt x="5215" y="6888"/>
                    </a:lnTo>
                    <a:lnTo>
                      <a:pt x="5174" y="6831"/>
                    </a:lnTo>
                    <a:lnTo>
                      <a:pt x="5135" y="6772"/>
                    </a:lnTo>
                    <a:lnTo>
                      <a:pt x="5096" y="6713"/>
                    </a:lnTo>
                    <a:lnTo>
                      <a:pt x="5058" y="6653"/>
                    </a:lnTo>
                    <a:lnTo>
                      <a:pt x="5022" y="6593"/>
                    </a:lnTo>
                    <a:lnTo>
                      <a:pt x="4988" y="6533"/>
                    </a:lnTo>
                    <a:lnTo>
                      <a:pt x="4954" y="6472"/>
                    </a:lnTo>
                    <a:lnTo>
                      <a:pt x="4921" y="6411"/>
                    </a:lnTo>
                    <a:lnTo>
                      <a:pt x="4890" y="6348"/>
                    </a:lnTo>
                    <a:lnTo>
                      <a:pt x="4859" y="6287"/>
                    </a:lnTo>
                    <a:lnTo>
                      <a:pt x="4830" y="6224"/>
                    </a:lnTo>
                    <a:lnTo>
                      <a:pt x="4803" y="6162"/>
                    </a:lnTo>
                    <a:lnTo>
                      <a:pt x="4777" y="6099"/>
                    </a:lnTo>
                    <a:lnTo>
                      <a:pt x="4751" y="6034"/>
                    </a:lnTo>
                    <a:lnTo>
                      <a:pt x="4727" y="5971"/>
                    </a:lnTo>
                    <a:lnTo>
                      <a:pt x="4704" y="5906"/>
                    </a:lnTo>
                    <a:lnTo>
                      <a:pt x="4683" y="5841"/>
                    </a:lnTo>
                    <a:lnTo>
                      <a:pt x="4662" y="5776"/>
                    </a:lnTo>
                    <a:lnTo>
                      <a:pt x="4643" y="5711"/>
                    </a:lnTo>
                    <a:lnTo>
                      <a:pt x="4625" y="5644"/>
                    </a:lnTo>
                    <a:lnTo>
                      <a:pt x="4609" y="5578"/>
                    </a:lnTo>
                    <a:lnTo>
                      <a:pt x="4593" y="5512"/>
                    </a:lnTo>
                    <a:lnTo>
                      <a:pt x="4578" y="5444"/>
                    </a:lnTo>
                    <a:lnTo>
                      <a:pt x="4566" y="5377"/>
                    </a:lnTo>
                    <a:lnTo>
                      <a:pt x="4554" y="5308"/>
                    </a:lnTo>
                    <a:lnTo>
                      <a:pt x="4544" y="5241"/>
                    </a:lnTo>
                    <a:lnTo>
                      <a:pt x="4534" y="5171"/>
                    </a:lnTo>
                    <a:lnTo>
                      <a:pt x="4527" y="5103"/>
                    </a:lnTo>
                    <a:lnTo>
                      <a:pt x="4519" y="5033"/>
                    </a:lnTo>
                    <a:lnTo>
                      <a:pt x="4514" y="4962"/>
                    </a:lnTo>
                    <a:lnTo>
                      <a:pt x="4510" y="4893"/>
                    </a:lnTo>
                    <a:lnTo>
                      <a:pt x="4507" y="4822"/>
                    </a:lnTo>
                    <a:lnTo>
                      <a:pt x="4505" y="4750"/>
                    </a:lnTo>
                    <a:lnTo>
                      <a:pt x="4505" y="4679"/>
                    </a:lnTo>
                    <a:lnTo>
                      <a:pt x="4505" y="4592"/>
                    </a:lnTo>
                    <a:lnTo>
                      <a:pt x="4508" y="4505"/>
                    </a:lnTo>
                    <a:lnTo>
                      <a:pt x="4513" y="4418"/>
                    </a:lnTo>
                    <a:lnTo>
                      <a:pt x="4519" y="4332"/>
                    </a:lnTo>
                    <a:lnTo>
                      <a:pt x="4529" y="4246"/>
                    </a:lnTo>
                    <a:lnTo>
                      <a:pt x="4539" y="4160"/>
                    </a:lnTo>
                    <a:lnTo>
                      <a:pt x="4552" y="4075"/>
                    </a:lnTo>
                    <a:lnTo>
                      <a:pt x="4566" y="3989"/>
                    </a:lnTo>
                    <a:lnTo>
                      <a:pt x="4583" y="3905"/>
                    </a:lnTo>
                    <a:lnTo>
                      <a:pt x="4601" y="3821"/>
                    </a:lnTo>
                    <a:lnTo>
                      <a:pt x="4621" y="3737"/>
                    </a:lnTo>
                    <a:lnTo>
                      <a:pt x="4643" y="3653"/>
                    </a:lnTo>
                    <a:lnTo>
                      <a:pt x="4667" y="3569"/>
                    </a:lnTo>
                    <a:lnTo>
                      <a:pt x="4692" y="3486"/>
                    </a:lnTo>
                    <a:lnTo>
                      <a:pt x="4720" y="3403"/>
                    </a:lnTo>
                    <a:lnTo>
                      <a:pt x="4749" y="3320"/>
                    </a:lnTo>
                    <a:lnTo>
                      <a:pt x="5538" y="3566"/>
                    </a:lnTo>
                    <a:lnTo>
                      <a:pt x="5512" y="3633"/>
                    </a:lnTo>
                    <a:lnTo>
                      <a:pt x="5486" y="3702"/>
                    </a:lnTo>
                    <a:lnTo>
                      <a:pt x="5464" y="3770"/>
                    </a:lnTo>
                    <a:lnTo>
                      <a:pt x="5443" y="3839"/>
                    </a:lnTo>
                    <a:lnTo>
                      <a:pt x="5423" y="3907"/>
                    </a:lnTo>
                    <a:lnTo>
                      <a:pt x="5405" y="3977"/>
                    </a:lnTo>
                    <a:lnTo>
                      <a:pt x="5389" y="4045"/>
                    </a:lnTo>
                    <a:lnTo>
                      <a:pt x="5375" y="4115"/>
                    </a:lnTo>
                    <a:lnTo>
                      <a:pt x="5362" y="4184"/>
                    </a:lnTo>
                    <a:lnTo>
                      <a:pt x="5350" y="4254"/>
                    </a:lnTo>
                    <a:lnTo>
                      <a:pt x="5341" y="4325"/>
                    </a:lnTo>
                    <a:lnTo>
                      <a:pt x="5334" y="4395"/>
                    </a:lnTo>
                    <a:lnTo>
                      <a:pt x="5327" y="4466"/>
                    </a:lnTo>
                    <a:lnTo>
                      <a:pt x="5323" y="4537"/>
                    </a:lnTo>
                    <a:lnTo>
                      <a:pt x="5321" y="4608"/>
                    </a:lnTo>
                    <a:lnTo>
                      <a:pt x="5320" y="4679"/>
                    </a:lnTo>
                    <a:lnTo>
                      <a:pt x="5321" y="4758"/>
                    </a:lnTo>
                    <a:lnTo>
                      <a:pt x="5323" y="4836"/>
                    </a:lnTo>
                    <a:lnTo>
                      <a:pt x="5327" y="4913"/>
                    </a:lnTo>
                    <a:lnTo>
                      <a:pt x="5334" y="4990"/>
                    </a:lnTo>
                    <a:lnTo>
                      <a:pt x="5342" y="5065"/>
                    </a:lnTo>
                    <a:lnTo>
                      <a:pt x="5351" y="5140"/>
                    </a:lnTo>
                    <a:lnTo>
                      <a:pt x="5363" y="5214"/>
                    </a:lnTo>
                    <a:lnTo>
                      <a:pt x="5377" y="5288"/>
                    </a:lnTo>
                    <a:lnTo>
                      <a:pt x="5392" y="5361"/>
                    </a:lnTo>
                    <a:lnTo>
                      <a:pt x="5409" y="5432"/>
                    </a:lnTo>
                    <a:lnTo>
                      <a:pt x="5427" y="5504"/>
                    </a:lnTo>
                    <a:lnTo>
                      <a:pt x="5449" y="5575"/>
                    </a:lnTo>
                    <a:lnTo>
                      <a:pt x="5471" y="5645"/>
                    </a:lnTo>
                    <a:lnTo>
                      <a:pt x="5495" y="5714"/>
                    </a:lnTo>
                    <a:lnTo>
                      <a:pt x="5521" y="5782"/>
                    </a:lnTo>
                    <a:lnTo>
                      <a:pt x="5549" y="5851"/>
                    </a:lnTo>
                    <a:lnTo>
                      <a:pt x="5578" y="5917"/>
                    </a:lnTo>
                    <a:lnTo>
                      <a:pt x="5610" y="5984"/>
                    </a:lnTo>
                    <a:lnTo>
                      <a:pt x="5643" y="6050"/>
                    </a:lnTo>
                    <a:lnTo>
                      <a:pt x="5677" y="6114"/>
                    </a:lnTo>
                    <a:lnTo>
                      <a:pt x="5714" y="6179"/>
                    </a:lnTo>
                    <a:lnTo>
                      <a:pt x="5752" y="6242"/>
                    </a:lnTo>
                    <a:lnTo>
                      <a:pt x="5792" y="6305"/>
                    </a:lnTo>
                    <a:lnTo>
                      <a:pt x="5835" y="6367"/>
                    </a:lnTo>
                    <a:lnTo>
                      <a:pt x="5879" y="6429"/>
                    </a:lnTo>
                    <a:lnTo>
                      <a:pt x="5924" y="6489"/>
                    </a:lnTo>
                    <a:lnTo>
                      <a:pt x="5972" y="6549"/>
                    </a:lnTo>
                    <a:lnTo>
                      <a:pt x="6021" y="6608"/>
                    </a:lnTo>
                    <a:lnTo>
                      <a:pt x="6072" y="6666"/>
                    </a:lnTo>
                    <a:lnTo>
                      <a:pt x="6125" y="6724"/>
                    </a:lnTo>
                    <a:lnTo>
                      <a:pt x="6179" y="6779"/>
                    </a:lnTo>
                    <a:lnTo>
                      <a:pt x="6235" y="6836"/>
                    </a:lnTo>
                    <a:lnTo>
                      <a:pt x="6293" y="6890"/>
                    </a:lnTo>
                    <a:lnTo>
                      <a:pt x="6351" y="6943"/>
                    </a:lnTo>
                    <a:lnTo>
                      <a:pt x="6410" y="6995"/>
                    </a:lnTo>
                    <a:lnTo>
                      <a:pt x="6469" y="7044"/>
                    </a:lnTo>
                    <a:lnTo>
                      <a:pt x="6530" y="7091"/>
                    </a:lnTo>
                    <a:lnTo>
                      <a:pt x="6591" y="7137"/>
                    </a:lnTo>
                    <a:lnTo>
                      <a:pt x="6653" y="7181"/>
                    </a:lnTo>
                    <a:lnTo>
                      <a:pt x="6715" y="7224"/>
                    </a:lnTo>
                    <a:lnTo>
                      <a:pt x="6778" y="7264"/>
                    </a:lnTo>
                    <a:lnTo>
                      <a:pt x="6843" y="7303"/>
                    </a:lnTo>
                    <a:lnTo>
                      <a:pt x="6907" y="7341"/>
                    </a:lnTo>
                    <a:lnTo>
                      <a:pt x="6973" y="7377"/>
                    </a:lnTo>
                    <a:lnTo>
                      <a:pt x="7039" y="7411"/>
                    </a:lnTo>
                    <a:lnTo>
                      <a:pt x="7106" y="7442"/>
                    </a:lnTo>
                    <a:lnTo>
                      <a:pt x="7174" y="7473"/>
                    </a:lnTo>
                    <a:lnTo>
                      <a:pt x="7243" y="7502"/>
                    </a:lnTo>
                    <a:lnTo>
                      <a:pt x="7311" y="7529"/>
                    </a:lnTo>
                    <a:lnTo>
                      <a:pt x="7382" y="7554"/>
                    </a:lnTo>
                    <a:lnTo>
                      <a:pt x="7452" y="7577"/>
                    </a:lnTo>
                    <a:lnTo>
                      <a:pt x="7523" y="7600"/>
                    </a:lnTo>
                    <a:lnTo>
                      <a:pt x="7596" y="7620"/>
                    </a:lnTo>
                    <a:lnTo>
                      <a:pt x="7669" y="7637"/>
                    </a:lnTo>
                    <a:lnTo>
                      <a:pt x="7742" y="7654"/>
                    </a:lnTo>
                    <a:lnTo>
                      <a:pt x="7816" y="7669"/>
                    </a:lnTo>
                    <a:lnTo>
                      <a:pt x="7891" y="7682"/>
                    </a:lnTo>
                    <a:lnTo>
                      <a:pt x="7967" y="7693"/>
                    </a:lnTo>
                    <a:lnTo>
                      <a:pt x="8044" y="7703"/>
                    </a:lnTo>
                    <a:lnTo>
                      <a:pt x="8121" y="7711"/>
                    </a:lnTo>
                    <a:lnTo>
                      <a:pt x="8199" y="7717"/>
                    </a:lnTo>
                    <a:lnTo>
                      <a:pt x="8278" y="7722"/>
                    </a:lnTo>
                    <a:lnTo>
                      <a:pt x="8357" y="7724"/>
                    </a:lnTo>
                    <a:lnTo>
                      <a:pt x="8438" y="7725"/>
                    </a:lnTo>
                    <a:lnTo>
                      <a:pt x="8518" y="7724"/>
                    </a:lnTo>
                    <a:lnTo>
                      <a:pt x="8597" y="7722"/>
                    </a:lnTo>
                    <a:lnTo>
                      <a:pt x="8676" y="7717"/>
                    </a:lnTo>
                    <a:lnTo>
                      <a:pt x="8754" y="7711"/>
                    </a:lnTo>
                    <a:lnTo>
                      <a:pt x="8831" y="7703"/>
                    </a:lnTo>
                    <a:lnTo>
                      <a:pt x="8908" y="7693"/>
                    </a:lnTo>
                    <a:lnTo>
                      <a:pt x="8984" y="7682"/>
                    </a:lnTo>
                    <a:lnTo>
                      <a:pt x="9059" y="7669"/>
                    </a:lnTo>
                    <a:lnTo>
                      <a:pt x="9133" y="7654"/>
                    </a:lnTo>
                    <a:lnTo>
                      <a:pt x="9206" y="7637"/>
                    </a:lnTo>
                    <a:lnTo>
                      <a:pt x="9279" y="7620"/>
                    </a:lnTo>
                    <a:lnTo>
                      <a:pt x="9352" y="7600"/>
                    </a:lnTo>
                    <a:lnTo>
                      <a:pt x="9423" y="7577"/>
                    </a:lnTo>
                    <a:lnTo>
                      <a:pt x="9493" y="7554"/>
                    </a:lnTo>
                    <a:lnTo>
                      <a:pt x="9564" y="7529"/>
                    </a:lnTo>
                    <a:lnTo>
                      <a:pt x="9632" y="7502"/>
                    </a:lnTo>
                    <a:lnTo>
                      <a:pt x="9701" y="7473"/>
                    </a:lnTo>
                    <a:lnTo>
                      <a:pt x="9769" y="7442"/>
                    </a:lnTo>
                    <a:lnTo>
                      <a:pt x="9836" y="7411"/>
                    </a:lnTo>
                    <a:lnTo>
                      <a:pt x="9902" y="7377"/>
                    </a:lnTo>
                    <a:lnTo>
                      <a:pt x="9968" y="7341"/>
                    </a:lnTo>
                    <a:lnTo>
                      <a:pt x="10032" y="7303"/>
                    </a:lnTo>
                    <a:lnTo>
                      <a:pt x="10097" y="7264"/>
                    </a:lnTo>
                    <a:lnTo>
                      <a:pt x="10160" y="7224"/>
                    </a:lnTo>
                    <a:lnTo>
                      <a:pt x="10222" y="7181"/>
                    </a:lnTo>
                    <a:lnTo>
                      <a:pt x="10284" y="7137"/>
                    </a:lnTo>
                    <a:lnTo>
                      <a:pt x="10345" y="7091"/>
                    </a:lnTo>
                    <a:lnTo>
                      <a:pt x="10406" y="7044"/>
                    </a:lnTo>
                    <a:lnTo>
                      <a:pt x="10465" y="6995"/>
                    </a:lnTo>
                    <a:lnTo>
                      <a:pt x="10524" y="6943"/>
                    </a:lnTo>
                    <a:lnTo>
                      <a:pt x="10582" y="6890"/>
                    </a:lnTo>
                    <a:lnTo>
                      <a:pt x="10640" y="6836"/>
                    </a:lnTo>
                    <a:lnTo>
                      <a:pt x="10696" y="6779"/>
                    </a:lnTo>
                    <a:lnTo>
                      <a:pt x="10750" y="6724"/>
                    </a:lnTo>
                    <a:lnTo>
                      <a:pt x="10803" y="6666"/>
                    </a:lnTo>
                    <a:lnTo>
                      <a:pt x="10854" y="6608"/>
                    </a:lnTo>
                    <a:lnTo>
                      <a:pt x="10903" y="6549"/>
                    </a:lnTo>
                    <a:lnTo>
                      <a:pt x="10951" y="6489"/>
                    </a:lnTo>
                    <a:lnTo>
                      <a:pt x="10996" y="6429"/>
                    </a:lnTo>
                    <a:lnTo>
                      <a:pt x="11040" y="6367"/>
                    </a:lnTo>
                    <a:lnTo>
                      <a:pt x="11082" y="6305"/>
                    </a:lnTo>
                    <a:lnTo>
                      <a:pt x="11123" y="6242"/>
                    </a:lnTo>
                    <a:lnTo>
                      <a:pt x="11161" y="6179"/>
                    </a:lnTo>
                    <a:lnTo>
                      <a:pt x="11198" y="6114"/>
                    </a:lnTo>
                    <a:lnTo>
                      <a:pt x="11232" y="6050"/>
                    </a:lnTo>
                    <a:lnTo>
                      <a:pt x="11265" y="5984"/>
                    </a:lnTo>
                    <a:lnTo>
                      <a:pt x="11297" y="5917"/>
                    </a:lnTo>
                    <a:lnTo>
                      <a:pt x="11326" y="5851"/>
                    </a:lnTo>
                    <a:lnTo>
                      <a:pt x="11354" y="5782"/>
                    </a:lnTo>
                    <a:lnTo>
                      <a:pt x="11380" y="5714"/>
                    </a:lnTo>
                    <a:lnTo>
                      <a:pt x="11404" y="5645"/>
                    </a:lnTo>
                    <a:lnTo>
                      <a:pt x="11426" y="5575"/>
                    </a:lnTo>
                    <a:lnTo>
                      <a:pt x="11448" y="5504"/>
                    </a:lnTo>
                    <a:lnTo>
                      <a:pt x="11466" y="5432"/>
                    </a:lnTo>
                    <a:lnTo>
                      <a:pt x="11482" y="5361"/>
                    </a:lnTo>
                    <a:lnTo>
                      <a:pt x="11498" y="5288"/>
                    </a:lnTo>
                    <a:lnTo>
                      <a:pt x="11512" y="5214"/>
                    </a:lnTo>
                    <a:lnTo>
                      <a:pt x="11524" y="5140"/>
                    </a:lnTo>
                    <a:lnTo>
                      <a:pt x="11533" y="5065"/>
                    </a:lnTo>
                    <a:lnTo>
                      <a:pt x="11541" y="4990"/>
                    </a:lnTo>
                    <a:lnTo>
                      <a:pt x="11548" y="4913"/>
                    </a:lnTo>
                    <a:lnTo>
                      <a:pt x="11552" y="4836"/>
                    </a:lnTo>
                    <a:lnTo>
                      <a:pt x="11554" y="4758"/>
                    </a:lnTo>
                    <a:lnTo>
                      <a:pt x="11555" y="4679"/>
                    </a:lnTo>
                    <a:close/>
                    <a:moveTo>
                      <a:pt x="10797" y="4679"/>
                    </a:moveTo>
                    <a:lnTo>
                      <a:pt x="10796" y="4739"/>
                    </a:lnTo>
                    <a:lnTo>
                      <a:pt x="10795" y="4797"/>
                    </a:lnTo>
                    <a:lnTo>
                      <a:pt x="10791" y="4855"/>
                    </a:lnTo>
                    <a:lnTo>
                      <a:pt x="10786" y="4913"/>
                    </a:lnTo>
                    <a:lnTo>
                      <a:pt x="10780" y="4970"/>
                    </a:lnTo>
                    <a:lnTo>
                      <a:pt x="10773" y="5027"/>
                    </a:lnTo>
                    <a:lnTo>
                      <a:pt x="10764" y="5083"/>
                    </a:lnTo>
                    <a:lnTo>
                      <a:pt x="10754" y="5137"/>
                    </a:lnTo>
                    <a:lnTo>
                      <a:pt x="10742" y="5193"/>
                    </a:lnTo>
                    <a:lnTo>
                      <a:pt x="10729" y="5247"/>
                    </a:lnTo>
                    <a:lnTo>
                      <a:pt x="10715" y="5301"/>
                    </a:lnTo>
                    <a:lnTo>
                      <a:pt x="10700" y="5354"/>
                    </a:lnTo>
                    <a:lnTo>
                      <a:pt x="10683" y="5407"/>
                    </a:lnTo>
                    <a:lnTo>
                      <a:pt x="10664" y="5459"/>
                    </a:lnTo>
                    <a:lnTo>
                      <a:pt x="10645" y="5512"/>
                    </a:lnTo>
                    <a:lnTo>
                      <a:pt x="10624" y="5562"/>
                    </a:lnTo>
                    <a:lnTo>
                      <a:pt x="10602" y="5613"/>
                    </a:lnTo>
                    <a:lnTo>
                      <a:pt x="10577" y="5663"/>
                    </a:lnTo>
                    <a:lnTo>
                      <a:pt x="10553" y="5713"/>
                    </a:lnTo>
                    <a:lnTo>
                      <a:pt x="10527" y="5761"/>
                    </a:lnTo>
                    <a:lnTo>
                      <a:pt x="10498" y="5811"/>
                    </a:lnTo>
                    <a:lnTo>
                      <a:pt x="10470" y="5858"/>
                    </a:lnTo>
                    <a:lnTo>
                      <a:pt x="10439" y="5906"/>
                    </a:lnTo>
                    <a:lnTo>
                      <a:pt x="10408" y="5953"/>
                    </a:lnTo>
                    <a:lnTo>
                      <a:pt x="10375" y="6000"/>
                    </a:lnTo>
                    <a:lnTo>
                      <a:pt x="10340" y="6045"/>
                    </a:lnTo>
                    <a:lnTo>
                      <a:pt x="10304" y="6090"/>
                    </a:lnTo>
                    <a:lnTo>
                      <a:pt x="10267" y="6135"/>
                    </a:lnTo>
                    <a:lnTo>
                      <a:pt x="10228" y="6180"/>
                    </a:lnTo>
                    <a:lnTo>
                      <a:pt x="10189" y="6223"/>
                    </a:lnTo>
                    <a:lnTo>
                      <a:pt x="10148" y="6267"/>
                    </a:lnTo>
                    <a:lnTo>
                      <a:pt x="10106" y="6309"/>
                    </a:lnTo>
                    <a:lnTo>
                      <a:pt x="10062" y="6352"/>
                    </a:lnTo>
                    <a:lnTo>
                      <a:pt x="10017" y="6392"/>
                    </a:lnTo>
                    <a:lnTo>
                      <a:pt x="9973" y="6431"/>
                    </a:lnTo>
                    <a:lnTo>
                      <a:pt x="9928" y="6469"/>
                    </a:lnTo>
                    <a:lnTo>
                      <a:pt x="9881" y="6505"/>
                    </a:lnTo>
                    <a:lnTo>
                      <a:pt x="9835" y="6540"/>
                    </a:lnTo>
                    <a:lnTo>
                      <a:pt x="9789" y="6574"/>
                    </a:lnTo>
                    <a:lnTo>
                      <a:pt x="9741" y="6607"/>
                    </a:lnTo>
                    <a:lnTo>
                      <a:pt x="9693" y="6637"/>
                    </a:lnTo>
                    <a:lnTo>
                      <a:pt x="9644" y="6667"/>
                    </a:lnTo>
                    <a:lnTo>
                      <a:pt x="9594" y="6695"/>
                    </a:lnTo>
                    <a:lnTo>
                      <a:pt x="9545" y="6723"/>
                    </a:lnTo>
                    <a:lnTo>
                      <a:pt x="9494" y="6749"/>
                    </a:lnTo>
                    <a:lnTo>
                      <a:pt x="9444" y="6773"/>
                    </a:lnTo>
                    <a:lnTo>
                      <a:pt x="9393" y="6796"/>
                    </a:lnTo>
                    <a:lnTo>
                      <a:pt x="9340" y="6817"/>
                    </a:lnTo>
                    <a:lnTo>
                      <a:pt x="9289" y="6839"/>
                    </a:lnTo>
                    <a:lnTo>
                      <a:pt x="9235" y="6857"/>
                    </a:lnTo>
                    <a:lnTo>
                      <a:pt x="9182" y="6875"/>
                    </a:lnTo>
                    <a:lnTo>
                      <a:pt x="9127" y="6892"/>
                    </a:lnTo>
                    <a:lnTo>
                      <a:pt x="9073" y="6907"/>
                    </a:lnTo>
                    <a:lnTo>
                      <a:pt x="9018" y="6921"/>
                    </a:lnTo>
                    <a:lnTo>
                      <a:pt x="8963" y="6933"/>
                    </a:lnTo>
                    <a:lnTo>
                      <a:pt x="8906" y="6945"/>
                    </a:lnTo>
                    <a:lnTo>
                      <a:pt x="8850" y="6954"/>
                    </a:lnTo>
                    <a:lnTo>
                      <a:pt x="8792" y="6963"/>
                    </a:lnTo>
                    <a:lnTo>
                      <a:pt x="8735" y="6970"/>
                    </a:lnTo>
                    <a:lnTo>
                      <a:pt x="8676" y="6977"/>
                    </a:lnTo>
                    <a:lnTo>
                      <a:pt x="8617" y="6981"/>
                    </a:lnTo>
                    <a:lnTo>
                      <a:pt x="8558" y="6984"/>
                    </a:lnTo>
                    <a:lnTo>
                      <a:pt x="8498" y="6986"/>
                    </a:lnTo>
                    <a:lnTo>
                      <a:pt x="8438" y="6987"/>
                    </a:lnTo>
                    <a:lnTo>
                      <a:pt x="8376" y="6986"/>
                    </a:lnTo>
                    <a:lnTo>
                      <a:pt x="8316" y="6984"/>
                    </a:lnTo>
                    <a:lnTo>
                      <a:pt x="8256" y="6981"/>
                    </a:lnTo>
                    <a:lnTo>
                      <a:pt x="8197" y="6977"/>
                    </a:lnTo>
                    <a:lnTo>
                      <a:pt x="8138" y="6970"/>
                    </a:lnTo>
                    <a:lnTo>
                      <a:pt x="8080" y="6963"/>
                    </a:lnTo>
                    <a:lnTo>
                      <a:pt x="8022" y="6954"/>
                    </a:lnTo>
                    <a:lnTo>
                      <a:pt x="7965" y="6945"/>
                    </a:lnTo>
                    <a:lnTo>
                      <a:pt x="7908" y="6933"/>
                    </a:lnTo>
                    <a:lnTo>
                      <a:pt x="7852" y="6921"/>
                    </a:lnTo>
                    <a:lnTo>
                      <a:pt x="7797" y="6907"/>
                    </a:lnTo>
                    <a:lnTo>
                      <a:pt x="7742" y="6892"/>
                    </a:lnTo>
                    <a:lnTo>
                      <a:pt x="7688" y="6875"/>
                    </a:lnTo>
                    <a:lnTo>
                      <a:pt x="7635" y="6857"/>
                    </a:lnTo>
                    <a:lnTo>
                      <a:pt x="7581" y="6839"/>
                    </a:lnTo>
                    <a:lnTo>
                      <a:pt x="7528" y="6817"/>
                    </a:lnTo>
                    <a:lnTo>
                      <a:pt x="7477" y="6796"/>
                    </a:lnTo>
                    <a:lnTo>
                      <a:pt x="7425" y="6773"/>
                    </a:lnTo>
                    <a:lnTo>
                      <a:pt x="7374" y="6749"/>
                    </a:lnTo>
                    <a:lnTo>
                      <a:pt x="7325" y="6723"/>
                    </a:lnTo>
                    <a:lnTo>
                      <a:pt x="7274" y="6695"/>
                    </a:lnTo>
                    <a:lnTo>
                      <a:pt x="7226" y="6667"/>
                    </a:lnTo>
                    <a:lnTo>
                      <a:pt x="7177" y="6637"/>
                    </a:lnTo>
                    <a:lnTo>
                      <a:pt x="7130" y="6607"/>
                    </a:lnTo>
                    <a:lnTo>
                      <a:pt x="7082" y="6574"/>
                    </a:lnTo>
                    <a:lnTo>
                      <a:pt x="7035" y="6540"/>
                    </a:lnTo>
                    <a:lnTo>
                      <a:pt x="6988" y="6505"/>
                    </a:lnTo>
                    <a:lnTo>
                      <a:pt x="6943" y="6469"/>
                    </a:lnTo>
                    <a:lnTo>
                      <a:pt x="6898" y="6431"/>
                    </a:lnTo>
                    <a:lnTo>
                      <a:pt x="6853" y="6392"/>
                    </a:lnTo>
                    <a:lnTo>
                      <a:pt x="6809" y="6352"/>
                    </a:lnTo>
                    <a:lnTo>
                      <a:pt x="6766" y="6309"/>
                    </a:lnTo>
                    <a:lnTo>
                      <a:pt x="6724" y="6267"/>
                    </a:lnTo>
                    <a:lnTo>
                      <a:pt x="6683" y="6223"/>
                    </a:lnTo>
                    <a:lnTo>
                      <a:pt x="6642" y="6180"/>
                    </a:lnTo>
                    <a:lnTo>
                      <a:pt x="6604" y="6135"/>
                    </a:lnTo>
                    <a:lnTo>
                      <a:pt x="6568" y="6090"/>
                    </a:lnTo>
                    <a:lnTo>
                      <a:pt x="6532" y="6045"/>
                    </a:lnTo>
                    <a:lnTo>
                      <a:pt x="6498" y="6000"/>
                    </a:lnTo>
                    <a:lnTo>
                      <a:pt x="6464" y="5953"/>
                    </a:lnTo>
                    <a:lnTo>
                      <a:pt x="6433" y="5906"/>
                    </a:lnTo>
                    <a:lnTo>
                      <a:pt x="6403" y="5858"/>
                    </a:lnTo>
                    <a:lnTo>
                      <a:pt x="6373" y="5811"/>
                    </a:lnTo>
                    <a:lnTo>
                      <a:pt x="6346" y="5761"/>
                    </a:lnTo>
                    <a:lnTo>
                      <a:pt x="6320" y="5713"/>
                    </a:lnTo>
                    <a:lnTo>
                      <a:pt x="6295" y="5663"/>
                    </a:lnTo>
                    <a:lnTo>
                      <a:pt x="6272" y="5613"/>
                    </a:lnTo>
                    <a:lnTo>
                      <a:pt x="6250" y="5562"/>
                    </a:lnTo>
                    <a:lnTo>
                      <a:pt x="6229" y="5512"/>
                    </a:lnTo>
                    <a:lnTo>
                      <a:pt x="6209" y="5459"/>
                    </a:lnTo>
                    <a:lnTo>
                      <a:pt x="6191" y="5407"/>
                    </a:lnTo>
                    <a:lnTo>
                      <a:pt x="6174" y="5354"/>
                    </a:lnTo>
                    <a:lnTo>
                      <a:pt x="6159" y="5301"/>
                    </a:lnTo>
                    <a:lnTo>
                      <a:pt x="6145" y="5247"/>
                    </a:lnTo>
                    <a:lnTo>
                      <a:pt x="6132" y="5193"/>
                    </a:lnTo>
                    <a:lnTo>
                      <a:pt x="6120" y="5137"/>
                    </a:lnTo>
                    <a:lnTo>
                      <a:pt x="6111" y="5083"/>
                    </a:lnTo>
                    <a:lnTo>
                      <a:pt x="6102" y="5027"/>
                    </a:lnTo>
                    <a:lnTo>
                      <a:pt x="6095" y="4970"/>
                    </a:lnTo>
                    <a:lnTo>
                      <a:pt x="6089" y="4913"/>
                    </a:lnTo>
                    <a:lnTo>
                      <a:pt x="6084" y="4855"/>
                    </a:lnTo>
                    <a:lnTo>
                      <a:pt x="6080" y="4797"/>
                    </a:lnTo>
                    <a:lnTo>
                      <a:pt x="6078" y="4739"/>
                    </a:lnTo>
                    <a:lnTo>
                      <a:pt x="6078" y="4679"/>
                    </a:lnTo>
                    <a:lnTo>
                      <a:pt x="6078" y="4626"/>
                    </a:lnTo>
                    <a:lnTo>
                      <a:pt x="6080" y="4573"/>
                    </a:lnTo>
                    <a:lnTo>
                      <a:pt x="6083" y="4522"/>
                    </a:lnTo>
                    <a:lnTo>
                      <a:pt x="6088" y="4469"/>
                    </a:lnTo>
                    <a:lnTo>
                      <a:pt x="6093" y="4417"/>
                    </a:lnTo>
                    <a:lnTo>
                      <a:pt x="6099" y="4366"/>
                    </a:lnTo>
                    <a:lnTo>
                      <a:pt x="6107" y="4314"/>
                    </a:lnTo>
                    <a:lnTo>
                      <a:pt x="6115" y="4262"/>
                    </a:lnTo>
                    <a:lnTo>
                      <a:pt x="6126" y="4212"/>
                    </a:lnTo>
                    <a:lnTo>
                      <a:pt x="6136" y="4160"/>
                    </a:lnTo>
                    <a:lnTo>
                      <a:pt x="6149" y="4110"/>
                    </a:lnTo>
                    <a:lnTo>
                      <a:pt x="6161" y="4059"/>
                    </a:lnTo>
                    <a:lnTo>
                      <a:pt x="6176" y="4010"/>
                    </a:lnTo>
                    <a:lnTo>
                      <a:pt x="6191" y="3960"/>
                    </a:lnTo>
                    <a:lnTo>
                      <a:pt x="6208" y="3910"/>
                    </a:lnTo>
                    <a:lnTo>
                      <a:pt x="6226" y="3861"/>
                    </a:lnTo>
                    <a:lnTo>
                      <a:pt x="8636" y="4954"/>
                    </a:lnTo>
                    <a:lnTo>
                      <a:pt x="7504" y="2566"/>
                    </a:lnTo>
                    <a:lnTo>
                      <a:pt x="7560" y="2542"/>
                    </a:lnTo>
                    <a:lnTo>
                      <a:pt x="7616" y="2520"/>
                    </a:lnTo>
                    <a:lnTo>
                      <a:pt x="7672" y="2499"/>
                    </a:lnTo>
                    <a:lnTo>
                      <a:pt x="7729" y="2480"/>
                    </a:lnTo>
                    <a:lnTo>
                      <a:pt x="7786" y="2462"/>
                    </a:lnTo>
                    <a:lnTo>
                      <a:pt x="7843" y="2446"/>
                    </a:lnTo>
                    <a:lnTo>
                      <a:pt x="7901" y="2432"/>
                    </a:lnTo>
                    <a:lnTo>
                      <a:pt x="7959" y="2418"/>
                    </a:lnTo>
                    <a:lnTo>
                      <a:pt x="8017" y="2406"/>
                    </a:lnTo>
                    <a:lnTo>
                      <a:pt x="8076" y="2396"/>
                    </a:lnTo>
                    <a:lnTo>
                      <a:pt x="8135" y="2387"/>
                    </a:lnTo>
                    <a:lnTo>
                      <a:pt x="8195" y="2381"/>
                    </a:lnTo>
                    <a:lnTo>
                      <a:pt x="8255" y="2375"/>
                    </a:lnTo>
                    <a:lnTo>
                      <a:pt x="8315" y="2372"/>
                    </a:lnTo>
                    <a:lnTo>
                      <a:pt x="8376" y="2369"/>
                    </a:lnTo>
                    <a:lnTo>
                      <a:pt x="8438" y="2368"/>
                    </a:lnTo>
                    <a:lnTo>
                      <a:pt x="8498" y="2368"/>
                    </a:lnTo>
                    <a:lnTo>
                      <a:pt x="8558" y="2371"/>
                    </a:lnTo>
                    <a:lnTo>
                      <a:pt x="8617" y="2374"/>
                    </a:lnTo>
                    <a:lnTo>
                      <a:pt x="8676" y="2379"/>
                    </a:lnTo>
                    <a:lnTo>
                      <a:pt x="8735" y="2384"/>
                    </a:lnTo>
                    <a:lnTo>
                      <a:pt x="8792" y="2392"/>
                    </a:lnTo>
                    <a:lnTo>
                      <a:pt x="8850" y="2400"/>
                    </a:lnTo>
                    <a:lnTo>
                      <a:pt x="8906" y="2411"/>
                    </a:lnTo>
                    <a:lnTo>
                      <a:pt x="8963" y="2421"/>
                    </a:lnTo>
                    <a:lnTo>
                      <a:pt x="9018" y="2434"/>
                    </a:lnTo>
                    <a:lnTo>
                      <a:pt x="9073" y="2449"/>
                    </a:lnTo>
                    <a:lnTo>
                      <a:pt x="9127" y="2463"/>
                    </a:lnTo>
                    <a:lnTo>
                      <a:pt x="9182" y="2480"/>
                    </a:lnTo>
                    <a:lnTo>
                      <a:pt x="9235" y="2497"/>
                    </a:lnTo>
                    <a:lnTo>
                      <a:pt x="9289" y="2517"/>
                    </a:lnTo>
                    <a:lnTo>
                      <a:pt x="9340" y="2537"/>
                    </a:lnTo>
                    <a:lnTo>
                      <a:pt x="9393" y="2559"/>
                    </a:lnTo>
                    <a:lnTo>
                      <a:pt x="9444" y="2582"/>
                    </a:lnTo>
                    <a:lnTo>
                      <a:pt x="9494" y="2607"/>
                    </a:lnTo>
                    <a:lnTo>
                      <a:pt x="9545" y="2632"/>
                    </a:lnTo>
                    <a:lnTo>
                      <a:pt x="9594" y="2659"/>
                    </a:lnTo>
                    <a:lnTo>
                      <a:pt x="9644" y="2688"/>
                    </a:lnTo>
                    <a:lnTo>
                      <a:pt x="9693" y="2717"/>
                    </a:lnTo>
                    <a:lnTo>
                      <a:pt x="9741" y="2749"/>
                    </a:lnTo>
                    <a:lnTo>
                      <a:pt x="9789" y="2782"/>
                    </a:lnTo>
                    <a:lnTo>
                      <a:pt x="9835" y="2815"/>
                    </a:lnTo>
                    <a:lnTo>
                      <a:pt x="9881" y="2850"/>
                    </a:lnTo>
                    <a:lnTo>
                      <a:pt x="9928" y="2887"/>
                    </a:lnTo>
                    <a:lnTo>
                      <a:pt x="9973" y="2924"/>
                    </a:lnTo>
                    <a:lnTo>
                      <a:pt x="10017" y="2964"/>
                    </a:lnTo>
                    <a:lnTo>
                      <a:pt x="10062" y="3004"/>
                    </a:lnTo>
                    <a:lnTo>
                      <a:pt x="10106" y="3046"/>
                    </a:lnTo>
                    <a:lnTo>
                      <a:pt x="10148" y="3088"/>
                    </a:lnTo>
                    <a:lnTo>
                      <a:pt x="10189" y="3132"/>
                    </a:lnTo>
                    <a:lnTo>
                      <a:pt x="10228" y="3176"/>
                    </a:lnTo>
                    <a:lnTo>
                      <a:pt x="10267" y="3220"/>
                    </a:lnTo>
                    <a:lnTo>
                      <a:pt x="10304" y="3264"/>
                    </a:lnTo>
                    <a:lnTo>
                      <a:pt x="10340" y="3310"/>
                    </a:lnTo>
                    <a:lnTo>
                      <a:pt x="10375" y="3356"/>
                    </a:lnTo>
                    <a:lnTo>
                      <a:pt x="10408" y="3402"/>
                    </a:lnTo>
                    <a:lnTo>
                      <a:pt x="10439" y="3450"/>
                    </a:lnTo>
                    <a:lnTo>
                      <a:pt x="10470" y="3497"/>
                    </a:lnTo>
                    <a:lnTo>
                      <a:pt x="10498" y="3545"/>
                    </a:lnTo>
                    <a:lnTo>
                      <a:pt x="10527" y="3593"/>
                    </a:lnTo>
                    <a:lnTo>
                      <a:pt x="10553" y="3643"/>
                    </a:lnTo>
                    <a:lnTo>
                      <a:pt x="10577" y="3692"/>
                    </a:lnTo>
                    <a:lnTo>
                      <a:pt x="10602" y="3743"/>
                    </a:lnTo>
                    <a:lnTo>
                      <a:pt x="10624" y="3793"/>
                    </a:lnTo>
                    <a:lnTo>
                      <a:pt x="10645" y="3845"/>
                    </a:lnTo>
                    <a:lnTo>
                      <a:pt x="10664" y="3897"/>
                    </a:lnTo>
                    <a:lnTo>
                      <a:pt x="10683" y="3948"/>
                    </a:lnTo>
                    <a:lnTo>
                      <a:pt x="10700" y="4002"/>
                    </a:lnTo>
                    <a:lnTo>
                      <a:pt x="10715" y="4055"/>
                    </a:lnTo>
                    <a:lnTo>
                      <a:pt x="10729" y="4110"/>
                    </a:lnTo>
                    <a:lnTo>
                      <a:pt x="10742" y="4163"/>
                    </a:lnTo>
                    <a:lnTo>
                      <a:pt x="10754" y="4219"/>
                    </a:lnTo>
                    <a:lnTo>
                      <a:pt x="10764" y="4274"/>
                    </a:lnTo>
                    <a:lnTo>
                      <a:pt x="10773" y="4331"/>
                    </a:lnTo>
                    <a:lnTo>
                      <a:pt x="10780" y="4388"/>
                    </a:lnTo>
                    <a:lnTo>
                      <a:pt x="10786" y="4445"/>
                    </a:lnTo>
                    <a:lnTo>
                      <a:pt x="10791" y="4503"/>
                    </a:lnTo>
                    <a:lnTo>
                      <a:pt x="10795" y="4561"/>
                    </a:lnTo>
                    <a:lnTo>
                      <a:pt x="10796" y="4620"/>
                    </a:lnTo>
                    <a:lnTo>
                      <a:pt x="10797" y="46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653"/>
              <p:cNvSpPr>
                <a:spLocks noChangeArrowheads="1"/>
              </p:cNvSpPr>
              <p:nvPr/>
            </p:nvSpPr>
            <p:spPr bwMode="auto">
              <a:xfrm>
                <a:off x="3538" y="4421"/>
                <a:ext cx="320" cy="32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utoShape 654"/>
              <p:cNvSpPr>
                <a:spLocks noChangeArrowheads="1"/>
              </p:cNvSpPr>
              <p:nvPr/>
            </p:nvSpPr>
            <p:spPr bwMode="auto">
              <a:xfrm>
                <a:off x="3436" y="4313"/>
                <a:ext cx="527" cy="527"/>
              </a:xfrm>
              <a:custGeom>
                <a:avLst/>
                <a:gdLst>
                  <a:gd name="G0" fmla="+- 2582 0 0"/>
                  <a:gd name="G1" fmla="+- 21600 0 2582"/>
                  <a:gd name="G2" fmla="+- 21600 0 258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82" y="10800"/>
                    </a:moveTo>
                    <a:cubicBezTo>
                      <a:pt x="2582" y="15339"/>
                      <a:pt x="6261" y="19018"/>
                      <a:pt x="10800" y="19018"/>
                    </a:cubicBezTo>
                    <a:cubicBezTo>
                      <a:pt x="15339" y="19018"/>
                      <a:pt x="19018" y="15339"/>
                      <a:pt x="19018" y="10800"/>
                    </a:cubicBezTo>
                    <a:cubicBezTo>
                      <a:pt x="19018" y="6261"/>
                      <a:pt x="15339" y="2582"/>
                      <a:pt x="10800" y="2582"/>
                    </a:cubicBezTo>
                    <a:cubicBezTo>
                      <a:pt x="6261" y="2582"/>
                      <a:pt x="2582" y="6261"/>
                      <a:pt x="2582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AutoShape 656"/>
            <p:cNvSpPr>
              <a:spLocks noChangeArrowheads="1"/>
            </p:cNvSpPr>
            <p:nvPr/>
          </p:nvSpPr>
          <p:spPr bwMode="auto">
            <a:xfrm rot="1198326">
              <a:off x="4088" y="4250"/>
              <a:ext cx="97" cy="9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>
            <a:spLocks/>
          </p:cNvSpPr>
          <p:nvPr/>
        </p:nvSpPr>
        <p:spPr>
          <a:xfrm>
            <a:off x="1525587" y="1595220"/>
            <a:ext cx="3650009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800" dirty="0" smtClean="0">
                <a:solidFill>
                  <a:schemeClr val="accent2"/>
                </a:solidFill>
              </a:rPr>
              <a:t>Vision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A </a:t>
            </a:r>
            <a:r>
              <a:rPr lang="en-US" altLang="en-US" dirty="0">
                <a:solidFill>
                  <a:srgbClr val="000000"/>
                </a:solidFill>
              </a:rPr>
              <a:t>well-resourced and implemented integrated, multidisciplinary and consolidated law enforcement approach to break the illicit value chain of wildlife trafficking in </a:t>
            </a:r>
            <a:r>
              <a:rPr lang="en-US" altLang="en-US" dirty="0" smtClean="0">
                <a:solidFill>
                  <a:srgbClr val="000000"/>
                </a:solidFill>
              </a:rPr>
              <a:t>SA </a:t>
            </a:r>
            <a:r>
              <a:rPr lang="en-US" altLang="en-US" dirty="0">
                <a:solidFill>
                  <a:srgbClr val="000000"/>
                </a:solidFill>
              </a:rPr>
              <a:t>and beyond</a:t>
            </a:r>
            <a:endParaRPr lang="en-US" altLang="en-US" dirty="0" smtClean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25587" y="3700055"/>
            <a:ext cx="3650009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800" dirty="0">
                <a:solidFill>
                  <a:schemeClr val="accent2"/>
                </a:solidFill>
              </a:rPr>
              <a:t>Mission </a:t>
            </a:r>
            <a:r>
              <a:rPr lang="en-US" altLang="en-US" sz="2800" dirty="0" smtClean="0">
                <a:solidFill>
                  <a:schemeClr val="accent2"/>
                </a:solidFill>
              </a:rPr>
              <a:t>Strategy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To </a:t>
            </a:r>
            <a:r>
              <a:rPr lang="en-US" altLang="en-US" dirty="0">
                <a:solidFill>
                  <a:srgbClr val="000000"/>
                </a:solidFill>
              </a:rPr>
              <a:t>focus and direct law enforcement’s ability, supported by the whole of government and society, to address the threat wildlife trafficking poses to national security and biodiversity</a:t>
            </a:r>
            <a:endParaRPr lang="en-US" alt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409382" y="3700055"/>
            <a:ext cx="937072" cy="937072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0" y="4137979"/>
            <a:ext cx="508000" cy="6122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9" name="Chord 38"/>
          <p:cNvSpPr>
            <a:spLocks/>
          </p:cNvSpPr>
          <p:nvPr/>
        </p:nvSpPr>
        <p:spPr>
          <a:xfrm>
            <a:off x="409382" y="3700055"/>
            <a:ext cx="937072" cy="937072"/>
          </a:xfrm>
          <a:prstGeom prst="chord">
            <a:avLst>
              <a:gd name="adj1" fmla="val 2700000"/>
              <a:gd name="adj2" fmla="val 13721502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8512" y="3931827"/>
            <a:ext cx="585317" cy="506781"/>
            <a:chOff x="-1693326" y="3226648"/>
            <a:chExt cx="779057" cy="674525"/>
          </a:xfrm>
          <a:solidFill>
            <a:schemeClr val="bg1"/>
          </a:solidFill>
        </p:grpSpPr>
        <p:sp>
          <p:nvSpPr>
            <p:cNvPr id="22" name="Oval 2151453"/>
            <p:cNvSpPr/>
            <p:nvPr/>
          </p:nvSpPr>
          <p:spPr>
            <a:xfrm>
              <a:off x="-1693326" y="3231852"/>
              <a:ext cx="669321" cy="669321"/>
            </a:xfrm>
            <a:custGeom>
              <a:avLst/>
              <a:gdLst/>
              <a:ahLst/>
              <a:cxnLst/>
              <a:rect l="l" t="t" r="r" b="b"/>
              <a:pathLst>
                <a:path w="669321" h="669321">
                  <a:moveTo>
                    <a:pt x="334661" y="0"/>
                  </a:moveTo>
                  <a:cubicBezTo>
                    <a:pt x="412569" y="0"/>
                    <a:pt x="484261" y="26623"/>
                    <a:pt x="540246" y="72397"/>
                  </a:cubicBezTo>
                  <a:lnTo>
                    <a:pt x="494769" y="109831"/>
                  </a:lnTo>
                  <a:cubicBezTo>
                    <a:pt x="449863" y="77072"/>
                    <a:pt x="394479" y="58082"/>
                    <a:pt x="334661" y="58082"/>
                  </a:cubicBezTo>
                  <a:cubicBezTo>
                    <a:pt x="181910" y="58082"/>
                    <a:pt x="58082" y="181910"/>
                    <a:pt x="58082" y="334661"/>
                  </a:cubicBezTo>
                  <a:cubicBezTo>
                    <a:pt x="58082" y="487411"/>
                    <a:pt x="181910" y="611239"/>
                    <a:pt x="334661" y="611239"/>
                  </a:cubicBezTo>
                  <a:cubicBezTo>
                    <a:pt x="487411" y="611239"/>
                    <a:pt x="611239" y="487411"/>
                    <a:pt x="611239" y="334661"/>
                  </a:cubicBezTo>
                  <a:cubicBezTo>
                    <a:pt x="611239" y="292396"/>
                    <a:pt x="601759" y="252345"/>
                    <a:pt x="584017" y="216894"/>
                  </a:cubicBezTo>
                  <a:lnTo>
                    <a:pt x="629489" y="179463"/>
                  </a:lnTo>
                  <a:cubicBezTo>
                    <a:pt x="655417" y="225303"/>
                    <a:pt x="669321" y="278358"/>
                    <a:pt x="669321" y="334661"/>
                  </a:cubicBezTo>
                  <a:cubicBezTo>
                    <a:pt x="669321" y="519488"/>
                    <a:pt x="519488" y="669321"/>
                    <a:pt x="334661" y="669321"/>
                  </a:cubicBezTo>
                  <a:cubicBezTo>
                    <a:pt x="149833" y="669321"/>
                    <a:pt x="0" y="519488"/>
                    <a:pt x="0" y="334661"/>
                  </a:cubicBezTo>
                  <a:cubicBezTo>
                    <a:pt x="0" y="149833"/>
                    <a:pt x="149833" y="0"/>
                    <a:pt x="334661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Oval 319"/>
            <p:cNvSpPr/>
            <p:nvPr/>
          </p:nvSpPr>
          <p:spPr>
            <a:xfrm>
              <a:off x="-1566465" y="3358713"/>
              <a:ext cx="415598" cy="415598"/>
            </a:xfrm>
            <a:custGeom>
              <a:avLst/>
              <a:gdLst/>
              <a:ahLst/>
              <a:cxnLst/>
              <a:rect l="l" t="t" r="r" b="b"/>
              <a:pathLst>
                <a:path w="415598" h="415598">
                  <a:moveTo>
                    <a:pt x="207799" y="0"/>
                  </a:moveTo>
                  <a:cubicBezTo>
                    <a:pt x="245623" y="0"/>
                    <a:pt x="281087" y="10106"/>
                    <a:pt x="309957" y="30673"/>
                  </a:cubicBezTo>
                  <a:lnTo>
                    <a:pt x="269101" y="64305"/>
                  </a:lnTo>
                  <a:cubicBezTo>
                    <a:pt x="250316" y="56135"/>
                    <a:pt x="229577" y="51675"/>
                    <a:pt x="207797" y="51675"/>
                  </a:cubicBezTo>
                  <a:cubicBezTo>
                    <a:pt x="121573" y="51675"/>
                    <a:pt x="51675" y="121573"/>
                    <a:pt x="51675" y="207797"/>
                  </a:cubicBezTo>
                  <a:cubicBezTo>
                    <a:pt x="51675" y="294020"/>
                    <a:pt x="121573" y="363918"/>
                    <a:pt x="207797" y="363918"/>
                  </a:cubicBezTo>
                  <a:cubicBezTo>
                    <a:pt x="294020" y="363918"/>
                    <a:pt x="363918" y="294020"/>
                    <a:pt x="363918" y="207797"/>
                  </a:cubicBezTo>
                  <a:lnTo>
                    <a:pt x="356818" y="172628"/>
                  </a:lnTo>
                  <a:lnTo>
                    <a:pt x="401931" y="135492"/>
                  </a:lnTo>
                  <a:cubicBezTo>
                    <a:pt x="410998" y="157836"/>
                    <a:pt x="415598" y="182280"/>
                    <a:pt x="415598" y="207799"/>
                  </a:cubicBezTo>
                  <a:cubicBezTo>
                    <a:pt x="415598" y="322562"/>
                    <a:pt x="322562" y="415598"/>
                    <a:pt x="207799" y="415598"/>
                  </a:cubicBezTo>
                  <a:cubicBezTo>
                    <a:pt x="93036" y="415598"/>
                    <a:pt x="0" y="322562"/>
                    <a:pt x="0" y="207799"/>
                  </a:cubicBezTo>
                  <a:cubicBezTo>
                    <a:pt x="0" y="93036"/>
                    <a:pt x="93036" y="0"/>
                    <a:pt x="20779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20847019">
              <a:off x="-1412803" y="3226648"/>
              <a:ext cx="498534" cy="306780"/>
            </a:xfrm>
            <a:custGeom>
              <a:avLst/>
              <a:gdLst/>
              <a:ahLst/>
              <a:cxnLst/>
              <a:rect l="l" t="t" r="r" b="b"/>
              <a:pathLst>
                <a:path w="498534" h="306780">
                  <a:moveTo>
                    <a:pt x="441159" y="0"/>
                  </a:moveTo>
                  <a:lnTo>
                    <a:pt x="433129" y="43595"/>
                  </a:lnTo>
                  <a:lnTo>
                    <a:pt x="469105" y="25335"/>
                  </a:lnTo>
                  <a:lnTo>
                    <a:pt x="483819" y="54325"/>
                  </a:lnTo>
                  <a:lnTo>
                    <a:pt x="498534" y="83316"/>
                  </a:lnTo>
                  <a:lnTo>
                    <a:pt x="464159" y="100763"/>
                  </a:lnTo>
                  <a:lnTo>
                    <a:pt x="498150" y="122130"/>
                  </a:lnTo>
                  <a:lnTo>
                    <a:pt x="388239" y="173017"/>
                  </a:lnTo>
                  <a:lnTo>
                    <a:pt x="347120" y="160167"/>
                  </a:lnTo>
                  <a:lnTo>
                    <a:pt x="58258" y="306780"/>
                  </a:lnTo>
                  <a:lnTo>
                    <a:pt x="0" y="299890"/>
                  </a:lnTo>
                  <a:lnTo>
                    <a:pt x="28829" y="248798"/>
                  </a:lnTo>
                  <a:lnTo>
                    <a:pt x="300560" y="110880"/>
                  </a:lnTo>
                  <a:lnTo>
                    <a:pt x="317000" y="59029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8934" y="4133850"/>
            <a:ext cx="1249526" cy="1019951"/>
            <a:chOff x="7258934" y="4133850"/>
            <a:chExt cx="1249526" cy="1019951"/>
          </a:xfrm>
        </p:grpSpPr>
        <p:sp>
          <p:nvSpPr>
            <p:cNvPr id="49" name="Oval 6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53093" y="4413660"/>
              <a:ext cx="424027" cy="4242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>
              <a:off x="7544830" y="4133850"/>
              <a:ext cx="311253" cy="49192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sm" len="sm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endParaRPr lang="en-US"/>
            </a:p>
          </p:txBody>
        </p:sp>
        <p:sp>
          <p:nvSpPr>
            <p:cNvPr id="51" name="Line 70"/>
            <p:cNvSpPr>
              <a:spLocks noChangeShapeType="1"/>
            </p:cNvSpPr>
            <p:nvPr/>
          </p:nvSpPr>
          <p:spPr bwMode="auto">
            <a:xfrm flipH="1">
              <a:off x="7892171" y="4133850"/>
              <a:ext cx="315764" cy="49192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sm" len="sm"/>
              <a:tailEnd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endParaRPr lang="en-US"/>
            </a:p>
          </p:txBody>
        </p:sp>
        <p:grpSp>
          <p:nvGrpSpPr>
            <p:cNvPr id="52" name="Group 71"/>
            <p:cNvGrpSpPr>
              <a:grpSpLocks/>
            </p:cNvGrpSpPr>
            <p:nvPr/>
          </p:nvGrpSpPr>
          <p:grpSpPr bwMode="auto">
            <a:xfrm flipV="1">
              <a:off x="7544830" y="4661878"/>
              <a:ext cx="663105" cy="491923"/>
              <a:chOff x="-242" y="1538"/>
              <a:chExt cx="354" cy="261"/>
            </a:xfrm>
          </p:grpSpPr>
          <p:sp>
            <p:nvSpPr>
              <p:cNvPr id="54" name="Line 72"/>
              <p:cNvSpPr>
                <a:spLocks noChangeShapeType="1"/>
              </p:cNvSpPr>
              <p:nvPr/>
            </p:nvSpPr>
            <p:spPr bwMode="auto">
              <a:xfrm>
                <a:off x="-242" y="1538"/>
                <a:ext cx="167" cy="26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sm" len="sm"/>
                <a:tailEnd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Line 73"/>
              <p:cNvSpPr>
                <a:spLocks noChangeShapeType="1"/>
              </p:cNvSpPr>
              <p:nvPr/>
            </p:nvSpPr>
            <p:spPr bwMode="auto">
              <a:xfrm flipH="1">
                <a:off x="-55" y="1538"/>
                <a:ext cx="167" cy="26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sm" len="sm"/>
                <a:tailEnd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>
              <a:off x="7258934" y="4637000"/>
              <a:ext cx="124952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endParaRPr lang="en-US"/>
            </a:p>
          </p:txBody>
        </p:sp>
        <p:sp>
          <p:nvSpPr>
            <p:cNvPr id="56" name="Oval 6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705818" y="4466409"/>
              <a:ext cx="318577" cy="31872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  <p:sp>
          <p:nvSpPr>
            <p:cNvPr id="57" name="Oval 6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756310" y="4516925"/>
              <a:ext cx="217592" cy="21769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chemeClr val="tx2"/>
                </a:buClr>
              </a:pPr>
              <a:endParaRPr lang="en-US" sz="1200"/>
            </a:p>
          </p:txBody>
        </p:sp>
      </p:grpSp>
      <p:sp>
        <p:nvSpPr>
          <p:cNvPr id="40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1" name="1. On-page tracker"/>
          <p:cNvSpPr>
            <a:spLocks noChangeArrowheads="1"/>
          </p:cNvSpPr>
          <p:nvPr/>
        </p:nvSpPr>
        <p:spPr bwMode="auto">
          <a:xfrm>
            <a:off x="171451" y="26988"/>
            <a:ext cx="42743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ANTI-TRAFFICKING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42" name="Picture 2" descr="https://upload.wikimedia.org/wikipedia/en/a/ad/SouthAfricanPS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493" y="572860"/>
            <a:ext cx="809495" cy="8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77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>
            <a:spLocks/>
          </p:cNvSpPr>
          <p:nvPr/>
        </p:nvSpPr>
        <p:spPr>
          <a:xfrm>
            <a:off x="0" y="1930055"/>
            <a:ext cx="8961438" cy="6122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ZA" dirty="0"/>
              <a:t>The </a:t>
            </a:r>
            <a:r>
              <a:rPr lang="en-ZA" dirty="0" err="1"/>
              <a:t>NISCWT</a:t>
            </a:r>
            <a:r>
              <a:rPr lang="en-ZA" dirty="0"/>
              <a:t> strategy addresses wildlife trafficking as </a:t>
            </a:r>
            <a:br>
              <a:rPr lang="en-ZA" dirty="0"/>
            </a:br>
            <a:r>
              <a:rPr lang="en-ZA" dirty="0"/>
              <a:t>a transnational organised crime, and significantly ramps </a:t>
            </a:r>
            <a:br>
              <a:rPr lang="en-ZA" dirty="0"/>
            </a:br>
            <a:r>
              <a:rPr lang="en-ZA" dirty="0"/>
              <a:t>up capacity and collaboration to detect and prosecute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401638" y="3095425"/>
            <a:ext cx="237895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Improving law enforcement, supported by the whole of government and society, to </a:t>
            </a:r>
            <a:r>
              <a:rPr lang="en-US" altLang="en-US" sz="1800" dirty="0" smtClean="0">
                <a:solidFill>
                  <a:srgbClr val="000000"/>
                </a:solidFill>
              </a:rPr>
              <a:t>effectively investigate</a:t>
            </a:r>
            <a:r>
              <a:rPr lang="en-US" altLang="en-US" sz="1800" dirty="0">
                <a:solidFill>
                  <a:srgbClr val="000000"/>
                </a:solidFill>
              </a:rPr>
              <a:t>, prosecute and adjudicate wildlife trafficking as a form of transnational </a:t>
            </a:r>
            <a:r>
              <a:rPr lang="en-US" altLang="en-US" sz="1800" dirty="0" err="1">
                <a:solidFill>
                  <a:srgbClr val="000000"/>
                </a:solidFill>
              </a:rPr>
              <a:t>organised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crime</a:t>
            </a:r>
            <a:endParaRPr lang="en-US" altLang="en-US" sz="1800" dirty="0"/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291241" y="3095425"/>
            <a:ext cx="237895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Increasing the government’s ability to detect, prevent and combat wildlife trafficking in South Africa and </a:t>
            </a:r>
            <a:r>
              <a:rPr lang="en-US" altLang="en-US" sz="1800" dirty="0" smtClean="0">
                <a:solidFill>
                  <a:srgbClr val="000000"/>
                </a:solidFill>
              </a:rPr>
              <a:t>beyond</a:t>
            </a:r>
            <a:endParaRPr lang="en-US" altLang="en-US" sz="1800" dirty="0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6180845" y="3095425"/>
            <a:ext cx="237895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Increasing national, regional and international law enforcement collaboration and cooperation on combating wildlife </a:t>
            </a:r>
            <a:r>
              <a:rPr lang="en-US" altLang="en-US" sz="1800" dirty="0" smtClean="0">
                <a:solidFill>
                  <a:srgbClr val="000000"/>
                </a:solidFill>
              </a:rPr>
              <a:t>trafficking</a:t>
            </a:r>
            <a:endParaRPr lang="en-US" altLang="en-US" sz="1800" dirty="0"/>
          </a:p>
        </p:txBody>
      </p:sp>
      <p:grpSp>
        <p:nvGrpSpPr>
          <p:cNvPr id="26" name="Group 25"/>
          <p:cNvGrpSpPr>
            <a:grpSpLocks/>
          </p:cNvGrpSpPr>
          <p:nvPr/>
        </p:nvGrpSpPr>
        <p:grpSpPr>
          <a:xfrm>
            <a:off x="6180845" y="2613422"/>
            <a:ext cx="2378955" cy="369332"/>
            <a:chOff x="6405508" y="2262670"/>
            <a:chExt cx="2224205" cy="369332"/>
          </a:xfrm>
        </p:grpSpPr>
        <p:sp>
          <p:nvSpPr>
            <p:cNvPr id="8" name="Rectangle 2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6811908" y="2262670"/>
              <a:ext cx="18178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400" dirty="0"/>
                <a:t>Collaboration</a:t>
              </a:r>
            </a:p>
          </p:txBody>
        </p:sp>
        <p:sp>
          <p:nvSpPr>
            <p:cNvPr id="19" name="Rectangle 2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6405508" y="2262670"/>
              <a:ext cx="1715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6694469" y="2262670"/>
              <a:ext cx="0" cy="369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/>
          </p:cNvGrpSpPr>
          <p:nvPr/>
        </p:nvGrpSpPr>
        <p:grpSpPr>
          <a:xfrm>
            <a:off x="3291241" y="2613422"/>
            <a:ext cx="2378955" cy="369332"/>
            <a:chOff x="3703871" y="2262670"/>
            <a:chExt cx="2224205" cy="369332"/>
          </a:xfrm>
        </p:grpSpPr>
        <p:sp>
          <p:nvSpPr>
            <p:cNvPr id="7" name="Rectangle 2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110271" y="2262670"/>
              <a:ext cx="18178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400" dirty="0"/>
                <a:t>Detection</a:t>
              </a:r>
            </a:p>
          </p:txBody>
        </p:sp>
        <p:sp>
          <p:nvSpPr>
            <p:cNvPr id="18" name="Rectangle 2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703871" y="2262670"/>
              <a:ext cx="1715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3992832" y="2262670"/>
              <a:ext cx="0" cy="369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>
          <a:xfrm>
            <a:off x="401638" y="2613422"/>
            <a:ext cx="2378955" cy="369332"/>
            <a:chOff x="1002235" y="2262670"/>
            <a:chExt cx="2224205" cy="369332"/>
          </a:xfrm>
        </p:grpSpPr>
        <p:sp>
          <p:nvSpPr>
            <p:cNvPr id="3" name="Rectangle 2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408635" y="2262670"/>
              <a:ext cx="18178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400" dirty="0"/>
                <a:t>Prosecution</a:t>
              </a:r>
            </a:p>
          </p:txBody>
        </p:sp>
        <p:sp>
          <p:nvSpPr>
            <p:cNvPr id="17" name="Rectangle 2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002235" y="2262670"/>
              <a:ext cx="1715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1291196" y="2262670"/>
              <a:ext cx="0" cy="369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75726" y="1441919"/>
            <a:ext cx="1030779" cy="1030779"/>
            <a:chOff x="409382" y="1595220"/>
            <a:chExt cx="937072" cy="937072"/>
          </a:xfrm>
        </p:grpSpPr>
        <p:sp>
          <p:nvSpPr>
            <p:cNvPr id="29" name="Oval 28"/>
            <p:cNvSpPr>
              <a:spLocks/>
            </p:cNvSpPr>
            <p:nvPr/>
          </p:nvSpPr>
          <p:spPr>
            <a:xfrm>
              <a:off x="409382" y="1595220"/>
              <a:ext cx="937072" cy="93707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Chord 29"/>
            <p:cNvSpPr>
              <a:spLocks/>
            </p:cNvSpPr>
            <p:nvPr/>
          </p:nvSpPr>
          <p:spPr>
            <a:xfrm>
              <a:off x="409382" y="1595220"/>
              <a:ext cx="937072" cy="937072"/>
            </a:xfrm>
            <a:prstGeom prst="chord">
              <a:avLst>
                <a:gd name="adj1" fmla="val 2700000"/>
                <a:gd name="adj2" fmla="val 13721502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65329" y="1441919"/>
            <a:ext cx="1030779" cy="1030779"/>
            <a:chOff x="409382" y="1595220"/>
            <a:chExt cx="937072" cy="937072"/>
          </a:xfrm>
        </p:grpSpPr>
        <p:sp>
          <p:nvSpPr>
            <p:cNvPr id="33" name="Oval 32"/>
            <p:cNvSpPr>
              <a:spLocks/>
            </p:cNvSpPr>
            <p:nvPr/>
          </p:nvSpPr>
          <p:spPr>
            <a:xfrm>
              <a:off x="409382" y="1595220"/>
              <a:ext cx="937072" cy="93707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Chord 33"/>
            <p:cNvSpPr>
              <a:spLocks/>
            </p:cNvSpPr>
            <p:nvPr/>
          </p:nvSpPr>
          <p:spPr>
            <a:xfrm>
              <a:off x="409382" y="1595220"/>
              <a:ext cx="937072" cy="937072"/>
            </a:xfrm>
            <a:prstGeom prst="chord">
              <a:avLst>
                <a:gd name="adj1" fmla="val 2700000"/>
                <a:gd name="adj2" fmla="val 13721502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74725" y="1658137"/>
            <a:ext cx="832780" cy="598342"/>
            <a:chOff x="1896328" y="4675213"/>
            <a:chExt cx="470083" cy="337748"/>
          </a:xfrm>
        </p:grpSpPr>
        <p:sp>
          <p:nvSpPr>
            <p:cNvPr id="40" name="Freeform 117"/>
            <p:cNvSpPr>
              <a:spLocks/>
            </p:cNvSpPr>
            <p:nvPr/>
          </p:nvSpPr>
          <p:spPr bwMode="auto">
            <a:xfrm>
              <a:off x="2218769" y="4764587"/>
              <a:ext cx="147642" cy="169862"/>
            </a:xfrm>
            <a:custGeom>
              <a:avLst/>
              <a:gdLst>
                <a:gd name="T0" fmla="*/ 597 w 597"/>
                <a:gd name="T1" fmla="*/ 477 h 688"/>
                <a:gd name="T2" fmla="*/ 597 w 597"/>
                <a:gd name="T3" fmla="*/ 476 h 688"/>
                <a:gd name="T4" fmla="*/ 597 w 597"/>
                <a:gd name="T5" fmla="*/ 475 h 688"/>
                <a:gd name="T6" fmla="*/ 597 w 597"/>
                <a:gd name="T7" fmla="*/ 475 h 688"/>
                <a:gd name="T8" fmla="*/ 597 w 597"/>
                <a:gd name="T9" fmla="*/ 473 h 688"/>
                <a:gd name="T10" fmla="*/ 595 w 597"/>
                <a:gd name="T11" fmla="*/ 473 h 688"/>
                <a:gd name="T12" fmla="*/ 343 w 597"/>
                <a:gd name="T13" fmla="*/ 0 h 688"/>
                <a:gd name="T14" fmla="*/ 313 w 597"/>
                <a:gd name="T15" fmla="*/ 13 h 688"/>
                <a:gd name="T16" fmla="*/ 558 w 597"/>
                <a:gd name="T17" fmla="*/ 473 h 688"/>
                <a:gd name="T18" fmla="*/ 39 w 597"/>
                <a:gd name="T19" fmla="*/ 473 h 688"/>
                <a:gd name="T20" fmla="*/ 81 w 597"/>
                <a:gd name="T21" fmla="*/ 394 h 688"/>
                <a:gd name="T22" fmla="*/ 282 w 597"/>
                <a:gd name="T23" fmla="*/ 15 h 688"/>
                <a:gd name="T24" fmla="*/ 277 w 597"/>
                <a:gd name="T25" fmla="*/ 15 h 688"/>
                <a:gd name="T26" fmla="*/ 274 w 597"/>
                <a:gd name="T27" fmla="*/ 13 h 688"/>
                <a:gd name="T28" fmla="*/ 269 w 597"/>
                <a:gd name="T29" fmla="*/ 13 h 688"/>
                <a:gd name="T30" fmla="*/ 264 w 597"/>
                <a:gd name="T31" fmla="*/ 12 h 688"/>
                <a:gd name="T32" fmla="*/ 260 w 597"/>
                <a:gd name="T33" fmla="*/ 12 h 688"/>
                <a:gd name="T34" fmla="*/ 256 w 597"/>
                <a:gd name="T35" fmla="*/ 11 h 688"/>
                <a:gd name="T36" fmla="*/ 252 w 597"/>
                <a:gd name="T37" fmla="*/ 11 h 688"/>
                <a:gd name="T38" fmla="*/ 247 w 597"/>
                <a:gd name="T39" fmla="*/ 10 h 688"/>
                <a:gd name="T40" fmla="*/ 35 w 597"/>
                <a:gd name="T41" fmla="*/ 410 h 688"/>
                <a:gd name="T42" fmla="*/ 0 w 597"/>
                <a:gd name="T43" fmla="*/ 476 h 688"/>
                <a:gd name="T44" fmla="*/ 1 w 597"/>
                <a:gd name="T45" fmla="*/ 477 h 688"/>
                <a:gd name="T46" fmla="*/ 3 w 597"/>
                <a:gd name="T47" fmla="*/ 499 h 688"/>
                <a:gd name="T48" fmla="*/ 8 w 597"/>
                <a:gd name="T49" fmla="*/ 519 h 688"/>
                <a:gd name="T50" fmla="*/ 15 w 597"/>
                <a:gd name="T51" fmla="*/ 539 h 688"/>
                <a:gd name="T52" fmla="*/ 25 w 597"/>
                <a:gd name="T53" fmla="*/ 559 h 688"/>
                <a:gd name="T54" fmla="*/ 38 w 597"/>
                <a:gd name="T55" fmla="*/ 577 h 688"/>
                <a:gd name="T56" fmla="*/ 53 w 597"/>
                <a:gd name="T57" fmla="*/ 594 h 688"/>
                <a:gd name="T58" fmla="*/ 70 w 597"/>
                <a:gd name="T59" fmla="*/ 611 h 688"/>
                <a:gd name="T60" fmla="*/ 89 w 597"/>
                <a:gd name="T61" fmla="*/ 626 h 688"/>
                <a:gd name="T62" fmla="*/ 110 w 597"/>
                <a:gd name="T63" fmla="*/ 639 h 688"/>
                <a:gd name="T64" fmla="*/ 133 w 597"/>
                <a:gd name="T65" fmla="*/ 652 h 688"/>
                <a:gd name="T66" fmla="*/ 157 w 597"/>
                <a:gd name="T67" fmla="*/ 662 h 688"/>
                <a:gd name="T68" fmla="*/ 184 w 597"/>
                <a:gd name="T69" fmla="*/ 672 h 688"/>
                <a:gd name="T70" fmla="*/ 212 w 597"/>
                <a:gd name="T71" fmla="*/ 679 h 688"/>
                <a:gd name="T72" fmla="*/ 239 w 597"/>
                <a:gd name="T73" fmla="*/ 683 h 688"/>
                <a:gd name="T74" fmla="*/ 269 w 597"/>
                <a:gd name="T75" fmla="*/ 687 h 688"/>
                <a:gd name="T76" fmla="*/ 299 w 597"/>
                <a:gd name="T77" fmla="*/ 688 h 688"/>
                <a:gd name="T78" fmla="*/ 329 w 597"/>
                <a:gd name="T79" fmla="*/ 687 h 688"/>
                <a:gd name="T80" fmla="*/ 358 w 597"/>
                <a:gd name="T81" fmla="*/ 683 h 688"/>
                <a:gd name="T82" fmla="*/ 387 w 597"/>
                <a:gd name="T83" fmla="*/ 679 h 688"/>
                <a:gd name="T84" fmla="*/ 414 w 597"/>
                <a:gd name="T85" fmla="*/ 672 h 688"/>
                <a:gd name="T86" fmla="*/ 440 w 597"/>
                <a:gd name="T87" fmla="*/ 662 h 688"/>
                <a:gd name="T88" fmla="*/ 464 w 597"/>
                <a:gd name="T89" fmla="*/ 652 h 688"/>
                <a:gd name="T90" fmla="*/ 487 w 597"/>
                <a:gd name="T91" fmla="*/ 640 h 688"/>
                <a:gd name="T92" fmla="*/ 508 w 597"/>
                <a:gd name="T93" fmla="*/ 627 h 688"/>
                <a:gd name="T94" fmla="*/ 527 w 597"/>
                <a:gd name="T95" fmla="*/ 612 h 688"/>
                <a:gd name="T96" fmla="*/ 544 w 597"/>
                <a:gd name="T97" fmla="*/ 596 h 688"/>
                <a:gd name="T98" fmla="*/ 559 w 597"/>
                <a:gd name="T99" fmla="*/ 578 h 688"/>
                <a:gd name="T100" fmla="*/ 572 w 597"/>
                <a:gd name="T101" fmla="*/ 560 h 688"/>
                <a:gd name="T102" fmla="*/ 582 w 597"/>
                <a:gd name="T103" fmla="*/ 540 h 688"/>
                <a:gd name="T104" fmla="*/ 590 w 597"/>
                <a:gd name="T105" fmla="*/ 521 h 688"/>
                <a:gd name="T106" fmla="*/ 595 w 597"/>
                <a:gd name="T107" fmla="*/ 500 h 688"/>
                <a:gd name="T108" fmla="*/ 597 w 597"/>
                <a:gd name="T109" fmla="*/ 478 h 688"/>
                <a:gd name="T110" fmla="*/ 597 w 597"/>
                <a:gd name="T111" fmla="*/ 478 h 688"/>
                <a:gd name="T112" fmla="*/ 597 w 597"/>
                <a:gd name="T113" fmla="*/ 47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688">
                  <a:moveTo>
                    <a:pt x="597" y="477"/>
                  </a:moveTo>
                  <a:lnTo>
                    <a:pt x="597" y="476"/>
                  </a:lnTo>
                  <a:lnTo>
                    <a:pt x="597" y="475"/>
                  </a:lnTo>
                  <a:lnTo>
                    <a:pt x="597" y="475"/>
                  </a:lnTo>
                  <a:lnTo>
                    <a:pt x="597" y="473"/>
                  </a:lnTo>
                  <a:lnTo>
                    <a:pt x="595" y="473"/>
                  </a:lnTo>
                  <a:lnTo>
                    <a:pt x="343" y="0"/>
                  </a:lnTo>
                  <a:lnTo>
                    <a:pt x="313" y="13"/>
                  </a:lnTo>
                  <a:lnTo>
                    <a:pt x="558" y="473"/>
                  </a:lnTo>
                  <a:lnTo>
                    <a:pt x="39" y="473"/>
                  </a:lnTo>
                  <a:lnTo>
                    <a:pt x="81" y="394"/>
                  </a:lnTo>
                  <a:lnTo>
                    <a:pt x="282" y="15"/>
                  </a:lnTo>
                  <a:lnTo>
                    <a:pt x="277" y="15"/>
                  </a:lnTo>
                  <a:lnTo>
                    <a:pt x="274" y="13"/>
                  </a:lnTo>
                  <a:lnTo>
                    <a:pt x="269" y="13"/>
                  </a:lnTo>
                  <a:lnTo>
                    <a:pt x="264" y="12"/>
                  </a:lnTo>
                  <a:lnTo>
                    <a:pt x="260" y="12"/>
                  </a:lnTo>
                  <a:lnTo>
                    <a:pt x="256" y="11"/>
                  </a:lnTo>
                  <a:lnTo>
                    <a:pt x="252" y="11"/>
                  </a:lnTo>
                  <a:lnTo>
                    <a:pt x="247" y="10"/>
                  </a:lnTo>
                  <a:lnTo>
                    <a:pt x="35" y="410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99"/>
                  </a:lnTo>
                  <a:lnTo>
                    <a:pt x="8" y="519"/>
                  </a:lnTo>
                  <a:lnTo>
                    <a:pt x="15" y="539"/>
                  </a:lnTo>
                  <a:lnTo>
                    <a:pt x="25" y="559"/>
                  </a:lnTo>
                  <a:lnTo>
                    <a:pt x="38" y="577"/>
                  </a:lnTo>
                  <a:lnTo>
                    <a:pt x="53" y="594"/>
                  </a:lnTo>
                  <a:lnTo>
                    <a:pt x="70" y="611"/>
                  </a:lnTo>
                  <a:lnTo>
                    <a:pt x="89" y="626"/>
                  </a:lnTo>
                  <a:lnTo>
                    <a:pt x="110" y="639"/>
                  </a:lnTo>
                  <a:lnTo>
                    <a:pt x="133" y="652"/>
                  </a:lnTo>
                  <a:lnTo>
                    <a:pt x="157" y="662"/>
                  </a:lnTo>
                  <a:lnTo>
                    <a:pt x="184" y="672"/>
                  </a:lnTo>
                  <a:lnTo>
                    <a:pt x="212" y="679"/>
                  </a:lnTo>
                  <a:lnTo>
                    <a:pt x="239" y="683"/>
                  </a:lnTo>
                  <a:lnTo>
                    <a:pt x="269" y="687"/>
                  </a:lnTo>
                  <a:lnTo>
                    <a:pt x="299" y="688"/>
                  </a:lnTo>
                  <a:lnTo>
                    <a:pt x="329" y="687"/>
                  </a:lnTo>
                  <a:lnTo>
                    <a:pt x="358" y="683"/>
                  </a:lnTo>
                  <a:lnTo>
                    <a:pt x="387" y="679"/>
                  </a:lnTo>
                  <a:lnTo>
                    <a:pt x="414" y="672"/>
                  </a:lnTo>
                  <a:lnTo>
                    <a:pt x="440" y="662"/>
                  </a:lnTo>
                  <a:lnTo>
                    <a:pt x="464" y="652"/>
                  </a:lnTo>
                  <a:lnTo>
                    <a:pt x="487" y="640"/>
                  </a:lnTo>
                  <a:lnTo>
                    <a:pt x="508" y="627"/>
                  </a:lnTo>
                  <a:lnTo>
                    <a:pt x="527" y="612"/>
                  </a:lnTo>
                  <a:lnTo>
                    <a:pt x="544" y="596"/>
                  </a:lnTo>
                  <a:lnTo>
                    <a:pt x="559" y="578"/>
                  </a:lnTo>
                  <a:lnTo>
                    <a:pt x="572" y="560"/>
                  </a:lnTo>
                  <a:lnTo>
                    <a:pt x="582" y="540"/>
                  </a:lnTo>
                  <a:lnTo>
                    <a:pt x="590" y="521"/>
                  </a:lnTo>
                  <a:lnTo>
                    <a:pt x="595" y="500"/>
                  </a:lnTo>
                  <a:lnTo>
                    <a:pt x="597" y="478"/>
                  </a:lnTo>
                  <a:lnTo>
                    <a:pt x="597" y="478"/>
                  </a:lnTo>
                  <a:lnTo>
                    <a:pt x="597" y="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1" name="Freeform 118"/>
            <p:cNvSpPr>
              <a:spLocks/>
            </p:cNvSpPr>
            <p:nvPr/>
          </p:nvSpPr>
          <p:spPr bwMode="auto">
            <a:xfrm>
              <a:off x="1896328" y="4764094"/>
              <a:ext cx="147642" cy="170356"/>
            </a:xfrm>
            <a:custGeom>
              <a:avLst/>
              <a:gdLst>
                <a:gd name="T0" fmla="*/ 599 w 599"/>
                <a:gd name="T1" fmla="*/ 478 h 690"/>
                <a:gd name="T2" fmla="*/ 599 w 599"/>
                <a:gd name="T3" fmla="*/ 476 h 690"/>
                <a:gd name="T4" fmla="*/ 597 w 599"/>
                <a:gd name="T5" fmla="*/ 475 h 690"/>
                <a:gd name="T6" fmla="*/ 351 w 599"/>
                <a:gd name="T7" fmla="*/ 12 h 690"/>
                <a:gd name="T8" fmla="*/ 341 w 599"/>
                <a:gd name="T9" fmla="*/ 13 h 690"/>
                <a:gd name="T10" fmla="*/ 332 w 599"/>
                <a:gd name="T11" fmla="*/ 14 h 690"/>
                <a:gd name="T12" fmla="*/ 324 w 599"/>
                <a:gd name="T13" fmla="*/ 15 h 690"/>
                <a:gd name="T14" fmla="*/ 316 w 599"/>
                <a:gd name="T15" fmla="*/ 16 h 690"/>
                <a:gd name="T16" fmla="*/ 560 w 599"/>
                <a:gd name="T17" fmla="*/ 475 h 690"/>
                <a:gd name="T18" fmla="*/ 40 w 599"/>
                <a:gd name="T19" fmla="*/ 475 h 690"/>
                <a:gd name="T20" fmla="*/ 255 w 599"/>
                <a:gd name="T21" fmla="*/ 0 h 690"/>
                <a:gd name="T22" fmla="*/ 2 w 599"/>
                <a:gd name="T23" fmla="*/ 479 h 690"/>
                <a:gd name="T24" fmla="*/ 9 w 599"/>
                <a:gd name="T25" fmla="*/ 521 h 690"/>
                <a:gd name="T26" fmla="*/ 26 w 599"/>
                <a:gd name="T27" fmla="*/ 560 h 690"/>
                <a:gd name="T28" fmla="*/ 53 w 599"/>
                <a:gd name="T29" fmla="*/ 596 h 690"/>
                <a:gd name="T30" fmla="*/ 90 w 599"/>
                <a:gd name="T31" fmla="*/ 627 h 690"/>
                <a:gd name="T32" fmla="*/ 134 w 599"/>
                <a:gd name="T33" fmla="*/ 654 h 690"/>
                <a:gd name="T34" fmla="*/ 185 w 599"/>
                <a:gd name="T35" fmla="*/ 673 h 690"/>
                <a:gd name="T36" fmla="*/ 241 w 599"/>
                <a:gd name="T37" fmla="*/ 685 h 690"/>
                <a:gd name="T38" fmla="*/ 301 w 599"/>
                <a:gd name="T39" fmla="*/ 690 h 690"/>
                <a:gd name="T40" fmla="*/ 336 w 599"/>
                <a:gd name="T41" fmla="*/ 688 h 690"/>
                <a:gd name="T42" fmla="*/ 370 w 599"/>
                <a:gd name="T43" fmla="*/ 684 h 690"/>
                <a:gd name="T44" fmla="*/ 402 w 599"/>
                <a:gd name="T45" fmla="*/ 677 h 690"/>
                <a:gd name="T46" fmla="*/ 434 w 599"/>
                <a:gd name="T47" fmla="*/ 668 h 690"/>
                <a:gd name="T48" fmla="*/ 462 w 599"/>
                <a:gd name="T49" fmla="*/ 655 h 690"/>
                <a:gd name="T50" fmla="*/ 489 w 599"/>
                <a:gd name="T51" fmla="*/ 641 h 690"/>
                <a:gd name="T52" fmla="*/ 513 w 599"/>
                <a:gd name="T53" fmla="*/ 625 h 690"/>
                <a:gd name="T54" fmla="*/ 535 w 599"/>
                <a:gd name="T55" fmla="*/ 608 h 690"/>
                <a:gd name="T56" fmla="*/ 561 w 599"/>
                <a:gd name="T57" fmla="*/ 579 h 690"/>
                <a:gd name="T58" fmla="*/ 581 w 599"/>
                <a:gd name="T59" fmla="*/ 549 h 690"/>
                <a:gd name="T60" fmla="*/ 594 w 599"/>
                <a:gd name="T61" fmla="*/ 516 h 690"/>
                <a:gd name="T62" fmla="*/ 599 w 599"/>
                <a:gd name="T63" fmla="*/ 480 h 690"/>
                <a:gd name="T64" fmla="*/ 599 w 599"/>
                <a:gd name="T65" fmla="*/ 47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9" h="690">
                  <a:moveTo>
                    <a:pt x="599" y="479"/>
                  </a:moveTo>
                  <a:lnTo>
                    <a:pt x="599" y="478"/>
                  </a:lnTo>
                  <a:lnTo>
                    <a:pt x="599" y="476"/>
                  </a:lnTo>
                  <a:lnTo>
                    <a:pt x="599" y="476"/>
                  </a:lnTo>
                  <a:lnTo>
                    <a:pt x="599" y="475"/>
                  </a:lnTo>
                  <a:lnTo>
                    <a:pt x="597" y="475"/>
                  </a:lnTo>
                  <a:lnTo>
                    <a:pt x="428" y="157"/>
                  </a:lnTo>
                  <a:lnTo>
                    <a:pt x="351" y="12"/>
                  </a:lnTo>
                  <a:lnTo>
                    <a:pt x="346" y="12"/>
                  </a:lnTo>
                  <a:lnTo>
                    <a:pt x="341" y="13"/>
                  </a:lnTo>
                  <a:lnTo>
                    <a:pt x="337" y="13"/>
                  </a:lnTo>
                  <a:lnTo>
                    <a:pt x="332" y="14"/>
                  </a:lnTo>
                  <a:lnTo>
                    <a:pt x="329" y="15"/>
                  </a:lnTo>
                  <a:lnTo>
                    <a:pt x="324" y="15"/>
                  </a:lnTo>
                  <a:lnTo>
                    <a:pt x="320" y="16"/>
                  </a:lnTo>
                  <a:lnTo>
                    <a:pt x="316" y="16"/>
                  </a:lnTo>
                  <a:lnTo>
                    <a:pt x="459" y="285"/>
                  </a:lnTo>
                  <a:lnTo>
                    <a:pt x="560" y="475"/>
                  </a:lnTo>
                  <a:lnTo>
                    <a:pt x="504" y="475"/>
                  </a:lnTo>
                  <a:lnTo>
                    <a:pt x="40" y="475"/>
                  </a:lnTo>
                  <a:lnTo>
                    <a:pt x="285" y="14"/>
                  </a:lnTo>
                  <a:lnTo>
                    <a:pt x="255" y="0"/>
                  </a:lnTo>
                  <a:lnTo>
                    <a:pt x="0" y="478"/>
                  </a:lnTo>
                  <a:lnTo>
                    <a:pt x="2" y="479"/>
                  </a:lnTo>
                  <a:lnTo>
                    <a:pt x="4" y="501"/>
                  </a:lnTo>
                  <a:lnTo>
                    <a:pt x="9" y="521"/>
                  </a:lnTo>
                  <a:lnTo>
                    <a:pt x="15" y="541"/>
                  </a:lnTo>
                  <a:lnTo>
                    <a:pt x="26" y="560"/>
                  </a:lnTo>
                  <a:lnTo>
                    <a:pt x="39" y="579"/>
                  </a:lnTo>
                  <a:lnTo>
                    <a:pt x="53" y="596"/>
                  </a:lnTo>
                  <a:lnTo>
                    <a:pt x="71" y="612"/>
                  </a:lnTo>
                  <a:lnTo>
                    <a:pt x="90" y="627"/>
                  </a:lnTo>
                  <a:lnTo>
                    <a:pt x="112" y="641"/>
                  </a:lnTo>
                  <a:lnTo>
                    <a:pt x="134" y="654"/>
                  </a:lnTo>
                  <a:lnTo>
                    <a:pt x="159" y="664"/>
                  </a:lnTo>
                  <a:lnTo>
                    <a:pt x="185" y="673"/>
                  </a:lnTo>
                  <a:lnTo>
                    <a:pt x="212" y="680"/>
                  </a:lnTo>
                  <a:lnTo>
                    <a:pt x="241" y="685"/>
                  </a:lnTo>
                  <a:lnTo>
                    <a:pt x="271" y="688"/>
                  </a:lnTo>
                  <a:lnTo>
                    <a:pt x="301" y="690"/>
                  </a:lnTo>
                  <a:lnTo>
                    <a:pt x="318" y="690"/>
                  </a:lnTo>
                  <a:lnTo>
                    <a:pt x="336" y="688"/>
                  </a:lnTo>
                  <a:lnTo>
                    <a:pt x="353" y="686"/>
                  </a:lnTo>
                  <a:lnTo>
                    <a:pt x="370" y="684"/>
                  </a:lnTo>
                  <a:lnTo>
                    <a:pt x="386" y="680"/>
                  </a:lnTo>
                  <a:lnTo>
                    <a:pt x="402" y="677"/>
                  </a:lnTo>
                  <a:lnTo>
                    <a:pt x="417" y="672"/>
                  </a:lnTo>
                  <a:lnTo>
                    <a:pt x="434" y="668"/>
                  </a:lnTo>
                  <a:lnTo>
                    <a:pt x="447" y="662"/>
                  </a:lnTo>
                  <a:lnTo>
                    <a:pt x="462" y="655"/>
                  </a:lnTo>
                  <a:lnTo>
                    <a:pt x="476" y="649"/>
                  </a:lnTo>
                  <a:lnTo>
                    <a:pt x="489" y="641"/>
                  </a:lnTo>
                  <a:lnTo>
                    <a:pt x="502" y="634"/>
                  </a:lnTo>
                  <a:lnTo>
                    <a:pt x="513" y="625"/>
                  </a:lnTo>
                  <a:lnTo>
                    <a:pt x="525" y="617"/>
                  </a:lnTo>
                  <a:lnTo>
                    <a:pt x="535" y="608"/>
                  </a:lnTo>
                  <a:lnTo>
                    <a:pt x="549" y="594"/>
                  </a:lnTo>
                  <a:lnTo>
                    <a:pt x="561" y="579"/>
                  </a:lnTo>
                  <a:lnTo>
                    <a:pt x="572" y="564"/>
                  </a:lnTo>
                  <a:lnTo>
                    <a:pt x="581" y="549"/>
                  </a:lnTo>
                  <a:lnTo>
                    <a:pt x="588" y="532"/>
                  </a:lnTo>
                  <a:lnTo>
                    <a:pt x="594" y="516"/>
                  </a:lnTo>
                  <a:lnTo>
                    <a:pt x="597" y="498"/>
                  </a:lnTo>
                  <a:lnTo>
                    <a:pt x="599" y="480"/>
                  </a:lnTo>
                  <a:lnTo>
                    <a:pt x="599" y="480"/>
                  </a:lnTo>
                  <a:lnTo>
                    <a:pt x="599" y="47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2" name="Freeform 119"/>
            <p:cNvSpPr>
              <a:spLocks/>
            </p:cNvSpPr>
            <p:nvPr/>
          </p:nvSpPr>
          <p:spPr bwMode="auto">
            <a:xfrm>
              <a:off x="2157540" y="4740886"/>
              <a:ext cx="159986" cy="31602"/>
            </a:xfrm>
            <a:custGeom>
              <a:avLst/>
              <a:gdLst>
                <a:gd name="T0" fmla="*/ 553 w 648"/>
                <a:gd name="T1" fmla="*/ 26 h 128"/>
                <a:gd name="T2" fmla="*/ 548 w 648"/>
                <a:gd name="T3" fmla="*/ 26 h 128"/>
                <a:gd name="T4" fmla="*/ 534 w 648"/>
                <a:gd name="T5" fmla="*/ 30 h 128"/>
                <a:gd name="T6" fmla="*/ 510 w 648"/>
                <a:gd name="T7" fmla="*/ 36 h 128"/>
                <a:gd name="T8" fmla="*/ 485 w 648"/>
                <a:gd name="T9" fmla="*/ 40 h 128"/>
                <a:gd name="T10" fmla="*/ 457 w 648"/>
                <a:gd name="T11" fmla="*/ 45 h 128"/>
                <a:gd name="T12" fmla="*/ 430 w 648"/>
                <a:gd name="T13" fmla="*/ 48 h 128"/>
                <a:gd name="T14" fmla="*/ 400 w 648"/>
                <a:gd name="T15" fmla="*/ 52 h 128"/>
                <a:gd name="T16" fmla="*/ 369 w 648"/>
                <a:gd name="T17" fmla="*/ 54 h 128"/>
                <a:gd name="T18" fmla="*/ 337 w 648"/>
                <a:gd name="T19" fmla="*/ 55 h 128"/>
                <a:gd name="T20" fmla="*/ 293 w 648"/>
                <a:gd name="T21" fmla="*/ 55 h 128"/>
                <a:gd name="T22" fmla="*/ 237 w 648"/>
                <a:gd name="T23" fmla="*/ 51 h 128"/>
                <a:gd name="T24" fmla="*/ 185 w 648"/>
                <a:gd name="T25" fmla="*/ 45 h 128"/>
                <a:gd name="T26" fmla="*/ 137 w 648"/>
                <a:gd name="T27" fmla="*/ 36 h 128"/>
                <a:gd name="T28" fmla="*/ 93 w 648"/>
                <a:gd name="T29" fmla="*/ 26 h 128"/>
                <a:gd name="T30" fmla="*/ 56 w 648"/>
                <a:gd name="T31" fmla="*/ 17 h 128"/>
                <a:gd name="T32" fmla="*/ 28 w 648"/>
                <a:gd name="T33" fmla="*/ 9 h 128"/>
                <a:gd name="T34" fmla="*/ 7 w 648"/>
                <a:gd name="T35" fmla="*/ 2 h 128"/>
                <a:gd name="T36" fmla="*/ 10 w 648"/>
                <a:gd name="T37" fmla="*/ 16 h 128"/>
                <a:gd name="T38" fmla="*/ 23 w 648"/>
                <a:gd name="T39" fmla="*/ 54 h 128"/>
                <a:gd name="T40" fmla="*/ 24 w 648"/>
                <a:gd name="T41" fmla="*/ 89 h 128"/>
                <a:gd name="T42" fmla="*/ 18 w 648"/>
                <a:gd name="T43" fmla="*/ 115 h 128"/>
                <a:gd name="T44" fmla="*/ 23 w 648"/>
                <a:gd name="T45" fmla="*/ 126 h 128"/>
                <a:gd name="T46" fmla="*/ 49 w 648"/>
                <a:gd name="T47" fmla="*/ 121 h 128"/>
                <a:gd name="T48" fmla="*/ 82 w 648"/>
                <a:gd name="T49" fmla="*/ 115 h 128"/>
                <a:gd name="T50" fmla="*/ 119 w 648"/>
                <a:gd name="T51" fmla="*/ 109 h 128"/>
                <a:gd name="T52" fmla="*/ 160 w 648"/>
                <a:gd name="T53" fmla="*/ 104 h 128"/>
                <a:gd name="T54" fmla="*/ 204 w 648"/>
                <a:gd name="T55" fmla="*/ 99 h 128"/>
                <a:gd name="T56" fmla="*/ 249 w 648"/>
                <a:gd name="T57" fmla="*/ 96 h 128"/>
                <a:gd name="T58" fmla="*/ 295 w 648"/>
                <a:gd name="T59" fmla="*/ 93 h 128"/>
                <a:gd name="T60" fmla="*/ 339 w 648"/>
                <a:gd name="T61" fmla="*/ 93 h 128"/>
                <a:gd name="T62" fmla="*/ 383 w 648"/>
                <a:gd name="T63" fmla="*/ 96 h 128"/>
                <a:gd name="T64" fmla="*/ 430 w 648"/>
                <a:gd name="T65" fmla="*/ 99 h 128"/>
                <a:gd name="T66" fmla="*/ 473 w 648"/>
                <a:gd name="T67" fmla="*/ 104 h 128"/>
                <a:gd name="T68" fmla="*/ 500 w 648"/>
                <a:gd name="T69" fmla="*/ 107 h 128"/>
                <a:gd name="T70" fmla="*/ 508 w 648"/>
                <a:gd name="T71" fmla="*/ 108 h 128"/>
                <a:gd name="T72" fmla="*/ 517 w 648"/>
                <a:gd name="T73" fmla="*/ 109 h 128"/>
                <a:gd name="T74" fmla="*/ 525 w 648"/>
                <a:gd name="T75" fmla="*/ 111 h 128"/>
                <a:gd name="T76" fmla="*/ 532 w 648"/>
                <a:gd name="T77" fmla="*/ 112 h 128"/>
                <a:gd name="T78" fmla="*/ 536 w 648"/>
                <a:gd name="T79" fmla="*/ 112 h 128"/>
                <a:gd name="T80" fmla="*/ 541 w 648"/>
                <a:gd name="T81" fmla="*/ 113 h 128"/>
                <a:gd name="T82" fmla="*/ 548 w 648"/>
                <a:gd name="T83" fmla="*/ 114 h 128"/>
                <a:gd name="T84" fmla="*/ 561 w 648"/>
                <a:gd name="T85" fmla="*/ 109 h 128"/>
                <a:gd name="T86" fmla="*/ 648 w 648"/>
                <a:gd name="T87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8" h="128">
                  <a:moveTo>
                    <a:pt x="555" y="25"/>
                  </a:moveTo>
                  <a:lnTo>
                    <a:pt x="553" y="26"/>
                  </a:lnTo>
                  <a:lnTo>
                    <a:pt x="551" y="26"/>
                  </a:lnTo>
                  <a:lnTo>
                    <a:pt x="548" y="26"/>
                  </a:lnTo>
                  <a:lnTo>
                    <a:pt x="546" y="28"/>
                  </a:lnTo>
                  <a:lnTo>
                    <a:pt x="534" y="30"/>
                  </a:lnTo>
                  <a:lnTo>
                    <a:pt x="523" y="32"/>
                  </a:lnTo>
                  <a:lnTo>
                    <a:pt x="510" y="36"/>
                  </a:lnTo>
                  <a:lnTo>
                    <a:pt x="498" y="38"/>
                  </a:lnTo>
                  <a:lnTo>
                    <a:pt x="485" y="40"/>
                  </a:lnTo>
                  <a:lnTo>
                    <a:pt x="471" y="43"/>
                  </a:lnTo>
                  <a:lnTo>
                    <a:pt x="457" y="45"/>
                  </a:lnTo>
                  <a:lnTo>
                    <a:pt x="443" y="46"/>
                  </a:lnTo>
                  <a:lnTo>
                    <a:pt x="430" y="48"/>
                  </a:lnTo>
                  <a:lnTo>
                    <a:pt x="415" y="51"/>
                  </a:lnTo>
                  <a:lnTo>
                    <a:pt x="400" y="52"/>
                  </a:lnTo>
                  <a:lnTo>
                    <a:pt x="385" y="53"/>
                  </a:lnTo>
                  <a:lnTo>
                    <a:pt x="369" y="54"/>
                  </a:lnTo>
                  <a:lnTo>
                    <a:pt x="354" y="54"/>
                  </a:lnTo>
                  <a:lnTo>
                    <a:pt x="337" y="55"/>
                  </a:lnTo>
                  <a:lnTo>
                    <a:pt x="321" y="55"/>
                  </a:lnTo>
                  <a:lnTo>
                    <a:pt x="293" y="55"/>
                  </a:lnTo>
                  <a:lnTo>
                    <a:pt x="265" y="53"/>
                  </a:lnTo>
                  <a:lnTo>
                    <a:pt x="237" y="51"/>
                  </a:lnTo>
                  <a:lnTo>
                    <a:pt x="211" y="48"/>
                  </a:lnTo>
                  <a:lnTo>
                    <a:pt x="185" y="45"/>
                  </a:lnTo>
                  <a:lnTo>
                    <a:pt x="160" y="40"/>
                  </a:lnTo>
                  <a:lnTo>
                    <a:pt x="137" y="36"/>
                  </a:lnTo>
                  <a:lnTo>
                    <a:pt x="114" y="31"/>
                  </a:lnTo>
                  <a:lnTo>
                    <a:pt x="93" y="26"/>
                  </a:lnTo>
                  <a:lnTo>
                    <a:pt x="74" y="22"/>
                  </a:lnTo>
                  <a:lnTo>
                    <a:pt x="56" y="17"/>
                  </a:lnTo>
                  <a:lnTo>
                    <a:pt x="41" y="13"/>
                  </a:lnTo>
                  <a:lnTo>
                    <a:pt x="28" y="9"/>
                  </a:lnTo>
                  <a:lnTo>
                    <a:pt x="16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10" y="16"/>
                  </a:lnTo>
                  <a:lnTo>
                    <a:pt x="18" y="35"/>
                  </a:lnTo>
                  <a:lnTo>
                    <a:pt x="23" y="54"/>
                  </a:lnTo>
                  <a:lnTo>
                    <a:pt x="25" y="75"/>
                  </a:lnTo>
                  <a:lnTo>
                    <a:pt x="24" y="89"/>
                  </a:lnTo>
                  <a:lnTo>
                    <a:pt x="22" y="103"/>
                  </a:lnTo>
                  <a:lnTo>
                    <a:pt x="18" y="115"/>
                  </a:lnTo>
                  <a:lnTo>
                    <a:pt x="13" y="128"/>
                  </a:lnTo>
                  <a:lnTo>
                    <a:pt x="23" y="126"/>
                  </a:lnTo>
                  <a:lnTo>
                    <a:pt x="35" y="123"/>
                  </a:lnTo>
                  <a:lnTo>
                    <a:pt x="49" y="121"/>
                  </a:lnTo>
                  <a:lnTo>
                    <a:pt x="64" y="119"/>
                  </a:lnTo>
                  <a:lnTo>
                    <a:pt x="82" y="115"/>
                  </a:lnTo>
                  <a:lnTo>
                    <a:pt x="99" y="113"/>
                  </a:lnTo>
                  <a:lnTo>
                    <a:pt x="119" y="109"/>
                  </a:lnTo>
                  <a:lnTo>
                    <a:pt x="139" y="107"/>
                  </a:lnTo>
                  <a:lnTo>
                    <a:pt x="160" y="104"/>
                  </a:lnTo>
                  <a:lnTo>
                    <a:pt x="182" y="101"/>
                  </a:lnTo>
                  <a:lnTo>
                    <a:pt x="204" y="99"/>
                  </a:lnTo>
                  <a:lnTo>
                    <a:pt x="226" y="97"/>
                  </a:lnTo>
                  <a:lnTo>
                    <a:pt x="249" y="96"/>
                  </a:lnTo>
                  <a:lnTo>
                    <a:pt x="272" y="94"/>
                  </a:lnTo>
                  <a:lnTo>
                    <a:pt x="295" y="93"/>
                  </a:lnTo>
                  <a:lnTo>
                    <a:pt x="317" y="93"/>
                  </a:lnTo>
                  <a:lnTo>
                    <a:pt x="339" y="93"/>
                  </a:lnTo>
                  <a:lnTo>
                    <a:pt x="360" y="94"/>
                  </a:lnTo>
                  <a:lnTo>
                    <a:pt x="383" y="96"/>
                  </a:lnTo>
                  <a:lnTo>
                    <a:pt x="407" y="97"/>
                  </a:lnTo>
                  <a:lnTo>
                    <a:pt x="430" y="99"/>
                  </a:lnTo>
                  <a:lnTo>
                    <a:pt x="451" y="101"/>
                  </a:lnTo>
                  <a:lnTo>
                    <a:pt x="473" y="104"/>
                  </a:lnTo>
                  <a:lnTo>
                    <a:pt x="495" y="106"/>
                  </a:lnTo>
                  <a:lnTo>
                    <a:pt x="500" y="107"/>
                  </a:lnTo>
                  <a:lnTo>
                    <a:pt x="504" y="107"/>
                  </a:lnTo>
                  <a:lnTo>
                    <a:pt x="508" y="108"/>
                  </a:lnTo>
                  <a:lnTo>
                    <a:pt x="512" y="108"/>
                  </a:lnTo>
                  <a:lnTo>
                    <a:pt x="517" y="109"/>
                  </a:lnTo>
                  <a:lnTo>
                    <a:pt x="522" y="109"/>
                  </a:lnTo>
                  <a:lnTo>
                    <a:pt x="525" y="111"/>
                  </a:lnTo>
                  <a:lnTo>
                    <a:pt x="530" y="111"/>
                  </a:lnTo>
                  <a:lnTo>
                    <a:pt x="532" y="112"/>
                  </a:lnTo>
                  <a:lnTo>
                    <a:pt x="533" y="112"/>
                  </a:lnTo>
                  <a:lnTo>
                    <a:pt x="536" y="112"/>
                  </a:lnTo>
                  <a:lnTo>
                    <a:pt x="538" y="112"/>
                  </a:lnTo>
                  <a:lnTo>
                    <a:pt x="541" y="113"/>
                  </a:lnTo>
                  <a:lnTo>
                    <a:pt x="545" y="113"/>
                  </a:lnTo>
                  <a:lnTo>
                    <a:pt x="548" y="114"/>
                  </a:lnTo>
                  <a:lnTo>
                    <a:pt x="552" y="114"/>
                  </a:lnTo>
                  <a:lnTo>
                    <a:pt x="561" y="109"/>
                  </a:lnTo>
                  <a:lnTo>
                    <a:pt x="591" y="96"/>
                  </a:lnTo>
                  <a:lnTo>
                    <a:pt x="648" y="69"/>
                  </a:lnTo>
                  <a:lnTo>
                    <a:pt x="555" y="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3" name="Freeform 120"/>
            <p:cNvSpPr>
              <a:spLocks/>
            </p:cNvSpPr>
            <p:nvPr/>
          </p:nvSpPr>
          <p:spPr bwMode="auto">
            <a:xfrm>
              <a:off x="1945213" y="4740392"/>
              <a:ext cx="160974" cy="31602"/>
            </a:xfrm>
            <a:custGeom>
              <a:avLst/>
              <a:gdLst>
                <a:gd name="T0" fmla="*/ 642 w 650"/>
                <a:gd name="T1" fmla="*/ 3 h 128"/>
                <a:gd name="T2" fmla="*/ 610 w 650"/>
                <a:gd name="T3" fmla="*/ 12 h 128"/>
                <a:gd name="T4" fmla="*/ 563 w 650"/>
                <a:gd name="T5" fmla="*/ 25 h 128"/>
                <a:gd name="T6" fmla="*/ 503 w 650"/>
                <a:gd name="T7" fmla="*/ 38 h 128"/>
                <a:gd name="T8" fmla="*/ 454 w 650"/>
                <a:gd name="T9" fmla="*/ 46 h 128"/>
                <a:gd name="T10" fmla="*/ 418 w 650"/>
                <a:gd name="T11" fmla="*/ 50 h 128"/>
                <a:gd name="T12" fmla="*/ 382 w 650"/>
                <a:gd name="T13" fmla="*/ 53 h 128"/>
                <a:gd name="T14" fmla="*/ 345 w 650"/>
                <a:gd name="T15" fmla="*/ 55 h 128"/>
                <a:gd name="T16" fmla="*/ 307 w 650"/>
                <a:gd name="T17" fmla="*/ 55 h 128"/>
                <a:gd name="T18" fmla="*/ 269 w 650"/>
                <a:gd name="T19" fmla="*/ 53 h 128"/>
                <a:gd name="T20" fmla="*/ 231 w 650"/>
                <a:gd name="T21" fmla="*/ 50 h 128"/>
                <a:gd name="T22" fmla="*/ 196 w 650"/>
                <a:gd name="T23" fmla="*/ 45 h 128"/>
                <a:gd name="T24" fmla="*/ 167 w 650"/>
                <a:gd name="T25" fmla="*/ 40 h 128"/>
                <a:gd name="T26" fmla="*/ 144 w 650"/>
                <a:gd name="T27" fmla="*/ 37 h 128"/>
                <a:gd name="T28" fmla="*/ 123 w 650"/>
                <a:gd name="T29" fmla="*/ 33 h 128"/>
                <a:gd name="T30" fmla="*/ 102 w 650"/>
                <a:gd name="T31" fmla="*/ 28 h 128"/>
                <a:gd name="T32" fmla="*/ 0 w 650"/>
                <a:gd name="T33" fmla="*/ 69 h 128"/>
                <a:gd name="T34" fmla="*/ 85 w 650"/>
                <a:gd name="T35" fmla="*/ 109 h 128"/>
                <a:gd name="T36" fmla="*/ 101 w 650"/>
                <a:gd name="T37" fmla="*/ 114 h 128"/>
                <a:gd name="T38" fmla="*/ 111 w 650"/>
                <a:gd name="T39" fmla="*/ 113 h 128"/>
                <a:gd name="T40" fmla="*/ 120 w 650"/>
                <a:gd name="T41" fmla="*/ 111 h 128"/>
                <a:gd name="T42" fmla="*/ 129 w 650"/>
                <a:gd name="T43" fmla="*/ 110 h 128"/>
                <a:gd name="T44" fmla="*/ 137 w 650"/>
                <a:gd name="T45" fmla="*/ 108 h 128"/>
                <a:gd name="T46" fmla="*/ 146 w 650"/>
                <a:gd name="T47" fmla="*/ 107 h 128"/>
                <a:gd name="T48" fmla="*/ 156 w 650"/>
                <a:gd name="T49" fmla="*/ 106 h 128"/>
                <a:gd name="T50" fmla="*/ 167 w 650"/>
                <a:gd name="T51" fmla="*/ 105 h 128"/>
                <a:gd name="T52" fmla="*/ 177 w 650"/>
                <a:gd name="T53" fmla="*/ 103 h 128"/>
                <a:gd name="T54" fmla="*/ 187 w 650"/>
                <a:gd name="T55" fmla="*/ 102 h 128"/>
                <a:gd name="T56" fmla="*/ 209 w 650"/>
                <a:gd name="T57" fmla="*/ 100 h 128"/>
                <a:gd name="T58" fmla="*/ 245 w 650"/>
                <a:gd name="T59" fmla="*/ 96 h 128"/>
                <a:gd name="T60" fmla="*/ 280 w 650"/>
                <a:gd name="T61" fmla="*/ 94 h 128"/>
                <a:gd name="T62" fmla="*/ 315 w 650"/>
                <a:gd name="T63" fmla="*/ 93 h 128"/>
                <a:gd name="T64" fmla="*/ 349 w 650"/>
                <a:gd name="T65" fmla="*/ 93 h 128"/>
                <a:gd name="T66" fmla="*/ 381 w 650"/>
                <a:gd name="T67" fmla="*/ 94 h 128"/>
                <a:gd name="T68" fmla="*/ 414 w 650"/>
                <a:gd name="T69" fmla="*/ 96 h 128"/>
                <a:gd name="T70" fmla="*/ 447 w 650"/>
                <a:gd name="T71" fmla="*/ 100 h 128"/>
                <a:gd name="T72" fmla="*/ 490 w 650"/>
                <a:gd name="T73" fmla="*/ 105 h 128"/>
                <a:gd name="T74" fmla="*/ 541 w 650"/>
                <a:gd name="T75" fmla="*/ 111 h 128"/>
                <a:gd name="T76" fmla="*/ 586 w 650"/>
                <a:gd name="T77" fmla="*/ 118 h 128"/>
                <a:gd name="T78" fmla="*/ 621 w 650"/>
                <a:gd name="T79" fmla="*/ 125 h 128"/>
                <a:gd name="T80" fmla="*/ 630 w 650"/>
                <a:gd name="T81" fmla="*/ 115 h 128"/>
                <a:gd name="T82" fmla="*/ 625 w 650"/>
                <a:gd name="T83" fmla="*/ 90 h 128"/>
                <a:gd name="T84" fmla="*/ 625 w 650"/>
                <a:gd name="T85" fmla="*/ 56 h 128"/>
                <a:gd name="T86" fmla="*/ 639 w 650"/>
                <a:gd name="T87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0" h="128">
                  <a:moveTo>
                    <a:pt x="650" y="0"/>
                  </a:moveTo>
                  <a:lnTo>
                    <a:pt x="642" y="3"/>
                  </a:lnTo>
                  <a:lnTo>
                    <a:pt x="629" y="7"/>
                  </a:lnTo>
                  <a:lnTo>
                    <a:pt x="610" y="12"/>
                  </a:lnTo>
                  <a:lnTo>
                    <a:pt x="588" y="18"/>
                  </a:lnTo>
                  <a:lnTo>
                    <a:pt x="563" y="25"/>
                  </a:lnTo>
                  <a:lnTo>
                    <a:pt x="534" y="32"/>
                  </a:lnTo>
                  <a:lnTo>
                    <a:pt x="503" y="38"/>
                  </a:lnTo>
                  <a:lnTo>
                    <a:pt x="470" y="43"/>
                  </a:lnTo>
                  <a:lnTo>
                    <a:pt x="454" y="46"/>
                  </a:lnTo>
                  <a:lnTo>
                    <a:pt x="436" y="48"/>
                  </a:lnTo>
                  <a:lnTo>
                    <a:pt x="418" y="50"/>
                  </a:lnTo>
                  <a:lnTo>
                    <a:pt x="401" y="52"/>
                  </a:lnTo>
                  <a:lnTo>
                    <a:pt x="382" y="53"/>
                  </a:lnTo>
                  <a:lnTo>
                    <a:pt x="364" y="54"/>
                  </a:lnTo>
                  <a:lnTo>
                    <a:pt x="345" y="55"/>
                  </a:lnTo>
                  <a:lnTo>
                    <a:pt x="327" y="55"/>
                  </a:lnTo>
                  <a:lnTo>
                    <a:pt x="307" y="55"/>
                  </a:lnTo>
                  <a:lnTo>
                    <a:pt x="288" y="54"/>
                  </a:lnTo>
                  <a:lnTo>
                    <a:pt x="269" y="53"/>
                  </a:lnTo>
                  <a:lnTo>
                    <a:pt x="250" y="52"/>
                  </a:lnTo>
                  <a:lnTo>
                    <a:pt x="231" y="50"/>
                  </a:lnTo>
                  <a:lnTo>
                    <a:pt x="213" y="48"/>
                  </a:lnTo>
                  <a:lnTo>
                    <a:pt x="196" y="45"/>
                  </a:lnTo>
                  <a:lnTo>
                    <a:pt x="178" y="42"/>
                  </a:lnTo>
                  <a:lnTo>
                    <a:pt x="167" y="40"/>
                  </a:lnTo>
                  <a:lnTo>
                    <a:pt x="155" y="39"/>
                  </a:lnTo>
                  <a:lnTo>
                    <a:pt x="144" y="37"/>
                  </a:lnTo>
                  <a:lnTo>
                    <a:pt x="133" y="34"/>
                  </a:lnTo>
                  <a:lnTo>
                    <a:pt x="123" y="33"/>
                  </a:lnTo>
                  <a:lnTo>
                    <a:pt x="113" y="31"/>
                  </a:lnTo>
                  <a:lnTo>
                    <a:pt x="102" y="28"/>
                  </a:lnTo>
                  <a:lnTo>
                    <a:pt x="93" y="26"/>
                  </a:lnTo>
                  <a:lnTo>
                    <a:pt x="0" y="69"/>
                  </a:lnTo>
                  <a:lnTo>
                    <a:pt x="55" y="95"/>
                  </a:lnTo>
                  <a:lnTo>
                    <a:pt x="85" y="109"/>
                  </a:lnTo>
                  <a:lnTo>
                    <a:pt x="95" y="115"/>
                  </a:lnTo>
                  <a:lnTo>
                    <a:pt x="101" y="114"/>
                  </a:lnTo>
                  <a:lnTo>
                    <a:pt x="106" y="113"/>
                  </a:lnTo>
                  <a:lnTo>
                    <a:pt x="111" y="113"/>
                  </a:lnTo>
                  <a:lnTo>
                    <a:pt x="116" y="111"/>
                  </a:lnTo>
                  <a:lnTo>
                    <a:pt x="120" y="111"/>
                  </a:lnTo>
                  <a:lnTo>
                    <a:pt x="124" y="110"/>
                  </a:lnTo>
                  <a:lnTo>
                    <a:pt x="129" y="110"/>
                  </a:lnTo>
                  <a:lnTo>
                    <a:pt x="132" y="109"/>
                  </a:lnTo>
                  <a:lnTo>
                    <a:pt x="137" y="108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1" y="107"/>
                  </a:lnTo>
                  <a:lnTo>
                    <a:pt x="156" y="106"/>
                  </a:lnTo>
                  <a:lnTo>
                    <a:pt x="161" y="106"/>
                  </a:lnTo>
                  <a:lnTo>
                    <a:pt x="167" y="105"/>
                  </a:lnTo>
                  <a:lnTo>
                    <a:pt x="171" y="105"/>
                  </a:lnTo>
                  <a:lnTo>
                    <a:pt x="177" y="103"/>
                  </a:lnTo>
                  <a:lnTo>
                    <a:pt x="182" y="103"/>
                  </a:lnTo>
                  <a:lnTo>
                    <a:pt x="187" y="102"/>
                  </a:lnTo>
                  <a:lnTo>
                    <a:pt x="192" y="102"/>
                  </a:lnTo>
                  <a:lnTo>
                    <a:pt x="209" y="100"/>
                  </a:lnTo>
                  <a:lnTo>
                    <a:pt x="227" y="99"/>
                  </a:lnTo>
                  <a:lnTo>
                    <a:pt x="245" y="96"/>
                  </a:lnTo>
                  <a:lnTo>
                    <a:pt x="262" y="95"/>
                  </a:lnTo>
                  <a:lnTo>
                    <a:pt x="280" y="94"/>
                  </a:lnTo>
                  <a:lnTo>
                    <a:pt x="298" y="94"/>
                  </a:lnTo>
                  <a:lnTo>
                    <a:pt x="315" y="93"/>
                  </a:lnTo>
                  <a:lnTo>
                    <a:pt x="333" y="93"/>
                  </a:lnTo>
                  <a:lnTo>
                    <a:pt x="349" y="93"/>
                  </a:lnTo>
                  <a:lnTo>
                    <a:pt x="365" y="94"/>
                  </a:lnTo>
                  <a:lnTo>
                    <a:pt x="381" y="94"/>
                  </a:lnTo>
                  <a:lnTo>
                    <a:pt x="398" y="95"/>
                  </a:lnTo>
                  <a:lnTo>
                    <a:pt x="414" y="96"/>
                  </a:lnTo>
                  <a:lnTo>
                    <a:pt x="431" y="98"/>
                  </a:lnTo>
                  <a:lnTo>
                    <a:pt x="447" y="100"/>
                  </a:lnTo>
                  <a:lnTo>
                    <a:pt x="463" y="101"/>
                  </a:lnTo>
                  <a:lnTo>
                    <a:pt x="490" y="105"/>
                  </a:lnTo>
                  <a:lnTo>
                    <a:pt x="516" y="108"/>
                  </a:lnTo>
                  <a:lnTo>
                    <a:pt x="541" y="111"/>
                  </a:lnTo>
                  <a:lnTo>
                    <a:pt x="564" y="115"/>
                  </a:lnTo>
                  <a:lnTo>
                    <a:pt x="586" y="118"/>
                  </a:lnTo>
                  <a:lnTo>
                    <a:pt x="604" y="122"/>
                  </a:lnTo>
                  <a:lnTo>
                    <a:pt x="621" y="125"/>
                  </a:lnTo>
                  <a:lnTo>
                    <a:pt x="634" y="128"/>
                  </a:lnTo>
                  <a:lnTo>
                    <a:pt x="630" y="115"/>
                  </a:lnTo>
                  <a:lnTo>
                    <a:pt x="626" y="102"/>
                  </a:lnTo>
                  <a:lnTo>
                    <a:pt x="625" y="90"/>
                  </a:lnTo>
                  <a:lnTo>
                    <a:pt x="624" y="77"/>
                  </a:lnTo>
                  <a:lnTo>
                    <a:pt x="625" y="56"/>
                  </a:lnTo>
                  <a:lnTo>
                    <a:pt x="631" y="35"/>
                  </a:lnTo>
                  <a:lnTo>
                    <a:pt x="639" y="1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4" name="Rectangle 121"/>
            <p:cNvSpPr>
              <a:spLocks noChangeArrowheads="1"/>
            </p:cNvSpPr>
            <p:nvPr/>
          </p:nvSpPr>
          <p:spPr bwMode="auto">
            <a:xfrm>
              <a:off x="1965952" y="4747799"/>
              <a:ext cx="494" cy="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5" name="Freeform 122"/>
            <p:cNvSpPr>
              <a:spLocks/>
            </p:cNvSpPr>
            <p:nvPr/>
          </p:nvSpPr>
          <p:spPr bwMode="auto">
            <a:xfrm>
              <a:off x="2122481" y="4716197"/>
              <a:ext cx="15801" cy="13826"/>
            </a:xfrm>
            <a:custGeom>
              <a:avLst/>
              <a:gdLst>
                <a:gd name="T0" fmla="*/ 46 w 65"/>
                <a:gd name="T1" fmla="*/ 5 h 56"/>
                <a:gd name="T2" fmla="*/ 44 w 65"/>
                <a:gd name="T3" fmla="*/ 5 h 56"/>
                <a:gd name="T4" fmla="*/ 40 w 65"/>
                <a:gd name="T5" fmla="*/ 5 h 56"/>
                <a:gd name="T6" fmla="*/ 38 w 65"/>
                <a:gd name="T7" fmla="*/ 5 h 56"/>
                <a:gd name="T8" fmla="*/ 35 w 65"/>
                <a:gd name="T9" fmla="*/ 5 h 56"/>
                <a:gd name="T10" fmla="*/ 30 w 65"/>
                <a:gd name="T11" fmla="*/ 5 h 56"/>
                <a:gd name="T12" fmla="*/ 27 w 65"/>
                <a:gd name="T13" fmla="*/ 5 h 56"/>
                <a:gd name="T14" fmla="*/ 22 w 65"/>
                <a:gd name="T15" fmla="*/ 4 h 56"/>
                <a:gd name="T16" fmla="*/ 17 w 65"/>
                <a:gd name="T17" fmla="*/ 4 h 56"/>
                <a:gd name="T18" fmla="*/ 13 w 65"/>
                <a:gd name="T19" fmla="*/ 3 h 56"/>
                <a:gd name="T20" fmla="*/ 9 w 65"/>
                <a:gd name="T21" fmla="*/ 2 h 56"/>
                <a:gd name="T22" fmla="*/ 5 w 65"/>
                <a:gd name="T23" fmla="*/ 1 h 56"/>
                <a:gd name="T24" fmla="*/ 0 w 65"/>
                <a:gd name="T25" fmla="*/ 0 h 56"/>
                <a:gd name="T26" fmla="*/ 0 w 65"/>
                <a:gd name="T27" fmla="*/ 56 h 56"/>
                <a:gd name="T28" fmla="*/ 5 w 65"/>
                <a:gd name="T29" fmla="*/ 55 h 56"/>
                <a:gd name="T30" fmla="*/ 9 w 65"/>
                <a:gd name="T31" fmla="*/ 54 h 56"/>
                <a:gd name="T32" fmla="*/ 14 w 65"/>
                <a:gd name="T33" fmla="*/ 53 h 56"/>
                <a:gd name="T34" fmla="*/ 19 w 65"/>
                <a:gd name="T35" fmla="*/ 51 h 56"/>
                <a:gd name="T36" fmla="*/ 23 w 65"/>
                <a:gd name="T37" fmla="*/ 51 h 56"/>
                <a:gd name="T38" fmla="*/ 28 w 65"/>
                <a:gd name="T39" fmla="*/ 50 h 56"/>
                <a:gd name="T40" fmla="*/ 34 w 65"/>
                <a:gd name="T41" fmla="*/ 50 h 56"/>
                <a:gd name="T42" fmla="*/ 38 w 65"/>
                <a:gd name="T43" fmla="*/ 50 h 56"/>
                <a:gd name="T44" fmla="*/ 40 w 65"/>
                <a:gd name="T45" fmla="*/ 50 h 56"/>
                <a:gd name="T46" fmla="*/ 42 w 65"/>
                <a:gd name="T47" fmla="*/ 50 h 56"/>
                <a:gd name="T48" fmla="*/ 44 w 65"/>
                <a:gd name="T49" fmla="*/ 50 h 56"/>
                <a:gd name="T50" fmla="*/ 45 w 65"/>
                <a:gd name="T51" fmla="*/ 50 h 56"/>
                <a:gd name="T52" fmla="*/ 50 w 65"/>
                <a:gd name="T53" fmla="*/ 51 h 56"/>
                <a:gd name="T54" fmla="*/ 55 w 65"/>
                <a:gd name="T55" fmla="*/ 51 h 56"/>
                <a:gd name="T56" fmla="*/ 60 w 65"/>
                <a:gd name="T57" fmla="*/ 51 h 56"/>
                <a:gd name="T58" fmla="*/ 65 w 65"/>
                <a:gd name="T59" fmla="*/ 53 h 56"/>
                <a:gd name="T60" fmla="*/ 65 w 65"/>
                <a:gd name="T61" fmla="*/ 2 h 56"/>
                <a:gd name="T62" fmla="*/ 60 w 65"/>
                <a:gd name="T63" fmla="*/ 3 h 56"/>
                <a:gd name="T64" fmla="*/ 55 w 65"/>
                <a:gd name="T65" fmla="*/ 3 h 56"/>
                <a:gd name="T66" fmla="*/ 51 w 65"/>
                <a:gd name="T67" fmla="*/ 4 h 56"/>
                <a:gd name="T68" fmla="*/ 46 w 65"/>
                <a:gd name="T6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56">
                  <a:moveTo>
                    <a:pt x="46" y="5"/>
                  </a:moveTo>
                  <a:lnTo>
                    <a:pt x="44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9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56"/>
                  </a:lnTo>
                  <a:lnTo>
                    <a:pt x="5" y="55"/>
                  </a:lnTo>
                  <a:lnTo>
                    <a:pt x="9" y="54"/>
                  </a:lnTo>
                  <a:lnTo>
                    <a:pt x="14" y="53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28" y="50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5" y="50"/>
                  </a:lnTo>
                  <a:lnTo>
                    <a:pt x="50" y="51"/>
                  </a:lnTo>
                  <a:lnTo>
                    <a:pt x="55" y="51"/>
                  </a:lnTo>
                  <a:lnTo>
                    <a:pt x="60" y="51"/>
                  </a:lnTo>
                  <a:lnTo>
                    <a:pt x="65" y="53"/>
                  </a:lnTo>
                  <a:lnTo>
                    <a:pt x="65" y="2"/>
                  </a:lnTo>
                  <a:lnTo>
                    <a:pt x="60" y="3"/>
                  </a:lnTo>
                  <a:lnTo>
                    <a:pt x="55" y="3"/>
                  </a:lnTo>
                  <a:lnTo>
                    <a:pt x="51" y="4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6" name="Freeform 123"/>
            <p:cNvSpPr>
              <a:spLocks/>
            </p:cNvSpPr>
            <p:nvPr/>
          </p:nvSpPr>
          <p:spPr bwMode="auto">
            <a:xfrm>
              <a:off x="2099767" y="4728541"/>
              <a:ext cx="64192" cy="61723"/>
            </a:xfrm>
            <a:custGeom>
              <a:avLst/>
              <a:gdLst>
                <a:gd name="T0" fmla="*/ 227 w 260"/>
                <a:gd name="T1" fmla="*/ 42 h 250"/>
                <a:gd name="T2" fmla="*/ 210 w 260"/>
                <a:gd name="T3" fmla="*/ 27 h 250"/>
                <a:gd name="T4" fmla="*/ 190 w 260"/>
                <a:gd name="T5" fmla="*/ 14 h 250"/>
                <a:gd name="T6" fmla="*/ 168 w 260"/>
                <a:gd name="T7" fmla="*/ 6 h 250"/>
                <a:gd name="T8" fmla="*/ 152 w 260"/>
                <a:gd name="T9" fmla="*/ 1 h 250"/>
                <a:gd name="T10" fmla="*/ 142 w 260"/>
                <a:gd name="T11" fmla="*/ 1 h 250"/>
                <a:gd name="T12" fmla="*/ 136 w 260"/>
                <a:gd name="T13" fmla="*/ 0 h 250"/>
                <a:gd name="T14" fmla="*/ 132 w 260"/>
                <a:gd name="T15" fmla="*/ 0 h 250"/>
                <a:gd name="T16" fmla="*/ 126 w 260"/>
                <a:gd name="T17" fmla="*/ 0 h 250"/>
                <a:gd name="T18" fmla="*/ 115 w 260"/>
                <a:gd name="T19" fmla="*/ 1 h 250"/>
                <a:gd name="T20" fmla="*/ 106 w 260"/>
                <a:gd name="T21" fmla="*/ 3 h 250"/>
                <a:gd name="T22" fmla="*/ 97 w 260"/>
                <a:gd name="T23" fmla="*/ 5 h 250"/>
                <a:gd name="T24" fmla="*/ 83 w 260"/>
                <a:gd name="T25" fmla="*/ 9 h 250"/>
                <a:gd name="T26" fmla="*/ 65 w 260"/>
                <a:gd name="T27" fmla="*/ 18 h 250"/>
                <a:gd name="T28" fmla="*/ 48 w 260"/>
                <a:gd name="T29" fmla="*/ 28 h 250"/>
                <a:gd name="T30" fmla="*/ 33 w 260"/>
                <a:gd name="T31" fmla="*/ 42 h 250"/>
                <a:gd name="T32" fmla="*/ 15 w 260"/>
                <a:gd name="T33" fmla="*/ 66 h 250"/>
                <a:gd name="T34" fmla="*/ 1 w 260"/>
                <a:gd name="T35" fmla="*/ 105 h 250"/>
                <a:gd name="T36" fmla="*/ 1 w 260"/>
                <a:gd name="T37" fmla="*/ 139 h 250"/>
                <a:gd name="T38" fmla="*/ 6 w 260"/>
                <a:gd name="T39" fmla="*/ 164 h 250"/>
                <a:gd name="T40" fmla="*/ 15 w 260"/>
                <a:gd name="T41" fmla="*/ 185 h 250"/>
                <a:gd name="T42" fmla="*/ 24 w 260"/>
                <a:gd name="T43" fmla="*/ 200 h 250"/>
                <a:gd name="T44" fmla="*/ 36 w 260"/>
                <a:gd name="T45" fmla="*/ 213 h 250"/>
                <a:gd name="T46" fmla="*/ 50 w 260"/>
                <a:gd name="T47" fmla="*/ 225 h 250"/>
                <a:gd name="T48" fmla="*/ 66 w 260"/>
                <a:gd name="T49" fmla="*/ 234 h 250"/>
                <a:gd name="T50" fmla="*/ 82 w 260"/>
                <a:gd name="T51" fmla="*/ 242 h 250"/>
                <a:gd name="T52" fmla="*/ 100 w 260"/>
                <a:gd name="T53" fmla="*/ 247 h 250"/>
                <a:gd name="T54" fmla="*/ 119 w 260"/>
                <a:gd name="T55" fmla="*/ 250 h 250"/>
                <a:gd name="T56" fmla="*/ 129 w 260"/>
                <a:gd name="T57" fmla="*/ 250 h 250"/>
                <a:gd name="T58" fmla="*/ 130 w 260"/>
                <a:gd name="T59" fmla="*/ 250 h 250"/>
                <a:gd name="T60" fmla="*/ 141 w 260"/>
                <a:gd name="T61" fmla="*/ 250 h 250"/>
                <a:gd name="T62" fmla="*/ 159 w 260"/>
                <a:gd name="T63" fmla="*/ 247 h 250"/>
                <a:gd name="T64" fmla="*/ 177 w 260"/>
                <a:gd name="T65" fmla="*/ 242 h 250"/>
                <a:gd name="T66" fmla="*/ 193 w 260"/>
                <a:gd name="T67" fmla="*/ 234 h 250"/>
                <a:gd name="T68" fmla="*/ 210 w 260"/>
                <a:gd name="T69" fmla="*/ 225 h 250"/>
                <a:gd name="T70" fmla="*/ 222 w 260"/>
                <a:gd name="T71" fmla="*/ 213 h 250"/>
                <a:gd name="T72" fmla="*/ 234 w 260"/>
                <a:gd name="T73" fmla="*/ 201 h 250"/>
                <a:gd name="T74" fmla="*/ 243 w 260"/>
                <a:gd name="T75" fmla="*/ 187 h 250"/>
                <a:gd name="T76" fmla="*/ 253 w 260"/>
                <a:gd name="T77" fmla="*/ 166 h 250"/>
                <a:gd name="T78" fmla="*/ 259 w 260"/>
                <a:gd name="T79" fmla="*/ 140 h 250"/>
                <a:gd name="T80" fmla="*/ 258 w 260"/>
                <a:gd name="T81" fmla="*/ 105 h 250"/>
                <a:gd name="T82" fmla="*/ 245 w 260"/>
                <a:gd name="T83" fmla="*/ 6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0" h="250">
                  <a:moveTo>
                    <a:pt x="235" y="51"/>
                  </a:moveTo>
                  <a:lnTo>
                    <a:pt x="227" y="42"/>
                  </a:lnTo>
                  <a:lnTo>
                    <a:pt x="219" y="34"/>
                  </a:lnTo>
                  <a:lnTo>
                    <a:pt x="210" y="27"/>
                  </a:lnTo>
                  <a:lnTo>
                    <a:pt x="200" y="20"/>
                  </a:lnTo>
                  <a:lnTo>
                    <a:pt x="190" y="14"/>
                  </a:lnTo>
                  <a:lnTo>
                    <a:pt x="180" y="9"/>
                  </a:lnTo>
                  <a:lnTo>
                    <a:pt x="168" y="6"/>
                  </a:lnTo>
                  <a:lnTo>
                    <a:pt x="157" y="3"/>
                  </a:lnTo>
                  <a:lnTo>
                    <a:pt x="152" y="1"/>
                  </a:lnTo>
                  <a:lnTo>
                    <a:pt x="147" y="1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6" y="3"/>
                  </a:lnTo>
                  <a:lnTo>
                    <a:pt x="101" y="4"/>
                  </a:lnTo>
                  <a:lnTo>
                    <a:pt x="97" y="5"/>
                  </a:lnTo>
                  <a:lnTo>
                    <a:pt x="92" y="6"/>
                  </a:lnTo>
                  <a:lnTo>
                    <a:pt x="83" y="9"/>
                  </a:lnTo>
                  <a:lnTo>
                    <a:pt x="74" y="13"/>
                  </a:lnTo>
                  <a:lnTo>
                    <a:pt x="65" y="18"/>
                  </a:lnTo>
                  <a:lnTo>
                    <a:pt x="56" y="22"/>
                  </a:lnTo>
                  <a:lnTo>
                    <a:pt x="48" y="28"/>
                  </a:lnTo>
                  <a:lnTo>
                    <a:pt x="40" y="35"/>
                  </a:lnTo>
                  <a:lnTo>
                    <a:pt x="33" y="42"/>
                  </a:lnTo>
                  <a:lnTo>
                    <a:pt x="26" y="49"/>
                  </a:lnTo>
                  <a:lnTo>
                    <a:pt x="15" y="66"/>
                  </a:lnTo>
                  <a:lnTo>
                    <a:pt x="7" y="84"/>
                  </a:lnTo>
                  <a:lnTo>
                    <a:pt x="1" y="105"/>
                  </a:lnTo>
                  <a:lnTo>
                    <a:pt x="0" y="126"/>
                  </a:lnTo>
                  <a:lnTo>
                    <a:pt x="1" y="139"/>
                  </a:lnTo>
                  <a:lnTo>
                    <a:pt x="2" y="151"/>
                  </a:lnTo>
                  <a:lnTo>
                    <a:pt x="6" y="164"/>
                  </a:lnTo>
                  <a:lnTo>
                    <a:pt x="10" y="177"/>
                  </a:lnTo>
                  <a:lnTo>
                    <a:pt x="15" y="185"/>
                  </a:lnTo>
                  <a:lnTo>
                    <a:pt x="20" y="193"/>
                  </a:lnTo>
                  <a:lnTo>
                    <a:pt x="24" y="200"/>
                  </a:lnTo>
                  <a:lnTo>
                    <a:pt x="30" y="207"/>
                  </a:lnTo>
                  <a:lnTo>
                    <a:pt x="36" y="213"/>
                  </a:lnTo>
                  <a:lnTo>
                    <a:pt x="43" y="219"/>
                  </a:lnTo>
                  <a:lnTo>
                    <a:pt x="50" y="225"/>
                  </a:lnTo>
                  <a:lnTo>
                    <a:pt x="58" y="230"/>
                  </a:lnTo>
                  <a:lnTo>
                    <a:pt x="66" y="234"/>
                  </a:lnTo>
                  <a:lnTo>
                    <a:pt x="74" y="239"/>
                  </a:lnTo>
                  <a:lnTo>
                    <a:pt x="82" y="242"/>
                  </a:lnTo>
                  <a:lnTo>
                    <a:pt x="91" y="245"/>
                  </a:lnTo>
                  <a:lnTo>
                    <a:pt x="100" y="247"/>
                  </a:lnTo>
                  <a:lnTo>
                    <a:pt x="109" y="249"/>
                  </a:lnTo>
                  <a:lnTo>
                    <a:pt x="119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41" y="250"/>
                  </a:lnTo>
                  <a:lnTo>
                    <a:pt x="150" y="249"/>
                  </a:lnTo>
                  <a:lnTo>
                    <a:pt x="159" y="247"/>
                  </a:lnTo>
                  <a:lnTo>
                    <a:pt x="168" y="245"/>
                  </a:lnTo>
                  <a:lnTo>
                    <a:pt x="177" y="242"/>
                  </a:lnTo>
                  <a:lnTo>
                    <a:pt x="185" y="239"/>
                  </a:lnTo>
                  <a:lnTo>
                    <a:pt x="193" y="234"/>
                  </a:lnTo>
                  <a:lnTo>
                    <a:pt x="202" y="230"/>
                  </a:lnTo>
                  <a:lnTo>
                    <a:pt x="210" y="225"/>
                  </a:lnTo>
                  <a:lnTo>
                    <a:pt x="217" y="219"/>
                  </a:lnTo>
                  <a:lnTo>
                    <a:pt x="222" y="213"/>
                  </a:lnTo>
                  <a:lnTo>
                    <a:pt x="228" y="208"/>
                  </a:lnTo>
                  <a:lnTo>
                    <a:pt x="234" y="201"/>
                  </a:lnTo>
                  <a:lnTo>
                    <a:pt x="238" y="194"/>
                  </a:lnTo>
                  <a:lnTo>
                    <a:pt x="243" y="187"/>
                  </a:lnTo>
                  <a:lnTo>
                    <a:pt x="248" y="179"/>
                  </a:lnTo>
                  <a:lnTo>
                    <a:pt x="253" y="166"/>
                  </a:lnTo>
                  <a:lnTo>
                    <a:pt x="257" y="154"/>
                  </a:lnTo>
                  <a:lnTo>
                    <a:pt x="259" y="140"/>
                  </a:lnTo>
                  <a:lnTo>
                    <a:pt x="260" y="126"/>
                  </a:lnTo>
                  <a:lnTo>
                    <a:pt x="258" y="105"/>
                  </a:lnTo>
                  <a:lnTo>
                    <a:pt x="253" y="86"/>
                  </a:lnTo>
                  <a:lnTo>
                    <a:pt x="245" y="67"/>
                  </a:lnTo>
                  <a:lnTo>
                    <a:pt x="235" y="5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7" name="Freeform 124"/>
            <p:cNvSpPr>
              <a:spLocks/>
            </p:cNvSpPr>
            <p:nvPr/>
          </p:nvSpPr>
          <p:spPr bwMode="auto">
            <a:xfrm>
              <a:off x="2108655" y="4737923"/>
              <a:ext cx="44935" cy="43453"/>
            </a:xfrm>
            <a:custGeom>
              <a:avLst/>
              <a:gdLst>
                <a:gd name="T0" fmla="*/ 133 w 182"/>
                <a:gd name="T1" fmla="*/ 164 h 175"/>
                <a:gd name="T2" fmla="*/ 123 w 182"/>
                <a:gd name="T3" fmla="*/ 170 h 175"/>
                <a:gd name="T4" fmla="*/ 112 w 182"/>
                <a:gd name="T5" fmla="*/ 173 h 175"/>
                <a:gd name="T6" fmla="*/ 100 w 182"/>
                <a:gd name="T7" fmla="*/ 174 h 175"/>
                <a:gd name="T8" fmla="*/ 93 w 182"/>
                <a:gd name="T9" fmla="*/ 175 h 175"/>
                <a:gd name="T10" fmla="*/ 92 w 182"/>
                <a:gd name="T11" fmla="*/ 175 h 175"/>
                <a:gd name="T12" fmla="*/ 84 w 182"/>
                <a:gd name="T13" fmla="*/ 175 h 175"/>
                <a:gd name="T14" fmla="*/ 71 w 182"/>
                <a:gd name="T15" fmla="*/ 173 h 175"/>
                <a:gd name="T16" fmla="*/ 60 w 182"/>
                <a:gd name="T17" fmla="*/ 170 h 175"/>
                <a:gd name="T18" fmla="*/ 48 w 182"/>
                <a:gd name="T19" fmla="*/ 165 h 175"/>
                <a:gd name="T20" fmla="*/ 33 w 182"/>
                <a:gd name="T21" fmla="*/ 156 h 175"/>
                <a:gd name="T22" fmla="*/ 18 w 182"/>
                <a:gd name="T23" fmla="*/ 140 h 175"/>
                <a:gd name="T24" fmla="*/ 7 w 182"/>
                <a:gd name="T25" fmla="*/ 121 h 175"/>
                <a:gd name="T26" fmla="*/ 1 w 182"/>
                <a:gd name="T27" fmla="*/ 99 h 175"/>
                <a:gd name="T28" fmla="*/ 1 w 182"/>
                <a:gd name="T29" fmla="*/ 74 h 175"/>
                <a:gd name="T30" fmla="*/ 9 w 182"/>
                <a:gd name="T31" fmla="*/ 50 h 175"/>
                <a:gd name="T32" fmla="*/ 24 w 182"/>
                <a:gd name="T33" fmla="*/ 29 h 175"/>
                <a:gd name="T34" fmla="*/ 44 w 182"/>
                <a:gd name="T35" fmla="*/ 13 h 175"/>
                <a:gd name="T36" fmla="*/ 60 w 182"/>
                <a:gd name="T37" fmla="*/ 6 h 175"/>
                <a:gd name="T38" fmla="*/ 68 w 182"/>
                <a:gd name="T39" fmla="*/ 3 h 175"/>
                <a:gd name="T40" fmla="*/ 77 w 182"/>
                <a:gd name="T41" fmla="*/ 1 h 175"/>
                <a:gd name="T42" fmla="*/ 86 w 182"/>
                <a:gd name="T43" fmla="*/ 0 h 175"/>
                <a:gd name="T44" fmla="*/ 93 w 182"/>
                <a:gd name="T45" fmla="*/ 0 h 175"/>
                <a:gd name="T46" fmla="*/ 97 w 182"/>
                <a:gd name="T47" fmla="*/ 0 h 175"/>
                <a:gd name="T48" fmla="*/ 105 w 182"/>
                <a:gd name="T49" fmla="*/ 1 h 175"/>
                <a:gd name="T50" fmla="*/ 115 w 182"/>
                <a:gd name="T51" fmla="*/ 4 h 175"/>
                <a:gd name="T52" fmla="*/ 132 w 182"/>
                <a:gd name="T53" fmla="*/ 9 h 175"/>
                <a:gd name="T54" fmla="*/ 155 w 182"/>
                <a:gd name="T55" fmla="*/ 26 h 175"/>
                <a:gd name="T56" fmla="*/ 171 w 182"/>
                <a:gd name="T57" fmla="*/ 48 h 175"/>
                <a:gd name="T58" fmla="*/ 181 w 182"/>
                <a:gd name="T59" fmla="*/ 74 h 175"/>
                <a:gd name="T60" fmla="*/ 181 w 182"/>
                <a:gd name="T61" fmla="*/ 99 h 175"/>
                <a:gd name="T62" fmla="*/ 175 w 182"/>
                <a:gd name="T63" fmla="*/ 121 h 175"/>
                <a:gd name="T64" fmla="*/ 163 w 182"/>
                <a:gd name="T65" fmla="*/ 140 h 175"/>
                <a:gd name="T66" fmla="*/ 148 w 182"/>
                <a:gd name="T67" fmla="*/ 15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2" h="175">
                  <a:moveTo>
                    <a:pt x="139" y="162"/>
                  </a:moveTo>
                  <a:lnTo>
                    <a:pt x="133" y="164"/>
                  </a:lnTo>
                  <a:lnTo>
                    <a:pt x="129" y="167"/>
                  </a:lnTo>
                  <a:lnTo>
                    <a:pt x="123" y="170"/>
                  </a:lnTo>
                  <a:lnTo>
                    <a:pt x="117" y="171"/>
                  </a:lnTo>
                  <a:lnTo>
                    <a:pt x="112" y="173"/>
                  </a:lnTo>
                  <a:lnTo>
                    <a:pt x="106" y="174"/>
                  </a:lnTo>
                  <a:lnTo>
                    <a:pt x="100" y="174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84" y="175"/>
                  </a:lnTo>
                  <a:lnTo>
                    <a:pt x="78" y="174"/>
                  </a:lnTo>
                  <a:lnTo>
                    <a:pt x="71" y="173"/>
                  </a:lnTo>
                  <a:lnTo>
                    <a:pt x="66" y="172"/>
                  </a:lnTo>
                  <a:lnTo>
                    <a:pt x="60" y="170"/>
                  </a:lnTo>
                  <a:lnTo>
                    <a:pt x="54" y="167"/>
                  </a:lnTo>
                  <a:lnTo>
                    <a:pt x="48" y="165"/>
                  </a:lnTo>
                  <a:lnTo>
                    <a:pt x="42" y="162"/>
                  </a:lnTo>
                  <a:lnTo>
                    <a:pt x="33" y="156"/>
                  </a:lnTo>
                  <a:lnTo>
                    <a:pt x="25" y="148"/>
                  </a:lnTo>
                  <a:lnTo>
                    <a:pt x="18" y="140"/>
                  </a:lnTo>
                  <a:lnTo>
                    <a:pt x="11" y="131"/>
                  </a:lnTo>
                  <a:lnTo>
                    <a:pt x="7" y="121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1" y="74"/>
                  </a:lnTo>
                  <a:lnTo>
                    <a:pt x="4" y="61"/>
                  </a:lnTo>
                  <a:lnTo>
                    <a:pt x="9" y="50"/>
                  </a:lnTo>
                  <a:lnTo>
                    <a:pt x="16" y="38"/>
                  </a:lnTo>
                  <a:lnTo>
                    <a:pt x="24" y="29"/>
                  </a:lnTo>
                  <a:lnTo>
                    <a:pt x="33" y="20"/>
                  </a:lnTo>
                  <a:lnTo>
                    <a:pt x="44" y="13"/>
                  </a:lnTo>
                  <a:lnTo>
                    <a:pt x="55" y="7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8" y="3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5" y="1"/>
                  </a:lnTo>
                  <a:lnTo>
                    <a:pt x="109" y="3"/>
                  </a:lnTo>
                  <a:lnTo>
                    <a:pt x="115" y="4"/>
                  </a:lnTo>
                  <a:lnTo>
                    <a:pt x="120" y="5"/>
                  </a:lnTo>
                  <a:lnTo>
                    <a:pt x="132" y="9"/>
                  </a:lnTo>
                  <a:lnTo>
                    <a:pt x="145" y="16"/>
                  </a:lnTo>
                  <a:lnTo>
                    <a:pt x="155" y="26"/>
                  </a:lnTo>
                  <a:lnTo>
                    <a:pt x="165" y="36"/>
                  </a:lnTo>
                  <a:lnTo>
                    <a:pt x="171" y="48"/>
                  </a:lnTo>
                  <a:lnTo>
                    <a:pt x="177" y="60"/>
                  </a:lnTo>
                  <a:lnTo>
                    <a:pt x="181" y="74"/>
                  </a:lnTo>
                  <a:lnTo>
                    <a:pt x="182" y="88"/>
                  </a:lnTo>
                  <a:lnTo>
                    <a:pt x="181" y="99"/>
                  </a:lnTo>
                  <a:lnTo>
                    <a:pt x="178" y="111"/>
                  </a:lnTo>
                  <a:lnTo>
                    <a:pt x="175" y="121"/>
                  </a:lnTo>
                  <a:lnTo>
                    <a:pt x="170" y="131"/>
                  </a:lnTo>
                  <a:lnTo>
                    <a:pt x="163" y="140"/>
                  </a:lnTo>
                  <a:lnTo>
                    <a:pt x="156" y="148"/>
                  </a:lnTo>
                  <a:lnTo>
                    <a:pt x="148" y="156"/>
                  </a:lnTo>
                  <a:lnTo>
                    <a:pt x="139" y="16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8" name="Freeform 125"/>
            <p:cNvSpPr>
              <a:spLocks/>
            </p:cNvSpPr>
            <p:nvPr/>
          </p:nvSpPr>
          <p:spPr bwMode="auto">
            <a:xfrm>
              <a:off x="2103717" y="4785326"/>
              <a:ext cx="56291" cy="189613"/>
            </a:xfrm>
            <a:custGeom>
              <a:avLst/>
              <a:gdLst>
                <a:gd name="T0" fmla="*/ 209 w 227"/>
                <a:gd name="T1" fmla="*/ 425 h 767"/>
                <a:gd name="T2" fmla="*/ 185 w 227"/>
                <a:gd name="T3" fmla="*/ 0 h 767"/>
                <a:gd name="T4" fmla="*/ 176 w 227"/>
                <a:gd name="T5" fmla="*/ 4 h 767"/>
                <a:gd name="T6" fmla="*/ 168 w 227"/>
                <a:gd name="T7" fmla="*/ 9 h 767"/>
                <a:gd name="T8" fmla="*/ 160 w 227"/>
                <a:gd name="T9" fmla="*/ 12 h 767"/>
                <a:gd name="T10" fmla="*/ 151 w 227"/>
                <a:gd name="T11" fmla="*/ 15 h 767"/>
                <a:gd name="T12" fmla="*/ 142 w 227"/>
                <a:gd name="T13" fmla="*/ 17 h 767"/>
                <a:gd name="T14" fmla="*/ 133 w 227"/>
                <a:gd name="T15" fmla="*/ 19 h 767"/>
                <a:gd name="T16" fmla="*/ 124 w 227"/>
                <a:gd name="T17" fmla="*/ 20 h 767"/>
                <a:gd name="T18" fmla="*/ 113 w 227"/>
                <a:gd name="T19" fmla="*/ 20 h 767"/>
                <a:gd name="T20" fmla="*/ 113 w 227"/>
                <a:gd name="T21" fmla="*/ 20 h 767"/>
                <a:gd name="T22" fmla="*/ 113 w 227"/>
                <a:gd name="T23" fmla="*/ 20 h 767"/>
                <a:gd name="T24" fmla="*/ 112 w 227"/>
                <a:gd name="T25" fmla="*/ 20 h 767"/>
                <a:gd name="T26" fmla="*/ 112 w 227"/>
                <a:gd name="T27" fmla="*/ 20 h 767"/>
                <a:gd name="T28" fmla="*/ 102 w 227"/>
                <a:gd name="T29" fmla="*/ 20 h 767"/>
                <a:gd name="T30" fmla="*/ 92 w 227"/>
                <a:gd name="T31" fmla="*/ 19 h 767"/>
                <a:gd name="T32" fmla="*/ 83 w 227"/>
                <a:gd name="T33" fmla="*/ 17 h 767"/>
                <a:gd name="T34" fmla="*/ 74 w 227"/>
                <a:gd name="T35" fmla="*/ 15 h 767"/>
                <a:gd name="T36" fmla="*/ 65 w 227"/>
                <a:gd name="T37" fmla="*/ 12 h 767"/>
                <a:gd name="T38" fmla="*/ 57 w 227"/>
                <a:gd name="T39" fmla="*/ 9 h 767"/>
                <a:gd name="T40" fmla="*/ 49 w 227"/>
                <a:gd name="T41" fmla="*/ 4 h 767"/>
                <a:gd name="T42" fmla="*/ 41 w 227"/>
                <a:gd name="T43" fmla="*/ 0 h 767"/>
                <a:gd name="T44" fmla="*/ 14 w 227"/>
                <a:gd name="T45" fmla="*/ 489 h 767"/>
                <a:gd name="T46" fmla="*/ 0 w 227"/>
                <a:gd name="T47" fmla="*/ 766 h 767"/>
                <a:gd name="T48" fmla="*/ 11 w 227"/>
                <a:gd name="T49" fmla="*/ 764 h 767"/>
                <a:gd name="T50" fmla="*/ 21 w 227"/>
                <a:gd name="T51" fmla="*/ 762 h 767"/>
                <a:gd name="T52" fmla="*/ 31 w 227"/>
                <a:gd name="T53" fmla="*/ 760 h 767"/>
                <a:gd name="T54" fmla="*/ 43 w 227"/>
                <a:gd name="T55" fmla="*/ 758 h 767"/>
                <a:gd name="T56" fmla="*/ 54 w 227"/>
                <a:gd name="T57" fmla="*/ 757 h 767"/>
                <a:gd name="T58" fmla="*/ 66 w 227"/>
                <a:gd name="T59" fmla="*/ 756 h 767"/>
                <a:gd name="T60" fmla="*/ 79 w 227"/>
                <a:gd name="T61" fmla="*/ 756 h 767"/>
                <a:gd name="T62" fmla="*/ 90 w 227"/>
                <a:gd name="T63" fmla="*/ 755 h 767"/>
                <a:gd name="T64" fmla="*/ 96 w 227"/>
                <a:gd name="T65" fmla="*/ 755 h 767"/>
                <a:gd name="T66" fmla="*/ 100 w 227"/>
                <a:gd name="T67" fmla="*/ 755 h 767"/>
                <a:gd name="T68" fmla="*/ 106 w 227"/>
                <a:gd name="T69" fmla="*/ 755 h 767"/>
                <a:gd name="T70" fmla="*/ 112 w 227"/>
                <a:gd name="T71" fmla="*/ 755 h 767"/>
                <a:gd name="T72" fmla="*/ 127 w 227"/>
                <a:gd name="T73" fmla="*/ 755 h 767"/>
                <a:gd name="T74" fmla="*/ 143 w 227"/>
                <a:gd name="T75" fmla="*/ 756 h 767"/>
                <a:gd name="T76" fmla="*/ 158 w 227"/>
                <a:gd name="T77" fmla="*/ 757 h 767"/>
                <a:gd name="T78" fmla="*/ 172 w 227"/>
                <a:gd name="T79" fmla="*/ 758 h 767"/>
                <a:gd name="T80" fmla="*/ 187 w 227"/>
                <a:gd name="T81" fmla="*/ 759 h 767"/>
                <a:gd name="T82" fmla="*/ 201 w 227"/>
                <a:gd name="T83" fmla="*/ 762 h 767"/>
                <a:gd name="T84" fmla="*/ 215 w 227"/>
                <a:gd name="T85" fmla="*/ 765 h 767"/>
                <a:gd name="T86" fmla="*/ 227 w 227"/>
                <a:gd name="T87" fmla="*/ 767 h 767"/>
                <a:gd name="T88" fmla="*/ 209 w 227"/>
                <a:gd name="T89" fmla="*/ 42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767">
                  <a:moveTo>
                    <a:pt x="209" y="425"/>
                  </a:moveTo>
                  <a:lnTo>
                    <a:pt x="185" y="0"/>
                  </a:lnTo>
                  <a:lnTo>
                    <a:pt x="176" y="4"/>
                  </a:lnTo>
                  <a:lnTo>
                    <a:pt x="168" y="9"/>
                  </a:lnTo>
                  <a:lnTo>
                    <a:pt x="160" y="12"/>
                  </a:lnTo>
                  <a:lnTo>
                    <a:pt x="151" y="15"/>
                  </a:lnTo>
                  <a:lnTo>
                    <a:pt x="142" y="17"/>
                  </a:lnTo>
                  <a:lnTo>
                    <a:pt x="133" y="19"/>
                  </a:lnTo>
                  <a:lnTo>
                    <a:pt x="124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02" y="20"/>
                  </a:lnTo>
                  <a:lnTo>
                    <a:pt x="92" y="19"/>
                  </a:lnTo>
                  <a:lnTo>
                    <a:pt x="83" y="17"/>
                  </a:lnTo>
                  <a:lnTo>
                    <a:pt x="74" y="15"/>
                  </a:lnTo>
                  <a:lnTo>
                    <a:pt x="65" y="12"/>
                  </a:lnTo>
                  <a:lnTo>
                    <a:pt x="57" y="9"/>
                  </a:lnTo>
                  <a:lnTo>
                    <a:pt x="49" y="4"/>
                  </a:lnTo>
                  <a:lnTo>
                    <a:pt x="41" y="0"/>
                  </a:lnTo>
                  <a:lnTo>
                    <a:pt x="14" y="489"/>
                  </a:lnTo>
                  <a:lnTo>
                    <a:pt x="0" y="766"/>
                  </a:lnTo>
                  <a:lnTo>
                    <a:pt x="11" y="764"/>
                  </a:lnTo>
                  <a:lnTo>
                    <a:pt x="21" y="762"/>
                  </a:lnTo>
                  <a:lnTo>
                    <a:pt x="31" y="760"/>
                  </a:lnTo>
                  <a:lnTo>
                    <a:pt x="43" y="758"/>
                  </a:lnTo>
                  <a:lnTo>
                    <a:pt x="54" y="757"/>
                  </a:lnTo>
                  <a:lnTo>
                    <a:pt x="66" y="756"/>
                  </a:lnTo>
                  <a:lnTo>
                    <a:pt x="79" y="756"/>
                  </a:lnTo>
                  <a:lnTo>
                    <a:pt x="90" y="755"/>
                  </a:lnTo>
                  <a:lnTo>
                    <a:pt x="96" y="755"/>
                  </a:lnTo>
                  <a:lnTo>
                    <a:pt x="100" y="755"/>
                  </a:lnTo>
                  <a:lnTo>
                    <a:pt x="106" y="755"/>
                  </a:lnTo>
                  <a:lnTo>
                    <a:pt x="112" y="755"/>
                  </a:lnTo>
                  <a:lnTo>
                    <a:pt x="127" y="755"/>
                  </a:lnTo>
                  <a:lnTo>
                    <a:pt x="143" y="756"/>
                  </a:lnTo>
                  <a:lnTo>
                    <a:pt x="158" y="757"/>
                  </a:lnTo>
                  <a:lnTo>
                    <a:pt x="172" y="758"/>
                  </a:lnTo>
                  <a:lnTo>
                    <a:pt x="187" y="759"/>
                  </a:lnTo>
                  <a:lnTo>
                    <a:pt x="201" y="762"/>
                  </a:lnTo>
                  <a:lnTo>
                    <a:pt x="215" y="765"/>
                  </a:lnTo>
                  <a:lnTo>
                    <a:pt x="227" y="767"/>
                  </a:lnTo>
                  <a:lnTo>
                    <a:pt x="209" y="4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49" name="Freeform 126"/>
            <p:cNvSpPr>
              <a:spLocks/>
            </p:cNvSpPr>
            <p:nvPr/>
          </p:nvSpPr>
          <p:spPr bwMode="auto">
            <a:xfrm>
              <a:off x="2107174" y="4675213"/>
              <a:ext cx="47403" cy="42465"/>
            </a:xfrm>
            <a:custGeom>
              <a:avLst/>
              <a:gdLst>
                <a:gd name="T0" fmla="*/ 113 w 191"/>
                <a:gd name="T1" fmla="*/ 1 h 171"/>
                <a:gd name="T2" fmla="*/ 108 w 191"/>
                <a:gd name="T3" fmla="*/ 0 h 171"/>
                <a:gd name="T4" fmla="*/ 105 w 191"/>
                <a:gd name="T5" fmla="*/ 0 h 171"/>
                <a:gd name="T6" fmla="*/ 100 w 191"/>
                <a:gd name="T7" fmla="*/ 0 h 171"/>
                <a:gd name="T8" fmla="*/ 96 w 191"/>
                <a:gd name="T9" fmla="*/ 0 h 171"/>
                <a:gd name="T10" fmla="*/ 76 w 191"/>
                <a:gd name="T11" fmla="*/ 1 h 171"/>
                <a:gd name="T12" fmla="*/ 59 w 191"/>
                <a:gd name="T13" fmla="*/ 6 h 171"/>
                <a:gd name="T14" fmla="*/ 43 w 191"/>
                <a:gd name="T15" fmla="*/ 15 h 171"/>
                <a:gd name="T16" fmla="*/ 28 w 191"/>
                <a:gd name="T17" fmla="*/ 25 h 171"/>
                <a:gd name="T18" fmla="*/ 16 w 191"/>
                <a:gd name="T19" fmla="*/ 38 h 171"/>
                <a:gd name="T20" fmla="*/ 8 w 191"/>
                <a:gd name="T21" fmla="*/ 51 h 171"/>
                <a:gd name="T22" fmla="*/ 2 w 191"/>
                <a:gd name="T23" fmla="*/ 68 h 171"/>
                <a:gd name="T24" fmla="*/ 0 w 191"/>
                <a:gd name="T25" fmla="*/ 85 h 171"/>
                <a:gd name="T26" fmla="*/ 1 w 191"/>
                <a:gd name="T27" fmla="*/ 99 h 171"/>
                <a:gd name="T28" fmla="*/ 5 w 191"/>
                <a:gd name="T29" fmla="*/ 111 h 171"/>
                <a:gd name="T30" fmla="*/ 10 w 191"/>
                <a:gd name="T31" fmla="*/ 124 h 171"/>
                <a:gd name="T32" fmla="*/ 17 w 191"/>
                <a:gd name="T33" fmla="*/ 134 h 171"/>
                <a:gd name="T34" fmla="*/ 27 w 191"/>
                <a:gd name="T35" fmla="*/ 145 h 171"/>
                <a:gd name="T36" fmla="*/ 37 w 191"/>
                <a:gd name="T37" fmla="*/ 153 h 171"/>
                <a:gd name="T38" fmla="*/ 48 w 191"/>
                <a:gd name="T39" fmla="*/ 160 h 171"/>
                <a:gd name="T40" fmla="*/ 61 w 191"/>
                <a:gd name="T41" fmla="*/ 166 h 171"/>
                <a:gd name="T42" fmla="*/ 66 w 191"/>
                <a:gd name="T43" fmla="*/ 167 h 171"/>
                <a:gd name="T44" fmla="*/ 70 w 191"/>
                <a:gd name="T45" fmla="*/ 168 h 171"/>
                <a:gd name="T46" fmla="*/ 74 w 191"/>
                <a:gd name="T47" fmla="*/ 169 h 171"/>
                <a:gd name="T48" fmla="*/ 78 w 191"/>
                <a:gd name="T49" fmla="*/ 170 h 171"/>
                <a:gd name="T50" fmla="*/ 83 w 191"/>
                <a:gd name="T51" fmla="*/ 170 h 171"/>
                <a:gd name="T52" fmla="*/ 88 w 191"/>
                <a:gd name="T53" fmla="*/ 171 h 171"/>
                <a:gd name="T54" fmla="*/ 91 w 191"/>
                <a:gd name="T55" fmla="*/ 171 h 171"/>
                <a:gd name="T56" fmla="*/ 96 w 191"/>
                <a:gd name="T57" fmla="*/ 171 h 171"/>
                <a:gd name="T58" fmla="*/ 99 w 191"/>
                <a:gd name="T59" fmla="*/ 171 h 171"/>
                <a:gd name="T60" fmla="*/ 101 w 191"/>
                <a:gd name="T61" fmla="*/ 171 h 171"/>
                <a:gd name="T62" fmla="*/ 105 w 191"/>
                <a:gd name="T63" fmla="*/ 171 h 171"/>
                <a:gd name="T64" fmla="*/ 107 w 191"/>
                <a:gd name="T65" fmla="*/ 171 h 171"/>
                <a:gd name="T66" fmla="*/ 112 w 191"/>
                <a:gd name="T67" fmla="*/ 170 h 171"/>
                <a:gd name="T68" fmla="*/ 116 w 191"/>
                <a:gd name="T69" fmla="*/ 169 h 171"/>
                <a:gd name="T70" fmla="*/ 121 w 191"/>
                <a:gd name="T71" fmla="*/ 169 h 171"/>
                <a:gd name="T72" fmla="*/ 126 w 191"/>
                <a:gd name="T73" fmla="*/ 168 h 171"/>
                <a:gd name="T74" fmla="*/ 139 w 191"/>
                <a:gd name="T75" fmla="*/ 162 h 171"/>
                <a:gd name="T76" fmla="*/ 152 w 191"/>
                <a:gd name="T77" fmla="*/ 155 h 171"/>
                <a:gd name="T78" fmla="*/ 164 w 191"/>
                <a:gd name="T79" fmla="*/ 147 h 171"/>
                <a:gd name="T80" fmla="*/ 173 w 191"/>
                <a:gd name="T81" fmla="*/ 137 h 171"/>
                <a:gd name="T82" fmla="*/ 181 w 191"/>
                <a:gd name="T83" fmla="*/ 125 h 171"/>
                <a:gd name="T84" fmla="*/ 187 w 191"/>
                <a:gd name="T85" fmla="*/ 112 h 171"/>
                <a:gd name="T86" fmla="*/ 190 w 191"/>
                <a:gd name="T87" fmla="*/ 99 h 171"/>
                <a:gd name="T88" fmla="*/ 191 w 191"/>
                <a:gd name="T89" fmla="*/ 85 h 171"/>
                <a:gd name="T90" fmla="*/ 190 w 191"/>
                <a:gd name="T91" fmla="*/ 70 h 171"/>
                <a:gd name="T92" fmla="*/ 186 w 191"/>
                <a:gd name="T93" fmla="*/ 55 h 171"/>
                <a:gd name="T94" fmla="*/ 179 w 191"/>
                <a:gd name="T95" fmla="*/ 42 h 171"/>
                <a:gd name="T96" fmla="*/ 169 w 191"/>
                <a:gd name="T97" fmla="*/ 30 h 171"/>
                <a:gd name="T98" fmla="*/ 158 w 191"/>
                <a:gd name="T99" fmla="*/ 19 h 171"/>
                <a:gd name="T100" fmla="*/ 144 w 191"/>
                <a:gd name="T101" fmla="*/ 11 h 171"/>
                <a:gd name="T102" fmla="*/ 129 w 191"/>
                <a:gd name="T103" fmla="*/ 4 h 171"/>
                <a:gd name="T104" fmla="*/ 113 w 191"/>
                <a:gd name="T10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" h="171">
                  <a:moveTo>
                    <a:pt x="113" y="1"/>
                  </a:moveTo>
                  <a:lnTo>
                    <a:pt x="108" y="0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9" y="6"/>
                  </a:lnTo>
                  <a:lnTo>
                    <a:pt x="43" y="15"/>
                  </a:lnTo>
                  <a:lnTo>
                    <a:pt x="28" y="25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2" y="68"/>
                  </a:lnTo>
                  <a:lnTo>
                    <a:pt x="0" y="85"/>
                  </a:lnTo>
                  <a:lnTo>
                    <a:pt x="1" y="99"/>
                  </a:lnTo>
                  <a:lnTo>
                    <a:pt x="5" y="111"/>
                  </a:lnTo>
                  <a:lnTo>
                    <a:pt x="10" y="124"/>
                  </a:lnTo>
                  <a:lnTo>
                    <a:pt x="17" y="134"/>
                  </a:lnTo>
                  <a:lnTo>
                    <a:pt x="27" y="145"/>
                  </a:lnTo>
                  <a:lnTo>
                    <a:pt x="37" y="153"/>
                  </a:lnTo>
                  <a:lnTo>
                    <a:pt x="48" y="160"/>
                  </a:lnTo>
                  <a:lnTo>
                    <a:pt x="61" y="166"/>
                  </a:lnTo>
                  <a:lnTo>
                    <a:pt x="66" y="167"/>
                  </a:lnTo>
                  <a:lnTo>
                    <a:pt x="70" y="168"/>
                  </a:lnTo>
                  <a:lnTo>
                    <a:pt x="74" y="169"/>
                  </a:lnTo>
                  <a:lnTo>
                    <a:pt x="78" y="170"/>
                  </a:lnTo>
                  <a:lnTo>
                    <a:pt x="83" y="170"/>
                  </a:lnTo>
                  <a:lnTo>
                    <a:pt x="88" y="171"/>
                  </a:lnTo>
                  <a:lnTo>
                    <a:pt x="91" y="171"/>
                  </a:lnTo>
                  <a:lnTo>
                    <a:pt x="96" y="171"/>
                  </a:lnTo>
                  <a:lnTo>
                    <a:pt x="99" y="171"/>
                  </a:lnTo>
                  <a:lnTo>
                    <a:pt x="101" y="171"/>
                  </a:lnTo>
                  <a:lnTo>
                    <a:pt x="105" y="171"/>
                  </a:lnTo>
                  <a:lnTo>
                    <a:pt x="107" y="171"/>
                  </a:lnTo>
                  <a:lnTo>
                    <a:pt x="112" y="170"/>
                  </a:lnTo>
                  <a:lnTo>
                    <a:pt x="116" y="169"/>
                  </a:lnTo>
                  <a:lnTo>
                    <a:pt x="121" y="169"/>
                  </a:lnTo>
                  <a:lnTo>
                    <a:pt x="126" y="168"/>
                  </a:lnTo>
                  <a:lnTo>
                    <a:pt x="139" y="162"/>
                  </a:lnTo>
                  <a:lnTo>
                    <a:pt x="152" y="155"/>
                  </a:lnTo>
                  <a:lnTo>
                    <a:pt x="164" y="147"/>
                  </a:lnTo>
                  <a:lnTo>
                    <a:pt x="173" y="137"/>
                  </a:lnTo>
                  <a:lnTo>
                    <a:pt x="181" y="125"/>
                  </a:lnTo>
                  <a:lnTo>
                    <a:pt x="187" y="112"/>
                  </a:lnTo>
                  <a:lnTo>
                    <a:pt x="190" y="99"/>
                  </a:lnTo>
                  <a:lnTo>
                    <a:pt x="191" y="85"/>
                  </a:lnTo>
                  <a:lnTo>
                    <a:pt x="190" y="70"/>
                  </a:lnTo>
                  <a:lnTo>
                    <a:pt x="186" y="55"/>
                  </a:lnTo>
                  <a:lnTo>
                    <a:pt x="179" y="42"/>
                  </a:lnTo>
                  <a:lnTo>
                    <a:pt x="169" y="30"/>
                  </a:lnTo>
                  <a:lnTo>
                    <a:pt x="158" y="19"/>
                  </a:lnTo>
                  <a:lnTo>
                    <a:pt x="144" y="11"/>
                  </a:lnTo>
                  <a:lnTo>
                    <a:pt x="129" y="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50" name="Freeform 127"/>
            <p:cNvSpPr>
              <a:spLocks/>
            </p:cNvSpPr>
            <p:nvPr/>
          </p:nvSpPr>
          <p:spPr bwMode="auto">
            <a:xfrm>
              <a:off x="2115568" y="4682619"/>
              <a:ext cx="30615" cy="27652"/>
            </a:xfrm>
            <a:custGeom>
              <a:avLst/>
              <a:gdLst>
                <a:gd name="T0" fmla="*/ 74 w 124"/>
                <a:gd name="T1" fmla="*/ 110 h 111"/>
                <a:gd name="T2" fmla="*/ 72 w 124"/>
                <a:gd name="T3" fmla="*/ 111 h 111"/>
                <a:gd name="T4" fmla="*/ 69 w 124"/>
                <a:gd name="T5" fmla="*/ 111 h 111"/>
                <a:gd name="T6" fmla="*/ 65 w 124"/>
                <a:gd name="T7" fmla="*/ 111 h 111"/>
                <a:gd name="T8" fmla="*/ 62 w 124"/>
                <a:gd name="T9" fmla="*/ 111 h 111"/>
                <a:gd name="T10" fmla="*/ 49 w 124"/>
                <a:gd name="T11" fmla="*/ 110 h 111"/>
                <a:gd name="T12" fmla="*/ 38 w 124"/>
                <a:gd name="T13" fmla="*/ 107 h 111"/>
                <a:gd name="T14" fmla="*/ 27 w 124"/>
                <a:gd name="T15" fmla="*/ 102 h 111"/>
                <a:gd name="T16" fmla="*/ 18 w 124"/>
                <a:gd name="T17" fmla="*/ 95 h 111"/>
                <a:gd name="T18" fmla="*/ 10 w 124"/>
                <a:gd name="T19" fmla="*/ 86 h 111"/>
                <a:gd name="T20" fmla="*/ 4 w 124"/>
                <a:gd name="T21" fmla="*/ 77 h 111"/>
                <a:gd name="T22" fmla="*/ 1 w 124"/>
                <a:gd name="T23" fmla="*/ 66 h 111"/>
                <a:gd name="T24" fmla="*/ 0 w 124"/>
                <a:gd name="T25" fmla="*/ 55 h 111"/>
                <a:gd name="T26" fmla="*/ 1 w 124"/>
                <a:gd name="T27" fmla="*/ 43 h 111"/>
                <a:gd name="T28" fmla="*/ 4 w 124"/>
                <a:gd name="T29" fmla="*/ 34 h 111"/>
                <a:gd name="T30" fmla="*/ 10 w 124"/>
                <a:gd name="T31" fmla="*/ 24 h 111"/>
                <a:gd name="T32" fmla="*/ 18 w 124"/>
                <a:gd name="T33" fmla="*/ 16 h 111"/>
                <a:gd name="T34" fmla="*/ 27 w 124"/>
                <a:gd name="T35" fmla="*/ 9 h 111"/>
                <a:gd name="T36" fmla="*/ 38 w 124"/>
                <a:gd name="T37" fmla="*/ 4 h 111"/>
                <a:gd name="T38" fmla="*/ 49 w 124"/>
                <a:gd name="T39" fmla="*/ 1 h 111"/>
                <a:gd name="T40" fmla="*/ 62 w 124"/>
                <a:gd name="T41" fmla="*/ 0 h 111"/>
                <a:gd name="T42" fmla="*/ 66 w 124"/>
                <a:gd name="T43" fmla="*/ 0 h 111"/>
                <a:gd name="T44" fmla="*/ 70 w 124"/>
                <a:gd name="T45" fmla="*/ 0 h 111"/>
                <a:gd name="T46" fmla="*/ 74 w 124"/>
                <a:gd name="T47" fmla="*/ 0 h 111"/>
                <a:gd name="T48" fmla="*/ 78 w 124"/>
                <a:gd name="T49" fmla="*/ 1 h 111"/>
                <a:gd name="T50" fmla="*/ 87 w 124"/>
                <a:gd name="T51" fmla="*/ 4 h 111"/>
                <a:gd name="T52" fmla="*/ 96 w 124"/>
                <a:gd name="T53" fmla="*/ 9 h 111"/>
                <a:gd name="T54" fmla="*/ 104 w 124"/>
                <a:gd name="T55" fmla="*/ 14 h 111"/>
                <a:gd name="T56" fmla="*/ 111 w 124"/>
                <a:gd name="T57" fmla="*/ 20 h 111"/>
                <a:gd name="T58" fmla="*/ 116 w 124"/>
                <a:gd name="T59" fmla="*/ 28 h 111"/>
                <a:gd name="T60" fmla="*/ 120 w 124"/>
                <a:gd name="T61" fmla="*/ 36 h 111"/>
                <a:gd name="T62" fmla="*/ 123 w 124"/>
                <a:gd name="T63" fmla="*/ 46 h 111"/>
                <a:gd name="T64" fmla="*/ 124 w 124"/>
                <a:gd name="T65" fmla="*/ 55 h 111"/>
                <a:gd name="T66" fmla="*/ 123 w 124"/>
                <a:gd name="T67" fmla="*/ 65 h 111"/>
                <a:gd name="T68" fmla="*/ 120 w 124"/>
                <a:gd name="T69" fmla="*/ 74 h 111"/>
                <a:gd name="T70" fmla="*/ 116 w 124"/>
                <a:gd name="T71" fmla="*/ 84 h 111"/>
                <a:gd name="T72" fmla="*/ 110 w 124"/>
                <a:gd name="T73" fmla="*/ 91 h 111"/>
                <a:gd name="T74" fmla="*/ 103 w 124"/>
                <a:gd name="T75" fmla="*/ 97 h 111"/>
                <a:gd name="T76" fmla="*/ 94 w 124"/>
                <a:gd name="T77" fmla="*/ 103 h 111"/>
                <a:gd name="T78" fmla="*/ 85 w 124"/>
                <a:gd name="T79" fmla="*/ 108 h 111"/>
                <a:gd name="T80" fmla="*/ 74 w 124"/>
                <a:gd name="T81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111">
                  <a:moveTo>
                    <a:pt x="74" y="110"/>
                  </a:moveTo>
                  <a:lnTo>
                    <a:pt x="72" y="111"/>
                  </a:lnTo>
                  <a:lnTo>
                    <a:pt x="69" y="111"/>
                  </a:lnTo>
                  <a:lnTo>
                    <a:pt x="65" y="111"/>
                  </a:lnTo>
                  <a:lnTo>
                    <a:pt x="62" y="111"/>
                  </a:lnTo>
                  <a:lnTo>
                    <a:pt x="49" y="110"/>
                  </a:lnTo>
                  <a:lnTo>
                    <a:pt x="38" y="107"/>
                  </a:lnTo>
                  <a:lnTo>
                    <a:pt x="27" y="102"/>
                  </a:lnTo>
                  <a:lnTo>
                    <a:pt x="18" y="95"/>
                  </a:lnTo>
                  <a:lnTo>
                    <a:pt x="10" y="86"/>
                  </a:lnTo>
                  <a:lnTo>
                    <a:pt x="4" y="77"/>
                  </a:lnTo>
                  <a:lnTo>
                    <a:pt x="1" y="66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49" y="1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96" y="9"/>
                  </a:lnTo>
                  <a:lnTo>
                    <a:pt x="104" y="14"/>
                  </a:lnTo>
                  <a:lnTo>
                    <a:pt x="111" y="20"/>
                  </a:lnTo>
                  <a:lnTo>
                    <a:pt x="116" y="28"/>
                  </a:lnTo>
                  <a:lnTo>
                    <a:pt x="120" y="36"/>
                  </a:lnTo>
                  <a:lnTo>
                    <a:pt x="123" y="46"/>
                  </a:lnTo>
                  <a:lnTo>
                    <a:pt x="124" y="55"/>
                  </a:lnTo>
                  <a:lnTo>
                    <a:pt x="123" y="65"/>
                  </a:lnTo>
                  <a:lnTo>
                    <a:pt x="120" y="74"/>
                  </a:lnTo>
                  <a:lnTo>
                    <a:pt x="116" y="84"/>
                  </a:lnTo>
                  <a:lnTo>
                    <a:pt x="110" y="91"/>
                  </a:lnTo>
                  <a:lnTo>
                    <a:pt x="103" y="97"/>
                  </a:lnTo>
                  <a:lnTo>
                    <a:pt x="94" y="103"/>
                  </a:lnTo>
                  <a:lnTo>
                    <a:pt x="85" y="108"/>
                  </a:lnTo>
                  <a:lnTo>
                    <a:pt x="74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  <p:sp>
          <p:nvSpPr>
            <p:cNvPr id="51" name="Freeform 128"/>
            <p:cNvSpPr>
              <a:spLocks/>
            </p:cNvSpPr>
            <p:nvPr/>
          </p:nvSpPr>
          <p:spPr bwMode="auto">
            <a:xfrm>
              <a:off x="2041995" y="4971483"/>
              <a:ext cx="176775" cy="41478"/>
            </a:xfrm>
            <a:custGeom>
              <a:avLst/>
              <a:gdLst>
                <a:gd name="T0" fmla="*/ 603 w 718"/>
                <a:gd name="T1" fmla="*/ 103 h 168"/>
                <a:gd name="T2" fmla="*/ 600 w 718"/>
                <a:gd name="T3" fmla="*/ 88 h 168"/>
                <a:gd name="T4" fmla="*/ 593 w 718"/>
                <a:gd name="T5" fmla="*/ 76 h 168"/>
                <a:gd name="T6" fmla="*/ 583 w 718"/>
                <a:gd name="T7" fmla="*/ 62 h 168"/>
                <a:gd name="T8" fmla="*/ 568 w 718"/>
                <a:gd name="T9" fmla="*/ 50 h 168"/>
                <a:gd name="T10" fmla="*/ 550 w 718"/>
                <a:gd name="T11" fmla="*/ 39 h 168"/>
                <a:gd name="T12" fmla="*/ 529 w 718"/>
                <a:gd name="T13" fmla="*/ 28 h 168"/>
                <a:gd name="T14" fmla="*/ 505 w 718"/>
                <a:gd name="T15" fmla="*/ 20 h 168"/>
                <a:gd name="T16" fmla="*/ 478 w 718"/>
                <a:gd name="T17" fmla="*/ 12 h 168"/>
                <a:gd name="T18" fmla="*/ 466 w 718"/>
                <a:gd name="T19" fmla="*/ 10 h 168"/>
                <a:gd name="T20" fmla="*/ 452 w 718"/>
                <a:gd name="T21" fmla="*/ 7 h 168"/>
                <a:gd name="T22" fmla="*/ 438 w 718"/>
                <a:gd name="T23" fmla="*/ 4 h 168"/>
                <a:gd name="T24" fmla="*/ 423 w 718"/>
                <a:gd name="T25" fmla="*/ 3 h 168"/>
                <a:gd name="T26" fmla="*/ 409 w 718"/>
                <a:gd name="T27" fmla="*/ 2 h 168"/>
                <a:gd name="T28" fmla="*/ 394 w 718"/>
                <a:gd name="T29" fmla="*/ 1 h 168"/>
                <a:gd name="T30" fmla="*/ 378 w 718"/>
                <a:gd name="T31" fmla="*/ 0 h 168"/>
                <a:gd name="T32" fmla="*/ 363 w 718"/>
                <a:gd name="T33" fmla="*/ 0 h 168"/>
                <a:gd name="T34" fmla="*/ 357 w 718"/>
                <a:gd name="T35" fmla="*/ 0 h 168"/>
                <a:gd name="T36" fmla="*/ 351 w 718"/>
                <a:gd name="T37" fmla="*/ 0 h 168"/>
                <a:gd name="T38" fmla="*/ 347 w 718"/>
                <a:gd name="T39" fmla="*/ 0 h 168"/>
                <a:gd name="T40" fmla="*/ 341 w 718"/>
                <a:gd name="T41" fmla="*/ 0 h 168"/>
                <a:gd name="T42" fmla="*/ 330 w 718"/>
                <a:gd name="T43" fmla="*/ 1 h 168"/>
                <a:gd name="T44" fmla="*/ 317 w 718"/>
                <a:gd name="T45" fmla="*/ 1 h 168"/>
                <a:gd name="T46" fmla="*/ 305 w 718"/>
                <a:gd name="T47" fmla="*/ 2 h 168"/>
                <a:gd name="T48" fmla="*/ 294 w 718"/>
                <a:gd name="T49" fmla="*/ 3 h 168"/>
                <a:gd name="T50" fmla="*/ 282 w 718"/>
                <a:gd name="T51" fmla="*/ 5 h 168"/>
                <a:gd name="T52" fmla="*/ 272 w 718"/>
                <a:gd name="T53" fmla="*/ 7 h 168"/>
                <a:gd name="T54" fmla="*/ 262 w 718"/>
                <a:gd name="T55" fmla="*/ 9 h 168"/>
                <a:gd name="T56" fmla="*/ 251 w 718"/>
                <a:gd name="T57" fmla="*/ 11 h 168"/>
                <a:gd name="T58" fmla="*/ 224 w 718"/>
                <a:gd name="T59" fmla="*/ 19 h 168"/>
                <a:gd name="T60" fmla="*/ 199 w 718"/>
                <a:gd name="T61" fmla="*/ 27 h 168"/>
                <a:gd name="T62" fmla="*/ 178 w 718"/>
                <a:gd name="T63" fmla="*/ 38 h 168"/>
                <a:gd name="T64" fmla="*/ 159 w 718"/>
                <a:gd name="T65" fmla="*/ 49 h 168"/>
                <a:gd name="T66" fmla="*/ 143 w 718"/>
                <a:gd name="T67" fmla="*/ 62 h 168"/>
                <a:gd name="T68" fmla="*/ 133 w 718"/>
                <a:gd name="T69" fmla="*/ 75 h 168"/>
                <a:gd name="T70" fmla="*/ 125 w 718"/>
                <a:gd name="T71" fmla="*/ 88 h 168"/>
                <a:gd name="T72" fmla="*/ 122 w 718"/>
                <a:gd name="T73" fmla="*/ 103 h 168"/>
                <a:gd name="T74" fmla="*/ 88 w 718"/>
                <a:gd name="T75" fmla="*/ 111 h 168"/>
                <a:gd name="T76" fmla="*/ 60 w 718"/>
                <a:gd name="T77" fmla="*/ 121 h 168"/>
                <a:gd name="T78" fmla="*/ 38 w 718"/>
                <a:gd name="T79" fmla="*/ 130 h 168"/>
                <a:gd name="T80" fmla="*/ 23 w 718"/>
                <a:gd name="T81" fmla="*/ 139 h 168"/>
                <a:gd name="T82" fmla="*/ 12 w 718"/>
                <a:gd name="T83" fmla="*/ 147 h 168"/>
                <a:gd name="T84" fmla="*/ 5 w 718"/>
                <a:gd name="T85" fmla="*/ 155 h 168"/>
                <a:gd name="T86" fmla="*/ 1 w 718"/>
                <a:gd name="T87" fmla="*/ 162 h 168"/>
                <a:gd name="T88" fmla="*/ 0 w 718"/>
                <a:gd name="T89" fmla="*/ 168 h 168"/>
                <a:gd name="T90" fmla="*/ 335 w 718"/>
                <a:gd name="T91" fmla="*/ 168 h 168"/>
                <a:gd name="T92" fmla="*/ 718 w 718"/>
                <a:gd name="T93" fmla="*/ 168 h 168"/>
                <a:gd name="T94" fmla="*/ 717 w 718"/>
                <a:gd name="T95" fmla="*/ 162 h 168"/>
                <a:gd name="T96" fmla="*/ 713 w 718"/>
                <a:gd name="T97" fmla="*/ 155 h 168"/>
                <a:gd name="T98" fmla="*/ 706 w 718"/>
                <a:gd name="T99" fmla="*/ 147 h 168"/>
                <a:gd name="T100" fmla="*/ 695 w 718"/>
                <a:gd name="T101" fmla="*/ 139 h 168"/>
                <a:gd name="T102" fmla="*/ 680 w 718"/>
                <a:gd name="T103" fmla="*/ 130 h 168"/>
                <a:gd name="T104" fmla="*/ 660 w 718"/>
                <a:gd name="T105" fmla="*/ 121 h 168"/>
                <a:gd name="T106" fmla="*/ 635 w 718"/>
                <a:gd name="T107" fmla="*/ 111 h 168"/>
                <a:gd name="T108" fmla="*/ 603 w 718"/>
                <a:gd name="T109" fmla="*/ 10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168">
                  <a:moveTo>
                    <a:pt x="603" y="103"/>
                  </a:moveTo>
                  <a:lnTo>
                    <a:pt x="600" y="88"/>
                  </a:lnTo>
                  <a:lnTo>
                    <a:pt x="593" y="76"/>
                  </a:lnTo>
                  <a:lnTo>
                    <a:pt x="583" y="62"/>
                  </a:lnTo>
                  <a:lnTo>
                    <a:pt x="568" y="50"/>
                  </a:lnTo>
                  <a:lnTo>
                    <a:pt x="550" y="39"/>
                  </a:lnTo>
                  <a:lnTo>
                    <a:pt x="529" y="28"/>
                  </a:lnTo>
                  <a:lnTo>
                    <a:pt x="505" y="20"/>
                  </a:lnTo>
                  <a:lnTo>
                    <a:pt x="478" y="12"/>
                  </a:lnTo>
                  <a:lnTo>
                    <a:pt x="466" y="10"/>
                  </a:lnTo>
                  <a:lnTo>
                    <a:pt x="452" y="7"/>
                  </a:lnTo>
                  <a:lnTo>
                    <a:pt x="438" y="4"/>
                  </a:lnTo>
                  <a:lnTo>
                    <a:pt x="423" y="3"/>
                  </a:lnTo>
                  <a:lnTo>
                    <a:pt x="409" y="2"/>
                  </a:lnTo>
                  <a:lnTo>
                    <a:pt x="394" y="1"/>
                  </a:lnTo>
                  <a:lnTo>
                    <a:pt x="378" y="0"/>
                  </a:lnTo>
                  <a:lnTo>
                    <a:pt x="363" y="0"/>
                  </a:lnTo>
                  <a:lnTo>
                    <a:pt x="357" y="0"/>
                  </a:lnTo>
                  <a:lnTo>
                    <a:pt x="351" y="0"/>
                  </a:lnTo>
                  <a:lnTo>
                    <a:pt x="347" y="0"/>
                  </a:lnTo>
                  <a:lnTo>
                    <a:pt x="341" y="0"/>
                  </a:lnTo>
                  <a:lnTo>
                    <a:pt x="330" y="1"/>
                  </a:lnTo>
                  <a:lnTo>
                    <a:pt x="317" y="1"/>
                  </a:lnTo>
                  <a:lnTo>
                    <a:pt x="305" y="2"/>
                  </a:lnTo>
                  <a:lnTo>
                    <a:pt x="294" y="3"/>
                  </a:lnTo>
                  <a:lnTo>
                    <a:pt x="282" y="5"/>
                  </a:lnTo>
                  <a:lnTo>
                    <a:pt x="272" y="7"/>
                  </a:lnTo>
                  <a:lnTo>
                    <a:pt x="262" y="9"/>
                  </a:lnTo>
                  <a:lnTo>
                    <a:pt x="251" y="11"/>
                  </a:lnTo>
                  <a:lnTo>
                    <a:pt x="224" y="19"/>
                  </a:lnTo>
                  <a:lnTo>
                    <a:pt x="199" y="27"/>
                  </a:lnTo>
                  <a:lnTo>
                    <a:pt x="178" y="38"/>
                  </a:lnTo>
                  <a:lnTo>
                    <a:pt x="159" y="49"/>
                  </a:lnTo>
                  <a:lnTo>
                    <a:pt x="143" y="62"/>
                  </a:lnTo>
                  <a:lnTo>
                    <a:pt x="133" y="75"/>
                  </a:lnTo>
                  <a:lnTo>
                    <a:pt x="125" y="88"/>
                  </a:lnTo>
                  <a:lnTo>
                    <a:pt x="122" y="103"/>
                  </a:lnTo>
                  <a:lnTo>
                    <a:pt x="88" y="111"/>
                  </a:lnTo>
                  <a:lnTo>
                    <a:pt x="60" y="121"/>
                  </a:lnTo>
                  <a:lnTo>
                    <a:pt x="38" y="130"/>
                  </a:lnTo>
                  <a:lnTo>
                    <a:pt x="23" y="139"/>
                  </a:lnTo>
                  <a:lnTo>
                    <a:pt x="12" y="147"/>
                  </a:lnTo>
                  <a:lnTo>
                    <a:pt x="5" y="155"/>
                  </a:lnTo>
                  <a:lnTo>
                    <a:pt x="1" y="162"/>
                  </a:lnTo>
                  <a:lnTo>
                    <a:pt x="0" y="168"/>
                  </a:lnTo>
                  <a:lnTo>
                    <a:pt x="335" y="168"/>
                  </a:lnTo>
                  <a:lnTo>
                    <a:pt x="718" y="168"/>
                  </a:lnTo>
                  <a:lnTo>
                    <a:pt x="717" y="162"/>
                  </a:lnTo>
                  <a:lnTo>
                    <a:pt x="713" y="155"/>
                  </a:lnTo>
                  <a:lnTo>
                    <a:pt x="706" y="147"/>
                  </a:lnTo>
                  <a:lnTo>
                    <a:pt x="695" y="139"/>
                  </a:lnTo>
                  <a:lnTo>
                    <a:pt x="680" y="130"/>
                  </a:lnTo>
                  <a:lnTo>
                    <a:pt x="660" y="121"/>
                  </a:lnTo>
                  <a:lnTo>
                    <a:pt x="635" y="111"/>
                  </a:lnTo>
                  <a:lnTo>
                    <a:pt x="603" y="10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QA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77779" y="1655678"/>
            <a:ext cx="527572" cy="633463"/>
            <a:chOff x="7403578" y="3975101"/>
            <a:chExt cx="1051671" cy="1262756"/>
          </a:xfrm>
        </p:grpSpPr>
        <p:sp>
          <p:nvSpPr>
            <p:cNvPr id="53" name="Oval 52"/>
            <p:cNvSpPr/>
            <p:nvPr/>
          </p:nvSpPr>
          <p:spPr>
            <a:xfrm>
              <a:off x="7403578" y="3975101"/>
              <a:ext cx="770776" cy="770778"/>
            </a:xfrm>
            <a:prstGeom prst="ellips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4" name="Arc 53"/>
            <p:cNvSpPr/>
            <p:nvPr/>
          </p:nvSpPr>
          <p:spPr>
            <a:xfrm>
              <a:off x="7520027" y="4090466"/>
              <a:ext cx="594052" cy="540047"/>
            </a:xfrm>
            <a:prstGeom prst="arc">
              <a:avLst>
                <a:gd name="adj1" fmla="val 5553826"/>
                <a:gd name="adj2" fmla="val 12448466"/>
              </a:avLst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 rot="18900000">
              <a:off x="8037705" y="4666828"/>
              <a:ext cx="170958" cy="535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 rot="2700000">
              <a:off x="8076112" y="4858721"/>
              <a:ext cx="590199" cy="168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54933" y="1441919"/>
            <a:ext cx="1030779" cy="1030779"/>
            <a:chOff x="6854933" y="1408667"/>
            <a:chExt cx="1030779" cy="1030779"/>
          </a:xfrm>
        </p:grpSpPr>
        <p:grpSp>
          <p:nvGrpSpPr>
            <p:cNvPr id="35" name="Group 34"/>
            <p:cNvGrpSpPr/>
            <p:nvPr/>
          </p:nvGrpSpPr>
          <p:grpSpPr>
            <a:xfrm>
              <a:off x="6854933" y="1408667"/>
              <a:ext cx="1030779" cy="1030779"/>
              <a:chOff x="409382" y="1595220"/>
              <a:chExt cx="937072" cy="937072"/>
            </a:xfrm>
          </p:grpSpPr>
          <p:sp>
            <p:nvSpPr>
              <p:cNvPr id="36" name="Oval 35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ord 36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chord">
                <a:avLst>
                  <a:gd name="adj1" fmla="val 2700000"/>
                  <a:gd name="adj2" fmla="val 13721502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005698" y="1729465"/>
              <a:ext cx="729248" cy="389182"/>
              <a:chOff x="225425" y="4060825"/>
              <a:chExt cx="1327150" cy="600075"/>
            </a:xfrm>
            <a:solidFill>
              <a:schemeClr val="bg1"/>
            </a:solidFill>
          </p:grpSpPr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01700" y="4270375"/>
                <a:ext cx="7938" cy="3175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  <a:gd name="T8" fmla="*/ 5 w 5"/>
                  <a:gd name="T9" fmla="*/ 0 h 2"/>
                  <a:gd name="T10" fmla="*/ 5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868363" y="4575175"/>
                <a:ext cx="69850" cy="85725"/>
              </a:xfrm>
              <a:custGeom>
                <a:avLst/>
                <a:gdLst>
                  <a:gd name="T0" fmla="*/ 40 w 44"/>
                  <a:gd name="T1" fmla="*/ 46 h 54"/>
                  <a:gd name="T2" fmla="*/ 40 w 44"/>
                  <a:gd name="T3" fmla="*/ 46 h 54"/>
                  <a:gd name="T4" fmla="*/ 38 w 44"/>
                  <a:gd name="T5" fmla="*/ 46 h 54"/>
                  <a:gd name="T6" fmla="*/ 38 w 44"/>
                  <a:gd name="T7" fmla="*/ 46 h 54"/>
                  <a:gd name="T8" fmla="*/ 32 w 44"/>
                  <a:gd name="T9" fmla="*/ 52 h 54"/>
                  <a:gd name="T10" fmla="*/ 26 w 44"/>
                  <a:gd name="T11" fmla="*/ 54 h 54"/>
                  <a:gd name="T12" fmla="*/ 17 w 44"/>
                  <a:gd name="T13" fmla="*/ 52 h 54"/>
                  <a:gd name="T14" fmla="*/ 9 w 44"/>
                  <a:gd name="T15" fmla="*/ 50 h 54"/>
                  <a:gd name="T16" fmla="*/ 5 w 44"/>
                  <a:gd name="T17" fmla="*/ 46 h 54"/>
                  <a:gd name="T18" fmla="*/ 0 w 44"/>
                  <a:gd name="T19" fmla="*/ 41 h 54"/>
                  <a:gd name="T20" fmla="*/ 0 w 44"/>
                  <a:gd name="T21" fmla="*/ 41 h 54"/>
                  <a:gd name="T22" fmla="*/ 3 w 44"/>
                  <a:gd name="T23" fmla="*/ 39 h 54"/>
                  <a:gd name="T24" fmla="*/ 15 w 44"/>
                  <a:gd name="T25" fmla="*/ 0 h 54"/>
                  <a:gd name="T26" fmla="*/ 15 w 44"/>
                  <a:gd name="T27" fmla="*/ 0 h 54"/>
                  <a:gd name="T28" fmla="*/ 17 w 44"/>
                  <a:gd name="T29" fmla="*/ 0 h 54"/>
                  <a:gd name="T30" fmla="*/ 17 w 44"/>
                  <a:gd name="T31" fmla="*/ 0 h 54"/>
                  <a:gd name="T32" fmla="*/ 21 w 44"/>
                  <a:gd name="T33" fmla="*/ 4 h 54"/>
                  <a:gd name="T34" fmla="*/ 21 w 44"/>
                  <a:gd name="T35" fmla="*/ 4 h 54"/>
                  <a:gd name="T36" fmla="*/ 23 w 44"/>
                  <a:gd name="T37" fmla="*/ 6 h 54"/>
                  <a:gd name="T38" fmla="*/ 23 w 44"/>
                  <a:gd name="T39" fmla="*/ 6 h 54"/>
                  <a:gd name="T40" fmla="*/ 28 w 44"/>
                  <a:gd name="T41" fmla="*/ 8 h 54"/>
                  <a:gd name="T42" fmla="*/ 28 w 44"/>
                  <a:gd name="T43" fmla="*/ 8 h 54"/>
                  <a:gd name="T44" fmla="*/ 28 w 44"/>
                  <a:gd name="T45" fmla="*/ 10 h 54"/>
                  <a:gd name="T46" fmla="*/ 28 w 44"/>
                  <a:gd name="T47" fmla="*/ 10 h 54"/>
                  <a:gd name="T48" fmla="*/ 32 w 44"/>
                  <a:gd name="T49" fmla="*/ 12 h 54"/>
                  <a:gd name="T50" fmla="*/ 32 w 44"/>
                  <a:gd name="T51" fmla="*/ 12 h 54"/>
                  <a:gd name="T52" fmla="*/ 36 w 44"/>
                  <a:gd name="T53" fmla="*/ 16 h 54"/>
                  <a:gd name="T54" fmla="*/ 36 w 44"/>
                  <a:gd name="T55" fmla="*/ 16 h 54"/>
                  <a:gd name="T56" fmla="*/ 42 w 44"/>
                  <a:gd name="T57" fmla="*/ 23 h 54"/>
                  <a:gd name="T58" fmla="*/ 44 w 44"/>
                  <a:gd name="T59" fmla="*/ 29 h 54"/>
                  <a:gd name="T60" fmla="*/ 42 w 44"/>
                  <a:gd name="T61" fmla="*/ 37 h 54"/>
                  <a:gd name="T62" fmla="*/ 40 w 44"/>
                  <a:gd name="T63" fmla="*/ 46 h 54"/>
                  <a:gd name="T64" fmla="*/ 40 w 44"/>
                  <a:gd name="T65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54">
                    <a:moveTo>
                      <a:pt x="40" y="46"/>
                    </a:moveTo>
                    <a:lnTo>
                      <a:pt x="40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2" y="52"/>
                    </a:lnTo>
                    <a:lnTo>
                      <a:pt x="26" y="54"/>
                    </a:lnTo>
                    <a:lnTo>
                      <a:pt x="17" y="52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3" y="3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42" y="23"/>
                    </a:lnTo>
                    <a:lnTo>
                      <a:pt x="44" y="29"/>
                    </a:lnTo>
                    <a:lnTo>
                      <a:pt x="42" y="37"/>
                    </a:lnTo>
                    <a:lnTo>
                      <a:pt x="40" y="46"/>
                    </a:lnTo>
                    <a:lnTo>
                      <a:pt x="4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447675" y="4160838"/>
                <a:ext cx="760413" cy="463550"/>
              </a:xfrm>
              <a:custGeom>
                <a:avLst/>
                <a:gdLst>
                  <a:gd name="T0" fmla="*/ 460 w 479"/>
                  <a:gd name="T1" fmla="*/ 242 h 292"/>
                  <a:gd name="T2" fmla="*/ 441 w 479"/>
                  <a:gd name="T3" fmla="*/ 236 h 292"/>
                  <a:gd name="T4" fmla="*/ 383 w 479"/>
                  <a:gd name="T5" fmla="*/ 190 h 292"/>
                  <a:gd name="T6" fmla="*/ 370 w 479"/>
                  <a:gd name="T7" fmla="*/ 179 h 292"/>
                  <a:gd name="T8" fmla="*/ 291 w 479"/>
                  <a:gd name="T9" fmla="*/ 129 h 292"/>
                  <a:gd name="T10" fmla="*/ 366 w 479"/>
                  <a:gd name="T11" fmla="*/ 190 h 292"/>
                  <a:gd name="T12" fmla="*/ 378 w 479"/>
                  <a:gd name="T13" fmla="*/ 200 h 292"/>
                  <a:gd name="T14" fmla="*/ 405 w 479"/>
                  <a:gd name="T15" fmla="*/ 221 h 292"/>
                  <a:gd name="T16" fmla="*/ 412 w 479"/>
                  <a:gd name="T17" fmla="*/ 225 h 292"/>
                  <a:gd name="T18" fmla="*/ 416 w 479"/>
                  <a:gd name="T19" fmla="*/ 229 h 292"/>
                  <a:gd name="T20" fmla="*/ 420 w 479"/>
                  <a:gd name="T21" fmla="*/ 259 h 292"/>
                  <a:gd name="T22" fmla="*/ 412 w 479"/>
                  <a:gd name="T23" fmla="*/ 265 h 292"/>
                  <a:gd name="T24" fmla="*/ 387 w 479"/>
                  <a:gd name="T25" fmla="*/ 261 h 292"/>
                  <a:gd name="T26" fmla="*/ 385 w 479"/>
                  <a:gd name="T27" fmla="*/ 259 h 292"/>
                  <a:gd name="T28" fmla="*/ 380 w 479"/>
                  <a:gd name="T29" fmla="*/ 257 h 292"/>
                  <a:gd name="T30" fmla="*/ 378 w 479"/>
                  <a:gd name="T31" fmla="*/ 254 h 292"/>
                  <a:gd name="T32" fmla="*/ 366 w 479"/>
                  <a:gd name="T33" fmla="*/ 244 h 292"/>
                  <a:gd name="T34" fmla="*/ 357 w 479"/>
                  <a:gd name="T35" fmla="*/ 238 h 292"/>
                  <a:gd name="T36" fmla="*/ 263 w 479"/>
                  <a:gd name="T37" fmla="*/ 165 h 292"/>
                  <a:gd name="T38" fmla="*/ 322 w 479"/>
                  <a:gd name="T39" fmla="*/ 225 h 292"/>
                  <a:gd name="T40" fmla="*/ 334 w 479"/>
                  <a:gd name="T41" fmla="*/ 234 h 292"/>
                  <a:gd name="T42" fmla="*/ 349 w 479"/>
                  <a:gd name="T43" fmla="*/ 246 h 292"/>
                  <a:gd name="T44" fmla="*/ 353 w 479"/>
                  <a:gd name="T45" fmla="*/ 248 h 292"/>
                  <a:gd name="T46" fmla="*/ 366 w 479"/>
                  <a:gd name="T47" fmla="*/ 261 h 292"/>
                  <a:gd name="T48" fmla="*/ 364 w 479"/>
                  <a:gd name="T49" fmla="*/ 284 h 292"/>
                  <a:gd name="T50" fmla="*/ 341 w 479"/>
                  <a:gd name="T51" fmla="*/ 292 h 292"/>
                  <a:gd name="T52" fmla="*/ 330 w 479"/>
                  <a:gd name="T53" fmla="*/ 284 h 292"/>
                  <a:gd name="T54" fmla="*/ 326 w 479"/>
                  <a:gd name="T55" fmla="*/ 282 h 292"/>
                  <a:gd name="T56" fmla="*/ 291 w 479"/>
                  <a:gd name="T57" fmla="*/ 254 h 292"/>
                  <a:gd name="T58" fmla="*/ 280 w 479"/>
                  <a:gd name="T59" fmla="*/ 234 h 292"/>
                  <a:gd name="T60" fmla="*/ 255 w 479"/>
                  <a:gd name="T61" fmla="*/ 217 h 292"/>
                  <a:gd name="T62" fmla="*/ 234 w 479"/>
                  <a:gd name="T63" fmla="*/ 211 h 292"/>
                  <a:gd name="T64" fmla="*/ 217 w 479"/>
                  <a:gd name="T65" fmla="*/ 192 h 292"/>
                  <a:gd name="T66" fmla="*/ 188 w 479"/>
                  <a:gd name="T67" fmla="*/ 198 h 292"/>
                  <a:gd name="T68" fmla="*/ 171 w 479"/>
                  <a:gd name="T69" fmla="*/ 186 h 292"/>
                  <a:gd name="T70" fmla="*/ 148 w 479"/>
                  <a:gd name="T71" fmla="*/ 181 h 292"/>
                  <a:gd name="T72" fmla="*/ 128 w 479"/>
                  <a:gd name="T73" fmla="*/ 188 h 292"/>
                  <a:gd name="T74" fmla="*/ 102 w 479"/>
                  <a:gd name="T75" fmla="*/ 171 h 292"/>
                  <a:gd name="T76" fmla="*/ 75 w 479"/>
                  <a:gd name="T77" fmla="*/ 192 h 292"/>
                  <a:gd name="T78" fmla="*/ 2 w 479"/>
                  <a:gd name="T79" fmla="*/ 152 h 292"/>
                  <a:gd name="T80" fmla="*/ 75 w 479"/>
                  <a:gd name="T81" fmla="*/ 12 h 292"/>
                  <a:gd name="T82" fmla="*/ 123 w 479"/>
                  <a:gd name="T83" fmla="*/ 25 h 292"/>
                  <a:gd name="T84" fmla="*/ 222 w 479"/>
                  <a:gd name="T85" fmla="*/ 0 h 292"/>
                  <a:gd name="T86" fmla="*/ 213 w 479"/>
                  <a:gd name="T87" fmla="*/ 12 h 292"/>
                  <a:gd name="T88" fmla="*/ 144 w 479"/>
                  <a:gd name="T89" fmla="*/ 64 h 292"/>
                  <a:gd name="T90" fmla="*/ 159 w 479"/>
                  <a:gd name="T91" fmla="*/ 102 h 292"/>
                  <a:gd name="T92" fmla="*/ 201 w 479"/>
                  <a:gd name="T93" fmla="*/ 106 h 292"/>
                  <a:gd name="T94" fmla="*/ 274 w 479"/>
                  <a:gd name="T95" fmla="*/ 75 h 292"/>
                  <a:gd name="T96" fmla="*/ 291 w 479"/>
                  <a:gd name="T97" fmla="*/ 69 h 292"/>
                  <a:gd name="T98" fmla="*/ 299 w 479"/>
                  <a:gd name="T99" fmla="*/ 71 h 292"/>
                  <a:gd name="T100" fmla="*/ 466 w 479"/>
                  <a:gd name="T101" fmla="*/ 200 h 292"/>
                  <a:gd name="T102" fmla="*/ 479 w 479"/>
                  <a:gd name="T103" fmla="*/ 22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9" h="292">
                    <a:moveTo>
                      <a:pt x="474" y="234"/>
                    </a:moveTo>
                    <a:lnTo>
                      <a:pt x="474" y="234"/>
                    </a:lnTo>
                    <a:lnTo>
                      <a:pt x="474" y="234"/>
                    </a:lnTo>
                    <a:lnTo>
                      <a:pt x="468" y="240"/>
                    </a:lnTo>
                    <a:lnTo>
                      <a:pt x="460" y="242"/>
                    </a:lnTo>
                    <a:lnTo>
                      <a:pt x="451" y="242"/>
                    </a:lnTo>
                    <a:lnTo>
                      <a:pt x="443" y="238"/>
                    </a:lnTo>
                    <a:lnTo>
                      <a:pt x="443" y="238"/>
                    </a:lnTo>
                    <a:lnTo>
                      <a:pt x="441" y="236"/>
                    </a:lnTo>
                    <a:lnTo>
                      <a:pt x="441" y="236"/>
                    </a:lnTo>
                    <a:lnTo>
                      <a:pt x="408" y="208"/>
                    </a:lnTo>
                    <a:lnTo>
                      <a:pt x="408" y="208"/>
                    </a:lnTo>
                    <a:lnTo>
                      <a:pt x="401" y="204"/>
                    </a:lnTo>
                    <a:lnTo>
                      <a:pt x="401" y="204"/>
                    </a:lnTo>
                    <a:lnTo>
                      <a:pt x="383" y="190"/>
                    </a:lnTo>
                    <a:lnTo>
                      <a:pt x="383" y="190"/>
                    </a:lnTo>
                    <a:lnTo>
                      <a:pt x="380" y="188"/>
                    </a:lnTo>
                    <a:lnTo>
                      <a:pt x="380" y="188"/>
                    </a:lnTo>
                    <a:lnTo>
                      <a:pt x="370" y="179"/>
                    </a:lnTo>
                    <a:lnTo>
                      <a:pt x="370" y="179"/>
                    </a:lnTo>
                    <a:lnTo>
                      <a:pt x="301" y="125"/>
                    </a:lnTo>
                    <a:lnTo>
                      <a:pt x="301" y="125"/>
                    </a:lnTo>
                    <a:lnTo>
                      <a:pt x="297" y="123"/>
                    </a:lnTo>
                    <a:lnTo>
                      <a:pt x="293" y="125"/>
                    </a:lnTo>
                    <a:lnTo>
                      <a:pt x="291" y="129"/>
                    </a:lnTo>
                    <a:lnTo>
                      <a:pt x="295" y="133"/>
                    </a:lnTo>
                    <a:lnTo>
                      <a:pt x="295" y="133"/>
                    </a:lnTo>
                    <a:lnTo>
                      <a:pt x="362" y="188"/>
                    </a:lnTo>
                    <a:lnTo>
                      <a:pt x="362" y="188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70" y="194"/>
                    </a:lnTo>
                    <a:lnTo>
                      <a:pt x="370" y="194"/>
                    </a:lnTo>
                    <a:lnTo>
                      <a:pt x="378" y="200"/>
                    </a:lnTo>
                    <a:lnTo>
                      <a:pt x="378" y="200"/>
                    </a:lnTo>
                    <a:lnTo>
                      <a:pt x="380" y="202"/>
                    </a:lnTo>
                    <a:lnTo>
                      <a:pt x="380" y="202"/>
                    </a:lnTo>
                    <a:lnTo>
                      <a:pt x="401" y="219"/>
                    </a:lnTo>
                    <a:lnTo>
                      <a:pt x="401" y="219"/>
                    </a:lnTo>
                    <a:lnTo>
                      <a:pt x="405" y="221"/>
                    </a:lnTo>
                    <a:lnTo>
                      <a:pt x="405" y="221"/>
                    </a:lnTo>
                    <a:lnTo>
                      <a:pt x="410" y="225"/>
                    </a:lnTo>
                    <a:lnTo>
                      <a:pt x="410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6" y="229"/>
                    </a:lnTo>
                    <a:lnTo>
                      <a:pt x="416" y="229"/>
                    </a:lnTo>
                    <a:lnTo>
                      <a:pt x="420" y="236"/>
                    </a:lnTo>
                    <a:lnTo>
                      <a:pt x="424" y="244"/>
                    </a:lnTo>
                    <a:lnTo>
                      <a:pt x="422" y="252"/>
                    </a:lnTo>
                    <a:lnTo>
                      <a:pt x="420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2" y="265"/>
                    </a:lnTo>
                    <a:lnTo>
                      <a:pt x="405" y="267"/>
                    </a:lnTo>
                    <a:lnTo>
                      <a:pt x="397" y="267"/>
                    </a:lnTo>
                    <a:lnTo>
                      <a:pt x="389" y="263"/>
                    </a:lnTo>
                    <a:lnTo>
                      <a:pt x="389" y="263"/>
                    </a:lnTo>
                    <a:lnTo>
                      <a:pt x="387" y="261"/>
                    </a:lnTo>
                    <a:lnTo>
                      <a:pt x="387" y="261"/>
                    </a:lnTo>
                    <a:lnTo>
                      <a:pt x="385" y="259"/>
                    </a:lnTo>
                    <a:lnTo>
                      <a:pt x="385" y="259"/>
                    </a:lnTo>
                    <a:lnTo>
                      <a:pt x="385" y="259"/>
                    </a:lnTo>
                    <a:lnTo>
                      <a:pt x="385" y="259"/>
                    </a:lnTo>
                    <a:lnTo>
                      <a:pt x="383" y="259"/>
                    </a:lnTo>
                    <a:lnTo>
                      <a:pt x="383" y="259"/>
                    </a:lnTo>
                    <a:lnTo>
                      <a:pt x="383" y="257"/>
                    </a:lnTo>
                    <a:lnTo>
                      <a:pt x="383" y="257"/>
                    </a:lnTo>
                    <a:lnTo>
                      <a:pt x="380" y="257"/>
                    </a:lnTo>
                    <a:lnTo>
                      <a:pt x="380" y="257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2" y="248"/>
                    </a:lnTo>
                    <a:lnTo>
                      <a:pt x="372" y="248"/>
                    </a:lnTo>
                    <a:lnTo>
                      <a:pt x="370" y="248"/>
                    </a:lnTo>
                    <a:lnTo>
                      <a:pt x="370" y="248"/>
                    </a:lnTo>
                    <a:lnTo>
                      <a:pt x="366" y="244"/>
                    </a:lnTo>
                    <a:lnTo>
                      <a:pt x="366" y="244"/>
                    </a:lnTo>
                    <a:lnTo>
                      <a:pt x="362" y="242"/>
                    </a:lnTo>
                    <a:lnTo>
                      <a:pt x="362" y="242"/>
                    </a:lnTo>
                    <a:lnTo>
                      <a:pt x="357" y="238"/>
                    </a:lnTo>
                    <a:lnTo>
                      <a:pt x="357" y="238"/>
                    </a:lnTo>
                    <a:lnTo>
                      <a:pt x="330" y="217"/>
                    </a:lnTo>
                    <a:lnTo>
                      <a:pt x="330" y="217"/>
                    </a:lnTo>
                    <a:lnTo>
                      <a:pt x="268" y="167"/>
                    </a:lnTo>
                    <a:lnTo>
                      <a:pt x="268" y="167"/>
                    </a:lnTo>
                    <a:lnTo>
                      <a:pt x="263" y="165"/>
                    </a:lnTo>
                    <a:lnTo>
                      <a:pt x="259" y="167"/>
                    </a:lnTo>
                    <a:lnTo>
                      <a:pt x="259" y="171"/>
                    </a:lnTo>
                    <a:lnTo>
                      <a:pt x="261" y="175"/>
                    </a:lnTo>
                    <a:lnTo>
                      <a:pt x="261" y="17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30" y="229"/>
                    </a:lnTo>
                    <a:lnTo>
                      <a:pt x="330" y="229"/>
                    </a:lnTo>
                    <a:lnTo>
                      <a:pt x="334" y="234"/>
                    </a:lnTo>
                    <a:lnTo>
                      <a:pt x="334" y="234"/>
                    </a:lnTo>
                    <a:lnTo>
                      <a:pt x="341" y="238"/>
                    </a:lnTo>
                    <a:lnTo>
                      <a:pt x="341" y="238"/>
                    </a:lnTo>
                    <a:lnTo>
                      <a:pt x="347" y="244"/>
                    </a:lnTo>
                    <a:lnTo>
                      <a:pt x="347" y="244"/>
                    </a:lnTo>
                    <a:lnTo>
                      <a:pt x="349" y="246"/>
                    </a:lnTo>
                    <a:lnTo>
                      <a:pt x="349" y="246"/>
                    </a:lnTo>
                    <a:lnTo>
                      <a:pt x="351" y="248"/>
                    </a:lnTo>
                    <a:lnTo>
                      <a:pt x="351" y="248"/>
                    </a:lnTo>
                    <a:lnTo>
                      <a:pt x="353" y="248"/>
                    </a:lnTo>
                    <a:lnTo>
                      <a:pt x="353" y="248"/>
                    </a:lnTo>
                    <a:lnTo>
                      <a:pt x="357" y="252"/>
                    </a:lnTo>
                    <a:lnTo>
                      <a:pt x="357" y="252"/>
                    </a:lnTo>
                    <a:lnTo>
                      <a:pt x="360" y="254"/>
                    </a:lnTo>
                    <a:lnTo>
                      <a:pt x="360" y="254"/>
                    </a:lnTo>
                    <a:lnTo>
                      <a:pt x="366" y="261"/>
                    </a:lnTo>
                    <a:lnTo>
                      <a:pt x="368" y="269"/>
                    </a:lnTo>
                    <a:lnTo>
                      <a:pt x="368" y="277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57" y="290"/>
                    </a:lnTo>
                    <a:lnTo>
                      <a:pt x="349" y="292"/>
                    </a:lnTo>
                    <a:lnTo>
                      <a:pt x="341" y="292"/>
                    </a:lnTo>
                    <a:lnTo>
                      <a:pt x="334" y="288"/>
                    </a:lnTo>
                    <a:lnTo>
                      <a:pt x="334" y="288"/>
                    </a:lnTo>
                    <a:lnTo>
                      <a:pt x="330" y="286"/>
                    </a:lnTo>
                    <a:lnTo>
                      <a:pt x="330" y="286"/>
                    </a:lnTo>
                    <a:lnTo>
                      <a:pt x="330" y="284"/>
                    </a:lnTo>
                    <a:lnTo>
                      <a:pt x="330" y="284"/>
                    </a:lnTo>
                    <a:lnTo>
                      <a:pt x="328" y="284"/>
                    </a:lnTo>
                    <a:lnTo>
                      <a:pt x="328" y="284"/>
                    </a:lnTo>
                    <a:lnTo>
                      <a:pt x="326" y="282"/>
                    </a:lnTo>
                    <a:lnTo>
                      <a:pt x="326" y="282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1" y="254"/>
                    </a:lnTo>
                    <a:lnTo>
                      <a:pt x="291" y="254"/>
                    </a:lnTo>
                    <a:lnTo>
                      <a:pt x="284" y="248"/>
                    </a:lnTo>
                    <a:lnTo>
                      <a:pt x="284" y="248"/>
                    </a:lnTo>
                    <a:lnTo>
                      <a:pt x="284" y="242"/>
                    </a:lnTo>
                    <a:lnTo>
                      <a:pt x="280" y="234"/>
                    </a:lnTo>
                    <a:lnTo>
                      <a:pt x="280" y="234"/>
                    </a:lnTo>
                    <a:lnTo>
                      <a:pt x="274" y="225"/>
                    </a:lnTo>
                    <a:lnTo>
                      <a:pt x="263" y="219"/>
                    </a:lnTo>
                    <a:lnTo>
                      <a:pt x="263" y="219"/>
                    </a:lnTo>
                    <a:lnTo>
                      <a:pt x="255" y="217"/>
                    </a:lnTo>
                    <a:lnTo>
                      <a:pt x="255" y="217"/>
                    </a:lnTo>
                    <a:lnTo>
                      <a:pt x="245" y="219"/>
                    </a:lnTo>
                    <a:lnTo>
                      <a:pt x="245" y="219"/>
                    </a:lnTo>
                    <a:lnTo>
                      <a:pt x="234" y="211"/>
                    </a:lnTo>
                    <a:lnTo>
                      <a:pt x="234" y="211"/>
                    </a:lnTo>
                    <a:lnTo>
                      <a:pt x="234" y="208"/>
                    </a:lnTo>
                    <a:lnTo>
                      <a:pt x="234" y="208"/>
                    </a:lnTo>
                    <a:lnTo>
                      <a:pt x="228" y="198"/>
                    </a:lnTo>
                    <a:lnTo>
                      <a:pt x="217" y="192"/>
                    </a:lnTo>
                    <a:lnTo>
                      <a:pt x="217" y="192"/>
                    </a:lnTo>
                    <a:lnTo>
                      <a:pt x="207" y="192"/>
                    </a:lnTo>
                    <a:lnTo>
                      <a:pt x="207" y="192"/>
                    </a:lnTo>
                    <a:lnTo>
                      <a:pt x="201" y="192"/>
                    </a:lnTo>
                    <a:lnTo>
                      <a:pt x="194" y="194"/>
                    </a:lnTo>
                    <a:lnTo>
                      <a:pt x="188" y="198"/>
                    </a:lnTo>
                    <a:lnTo>
                      <a:pt x="184" y="202"/>
                    </a:lnTo>
                    <a:lnTo>
                      <a:pt x="184" y="202"/>
                    </a:lnTo>
                    <a:lnTo>
                      <a:pt x="182" y="196"/>
                    </a:lnTo>
                    <a:lnTo>
                      <a:pt x="178" y="190"/>
                    </a:lnTo>
                    <a:lnTo>
                      <a:pt x="171" y="186"/>
                    </a:lnTo>
                    <a:lnTo>
                      <a:pt x="165" y="181"/>
                    </a:lnTo>
                    <a:lnTo>
                      <a:pt x="165" y="181"/>
                    </a:lnTo>
                    <a:lnTo>
                      <a:pt x="155" y="181"/>
                    </a:lnTo>
                    <a:lnTo>
                      <a:pt x="155" y="181"/>
                    </a:lnTo>
                    <a:lnTo>
                      <a:pt x="148" y="181"/>
                    </a:lnTo>
                    <a:lnTo>
                      <a:pt x="142" y="183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32" y="194"/>
                    </a:lnTo>
                    <a:lnTo>
                      <a:pt x="128" y="188"/>
                    </a:lnTo>
                    <a:lnTo>
                      <a:pt x="123" y="181"/>
                    </a:lnTo>
                    <a:lnTo>
                      <a:pt x="119" y="175"/>
                    </a:lnTo>
                    <a:lnTo>
                      <a:pt x="113" y="173"/>
                    </a:lnTo>
                    <a:lnTo>
                      <a:pt x="113" y="173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94" y="173"/>
                    </a:lnTo>
                    <a:lnTo>
                      <a:pt x="86" y="177"/>
                    </a:lnTo>
                    <a:lnTo>
                      <a:pt x="79" y="183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69" y="190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113" y="25"/>
                    </a:lnTo>
                    <a:lnTo>
                      <a:pt x="113" y="25"/>
                    </a:lnTo>
                    <a:lnTo>
                      <a:pt x="119" y="27"/>
                    </a:lnTo>
                    <a:lnTo>
                      <a:pt x="123" y="25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15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2"/>
                    </a:lnTo>
                    <a:lnTo>
                      <a:pt x="222" y="4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157" y="52"/>
                    </a:lnTo>
                    <a:lnTo>
                      <a:pt x="157" y="52"/>
                    </a:lnTo>
                    <a:lnTo>
                      <a:pt x="151" y="58"/>
                    </a:lnTo>
                    <a:lnTo>
                      <a:pt x="144" y="64"/>
                    </a:lnTo>
                    <a:lnTo>
                      <a:pt x="144" y="75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51" y="94"/>
                    </a:lnTo>
                    <a:lnTo>
                      <a:pt x="159" y="102"/>
                    </a:lnTo>
                    <a:lnTo>
                      <a:pt x="171" y="108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92" y="108"/>
                    </a:lnTo>
                    <a:lnTo>
                      <a:pt x="201" y="106"/>
                    </a:lnTo>
                    <a:lnTo>
                      <a:pt x="201" y="106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74" y="75"/>
                    </a:lnTo>
                    <a:lnTo>
                      <a:pt x="274" y="75"/>
                    </a:lnTo>
                    <a:lnTo>
                      <a:pt x="286" y="71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7" y="69"/>
                    </a:lnTo>
                    <a:lnTo>
                      <a:pt x="299" y="71"/>
                    </a:lnTo>
                    <a:lnTo>
                      <a:pt x="324" y="87"/>
                    </a:lnTo>
                    <a:lnTo>
                      <a:pt x="324" y="87"/>
                    </a:lnTo>
                    <a:lnTo>
                      <a:pt x="332" y="96"/>
                    </a:lnTo>
                    <a:lnTo>
                      <a:pt x="403" y="150"/>
                    </a:lnTo>
                    <a:lnTo>
                      <a:pt x="466" y="200"/>
                    </a:lnTo>
                    <a:lnTo>
                      <a:pt x="470" y="204"/>
                    </a:lnTo>
                    <a:lnTo>
                      <a:pt x="470" y="204"/>
                    </a:lnTo>
                    <a:lnTo>
                      <a:pt x="477" y="211"/>
                    </a:lnTo>
                    <a:lnTo>
                      <a:pt x="479" y="219"/>
                    </a:lnTo>
                    <a:lnTo>
                      <a:pt x="479" y="227"/>
                    </a:lnTo>
                    <a:lnTo>
                      <a:pt x="474" y="234"/>
                    </a:lnTo>
                    <a:lnTo>
                      <a:pt x="474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909638" y="4564063"/>
                <a:ext cx="15875" cy="14288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9 h 9"/>
                  <a:gd name="T4" fmla="*/ 0 w 10"/>
                  <a:gd name="T5" fmla="*/ 0 h 9"/>
                  <a:gd name="T6" fmla="*/ 0 w 10"/>
                  <a:gd name="T7" fmla="*/ 0 h 9"/>
                  <a:gd name="T8" fmla="*/ 0 w 10"/>
                  <a:gd name="T9" fmla="*/ 0 h 9"/>
                  <a:gd name="T10" fmla="*/ 10 w 10"/>
                  <a:gd name="T11" fmla="*/ 9 h 9"/>
                  <a:gd name="T12" fmla="*/ 1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1022350" y="4459288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690563" y="4121150"/>
                <a:ext cx="642938" cy="357188"/>
              </a:xfrm>
              <a:custGeom>
                <a:avLst/>
                <a:gdLst>
                  <a:gd name="T0" fmla="*/ 83 w 405"/>
                  <a:gd name="T1" fmla="*/ 31 h 225"/>
                  <a:gd name="T2" fmla="*/ 83 w 405"/>
                  <a:gd name="T3" fmla="*/ 31 h 225"/>
                  <a:gd name="T4" fmla="*/ 94 w 405"/>
                  <a:gd name="T5" fmla="*/ 27 h 225"/>
                  <a:gd name="T6" fmla="*/ 171 w 405"/>
                  <a:gd name="T7" fmla="*/ 0 h 225"/>
                  <a:gd name="T8" fmla="*/ 171 w 405"/>
                  <a:gd name="T9" fmla="*/ 0 h 225"/>
                  <a:gd name="T10" fmla="*/ 177 w 405"/>
                  <a:gd name="T11" fmla="*/ 0 h 225"/>
                  <a:gd name="T12" fmla="*/ 181 w 405"/>
                  <a:gd name="T13" fmla="*/ 2 h 225"/>
                  <a:gd name="T14" fmla="*/ 282 w 405"/>
                  <a:gd name="T15" fmla="*/ 50 h 225"/>
                  <a:gd name="T16" fmla="*/ 282 w 405"/>
                  <a:gd name="T17" fmla="*/ 50 h 225"/>
                  <a:gd name="T18" fmla="*/ 286 w 405"/>
                  <a:gd name="T19" fmla="*/ 52 h 225"/>
                  <a:gd name="T20" fmla="*/ 292 w 405"/>
                  <a:gd name="T21" fmla="*/ 50 h 225"/>
                  <a:gd name="T22" fmla="*/ 326 w 405"/>
                  <a:gd name="T23" fmla="*/ 37 h 225"/>
                  <a:gd name="T24" fmla="*/ 326 w 405"/>
                  <a:gd name="T25" fmla="*/ 37 h 225"/>
                  <a:gd name="T26" fmla="*/ 330 w 405"/>
                  <a:gd name="T27" fmla="*/ 37 h 225"/>
                  <a:gd name="T28" fmla="*/ 334 w 405"/>
                  <a:gd name="T29" fmla="*/ 39 h 225"/>
                  <a:gd name="T30" fmla="*/ 405 w 405"/>
                  <a:gd name="T31" fmla="*/ 169 h 225"/>
                  <a:gd name="T32" fmla="*/ 405 w 405"/>
                  <a:gd name="T33" fmla="*/ 169 h 225"/>
                  <a:gd name="T34" fmla="*/ 405 w 405"/>
                  <a:gd name="T35" fmla="*/ 173 h 225"/>
                  <a:gd name="T36" fmla="*/ 403 w 405"/>
                  <a:gd name="T37" fmla="*/ 177 h 225"/>
                  <a:gd name="T38" fmla="*/ 336 w 405"/>
                  <a:gd name="T39" fmla="*/ 225 h 225"/>
                  <a:gd name="T40" fmla="*/ 336 w 405"/>
                  <a:gd name="T41" fmla="*/ 225 h 225"/>
                  <a:gd name="T42" fmla="*/ 332 w 405"/>
                  <a:gd name="T43" fmla="*/ 225 h 225"/>
                  <a:gd name="T44" fmla="*/ 328 w 405"/>
                  <a:gd name="T45" fmla="*/ 225 h 225"/>
                  <a:gd name="T46" fmla="*/ 150 w 405"/>
                  <a:gd name="T47" fmla="*/ 83 h 225"/>
                  <a:gd name="T48" fmla="*/ 150 w 405"/>
                  <a:gd name="T49" fmla="*/ 83 h 225"/>
                  <a:gd name="T50" fmla="*/ 146 w 405"/>
                  <a:gd name="T51" fmla="*/ 81 h 225"/>
                  <a:gd name="T52" fmla="*/ 142 w 405"/>
                  <a:gd name="T53" fmla="*/ 81 h 225"/>
                  <a:gd name="T54" fmla="*/ 142 w 405"/>
                  <a:gd name="T55" fmla="*/ 81 h 225"/>
                  <a:gd name="T56" fmla="*/ 46 w 405"/>
                  <a:gd name="T57" fmla="*/ 123 h 225"/>
                  <a:gd name="T58" fmla="*/ 46 w 405"/>
                  <a:gd name="T59" fmla="*/ 123 h 225"/>
                  <a:gd name="T60" fmla="*/ 33 w 405"/>
                  <a:gd name="T61" fmla="*/ 125 h 225"/>
                  <a:gd name="T62" fmla="*/ 23 w 405"/>
                  <a:gd name="T63" fmla="*/ 125 h 225"/>
                  <a:gd name="T64" fmla="*/ 14 w 405"/>
                  <a:gd name="T65" fmla="*/ 121 h 225"/>
                  <a:gd name="T66" fmla="*/ 6 w 405"/>
                  <a:gd name="T67" fmla="*/ 114 h 225"/>
                  <a:gd name="T68" fmla="*/ 2 w 405"/>
                  <a:gd name="T69" fmla="*/ 106 h 225"/>
                  <a:gd name="T70" fmla="*/ 0 w 405"/>
                  <a:gd name="T71" fmla="*/ 100 h 225"/>
                  <a:gd name="T72" fmla="*/ 2 w 405"/>
                  <a:gd name="T73" fmla="*/ 91 h 225"/>
                  <a:gd name="T74" fmla="*/ 10 w 405"/>
                  <a:gd name="T75" fmla="*/ 85 h 225"/>
                  <a:gd name="T76" fmla="*/ 10 w 405"/>
                  <a:gd name="T77" fmla="*/ 85 h 225"/>
                  <a:gd name="T78" fmla="*/ 54 w 405"/>
                  <a:gd name="T79" fmla="*/ 52 h 225"/>
                  <a:gd name="T80" fmla="*/ 83 w 405"/>
                  <a:gd name="T81" fmla="*/ 31 h 225"/>
                  <a:gd name="T82" fmla="*/ 83 w 405"/>
                  <a:gd name="T83" fmla="*/ 3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5" h="225">
                    <a:moveTo>
                      <a:pt x="83" y="31"/>
                    </a:moveTo>
                    <a:lnTo>
                      <a:pt x="83" y="31"/>
                    </a:lnTo>
                    <a:lnTo>
                      <a:pt x="94" y="27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1" y="2"/>
                    </a:lnTo>
                    <a:lnTo>
                      <a:pt x="282" y="50"/>
                    </a:lnTo>
                    <a:lnTo>
                      <a:pt x="282" y="50"/>
                    </a:lnTo>
                    <a:lnTo>
                      <a:pt x="286" y="52"/>
                    </a:lnTo>
                    <a:lnTo>
                      <a:pt x="292" y="50"/>
                    </a:lnTo>
                    <a:lnTo>
                      <a:pt x="326" y="37"/>
                    </a:lnTo>
                    <a:lnTo>
                      <a:pt x="326" y="37"/>
                    </a:lnTo>
                    <a:lnTo>
                      <a:pt x="330" y="37"/>
                    </a:lnTo>
                    <a:lnTo>
                      <a:pt x="334" y="39"/>
                    </a:lnTo>
                    <a:lnTo>
                      <a:pt x="405" y="169"/>
                    </a:lnTo>
                    <a:lnTo>
                      <a:pt x="405" y="169"/>
                    </a:lnTo>
                    <a:lnTo>
                      <a:pt x="405" y="173"/>
                    </a:lnTo>
                    <a:lnTo>
                      <a:pt x="403" y="177"/>
                    </a:lnTo>
                    <a:lnTo>
                      <a:pt x="336" y="225"/>
                    </a:lnTo>
                    <a:lnTo>
                      <a:pt x="336" y="225"/>
                    </a:lnTo>
                    <a:lnTo>
                      <a:pt x="332" y="225"/>
                    </a:lnTo>
                    <a:lnTo>
                      <a:pt x="328" y="225"/>
                    </a:lnTo>
                    <a:lnTo>
                      <a:pt x="150" y="83"/>
                    </a:lnTo>
                    <a:lnTo>
                      <a:pt x="150" y="83"/>
                    </a:lnTo>
                    <a:lnTo>
                      <a:pt x="146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33" y="125"/>
                    </a:lnTo>
                    <a:lnTo>
                      <a:pt x="23" y="125"/>
                    </a:lnTo>
                    <a:lnTo>
                      <a:pt x="14" y="121"/>
                    </a:lnTo>
                    <a:lnTo>
                      <a:pt x="6" y="114"/>
                    </a:lnTo>
                    <a:lnTo>
                      <a:pt x="2" y="106"/>
                    </a:lnTo>
                    <a:lnTo>
                      <a:pt x="0" y="100"/>
                    </a:lnTo>
                    <a:lnTo>
                      <a:pt x="2" y="91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54" y="52"/>
                    </a:lnTo>
                    <a:lnTo>
                      <a:pt x="83" y="31"/>
                    </a:lnTo>
                    <a:lnTo>
                      <a:pt x="8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792163" y="4518025"/>
                <a:ext cx="93663" cy="139700"/>
              </a:xfrm>
              <a:custGeom>
                <a:avLst/>
                <a:gdLst>
                  <a:gd name="T0" fmla="*/ 44 w 59"/>
                  <a:gd name="T1" fmla="*/ 0 h 88"/>
                  <a:gd name="T2" fmla="*/ 44 w 59"/>
                  <a:gd name="T3" fmla="*/ 0 h 88"/>
                  <a:gd name="T4" fmla="*/ 53 w 59"/>
                  <a:gd name="T5" fmla="*/ 4 h 88"/>
                  <a:gd name="T6" fmla="*/ 57 w 59"/>
                  <a:gd name="T7" fmla="*/ 13 h 88"/>
                  <a:gd name="T8" fmla="*/ 59 w 59"/>
                  <a:gd name="T9" fmla="*/ 19 h 88"/>
                  <a:gd name="T10" fmla="*/ 57 w 59"/>
                  <a:gd name="T11" fmla="*/ 29 h 88"/>
                  <a:gd name="T12" fmla="*/ 42 w 59"/>
                  <a:gd name="T13" fmla="*/ 73 h 88"/>
                  <a:gd name="T14" fmla="*/ 42 w 59"/>
                  <a:gd name="T15" fmla="*/ 73 h 88"/>
                  <a:gd name="T16" fmla="*/ 38 w 59"/>
                  <a:gd name="T17" fmla="*/ 80 h 88"/>
                  <a:gd name="T18" fmla="*/ 32 w 59"/>
                  <a:gd name="T19" fmla="*/ 86 h 88"/>
                  <a:gd name="T20" fmla="*/ 23 w 59"/>
                  <a:gd name="T21" fmla="*/ 88 h 88"/>
                  <a:gd name="T22" fmla="*/ 15 w 59"/>
                  <a:gd name="T23" fmla="*/ 86 h 88"/>
                  <a:gd name="T24" fmla="*/ 15 w 59"/>
                  <a:gd name="T25" fmla="*/ 86 h 88"/>
                  <a:gd name="T26" fmla="*/ 15 w 59"/>
                  <a:gd name="T27" fmla="*/ 86 h 88"/>
                  <a:gd name="T28" fmla="*/ 7 w 59"/>
                  <a:gd name="T29" fmla="*/ 82 h 88"/>
                  <a:gd name="T30" fmla="*/ 2 w 59"/>
                  <a:gd name="T31" fmla="*/ 75 h 88"/>
                  <a:gd name="T32" fmla="*/ 0 w 59"/>
                  <a:gd name="T33" fmla="*/ 67 h 88"/>
                  <a:gd name="T34" fmla="*/ 2 w 59"/>
                  <a:gd name="T35" fmla="*/ 59 h 88"/>
                  <a:gd name="T36" fmla="*/ 17 w 59"/>
                  <a:gd name="T37" fmla="*/ 15 h 88"/>
                  <a:gd name="T38" fmla="*/ 17 w 59"/>
                  <a:gd name="T39" fmla="*/ 15 h 88"/>
                  <a:gd name="T40" fmla="*/ 21 w 59"/>
                  <a:gd name="T41" fmla="*/ 6 h 88"/>
                  <a:gd name="T42" fmla="*/ 28 w 59"/>
                  <a:gd name="T43" fmla="*/ 2 h 88"/>
                  <a:gd name="T44" fmla="*/ 36 w 59"/>
                  <a:gd name="T45" fmla="*/ 0 h 88"/>
                  <a:gd name="T46" fmla="*/ 44 w 59"/>
                  <a:gd name="T47" fmla="*/ 0 h 88"/>
                  <a:gd name="T48" fmla="*/ 44 w 5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88">
                    <a:moveTo>
                      <a:pt x="44" y="0"/>
                    </a:moveTo>
                    <a:lnTo>
                      <a:pt x="44" y="0"/>
                    </a:lnTo>
                    <a:lnTo>
                      <a:pt x="53" y="4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57" y="29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8" y="80"/>
                    </a:lnTo>
                    <a:lnTo>
                      <a:pt x="32" y="86"/>
                    </a:lnTo>
                    <a:lnTo>
                      <a:pt x="23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7" y="82"/>
                    </a:lnTo>
                    <a:lnTo>
                      <a:pt x="2" y="75"/>
                    </a:lnTo>
                    <a:lnTo>
                      <a:pt x="0" y="67"/>
                    </a:lnTo>
                    <a:lnTo>
                      <a:pt x="2" y="59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1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719138" y="4475163"/>
                <a:ext cx="93663" cy="139700"/>
              </a:xfrm>
              <a:custGeom>
                <a:avLst/>
                <a:gdLst>
                  <a:gd name="T0" fmla="*/ 44 w 59"/>
                  <a:gd name="T1" fmla="*/ 2 h 88"/>
                  <a:gd name="T2" fmla="*/ 44 w 59"/>
                  <a:gd name="T3" fmla="*/ 2 h 88"/>
                  <a:gd name="T4" fmla="*/ 51 w 59"/>
                  <a:gd name="T5" fmla="*/ 6 h 88"/>
                  <a:gd name="T6" fmla="*/ 57 w 59"/>
                  <a:gd name="T7" fmla="*/ 13 h 88"/>
                  <a:gd name="T8" fmla="*/ 59 w 59"/>
                  <a:gd name="T9" fmla="*/ 21 h 88"/>
                  <a:gd name="T10" fmla="*/ 57 w 59"/>
                  <a:gd name="T11" fmla="*/ 29 h 88"/>
                  <a:gd name="T12" fmla="*/ 42 w 59"/>
                  <a:gd name="T13" fmla="*/ 73 h 88"/>
                  <a:gd name="T14" fmla="*/ 42 w 59"/>
                  <a:gd name="T15" fmla="*/ 73 h 88"/>
                  <a:gd name="T16" fmla="*/ 38 w 59"/>
                  <a:gd name="T17" fmla="*/ 81 h 88"/>
                  <a:gd name="T18" fmla="*/ 30 w 59"/>
                  <a:gd name="T19" fmla="*/ 86 h 88"/>
                  <a:gd name="T20" fmla="*/ 23 w 59"/>
                  <a:gd name="T21" fmla="*/ 88 h 88"/>
                  <a:gd name="T22" fmla="*/ 15 w 59"/>
                  <a:gd name="T23" fmla="*/ 88 h 88"/>
                  <a:gd name="T24" fmla="*/ 15 w 59"/>
                  <a:gd name="T25" fmla="*/ 88 h 88"/>
                  <a:gd name="T26" fmla="*/ 15 w 59"/>
                  <a:gd name="T27" fmla="*/ 88 h 88"/>
                  <a:gd name="T28" fmla="*/ 7 w 59"/>
                  <a:gd name="T29" fmla="*/ 84 h 88"/>
                  <a:gd name="T30" fmla="*/ 3 w 59"/>
                  <a:gd name="T31" fmla="*/ 77 h 88"/>
                  <a:gd name="T32" fmla="*/ 0 w 59"/>
                  <a:gd name="T33" fmla="*/ 69 h 88"/>
                  <a:gd name="T34" fmla="*/ 0 w 59"/>
                  <a:gd name="T35" fmla="*/ 61 h 88"/>
                  <a:gd name="T36" fmla="*/ 15 w 59"/>
                  <a:gd name="T37" fmla="*/ 15 h 88"/>
                  <a:gd name="T38" fmla="*/ 15 w 59"/>
                  <a:gd name="T39" fmla="*/ 15 h 88"/>
                  <a:gd name="T40" fmla="*/ 21 w 59"/>
                  <a:gd name="T41" fmla="*/ 8 h 88"/>
                  <a:gd name="T42" fmla="*/ 28 w 59"/>
                  <a:gd name="T43" fmla="*/ 2 h 88"/>
                  <a:gd name="T44" fmla="*/ 36 w 59"/>
                  <a:gd name="T45" fmla="*/ 0 h 88"/>
                  <a:gd name="T46" fmla="*/ 44 w 59"/>
                  <a:gd name="T47" fmla="*/ 2 h 88"/>
                  <a:gd name="T48" fmla="*/ 44 w 59"/>
                  <a:gd name="T49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88">
                    <a:moveTo>
                      <a:pt x="44" y="2"/>
                    </a:moveTo>
                    <a:lnTo>
                      <a:pt x="44" y="2"/>
                    </a:lnTo>
                    <a:lnTo>
                      <a:pt x="51" y="6"/>
                    </a:lnTo>
                    <a:lnTo>
                      <a:pt x="57" y="13"/>
                    </a:lnTo>
                    <a:lnTo>
                      <a:pt x="59" y="21"/>
                    </a:lnTo>
                    <a:lnTo>
                      <a:pt x="57" y="29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8" y="81"/>
                    </a:lnTo>
                    <a:lnTo>
                      <a:pt x="30" y="86"/>
                    </a:lnTo>
                    <a:lnTo>
                      <a:pt x="23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7" y="84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1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642938" y="4459288"/>
                <a:ext cx="87313" cy="112713"/>
              </a:xfrm>
              <a:custGeom>
                <a:avLst/>
                <a:gdLst>
                  <a:gd name="T0" fmla="*/ 40 w 55"/>
                  <a:gd name="T1" fmla="*/ 2 h 71"/>
                  <a:gd name="T2" fmla="*/ 40 w 55"/>
                  <a:gd name="T3" fmla="*/ 2 h 71"/>
                  <a:gd name="T4" fmla="*/ 46 w 55"/>
                  <a:gd name="T5" fmla="*/ 6 h 71"/>
                  <a:gd name="T6" fmla="*/ 53 w 55"/>
                  <a:gd name="T7" fmla="*/ 12 h 71"/>
                  <a:gd name="T8" fmla="*/ 55 w 55"/>
                  <a:gd name="T9" fmla="*/ 20 h 71"/>
                  <a:gd name="T10" fmla="*/ 53 w 55"/>
                  <a:gd name="T11" fmla="*/ 29 h 71"/>
                  <a:gd name="T12" fmla="*/ 44 w 55"/>
                  <a:gd name="T13" fmla="*/ 56 h 71"/>
                  <a:gd name="T14" fmla="*/ 44 w 55"/>
                  <a:gd name="T15" fmla="*/ 56 h 71"/>
                  <a:gd name="T16" fmla="*/ 40 w 55"/>
                  <a:gd name="T17" fmla="*/ 62 h 71"/>
                  <a:gd name="T18" fmla="*/ 32 w 55"/>
                  <a:gd name="T19" fmla="*/ 69 h 71"/>
                  <a:gd name="T20" fmla="*/ 25 w 55"/>
                  <a:gd name="T21" fmla="*/ 71 h 71"/>
                  <a:gd name="T22" fmla="*/ 15 w 55"/>
                  <a:gd name="T23" fmla="*/ 69 h 71"/>
                  <a:gd name="T24" fmla="*/ 15 w 55"/>
                  <a:gd name="T25" fmla="*/ 69 h 71"/>
                  <a:gd name="T26" fmla="*/ 15 w 55"/>
                  <a:gd name="T27" fmla="*/ 69 h 71"/>
                  <a:gd name="T28" fmla="*/ 9 w 55"/>
                  <a:gd name="T29" fmla="*/ 64 h 71"/>
                  <a:gd name="T30" fmla="*/ 2 w 55"/>
                  <a:gd name="T31" fmla="*/ 58 h 71"/>
                  <a:gd name="T32" fmla="*/ 0 w 55"/>
                  <a:gd name="T33" fmla="*/ 50 h 71"/>
                  <a:gd name="T34" fmla="*/ 2 w 55"/>
                  <a:gd name="T35" fmla="*/ 41 h 71"/>
                  <a:gd name="T36" fmla="*/ 11 w 55"/>
                  <a:gd name="T37" fmla="*/ 14 h 71"/>
                  <a:gd name="T38" fmla="*/ 11 w 55"/>
                  <a:gd name="T39" fmla="*/ 14 h 71"/>
                  <a:gd name="T40" fmla="*/ 15 w 55"/>
                  <a:gd name="T41" fmla="*/ 8 h 71"/>
                  <a:gd name="T42" fmla="*/ 23 w 55"/>
                  <a:gd name="T43" fmla="*/ 2 h 71"/>
                  <a:gd name="T44" fmla="*/ 30 w 55"/>
                  <a:gd name="T45" fmla="*/ 0 h 71"/>
                  <a:gd name="T46" fmla="*/ 40 w 55"/>
                  <a:gd name="T47" fmla="*/ 2 h 71"/>
                  <a:gd name="T48" fmla="*/ 40 w 55"/>
                  <a:gd name="T4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71">
                    <a:moveTo>
                      <a:pt x="40" y="2"/>
                    </a:moveTo>
                    <a:lnTo>
                      <a:pt x="40" y="2"/>
                    </a:lnTo>
                    <a:lnTo>
                      <a:pt x="46" y="6"/>
                    </a:lnTo>
                    <a:lnTo>
                      <a:pt x="53" y="12"/>
                    </a:lnTo>
                    <a:lnTo>
                      <a:pt x="55" y="20"/>
                    </a:lnTo>
                    <a:lnTo>
                      <a:pt x="53" y="29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0" y="62"/>
                    </a:lnTo>
                    <a:lnTo>
                      <a:pt x="32" y="69"/>
                    </a:lnTo>
                    <a:lnTo>
                      <a:pt x="25" y="71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9" y="64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8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569913" y="4445000"/>
                <a:ext cx="73025" cy="82550"/>
              </a:xfrm>
              <a:custGeom>
                <a:avLst/>
                <a:gdLst>
                  <a:gd name="T0" fmla="*/ 32 w 46"/>
                  <a:gd name="T1" fmla="*/ 0 h 52"/>
                  <a:gd name="T2" fmla="*/ 32 w 46"/>
                  <a:gd name="T3" fmla="*/ 0 h 52"/>
                  <a:gd name="T4" fmla="*/ 40 w 46"/>
                  <a:gd name="T5" fmla="*/ 4 h 52"/>
                  <a:gd name="T6" fmla="*/ 44 w 46"/>
                  <a:gd name="T7" fmla="*/ 13 h 52"/>
                  <a:gd name="T8" fmla="*/ 46 w 46"/>
                  <a:gd name="T9" fmla="*/ 19 h 52"/>
                  <a:gd name="T10" fmla="*/ 46 w 46"/>
                  <a:gd name="T11" fmla="*/ 29 h 52"/>
                  <a:gd name="T12" fmla="*/ 42 w 46"/>
                  <a:gd name="T13" fmla="*/ 38 h 52"/>
                  <a:gd name="T14" fmla="*/ 42 w 46"/>
                  <a:gd name="T15" fmla="*/ 38 h 52"/>
                  <a:gd name="T16" fmla="*/ 38 w 46"/>
                  <a:gd name="T17" fmla="*/ 46 h 52"/>
                  <a:gd name="T18" fmla="*/ 32 w 46"/>
                  <a:gd name="T19" fmla="*/ 50 h 52"/>
                  <a:gd name="T20" fmla="*/ 23 w 46"/>
                  <a:gd name="T21" fmla="*/ 52 h 52"/>
                  <a:gd name="T22" fmla="*/ 15 w 46"/>
                  <a:gd name="T23" fmla="*/ 52 h 52"/>
                  <a:gd name="T24" fmla="*/ 15 w 46"/>
                  <a:gd name="T25" fmla="*/ 52 h 52"/>
                  <a:gd name="T26" fmla="*/ 15 w 46"/>
                  <a:gd name="T27" fmla="*/ 52 h 52"/>
                  <a:gd name="T28" fmla="*/ 7 w 46"/>
                  <a:gd name="T29" fmla="*/ 48 h 52"/>
                  <a:gd name="T30" fmla="*/ 2 w 46"/>
                  <a:gd name="T31" fmla="*/ 40 h 52"/>
                  <a:gd name="T32" fmla="*/ 0 w 46"/>
                  <a:gd name="T33" fmla="*/ 34 h 52"/>
                  <a:gd name="T34" fmla="*/ 2 w 46"/>
                  <a:gd name="T35" fmla="*/ 23 h 52"/>
                  <a:gd name="T36" fmla="*/ 5 w 46"/>
                  <a:gd name="T37" fmla="*/ 15 h 52"/>
                  <a:gd name="T38" fmla="*/ 5 w 46"/>
                  <a:gd name="T39" fmla="*/ 15 h 52"/>
                  <a:gd name="T40" fmla="*/ 9 w 46"/>
                  <a:gd name="T41" fmla="*/ 7 h 52"/>
                  <a:gd name="T42" fmla="*/ 15 w 46"/>
                  <a:gd name="T43" fmla="*/ 2 h 52"/>
                  <a:gd name="T44" fmla="*/ 23 w 46"/>
                  <a:gd name="T45" fmla="*/ 0 h 52"/>
                  <a:gd name="T46" fmla="*/ 32 w 46"/>
                  <a:gd name="T47" fmla="*/ 0 h 52"/>
                  <a:gd name="T48" fmla="*/ 32 w 46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52">
                    <a:moveTo>
                      <a:pt x="32" y="0"/>
                    </a:moveTo>
                    <a:lnTo>
                      <a:pt x="32" y="0"/>
                    </a:lnTo>
                    <a:lnTo>
                      <a:pt x="40" y="4"/>
                    </a:lnTo>
                    <a:lnTo>
                      <a:pt x="44" y="13"/>
                    </a:lnTo>
                    <a:lnTo>
                      <a:pt x="46" y="19"/>
                    </a:lnTo>
                    <a:lnTo>
                      <a:pt x="46" y="29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38" y="46"/>
                    </a:lnTo>
                    <a:lnTo>
                      <a:pt x="32" y="50"/>
                    </a:lnTo>
                    <a:lnTo>
                      <a:pt x="23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7" y="48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244600" y="4060825"/>
                <a:ext cx="307975" cy="338138"/>
              </a:xfrm>
              <a:custGeom>
                <a:avLst/>
                <a:gdLst>
                  <a:gd name="T0" fmla="*/ 194 w 194"/>
                  <a:gd name="T1" fmla="*/ 144 h 213"/>
                  <a:gd name="T2" fmla="*/ 194 w 194"/>
                  <a:gd name="T3" fmla="*/ 144 h 213"/>
                  <a:gd name="T4" fmla="*/ 194 w 194"/>
                  <a:gd name="T5" fmla="*/ 148 h 213"/>
                  <a:gd name="T6" fmla="*/ 194 w 194"/>
                  <a:gd name="T7" fmla="*/ 150 h 213"/>
                  <a:gd name="T8" fmla="*/ 194 w 194"/>
                  <a:gd name="T9" fmla="*/ 155 h 213"/>
                  <a:gd name="T10" fmla="*/ 190 w 194"/>
                  <a:gd name="T11" fmla="*/ 157 h 213"/>
                  <a:gd name="T12" fmla="*/ 90 w 194"/>
                  <a:gd name="T13" fmla="*/ 211 h 213"/>
                  <a:gd name="T14" fmla="*/ 90 w 194"/>
                  <a:gd name="T15" fmla="*/ 211 h 213"/>
                  <a:gd name="T16" fmla="*/ 85 w 194"/>
                  <a:gd name="T17" fmla="*/ 213 h 213"/>
                  <a:gd name="T18" fmla="*/ 83 w 194"/>
                  <a:gd name="T19" fmla="*/ 213 h 213"/>
                  <a:gd name="T20" fmla="*/ 79 w 194"/>
                  <a:gd name="T21" fmla="*/ 211 h 213"/>
                  <a:gd name="T22" fmla="*/ 77 w 194"/>
                  <a:gd name="T23" fmla="*/ 209 h 213"/>
                  <a:gd name="T24" fmla="*/ 2 w 194"/>
                  <a:gd name="T25" fmla="*/ 69 h 213"/>
                  <a:gd name="T26" fmla="*/ 2 w 194"/>
                  <a:gd name="T27" fmla="*/ 69 h 213"/>
                  <a:gd name="T28" fmla="*/ 0 w 194"/>
                  <a:gd name="T29" fmla="*/ 65 h 213"/>
                  <a:gd name="T30" fmla="*/ 2 w 194"/>
                  <a:gd name="T31" fmla="*/ 61 h 213"/>
                  <a:gd name="T32" fmla="*/ 2 w 194"/>
                  <a:gd name="T33" fmla="*/ 58 h 213"/>
                  <a:gd name="T34" fmla="*/ 6 w 194"/>
                  <a:gd name="T35" fmla="*/ 56 h 213"/>
                  <a:gd name="T36" fmla="*/ 106 w 194"/>
                  <a:gd name="T37" fmla="*/ 2 h 213"/>
                  <a:gd name="T38" fmla="*/ 106 w 194"/>
                  <a:gd name="T39" fmla="*/ 2 h 213"/>
                  <a:gd name="T40" fmla="*/ 110 w 194"/>
                  <a:gd name="T41" fmla="*/ 0 h 213"/>
                  <a:gd name="T42" fmla="*/ 112 w 194"/>
                  <a:gd name="T43" fmla="*/ 0 h 213"/>
                  <a:gd name="T44" fmla="*/ 115 w 194"/>
                  <a:gd name="T45" fmla="*/ 2 h 213"/>
                  <a:gd name="T46" fmla="*/ 117 w 194"/>
                  <a:gd name="T47" fmla="*/ 4 h 213"/>
                  <a:gd name="T48" fmla="*/ 194 w 194"/>
                  <a:gd name="T49" fmla="*/ 14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4" h="213">
                    <a:moveTo>
                      <a:pt x="194" y="144"/>
                    </a:moveTo>
                    <a:lnTo>
                      <a:pt x="194" y="144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4" y="155"/>
                    </a:lnTo>
                    <a:lnTo>
                      <a:pt x="190" y="157"/>
                    </a:lnTo>
                    <a:lnTo>
                      <a:pt x="90" y="211"/>
                    </a:lnTo>
                    <a:lnTo>
                      <a:pt x="90" y="211"/>
                    </a:lnTo>
                    <a:lnTo>
                      <a:pt x="85" y="213"/>
                    </a:lnTo>
                    <a:lnTo>
                      <a:pt x="83" y="213"/>
                    </a:lnTo>
                    <a:lnTo>
                      <a:pt x="79" y="211"/>
                    </a:lnTo>
                    <a:lnTo>
                      <a:pt x="77" y="20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0" y="65"/>
                    </a:lnTo>
                    <a:lnTo>
                      <a:pt x="2" y="61"/>
                    </a:lnTo>
                    <a:lnTo>
                      <a:pt x="2" y="58"/>
                    </a:lnTo>
                    <a:lnTo>
                      <a:pt x="6" y="56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7" y="4"/>
                    </a:lnTo>
                    <a:lnTo>
                      <a:pt x="194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225425" y="4060825"/>
                <a:ext cx="307975" cy="338138"/>
              </a:xfrm>
              <a:custGeom>
                <a:avLst/>
                <a:gdLst>
                  <a:gd name="T0" fmla="*/ 2 w 194"/>
                  <a:gd name="T1" fmla="*/ 144 h 213"/>
                  <a:gd name="T2" fmla="*/ 2 w 194"/>
                  <a:gd name="T3" fmla="*/ 144 h 213"/>
                  <a:gd name="T4" fmla="*/ 0 w 194"/>
                  <a:gd name="T5" fmla="*/ 148 h 213"/>
                  <a:gd name="T6" fmla="*/ 2 w 194"/>
                  <a:gd name="T7" fmla="*/ 150 h 213"/>
                  <a:gd name="T8" fmla="*/ 2 w 194"/>
                  <a:gd name="T9" fmla="*/ 155 h 213"/>
                  <a:gd name="T10" fmla="*/ 6 w 194"/>
                  <a:gd name="T11" fmla="*/ 157 h 213"/>
                  <a:gd name="T12" fmla="*/ 107 w 194"/>
                  <a:gd name="T13" fmla="*/ 211 h 213"/>
                  <a:gd name="T14" fmla="*/ 107 w 194"/>
                  <a:gd name="T15" fmla="*/ 211 h 213"/>
                  <a:gd name="T16" fmla="*/ 111 w 194"/>
                  <a:gd name="T17" fmla="*/ 213 h 213"/>
                  <a:gd name="T18" fmla="*/ 113 w 194"/>
                  <a:gd name="T19" fmla="*/ 213 h 213"/>
                  <a:gd name="T20" fmla="*/ 115 w 194"/>
                  <a:gd name="T21" fmla="*/ 211 h 213"/>
                  <a:gd name="T22" fmla="*/ 117 w 194"/>
                  <a:gd name="T23" fmla="*/ 209 h 213"/>
                  <a:gd name="T24" fmla="*/ 194 w 194"/>
                  <a:gd name="T25" fmla="*/ 69 h 213"/>
                  <a:gd name="T26" fmla="*/ 194 w 194"/>
                  <a:gd name="T27" fmla="*/ 69 h 213"/>
                  <a:gd name="T28" fmla="*/ 194 w 194"/>
                  <a:gd name="T29" fmla="*/ 65 h 213"/>
                  <a:gd name="T30" fmla="*/ 194 w 194"/>
                  <a:gd name="T31" fmla="*/ 61 h 213"/>
                  <a:gd name="T32" fmla="*/ 194 w 194"/>
                  <a:gd name="T33" fmla="*/ 58 h 213"/>
                  <a:gd name="T34" fmla="*/ 190 w 194"/>
                  <a:gd name="T35" fmla="*/ 56 h 213"/>
                  <a:gd name="T36" fmla="*/ 90 w 194"/>
                  <a:gd name="T37" fmla="*/ 2 h 213"/>
                  <a:gd name="T38" fmla="*/ 90 w 194"/>
                  <a:gd name="T39" fmla="*/ 2 h 213"/>
                  <a:gd name="T40" fmla="*/ 86 w 194"/>
                  <a:gd name="T41" fmla="*/ 0 h 213"/>
                  <a:gd name="T42" fmla="*/ 84 w 194"/>
                  <a:gd name="T43" fmla="*/ 0 h 213"/>
                  <a:gd name="T44" fmla="*/ 79 w 194"/>
                  <a:gd name="T45" fmla="*/ 2 h 213"/>
                  <a:gd name="T46" fmla="*/ 77 w 194"/>
                  <a:gd name="T47" fmla="*/ 4 h 213"/>
                  <a:gd name="T48" fmla="*/ 2 w 194"/>
                  <a:gd name="T49" fmla="*/ 14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4" h="213">
                    <a:moveTo>
                      <a:pt x="2" y="144"/>
                    </a:moveTo>
                    <a:lnTo>
                      <a:pt x="2" y="144"/>
                    </a:lnTo>
                    <a:lnTo>
                      <a:pt x="0" y="148"/>
                    </a:lnTo>
                    <a:lnTo>
                      <a:pt x="2" y="150"/>
                    </a:lnTo>
                    <a:lnTo>
                      <a:pt x="2" y="155"/>
                    </a:lnTo>
                    <a:lnTo>
                      <a:pt x="6" y="157"/>
                    </a:lnTo>
                    <a:lnTo>
                      <a:pt x="107" y="211"/>
                    </a:lnTo>
                    <a:lnTo>
                      <a:pt x="107" y="211"/>
                    </a:lnTo>
                    <a:lnTo>
                      <a:pt x="111" y="213"/>
                    </a:lnTo>
                    <a:lnTo>
                      <a:pt x="113" y="213"/>
                    </a:lnTo>
                    <a:lnTo>
                      <a:pt x="115" y="211"/>
                    </a:lnTo>
                    <a:lnTo>
                      <a:pt x="117" y="209"/>
                    </a:lnTo>
                    <a:lnTo>
                      <a:pt x="194" y="69"/>
                    </a:lnTo>
                    <a:lnTo>
                      <a:pt x="194" y="69"/>
                    </a:lnTo>
                    <a:lnTo>
                      <a:pt x="194" y="65"/>
                    </a:lnTo>
                    <a:lnTo>
                      <a:pt x="194" y="61"/>
                    </a:lnTo>
                    <a:lnTo>
                      <a:pt x="194" y="58"/>
                    </a:lnTo>
                    <a:lnTo>
                      <a:pt x="190" y="56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7" y="4"/>
                    </a:lnTo>
                    <a:lnTo>
                      <a:pt x="2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76" name="1. On-page tracker"/>
          <p:cNvSpPr>
            <a:spLocks noChangeArrowheads="1"/>
          </p:cNvSpPr>
          <p:nvPr/>
        </p:nvSpPr>
        <p:spPr bwMode="auto">
          <a:xfrm>
            <a:off x="171451" y="26988"/>
            <a:ext cx="42743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ANTI-TRAFFICKING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77" name="Picture 2" descr="https://upload.wikimedia.org/wikipedia/en/a/ad/SouthAfricanPS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493" y="572860"/>
            <a:ext cx="809495" cy="8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Object 9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001" name="think-cell Slide" r:id="rId10" imgW="493" imgH="493" progId="TCLayout.ActiveDocument.1">
                  <p:embed/>
                </p:oleObj>
              </mc:Choice>
              <mc:Fallback>
                <p:oleObj name="think-cell Slide" r:id="rId10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2339860" y="2260601"/>
            <a:ext cx="6621578" cy="4413956"/>
            <a:chOff x="2339860" y="2260601"/>
            <a:chExt cx="6621578" cy="441395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>
            <a:xfrm>
              <a:off x="2339860" y="2260601"/>
              <a:ext cx="6621578" cy="4413956"/>
              <a:chOff x="2339860" y="2260601"/>
              <a:chExt cx="6621578" cy="4413956"/>
            </a:xfrm>
          </p:grpSpPr>
          <p:pic>
            <p:nvPicPr>
              <p:cNvPr id="95" name="Picture 94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9860" y="2260601"/>
                <a:ext cx="6621578" cy="4413956"/>
              </a:xfrm>
              <a:prstGeom prst="rect">
                <a:avLst/>
              </a:prstGeom>
            </p:spPr>
          </p:pic>
          <p:sp>
            <p:nvSpPr>
              <p:cNvPr id="96" name="Rectangle 95"/>
              <p:cNvSpPr>
                <a:spLocks/>
              </p:cNvSpPr>
              <p:nvPr/>
            </p:nvSpPr>
            <p:spPr>
              <a:xfrm>
                <a:off x="2339860" y="2260601"/>
                <a:ext cx="6621578" cy="2286000"/>
              </a:xfrm>
              <a:prstGeom prst="rect">
                <a:avLst/>
              </a:prstGeom>
              <a:gradFill>
                <a:gsLst>
                  <a:gs pos="2655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>
                <a:spLocks/>
              </p:cNvSpPr>
              <p:nvPr/>
            </p:nvSpPr>
            <p:spPr>
              <a:xfrm>
                <a:off x="2339860" y="2260601"/>
                <a:ext cx="6131040" cy="4413956"/>
              </a:xfrm>
              <a:prstGeom prst="rect">
                <a:avLst/>
              </a:prstGeom>
              <a:gradFill flip="none" rotWithShape="1">
                <a:gsLst>
                  <a:gs pos="2655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Rectangle 99"/>
            <p:cNvSpPr>
              <a:spLocks/>
            </p:cNvSpPr>
            <p:nvPr/>
          </p:nvSpPr>
          <p:spPr>
            <a:xfrm>
              <a:off x="2339860" y="2260601"/>
              <a:ext cx="6621578" cy="441395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00050"/>
            <a:r>
              <a:rPr lang="en-ZA" dirty="0" smtClean="0"/>
              <a:t>Each of the objectives in </a:t>
            </a:r>
            <a:r>
              <a:rPr lang="en-ZA" dirty="0" err="1" smtClean="0"/>
              <a:t>NISCWT</a:t>
            </a:r>
            <a:r>
              <a:rPr lang="en-ZA" dirty="0" smtClean="0"/>
              <a:t> was unpacked in sub-objectives, </a:t>
            </a:r>
            <a:br>
              <a:rPr lang="en-ZA" dirty="0" smtClean="0"/>
            </a:br>
            <a:r>
              <a:rPr lang="en-ZA" dirty="0" smtClean="0"/>
              <a:t>with detailed and costed implementation plans behind them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1636207" y="998557"/>
            <a:ext cx="7118839" cy="244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950" dirty="0" smtClean="0"/>
              <a:t>Adequately resource the law enforcement initiatives outlined in the </a:t>
            </a:r>
            <a:r>
              <a:rPr lang="en-US" sz="950" dirty="0" err="1" smtClean="0"/>
              <a:t>NISCWT</a:t>
            </a:r>
            <a:endParaRPr lang="en-US" sz="950" dirty="0" smtClean="0"/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Increase effectiveness and coordination of intelligence collection and analysis on wildlife trafficking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Improve law enforcement capacity to investigate wildlife trafficking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Increase anti-corruption investigations linked to wildlife trafficking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Enhance resources to investigate financial crimes linked to wildlife trafficking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Enhance forensic capacity linked to wildlife trafficking investigations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Increase the government’s ability to detect the involvement of foreign diplomats in wildlife trafficking in South Africa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Appropriately charge offenders in relation to these types of crimes and focus investigations on dealing with wildlife trafficking as a serious </a:t>
            </a:r>
            <a:r>
              <a:rPr lang="en-US" sz="950" dirty="0" err="1" smtClean="0"/>
              <a:t>organised</a:t>
            </a:r>
            <a:r>
              <a:rPr lang="en-US" sz="950" dirty="0" smtClean="0"/>
              <a:t> crime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Establish </a:t>
            </a:r>
            <a:r>
              <a:rPr lang="en-US" sz="950" dirty="0" err="1" smtClean="0"/>
              <a:t>specialised</a:t>
            </a:r>
            <a:r>
              <a:rPr lang="en-US" sz="950" dirty="0" smtClean="0"/>
              <a:t> prosecution and court capacity to focus on wildlife trafficking</a:t>
            </a:r>
          </a:p>
          <a:p>
            <a:pPr lvl="1">
              <a:spcBef>
                <a:spcPct val="25000"/>
              </a:spcBef>
            </a:pPr>
            <a:r>
              <a:rPr lang="en-US" sz="950" dirty="0" err="1" smtClean="0"/>
              <a:t>Prioritise</a:t>
            </a:r>
            <a:r>
              <a:rPr lang="en-US" sz="950" dirty="0" smtClean="0"/>
              <a:t> wildlife trafficking crime statistics into the national crime statistics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The SAPS to enhance cooperation and collaboration with non-governmental </a:t>
            </a:r>
            <a:r>
              <a:rPr lang="en-US" sz="950" dirty="0" err="1" smtClean="0"/>
              <a:t>organisations</a:t>
            </a:r>
            <a:r>
              <a:rPr lang="en-US" sz="950" dirty="0" smtClean="0"/>
              <a:t> and private security structures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Government to consolidate all law enforcement investigation and intelligence initiatives regarding the combating of wildlife trafficking in South Africa (long-term strategy)</a:t>
            </a:r>
            <a:endParaRPr lang="en-US" sz="950" dirty="0"/>
          </a:p>
        </p:txBody>
      </p:sp>
      <p:grpSp>
        <p:nvGrpSpPr>
          <p:cNvPr id="84" name="Group 83"/>
          <p:cNvGrpSpPr/>
          <p:nvPr/>
        </p:nvGrpSpPr>
        <p:grpSpPr>
          <a:xfrm>
            <a:off x="206393" y="998557"/>
            <a:ext cx="1342858" cy="215444"/>
            <a:chOff x="297386" y="1049357"/>
            <a:chExt cx="1342858" cy="215444"/>
          </a:xfrm>
        </p:grpSpPr>
        <p:sp>
          <p:nvSpPr>
            <p:cNvPr id="30" name="Rectangle 2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542749" y="1049357"/>
              <a:ext cx="10974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/>
                <a:t>Prosecution</a:t>
              </a:r>
            </a:p>
          </p:txBody>
        </p:sp>
        <p:sp>
          <p:nvSpPr>
            <p:cNvPr id="31" name="Rectangle 2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297386" y="1049357"/>
              <a:ext cx="90351" cy="19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471845" y="1049357"/>
              <a:ext cx="0" cy="2084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636207" y="3632002"/>
            <a:ext cx="7118839" cy="120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950" dirty="0" smtClean="0"/>
              <a:t>Significantly reduce the risk of wildlife-related corruption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Increase resources for security at South Africa’s land, air and sea borders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Increase focus on transport routes, informal and private landing strips and illegal border crossing points linked to wildlife trafficking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Increased crime prevention initiatives in and around communities adjacent or linked to poaching hotspots as part of law enforcement activities: 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Improve detection and prevention of wildlife trafficking through ports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Consolidate and increase wildlife compliance and enforcement</a:t>
            </a:r>
            <a:endParaRPr lang="en-US" sz="950" dirty="0"/>
          </a:p>
        </p:txBody>
      </p:sp>
      <p:grpSp>
        <p:nvGrpSpPr>
          <p:cNvPr id="83" name="Group 82"/>
          <p:cNvGrpSpPr/>
          <p:nvPr/>
        </p:nvGrpSpPr>
        <p:grpSpPr>
          <a:xfrm>
            <a:off x="206393" y="3632002"/>
            <a:ext cx="1342858" cy="215444"/>
            <a:chOff x="297386" y="3571604"/>
            <a:chExt cx="1342858" cy="215444"/>
          </a:xfrm>
        </p:grpSpPr>
        <p:sp>
          <p:nvSpPr>
            <p:cNvPr id="26" name="Rectangle 2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42749" y="3571604"/>
              <a:ext cx="10974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/>
                <a:t>Detection</a:t>
              </a:r>
            </a:p>
          </p:txBody>
        </p:sp>
        <p:sp>
          <p:nvSpPr>
            <p:cNvPr id="27" name="Rectangle 2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297386" y="3571604"/>
              <a:ext cx="90351" cy="19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71845" y="3571604"/>
              <a:ext cx="0" cy="2084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36207" y="5022797"/>
            <a:ext cx="7118839" cy="6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950" dirty="0" smtClean="0"/>
              <a:t>Diplomatic position on wildlife trafficking to reflect the issue as a national security priority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Strengthen law enforcement cooperation with relevant countries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Benchmark global best practices regarding wildlife trafficking investigations/prevention</a:t>
            </a:r>
          </a:p>
          <a:p>
            <a:pPr lvl="1">
              <a:spcBef>
                <a:spcPct val="25000"/>
              </a:spcBef>
            </a:pPr>
            <a:r>
              <a:rPr lang="en-US" sz="950" dirty="0" smtClean="0"/>
              <a:t>The SAPS to play a key role in regional and international wildlife trafficking combating initiatives</a:t>
            </a:r>
            <a:endParaRPr lang="en-US" sz="95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49112" y="5022797"/>
            <a:ext cx="1300139" cy="215444"/>
            <a:chOff x="297386" y="4997397"/>
            <a:chExt cx="1300139" cy="215444"/>
          </a:xfrm>
        </p:grpSpPr>
        <p:sp>
          <p:nvSpPr>
            <p:cNvPr id="22" name="Rectangle 2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542749" y="4997397"/>
              <a:ext cx="10547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/>
                <a:t>Collaboration</a:t>
              </a:r>
            </a:p>
          </p:txBody>
        </p:sp>
        <p:sp>
          <p:nvSpPr>
            <p:cNvPr id="23" name="Rectangle 2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297386" y="4997397"/>
              <a:ext cx="90351" cy="19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255" eaLnBrk="1" hangingPunct="1">
                <a:spcBef>
                  <a:spcPts val="600"/>
                </a:spcBef>
                <a:buClr>
                  <a:schemeClr val="tx2"/>
                </a:buClr>
                <a:defRPr sz="2800" baseline="0">
                  <a:solidFill>
                    <a:schemeClr val="accent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471845" y="4997397"/>
              <a:ext cx="0" cy="2084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206393" y="3539653"/>
            <a:ext cx="854865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206393" y="4930450"/>
            <a:ext cx="8548653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>
            <a:spLocks/>
          </p:cNvSpPr>
          <p:nvPr/>
        </p:nvSpPr>
        <p:spPr>
          <a:xfrm>
            <a:off x="0" y="1653804"/>
            <a:ext cx="812800" cy="6122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>
            <a:spLocks/>
          </p:cNvSpPr>
          <p:nvPr/>
        </p:nvSpPr>
        <p:spPr>
          <a:xfrm>
            <a:off x="0" y="4274549"/>
            <a:ext cx="812800" cy="6122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>
            <a:spLocks/>
          </p:cNvSpPr>
          <p:nvPr/>
        </p:nvSpPr>
        <p:spPr>
          <a:xfrm>
            <a:off x="0" y="5665344"/>
            <a:ext cx="812800" cy="6122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11961" y="1297196"/>
            <a:ext cx="774440" cy="774440"/>
            <a:chOff x="1075726" y="1408667"/>
            <a:chExt cx="1030779" cy="1030779"/>
          </a:xfrm>
        </p:grpSpPr>
        <p:grpSp>
          <p:nvGrpSpPr>
            <p:cNvPr id="33" name="Group 32"/>
            <p:cNvGrpSpPr/>
            <p:nvPr/>
          </p:nvGrpSpPr>
          <p:grpSpPr>
            <a:xfrm>
              <a:off x="1075726" y="1408667"/>
              <a:ext cx="1030779" cy="1030779"/>
              <a:chOff x="409382" y="1595220"/>
              <a:chExt cx="937072" cy="937072"/>
            </a:xfrm>
          </p:grpSpPr>
          <p:sp>
            <p:nvSpPr>
              <p:cNvPr id="34" name="Oval 33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ord 34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chord">
                <a:avLst>
                  <a:gd name="adj1" fmla="val 2700000"/>
                  <a:gd name="adj2" fmla="val 13721502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174725" y="1624885"/>
              <a:ext cx="832780" cy="598342"/>
              <a:chOff x="1896328" y="4675213"/>
              <a:chExt cx="470083" cy="337748"/>
            </a:xfrm>
          </p:grpSpPr>
          <p:sp>
            <p:nvSpPr>
              <p:cNvPr id="40" name="Freeform 117"/>
              <p:cNvSpPr>
                <a:spLocks/>
              </p:cNvSpPr>
              <p:nvPr/>
            </p:nvSpPr>
            <p:spPr bwMode="auto">
              <a:xfrm>
                <a:off x="2218769" y="4764587"/>
                <a:ext cx="147642" cy="169862"/>
              </a:xfrm>
              <a:custGeom>
                <a:avLst/>
                <a:gdLst>
                  <a:gd name="T0" fmla="*/ 597 w 597"/>
                  <a:gd name="T1" fmla="*/ 477 h 688"/>
                  <a:gd name="T2" fmla="*/ 597 w 597"/>
                  <a:gd name="T3" fmla="*/ 476 h 688"/>
                  <a:gd name="T4" fmla="*/ 597 w 597"/>
                  <a:gd name="T5" fmla="*/ 475 h 688"/>
                  <a:gd name="T6" fmla="*/ 597 w 597"/>
                  <a:gd name="T7" fmla="*/ 475 h 688"/>
                  <a:gd name="T8" fmla="*/ 597 w 597"/>
                  <a:gd name="T9" fmla="*/ 473 h 688"/>
                  <a:gd name="T10" fmla="*/ 595 w 597"/>
                  <a:gd name="T11" fmla="*/ 473 h 688"/>
                  <a:gd name="T12" fmla="*/ 343 w 597"/>
                  <a:gd name="T13" fmla="*/ 0 h 688"/>
                  <a:gd name="T14" fmla="*/ 313 w 597"/>
                  <a:gd name="T15" fmla="*/ 13 h 688"/>
                  <a:gd name="T16" fmla="*/ 558 w 597"/>
                  <a:gd name="T17" fmla="*/ 473 h 688"/>
                  <a:gd name="T18" fmla="*/ 39 w 597"/>
                  <a:gd name="T19" fmla="*/ 473 h 688"/>
                  <a:gd name="T20" fmla="*/ 81 w 597"/>
                  <a:gd name="T21" fmla="*/ 394 h 688"/>
                  <a:gd name="T22" fmla="*/ 282 w 597"/>
                  <a:gd name="T23" fmla="*/ 15 h 688"/>
                  <a:gd name="T24" fmla="*/ 277 w 597"/>
                  <a:gd name="T25" fmla="*/ 15 h 688"/>
                  <a:gd name="T26" fmla="*/ 274 w 597"/>
                  <a:gd name="T27" fmla="*/ 13 h 688"/>
                  <a:gd name="T28" fmla="*/ 269 w 597"/>
                  <a:gd name="T29" fmla="*/ 13 h 688"/>
                  <a:gd name="T30" fmla="*/ 264 w 597"/>
                  <a:gd name="T31" fmla="*/ 12 h 688"/>
                  <a:gd name="T32" fmla="*/ 260 w 597"/>
                  <a:gd name="T33" fmla="*/ 12 h 688"/>
                  <a:gd name="T34" fmla="*/ 256 w 597"/>
                  <a:gd name="T35" fmla="*/ 11 h 688"/>
                  <a:gd name="T36" fmla="*/ 252 w 597"/>
                  <a:gd name="T37" fmla="*/ 11 h 688"/>
                  <a:gd name="T38" fmla="*/ 247 w 597"/>
                  <a:gd name="T39" fmla="*/ 10 h 688"/>
                  <a:gd name="T40" fmla="*/ 35 w 597"/>
                  <a:gd name="T41" fmla="*/ 410 h 688"/>
                  <a:gd name="T42" fmla="*/ 0 w 597"/>
                  <a:gd name="T43" fmla="*/ 476 h 688"/>
                  <a:gd name="T44" fmla="*/ 1 w 597"/>
                  <a:gd name="T45" fmla="*/ 477 h 688"/>
                  <a:gd name="T46" fmla="*/ 3 w 597"/>
                  <a:gd name="T47" fmla="*/ 499 h 688"/>
                  <a:gd name="T48" fmla="*/ 8 w 597"/>
                  <a:gd name="T49" fmla="*/ 519 h 688"/>
                  <a:gd name="T50" fmla="*/ 15 w 597"/>
                  <a:gd name="T51" fmla="*/ 539 h 688"/>
                  <a:gd name="T52" fmla="*/ 25 w 597"/>
                  <a:gd name="T53" fmla="*/ 559 h 688"/>
                  <a:gd name="T54" fmla="*/ 38 w 597"/>
                  <a:gd name="T55" fmla="*/ 577 h 688"/>
                  <a:gd name="T56" fmla="*/ 53 w 597"/>
                  <a:gd name="T57" fmla="*/ 594 h 688"/>
                  <a:gd name="T58" fmla="*/ 70 w 597"/>
                  <a:gd name="T59" fmla="*/ 611 h 688"/>
                  <a:gd name="T60" fmla="*/ 89 w 597"/>
                  <a:gd name="T61" fmla="*/ 626 h 688"/>
                  <a:gd name="T62" fmla="*/ 110 w 597"/>
                  <a:gd name="T63" fmla="*/ 639 h 688"/>
                  <a:gd name="T64" fmla="*/ 133 w 597"/>
                  <a:gd name="T65" fmla="*/ 652 h 688"/>
                  <a:gd name="T66" fmla="*/ 157 w 597"/>
                  <a:gd name="T67" fmla="*/ 662 h 688"/>
                  <a:gd name="T68" fmla="*/ 184 w 597"/>
                  <a:gd name="T69" fmla="*/ 672 h 688"/>
                  <a:gd name="T70" fmla="*/ 212 w 597"/>
                  <a:gd name="T71" fmla="*/ 679 h 688"/>
                  <a:gd name="T72" fmla="*/ 239 w 597"/>
                  <a:gd name="T73" fmla="*/ 683 h 688"/>
                  <a:gd name="T74" fmla="*/ 269 w 597"/>
                  <a:gd name="T75" fmla="*/ 687 h 688"/>
                  <a:gd name="T76" fmla="*/ 299 w 597"/>
                  <a:gd name="T77" fmla="*/ 688 h 688"/>
                  <a:gd name="T78" fmla="*/ 329 w 597"/>
                  <a:gd name="T79" fmla="*/ 687 h 688"/>
                  <a:gd name="T80" fmla="*/ 358 w 597"/>
                  <a:gd name="T81" fmla="*/ 683 h 688"/>
                  <a:gd name="T82" fmla="*/ 387 w 597"/>
                  <a:gd name="T83" fmla="*/ 679 h 688"/>
                  <a:gd name="T84" fmla="*/ 414 w 597"/>
                  <a:gd name="T85" fmla="*/ 672 h 688"/>
                  <a:gd name="T86" fmla="*/ 440 w 597"/>
                  <a:gd name="T87" fmla="*/ 662 h 688"/>
                  <a:gd name="T88" fmla="*/ 464 w 597"/>
                  <a:gd name="T89" fmla="*/ 652 h 688"/>
                  <a:gd name="T90" fmla="*/ 487 w 597"/>
                  <a:gd name="T91" fmla="*/ 640 h 688"/>
                  <a:gd name="T92" fmla="*/ 508 w 597"/>
                  <a:gd name="T93" fmla="*/ 627 h 688"/>
                  <a:gd name="T94" fmla="*/ 527 w 597"/>
                  <a:gd name="T95" fmla="*/ 612 h 688"/>
                  <a:gd name="T96" fmla="*/ 544 w 597"/>
                  <a:gd name="T97" fmla="*/ 596 h 688"/>
                  <a:gd name="T98" fmla="*/ 559 w 597"/>
                  <a:gd name="T99" fmla="*/ 578 h 688"/>
                  <a:gd name="T100" fmla="*/ 572 w 597"/>
                  <a:gd name="T101" fmla="*/ 560 h 688"/>
                  <a:gd name="T102" fmla="*/ 582 w 597"/>
                  <a:gd name="T103" fmla="*/ 540 h 688"/>
                  <a:gd name="T104" fmla="*/ 590 w 597"/>
                  <a:gd name="T105" fmla="*/ 521 h 688"/>
                  <a:gd name="T106" fmla="*/ 595 w 597"/>
                  <a:gd name="T107" fmla="*/ 500 h 688"/>
                  <a:gd name="T108" fmla="*/ 597 w 597"/>
                  <a:gd name="T109" fmla="*/ 478 h 688"/>
                  <a:gd name="T110" fmla="*/ 597 w 597"/>
                  <a:gd name="T111" fmla="*/ 478 h 688"/>
                  <a:gd name="T112" fmla="*/ 597 w 597"/>
                  <a:gd name="T113" fmla="*/ 477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7" h="688">
                    <a:moveTo>
                      <a:pt x="597" y="477"/>
                    </a:moveTo>
                    <a:lnTo>
                      <a:pt x="597" y="476"/>
                    </a:lnTo>
                    <a:lnTo>
                      <a:pt x="597" y="475"/>
                    </a:lnTo>
                    <a:lnTo>
                      <a:pt x="597" y="475"/>
                    </a:lnTo>
                    <a:lnTo>
                      <a:pt x="597" y="473"/>
                    </a:lnTo>
                    <a:lnTo>
                      <a:pt x="595" y="473"/>
                    </a:lnTo>
                    <a:lnTo>
                      <a:pt x="343" y="0"/>
                    </a:lnTo>
                    <a:lnTo>
                      <a:pt x="313" y="13"/>
                    </a:lnTo>
                    <a:lnTo>
                      <a:pt x="558" y="473"/>
                    </a:lnTo>
                    <a:lnTo>
                      <a:pt x="39" y="473"/>
                    </a:lnTo>
                    <a:lnTo>
                      <a:pt x="81" y="394"/>
                    </a:lnTo>
                    <a:lnTo>
                      <a:pt x="282" y="15"/>
                    </a:lnTo>
                    <a:lnTo>
                      <a:pt x="277" y="15"/>
                    </a:lnTo>
                    <a:lnTo>
                      <a:pt x="274" y="13"/>
                    </a:lnTo>
                    <a:lnTo>
                      <a:pt x="269" y="13"/>
                    </a:lnTo>
                    <a:lnTo>
                      <a:pt x="264" y="12"/>
                    </a:lnTo>
                    <a:lnTo>
                      <a:pt x="260" y="12"/>
                    </a:lnTo>
                    <a:lnTo>
                      <a:pt x="256" y="11"/>
                    </a:lnTo>
                    <a:lnTo>
                      <a:pt x="252" y="11"/>
                    </a:lnTo>
                    <a:lnTo>
                      <a:pt x="247" y="10"/>
                    </a:lnTo>
                    <a:lnTo>
                      <a:pt x="35" y="410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99"/>
                    </a:lnTo>
                    <a:lnTo>
                      <a:pt x="8" y="519"/>
                    </a:lnTo>
                    <a:lnTo>
                      <a:pt x="15" y="539"/>
                    </a:lnTo>
                    <a:lnTo>
                      <a:pt x="25" y="559"/>
                    </a:lnTo>
                    <a:lnTo>
                      <a:pt x="38" y="577"/>
                    </a:lnTo>
                    <a:lnTo>
                      <a:pt x="53" y="594"/>
                    </a:lnTo>
                    <a:lnTo>
                      <a:pt x="70" y="611"/>
                    </a:lnTo>
                    <a:lnTo>
                      <a:pt x="89" y="626"/>
                    </a:lnTo>
                    <a:lnTo>
                      <a:pt x="110" y="639"/>
                    </a:lnTo>
                    <a:lnTo>
                      <a:pt x="133" y="652"/>
                    </a:lnTo>
                    <a:lnTo>
                      <a:pt x="157" y="662"/>
                    </a:lnTo>
                    <a:lnTo>
                      <a:pt x="184" y="672"/>
                    </a:lnTo>
                    <a:lnTo>
                      <a:pt x="212" y="679"/>
                    </a:lnTo>
                    <a:lnTo>
                      <a:pt x="239" y="683"/>
                    </a:lnTo>
                    <a:lnTo>
                      <a:pt x="269" y="687"/>
                    </a:lnTo>
                    <a:lnTo>
                      <a:pt x="299" y="688"/>
                    </a:lnTo>
                    <a:lnTo>
                      <a:pt x="329" y="687"/>
                    </a:lnTo>
                    <a:lnTo>
                      <a:pt x="358" y="683"/>
                    </a:lnTo>
                    <a:lnTo>
                      <a:pt x="387" y="679"/>
                    </a:lnTo>
                    <a:lnTo>
                      <a:pt x="414" y="672"/>
                    </a:lnTo>
                    <a:lnTo>
                      <a:pt x="440" y="662"/>
                    </a:lnTo>
                    <a:lnTo>
                      <a:pt x="464" y="652"/>
                    </a:lnTo>
                    <a:lnTo>
                      <a:pt x="487" y="640"/>
                    </a:lnTo>
                    <a:lnTo>
                      <a:pt x="508" y="627"/>
                    </a:lnTo>
                    <a:lnTo>
                      <a:pt x="527" y="612"/>
                    </a:lnTo>
                    <a:lnTo>
                      <a:pt x="544" y="596"/>
                    </a:lnTo>
                    <a:lnTo>
                      <a:pt x="559" y="578"/>
                    </a:lnTo>
                    <a:lnTo>
                      <a:pt x="572" y="560"/>
                    </a:lnTo>
                    <a:lnTo>
                      <a:pt x="582" y="540"/>
                    </a:lnTo>
                    <a:lnTo>
                      <a:pt x="590" y="521"/>
                    </a:lnTo>
                    <a:lnTo>
                      <a:pt x="595" y="500"/>
                    </a:lnTo>
                    <a:lnTo>
                      <a:pt x="597" y="478"/>
                    </a:lnTo>
                    <a:lnTo>
                      <a:pt x="597" y="478"/>
                    </a:lnTo>
                    <a:lnTo>
                      <a:pt x="597" y="4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1" name="Freeform 118"/>
              <p:cNvSpPr>
                <a:spLocks/>
              </p:cNvSpPr>
              <p:nvPr/>
            </p:nvSpPr>
            <p:spPr bwMode="auto">
              <a:xfrm>
                <a:off x="1896328" y="4764094"/>
                <a:ext cx="147642" cy="170356"/>
              </a:xfrm>
              <a:custGeom>
                <a:avLst/>
                <a:gdLst>
                  <a:gd name="T0" fmla="*/ 599 w 599"/>
                  <a:gd name="T1" fmla="*/ 478 h 690"/>
                  <a:gd name="T2" fmla="*/ 599 w 599"/>
                  <a:gd name="T3" fmla="*/ 476 h 690"/>
                  <a:gd name="T4" fmla="*/ 597 w 599"/>
                  <a:gd name="T5" fmla="*/ 475 h 690"/>
                  <a:gd name="T6" fmla="*/ 351 w 599"/>
                  <a:gd name="T7" fmla="*/ 12 h 690"/>
                  <a:gd name="T8" fmla="*/ 341 w 599"/>
                  <a:gd name="T9" fmla="*/ 13 h 690"/>
                  <a:gd name="T10" fmla="*/ 332 w 599"/>
                  <a:gd name="T11" fmla="*/ 14 h 690"/>
                  <a:gd name="T12" fmla="*/ 324 w 599"/>
                  <a:gd name="T13" fmla="*/ 15 h 690"/>
                  <a:gd name="T14" fmla="*/ 316 w 599"/>
                  <a:gd name="T15" fmla="*/ 16 h 690"/>
                  <a:gd name="T16" fmla="*/ 560 w 599"/>
                  <a:gd name="T17" fmla="*/ 475 h 690"/>
                  <a:gd name="T18" fmla="*/ 40 w 599"/>
                  <a:gd name="T19" fmla="*/ 475 h 690"/>
                  <a:gd name="T20" fmla="*/ 255 w 599"/>
                  <a:gd name="T21" fmla="*/ 0 h 690"/>
                  <a:gd name="T22" fmla="*/ 2 w 599"/>
                  <a:gd name="T23" fmla="*/ 479 h 690"/>
                  <a:gd name="T24" fmla="*/ 9 w 599"/>
                  <a:gd name="T25" fmla="*/ 521 h 690"/>
                  <a:gd name="T26" fmla="*/ 26 w 599"/>
                  <a:gd name="T27" fmla="*/ 560 h 690"/>
                  <a:gd name="T28" fmla="*/ 53 w 599"/>
                  <a:gd name="T29" fmla="*/ 596 h 690"/>
                  <a:gd name="T30" fmla="*/ 90 w 599"/>
                  <a:gd name="T31" fmla="*/ 627 h 690"/>
                  <a:gd name="T32" fmla="*/ 134 w 599"/>
                  <a:gd name="T33" fmla="*/ 654 h 690"/>
                  <a:gd name="T34" fmla="*/ 185 w 599"/>
                  <a:gd name="T35" fmla="*/ 673 h 690"/>
                  <a:gd name="T36" fmla="*/ 241 w 599"/>
                  <a:gd name="T37" fmla="*/ 685 h 690"/>
                  <a:gd name="T38" fmla="*/ 301 w 599"/>
                  <a:gd name="T39" fmla="*/ 690 h 690"/>
                  <a:gd name="T40" fmla="*/ 336 w 599"/>
                  <a:gd name="T41" fmla="*/ 688 h 690"/>
                  <a:gd name="T42" fmla="*/ 370 w 599"/>
                  <a:gd name="T43" fmla="*/ 684 h 690"/>
                  <a:gd name="T44" fmla="*/ 402 w 599"/>
                  <a:gd name="T45" fmla="*/ 677 h 690"/>
                  <a:gd name="T46" fmla="*/ 434 w 599"/>
                  <a:gd name="T47" fmla="*/ 668 h 690"/>
                  <a:gd name="T48" fmla="*/ 462 w 599"/>
                  <a:gd name="T49" fmla="*/ 655 h 690"/>
                  <a:gd name="T50" fmla="*/ 489 w 599"/>
                  <a:gd name="T51" fmla="*/ 641 h 690"/>
                  <a:gd name="T52" fmla="*/ 513 w 599"/>
                  <a:gd name="T53" fmla="*/ 625 h 690"/>
                  <a:gd name="T54" fmla="*/ 535 w 599"/>
                  <a:gd name="T55" fmla="*/ 608 h 690"/>
                  <a:gd name="T56" fmla="*/ 561 w 599"/>
                  <a:gd name="T57" fmla="*/ 579 h 690"/>
                  <a:gd name="T58" fmla="*/ 581 w 599"/>
                  <a:gd name="T59" fmla="*/ 549 h 690"/>
                  <a:gd name="T60" fmla="*/ 594 w 599"/>
                  <a:gd name="T61" fmla="*/ 516 h 690"/>
                  <a:gd name="T62" fmla="*/ 599 w 599"/>
                  <a:gd name="T63" fmla="*/ 480 h 690"/>
                  <a:gd name="T64" fmla="*/ 599 w 599"/>
                  <a:gd name="T65" fmla="*/ 47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9" h="690">
                    <a:moveTo>
                      <a:pt x="599" y="479"/>
                    </a:moveTo>
                    <a:lnTo>
                      <a:pt x="599" y="478"/>
                    </a:lnTo>
                    <a:lnTo>
                      <a:pt x="599" y="476"/>
                    </a:lnTo>
                    <a:lnTo>
                      <a:pt x="599" y="476"/>
                    </a:lnTo>
                    <a:lnTo>
                      <a:pt x="599" y="475"/>
                    </a:lnTo>
                    <a:lnTo>
                      <a:pt x="597" y="475"/>
                    </a:lnTo>
                    <a:lnTo>
                      <a:pt x="428" y="157"/>
                    </a:lnTo>
                    <a:lnTo>
                      <a:pt x="351" y="12"/>
                    </a:lnTo>
                    <a:lnTo>
                      <a:pt x="346" y="12"/>
                    </a:lnTo>
                    <a:lnTo>
                      <a:pt x="341" y="13"/>
                    </a:lnTo>
                    <a:lnTo>
                      <a:pt x="337" y="13"/>
                    </a:lnTo>
                    <a:lnTo>
                      <a:pt x="332" y="14"/>
                    </a:lnTo>
                    <a:lnTo>
                      <a:pt x="329" y="15"/>
                    </a:lnTo>
                    <a:lnTo>
                      <a:pt x="324" y="15"/>
                    </a:lnTo>
                    <a:lnTo>
                      <a:pt x="320" y="16"/>
                    </a:lnTo>
                    <a:lnTo>
                      <a:pt x="316" y="16"/>
                    </a:lnTo>
                    <a:lnTo>
                      <a:pt x="459" y="285"/>
                    </a:lnTo>
                    <a:lnTo>
                      <a:pt x="560" y="475"/>
                    </a:lnTo>
                    <a:lnTo>
                      <a:pt x="504" y="475"/>
                    </a:lnTo>
                    <a:lnTo>
                      <a:pt x="40" y="475"/>
                    </a:lnTo>
                    <a:lnTo>
                      <a:pt x="285" y="14"/>
                    </a:lnTo>
                    <a:lnTo>
                      <a:pt x="255" y="0"/>
                    </a:lnTo>
                    <a:lnTo>
                      <a:pt x="0" y="478"/>
                    </a:lnTo>
                    <a:lnTo>
                      <a:pt x="2" y="479"/>
                    </a:lnTo>
                    <a:lnTo>
                      <a:pt x="4" y="501"/>
                    </a:lnTo>
                    <a:lnTo>
                      <a:pt x="9" y="521"/>
                    </a:lnTo>
                    <a:lnTo>
                      <a:pt x="15" y="541"/>
                    </a:lnTo>
                    <a:lnTo>
                      <a:pt x="26" y="560"/>
                    </a:lnTo>
                    <a:lnTo>
                      <a:pt x="39" y="579"/>
                    </a:lnTo>
                    <a:lnTo>
                      <a:pt x="53" y="596"/>
                    </a:lnTo>
                    <a:lnTo>
                      <a:pt x="71" y="612"/>
                    </a:lnTo>
                    <a:lnTo>
                      <a:pt x="90" y="627"/>
                    </a:lnTo>
                    <a:lnTo>
                      <a:pt x="112" y="641"/>
                    </a:lnTo>
                    <a:lnTo>
                      <a:pt x="134" y="654"/>
                    </a:lnTo>
                    <a:lnTo>
                      <a:pt x="159" y="664"/>
                    </a:lnTo>
                    <a:lnTo>
                      <a:pt x="185" y="673"/>
                    </a:lnTo>
                    <a:lnTo>
                      <a:pt x="212" y="680"/>
                    </a:lnTo>
                    <a:lnTo>
                      <a:pt x="241" y="685"/>
                    </a:lnTo>
                    <a:lnTo>
                      <a:pt x="271" y="688"/>
                    </a:lnTo>
                    <a:lnTo>
                      <a:pt x="301" y="690"/>
                    </a:lnTo>
                    <a:lnTo>
                      <a:pt x="318" y="690"/>
                    </a:lnTo>
                    <a:lnTo>
                      <a:pt x="336" y="688"/>
                    </a:lnTo>
                    <a:lnTo>
                      <a:pt x="353" y="686"/>
                    </a:lnTo>
                    <a:lnTo>
                      <a:pt x="370" y="684"/>
                    </a:lnTo>
                    <a:lnTo>
                      <a:pt x="386" y="680"/>
                    </a:lnTo>
                    <a:lnTo>
                      <a:pt x="402" y="677"/>
                    </a:lnTo>
                    <a:lnTo>
                      <a:pt x="417" y="672"/>
                    </a:lnTo>
                    <a:lnTo>
                      <a:pt x="434" y="668"/>
                    </a:lnTo>
                    <a:lnTo>
                      <a:pt x="447" y="662"/>
                    </a:lnTo>
                    <a:lnTo>
                      <a:pt x="462" y="655"/>
                    </a:lnTo>
                    <a:lnTo>
                      <a:pt x="476" y="649"/>
                    </a:lnTo>
                    <a:lnTo>
                      <a:pt x="489" y="641"/>
                    </a:lnTo>
                    <a:lnTo>
                      <a:pt x="502" y="634"/>
                    </a:lnTo>
                    <a:lnTo>
                      <a:pt x="513" y="625"/>
                    </a:lnTo>
                    <a:lnTo>
                      <a:pt x="525" y="617"/>
                    </a:lnTo>
                    <a:lnTo>
                      <a:pt x="535" y="608"/>
                    </a:lnTo>
                    <a:lnTo>
                      <a:pt x="549" y="594"/>
                    </a:lnTo>
                    <a:lnTo>
                      <a:pt x="561" y="579"/>
                    </a:lnTo>
                    <a:lnTo>
                      <a:pt x="572" y="564"/>
                    </a:lnTo>
                    <a:lnTo>
                      <a:pt x="581" y="549"/>
                    </a:lnTo>
                    <a:lnTo>
                      <a:pt x="588" y="532"/>
                    </a:lnTo>
                    <a:lnTo>
                      <a:pt x="594" y="516"/>
                    </a:lnTo>
                    <a:lnTo>
                      <a:pt x="597" y="498"/>
                    </a:lnTo>
                    <a:lnTo>
                      <a:pt x="599" y="480"/>
                    </a:lnTo>
                    <a:lnTo>
                      <a:pt x="599" y="480"/>
                    </a:lnTo>
                    <a:lnTo>
                      <a:pt x="599" y="4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2" name="Freeform 119"/>
              <p:cNvSpPr>
                <a:spLocks/>
              </p:cNvSpPr>
              <p:nvPr/>
            </p:nvSpPr>
            <p:spPr bwMode="auto">
              <a:xfrm>
                <a:off x="2157540" y="4740886"/>
                <a:ext cx="159986" cy="31602"/>
              </a:xfrm>
              <a:custGeom>
                <a:avLst/>
                <a:gdLst>
                  <a:gd name="T0" fmla="*/ 553 w 648"/>
                  <a:gd name="T1" fmla="*/ 26 h 128"/>
                  <a:gd name="T2" fmla="*/ 548 w 648"/>
                  <a:gd name="T3" fmla="*/ 26 h 128"/>
                  <a:gd name="T4" fmla="*/ 534 w 648"/>
                  <a:gd name="T5" fmla="*/ 30 h 128"/>
                  <a:gd name="T6" fmla="*/ 510 w 648"/>
                  <a:gd name="T7" fmla="*/ 36 h 128"/>
                  <a:gd name="T8" fmla="*/ 485 w 648"/>
                  <a:gd name="T9" fmla="*/ 40 h 128"/>
                  <a:gd name="T10" fmla="*/ 457 w 648"/>
                  <a:gd name="T11" fmla="*/ 45 h 128"/>
                  <a:gd name="T12" fmla="*/ 430 w 648"/>
                  <a:gd name="T13" fmla="*/ 48 h 128"/>
                  <a:gd name="T14" fmla="*/ 400 w 648"/>
                  <a:gd name="T15" fmla="*/ 52 h 128"/>
                  <a:gd name="T16" fmla="*/ 369 w 648"/>
                  <a:gd name="T17" fmla="*/ 54 h 128"/>
                  <a:gd name="T18" fmla="*/ 337 w 648"/>
                  <a:gd name="T19" fmla="*/ 55 h 128"/>
                  <a:gd name="T20" fmla="*/ 293 w 648"/>
                  <a:gd name="T21" fmla="*/ 55 h 128"/>
                  <a:gd name="T22" fmla="*/ 237 w 648"/>
                  <a:gd name="T23" fmla="*/ 51 h 128"/>
                  <a:gd name="T24" fmla="*/ 185 w 648"/>
                  <a:gd name="T25" fmla="*/ 45 h 128"/>
                  <a:gd name="T26" fmla="*/ 137 w 648"/>
                  <a:gd name="T27" fmla="*/ 36 h 128"/>
                  <a:gd name="T28" fmla="*/ 93 w 648"/>
                  <a:gd name="T29" fmla="*/ 26 h 128"/>
                  <a:gd name="T30" fmla="*/ 56 w 648"/>
                  <a:gd name="T31" fmla="*/ 17 h 128"/>
                  <a:gd name="T32" fmla="*/ 28 w 648"/>
                  <a:gd name="T33" fmla="*/ 9 h 128"/>
                  <a:gd name="T34" fmla="*/ 7 w 648"/>
                  <a:gd name="T35" fmla="*/ 2 h 128"/>
                  <a:gd name="T36" fmla="*/ 10 w 648"/>
                  <a:gd name="T37" fmla="*/ 16 h 128"/>
                  <a:gd name="T38" fmla="*/ 23 w 648"/>
                  <a:gd name="T39" fmla="*/ 54 h 128"/>
                  <a:gd name="T40" fmla="*/ 24 w 648"/>
                  <a:gd name="T41" fmla="*/ 89 h 128"/>
                  <a:gd name="T42" fmla="*/ 18 w 648"/>
                  <a:gd name="T43" fmla="*/ 115 h 128"/>
                  <a:gd name="T44" fmla="*/ 23 w 648"/>
                  <a:gd name="T45" fmla="*/ 126 h 128"/>
                  <a:gd name="T46" fmla="*/ 49 w 648"/>
                  <a:gd name="T47" fmla="*/ 121 h 128"/>
                  <a:gd name="T48" fmla="*/ 82 w 648"/>
                  <a:gd name="T49" fmla="*/ 115 h 128"/>
                  <a:gd name="T50" fmla="*/ 119 w 648"/>
                  <a:gd name="T51" fmla="*/ 109 h 128"/>
                  <a:gd name="T52" fmla="*/ 160 w 648"/>
                  <a:gd name="T53" fmla="*/ 104 h 128"/>
                  <a:gd name="T54" fmla="*/ 204 w 648"/>
                  <a:gd name="T55" fmla="*/ 99 h 128"/>
                  <a:gd name="T56" fmla="*/ 249 w 648"/>
                  <a:gd name="T57" fmla="*/ 96 h 128"/>
                  <a:gd name="T58" fmla="*/ 295 w 648"/>
                  <a:gd name="T59" fmla="*/ 93 h 128"/>
                  <a:gd name="T60" fmla="*/ 339 w 648"/>
                  <a:gd name="T61" fmla="*/ 93 h 128"/>
                  <a:gd name="T62" fmla="*/ 383 w 648"/>
                  <a:gd name="T63" fmla="*/ 96 h 128"/>
                  <a:gd name="T64" fmla="*/ 430 w 648"/>
                  <a:gd name="T65" fmla="*/ 99 h 128"/>
                  <a:gd name="T66" fmla="*/ 473 w 648"/>
                  <a:gd name="T67" fmla="*/ 104 h 128"/>
                  <a:gd name="T68" fmla="*/ 500 w 648"/>
                  <a:gd name="T69" fmla="*/ 107 h 128"/>
                  <a:gd name="T70" fmla="*/ 508 w 648"/>
                  <a:gd name="T71" fmla="*/ 108 h 128"/>
                  <a:gd name="T72" fmla="*/ 517 w 648"/>
                  <a:gd name="T73" fmla="*/ 109 h 128"/>
                  <a:gd name="T74" fmla="*/ 525 w 648"/>
                  <a:gd name="T75" fmla="*/ 111 h 128"/>
                  <a:gd name="T76" fmla="*/ 532 w 648"/>
                  <a:gd name="T77" fmla="*/ 112 h 128"/>
                  <a:gd name="T78" fmla="*/ 536 w 648"/>
                  <a:gd name="T79" fmla="*/ 112 h 128"/>
                  <a:gd name="T80" fmla="*/ 541 w 648"/>
                  <a:gd name="T81" fmla="*/ 113 h 128"/>
                  <a:gd name="T82" fmla="*/ 548 w 648"/>
                  <a:gd name="T83" fmla="*/ 114 h 128"/>
                  <a:gd name="T84" fmla="*/ 561 w 648"/>
                  <a:gd name="T85" fmla="*/ 109 h 128"/>
                  <a:gd name="T86" fmla="*/ 648 w 648"/>
                  <a:gd name="T87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8" h="128">
                    <a:moveTo>
                      <a:pt x="555" y="25"/>
                    </a:moveTo>
                    <a:lnTo>
                      <a:pt x="553" y="26"/>
                    </a:lnTo>
                    <a:lnTo>
                      <a:pt x="551" y="26"/>
                    </a:lnTo>
                    <a:lnTo>
                      <a:pt x="548" y="26"/>
                    </a:lnTo>
                    <a:lnTo>
                      <a:pt x="546" y="28"/>
                    </a:lnTo>
                    <a:lnTo>
                      <a:pt x="534" y="30"/>
                    </a:lnTo>
                    <a:lnTo>
                      <a:pt x="523" y="32"/>
                    </a:lnTo>
                    <a:lnTo>
                      <a:pt x="510" y="36"/>
                    </a:lnTo>
                    <a:lnTo>
                      <a:pt x="498" y="38"/>
                    </a:lnTo>
                    <a:lnTo>
                      <a:pt x="485" y="40"/>
                    </a:lnTo>
                    <a:lnTo>
                      <a:pt x="471" y="43"/>
                    </a:lnTo>
                    <a:lnTo>
                      <a:pt x="457" y="45"/>
                    </a:lnTo>
                    <a:lnTo>
                      <a:pt x="443" y="46"/>
                    </a:lnTo>
                    <a:lnTo>
                      <a:pt x="430" y="48"/>
                    </a:lnTo>
                    <a:lnTo>
                      <a:pt x="415" y="51"/>
                    </a:lnTo>
                    <a:lnTo>
                      <a:pt x="400" y="52"/>
                    </a:lnTo>
                    <a:lnTo>
                      <a:pt x="385" y="53"/>
                    </a:lnTo>
                    <a:lnTo>
                      <a:pt x="369" y="54"/>
                    </a:lnTo>
                    <a:lnTo>
                      <a:pt x="354" y="54"/>
                    </a:lnTo>
                    <a:lnTo>
                      <a:pt x="337" y="55"/>
                    </a:lnTo>
                    <a:lnTo>
                      <a:pt x="321" y="55"/>
                    </a:lnTo>
                    <a:lnTo>
                      <a:pt x="293" y="55"/>
                    </a:lnTo>
                    <a:lnTo>
                      <a:pt x="265" y="53"/>
                    </a:lnTo>
                    <a:lnTo>
                      <a:pt x="237" y="51"/>
                    </a:lnTo>
                    <a:lnTo>
                      <a:pt x="211" y="48"/>
                    </a:lnTo>
                    <a:lnTo>
                      <a:pt x="185" y="45"/>
                    </a:lnTo>
                    <a:lnTo>
                      <a:pt x="160" y="40"/>
                    </a:lnTo>
                    <a:lnTo>
                      <a:pt x="137" y="36"/>
                    </a:lnTo>
                    <a:lnTo>
                      <a:pt x="114" y="31"/>
                    </a:lnTo>
                    <a:lnTo>
                      <a:pt x="93" y="26"/>
                    </a:lnTo>
                    <a:lnTo>
                      <a:pt x="74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9"/>
                    </a:lnTo>
                    <a:lnTo>
                      <a:pt x="16" y="6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10" y="16"/>
                    </a:lnTo>
                    <a:lnTo>
                      <a:pt x="18" y="35"/>
                    </a:lnTo>
                    <a:lnTo>
                      <a:pt x="23" y="54"/>
                    </a:lnTo>
                    <a:lnTo>
                      <a:pt x="25" y="75"/>
                    </a:lnTo>
                    <a:lnTo>
                      <a:pt x="24" y="89"/>
                    </a:lnTo>
                    <a:lnTo>
                      <a:pt x="22" y="103"/>
                    </a:lnTo>
                    <a:lnTo>
                      <a:pt x="18" y="115"/>
                    </a:lnTo>
                    <a:lnTo>
                      <a:pt x="13" y="128"/>
                    </a:lnTo>
                    <a:lnTo>
                      <a:pt x="23" y="126"/>
                    </a:lnTo>
                    <a:lnTo>
                      <a:pt x="35" y="123"/>
                    </a:lnTo>
                    <a:lnTo>
                      <a:pt x="49" y="121"/>
                    </a:lnTo>
                    <a:lnTo>
                      <a:pt x="64" y="119"/>
                    </a:lnTo>
                    <a:lnTo>
                      <a:pt x="82" y="115"/>
                    </a:lnTo>
                    <a:lnTo>
                      <a:pt x="99" y="113"/>
                    </a:lnTo>
                    <a:lnTo>
                      <a:pt x="119" y="109"/>
                    </a:lnTo>
                    <a:lnTo>
                      <a:pt x="139" y="107"/>
                    </a:lnTo>
                    <a:lnTo>
                      <a:pt x="160" y="104"/>
                    </a:lnTo>
                    <a:lnTo>
                      <a:pt x="182" y="101"/>
                    </a:lnTo>
                    <a:lnTo>
                      <a:pt x="204" y="99"/>
                    </a:lnTo>
                    <a:lnTo>
                      <a:pt x="226" y="97"/>
                    </a:lnTo>
                    <a:lnTo>
                      <a:pt x="249" y="96"/>
                    </a:lnTo>
                    <a:lnTo>
                      <a:pt x="272" y="94"/>
                    </a:lnTo>
                    <a:lnTo>
                      <a:pt x="295" y="93"/>
                    </a:lnTo>
                    <a:lnTo>
                      <a:pt x="317" y="93"/>
                    </a:lnTo>
                    <a:lnTo>
                      <a:pt x="339" y="93"/>
                    </a:lnTo>
                    <a:lnTo>
                      <a:pt x="360" y="94"/>
                    </a:lnTo>
                    <a:lnTo>
                      <a:pt x="383" y="96"/>
                    </a:lnTo>
                    <a:lnTo>
                      <a:pt x="407" y="97"/>
                    </a:lnTo>
                    <a:lnTo>
                      <a:pt x="430" y="99"/>
                    </a:lnTo>
                    <a:lnTo>
                      <a:pt x="451" y="101"/>
                    </a:lnTo>
                    <a:lnTo>
                      <a:pt x="473" y="104"/>
                    </a:lnTo>
                    <a:lnTo>
                      <a:pt x="495" y="106"/>
                    </a:lnTo>
                    <a:lnTo>
                      <a:pt x="500" y="107"/>
                    </a:lnTo>
                    <a:lnTo>
                      <a:pt x="504" y="107"/>
                    </a:lnTo>
                    <a:lnTo>
                      <a:pt x="508" y="108"/>
                    </a:lnTo>
                    <a:lnTo>
                      <a:pt x="512" y="108"/>
                    </a:lnTo>
                    <a:lnTo>
                      <a:pt x="517" y="109"/>
                    </a:lnTo>
                    <a:lnTo>
                      <a:pt x="522" y="109"/>
                    </a:lnTo>
                    <a:lnTo>
                      <a:pt x="525" y="111"/>
                    </a:lnTo>
                    <a:lnTo>
                      <a:pt x="530" y="111"/>
                    </a:lnTo>
                    <a:lnTo>
                      <a:pt x="532" y="112"/>
                    </a:lnTo>
                    <a:lnTo>
                      <a:pt x="533" y="112"/>
                    </a:lnTo>
                    <a:lnTo>
                      <a:pt x="536" y="112"/>
                    </a:lnTo>
                    <a:lnTo>
                      <a:pt x="538" y="112"/>
                    </a:lnTo>
                    <a:lnTo>
                      <a:pt x="541" y="113"/>
                    </a:lnTo>
                    <a:lnTo>
                      <a:pt x="545" y="113"/>
                    </a:lnTo>
                    <a:lnTo>
                      <a:pt x="548" y="114"/>
                    </a:lnTo>
                    <a:lnTo>
                      <a:pt x="552" y="114"/>
                    </a:lnTo>
                    <a:lnTo>
                      <a:pt x="561" y="109"/>
                    </a:lnTo>
                    <a:lnTo>
                      <a:pt x="591" y="96"/>
                    </a:lnTo>
                    <a:lnTo>
                      <a:pt x="648" y="69"/>
                    </a:lnTo>
                    <a:lnTo>
                      <a:pt x="555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3" name="Freeform 120"/>
              <p:cNvSpPr>
                <a:spLocks/>
              </p:cNvSpPr>
              <p:nvPr/>
            </p:nvSpPr>
            <p:spPr bwMode="auto">
              <a:xfrm>
                <a:off x="1945213" y="4740392"/>
                <a:ext cx="160974" cy="31602"/>
              </a:xfrm>
              <a:custGeom>
                <a:avLst/>
                <a:gdLst>
                  <a:gd name="T0" fmla="*/ 642 w 650"/>
                  <a:gd name="T1" fmla="*/ 3 h 128"/>
                  <a:gd name="T2" fmla="*/ 610 w 650"/>
                  <a:gd name="T3" fmla="*/ 12 h 128"/>
                  <a:gd name="T4" fmla="*/ 563 w 650"/>
                  <a:gd name="T5" fmla="*/ 25 h 128"/>
                  <a:gd name="T6" fmla="*/ 503 w 650"/>
                  <a:gd name="T7" fmla="*/ 38 h 128"/>
                  <a:gd name="T8" fmla="*/ 454 w 650"/>
                  <a:gd name="T9" fmla="*/ 46 h 128"/>
                  <a:gd name="T10" fmla="*/ 418 w 650"/>
                  <a:gd name="T11" fmla="*/ 50 h 128"/>
                  <a:gd name="T12" fmla="*/ 382 w 650"/>
                  <a:gd name="T13" fmla="*/ 53 h 128"/>
                  <a:gd name="T14" fmla="*/ 345 w 650"/>
                  <a:gd name="T15" fmla="*/ 55 h 128"/>
                  <a:gd name="T16" fmla="*/ 307 w 650"/>
                  <a:gd name="T17" fmla="*/ 55 h 128"/>
                  <a:gd name="T18" fmla="*/ 269 w 650"/>
                  <a:gd name="T19" fmla="*/ 53 h 128"/>
                  <a:gd name="T20" fmla="*/ 231 w 650"/>
                  <a:gd name="T21" fmla="*/ 50 h 128"/>
                  <a:gd name="T22" fmla="*/ 196 w 650"/>
                  <a:gd name="T23" fmla="*/ 45 h 128"/>
                  <a:gd name="T24" fmla="*/ 167 w 650"/>
                  <a:gd name="T25" fmla="*/ 40 h 128"/>
                  <a:gd name="T26" fmla="*/ 144 w 650"/>
                  <a:gd name="T27" fmla="*/ 37 h 128"/>
                  <a:gd name="T28" fmla="*/ 123 w 650"/>
                  <a:gd name="T29" fmla="*/ 33 h 128"/>
                  <a:gd name="T30" fmla="*/ 102 w 650"/>
                  <a:gd name="T31" fmla="*/ 28 h 128"/>
                  <a:gd name="T32" fmla="*/ 0 w 650"/>
                  <a:gd name="T33" fmla="*/ 69 h 128"/>
                  <a:gd name="T34" fmla="*/ 85 w 650"/>
                  <a:gd name="T35" fmla="*/ 109 h 128"/>
                  <a:gd name="T36" fmla="*/ 101 w 650"/>
                  <a:gd name="T37" fmla="*/ 114 h 128"/>
                  <a:gd name="T38" fmla="*/ 111 w 650"/>
                  <a:gd name="T39" fmla="*/ 113 h 128"/>
                  <a:gd name="T40" fmla="*/ 120 w 650"/>
                  <a:gd name="T41" fmla="*/ 111 h 128"/>
                  <a:gd name="T42" fmla="*/ 129 w 650"/>
                  <a:gd name="T43" fmla="*/ 110 h 128"/>
                  <a:gd name="T44" fmla="*/ 137 w 650"/>
                  <a:gd name="T45" fmla="*/ 108 h 128"/>
                  <a:gd name="T46" fmla="*/ 146 w 650"/>
                  <a:gd name="T47" fmla="*/ 107 h 128"/>
                  <a:gd name="T48" fmla="*/ 156 w 650"/>
                  <a:gd name="T49" fmla="*/ 106 h 128"/>
                  <a:gd name="T50" fmla="*/ 167 w 650"/>
                  <a:gd name="T51" fmla="*/ 105 h 128"/>
                  <a:gd name="T52" fmla="*/ 177 w 650"/>
                  <a:gd name="T53" fmla="*/ 103 h 128"/>
                  <a:gd name="T54" fmla="*/ 187 w 650"/>
                  <a:gd name="T55" fmla="*/ 102 h 128"/>
                  <a:gd name="T56" fmla="*/ 209 w 650"/>
                  <a:gd name="T57" fmla="*/ 100 h 128"/>
                  <a:gd name="T58" fmla="*/ 245 w 650"/>
                  <a:gd name="T59" fmla="*/ 96 h 128"/>
                  <a:gd name="T60" fmla="*/ 280 w 650"/>
                  <a:gd name="T61" fmla="*/ 94 h 128"/>
                  <a:gd name="T62" fmla="*/ 315 w 650"/>
                  <a:gd name="T63" fmla="*/ 93 h 128"/>
                  <a:gd name="T64" fmla="*/ 349 w 650"/>
                  <a:gd name="T65" fmla="*/ 93 h 128"/>
                  <a:gd name="T66" fmla="*/ 381 w 650"/>
                  <a:gd name="T67" fmla="*/ 94 h 128"/>
                  <a:gd name="T68" fmla="*/ 414 w 650"/>
                  <a:gd name="T69" fmla="*/ 96 h 128"/>
                  <a:gd name="T70" fmla="*/ 447 w 650"/>
                  <a:gd name="T71" fmla="*/ 100 h 128"/>
                  <a:gd name="T72" fmla="*/ 490 w 650"/>
                  <a:gd name="T73" fmla="*/ 105 h 128"/>
                  <a:gd name="T74" fmla="*/ 541 w 650"/>
                  <a:gd name="T75" fmla="*/ 111 h 128"/>
                  <a:gd name="T76" fmla="*/ 586 w 650"/>
                  <a:gd name="T77" fmla="*/ 118 h 128"/>
                  <a:gd name="T78" fmla="*/ 621 w 650"/>
                  <a:gd name="T79" fmla="*/ 125 h 128"/>
                  <a:gd name="T80" fmla="*/ 630 w 650"/>
                  <a:gd name="T81" fmla="*/ 115 h 128"/>
                  <a:gd name="T82" fmla="*/ 625 w 650"/>
                  <a:gd name="T83" fmla="*/ 90 h 128"/>
                  <a:gd name="T84" fmla="*/ 625 w 650"/>
                  <a:gd name="T85" fmla="*/ 56 h 128"/>
                  <a:gd name="T86" fmla="*/ 639 w 650"/>
                  <a:gd name="T87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0" h="128">
                    <a:moveTo>
                      <a:pt x="650" y="0"/>
                    </a:moveTo>
                    <a:lnTo>
                      <a:pt x="642" y="3"/>
                    </a:lnTo>
                    <a:lnTo>
                      <a:pt x="629" y="7"/>
                    </a:lnTo>
                    <a:lnTo>
                      <a:pt x="610" y="12"/>
                    </a:lnTo>
                    <a:lnTo>
                      <a:pt x="588" y="18"/>
                    </a:lnTo>
                    <a:lnTo>
                      <a:pt x="563" y="25"/>
                    </a:lnTo>
                    <a:lnTo>
                      <a:pt x="534" y="32"/>
                    </a:lnTo>
                    <a:lnTo>
                      <a:pt x="503" y="38"/>
                    </a:lnTo>
                    <a:lnTo>
                      <a:pt x="470" y="43"/>
                    </a:lnTo>
                    <a:lnTo>
                      <a:pt x="454" y="46"/>
                    </a:lnTo>
                    <a:lnTo>
                      <a:pt x="436" y="48"/>
                    </a:lnTo>
                    <a:lnTo>
                      <a:pt x="418" y="50"/>
                    </a:lnTo>
                    <a:lnTo>
                      <a:pt x="401" y="52"/>
                    </a:lnTo>
                    <a:lnTo>
                      <a:pt x="382" y="53"/>
                    </a:lnTo>
                    <a:lnTo>
                      <a:pt x="364" y="54"/>
                    </a:lnTo>
                    <a:lnTo>
                      <a:pt x="345" y="55"/>
                    </a:lnTo>
                    <a:lnTo>
                      <a:pt x="327" y="55"/>
                    </a:lnTo>
                    <a:lnTo>
                      <a:pt x="307" y="55"/>
                    </a:lnTo>
                    <a:lnTo>
                      <a:pt x="288" y="54"/>
                    </a:lnTo>
                    <a:lnTo>
                      <a:pt x="269" y="53"/>
                    </a:lnTo>
                    <a:lnTo>
                      <a:pt x="250" y="52"/>
                    </a:lnTo>
                    <a:lnTo>
                      <a:pt x="231" y="50"/>
                    </a:lnTo>
                    <a:lnTo>
                      <a:pt x="213" y="48"/>
                    </a:lnTo>
                    <a:lnTo>
                      <a:pt x="196" y="45"/>
                    </a:lnTo>
                    <a:lnTo>
                      <a:pt x="178" y="42"/>
                    </a:lnTo>
                    <a:lnTo>
                      <a:pt x="167" y="40"/>
                    </a:lnTo>
                    <a:lnTo>
                      <a:pt x="155" y="39"/>
                    </a:lnTo>
                    <a:lnTo>
                      <a:pt x="144" y="37"/>
                    </a:lnTo>
                    <a:lnTo>
                      <a:pt x="133" y="34"/>
                    </a:lnTo>
                    <a:lnTo>
                      <a:pt x="123" y="33"/>
                    </a:lnTo>
                    <a:lnTo>
                      <a:pt x="113" y="31"/>
                    </a:lnTo>
                    <a:lnTo>
                      <a:pt x="102" y="28"/>
                    </a:lnTo>
                    <a:lnTo>
                      <a:pt x="93" y="26"/>
                    </a:lnTo>
                    <a:lnTo>
                      <a:pt x="0" y="69"/>
                    </a:lnTo>
                    <a:lnTo>
                      <a:pt x="55" y="95"/>
                    </a:lnTo>
                    <a:lnTo>
                      <a:pt x="85" y="109"/>
                    </a:lnTo>
                    <a:lnTo>
                      <a:pt x="95" y="115"/>
                    </a:lnTo>
                    <a:lnTo>
                      <a:pt x="101" y="114"/>
                    </a:lnTo>
                    <a:lnTo>
                      <a:pt x="106" y="113"/>
                    </a:lnTo>
                    <a:lnTo>
                      <a:pt x="111" y="113"/>
                    </a:lnTo>
                    <a:lnTo>
                      <a:pt x="116" y="111"/>
                    </a:lnTo>
                    <a:lnTo>
                      <a:pt x="120" y="111"/>
                    </a:lnTo>
                    <a:lnTo>
                      <a:pt x="124" y="110"/>
                    </a:lnTo>
                    <a:lnTo>
                      <a:pt x="129" y="110"/>
                    </a:lnTo>
                    <a:lnTo>
                      <a:pt x="132" y="109"/>
                    </a:lnTo>
                    <a:lnTo>
                      <a:pt x="137" y="108"/>
                    </a:lnTo>
                    <a:lnTo>
                      <a:pt x="141" y="108"/>
                    </a:lnTo>
                    <a:lnTo>
                      <a:pt x="146" y="107"/>
                    </a:lnTo>
                    <a:lnTo>
                      <a:pt x="151" y="107"/>
                    </a:lnTo>
                    <a:lnTo>
                      <a:pt x="156" y="106"/>
                    </a:lnTo>
                    <a:lnTo>
                      <a:pt x="161" y="106"/>
                    </a:lnTo>
                    <a:lnTo>
                      <a:pt x="167" y="105"/>
                    </a:lnTo>
                    <a:lnTo>
                      <a:pt x="171" y="105"/>
                    </a:lnTo>
                    <a:lnTo>
                      <a:pt x="177" y="103"/>
                    </a:lnTo>
                    <a:lnTo>
                      <a:pt x="182" y="103"/>
                    </a:lnTo>
                    <a:lnTo>
                      <a:pt x="187" y="102"/>
                    </a:lnTo>
                    <a:lnTo>
                      <a:pt x="192" y="102"/>
                    </a:lnTo>
                    <a:lnTo>
                      <a:pt x="209" y="100"/>
                    </a:lnTo>
                    <a:lnTo>
                      <a:pt x="227" y="99"/>
                    </a:lnTo>
                    <a:lnTo>
                      <a:pt x="245" y="96"/>
                    </a:lnTo>
                    <a:lnTo>
                      <a:pt x="262" y="95"/>
                    </a:lnTo>
                    <a:lnTo>
                      <a:pt x="280" y="94"/>
                    </a:lnTo>
                    <a:lnTo>
                      <a:pt x="298" y="94"/>
                    </a:lnTo>
                    <a:lnTo>
                      <a:pt x="315" y="93"/>
                    </a:lnTo>
                    <a:lnTo>
                      <a:pt x="333" y="93"/>
                    </a:lnTo>
                    <a:lnTo>
                      <a:pt x="349" y="93"/>
                    </a:lnTo>
                    <a:lnTo>
                      <a:pt x="365" y="94"/>
                    </a:lnTo>
                    <a:lnTo>
                      <a:pt x="381" y="94"/>
                    </a:lnTo>
                    <a:lnTo>
                      <a:pt x="398" y="95"/>
                    </a:lnTo>
                    <a:lnTo>
                      <a:pt x="414" y="96"/>
                    </a:lnTo>
                    <a:lnTo>
                      <a:pt x="431" y="98"/>
                    </a:lnTo>
                    <a:lnTo>
                      <a:pt x="447" y="100"/>
                    </a:lnTo>
                    <a:lnTo>
                      <a:pt x="463" y="101"/>
                    </a:lnTo>
                    <a:lnTo>
                      <a:pt x="490" y="105"/>
                    </a:lnTo>
                    <a:lnTo>
                      <a:pt x="516" y="108"/>
                    </a:lnTo>
                    <a:lnTo>
                      <a:pt x="541" y="111"/>
                    </a:lnTo>
                    <a:lnTo>
                      <a:pt x="564" y="115"/>
                    </a:lnTo>
                    <a:lnTo>
                      <a:pt x="586" y="118"/>
                    </a:lnTo>
                    <a:lnTo>
                      <a:pt x="604" y="122"/>
                    </a:lnTo>
                    <a:lnTo>
                      <a:pt x="621" y="125"/>
                    </a:lnTo>
                    <a:lnTo>
                      <a:pt x="634" y="128"/>
                    </a:lnTo>
                    <a:lnTo>
                      <a:pt x="630" y="115"/>
                    </a:lnTo>
                    <a:lnTo>
                      <a:pt x="626" y="102"/>
                    </a:lnTo>
                    <a:lnTo>
                      <a:pt x="625" y="90"/>
                    </a:lnTo>
                    <a:lnTo>
                      <a:pt x="624" y="77"/>
                    </a:lnTo>
                    <a:lnTo>
                      <a:pt x="625" y="56"/>
                    </a:lnTo>
                    <a:lnTo>
                      <a:pt x="631" y="35"/>
                    </a:lnTo>
                    <a:lnTo>
                      <a:pt x="639" y="1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4" name="Rectangle 121"/>
              <p:cNvSpPr>
                <a:spLocks noChangeArrowheads="1"/>
              </p:cNvSpPr>
              <p:nvPr/>
            </p:nvSpPr>
            <p:spPr bwMode="auto">
              <a:xfrm>
                <a:off x="1965952" y="4747799"/>
                <a:ext cx="494" cy="4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5" name="Freeform 122"/>
              <p:cNvSpPr>
                <a:spLocks/>
              </p:cNvSpPr>
              <p:nvPr/>
            </p:nvSpPr>
            <p:spPr bwMode="auto">
              <a:xfrm>
                <a:off x="2122481" y="4716197"/>
                <a:ext cx="15801" cy="13826"/>
              </a:xfrm>
              <a:custGeom>
                <a:avLst/>
                <a:gdLst>
                  <a:gd name="T0" fmla="*/ 46 w 65"/>
                  <a:gd name="T1" fmla="*/ 5 h 56"/>
                  <a:gd name="T2" fmla="*/ 44 w 65"/>
                  <a:gd name="T3" fmla="*/ 5 h 56"/>
                  <a:gd name="T4" fmla="*/ 40 w 65"/>
                  <a:gd name="T5" fmla="*/ 5 h 56"/>
                  <a:gd name="T6" fmla="*/ 38 w 65"/>
                  <a:gd name="T7" fmla="*/ 5 h 56"/>
                  <a:gd name="T8" fmla="*/ 35 w 65"/>
                  <a:gd name="T9" fmla="*/ 5 h 56"/>
                  <a:gd name="T10" fmla="*/ 30 w 65"/>
                  <a:gd name="T11" fmla="*/ 5 h 56"/>
                  <a:gd name="T12" fmla="*/ 27 w 65"/>
                  <a:gd name="T13" fmla="*/ 5 h 56"/>
                  <a:gd name="T14" fmla="*/ 22 w 65"/>
                  <a:gd name="T15" fmla="*/ 4 h 56"/>
                  <a:gd name="T16" fmla="*/ 17 w 65"/>
                  <a:gd name="T17" fmla="*/ 4 h 56"/>
                  <a:gd name="T18" fmla="*/ 13 w 65"/>
                  <a:gd name="T19" fmla="*/ 3 h 56"/>
                  <a:gd name="T20" fmla="*/ 9 w 65"/>
                  <a:gd name="T21" fmla="*/ 2 h 56"/>
                  <a:gd name="T22" fmla="*/ 5 w 65"/>
                  <a:gd name="T23" fmla="*/ 1 h 56"/>
                  <a:gd name="T24" fmla="*/ 0 w 65"/>
                  <a:gd name="T25" fmla="*/ 0 h 56"/>
                  <a:gd name="T26" fmla="*/ 0 w 65"/>
                  <a:gd name="T27" fmla="*/ 56 h 56"/>
                  <a:gd name="T28" fmla="*/ 5 w 65"/>
                  <a:gd name="T29" fmla="*/ 55 h 56"/>
                  <a:gd name="T30" fmla="*/ 9 w 65"/>
                  <a:gd name="T31" fmla="*/ 54 h 56"/>
                  <a:gd name="T32" fmla="*/ 14 w 65"/>
                  <a:gd name="T33" fmla="*/ 53 h 56"/>
                  <a:gd name="T34" fmla="*/ 19 w 65"/>
                  <a:gd name="T35" fmla="*/ 51 h 56"/>
                  <a:gd name="T36" fmla="*/ 23 w 65"/>
                  <a:gd name="T37" fmla="*/ 51 h 56"/>
                  <a:gd name="T38" fmla="*/ 28 w 65"/>
                  <a:gd name="T39" fmla="*/ 50 h 56"/>
                  <a:gd name="T40" fmla="*/ 34 w 65"/>
                  <a:gd name="T41" fmla="*/ 50 h 56"/>
                  <a:gd name="T42" fmla="*/ 38 w 65"/>
                  <a:gd name="T43" fmla="*/ 50 h 56"/>
                  <a:gd name="T44" fmla="*/ 40 w 65"/>
                  <a:gd name="T45" fmla="*/ 50 h 56"/>
                  <a:gd name="T46" fmla="*/ 42 w 65"/>
                  <a:gd name="T47" fmla="*/ 50 h 56"/>
                  <a:gd name="T48" fmla="*/ 44 w 65"/>
                  <a:gd name="T49" fmla="*/ 50 h 56"/>
                  <a:gd name="T50" fmla="*/ 45 w 65"/>
                  <a:gd name="T51" fmla="*/ 50 h 56"/>
                  <a:gd name="T52" fmla="*/ 50 w 65"/>
                  <a:gd name="T53" fmla="*/ 51 h 56"/>
                  <a:gd name="T54" fmla="*/ 55 w 65"/>
                  <a:gd name="T55" fmla="*/ 51 h 56"/>
                  <a:gd name="T56" fmla="*/ 60 w 65"/>
                  <a:gd name="T57" fmla="*/ 51 h 56"/>
                  <a:gd name="T58" fmla="*/ 65 w 65"/>
                  <a:gd name="T59" fmla="*/ 53 h 56"/>
                  <a:gd name="T60" fmla="*/ 65 w 65"/>
                  <a:gd name="T61" fmla="*/ 2 h 56"/>
                  <a:gd name="T62" fmla="*/ 60 w 65"/>
                  <a:gd name="T63" fmla="*/ 3 h 56"/>
                  <a:gd name="T64" fmla="*/ 55 w 65"/>
                  <a:gd name="T65" fmla="*/ 3 h 56"/>
                  <a:gd name="T66" fmla="*/ 51 w 65"/>
                  <a:gd name="T67" fmla="*/ 4 h 56"/>
                  <a:gd name="T68" fmla="*/ 46 w 65"/>
                  <a:gd name="T6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56">
                    <a:moveTo>
                      <a:pt x="46" y="5"/>
                    </a:moveTo>
                    <a:lnTo>
                      <a:pt x="44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2" y="4"/>
                    </a:lnTo>
                    <a:lnTo>
                      <a:pt x="17" y="4"/>
                    </a:lnTo>
                    <a:lnTo>
                      <a:pt x="13" y="3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56"/>
                    </a:lnTo>
                    <a:lnTo>
                      <a:pt x="5" y="55"/>
                    </a:lnTo>
                    <a:lnTo>
                      <a:pt x="9" y="54"/>
                    </a:lnTo>
                    <a:lnTo>
                      <a:pt x="14" y="53"/>
                    </a:lnTo>
                    <a:lnTo>
                      <a:pt x="19" y="51"/>
                    </a:lnTo>
                    <a:lnTo>
                      <a:pt x="23" y="51"/>
                    </a:lnTo>
                    <a:lnTo>
                      <a:pt x="28" y="50"/>
                    </a:lnTo>
                    <a:lnTo>
                      <a:pt x="34" y="5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50" y="51"/>
                    </a:lnTo>
                    <a:lnTo>
                      <a:pt x="55" y="51"/>
                    </a:lnTo>
                    <a:lnTo>
                      <a:pt x="60" y="51"/>
                    </a:lnTo>
                    <a:lnTo>
                      <a:pt x="65" y="53"/>
                    </a:lnTo>
                    <a:lnTo>
                      <a:pt x="65" y="2"/>
                    </a:lnTo>
                    <a:lnTo>
                      <a:pt x="60" y="3"/>
                    </a:lnTo>
                    <a:lnTo>
                      <a:pt x="55" y="3"/>
                    </a:lnTo>
                    <a:lnTo>
                      <a:pt x="51" y="4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6" name="Freeform 123"/>
              <p:cNvSpPr>
                <a:spLocks/>
              </p:cNvSpPr>
              <p:nvPr/>
            </p:nvSpPr>
            <p:spPr bwMode="auto">
              <a:xfrm>
                <a:off x="2099767" y="4728541"/>
                <a:ext cx="64192" cy="61723"/>
              </a:xfrm>
              <a:custGeom>
                <a:avLst/>
                <a:gdLst>
                  <a:gd name="T0" fmla="*/ 227 w 260"/>
                  <a:gd name="T1" fmla="*/ 42 h 250"/>
                  <a:gd name="T2" fmla="*/ 210 w 260"/>
                  <a:gd name="T3" fmla="*/ 27 h 250"/>
                  <a:gd name="T4" fmla="*/ 190 w 260"/>
                  <a:gd name="T5" fmla="*/ 14 h 250"/>
                  <a:gd name="T6" fmla="*/ 168 w 260"/>
                  <a:gd name="T7" fmla="*/ 6 h 250"/>
                  <a:gd name="T8" fmla="*/ 152 w 260"/>
                  <a:gd name="T9" fmla="*/ 1 h 250"/>
                  <a:gd name="T10" fmla="*/ 142 w 260"/>
                  <a:gd name="T11" fmla="*/ 1 h 250"/>
                  <a:gd name="T12" fmla="*/ 136 w 260"/>
                  <a:gd name="T13" fmla="*/ 0 h 250"/>
                  <a:gd name="T14" fmla="*/ 132 w 260"/>
                  <a:gd name="T15" fmla="*/ 0 h 250"/>
                  <a:gd name="T16" fmla="*/ 126 w 260"/>
                  <a:gd name="T17" fmla="*/ 0 h 250"/>
                  <a:gd name="T18" fmla="*/ 115 w 260"/>
                  <a:gd name="T19" fmla="*/ 1 h 250"/>
                  <a:gd name="T20" fmla="*/ 106 w 260"/>
                  <a:gd name="T21" fmla="*/ 3 h 250"/>
                  <a:gd name="T22" fmla="*/ 97 w 260"/>
                  <a:gd name="T23" fmla="*/ 5 h 250"/>
                  <a:gd name="T24" fmla="*/ 83 w 260"/>
                  <a:gd name="T25" fmla="*/ 9 h 250"/>
                  <a:gd name="T26" fmla="*/ 65 w 260"/>
                  <a:gd name="T27" fmla="*/ 18 h 250"/>
                  <a:gd name="T28" fmla="*/ 48 w 260"/>
                  <a:gd name="T29" fmla="*/ 28 h 250"/>
                  <a:gd name="T30" fmla="*/ 33 w 260"/>
                  <a:gd name="T31" fmla="*/ 42 h 250"/>
                  <a:gd name="T32" fmla="*/ 15 w 260"/>
                  <a:gd name="T33" fmla="*/ 66 h 250"/>
                  <a:gd name="T34" fmla="*/ 1 w 260"/>
                  <a:gd name="T35" fmla="*/ 105 h 250"/>
                  <a:gd name="T36" fmla="*/ 1 w 260"/>
                  <a:gd name="T37" fmla="*/ 139 h 250"/>
                  <a:gd name="T38" fmla="*/ 6 w 260"/>
                  <a:gd name="T39" fmla="*/ 164 h 250"/>
                  <a:gd name="T40" fmla="*/ 15 w 260"/>
                  <a:gd name="T41" fmla="*/ 185 h 250"/>
                  <a:gd name="T42" fmla="*/ 24 w 260"/>
                  <a:gd name="T43" fmla="*/ 200 h 250"/>
                  <a:gd name="T44" fmla="*/ 36 w 260"/>
                  <a:gd name="T45" fmla="*/ 213 h 250"/>
                  <a:gd name="T46" fmla="*/ 50 w 260"/>
                  <a:gd name="T47" fmla="*/ 225 h 250"/>
                  <a:gd name="T48" fmla="*/ 66 w 260"/>
                  <a:gd name="T49" fmla="*/ 234 h 250"/>
                  <a:gd name="T50" fmla="*/ 82 w 260"/>
                  <a:gd name="T51" fmla="*/ 242 h 250"/>
                  <a:gd name="T52" fmla="*/ 100 w 260"/>
                  <a:gd name="T53" fmla="*/ 247 h 250"/>
                  <a:gd name="T54" fmla="*/ 119 w 260"/>
                  <a:gd name="T55" fmla="*/ 250 h 250"/>
                  <a:gd name="T56" fmla="*/ 129 w 260"/>
                  <a:gd name="T57" fmla="*/ 250 h 250"/>
                  <a:gd name="T58" fmla="*/ 130 w 260"/>
                  <a:gd name="T59" fmla="*/ 250 h 250"/>
                  <a:gd name="T60" fmla="*/ 141 w 260"/>
                  <a:gd name="T61" fmla="*/ 250 h 250"/>
                  <a:gd name="T62" fmla="*/ 159 w 260"/>
                  <a:gd name="T63" fmla="*/ 247 h 250"/>
                  <a:gd name="T64" fmla="*/ 177 w 260"/>
                  <a:gd name="T65" fmla="*/ 242 h 250"/>
                  <a:gd name="T66" fmla="*/ 193 w 260"/>
                  <a:gd name="T67" fmla="*/ 234 h 250"/>
                  <a:gd name="T68" fmla="*/ 210 w 260"/>
                  <a:gd name="T69" fmla="*/ 225 h 250"/>
                  <a:gd name="T70" fmla="*/ 222 w 260"/>
                  <a:gd name="T71" fmla="*/ 213 h 250"/>
                  <a:gd name="T72" fmla="*/ 234 w 260"/>
                  <a:gd name="T73" fmla="*/ 201 h 250"/>
                  <a:gd name="T74" fmla="*/ 243 w 260"/>
                  <a:gd name="T75" fmla="*/ 187 h 250"/>
                  <a:gd name="T76" fmla="*/ 253 w 260"/>
                  <a:gd name="T77" fmla="*/ 166 h 250"/>
                  <a:gd name="T78" fmla="*/ 259 w 260"/>
                  <a:gd name="T79" fmla="*/ 140 h 250"/>
                  <a:gd name="T80" fmla="*/ 258 w 260"/>
                  <a:gd name="T81" fmla="*/ 105 h 250"/>
                  <a:gd name="T82" fmla="*/ 245 w 260"/>
                  <a:gd name="T83" fmla="*/ 6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250">
                    <a:moveTo>
                      <a:pt x="235" y="51"/>
                    </a:moveTo>
                    <a:lnTo>
                      <a:pt x="227" y="42"/>
                    </a:lnTo>
                    <a:lnTo>
                      <a:pt x="219" y="34"/>
                    </a:lnTo>
                    <a:lnTo>
                      <a:pt x="210" y="27"/>
                    </a:lnTo>
                    <a:lnTo>
                      <a:pt x="200" y="20"/>
                    </a:lnTo>
                    <a:lnTo>
                      <a:pt x="190" y="14"/>
                    </a:lnTo>
                    <a:lnTo>
                      <a:pt x="180" y="9"/>
                    </a:lnTo>
                    <a:lnTo>
                      <a:pt x="168" y="6"/>
                    </a:lnTo>
                    <a:lnTo>
                      <a:pt x="157" y="3"/>
                    </a:lnTo>
                    <a:lnTo>
                      <a:pt x="152" y="1"/>
                    </a:lnTo>
                    <a:lnTo>
                      <a:pt x="147" y="1"/>
                    </a:lnTo>
                    <a:lnTo>
                      <a:pt x="142" y="1"/>
                    </a:lnTo>
                    <a:lnTo>
                      <a:pt x="137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15" y="1"/>
                    </a:lnTo>
                    <a:lnTo>
                      <a:pt x="111" y="1"/>
                    </a:lnTo>
                    <a:lnTo>
                      <a:pt x="106" y="3"/>
                    </a:lnTo>
                    <a:lnTo>
                      <a:pt x="101" y="4"/>
                    </a:lnTo>
                    <a:lnTo>
                      <a:pt x="97" y="5"/>
                    </a:lnTo>
                    <a:lnTo>
                      <a:pt x="92" y="6"/>
                    </a:lnTo>
                    <a:lnTo>
                      <a:pt x="83" y="9"/>
                    </a:lnTo>
                    <a:lnTo>
                      <a:pt x="74" y="13"/>
                    </a:lnTo>
                    <a:lnTo>
                      <a:pt x="65" y="18"/>
                    </a:lnTo>
                    <a:lnTo>
                      <a:pt x="56" y="22"/>
                    </a:lnTo>
                    <a:lnTo>
                      <a:pt x="48" y="28"/>
                    </a:lnTo>
                    <a:lnTo>
                      <a:pt x="40" y="35"/>
                    </a:lnTo>
                    <a:lnTo>
                      <a:pt x="33" y="42"/>
                    </a:lnTo>
                    <a:lnTo>
                      <a:pt x="26" y="49"/>
                    </a:lnTo>
                    <a:lnTo>
                      <a:pt x="15" y="66"/>
                    </a:lnTo>
                    <a:lnTo>
                      <a:pt x="7" y="84"/>
                    </a:lnTo>
                    <a:lnTo>
                      <a:pt x="1" y="105"/>
                    </a:lnTo>
                    <a:lnTo>
                      <a:pt x="0" y="126"/>
                    </a:lnTo>
                    <a:lnTo>
                      <a:pt x="1" y="139"/>
                    </a:lnTo>
                    <a:lnTo>
                      <a:pt x="2" y="151"/>
                    </a:lnTo>
                    <a:lnTo>
                      <a:pt x="6" y="164"/>
                    </a:lnTo>
                    <a:lnTo>
                      <a:pt x="10" y="177"/>
                    </a:lnTo>
                    <a:lnTo>
                      <a:pt x="15" y="185"/>
                    </a:lnTo>
                    <a:lnTo>
                      <a:pt x="20" y="193"/>
                    </a:lnTo>
                    <a:lnTo>
                      <a:pt x="24" y="200"/>
                    </a:lnTo>
                    <a:lnTo>
                      <a:pt x="30" y="207"/>
                    </a:lnTo>
                    <a:lnTo>
                      <a:pt x="36" y="213"/>
                    </a:lnTo>
                    <a:lnTo>
                      <a:pt x="43" y="219"/>
                    </a:lnTo>
                    <a:lnTo>
                      <a:pt x="50" y="225"/>
                    </a:lnTo>
                    <a:lnTo>
                      <a:pt x="58" y="230"/>
                    </a:lnTo>
                    <a:lnTo>
                      <a:pt x="66" y="234"/>
                    </a:lnTo>
                    <a:lnTo>
                      <a:pt x="74" y="239"/>
                    </a:lnTo>
                    <a:lnTo>
                      <a:pt x="82" y="242"/>
                    </a:lnTo>
                    <a:lnTo>
                      <a:pt x="91" y="245"/>
                    </a:lnTo>
                    <a:lnTo>
                      <a:pt x="100" y="247"/>
                    </a:lnTo>
                    <a:lnTo>
                      <a:pt x="109" y="249"/>
                    </a:lnTo>
                    <a:lnTo>
                      <a:pt x="119" y="250"/>
                    </a:lnTo>
                    <a:lnTo>
                      <a:pt x="129" y="250"/>
                    </a:lnTo>
                    <a:lnTo>
                      <a:pt x="129" y="250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41" y="250"/>
                    </a:lnTo>
                    <a:lnTo>
                      <a:pt x="150" y="249"/>
                    </a:lnTo>
                    <a:lnTo>
                      <a:pt x="159" y="247"/>
                    </a:lnTo>
                    <a:lnTo>
                      <a:pt x="168" y="245"/>
                    </a:lnTo>
                    <a:lnTo>
                      <a:pt x="177" y="242"/>
                    </a:lnTo>
                    <a:lnTo>
                      <a:pt x="185" y="239"/>
                    </a:lnTo>
                    <a:lnTo>
                      <a:pt x="193" y="234"/>
                    </a:lnTo>
                    <a:lnTo>
                      <a:pt x="202" y="230"/>
                    </a:lnTo>
                    <a:lnTo>
                      <a:pt x="210" y="225"/>
                    </a:lnTo>
                    <a:lnTo>
                      <a:pt x="217" y="219"/>
                    </a:lnTo>
                    <a:lnTo>
                      <a:pt x="222" y="213"/>
                    </a:lnTo>
                    <a:lnTo>
                      <a:pt x="228" y="208"/>
                    </a:lnTo>
                    <a:lnTo>
                      <a:pt x="234" y="201"/>
                    </a:lnTo>
                    <a:lnTo>
                      <a:pt x="238" y="194"/>
                    </a:lnTo>
                    <a:lnTo>
                      <a:pt x="243" y="187"/>
                    </a:lnTo>
                    <a:lnTo>
                      <a:pt x="248" y="179"/>
                    </a:lnTo>
                    <a:lnTo>
                      <a:pt x="253" y="166"/>
                    </a:lnTo>
                    <a:lnTo>
                      <a:pt x="257" y="154"/>
                    </a:lnTo>
                    <a:lnTo>
                      <a:pt x="259" y="140"/>
                    </a:lnTo>
                    <a:lnTo>
                      <a:pt x="260" y="126"/>
                    </a:lnTo>
                    <a:lnTo>
                      <a:pt x="258" y="105"/>
                    </a:lnTo>
                    <a:lnTo>
                      <a:pt x="253" y="86"/>
                    </a:lnTo>
                    <a:lnTo>
                      <a:pt x="245" y="67"/>
                    </a:lnTo>
                    <a:lnTo>
                      <a:pt x="235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7" name="Freeform 124"/>
              <p:cNvSpPr>
                <a:spLocks/>
              </p:cNvSpPr>
              <p:nvPr/>
            </p:nvSpPr>
            <p:spPr bwMode="auto">
              <a:xfrm>
                <a:off x="2108655" y="4737923"/>
                <a:ext cx="44935" cy="43453"/>
              </a:xfrm>
              <a:custGeom>
                <a:avLst/>
                <a:gdLst>
                  <a:gd name="T0" fmla="*/ 133 w 182"/>
                  <a:gd name="T1" fmla="*/ 164 h 175"/>
                  <a:gd name="T2" fmla="*/ 123 w 182"/>
                  <a:gd name="T3" fmla="*/ 170 h 175"/>
                  <a:gd name="T4" fmla="*/ 112 w 182"/>
                  <a:gd name="T5" fmla="*/ 173 h 175"/>
                  <a:gd name="T6" fmla="*/ 100 w 182"/>
                  <a:gd name="T7" fmla="*/ 174 h 175"/>
                  <a:gd name="T8" fmla="*/ 93 w 182"/>
                  <a:gd name="T9" fmla="*/ 175 h 175"/>
                  <a:gd name="T10" fmla="*/ 92 w 182"/>
                  <a:gd name="T11" fmla="*/ 175 h 175"/>
                  <a:gd name="T12" fmla="*/ 84 w 182"/>
                  <a:gd name="T13" fmla="*/ 175 h 175"/>
                  <a:gd name="T14" fmla="*/ 71 w 182"/>
                  <a:gd name="T15" fmla="*/ 173 h 175"/>
                  <a:gd name="T16" fmla="*/ 60 w 182"/>
                  <a:gd name="T17" fmla="*/ 170 h 175"/>
                  <a:gd name="T18" fmla="*/ 48 w 182"/>
                  <a:gd name="T19" fmla="*/ 165 h 175"/>
                  <a:gd name="T20" fmla="*/ 33 w 182"/>
                  <a:gd name="T21" fmla="*/ 156 h 175"/>
                  <a:gd name="T22" fmla="*/ 18 w 182"/>
                  <a:gd name="T23" fmla="*/ 140 h 175"/>
                  <a:gd name="T24" fmla="*/ 7 w 182"/>
                  <a:gd name="T25" fmla="*/ 121 h 175"/>
                  <a:gd name="T26" fmla="*/ 1 w 182"/>
                  <a:gd name="T27" fmla="*/ 99 h 175"/>
                  <a:gd name="T28" fmla="*/ 1 w 182"/>
                  <a:gd name="T29" fmla="*/ 74 h 175"/>
                  <a:gd name="T30" fmla="*/ 9 w 182"/>
                  <a:gd name="T31" fmla="*/ 50 h 175"/>
                  <a:gd name="T32" fmla="*/ 24 w 182"/>
                  <a:gd name="T33" fmla="*/ 29 h 175"/>
                  <a:gd name="T34" fmla="*/ 44 w 182"/>
                  <a:gd name="T35" fmla="*/ 13 h 175"/>
                  <a:gd name="T36" fmla="*/ 60 w 182"/>
                  <a:gd name="T37" fmla="*/ 6 h 175"/>
                  <a:gd name="T38" fmla="*/ 68 w 182"/>
                  <a:gd name="T39" fmla="*/ 3 h 175"/>
                  <a:gd name="T40" fmla="*/ 77 w 182"/>
                  <a:gd name="T41" fmla="*/ 1 h 175"/>
                  <a:gd name="T42" fmla="*/ 86 w 182"/>
                  <a:gd name="T43" fmla="*/ 0 h 175"/>
                  <a:gd name="T44" fmla="*/ 93 w 182"/>
                  <a:gd name="T45" fmla="*/ 0 h 175"/>
                  <a:gd name="T46" fmla="*/ 97 w 182"/>
                  <a:gd name="T47" fmla="*/ 0 h 175"/>
                  <a:gd name="T48" fmla="*/ 105 w 182"/>
                  <a:gd name="T49" fmla="*/ 1 h 175"/>
                  <a:gd name="T50" fmla="*/ 115 w 182"/>
                  <a:gd name="T51" fmla="*/ 4 h 175"/>
                  <a:gd name="T52" fmla="*/ 132 w 182"/>
                  <a:gd name="T53" fmla="*/ 9 h 175"/>
                  <a:gd name="T54" fmla="*/ 155 w 182"/>
                  <a:gd name="T55" fmla="*/ 26 h 175"/>
                  <a:gd name="T56" fmla="*/ 171 w 182"/>
                  <a:gd name="T57" fmla="*/ 48 h 175"/>
                  <a:gd name="T58" fmla="*/ 181 w 182"/>
                  <a:gd name="T59" fmla="*/ 74 h 175"/>
                  <a:gd name="T60" fmla="*/ 181 w 182"/>
                  <a:gd name="T61" fmla="*/ 99 h 175"/>
                  <a:gd name="T62" fmla="*/ 175 w 182"/>
                  <a:gd name="T63" fmla="*/ 121 h 175"/>
                  <a:gd name="T64" fmla="*/ 163 w 182"/>
                  <a:gd name="T65" fmla="*/ 140 h 175"/>
                  <a:gd name="T66" fmla="*/ 148 w 182"/>
                  <a:gd name="T67" fmla="*/ 1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2" h="175">
                    <a:moveTo>
                      <a:pt x="139" y="162"/>
                    </a:moveTo>
                    <a:lnTo>
                      <a:pt x="133" y="164"/>
                    </a:lnTo>
                    <a:lnTo>
                      <a:pt x="129" y="167"/>
                    </a:lnTo>
                    <a:lnTo>
                      <a:pt x="123" y="170"/>
                    </a:lnTo>
                    <a:lnTo>
                      <a:pt x="117" y="171"/>
                    </a:lnTo>
                    <a:lnTo>
                      <a:pt x="112" y="173"/>
                    </a:lnTo>
                    <a:lnTo>
                      <a:pt x="106" y="174"/>
                    </a:lnTo>
                    <a:lnTo>
                      <a:pt x="100" y="174"/>
                    </a:lnTo>
                    <a:lnTo>
                      <a:pt x="93" y="175"/>
                    </a:lnTo>
                    <a:lnTo>
                      <a:pt x="93" y="175"/>
                    </a:lnTo>
                    <a:lnTo>
                      <a:pt x="92" y="175"/>
                    </a:lnTo>
                    <a:lnTo>
                      <a:pt x="92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78" y="174"/>
                    </a:lnTo>
                    <a:lnTo>
                      <a:pt x="71" y="173"/>
                    </a:lnTo>
                    <a:lnTo>
                      <a:pt x="66" y="172"/>
                    </a:lnTo>
                    <a:lnTo>
                      <a:pt x="60" y="170"/>
                    </a:lnTo>
                    <a:lnTo>
                      <a:pt x="54" y="167"/>
                    </a:lnTo>
                    <a:lnTo>
                      <a:pt x="48" y="165"/>
                    </a:lnTo>
                    <a:lnTo>
                      <a:pt x="42" y="162"/>
                    </a:lnTo>
                    <a:lnTo>
                      <a:pt x="33" y="156"/>
                    </a:lnTo>
                    <a:lnTo>
                      <a:pt x="25" y="148"/>
                    </a:lnTo>
                    <a:lnTo>
                      <a:pt x="18" y="140"/>
                    </a:lnTo>
                    <a:lnTo>
                      <a:pt x="11" y="131"/>
                    </a:lnTo>
                    <a:lnTo>
                      <a:pt x="7" y="121"/>
                    </a:lnTo>
                    <a:lnTo>
                      <a:pt x="3" y="111"/>
                    </a:lnTo>
                    <a:lnTo>
                      <a:pt x="1" y="99"/>
                    </a:lnTo>
                    <a:lnTo>
                      <a:pt x="0" y="88"/>
                    </a:lnTo>
                    <a:lnTo>
                      <a:pt x="1" y="74"/>
                    </a:lnTo>
                    <a:lnTo>
                      <a:pt x="4" y="61"/>
                    </a:lnTo>
                    <a:lnTo>
                      <a:pt x="9" y="50"/>
                    </a:lnTo>
                    <a:lnTo>
                      <a:pt x="16" y="38"/>
                    </a:lnTo>
                    <a:lnTo>
                      <a:pt x="24" y="29"/>
                    </a:lnTo>
                    <a:lnTo>
                      <a:pt x="33" y="20"/>
                    </a:lnTo>
                    <a:lnTo>
                      <a:pt x="44" y="13"/>
                    </a:lnTo>
                    <a:lnTo>
                      <a:pt x="55" y="7"/>
                    </a:lnTo>
                    <a:lnTo>
                      <a:pt x="60" y="6"/>
                    </a:lnTo>
                    <a:lnTo>
                      <a:pt x="64" y="4"/>
                    </a:lnTo>
                    <a:lnTo>
                      <a:pt x="68" y="3"/>
                    </a:lnTo>
                    <a:lnTo>
                      <a:pt x="72" y="1"/>
                    </a:lnTo>
                    <a:lnTo>
                      <a:pt x="77" y="1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5" y="1"/>
                    </a:lnTo>
                    <a:lnTo>
                      <a:pt x="109" y="3"/>
                    </a:lnTo>
                    <a:lnTo>
                      <a:pt x="115" y="4"/>
                    </a:lnTo>
                    <a:lnTo>
                      <a:pt x="120" y="5"/>
                    </a:lnTo>
                    <a:lnTo>
                      <a:pt x="132" y="9"/>
                    </a:lnTo>
                    <a:lnTo>
                      <a:pt x="145" y="16"/>
                    </a:lnTo>
                    <a:lnTo>
                      <a:pt x="155" y="26"/>
                    </a:lnTo>
                    <a:lnTo>
                      <a:pt x="165" y="36"/>
                    </a:lnTo>
                    <a:lnTo>
                      <a:pt x="171" y="48"/>
                    </a:lnTo>
                    <a:lnTo>
                      <a:pt x="177" y="60"/>
                    </a:lnTo>
                    <a:lnTo>
                      <a:pt x="181" y="74"/>
                    </a:lnTo>
                    <a:lnTo>
                      <a:pt x="182" y="88"/>
                    </a:lnTo>
                    <a:lnTo>
                      <a:pt x="181" y="99"/>
                    </a:lnTo>
                    <a:lnTo>
                      <a:pt x="178" y="111"/>
                    </a:lnTo>
                    <a:lnTo>
                      <a:pt x="175" y="121"/>
                    </a:lnTo>
                    <a:lnTo>
                      <a:pt x="170" y="131"/>
                    </a:lnTo>
                    <a:lnTo>
                      <a:pt x="163" y="140"/>
                    </a:lnTo>
                    <a:lnTo>
                      <a:pt x="156" y="148"/>
                    </a:lnTo>
                    <a:lnTo>
                      <a:pt x="148" y="156"/>
                    </a:lnTo>
                    <a:lnTo>
                      <a:pt x="139" y="16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8" name="Freeform 125"/>
              <p:cNvSpPr>
                <a:spLocks/>
              </p:cNvSpPr>
              <p:nvPr/>
            </p:nvSpPr>
            <p:spPr bwMode="auto">
              <a:xfrm>
                <a:off x="2103717" y="4785326"/>
                <a:ext cx="56291" cy="189613"/>
              </a:xfrm>
              <a:custGeom>
                <a:avLst/>
                <a:gdLst>
                  <a:gd name="T0" fmla="*/ 209 w 227"/>
                  <a:gd name="T1" fmla="*/ 425 h 767"/>
                  <a:gd name="T2" fmla="*/ 185 w 227"/>
                  <a:gd name="T3" fmla="*/ 0 h 767"/>
                  <a:gd name="T4" fmla="*/ 176 w 227"/>
                  <a:gd name="T5" fmla="*/ 4 h 767"/>
                  <a:gd name="T6" fmla="*/ 168 w 227"/>
                  <a:gd name="T7" fmla="*/ 9 h 767"/>
                  <a:gd name="T8" fmla="*/ 160 w 227"/>
                  <a:gd name="T9" fmla="*/ 12 h 767"/>
                  <a:gd name="T10" fmla="*/ 151 w 227"/>
                  <a:gd name="T11" fmla="*/ 15 h 767"/>
                  <a:gd name="T12" fmla="*/ 142 w 227"/>
                  <a:gd name="T13" fmla="*/ 17 h 767"/>
                  <a:gd name="T14" fmla="*/ 133 w 227"/>
                  <a:gd name="T15" fmla="*/ 19 h 767"/>
                  <a:gd name="T16" fmla="*/ 124 w 227"/>
                  <a:gd name="T17" fmla="*/ 20 h 767"/>
                  <a:gd name="T18" fmla="*/ 113 w 227"/>
                  <a:gd name="T19" fmla="*/ 20 h 767"/>
                  <a:gd name="T20" fmla="*/ 113 w 227"/>
                  <a:gd name="T21" fmla="*/ 20 h 767"/>
                  <a:gd name="T22" fmla="*/ 113 w 227"/>
                  <a:gd name="T23" fmla="*/ 20 h 767"/>
                  <a:gd name="T24" fmla="*/ 112 w 227"/>
                  <a:gd name="T25" fmla="*/ 20 h 767"/>
                  <a:gd name="T26" fmla="*/ 112 w 227"/>
                  <a:gd name="T27" fmla="*/ 20 h 767"/>
                  <a:gd name="T28" fmla="*/ 102 w 227"/>
                  <a:gd name="T29" fmla="*/ 20 h 767"/>
                  <a:gd name="T30" fmla="*/ 92 w 227"/>
                  <a:gd name="T31" fmla="*/ 19 h 767"/>
                  <a:gd name="T32" fmla="*/ 83 w 227"/>
                  <a:gd name="T33" fmla="*/ 17 h 767"/>
                  <a:gd name="T34" fmla="*/ 74 w 227"/>
                  <a:gd name="T35" fmla="*/ 15 h 767"/>
                  <a:gd name="T36" fmla="*/ 65 w 227"/>
                  <a:gd name="T37" fmla="*/ 12 h 767"/>
                  <a:gd name="T38" fmla="*/ 57 w 227"/>
                  <a:gd name="T39" fmla="*/ 9 h 767"/>
                  <a:gd name="T40" fmla="*/ 49 w 227"/>
                  <a:gd name="T41" fmla="*/ 4 h 767"/>
                  <a:gd name="T42" fmla="*/ 41 w 227"/>
                  <a:gd name="T43" fmla="*/ 0 h 767"/>
                  <a:gd name="T44" fmla="*/ 14 w 227"/>
                  <a:gd name="T45" fmla="*/ 489 h 767"/>
                  <a:gd name="T46" fmla="*/ 0 w 227"/>
                  <a:gd name="T47" fmla="*/ 766 h 767"/>
                  <a:gd name="T48" fmla="*/ 11 w 227"/>
                  <a:gd name="T49" fmla="*/ 764 h 767"/>
                  <a:gd name="T50" fmla="*/ 21 w 227"/>
                  <a:gd name="T51" fmla="*/ 762 h 767"/>
                  <a:gd name="T52" fmla="*/ 31 w 227"/>
                  <a:gd name="T53" fmla="*/ 760 h 767"/>
                  <a:gd name="T54" fmla="*/ 43 w 227"/>
                  <a:gd name="T55" fmla="*/ 758 h 767"/>
                  <a:gd name="T56" fmla="*/ 54 w 227"/>
                  <a:gd name="T57" fmla="*/ 757 h 767"/>
                  <a:gd name="T58" fmla="*/ 66 w 227"/>
                  <a:gd name="T59" fmla="*/ 756 h 767"/>
                  <a:gd name="T60" fmla="*/ 79 w 227"/>
                  <a:gd name="T61" fmla="*/ 756 h 767"/>
                  <a:gd name="T62" fmla="*/ 90 w 227"/>
                  <a:gd name="T63" fmla="*/ 755 h 767"/>
                  <a:gd name="T64" fmla="*/ 96 w 227"/>
                  <a:gd name="T65" fmla="*/ 755 h 767"/>
                  <a:gd name="T66" fmla="*/ 100 w 227"/>
                  <a:gd name="T67" fmla="*/ 755 h 767"/>
                  <a:gd name="T68" fmla="*/ 106 w 227"/>
                  <a:gd name="T69" fmla="*/ 755 h 767"/>
                  <a:gd name="T70" fmla="*/ 112 w 227"/>
                  <a:gd name="T71" fmla="*/ 755 h 767"/>
                  <a:gd name="T72" fmla="*/ 127 w 227"/>
                  <a:gd name="T73" fmla="*/ 755 h 767"/>
                  <a:gd name="T74" fmla="*/ 143 w 227"/>
                  <a:gd name="T75" fmla="*/ 756 h 767"/>
                  <a:gd name="T76" fmla="*/ 158 w 227"/>
                  <a:gd name="T77" fmla="*/ 757 h 767"/>
                  <a:gd name="T78" fmla="*/ 172 w 227"/>
                  <a:gd name="T79" fmla="*/ 758 h 767"/>
                  <a:gd name="T80" fmla="*/ 187 w 227"/>
                  <a:gd name="T81" fmla="*/ 759 h 767"/>
                  <a:gd name="T82" fmla="*/ 201 w 227"/>
                  <a:gd name="T83" fmla="*/ 762 h 767"/>
                  <a:gd name="T84" fmla="*/ 215 w 227"/>
                  <a:gd name="T85" fmla="*/ 765 h 767"/>
                  <a:gd name="T86" fmla="*/ 227 w 227"/>
                  <a:gd name="T87" fmla="*/ 767 h 767"/>
                  <a:gd name="T88" fmla="*/ 209 w 227"/>
                  <a:gd name="T89" fmla="*/ 425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7" h="767">
                    <a:moveTo>
                      <a:pt x="209" y="425"/>
                    </a:moveTo>
                    <a:lnTo>
                      <a:pt x="185" y="0"/>
                    </a:lnTo>
                    <a:lnTo>
                      <a:pt x="176" y="4"/>
                    </a:lnTo>
                    <a:lnTo>
                      <a:pt x="168" y="9"/>
                    </a:lnTo>
                    <a:lnTo>
                      <a:pt x="160" y="12"/>
                    </a:lnTo>
                    <a:lnTo>
                      <a:pt x="151" y="15"/>
                    </a:lnTo>
                    <a:lnTo>
                      <a:pt x="142" y="17"/>
                    </a:lnTo>
                    <a:lnTo>
                      <a:pt x="133" y="19"/>
                    </a:lnTo>
                    <a:lnTo>
                      <a:pt x="124" y="20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02" y="20"/>
                    </a:lnTo>
                    <a:lnTo>
                      <a:pt x="92" y="19"/>
                    </a:lnTo>
                    <a:lnTo>
                      <a:pt x="83" y="17"/>
                    </a:lnTo>
                    <a:lnTo>
                      <a:pt x="74" y="15"/>
                    </a:lnTo>
                    <a:lnTo>
                      <a:pt x="65" y="12"/>
                    </a:lnTo>
                    <a:lnTo>
                      <a:pt x="57" y="9"/>
                    </a:lnTo>
                    <a:lnTo>
                      <a:pt x="49" y="4"/>
                    </a:lnTo>
                    <a:lnTo>
                      <a:pt x="41" y="0"/>
                    </a:lnTo>
                    <a:lnTo>
                      <a:pt x="14" y="489"/>
                    </a:lnTo>
                    <a:lnTo>
                      <a:pt x="0" y="766"/>
                    </a:lnTo>
                    <a:lnTo>
                      <a:pt x="11" y="764"/>
                    </a:lnTo>
                    <a:lnTo>
                      <a:pt x="21" y="762"/>
                    </a:lnTo>
                    <a:lnTo>
                      <a:pt x="31" y="760"/>
                    </a:lnTo>
                    <a:lnTo>
                      <a:pt x="43" y="758"/>
                    </a:lnTo>
                    <a:lnTo>
                      <a:pt x="54" y="757"/>
                    </a:lnTo>
                    <a:lnTo>
                      <a:pt x="66" y="756"/>
                    </a:lnTo>
                    <a:lnTo>
                      <a:pt x="79" y="756"/>
                    </a:lnTo>
                    <a:lnTo>
                      <a:pt x="90" y="755"/>
                    </a:lnTo>
                    <a:lnTo>
                      <a:pt x="96" y="755"/>
                    </a:lnTo>
                    <a:lnTo>
                      <a:pt x="100" y="755"/>
                    </a:lnTo>
                    <a:lnTo>
                      <a:pt x="106" y="755"/>
                    </a:lnTo>
                    <a:lnTo>
                      <a:pt x="112" y="755"/>
                    </a:lnTo>
                    <a:lnTo>
                      <a:pt x="127" y="755"/>
                    </a:lnTo>
                    <a:lnTo>
                      <a:pt x="143" y="756"/>
                    </a:lnTo>
                    <a:lnTo>
                      <a:pt x="158" y="757"/>
                    </a:lnTo>
                    <a:lnTo>
                      <a:pt x="172" y="758"/>
                    </a:lnTo>
                    <a:lnTo>
                      <a:pt x="187" y="759"/>
                    </a:lnTo>
                    <a:lnTo>
                      <a:pt x="201" y="762"/>
                    </a:lnTo>
                    <a:lnTo>
                      <a:pt x="215" y="765"/>
                    </a:lnTo>
                    <a:lnTo>
                      <a:pt x="227" y="767"/>
                    </a:lnTo>
                    <a:lnTo>
                      <a:pt x="209" y="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49" name="Freeform 126"/>
              <p:cNvSpPr>
                <a:spLocks/>
              </p:cNvSpPr>
              <p:nvPr/>
            </p:nvSpPr>
            <p:spPr bwMode="auto">
              <a:xfrm>
                <a:off x="2107174" y="4675213"/>
                <a:ext cx="47403" cy="42465"/>
              </a:xfrm>
              <a:custGeom>
                <a:avLst/>
                <a:gdLst>
                  <a:gd name="T0" fmla="*/ 113 w 191"/>
                  <a:gd name="T1" fmla="*/ 1 h 171"/>
                  <a:gd name="T2" fmla="*/ 108 w 191"/>
                  <a:gd name="T3" fmla="*/ 0 h 171"/>
                  <a:gd name="T4" fmla="*/ 105 w 191"/>
                  <a:gd name="T5" fmla="*/ 0 h 171"/>
                  <a:gd name="T6" fmla="*/ 100 w 191"/>
                  <a:gd name="T7" fmla="*/ 0 h 171"/>
                  <a:gd name="T8" fmla="*/ 96 w 191"/>
                  <a:gd name="T9" fmla="*/ 0 h 171"/>
                  <a:gd name="T10" fmla="*/ 76 w 191"/>
                  <a:gd name="T11" fmla="*/ 1 h 171"/>
                  <a:gd name="T12" fmla="*/ 59 w 191"/>
                  <a:gd name="T13" fmla="*/ 6 h 171"/>
                  <a:gd name="T14" fmla="*/ 43 w 191"/>
                  <a:gd name="T15" fmla="*/ 15 h 171"/>
                  <a:gd name="T16" fmla="*/ 28 w 191"/>
                  <a:gd name="T17" fmla="*/ 25 h 171"/>
                  <a:gd name="T18" fmla="*/ 16 w 191"/>
                  <a:gd name="T19" fmla="*/ 38 h 171"/>
                  <a:gd name="T20" fmla="*/ 8 w 191"/>
                  <a:gd name="T21" fmla="*/ 51 h 171"/>
                  <a:gd name="T22" fmla="*/ 2 w 191"/>
                  <a:gd name="T23" fmla="*/ 68 h 171"/>
                  <a:gd name="T24" fmla="*/ 0 w 191"/>
                  <a:gd name="T25" fmla="*/ 85 h 171"/>
                  <a:gd name="T26" fmla="*/ 1 w 191"/>
                  <a:gd name="T27" fmla="*/ 99 h 171"/>
                  <a:gd name="T28" fmla="*/ 5 w 191"/>
                  <a:gd name="T29" fmla="*/ 111 h 171"/>
                  <a:gd name="T30" fmla="*/ 10 w 191"/>
                  <a:gd name="T31" fmla="*/ 124 h 171"/>
                  <a:gd name="T32" fmla="*/ 17 w 191"/>
                  <a:gd name="T33" fmla="*/ 134 h 171"/>
                  <a:gd name="T34" fmla="*/ 27 w 191"/>
                  <a:gd name="T35" fmla="*/ 145 h 171"/>
                  <a:gd name="T36" fmla="*/ 37 w 191"/>
                  <a:gd name="T37" fmla="*/ 153 h 171"/>
                  <a:gd name="T38" fmla="*/ 48 w 191"/>
                  <a:gd name="T39" fmla="*/ 160 h 171"/>
                  <a:gd name="T40" fmla="*/ 61 w 191"/>
                  <a:gd name="T41" fmla="*/ 166 h 171"/>
                  <a:gd name="T42" fmla="*/ 66 w 191"/>
                  <a:gd name="T43" fmla="*/ 167 h 171"/>
                  <a:gd name="T44" fmla="*/ 70 w 191"/>
                  <a:gd name="T45" fmla="*/ 168 h 171"/>
                  <a:gd name="T46" fmla="*/ 74 w 191"/>
                  <a:gd name="T47" fmla="*/ 169 h 171"/>
                  <a:gd name="T48" fmla="*/ 78 w 191"/>
                  <a:gd name="T49" fmla="*/ 170 h 171"/>
                  <a:gd name="T50" fmla="*/ 83 w 191"/>
                  <a:gd name="T51" fmla="*/ 170 h 171"/>
                  <a:gd name="T52" fmla="*/ 88 w 191"/>
                  <a:gd name="T53" fmla="*/ 171 h 171"/>
                  <a:gd name="T54" fmla="*/ 91 w 191"/>
                  <a:gd name="T55" fmla="*/ 171 h 171"/>
                  <a:gd name="T56" fmla="*/ 96 w 191"/>
                  <a:gd name="T57" fmla="*/ 171 h 171"/>
                  <a:gd name="T58" fmla="*/ 99 w 191"/>
                  <a:gd name="T59" fmla="*/ 171 h 171"/>
                  <a:gd name="T60" fmla="*/ 101 w 191"/>
                  <a:gd name="T61" fmla="*/ 171 h 171"/>
                  <a:gd name="T62" fmla="*/ 105 w 191"/>
                  <a:gd name="T63" fmla="*/ 171 h 171"/>
                  <a:gd name="T64" fmla="*/ 107 w 191"/>
                  <a:gd name="T65" fmla="*/ 171 h 171"/>
                  <a:gd name="T66" fmla="*/ 112 w 191"/>
                  <a:gd name="T67" fmla="*/ 170 h 171"/>
                  <a:gd name="T68" fmla="*/ 116 w 191"/>
                  <a:gd name="T69" fmla="*/ 169 h 171"/>
                  <a:gd name="T70" fmla="*/ 121 w 191"/>
                  <a:gd name="T71" fmla="*/ 169 h 171"/>
                  <a:gd name="T72" fmla="*/ 126 w 191"/>
                  <a:gd name="T73" fmla="*/ 168 h 171"/>
                  <a:gd name="T74" fmla="*/ 139 w 191"/>
                  <a:gd name="T75" fmla="*/ 162 h 171"/>
                  <a:gd name="T76" fmla="*/ 152 w 191"/>
                  <a:gd name="T77" fmla="*/ 155 h 171"/>
                  <a:gd name="T78" fmla="*/ 164 w 191"/>
                  <a:gd name="T79" fmla="*/ 147 h 171"/>
                  <a:gd name="T80" fmla="*/ 173 w 191"/>
                  <a:gd name="T81" fmla="*/ 137 h 171"/>
                  <a:gd name="T82" fmla="*/ 181 w 191"/>
                  <a:gd name="T83" fmla="*/ 125 h 171"/>
                  <a:gd name="T84" fmla="*/ 187 w 191"/>
                  <a:gd name="T85" fmla="*/ 112 h 171"/>
                  <a:gd name="T86" fmla="*/ 190 w 191"/>
                  <a:gd name="T87" fmla="*/ 99 h 171"/>
                  <a:gd name="T88" fmla="*/ 191 w 191"/>
                  <a:gd name="T89" fmla="*/ 85 h 171"/>
                  <a:gd name="T90" fmla="*/ 190 w 191"/>
                  <a:gd name="T91" fmla="*/ 70 h 171"/>
                  <a:gd name="T92" fmla="*/ 186 w 191"/>
                  <a:gd name="T93" fmla="*/ 55 h 171"/>
                  <a:gd name="T94" fmla="*/ 179 w 191"/>
                  <a:gd name="T95" fmla="*/ 42 h 171"/>
                  <a:gd name="T96" fmla="*/ 169 w 191"/>
                  <a:gd name="T97" fmla="*/ 30 h 171"/>
                  <a:gd name="T98" fmla="*/ 158 w 191"/>
                  <a:gd name="T99" fmla="*/ 19 h 171"/>
                  <a:gd name="T100" fmla="*/ 144 w 191"/>
                  <a:gd name="T101" fmla="*/ 11 h 171"/>
                  <a:gd name="T102" fmla="*/ 129 w 191"/>
                  <a:gd name="T103" fmla="*/ 4 h 171"/>
                  <a:gd name="T104" fmla="*/ 113 w 191"/>
                  <a:gd name="T105" fmla="*/ 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1" h="171">
                    <a:moveTo>
                      <a:pt x="113" y="1"/>
                    </a:moveTo>
                    <a:lnTo>
                      <a:pt x="108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76" y="1"/>
                    </a:lnTo>
                    <a:lnTo>
                      <a:pt x="59" y="6"/>
                    </a:lnTo>
                    <a:lnTo>
                      <a:pt x="43" y="15"/>
                    </a:lnTo>
                    <a:lnTo>
                      <a:pt x="28" y="25"/>
                    </a:lnTo>
                    <a:lnTo>
                      <a:pt x="16" y="38"/>
                    </a:lnTo>
                    <a:lnTo>
                      <a:pt x="8" y="51"/>
                    </a:lnTo>
                    <a:lnTo>
                      <a:pt x="2" y="68"/>
                    </a:lnTo>
                    <a:lnTo>
                      <a:pt x="0" y="85"/>
                    </a:lnTo>
                    <a:lnTo>
                      <a:pt x="1" y="99"/>
                    </a:lnTo>
                    <a:lnTo>
                      <a:pt x="5" y="111"/>
                    </a:lnTo>
                    <a:lnTo>
                      <a:pt x="10" y="124"/>
                    </a:lnTo>
                    <a:lnTo>
                      <a:pt x="17" y="134"/>
                    </a:lnTo>
                    <a:lnTo>
                      <a:pt x="27" y="145"/>
                    </a:lnTo>
                    <a:lnTo>
                      <a:pt x="37" y="153"/>
                    </a:lnTo>
                    <a:lnTo>
                      <a:pt x="48" y="160"/>
                    </a:lnTo>
                    <a:lnTo>
                      <a:pt x="61" y="166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4" y="169"/>
                    </a:lnTo>
                    <a:lnTo>
                      <a:pt x="78" y="170"/>
                    </a:lnTo>
                    <a:lnTo>
                      <a:pt x="83" y="170"/>
                    </a:lnTo>
                    <a:lnTo>
                      <a:pt x="88" y="171"/>
                    </a:lnTo>
                    <a:lnTo>
                      <a:pt x="91" y="171"/>
                    </a:lnTo>
                    <a:lnTo>
                      <a:pt x="96" y="171"/>
                    </a:lnTo>
                    <a:lnTo>
                      <a:pt x="99" y="171"/>
                    </a:lnTo>
                    <a:lnTo>
                      <a:pt x="101" y="171"/>
                    </a:lnTo>
                    <a:lnTo>
                      <a:pt x="105" y="171"/>
                    </a:lnTo>
                    <a:lnTo>
                      <a:pt x="107" y="171"/>
                    </a:lnTo>
                    <a:lnTo>
                      <a:pt x="112" y="170"/>
                    </a:lnTo>
                    <a:lnTo>
                      <a:pt x="116" y="169"/>
                    </a:lnTo>
                    <a:lnTo>
                      <a:pt x="121" y="169"/>
                    </a:lnTo>
                    <a:lnTo>
                      <a:pt x="126" y="168"/>
                    </a:lnTo>
                    <a:lnTo>
                      <a:pt x="139" y="162"/>
                    </a:lnTo>
                    <a:lnTo>
                      <a:pt x="152" y="155"/>
                    </a:lnTo>
                    <a:lnTo>
                      <a:pt x="164" y="147"/>
                    </a:lnTo>
                    <a:lnTo>
                      <a:pt x="173" y="137"/>
                    </a:lnTo>
                    <a:lnTo>
                      <a:pt x="181" y="125"/>
                    </a:lnTo>
                    <a:lnTo>
                      <a:pt x="187" y="112"/>
                    </a:lnTo>
                    <a:lnTo>
                      <a:pt x="190" y="99"/>
                    </a:lnTo>
                    <a:lnTo>
                      <a:pt x="191" y="85"/>
                    </a:lnTo>
                    <a:lnTo>
                      <a:pt x="190" y="70"/>
                    </a:lnTo>
                    <a:lnTo>
                      <a:pt x="186" y="55"/>
                    </a:lnTo>
                    <a:lnTo>
                      <a:pt x="179" y="42"/>
                    </a:lnTo>
                    <a:lnTo>
                      <a:pt x="169" y="30"/>
                    </a:lnTo>
                    <a:lnTo>
                      <a:pt x="158" y="19"/>
                    </a:lnTo>
                    <a:lnTo>
                      <a:pt x="144" y="11"/>
                    </a:lnTo>
                    <a:lnTo>
                      <a:pt x="129" y="4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50" name="Freeform 127"/>
              <p:cNvSpPr>
                <a:spLocks/>
              </p:cNvSpPr>
              <p:nvPr/>
            </p:nvSpPr>
            <p:spPr bwMode="auto">
              <a:xfrm>
                <a:off x="2115568" y="4682619"/>
                <a:ext cx="30615" cy="27652"/>
              </a:xfrm>
              <a:custGeom>
                <a:avLst/>
                <a:gdLst>
                  <a:gd name="T0" fmla="*/ 74 w 124"/>
                  <a:gd name="T1" fmla="*/ 110 h 111"/>
                  <a:gd name="T2" fmla="*/ 72 w 124"/>
                  <a:gd name="T3" fmla="*/ 111 h 111"/>
                  <a:gd name="T4" fmla="*/ 69 w 124"/>
                  <a:gd name="T5" fmla="*/ 111 h 111"/>
                  <a:gd name="T6" fmla="*/ 65 w 124"/>
                  <a:gd name="T7" fmla="*/ 111 h 111"/>
                  <a:gd name="T8" fmla="*/ 62 w 124"/>
                  <a:gd name="T9" fmla="*/ 111 h 111"/>
                  <a:gd name="T10" fmla="*/ 49 w 124"/>
                  <a:gd name="T11" fmla="*/ 110 h 111"/>
                  <a:gd name="T12" fmla="*/ 38 w 124"/>
                  <a:gd name="T13" fmla="*/ 107 h 111"/>
                  <a:gd name="T14" fmla="*/ 27 w 124"/>
                  <a:gd name="T15" fmla="*/ 102 h 111"/>
                  <a:gd name="T16" fmla="*/ 18 w 124"/>
                  <a:gd name="T17" fmla="*/ 95 h 111"/>
                  <a:gd name="T18" fmla="*/ 10 w 124"/>
                  <a:gd name="T19" fmla="*/ 86 h 111"/>
                  <a:gd name="T20" fmla="*/ 4 w 124"/>
                  <a:gd name="T21" fmla="*/ 77 h 111"/>
                  <a:gd name="T22" fmla="*/ 1 w 124"/>
                  <a:gd name="T23" fmla="*/ 66 h 111"/>
                  <a:gd name="T24" fmla="*/ 0 w 124"/>
                  <a:gd name="T25" fmla="*/ 55 h 111"/>
                  <a:gd name="T26" fmla="*/ 1 w 124"/>
                  <a:gd name="T27" fmla="*/ 43 h 111"/>
                  <a:gd name="T28" fmla="*/ 4 w 124"/>
                  <a:gd name="T29" fmla="*/ 34 h 111"/>
                  <a:gd name="T30" fmla="*/ 10 w 124"/>
                  <a:gd name="T31" fmla="*/ 24 h 111"/>
                  <a:gd name="T32" fmla="*/ 18 w 124"/>
                  <a:gd name="T33" fmla="*/ 16 h 111"/>
                  <a:gd name="T34" fmla="*/ 27 w 124"/>
                  <a:gd name="T35" fmla="*/ 9 h 111"/>
                  <a:gd name="T36" fmla="*/ 38 w 124"/>
                  <a:gd name="T37" fmla="*/ 4 h 111"/>
                  <a:gd name="T38" fmla="*/ 49 w 124"/>
                  <a:gd name="T39" fmla="*/ 1 h 111"/>
                  <a:gd name="T40" fmla="*/ 62 w 124"/>
                  <a:gd name="T41" fmla="*/ 0 h 111"/>
                  <a:gd name="T42" fmla="*/ 66 w 124"/>
                  <a:gd name="T43" fmla="*/ 0 h 111"/>
                  <a:gd name="T44" fmla="*/ 70 w 124"/>
                  <a:gd name="T45" fmla="*/ 0 h 111"/>
                  <a:gd name="T46" fmla="*/ 74 w 124"/>
                  <a:gd name="T47" fmla="*/ 0 h 111"/>
                  <a:gd name="T48" fmla="*/ 78 w 124"/>
                  <a:gd name="T49" fmla="*/ 1 h 111"/>
                  <a:gd name="T50" fmla="*/ 87 w 124"/>
                  <a:gd name="T51" fmla="*/ 4 h 111"/>
                  <a:gd name="T52" fmla="*/ 96 w 124"/>
                  <a:gd name="T53" fmla="*/ 9 h 111"/>
                  <a:gd name="T54" fmla="*/ 104 w 124"/>
                  <a:gd name="T55" fmla="*/ 14 h 111"/>
                  <a:gd name="T56" fmla="*/ 111 w 124"/>
                  <a:gd name="T57" fmla="*/ 20 h 111"/>
                  <a:gd name="T58" fmla="*/ 116 w 124"/>
                  <a:gd name="T59" fmla="*/ 28 h 111"/>
                  <a:gd name="T60" fmla="*/ 120 w 124"/>
                  <a:gd name="T61" fmla="*/ 36 h 111"/>
                  <a:gd name="T62" fmla="*/ 123 w 124"/>
                  <a:gd name="T63" fmla="*/ 46 h 111"/>
                  <a:gd name="T64" fmla="*/ 124 w 124"/>
                  <a:gd name="T65" fmla="*/ 55 h 111"/>
                  <a:gd name="T66" fmla="*/ 123 w 124"/>
                  <a:gd name="T67" fmla="*/ 65 h 111"/>
                  <a:gd name="T68" fmla="*/ 120 w 124"/>
                  <a:gd name="T69" fmla="*/ 74 h 111"/>
                  <a:gd name="T70" fmla="*/ 116 w 124"/>
                  <a:gd name="T71" fmla="*/ 84 h 111"/>
                  <a:gd name="T72" fmla="*/ 110 w 124"/>
                  <a:gd name="T73" fmla="*/ 91 h 111"/>
                  <a:gd name="T74" fmla="*/ 103 w 124"/>
                  <a:gd name="T75" fmla="*/ 97 h 111"/>
                  <a:gd name="T76" fmla="*/ 94 w 124"/>
                  <a:gd name="T77" fmla="*/ 103 h 111"/>
                  <a:gd name="T78" fmla="*/ 85 w 124"/>
                  <a:gd name="T79" fmla="*/ 108 h 111"/>
                  <a:gd name="T80" fmla="*/ 74 w 124"/>
                  <a:gd name="T81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" h="111">
                    <a:moveTo>
                      <a:pt x="74" y="110"/>
                    </a:moveTo>
                    <a:lnTo>
                      <a:pt x="72" y="111"/>
                    </a:lnTo>
                    <a:lnTo>
                      <a:pt x="69" y="111"/>
                    </a:lnTo>
                    <a:lnTo>
                      <a:pt x="65" y="111"/>
                    </a:lnTo>
                    <a:lnTo>
                      <a:pt x="62" y="111"/>
                    </a:lnTo>
                    <a:lnTo>
                      <a:pt x="49" y="110"/>
                    </a:lnTo>
                    <a:lnTo>
                      <a:pt x="38" y="107"/>
                    </a:lnTo>
                    <a:lnTo>
                      <a:pt x="27" y="102"/>
                    </a:lnTo>
                    <a:lnTo>
                      <a:pt x="18" y="95"/>
                    </a:lnTo>
                    <a:lnTo>
                      <a:pt x="10" y="86"/>
                    </a:lnTo>
                    <a:lnTo>
                      <a:pt x="4" y="77"/>
                    </a:lnTo>
                    <a:lnTo>
                      <a:pt x="1" y="66"/>
                    </a:lnTo>
                    <a:lnTo>
                      <a:pt x="0" y="55"/>
                    </a:lnTo>
                    <a:lnTo>
                      <a:pt x="1" y="43"/>
                    </a:lnTo>
                    <a:lnTo>
                      <a:pt x="4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1"/>
                    </a:lnTo>
                    <a:lnTo>
                      <a:pt x="87" y="4"/>
                    </a:lnTo>
                    <a:lnTo>
                      <a:pt x="96" y="9"/>
                    </a:lnTo>
                    <a:lnTo>
                      <a:pt x="104" y="14"/>
                    </a:lnTo>
                    <a:lnTo>
                      <a:pt x="111" y="20"/>
                    </a:lnTo>
                    <a:lnTo>
                      <a:pt x="116" y="28"/>
                    </a:lnTo>
                    <a:lnTo>
                      <a:pt x="120" y="36"/>
                    </a:lnTo>
                    <a:lnTo>
                      <a:pt x="123" y="46"/>
                    </a:lnTo>
                    <a:lnTo>
                      <a:pt x="124" y="55"/>
                    </a:lnTo>
                    <a:lnTo>
                      <a:pt x="123" y="65"/>
                    </a:lnTo>
                    <a:lnTo>
                      <a:pt x="120" y="74"/>
                    </a:lnTo>
                    <a:lnTo>
                      <a:pt x="116" y="84"/>
                    </a:lnTo>
                    <a:lnTo>
                      <a:pt x="110" y="91"/>
                    </a:lnTo>
                    <a:lnTo>
                      <a:pt x="103" y="97"/>
                    </a:lnTo>
                    <a:lnTo>
                      <a:pt x="94" y="103"/>
                    </a:lnTo>
                    <a:lnTo>
                      <a:pt x="85" y="108"/>
                    </a:lnTo>
                    <a:lnTo>
                      <a:pt x="74" y="1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  <p:sp>
            <p:nvSpPr>
              <p:cNvPr id="51" name="Freeform 128"/>
              <p:cNvSpPr>
                <a:spLocks/>
              </p:cNvSpPr>
              <p:nvPr/>
            </p:nvSpPr>
            <p:spPr bwMode="auto">
              <a:xfrm>
                <a:off x="2041995" y="4971483"/>
                <a:ext cx="176775" cy="41478"/>
              </a:xfrm>
              <a:custGeom>
                <a:avLst/>
                <a:gdLst>
                  <a:gd name="T0" fmla="*/ 603 w 718"/>
                  <a:gd name="T1" fmla="*/ 103 h 168"/>
                  <a:gd name="T2" fmla="*/ 600 w 718"/>
                  <a:gd name="T3" fmla="*/ 88 h 168"/>
                  <a:gd name="T4" fmla="*/ 593 w 718"/>
                  <a:gd name="T5" fmla="*/ 76 h 168"/>
                  <a:gd name="T6" fmla="*/ 583 w 718"/>
                  <a:gd name="T7" fmla="*/ 62 h 168"/>
                  <a:gd name="T8" fmla="*/ 568 w 718"/>
                  <a:gd name="T9" fmla="*/ 50 h 168"/>
                  <a:gd name="T10" fmla="*/ 550 w 718"/>
                  <a:gd name="T11" fmla="*/ 39 h 168"/>
                  <a:gd name="T12" fmla="*/ 529 w 718"/>
                  <a:gd name="T13" fmla="*/ 28 h 168"/>
                  <a:gd name="T14" fmla="*/ 505 w 718"/>
                  <a:gd name="T15" fmla="*/ 20 h 168"/>
                  <a:gd name="T16" fmla="*/ 478 w 718"/>
                  <a:gd name="T17" fmla="*/ 12 h 168"/>
                  <a:gd name="T18" fmla="*/ 466 w 718"/>
                  <a:gd name="T19" fmla="*/ 10 h 168"/>
                  <a:gd name="T20" fmla="*/ 452 w 718"/>
                  <a:gd name="T21" fmla="*/ 7 h 168"/>
                  <a:gd name="T22" fmla="*/ 438 w 718"/>
                  <a:gd name="T23" fmla="*/ 4 h 168"/>
                  <a:gd name="T24" fmla="*/ 423 w 718"/>
                  <a:gd name="T25" fmla="*/ 3 h 168"/>
                  <a:gd name="T26" fmla="*/ 409 w 718"/>
                  <a:gd name="T27" fmla="*/ 2 h 168"/>
                  <a:gd name="T28" fmla="*/ 394 w 718"/>
                  <a:gd name="T29" fmla="*/ 1 h 168"/>
                  <a:gd name="T30" fmla="*/ 378 w 718"/>
                  <a:gd name="T31" fmla="*/ 0 h 168"/>
                  <a:gd name="T32" fmla="*/ 363 w 718"/>
                  <a:gd name="T33" fmla="*/ 0 h 168"/>
                  <a:gd name="T34" fmla="*/ 357 w 718"/>
                  <a:gd name="T35" fmla="*/ 0 h 168"/>
                  <a:gd name="T36" fmla="*/ 351 w 718"/>
                  <a:gd name="T37" fmla="*/ 0 h 168"/>
                  <a:gd name="T38" fmla="*/ 347 w 718"/>
                  <a:gd name="T39" fmla="*/ 0 h 168"/>
                  <a:gd name="T40" fmla="*/ 341 w 718"/>
                  <a:gd name="T41" fmla="*/ 0 h 168"/>
                  <a:gd name="T42" fmla="*/ 330 w 718"/>
                  <a:gd name="T43" fmla="*/ 1 h 168"/>
                  <a:gd name="T44" fmla="*/ 317 w 718"/>
                  <a:gd name="T45" fmla="*/ 1 h 168"/>
                  <a:gd name="T46" fmla="*/ 305 w 718"/>
                  <a:gd name="T47" fmla="*/ 2 h 168"/>
                  <a:gd name="T48" fmla="*/ 294 w 718"/>
                  <a:gd name="T49" fmla="*/ 3 h 168"/>
                  <a:gd name="T50" fmla="*/ 282 w 718"/>
                  <a:gd name="T51" fmla="*/ 5 h 168"/>
                  <a:gd name="T52" fmla="*/ 272 w 718"/>
                  <a:gd name="T53" fmla="*/ 7 h 168"/>
                  <a:gd name="T54" fmla="*/ 262 w 718"/>
                  <a:gd name="T55" fmla="*/ 9 h 168"/>
                  <a:gd name="T56" fmla="*/ 251 w 718"/>
                  <a:gd name="T57" fmla="*/ 11 h 168"/>
                  <a:gd name="T58" fmla="*/ 224 w 718"/>
                  <a:gd name="T59" fmla="*/ 19 h 168"/>
                  <a:gd name="T60" fmla="*/ 199 w 718"/>
                  <a:gd name="T61" fmla="*/ 27 h 168"/>
                  <a:gd name="T62" fmla="*/ 178 w 718"/>
                  <a:gd name="T63" fmla="*/ 38 h 168"/>
                  <a:gd name="T64" fmla="*/ 159 w 718"/>
                  <a:gd name="T65" fmla="*/ 49 h 168"/>
                  <a:gd name="T66" fmla="*/ 143 w 718"/>
                  <a:gd name="T67" fmla="*/ 62 h 168"/>
                  <a:gd name="T68" fmla="*/ 133 w 718"/>
                  <a:gd name="T69" fmla="*/ 75 h 168"/>
                  <a:gd name="T70" fmla="*/ 125 w 718"/>
                  <a:gd name="T71" fmla="*/ 88 h 168"/>
                  <a:gd name="T72" fmla="*/ 122 w 718"/>
                  <a:gd name="T73" fmla="*/ 103 h 168"/>
                  <a:gd name="T74" fmla="*/ 88 w 718"/>
                  <a:gd name="T75" fmla="*/ 111 h 168"/>
                  <a:gd name="T76" fmla="*/ 60 w 718"/>
                  <a:gd name="T77" fmla="*/ 121 h 168"/>
                  <a:gd name="T78" fmla="*/ 38 w 718"/>
                  <a:gd name="T79" fmla="*/ 130 h 168"/>
                  <a:gd name="T80" fmla="*/ 23 w 718"/>
                  <a:gd name="T81" fmla="*/ 139 h 168"/>
                  <a:gd name="T82" fmla="*/ 12 w 718"/>
                  <a:gd name="T83" fmla="*/ 147 h 168"/>
                  <a:gd name="T84" fmla="*/ 5 w 718"/>
                  <a:gd name="T85" fmla="*/ 155 h 168"/>
                  <a:gd name="T86" fmla="*/ 1 w 718"/>
                  <a:gd name="T87" fmla="*/ 162 h 168"/>
                  <a:gd name="T88" fmla="*/ 0 w 718"/>
                  <a:gd name="T89" fmla="*/ 168 h 168"/>
                  <a:gd name="T90" fmla="*/ 335 w 718"/>
                  <a:gd name="T91" fmla="*/ 168 h 168"/>
                  <a:gd name="T92" fmla="*/ 718 w 718"/>
                  <a:gd name="T93" fmla="*/ 168 h 168"/>
                  <a:gd name="T94" fmla="*/ 717 w 718"/>
                  <a:gd name="T95" fmla="*/ 162 h 168"/>
                  <a:gd name="T96" fmla="*/ 713 w 718"/>
                  <a:gd name="T97" fmla="*/ 155 h 168"/>
                  <a:gd name="T98" fmla="*/ 706 w 718"/>
                  <a:gd name="T99" fmla="*/ 147 h 168"/>
                  <a:gd name="T100" fmla="*/ 695 w 718"/>
                  <a:gd name="T101" fmla="*/ 139 h 168"/>
                  <a:gd name="T102" fmla="*/ 680 w 718"/>
                  <a:gd name="T103" fmla="*/ 130 h 168"/>
                  <a:gd name="T104" fmla="*/ 660 w 718"/>
                  <a:gd name="T105" fmla="*/ 121 h 168"/>
                  <a:gd name="T106" fmla="*/ 635 w 718"/>
                  <a:gd name="T107" fmla="*/ 111 h 168"/>
                  <a:gd name="T108" fmla="*/ 603 w 718"/>
                  <a:gd name="T109" fmla="*/ 10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168">
                    <a:moveTo>
                      <a:pt x="603" y="103"/>
                    </a:moveTo>
                    <a:lnTo>
                      <a:pt x="600" y="88"/>
                    </a:lnTo>
                    <a:lnTo>
                      <a:pt x="593" y="76"/>
                    </a:lnTo>
                    <a:lnTo>
                      <a:pt x="583" y="62"/>
                    </a:lnTo>
                    <a:lnTo>
                      <a:pt x="568" y="50"/>
                    </a:lnTo>
                    <a:lnTo>
                      <a:pt x="550" y="39"/>
                    </a:lnTo>
                    <a:lnTo>
                      <a:pt x="529" y="28"/>
                    </a:lnTo>
                    <a:lnTo>
                      <a:pt x="505" y="20"/>
                    </a:lnTo>
                    <a:lnTo>
                      <a:pt x="478" y="12"/>
                    </a:lnTo>
                    <a:lnTo>
                      <a:pt x="466" y="10"/>
                    </a:lnTo>
                    <a:lnTo>
                      <a:pt x="452" y="7"/>
                    </a:lnTo>
                    <a:lnTo>
                      <a:pt x="438" y="4"/>
                    </a:lnTo>
                    <a:lnTo>
                      <a:pt x="423" y="3"/>
                    </a:lnTo>
                    <a:lnTo>
                      <a:pt x="409" y="2"/>
                    </a:lnTo>
                    <a:lnTo>
                      <a:pt x="394" y="1"/>
                    </a:lnTo>
                    <a:lnTo>
                      <a:pt x="378" y="0"/>
                    </a:lnTo>
                    <a:lnTo>
                      <a:pt x="363" y="0"/>
                    </a:lnTo>
                    <a:lnTo>
                      <a:pt x="357" y="0"/>
                    </a:lnTo>
                    <a:lnTo>
                      <a:pt x="351" y="0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30" y="1"/>
                    </a:lnTo>
                    <a:lnTo>
                      <a:pt x="317" y="1"/>
                    </a:lnTo>
                    <a:lnTo>
                      <a:pt x="305" y="2"/>
                    </a:lnTo>
                    <a:lnTo>
                      <a:pt x="294" y="3"/>
                    </a:lnTo>
                    <a:lnTo>
                      <a:pt x="282" y="5"/>
                    </a:lnTo>
                    <a:lnTo>
                      <a:pt x="272" y="7"/>
                    </a:lnTo>
                    <a:lnTo>
                      <a:pt x="262" y="9"/>
                    </a:lnTo>
                    <a:lnTo>
                      <a:pt x="251" y="11"/>
                    </a:lnTo>
                    <a:lnTo>
                      <a:pt x="224" y="19"/>
                    </a:lnTo>
                    <a:lnTo>
                      <a:pt x="199" y="27"/>
                    </a:lnTo>
                    <a:lnTo>
                      <a:pt x="178" y="38"/>
                    </a:lnTo>
                    <a:lnTo>
                      <a:pt x="159" y="49"/>
                    </a:lnTo>
                    <a:lnTo>
                      <a:pt x="143" y="62"/>
                    </a:lnTo>
                    <a:lnTo>
                      <a:pt x="133" y="75"/>
                    </a:lnTo>
                    <a:lnTo>
                      <a:pt x="125" y="88"/>
                    </a:lnTo>
                    <a:lnTo>
                      <a:pt x="122" y="103"/>
                    </a:lnTo>
                    <a:lnTo>
                      <a:pt x="88" y="111"/>
                    </a:lnTo>
                    <a:lnTo>
                      <a:pt x="60" y="121"/>
                    </a:lnTo>
                    <a:lnTo>
                      <a:pt x="38" y="130"/>
                    </a:lnTo>
                    <a:lnTo>
                      <a:pt x="23" y="139"/>
                    </a:lnTo>
                    <a:lnTo>
                      <a:pt x="12" y="147"/>
                    </a:lnTo>
                    <a:lnTo>
                      <a:pt x="5" y="155"/>
                    </a:lnTo>
                    <a:lnTo>
                      <a:pt x="1" y="162"/>
                    </a:lnTo>
                    <a:lnTo>
                      <a:pt x="0" y="168"/>
                    </a:lnTo>
                    <a:lnTo>
                      <a:pt x="335" y="168"/>
                    </a:lnTo>
                    <a:lnTo>
                      <a:pt x="718" y="168"/>
                    </a:lnTo>
                    <a:lnTo>
                      <a:pt x="717" y="162"/>
                    </a:lnTo>
                    <a:lnTo>
                      <a:pt x="713" y="155"/>
                    </a:lnTo>
                    <a:lnTo>
                      <a:pt x="706" y="147"/>
                    </a:lnTo>
                    <a:lnTo>
                      <a:pt x="695" y="139"/>
                    </a:lnTo>
                    <a:lnTo>
                      <a:pt x="680" y="130"/>
                    </a:lnTo>
                    <a:lnTo>
                      <a:pt x="660" y="121"/>
                    </a:lnTo>
                    <a:lnTo>
                      <a:pt x="635" y="111"/>
                    </a:lnTo>
                    <a:lnTo>
                      <a:pt x="603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QA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511961" y="3917941"/>
            <a:ext cx="774440" cy="774440"/>
            <a:chOff x="3965329" y="1408667"/>
            <a:chExt cx="1030779" cy="1030779"/>
          </a:xfrm>
        </p:grpSpPr>
        <p:grpSp>
          <p:nvGrpSpPr>
            <p:cNvPr id="36" name="Group 35"/>
            <p:cNvGrpSpPr/>
            <p:nvPr/>
          </p:nvGrpSpPr>
          <p:grpSpPr>
            <a:xfrm>
              <a:off x="3965329" y="1408667"/>
              <a:ext cx="1030779" cy="1030779"/>
              <a:chOff x="409382" y="1595220"/>
              <a:chExt cx="937072" cy="937072"/>
            </a:xfrm>
          </p:grpSpPr>
          <p:sp>
            <p:nvSpPr>
              <p:cNvPr id="37" name="Oval 36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hord 37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chord">
                <a:avLst>
                  <a:gd name="adj1" fmla="val 2700000"/>
                  <a:gd name="adj2" fmla="val 13721502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177779" y="1622426"/>
              <a:ext cx="527572" cy="633463"/>
              <a:chOff x="7403578" y="3975101"/>
              <a:chExt cx="1051671" cy="126275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7403578" y="3975101"/>
                <a:ext cx="770776" cy="770778"/>
              </a:xfrm>
              <a:prstGeom prst="ellipse">
                <a:avLst/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Arc 53"/>
              <p:cNvSpPr/>
              <p:nvPr/>
            </p:nvSpPr>
            <p:spPr>
              <a:xfrm>
                <a:off x="7520027" y="4090466"/>
                <a:ext cx="594052" cy="540047"/>
              </a:xfrm>
              <a:prstGeom prst="arc">
                <a:avLst>
                  <a:gd name="adj1" fmla="val 5553826"/>
                  <a:gd name="adj2" fmla="val 12448466"/>
                </a:avLst>
              </a:prstGeom>
              <a:noFill/>
              <a:ln w="412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18900000">
                <a:off x="8037705" y="4666828"/>
                <a:ext cx="170958" cy="535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rot="2700000">
                <a:off x="8076112" y="4858721"/>
                <a:ext cx="590199" cy="1680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11961" y="5308736"/>
            <a:ext cx="774440" cy="774440"/>
            <a:chOff x="6854933" y="1408667"/>
            <a:chExt cx="1030779" cy="1030779"/>
          </a:xfrm>
        </p:grpSpPr>
        <p:grpSp>
          <p:nvGrpSpPr>
            <p:cNvPr id="58" name="Group 57"/>
            <p:cNvGrpSpPr/>
            <p:nvPr/>
          </p:nvGrpSpPr>
          <p:grpSpPr>
            <a:xfrm>
              <a:off x="6854933" y="1408667"/>
              <a:ext cx="1030779" cy="1030779"/>
              <a:chOff x="409382" y="1595220"/>
              <a:chExt cx="937072" cy="937072"/>
            </a:xfrm>
          </p:grpSpPr>
          <p:sp>
            <p:nvSpPr>
              <p:cNvPr id="72" name="Oval 71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hord 72"/>
              <p:cNvSpPr>
                <a:spLocks/>
              </p:cNvSpPr>
              <p:nvPr/>
            </p:nvSpPr>
            <p:spPr>
              <a:xfrm>
                <a:off x="409382" y="1595220"/>
                <a:ext cx="937072" cy="937072"/>
              </a:xfrm>
              <a:prstGeom prst="chord">
                <a:avLst>
                  <a:gd name="adj1" fmla="val 2700000"/>
                  <a:gd name="adj2" fmla="val 13721502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005698" y="1729465"/>
              <a:ext cx="729248" cy="389182"/>
              <a:chOff x="225425" y="4060825"/>
              <a:chExt cx="1327150" cy="600075"/>
            </a:xfrm>
            <a:solidFill>
              <a:schemeClr val="bg1"/>
            </a:solidFill>
          </p:grpSpPr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901700" y="4270375"/>
                <a:ext cx="7938" cy="3175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  <a:gd name="T8" fmla="*/ 5 w 5"/>
                  <a:gd name="T9" fmla="*/ 0 h 2"/>
                  <a:gd name="T10" fmla="*/ 5 w 5"/>
                  <a:gd name="T11" fmla="*/ 0 h 2"/>
                  <a:gd name="T12" fmla="*/ 5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68363" y="4575175"/>
                <a:ext cx="69850" cy="85725"/>
              </a:xfrm>
              <a:custGeom>
                <a:avLst/>
                <a:gdLst>
                  <a:gd name="T0" fmla="*/ 40 w 44"/>
                  <a:gd name="T1" fmla="*/ 46 h 54"/>
                  <a:gd name="T2" fmla="*/ 40 w 44"/>
                  <a:gd name="T3" fmla="*/ 46 h 54"/>
                  <a:gd name="T4" fmla="*/ 38 w 44"/>
                  <a:gd name="T5" fmla="*/ 46 h 54"/>
                  <a:gd name="T6" fmla="*/ 38 w 44"/>
                  <a:gd name="T7" fmla="*/ 46 h 54"/>
                  <a:gd name="T8" fmla="*/ 32 w 44"/>
                  <a:gd name="T9" fmla="*/ 52 h 54"/>
                  <a:gd name="T10" fmla="*/ 26 w 44"/>
                  <a:gd name="T11" fmla="*/ 54 h 54"/>
                  <a:gd name="T12" fmla="*/ 17 w 44"/>
                  <a:gd name="T13" fmla="*/ 52 h 54"/>
                  <a:gd name="T14" fmla="*/ 9 w 44"/>
                  <a:gd name="T15" fmla="*/ 50 h 54"/>
                  <a:gd name="T16" fmla="*/ 5 w 44"/>
                  <a:gd name="T17" fmla="*/ 46 h 54"/>
                  <a:gd name="T18" fmla="*/ 0 w 44"/>
                  <a:gd name="T19" fmla="*/ 41 h 54"/>
                  <a:gd name="T20" fmla="*/ 0 w 44"/>
                  <a:gd name="T21" fmla="*/ 41 h 54"/>
                  <a:gd name="T22" fmla="*/ 3 w 44"/>
                  <a:gd name="T23" fmla="*/ 39 h 54"/>
                  <a:gd name="T24" fmla="*/ 15 w 44"/>
                  <a:gd name="T25" fmla="*/ 0 h 54"/>
                  <a:gd name="T26" fmla="*/ 15 w 44"/>
                  <a:gd name="T27" fmla="*/ 0 h 54"/>
                  <a:gd name="T28" fmla="*/ 17 w 44"/>
                  <a:gd name="T29" fmla="*/ 0 h 54"/>
                  <a:gd name="T30" fmla="*/ 17 w 44"/>
                  <a:gd name="T31" fmla="*/ 0 h 54"/>
                  <a:gd name="T32" fmla="*/ 21 w 44"/>
                  <a:gd name="T33" fmla="*/ 4 h 54"/>
                  <a:gd name="T34" fmla="*/ 21 w 44"/>
                  <a:gd name="T35" fmla="*/ 4 h 54"/>
                  <a:gd name="T36" fmla="*/ 23 w 44"/>
                  <a:gd name="T37" fmla="*/ 6 h 54"/>
                  <a:gd name="T38" fmla="*/ 23 w 44"/>
                  <a:gd name="T39" fmla="*/ 6 h 54"/>
                  <a:gd name="T40" fmla="*/ 28 w 44"/>
                  <a:gd name="T41" fmla="*/ 8 h 54"/>
                  <a:gd name="T42" fmla="*/ 28 w 44"/>
                  <a:gd name="T43" fmla="*/ 8 h 54"/>
                  <a:gd name="T44" fmla="*/ 28 w 44"/>
                  <a:gd name="T45" fmla="*/ 10 h 54"/>
                  <a:gd name="T46" fmla="*/ 28 w 44"/>
                  <a:gd name="T47" fmla="*/ 10 h 54"/>
                  <a:gd name="T48" fmla="*/ 32 w 44"/>
                  <a:gd name="T49" fmla="*/ 12 h 54"/>
                  <a:gd name="T50" fmla="*/ 32 w 44"/>
                  <a:gd name="T51" fmla="*/ 12 h 54"/>
                  <a:gd name="T52" fmla="*/ 36 w 44"/>
                  <a:gd name="T53" fmla="*/ 16 h 54"/>
                  <a:gd name="T54" fmla="*/ 36 w 44"/>
                  <a:gd name="T55" fmla="*/ 16 h 54"/>
                  <a:gd name="T56" fmla="*/ 42 w 44"/>
                  <a:gd name="T57" fmla="*/ 23 h 54"/>
                  <a:gd name="T58" fmla="*/ 44 w 44"/>
                  <a:gd name="T59" fmla="*/ 29 h 54"/>
                  <a:gd name="T60" fmla="*/ 42 w 44"/>
                  <a:gd name="T61" fmla="*/ 37 h 54"/>
                  <a:gd name="T62" fmla="*/ 40 w 44"/>
                  <a:gd name="T63" fmla="*/ 46 h 54"/>
                  <a:gd name="T64" fmla="*/ 40 w 44"/>
                  <a:gd name="T65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54">
                    <a:moveTo>
                      <a:pt x="40" y="46"/>
                    </a:moveTo>
                    <a:lnTo>
                      <a:pt x="40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2" y="52"/>
                    </a:lnTo>
                    <a:lnTo>
                      <a:pt x="26" y="54"/>
                    </a:lnTo>
                    <a:lnTo>
                      <a:pt x="17" y="52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3" y="3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42" y="23"/>
                    </a:lnTo>
                    <a:lnTo>
                      <a:pt x="44" y="29"/>
                    </a:lnTo>
                    <a:lnTo>
                      <a:pt x="42" y="37"/>
                    </a:lnTo>
                    <a:lnTo>
                      <a:pt x="40" y="46"/>
                    </a:lnTo>
                    <a:lnTo>
                      <a:pt x="4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447675" y="4160838"/>
                <a:ext cx="760413" cy="463550"/>
              </a:xfrm>
              <a:custGeom>
                <a:avLst/>
                <a:gdLst>
                  <a:gd name="T0" fmla="*/ 460 w 479"/>
                  <a:gd name="T1" fmla="*/ 242 h 292"/>
                  <a:gd name="T2" fmla="*/ 441 w 479"/>
                  <a:gd name="T3" fmla="*/ 236 h 292"/>
                  <a:gd name="T4" fmla="*/ 383 w 479"/>
                  <a:gd name="T5" fmla="*/ 190 h 292"/>
                  <a:gd name="T6" fmla="*/ 370 w 479"/>
                  <a:gd name="T7" fmla="*/ 179 h 292"/>
                  <a:gd name="T8" fmla="*/ 291 w 479"/>
                  <a:gd name="T9" fmla="*/ 129 h 292"/>
                  <a:gd name="T10" fmla="*/ 366 w 479"/>
                  <a:gd name="T11" fmla="*/ 190 h 292"/>
                  <a:gd name="T12" fmla="*/ 378 w 479"/>
                  <a:gd name="T13" fmla="*/ 200 h 292"/>
                  <a:gd name="T14" fmla="*/ 405 w 479"/>
                  <a:gd name="T15" fmla="*/ 221 h 292"/>
                  <a:gd name="T16" fmla="*/ 412 w 479"/>
                  <a:gd name="T17" fmla="*/ 225 h 292"/>
                  <a:gd name="T18" fmla="*/ 416 w 479"/>
                  <a:gd name="T19" fmla="*/ 229 h 292"/>
                  <a:gd name="T20" fmla="*/ 420 w 479"/>
                  <a:gd name="T21" fmla="*/ 259 h 292"/>
                  <a:gd name="T22" fmla="*/ 412 w 479"/>
                  <a:gd name="T23" fmla="*/ 265 h 292"/>
                  <a:gd name="T24" fmla="*/ 387 w 479"/>
                  <a:gd name="T25" fmla="*/ 261 h 292"/>
                  <a:gd name="T26" fmla="*/ 385 w 479"/>
                  <a:gd name="T27" fmla="*/ 259 h 292"/>
                  <a:gd name="T28" fmla="*/ 380 w 479"/>
                  <a:gd name="T29" fmla="*/ 257 h 292"/>
                  <a:gd name="T30" fmla="*/ 378 w 479"/>
                  <a:gd name="T31" fmla="*/ 254 h 292"/>
                  <a:gd name="T32" fmla="*/ 366 w 479"/>
                  <a:gd name="T33" fmla="*/ 244 h 292"/>
                  <a:gd name="T34" fmla="*/ 357 w 479"/>
                  <a:gd name="T35" fmla="*/ 238 h 292"/>
                  <a:gd name="T36" fmla="*/ 263 w 479"/>
                  <a:gd name="T37" fmla="*/ 165 h 292"/>
                  <a:gd name="T38" fmla="*/ 322 w 479"/>
                  <a:gd name="T39" fmla="*/ 225 h 292"/>
                  <a:gd name="T40" fmla="*/ 334 w 479"/>
                  <a:gd name="T41" fmla="*/ 234 h 292"/>
                  <a:gd name="T42" fmla="*/ 349 w 479"/>
                  <a:gd name="T43" fmla="*/ 246 h 292"/>
                  <a:gd name="T44" fmla="*/ 353 w 479"/>
                  <a:gd name="T45" fmla="*/ 248 h 292"/>
                  <a:gd name="T46" fmla="*/ 366 w 479"/>
                  <a:gd name="T47" fmla="*/ 261 h 292"/>
                  <a:gd name="T48" fmla="*/ 364 w 479"/>
                  <a:gd name="T49" fmla="*/ 284 h 292"/>
                  <a:gd name="T50" fmla="*/ 341 w 479"/>
                  <a:gd name="T51" fmla="*/ 292 h 292"/>
                  <a:gd name="T52" fmla="*/ 330 w 479"/>
                  <a:gd name="T53" fmla="*/ 284 h 292"/>
                  <a:gd name="T54" fmla="*/ 326 w 479"/>
                  <a:gd name="T55" fmla="*/ 282 h 292"/>
                  <a:gd name="T56" fmla="*/ 291 w 479"/>
                  <a:gd name="T57" fmla="*/ 254 h 292"/>
                  <a:gd name="T58" fmla="*/ 280 w 479"/>
                  <a:gd name="T59" fmla="*/ 234 h 292"/>
                  <a:gd name="T60" fmla="*/ 255 w 479"/>
                  <a:gd name="T61" fmla="*/ 217 h 292"/>
                  <a:gd name="T62" fmla="*/ 234 w 479"/>
                  <a:gd name="T63" fmla="*/ 211 h 292"/>
                  <a:gd name="T64" fmla="*/ 217 w 479"/>
                  <a:gd name="T65" fmla="*/ 192 h 292"/>
                  <a:gd name="T66" fmla="*/ 188 w 479"/>
                  <a:gd name="T67" fmla="*/ 198 h 292"/>
                  <a:gd name="T68" fmla="*/ 171 w 479"/>
                  <a:gd name="T69" fmla="*/ 186 h 292"/>
                  <a:gd name="T70" fmla="*/ 148 w 479"/>
                  <a:gd name="T71" fmla="*/ 181 h 292"/>
                  <a:gd name="T72" fmla="*/ 128 w 479"/>
                  <a:gd name="T73" fmla="*/ 188 h 292"/>
                  <a:gd name="T74" fmla="*/ 102 w 479"/>
                  <a:gd name="T75" fmla="*/ 171 h 292"/>
                  <a:gd name="T76" fmla="*/ 75 w 479"/>
                  <a:gd name="T77" fmla="*/ 192 h 292"/>
                  <a:gd name="T78" fmla="*/ 2 w 479"/>
                  <a:gd name="T79" fmla="*/ 152 h 292"/>
                  <a:gd name="T80" fmla="*/ 75 w 479"/>
                  <a:gd name="T81" fmla="*/ 12 h 292"/>
                  <a:gd name="T82" fmla="*/ 123 w 479"/>
                  <a:gd name="T83" fmla="*/ 25 h 292"/>
                  <a:gd name="T84" fmla="*/ 222 w 479"/>
                  <a:gd name="T85" fmla="*/ 0 h 292"/>
                  <a:gd name="T86" fmla="*/ 213 w 479"/>
                  <a:gd name="T87" fmla="*/ 12 h 292"/>
                  <a:gd name="T88" fmla="*/ 144 w 479"/>
                  <a:gd name="T89" fmla="*/ 64 h 292"/>
                  <a:gd name="T90" fmla="*/ 159 w 479"/>
                  <a:gd name="T91" fmla="*/ 102 h 292"/>
                  <a:gd name="T92" fmla="*/ 201 w 479"/>
                  <a:gd name="T93" fmla="*/ 106 h 292"/>
                  <a:gd name="T94" fmla="*/ 274 w 479"/>
                  <a:gd name="T95" fmla="*/ 75 h 292"/>
                  <a:gd name="T96" fmla="*/ 291 w 479"/>
                  <a:gd name="T97" fmla="*/ 69 h 292"/>
                  <a:gd name="T98" fmla="*/ 299 w 479"/>
                  <a:gd name="T99" fmla="*/ 71 h 292"/>
                  <a:gd name="T100" fmla="*/ 466 w 479"/>
                  <a:gd name="T101" fmla="*/ 200 h 292"/>
                  <a:gd name="T102" fmla="*/ 479 w 479"/>
                  <a:gd name="T103" fmla="*/ 22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9" h="292">
                    <a:moveTo>
                      <a:pt x="474" y="234"/>
                    </a:moveTo>
                    <a:lnTo>
                      <a:pt x="474" y="234"/>
                    </a:lnTo>
                    <a:lnTo>
                      <a:pt x="474" y="234"/>
                    </a:lnTo>
                    <a:lnTo>
                      <a:pt x="468" y="240"/>
                    </a:lnTo>
                    <a:lnTo>
                      <a:pt x="460" y="242"/>
                    </a:lnTo>
                    <a:lnTo>
                      <a:pt x="451" y="242"/>
                    </a:lnTo>
                    <a:lnTo>
                      <a:pt x="443" y="238"/>
                    </a:lnTo>
                    <a:lnTo>
                      <a:pt x="443" y="238"/>
                    </a:lnTo>
                    <a:lnTo>
                      <a:pt x="441" y="236"/>
                    </a:lnTo>
                    <a:lnTo>
                      <a:pt x="441" y="236"/>
                    </a:lnTo>
                    <a:lnTo>
                      <a:pt x="408" y="208"/>
                    </a:lnTo>
                    <a:lnTo>
                      <a:pt x="408" y="208"/>
                    </a:lnTo>
                    <a:lnTo>
                      <a:pt x="401" y="204"/>
                    </a:lnTo>
                    <a:lnTo>
                      <a:pt x="401" y="204"/>
                    </a:lnTo>
                    <a:lnTo>
                      <a:pt x="383" y="190"/>
                    </a:lnTo>
                    <a:lnTo>
                      <a:pt x="383" y="190"/>
                    </a:lnTo>
                    <a:lnTo>
                      <a:pt x="380" y="188"/>
                    </a:lnTo>
                    <a:lnTo>
                      <a:pt x="380" y="188"/>
                    </a:lnTo>
                    <a:lnTo>
                      <a:pt x="370" y="179"/>
                    </a:lnTo>
                    <a:lnTo>
                      <a:pt x="370" y="179"/>
                    </a:lnTo>
                    <a:lnTo>
                      <a:pt x="301" y="125"/>
                    </a:lnTo>
                    <a:lnTo>
                      <a:pt x="301" y="125"/>
                    </a:lnTo>
                    <a:lnTo>
                      <a:pt x="297" y="123"/>
                    </a:lnTo>
                    <a:lnTo>
                      <a:pt x="293" y="125"/>
                    </a:lnTo>
                    <a:lnTo>
                      <a:pt x="291" y="129"/>
                    </a:lnTo>
                    <a:lnTo>
                      <a:pt x="295" y="133"/>
                    </a:lnTo>
                    <a:lnTo>
                      <a:pt x="295" y="133"/>
                    </a:lnTo>
                    <a:lnTo>
                      <a:pt x="362" y="188"/>
                    </a:lnTo>
                    <a:lnTo>
                      <a:pt x="362" y="188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70" y="194"/>
                    </a:lnTo>
                    <a:lnTo>
                      <a:pt x="370" y="194"/>
                    </a:lnTo>
                    <a:lnTo>
                      <a:pt x="378" y="200"/>
                    </a:lnTo>
                    <a:lnTo>
                      <a:pt x="378" y="200"/>
                    </a:lnTo>
                    <a:lnTo>
                      <a:pt x="380" y="202"/>
                    </a:lnTo>
                    <a:lnTo>
                      <a:pt x="380" y="202"/>
                    </a:lnTo>
                    <a:lnTo>
                      <a:pt x="401" y="219"/>
                    </a:lnTo>
                    <a:lnTo>
                      <a:pt x="401" y="219"/>
                    </a:lnTo>
                    <a:lnTo>
                      <a:pt x="405" y="221"/>
                    </a:lnTo>
                    <a:lnTo>
                      <a:pt x="405" y="221"/>
                    </a:lnTo>
                    <a:lnTo>
                      <a:pt x="410" y="225"/>
                    </a:lnTo>
                    <a:lnTo>
                      <a:pt x="410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2" y="225"/>
                    </a:lnTo>
                    <a:lnTo>
                      <a:pt x="416" y="229"/>
                    </a:lnTo>
                    <a:lnTo>
                      <a:pt x="416" y="229"/>
                    </a:lnTo>
                    <a:lnTo>
                      <a:pt x="420" y="236"/>
                    </a:lnTo>
                    <a:lnTo>
                      <a:pt x="424" y="244"/>
                    </a:lnTo>
                    <a:lnTo>
                      <a:pt x="422" y="252"/>
                    </a:lnTo>
                    <a:lnTo>
                      <a:pt x="420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8" y="259"/>
                    </a:lnTo>
                    <a:lnTo>
                      <a:pt x="412" y="265"/>
                    </a:lnTo>
                    <a:lnTo>
                      <a:pt x="405" y="267"/>
                    </a:lnTo>
                    <a:lnTo>
                      <a:pt x="397" y="267"/>
                    </a:lnTo>
                    <a:lnTo>
                      <a:pt x="389" y="263"/>
                    </a:lnTo>
                    <a:lnTo>
                      <a:pt x="389" y="263"/>
                    </a:lnTo>
                    <a:lnTo>
                      <a:pt x="387" y="261"/>
                    </a:lnTo>
                    <a:lnTo>
                      <a:pt x="387" y="261"/>
                    </a:lnTo>
                    <a:lnTo>
                      <a:pt x="385" y="259"/>
                    </a:lnTo>
                    <a:lnTo>
                      <a:pt x="385" y="259"/>
                    </a:lnTo>
                    <a:lnTo>
                      <a:pt x="385" y="259"/>
                    </a:lnTo>
                    <a:lnTo>
                      <a:pt x="385" y="259"/>
                    </a:lnTo>
                    <a:lnTo>
                      <a:pt x="383" y="259"/>
                    </a:lnTo>
                    <a:lnTo>
                      <a:pt x="383" y="259"/>
                    </a:lnTo>
                    <a:lnTo>
                      <a:pt x="383" y="257"/>
                    </a:lnTo>
                    <a:lnTo>
                      <a:pt x="383" y="257"/>
                    </a:lnTo>
                    <a:lnTo>
                      <a:pt x="380" y="257"/>
                    </a:lnTo>
                    <a:lnTo>
                      <a:pt x="380" y="257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8" y="254"/>
                    </a:lnTo>
                    <a:lnTo>
                      <a:pt x="372" y="248"/>
                    </a:lnTo>
                    <a:lnTo>
                      <a:pt x="372" y="248"/>
                    </a:lnTo>
                    <a:lnTo>
                      <a:pt x="370" y="248"/>
                    </a:lnTo>
                    <a:lnTo>
                      <a:pt x="370" y="248"/>
                    </a:lnTo>
                    <a:lnTo>
                      <a:pt x="366" y="244"/>
                    </a:lnTo>
                    <a:lnTo>
                      <a:pt x="366" y="244"/>
                    </a:lnTo>
                    <a:lnTo>
                      <a:pt x="362" y="242"/>
                    </a:lnTo>
                    <a:lnTo>
                      <a:pt x="362" y="242"/>
                    </a:lnTo>
                    <a:lnTo>
                      <a:pt x="357" y="238"/>
                    </a:lnTo>
                    <a:lnTo>
                      <a:pt x="357" y="238"/>
                    </a:lnTo>
                    <a:lnTo>
                      <a:pt x="330" y="217"/>
                    </a:lnTo>
                    <a:lnTo>
                      <a:pt x="330" y="217"/>
                    </a:lnTo>
                    <a:lnTo>
                      <a:pt x="268" y="167"/>
                    </a:lnTo>
                    <a:lnTo>
                      <a:pt x="268" y="167"/>
                    </a:lnTo>
                    <a:lnTo>
                      <a:pt x="263" y="165"/>
                    </a:lnTo>
                    <a:lnTo>
                      <a:pt x="259" y="167"/>
                    </a:lnTo>
                    <a:lnTo>
                      <a:pt x="259" y="171"/>
                    </a:lnTo>
                    <a:lnTo>
                      <a:pt x="261" y="175"/>
                    </a:lnTo>
                    <a:lnTo>
                      <a:pt x="261" y="175"/>
                    </a:lnTo>
                    <a:lnTo>
                      <a:pt x="322" y="225"/>
                    </a:lnTo>
                    <a:lnTo>
                      <a:pt x="322" y="225"/>
                    </a:lnTo>
                    <a:lnTo>
                      <a:pt x="330" y="229"/>
                    </a:lnTo>
                    <a:lnTo>
                      <a:pt x="330" y="229"/>
                    </a:lnTo>
                    <a:lnTo>
                      <a:pt x="334" y="234"/>
                    </a:lnTo>
                    <a:lnTo>
                      <a:pt x="334" y="234"/>
                    </a:lnTo>
                    <a:lnTo>
                      <a:pt x="341" y="238"/>
                    </a:lnTo>
                    <a:lnTo>
                      <a:pt x="341" y="238"/>
                    </a:lnTo>
                    <a:lnTo>
                      <a:pt x="347" y="244"/>
                    </a:lnTo>
                    <a:lnTo>
                      <a:pt x="347" y="244"/>
                    </a:lnTo>
                    <a:lnTo>
                      <a:pt x="349" y="246"/>
                    </a:lnTo>
                    <a:lnTo>
                      <a:pt x="349" y="246"/>
                    </a:lnTo>
                    <a:lnTo>
                      <a:pt x="351" y="248"/>
                    </a:lnTo>
                    <a:lnTo>
                      <a:pt x="351" y="248"/>
                    </a:lnTo>
                    <a:lnTo>
                      <a:pt x="353" y="248"/>
                    </a:lnTo>
                    <a:lnTo>
                      <a:pt x="353" y="248"/>
                    </a:lnTo>
                    <a:lnTo>
                      <a:pt x="357" y="252"/>
                    </a:lnTo>
                    <a:lnTo>
                      <a:pt x="357" y="252"/>
                    </a:lnTo>
                    <a:lnTo>
                      <a:pt x="360" y="254"/>
                    </a:lnTo>
                    <a:lnTo>
                      <a:pt x="360" y="254"/>
                    </a:lnTo>
                    <a:lnTo>
                      <a:pt x="366" y="261"/>
                    </a:lnTo>
                    <a:lnTo>
                      <a:pt x="368" y="269"/>
                    </a:lnTo>
                    <a:lnTo>
                      <a:pt x="368" y="277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64" y="284"/>
                    </a:lnTo>
                    <a:lnTo>
                      <a:pt x="357" y="290"/>
                    </a:lnTo>
                    <a:lnTo>
                      <a:pt x="349" y="292"/>
                    </a:lnTo>
                    <a:lnTo>
                      <a:pt x="341" y="292"/>
                    </a:lnTo>
                    <a:lnTo>
                      <a:pt x="334" y="288"/>
                    </a:lnTo>
                    <a:lnTo>
                      <a:pt x="334" y="288"/>
                    </a:lnTo>
                    <a:lnTo>
                      <a:pt x="330" y="286"/>
                    </a:lnTo>
                    <a:lnTo>
                      <a:pt x="330" y="286"/>
                    </a:lnTo>
                    <a:lnTo>
                      <a:pt x="330" y="284"/>
                    </a:lnTo>
                    <a:lnTo>
                      <a:pt x="330" y="284"/>
                    </a:lnTo>
                    <a:lnTo>
                      <a:pt x="328" y="284"/>
                    </a:lnTo>
                    <a:lnTo>
                      <a:pt x="328" y="284"/>
                    </a:lnTo>
                    <a:lnTo>
                      <a:pt x="326" y="282"/>
                    </a:lnTo>
                    <a:lnTo>
                      <a:pt x="326" y="282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1" y="254"/>
                    </a:lnTo>
                    <a:lnTo>
                      <a:pt x="291" y="254"/>
                    </a:lnTo>
                    <a:lnTo>
                      <a:pt x="284" y="248"/>
                    </a:lnTo>
                    <a:lnTo>
                      <a:pt x="284" y="248"/>
                    </a:lnTo>
                    <a:lnTo>
                      <a:pt x="284" y="242"/>
                    </a:lnTo>
                    <a:lnTo>
                      <a:pt x="280" y="234"/>
                    </a:lnTo>
                    <a:lnTo>
                      <a:pt x="280" y="234"/>
                    </a:lnTo>
                    <a:lnTo>
                      <a:pt x="274" y="225"/>
                    </a:lnTo>
                    <a:lnTo>
                      <a:pt x="263" y="219"/>
                    </a:lnTo>
                    <a:lnTo>
                      <a:pt x="263" y="219"/>
                    </a:lnTo>
                    <a:lnTo>
                      <a:pt x="255" y="217"/>
                    </a:lnTo>
                    <a:lnTo>
                      <a:pt x="255" y="217"/>
                    </a:lnTo>
                    <a:lnTo>
                      <a:pt x="245" y="219"/>
                    </a:lnTo>
                    <a:lnTo>
                      <a:pt x="245" y="219"/>
                    </a:lnTo>
                    <a:lnTo>
                      <a:pt x="234" y="211"/>
                    </a:lnTo>
                    <a:lnTo>
                      <a:pt x="234" y="211"/>
                    </a:lnTo>
                    <a:lnTo>
                      <a:pt x="234" y="208"/>
                    </a:lnTo>
                    <a:lnTo>
                      <a:pt x="234" y="208"/>
                    </a:lnTo>
                    <a:lnTo>
                      <a:pt x="228" y="198"/>
                    </a:lnTo>
                    <a:lnTo>
                      <a:pt x="217" y="192"/>
                    </a:lnTo>
                    <a:lnTo>
                      <a:pt x="217" y="192"/>
                    </a:lnTo>
                    <a:lnTo>
                      <a:pt x="207" y="192"/>
                    </a:lnTo>
                    <a:lnTo>
                      <a:pt x="207" y="192"/>
                    </a:lnTo>
                    <a:lnTo>
                      <a:pt x="201" y="192"/>
                    </a:lnTo>
                    <a:lnTo>
                      <a:pt x="194" y="194"/>
                    </a:lnTo>
                    <a:lnTo>
                      <a:pt x="188" y="198"/>
                    </a:lnTo>
                    <a:lnTo>
                      <a:pt x="184" y="202"/>
                    </a:lnTo>
                    <a:lnTo>
                      <a:pt x="184" y="202"/>
                    </a:lnTo>
                    <a:lnTo>
                      <a:pt x="182" y="196"/>
                    </a:lnTo>
                    <a:lnTo>
                      <a:pt x="178" y="190"/>
                    </a:lnTo>
                    <a:lnTo>
                      <a:pt x="171" y="186"/>
                    </a:lnTo>
                    <a:lnTo>
                      <a:pt x="165" y="181"/>
                    </a:lnTo>
                    <a:lnTo>
                      <a:pt x="165" y="181"/>
                    </a:lnTo>
                    <a:lnTo>
                      <a:pt x="155" y="181"/>
                    </a:lnTo>
                    <a:lnTo>
                      <a:pt x="155" y="181"/>
                    </a:lnTo>
                    <a:lnTo>
                      <a:pt x="148" y="181"/>
                    </a:lnTo>
                    <a:lnTo>
                      <a:pt x="142" y="183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32" y="194"/>
                    </a:lnTo>
                    <a:lnTo>
                      <a:pt x="128" y="188"/>
                    </a:lnTo>
                    <a:lnTo>
                      <a:pt x="123" y="181"/>
                    </a:lnTo>
                    <a:lnTo>
                      <a:pt x="119" y="175"/>
                    </a:lnTo>
                    <a:lnTo>
                      <a:pt x="113" y="173"/>
                    </a:lnTo>
                    <a:lnTo>
                      <a:pt x="113" y="173"/>
                    </a:lnTo>
                    <a:lnTo>
                      <a:pt x="102" y="171"/>
                    </a:lnTo>
                    <a:lnTo>
                      <a:pt x="102" y="171"/>
                    </a:lnTo>
                    <a:lnTo>
                      <a:pt x="94" y="173"/>
                    </a:lnTo>
                    <a:lnTo>
                      <a:pt x="86" y="177"/>
                    </a:lnTo>
                    <a:lnTo>
                      <a:pt x="79" y="183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2"/>
                    </a:lnTo>
                    <a:lnTo>
                      <a:pt x="69" y="190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113" y="25"/>
                    </a:lnTo>
                    <a:lnTo>
                      <a:pt x="113" y="25"/>
                    </a:lnTo>
                    <a:lnTo>
                      <a:pt x="119" y="27"/>
                    </a:lnTo>
                    <a:lnTo>
                      <a:pt x="123" y="25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15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4" y="2"/>
                    </a:lnTo>
                    <a:lnTo>
                      <a:pt x="222" y="4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157" y="52"/>
                    </a:lnTo>
                    <a:lnTo>
                      <a:pt x="157" y="52"/>
                    </a:lnTo>
                    <a:lnTo>
                      <a:pt x="151" y="58"/>
                    </a:lnTo>
                    <a:lnTo>
                      <a:pt x="144" y="64"/>
                    </a:lnTo>
                    <a:lnTo>
                      <a:pt x="144" y="75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51" y="94"/>
                    </a:lnTo>
                    <a:lnTo>
                      <a:pt x="159" y="102"/>
                    </a:lnTo>
                    <a:lnTo>
                      <a:pt x="171" y="108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92" y="108"/>
                    </a:lnTo>
                    <a:lnTo>
                      <a:pt x="201" y="106"/>
                    </a:lnTo>
                    <a:lnTo>
                      <a:pt x="201" y="106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65" y="79"/>
                    </a:lnTo>
                    <a:lnTo>
                      <a:pt x="274" y="75"/>
                    </a:lnTo>
                    <a:lnTo>
                      <a:pt x="274" y="75"/>
                    </a:lnTo>
                    <a:lnTo>
                      <a:pt x="286" y="71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1" y="69"/>
                    </a:lnTo>
                    <a:lnTo>
                      <a:pt x="297" y="69"/>
                    </a:lnTo>
                    <a:lnTo>
                      <a:pt x="299" y="71"/>
                    </a:lnTo>
                    <a:lnTo>
                      <a:pt x="324" y="87"/>
                    </a:lnTo>
                    <a:lnTo>
                      <a:pt x="324" y="87"/>
                    </a:lnTo>
                    <a:lnTo>
                      <a:pt x="332" y="96"/>
                    </a:lnTo>
                    <a:lnTo>
                      <a:pt x="403" y="150"/>
                    </a:lnTo>
                    <a:lnTo>
                      <a:pt x="466" y="200"/>
                    </a:lnTo>
                    <a:lnTo>
                      <a:pt x="470" y="204"/>
                    </a:lnTo>
                    <a:lnTo>
                      <a:pt x="470" y="204"/>
                    </a:lnTo>
                    <a:lnTo>
                      <a:pt x="477" y="211"/>
                    </a:lnTo>
                    <a:lnTo>
                      <a:pt x="479" y="219"/>
                    </a:lnTo>
                    <a:lnTo>
                      <a:pt x="479" y="227"/>
                    </a:lnTo>
                    <a:lnTo>
                      <a:pt x="474" y="234"/>
                    </a:lnTo>
                    <a:lnTo>
                      <a:pt x="474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909638" y="4564063"/>
                <a:ext cx="15875" cy="14288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9 h 9"/>
                  <a:gd name="T4" fmla="*/ 0 w 10"/>
                  <a:gd name="T5" fmla="*/ 0 h 9"/>
                  <a:gd name="T6" fmla="*/ 0 w 10"/>
                  <a:gd name="T7" fmla="*/ 0 h 9"/>
                  <a:gd name="T8" fmla="*/ 0 w 10"/>
                  <a:gd name="T9" fmla="*/ 0 h 9"/>
                  <a:gd name="T10" fmla="*/ 10 w 10"/>
                  <a:gd name="T11" fmla="*/ 9 h 9"/>
                  <a:gd name="T12" fmla="*/ 1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lnTo>
                      <a:pt x="1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1022350" y="4459288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690563" y="4121150"/>
                <a:ext cx="642938" cy="357188"/>
              </a:xfrm>
              <a:custGeom>
                <a:avLst/>
                <a:gdLst>
                  <a:gd name="T0" fmla="*/ 83 w 405"/>
                  <a:gd name="T1" fmla="*/ 31 h 225"/>
                  <a:gd name="T2" fmla="*/ 83 w 405"/>
                  <a:gd name="T3" fmla="*/ 31 h 225"/>
                  <a:gd name="T4" fmla="*/ 94 w 405"/>
                  <a:gd name="T5" fmla="*/ 27 h 225"/>
                  <a:gd name="T6" fmla="*/ 171 w 405"/>
                  <a:gd name="T7" fmla="*/ 0 h 225"/>
                  <a:gd name="T8" fmla="*/ 171 w 405"/>
                  <a:gd name="T9" fmla="*/ 0 h 225"/>
                  <a:gd name="T10" fmla="*/ 177 w 405"/>
                  <a:gd name="T11" fmla="*/ 0 h 225"/>
                  <a:gd name="T12" fmla="*/ 181 w 405"/>
                  <a:gd name="T13" fmla="*/ 2 h 225"/>
                  <a:gd name="T14" fmla="*/ 282 w 405"/>
                  <a:gd name="T15" fmla="*/ 50 h 225"/>
                  <a:gd name="T16" fmla="*/ 282 w 405"/>
                  <a:gd name="T17" fmla="*/ 50 h 225"/>
                  <a:gd name="T18" fmla="*/ 286 w 405"/>
                  <a:gd name="T19" fmla="*/ 52 h 225"/>
                  <a:gd name="T20" fmla="*/ 292 w 405"/>
                  <a:gd name="T21" fmla="*/ 50 h 225"/>
                  <a:gd name="T22" fmla="*/ 326 w 405"/>
                  <a:gd name="T23" fmla="*/ 37 h 225"/>
                  <a:gd name="T24" fmla="*/ 326 w 405"/>
                  <a:gd name="T25" fmla="*/ 37 h 225"/>
                  <a:gd name="T26" fmla="*/ 330 w 405"/>
                  <a:gd name="T27" fmla="*/ 37 h 225"/>
                  <a:gd name="T28" fmla="*/ 334 w 405"/>
                  <a:gd name="T29" fmla="*/ 39 h 225"/>
                  <a:gd name="T30" fmla="*/ 405 w 405"/>
                  <a:gd name="T31" fmla="*/ 169 h 225"/>
                  <a:gd name="T32" fmla="*/ 405 w 405"/>
                  <a:gd name="T33" fmla="*/ 169 h 225"/>
                  <a:gd name="T34" fmla="*/ 405 w 405"/>
                  <a:gd name="T35" fmla="*/ 173 h 225"/>
                  <a:gd name="T36" fmla="*/ 403 w 405"/>
                  <a:gd name="T37" fmla="*/ 177 h 225"/>
                  <a:gd name="T38" fmla="*/ 336 w 405"/>
                  <a:gd name="T39" fmla="*/ 225 h 225"/>
                  <a:gd name="T40" fmla="*/ 336 w 405"/>
                  <a:gd name="T41" fmla="*/ 225 h 225"/>
                  <a:gd name="T42" fmla="*/ 332 w 405"/>
                  <a:gd name="T43" fmla="*/ 225 h 225"/>
                  <a:gd name="T44" fmla="*/ 328 w 405"/>
                  <a:gd name="T45" fmla="*/ 225 h 225"/>
                  <a:gd name="T46" fmla="*/ 150 w 405"/>
                  <a:gd name="T47" fmla="*/ 83 h 225"/>
                  <a:gd name="T48" fmla="*/ 150 w 405"/>
                  <a:gd name="T49" fmla="*/ 83 h 225"/>
                  <a:gd name="T50" fmla="*/ 146 w 405"/>
                  <a:gd name="T51" fmla="*/ 81 h 225"/>
                  <a:gd name="T52" fmla="*/ 142 w 405"/>
                  <a:gd name="T53" fmla="*/ 81 h 225"/>
                  <a:gd name="T54" fmla="*/ 142 w 405"/>
                  <a:gd name="T55" fmla="*/ 81 h 225"/>
                  <a:gd name="T56" fmla="*/ 46 w 405"/>
                  <a:gd name="T57" fmla="*/ 123 h 225"/>
                  <a:gd name="T58" fmla="*/ 46 w 405"/>
                  <a:gd name="T59" fmla="*/ 123 h 225"/>
                  <a:gd name="T60" fmla="*/ 33 w 405"/>
                  <a:gd name="T61" fmla="*/ 125 h 225"/>
                  <a:gd name="T62" fmla="*/ 23 w 405"/>
                  <a:gd name="T63" fmla="*/ 125 h 225"/>
                  <a:gd name="T64" fmla="*/ 14 w 405"/>
                  <a:gd name="T65" fmla="*/ 121 h 225"/>
                  <a:gd name="T66" fmla="*/ 6 w 405"/>
                  <a:gd name="T67" fmla="*/ 114 h 225"/>
                  <a:gd name="T68" fmla="*/ 2 w 405"/>
                  <a:gd name="T69" fmla="*/ 106 h 225"/>
                  <a:gd name="T70" fmla="*/ 0 w 405"/>
                  <a:gd name="T71" fmla="*/ 100 h 225"/>
                  <a:gd name="T72" fmla="*/ 2 w 405"/>
                  <a:gd name="T73" fmla="*/ 91 h 225"/>
                  <a:gd name="T74" fmla="*/ 10 w 405"/>
                  <a:gd name="T75" fmla="*/ 85 h 225"/>
                  <a:gd name="T76" fmla="*/ 10 w 405"/>
                  <a:gd name="T77" fmla="*/ 85 h 225"/>
                  <a:gd name="T78" fmla="*/ 54 w 405"/>
                  <a:gd name="T79" fmla="*/ 52 h 225"/>
                  <a:gd name="T80" fmla="*/ 83 w 405"/>
                  <a:gd name="T81" fmla="*/ 31 h 225"/>
                  <a:gd name="T82" fmla="*/ 83 w 405"/>
                  <a:gd name="T83" fmla="*/ 3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5" h="225">
                    <a:moveTo>
                      <a:pt x="83" y="31"/>
                    </a:moveTo>
                    <a:lnTo>
                      <a:pt x="83" y="31"/>
                    </a:lnTo>
                    <a:lnTo>
                      <a:pt x="94" y="27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1" y="2"/>
                    </a:lnTo>
                    <a:lnTo>
                      <a:pt x="282" y="50"/>
                    </a:lnTo>
                    <a:lnTo>
                      <a:pt x="282" y="50"/>
                    </a:lnTo>
                    <a:lnTo>
                      <a:pt x="286" y="52"/>
                    </a:lnTo>
                    <a:lnTo>
                      <a:pt x="292" y="50"/>
                    </a:lnTo>
                    <a:lnTo>
                      <a:pt x="326" y="37"/>
                    </a:lnTo>
                    <a:lnTo>
                      <a:pt x="326" y="37"/>
                    </a:lnTo>
                    <a:lnTo>
                      <a:pt x="330" y="37"/>
                    </a:lnTo>
                    <a:lnTo>
                      <a:pt x="334" y="39"/>
                    </a:lnTo>
                    <a:lnTo>
                      <a:pt x="405" y="169"/>
                    </a:lnTo>
                    <a:lnTo>
                      <a:pt x="405" y="169"/>
                    </a:lnTo>
                    <a:lnTo>
                      <a:pt x="405" y="173"/>
                    </a:lnTo>
                    <a:lnTo>
                      <a:pt x="403" y="177"/>
                    </a:lnTo>
                    <a:lnTo>
                      <a:pt x="336" y="225"/>
                    </a:lnTo>
                    <a:lnTo>
                      <a:pt x="336" y="225"/>
                    </a:lnTo>
                    <a:lnTo>
                      <a:pt x="332" y="225"/>
                    </a:lnTo>
                    <a:lnTo>
                      <a:pt x="328" y="225"/>
                    </a:lnTo>
                    <a:lnTo>
                      <a:pt x="150" y="83"/>
                    </a:lnTo>
                    <a:lnTo>
                      <a:pt x="150" y="83"/>
                    </a:lnTo>
                    <a:lnTo>
                      <a:pt x="146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33" y="125"/>
                    </a:lnTo>
                    <a:lnTo>
                      <a:pt x="23" y="125"/>
                    </a:lnTo>
                    <a:lnTo>
                      <a:pt x="14" y="121"/>
                    </a:lnTo>
                    <a:lnTo>
                      <a:pt x="6" y="114"/>
                    </a:lnTo>
                    <a:lnTo>
                      <a:pt x="2" y="106"/>
                    </a:lnTo>
                    <a:lnTo>
                      <a:pt x="0" y="100"/>
                    </a:lnTo>
                    <a:lnTo>
                      <a:pt x="2" y="91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54" y="52"/>
                    </a:lnTo>
                    <a:lnTo>
                      <a:pt x="83" y="31"/>
                    </a:lnTo>
                    <a:lnTo>
                      <a:pt x="8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792163" y="4518025"/>
                <a:ext cx="93663" cy="139700"/>
              </a:xfrm>
              <a:custGeom>
                <a:avLst/>
                <a:gdLst>
                  <a:gd name="T0" fmla="*/ 44 w 59"/>
                  <a:gd name="T1" fmla="*/ 0 h 88"/>
                  <a:gd name="T2" fmla="*/ 44 w 59"/>
                  <a:gd name="T3" fmla="*/ 0 h 88"/>
                  <a:gd name="T4" fmla="*/ 53 w 59"/>
                  <a:gd name="T5" fmla="*/ 4 h 88"/>
                  <a:gd name="T6" fmla="*/ 57 w 59"/>
                  <a:gd name="T7" fmla="*/ 13 h 88"/>
                  <a:gd name="T8" fmla="*/ 59 w 59"/>
                  <a:gd name="T9" fmla="*/ 19 h 88"/>
                  <a:gd name="T10" fmla="*/ 57 w 59"/>
                  <a:gd name="T11" fmla="*/ 29 h 88"/>
                  <a:gd name="T12" fmla="*/ 42 w 59"/>
                  <a:gd name="T13" fmla="*/ 73 h 88"/>
                  <a:gd name="T14" fmla="*/ 42 w 59"/>
                  <a:gd name="T15" fmla="*/ 73 h 88"/>
                  <a:gd name="T16" fmla="*/ 38 w 59"/>
                  <a:gd name="T17" fmla="*/ 80 h 88"/>
                  <a:gd name="T18" fmla="*/ 32 w 59"/>
                  <a:gd name="T19" fmla="*/ 86 h 88"/>
                  <a:gd name="T20" fmla="*/ 23 w 59"/>
                  <a:gd name="T21" fmla="*/ 88 h 88"/>
                  <a:gd name="T22" fmla="*/ 15 w 59"/>
                  <a:gd name="T23" fmla="*/ 86 h 88"/>
                  <a:gd name="T24" fmla="*/ 15 w 59"/>
                  <a:gd name="T25" fmla="*/ 86 h 88"/>
                  <a:gd name="T26" fmla="*/ 15 w 59"/>
                  <a:gd name="T27" fmla="*/ 86 h 88"/>
                  <a:gd name="T28" fmla="*/ 7 w 59"/>
                  <a:gd name="T29" fmla="*/ 82 h 88"/>
                  <a:gd name="T30" fmla="*/ 2 w 59"/>
                  <a:gd name="T31" fmla="*/ 75 h 88"/>
                  <a:gd name="T32" fmla="*/ 0 w 59"/>
                  <a:gd name="T33" fmla="*/ 67 h 88"/>
                  <a:gd name="T34" fmla="*/ 2 w 59"/>
                  <a:gd name="T35" fmla="*/ 59 h 88"/>
                  <a:gd name="T36" fmla="*/ 17 w 59"/>
                  <a:gd name="T37" fmla="*/ 15 h 88"/>
                  <a:gd name="T38" fmla="*/ 17 w 59"/>
                  <a:gd name="T39" fmla="*/ 15 h 88"/>
                  <a:gd name="T40" fmla="*/ 21 w 59"/>
                  <a:gd name="T41" fmla="*/ 6 h 88"/>
                  <a:gd name="T42" fmla="*/ 28 w 59"/>
                  <a:gd name="T43" fmla="*/ 2 h 88"/>
                  <a:gd name="T44" fmla="*/ 36 w 59"/>
                  <a:gd name="T45" fmla="*/ 0 h 88"/>
                  <a:gd name="T46" fmla="*/ 44 w 59"/>
                  <a:gd name="T47" fmla="*/ 0 h 88"/>
                  <a:gd name="T48" fmla="*/ 44 w 59"/>
                  <a:gd name="T4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88">
                    <a:moveTo>
                      <a:pt x="44" y="0"/>
                    </a:moveTo>
                    <a:lnTo>
                      <a:pt x="44" y="0"/>
                    </a:lnTo>
                    <a:lnTo>
                      <a:pt x="53" y="4"/>
                    </a:lnTo>
                    <a:lnTo>
                      <a:pt x="57" y="13"/>
                    </a:lnTo>
                    <a:lnTo>
                      <a:pt x="59" y="19"/>
                    </a:lnTo>
                    <a:lnTo>
                      <a:pt x="57" y="29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8" y="80"/>
                    </a:lnTo>
                    <a:lnTo>
                      <a:pt x="32" y="86"/>
                    </a:lnTo>
                    <a:lnTo>
                      <a:pt x="23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7" y="82"/>
                    </a:lnTo>
                    <a:lnTo>
                      <a:pt x="2" y="75"/>
                    </a:lnTo>
                    <a:lnTo>
                      <a:pt x="0" y="67"/>
                    </a:lnTo>
                    <a:lnTo>
                      <a:pt x="2" y="59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21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auto">
              <a:xfrm>
                <a:off x="719138" y="4475163"/>
                <a:ext cx="93663" cy="139700"/>
              </a:xfrm>
              <a:custGeom>
                <a:avLst/>
                <a:gdLst>
                  <a:gd name="T0" fmla="*/ 44 w 59"/>
                  <a:gd name="T1" fmla="*/ 2 h 88"/>
                  <a:gd name="T2" fmla="*/ 44 w 59"/>
                  <a:gd name="T3" fmla="*/ 2 h 88"/>
                  <a:gd name="T4" fmla="*/ 51 w 59"/>
                  <a:gd name="T5" fmla="*/ 6 h 88"/>
                  <a:gd name="T6" fmla="*/ 57 w 59"/>
                  <a:gd name="T7" fmla="*/ 13 h 88"/>
                  <a:gd name="T8" fmla="*/ 59 w 59"/>
                  <a:gd name="T9" fmla="*/ 21 h 88"/>
                  <a:gd name="T10" fmla="*/ 57 w 59"/>
                  <a:gd name="T11" fmla="*/ 29 h 88"/>
                  <a:gd name="T12" fmla="*/ 42 w 59"/>
                  <a:gd name="T13" fmla="*/ 73 h 88"/>
                  <a:gd name="T14" fmla="*/ 42 w 59"/>
                  <a:gd name="T15" fmla="*/ 73 h 88"/>
                  <a:gd name="T16" fmla="*/ 38 w 59"/>
                  <a:gd name="T17" fmla="*/ 81 h 88"/>
                  <a:gd name="T18" fmla="*/ 30 w 59"/>
                  <a:gd name="T19" fmla="*/ 86 h 88"/>
                  <a:gd name="T20" fmla="*/ 23 w 59"/>
                  <a:gd name="T21" fmla="*/ 88 h 88"/>
                  <a:gd name="T22" fmla="*/ 15 w 59"/>
                  <a:gd name="T23" fmla="*/ 88 h 88"/>
                  <a:gd name="T24" fmla="*/ 15 w 59"/>
                  <a:gd name="T25" fmla="*/ 88 h 88"/>
                  <a:gd name="T26" fmla="*/ 15 w 59"/>
                  <a:gd name="T27" fmla="*/ 88 h 88"/>
                  <a:gd name="T28" fmla="*/ 7 w 59"/>
                  <a:gd name="T29" fmla="*/ 84 h 88"/>
                  <a:gd name="T30" fmla="*/ 3 w 59"/>
                  <a:gd name="T31" fmla="*/ 77 h 88"/>
                  <a:gd name="T32" fmla="*/ 0 w 59"/>
                  <a:gd name="T33" fmla="*/ 69 h 88"/>
                  <a:gd name="T34" fmla="*/ 0 w 59"/>
                  <a:gd name="T35" fmla="*/ 61 h 88"/>
                  <a:gd name="T36" fmla="*/ 15 w 59"/>
                  <a:gd name="T37" fmla="*/ 15 h 88"/>
                  <a:gd name="T38" fmla="*/ 15 w 59"/>
                  <a:gd name="T39" fmla="*/ 15 h 88"/>
                  <a:gd name="T40" fmla="*/ 21 w 59"/>
                  <a:gd name="T41" fmla="*/ 8 h 88"/>
                  <a:gd name="T42" fmla="*/ 28 w 59"/>
                  <a:gd name="T43" fmla="*/ 2 h 88"/>
                  <a:gd name="T44" fmla="*/ 36 w 59"/>
                  <a:gd name="T45" fmla="*/ 0 h 88"/>
                  <a:gd name="T46" fmla="*/ 44 w 59"/>
                  <a:gd name="T47" fmla="*/ 2 h 88"/>
                  <a:gd name="T48" fmla="*/ 44 w 59"/>
                  <a:gd name="T49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88">
                    <a:moveTo>
                      <a:pt x="44" y="2"/>
                    </a:moveTo>
                    <a:lnTo>
                      <a:pt x="44" y="2"/>
                    </a:lnTo>
                    <a:lnTo>
                      <a:pt x="51" y="6"/>
                    </a:lnTo>
                    <a:lnTo>
                      <a:pt x="57" y="13"/>
                    </a:lnTo>
                    <a:lnTo>
                      <a:pt x="59" y="21"/>
                    </a:lnTo>
                    <a:lnTo>
                      <a:pt x="57" y="29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8" y="81"/>
                    </a:lnTo>
                    <a:lnTo>
                      <a:pt x="30" y="86"/>
                    </a:lnTo>
                    <a:lnTo>
                      <a:pt x="23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15" y="88"/>
                    </a:lnTo>
                    <a:lnTo>
                      <a:pt x="7" y="84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1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642938" y="4459288"/>
                <a:ext cx="87313" cy="112713"/>
              </a:xfrm>
              <a:custGeom>
                <a:avLst/>
                <a:gdLst>
                  <a:gd name="T0" fmla="*/ 40 w 55"/>
                  <a:gd name="T1" fmla="*/ 2 h 71"/>
                  <a:gd name="T2" fmla="*/ 40 w 55"/>
                  <a:gd name="T3" fmla="*/ 2 h 71"/>
                  <a:gd name="T4" fmla="*/ 46 w 55"/>
                  <a:gd name="T5" fmla="*/ 6 h 71"/>
                  <a:gd name="T6" fmla="*/ 53 w 55"/>
                  <a:gd name="T7" fmla="*/ 12 h 71"/>
                  <a:gd name="T8" fmla="*/ 55 w 55"/>
                  <a:gd name="T9" fmla="*/ 20 h 71"/>
                  <a:gd name="T10" fmla="*/ 53 w 55"/>
                  <a:gd name="T11" fmla="*/ 29 h 71"/>
                  <a:gd name="T12" fmla="*/ 44 w 55"/>
                  <a:gd name="T13" fmla="*/ 56 h 71"/>
                  <a:gd name="T14" fmla="*/ 44 w 55"/>
                  <a:gd name="T15" fmla="*/ 56 h 71"/>
                  <a:gd name="T16" fmla="*/ 40 w 55"/>
                  <a:gd name="T17" fmla="*/ 62 h 71"/>
                  <a:gd name="T18" fmla="*/ 32 w 55"/>
                  <a:gd name="T19" fmla="*/ 69 h 71"/>
                  <a:gd name="T20" fmla="*/ 25 w 55"/>
                  <a:gd name="T21" fmla="*/ 71 h 71"/>
                  <a:gd name="T22" fmla="*/ 15 w 55"/>
                  <a:gd name="T23" fmla="*/ 69 h 71"/>
                  <a:gd name="T24" fmla="*/ 15 w 55"/>
                  <a:gd name="T25" fmla="*/ 69 h 71"/>
                  <a:gd name="T26" fmla="*/ 15 w 55"/>
                  <a:gd name="T27" fmla="*/ 69 h 71"/>
                  <a:gd name="T28" fmla="*/ 9 w 55"/>
                  <a:gd name="T29" fmla="*/ 64 h 71"/>
                  <a:gd name="T30" fmla="*/ 2 w 55"/>
                  <a:gd name="T31" fmla="*/ 58 h 71"/>
                  <a:gd name="T32" fmla="*/ 0 w 55"/>
                  <a:gd name="T33" fmla="*/ 50 h 71"/>
                  <a:gd name="T34" fmla="*/ 2 w 55"/>
                  <a:gd name="T35" fmla="*/ 41 h 71"/>
                  <a:gd name="T36" fmla="*/ 11 w 55"/>
                  <a:gd name="T37" fmla="*/ 14 h 71"/>
                  <a:gd name="T38" fmla="*/ 11 w 55"/>
                  <a:gd name="T39" fmla="*/ 14 h 71"/>
                  <a:gd name="T40" fmla="*/ 15 w 55"/>
                  <a:gd name="T41" fmla="*/ 8 h 71"/>
                  <a:gd name="T42" fmla="*/ 23 w 55"/>
                  <a:gd name="T43" fmla="*/ 2 h 71"/>
                  <a:gd name="T44" fmla="*/ 30 w 55"/>
                  <a:gd name="T45" fmla="*/ 0 h 71"/>
                  <a:gd name="T46" fmla="*/ 40 w 55"/>
                  <a:gd name="T47" fmla="*/ 2 h 71"/>
                  <a:gd name="T48" fmla="*/ 40 w 55"/>
                  <a:gd name="T49" fmla="*/ 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71">
                    <a:moveTo>
                      <a:pt x="40" y="2"/>
                    </a:moveTo>
                    <a:lnTo>
                      <a:pt x="40" y="2"/>
                    </a:lnTo>
                    <a:lnTo>
                      <a:pt x="46" y="6"/>
                    </a:lnTo>
                    <a:lnTo>
                      <a:pt x="53" y="12"/>
                    </a:lnTo>
                    <a:lnTo>
                      <a:pt x="55" y="20"/>
                    </a:lnTo>
                    <a:lnTo>
                      <a:pt x="53" y="29"/>
                    </a:lnTo>
                    <a:lnTo>
                      <a:pt x="44" y="56"/>
                    </a:lnTo>
                    <a:lnTo>
                      <a:pt x="44" y="56"/>
                    </a:lnTo>
                    <a:lnTo>
                      <a:pt x="40" y="62"/>
                    </a:lnTo>
                    <a:lnTo>
                      <a:pt x="32" y="69"/>
                    </a:lnTo>
                    <a:lnTo>
                      <a:pt x="25" y="71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9" y="64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8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569913" y="4445000"/>
                <a:ext cx="73025" cy="82550"/>
              </a:xfrm>
              <a:custGeom>
                <a:avLst/>
                <a:gdLst>
                  <a:gd name="T0" fmla="*/ 32 w 46"/>
                  <a:gd name="T1" fmla="*/ 0 h 52"/>
                  <a:gd name="T2" fmla="*/ 32 w 46"/>
                  <a:gd name="T3" fmla="*/ 0 h 52"/>
                  <a:gd name="T4" fmla="*/ 40 w 46"/>
                  <a:gd name="T5" fmla="*/ 4 h 52"/>
                  <a:gd name="T6" fmla="*/ 44 w 46"/>
                  <a:gd name="T7" fmla="*/ 13 h 52"/>
                  <a:gd name="T8" fmla="*/ 46 w 46"/>
                  <a:gd name="T9" fmla="*/ 19 h 52"/>
                  <a:gd name="T10" fmla="*/ 46 w 46"/>
                  <a:gd name="T11" fmla="*/ 29 h 52"/>
                  <a:gd name="T12" fmla="*/ 42 w 46"/>
                  <a:gd name="T13" fmla="*/ 38 h 52"/>
                  <a:gd name="T14" fmla="*/ 42 w 46"/>
                  <a:gd name="T15" fmla="*/ 38 h 52"/>
                  <a:gd name="T16" fmla="*/ 38 w 46"/>
                  <a:gd name="T17" fmla="*/ 46 h 52"/>
                  <a:gd name="T18" fmla="*/ 32 w 46"/>
                  <a:gd name="T19" fmla="*/ 50 h 52"/>
                  <a:gd name="T20" fmla="*/ 23 w 46"/>
                  <a:gd name="T21" fmla="*/ 52 h 52"/>
                  <a:gd name="T22" fmla="*/ 15 w 46"/>
                  <a:gd name="T23" fmla="*/ 52 h 52"/>
                  <a:gd name="T24" fmla="*/ 15 w 46"/>
                  <a:gd name="T25" fmla="*/ 52 h 52"/>
                  <a:gd name="T26" fmla="*/ 15 w 46"/>
                  <a:gd name="T27" fmla="*/ 52 h 52"/>
                  <a:gd name="T28" fmla="*/ 7 w 46"/>
                  <a:gd name="T29" fmla="*/ 48 h 52"/>
                  <a:gd name="T30" fmla="*/ 2 w 46"/>
                  <a:gd name="T31" fmla="*/ 40 h 52"/>
                  <a:gd name="T32" fmla="*/ 0 w 46"/>
                  <a:gd name="T33" fmla="*/ 34 h 52"/>
                  <a:gd name="T34" fmla="*/ 2 w 46"/>
                  <a:gd name="T35" fmla="*/ 23 h 52"/>
                  <a:gd name="T36" fmla="*/ 5 w 46"/>
                  <a:gd name="T37" fmla="*/ 15 h 52"/>
                  <a:gd name="T38" fmla="*/ 5 w 46"/>
                  <a:gd name="T39" fmla="*/ 15 h 52"/>
                  <a:gd name="T40" fmla="*/ 9 w 46"/>
                  <a:gd name="T41" fmla="*/ 7 h 52"/>
                  <a:gd name="T42" fmla="*/ 15 w 46"/>
                  <a:gd name="T43" fmla="*/ 2 h 52"/>
                  <a:gd name="T44" fmla="*/ 23 w 46"/>
                  <a:gd name="T45" fmla="*/ 0 h 52"/>
                  <a:gd name="T46" fmla="*/ 32 w 46"/>
                  <a:gd name="T47" fmla="*/ 0 h 52"/>
                  <a:gd name="T48" fmla="*/ 32 w 46"/>
                  <a:gd name="T4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52">
                    <a:moveTo>
                      <a:pt x="32" y="0"/>
                    </a:moveTo>
                    <a:lnTo>
                      <a:pt x="32" y="0"/>
                    </a:lnTo>
                    <a:lnTo>
                      <a:pt x="40" y="4"/>
                    </a:lnTo>
                    <a:lnTo>
                      <a:pt x="44" y="13"/>
                    </a:lnTo>
                    <a:lnTo>
                      <a:pt x="46" y="19"/>
                    </a:lnTo>
                    <a:lnTo>
                      <a:pt x="46" y="29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38" y="46"/>
                    </a:lnTo>
                    <a:lnTo>
                      <a:pt x="32" y="50"/>
                    </a:lnTo>
                    <a:lnTo>
                      <a:pt x="23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7" y="48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2" y="2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1244600" y="4060825"/>
                <a:ext cx="307975" cy="338138"/>
              </a:xfrm>
              <a:custGeom>
                <a:avLst/>
                <a:gdLst>
                  <a:gd name="T0" fmla="*/ 194 w 194"/>
                  <a:gd name="T1" fmla="*/ 144 h 213"/>
                  <a:gd name="T2" fmla="*/ 194 w 194"/>
                  <a:gd name="T3" fmla="*/ 144 h 213"/>
                  <a:gd name="T4" fmla="*/ 194 w 194"/>
                  <a:gd name="T5" fmla="*/ 148 h 213"/>
                  <a:gd name="T6" fmla="*/ 194 w 194"/>
                  <a:gd name="T7" fmla="*/ 150 h 213"/>
                  <a:gd name="T8" fmla="*/ 194 w 194"/>
                  <a:gd name="T9" fmla="*/ 155 h 213"/>
                  <a:gd name="T10" fmla="*/ 190 w 194"/>
                  <a:gd name="T11" fmla="*/ 157 h 213"/>
                  <a:gd name="T12" fmla="*/ 90 w 194"/>
                  <a:gd name="T13" fmla="*/ 211 h 213"/>
                  <a:gd name="T14" fmla="*/ 90 w 194"/>
                  <a:gd name="T15" fmla="*/ 211 h 213"/>
                  <a:gd name="T16" fmla="*/ 85 w 194"/>
                  <a:gd name="T17" fmla="*/ 213 h 213"/>
                  <a:gd name="T18" fmla="*/ 83 w 194"/>
                  <a:gd name="T19" fmla="*/ 213 h 213"/>
                  <a:gd name="T20" fmla="*/ 79 w 194"/>
                  <a:gd name="T21" fmla="*/ 211 h 213"/>
                  <a:gd name="T22" fmla="*/ 77 w 194"/>
                  <a:gd name="T23" fmla="*/ 209 h 213"/>
                  <a:gd name="T24" fmla="*/ 2 w 194"/>
                  <a:gd name="T25" fmla="*/ 69 h 213"/>
                  <a:gd name="T26" fmla="*/ 2 w 194"/>
                  <a:gd name="T27" fmla="*/ 69 h 213"/>
                  <a:gd name="T28" fmla="*/ 0 w 194"/>
                  <a:gd name="T29" fmla="*/ 65 h 213"/>
                  <a:gd name="T30" fmla="*/ 2 w 194"/>
                  <a:gd name="T31" fmla="*/ 61 h 213"/>
                  <a:gd name="T32" fmla="*/ 2 w 194"/>
                  <a:gd name="T33" fmla="*/ 58 h 213"/>
                  <a:gd name="T34" fmla="*/ 6 w 194"/>
                  <a:gd name="T35" fmla="*/ 56 h 213"/>
                  <a:gd name="T36" fmla="*/ 106 w 194"/>
                  <a:gd name="T37" fmla="*/ 2 h 213"/>
                  <a:gd name="T38" fmla="*/ 106 w 194"/>
                  <a:gd name="T39" fmla="*/ 2 h 213"/>
                  <a:gd name="T40" fmla="*/ 110 w 194"/>
                  <a:gd name="T41" fmla="*/ 0 h 213"/>
                  <a:gd name="T42" fmla="*/ 112 w 194"/>
                  <a:gd name="T43" fmla="*/ 0 h 213"/>
                  <a:gd name="T44" fmla="*/ 115 w 194"/>
                  <a:gd name="T45" fmla="*/ 2 h 213"/>
                  <a:gd name="T46" fmla="*/ 117 w 194"/>
                  <a:gd name="T47" fmla="*/ 4 h 213"/>
                  <a:gd name="T48" fmla="*/ 194 w 194"/>
                  <a:gd name="T49" fmla="*/ 14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4" h="213">
                    <a:moveTo>
                      <a:pt x="194" y="144"/>
                    </a:moveTo>
                    <a:lnTo>
                      <a:pt x="194" y="144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4" y="155"/>
                    </a:lnTo>
                    <a:lnTo>
                      <a:pt x="190" y="157"/>
                    </a:lnTo>
                    <a:lnTo>
                      <a:pt x="90" y="211"/>
                    </a:lnTo>
                    <a:lnTo>
                      <a:pt x="90" y="211"/>
                    </a:lnTo>
                    <a:lnTo>
                      <a:pt x="85" y="213"/>
                    </a:lnTo>
                    <a:lnTo>
                      <a:pt x="83" y="213"/>
                    </a:lnTo>
                    <a:lnTo>
                      <a:pt x="79" y="211"/>
                    </a:lnTo>
                    <a:lnTo>
                      <a:pt x="77" y="20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0" y="65"/>
                    </a:lnTo>
                    <a:lnTo>
                      <a:pt x="2" y="61"/>
                    </a:lnTo>
                    <a:lnTo>
                      <a:pt x="2" y="58"/>
                    </a:lnTo>
                    <a:lnTo>
                      <a:pt x="6" y="56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7" y="4"/>
                    </a:lnTo>
                    <a:lnTo>
                      <a:pt x="194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225425" y="4060825"/>
                <a:ext cx="307975" cy="338138"/>
              </a:xfrm>
              <a:custGeom>
                <a:avLst/>
                <a:gdLst>
                  <a:gd name="T0" fmla="*/ 2 w 194"/>
                  <a:gd name="T1" fmla="*/ 144 h 213"/>
                  <a:gd name="T2" fmla="*/ 2 w 194"/>
                  <a:gd name="T3" fmla="*/ 144 h 213"/>
                  <a:gd name="T4" fmla="*/ 0 w 194"/>
                  <a:gd name="T5" fmla="*/ 148 h 213"/>
                  <a:gd name="T6" fmla="*/ 2 w 194"/>
                  <a:gd name="T7" fmla="*/ 150 h 213"/>
                  <a:gd name="T8" fmla="*/ 2 w 194"/>
                  <a:gd name="T9" fmla="*/ 155 h 213"/>
                  <a:gd name="T10" fmla="*/ 6 w 194"/>
                  <a:gd name="T11" fmla="*/ 157 h 213"/>
                  <a:gd name="T12" fmla="*/ 107 w 194"/>
                  <a:gd name="T13" fmla="*/ 211 h 213"/>
                  <a:gd name="T14" fmla="*/ 107 w 194"/>
                  <a:gd name="T15" fmla="*/ 211 h 213"/>
                  <a:gd name="T16" fmla="*/ 111 w 194"/>
                  <a:gd name="T17" fmla="*/ 213 h 213"/>
                  <a:gd name="T18" fmla="*/ 113 w 194"/>
                  <a:gd name="T19" fmla="*/ 213 h 213"/>
                  <a:gd name="T20" fmla="*/ 115 w 194"/>
                  <a:gd name="T21" fmla="*/ 211 h 213"/>
                  <a:gd name="T22" fmla="*/ 117 w 194"/>
                  <a:gd name="T23" fmla="*/ 209 h 213"/>
                  <a:gd name="T24" fmla="*/ 194 w 194"/>
                  <a:gd name="T25" fmla="*/ 69 h 213"/>
                  <a:gd name="T26" fmla="*/ 194 w 194"/>
                  <a:gd name="T27" fmla="*/ 69 h 213"/>
                  <a:gd name="T28" fmla="*/ 194 w 194"/>
                  <a:gd name="T29" fmla="*/ 65 h 213"/>
                  <a:gd name="T30" fmla="*/ 194 w 194"/>
                  <a:gd name="T31" fmla="*/ 61 h 213"/>
                  <a:gd name="T32" fmla="*/ 194 w 194"/>
                  <a:gd name="T33" fmla="*/ 58 h 213"/>
                  <a:gd name="T34" fmla="*/ 190 w 194"/>
                  <a:gd name="T35" fmla="*/ 56 h 213"/>
                  <a:gd name="T36" fmla="*/ 90 w 194"/>
                  <a:gd name="T37" fmla="*/ 2 h 213"/>
                  <a:gd name="T38" fmla="*/ 90 w 194"/>
                  <a:gd name="T39" fmla="*/ 2 h 213"/>
                  <a:gd name="T40" fmla="*/ 86 w 194"/>
                  <a:gd name="T41" fmla="*/ 0 h 213"/>
                  <a:gd name="T42" fmla="*/ 84 w 194"/>
                  <a:gd name="T43" fmla="*/ 0 h 213"/>
                  <a:gd name="T44" fmla="*/ 79 w 194"/>
                  <a:gd name="T45" fmla="*/ 2 h 213"/>
                  <a:gd name="T46" fmla="*/ 77 w 194"/>
                  <a:gd name="T47" fmla="*/ 4 h 213"/>
                  <a:gd name="T48" fmla="*/ 2 w 194"/>
                  <a:gd name="T49" fmla="*/ 14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4" h="213">
                    <a:moveTo>
                      <a:pt x="2" y="144"/>
                    </a:moveTo>
                    <a:lnTo>
                      <a:pt x="2" y="144"/>
                    </a:lnTo>
                    <a:lnTo>
                      <a:pt x="0" y="148"/>
                    </a:lnTo>
                    <a:lnTo>
                      <a:pt x="2" y="150"/>
                    </a:lnTo>
                    <a:lnTo>
                      <a:pt x="2" y="155"/>
                    </a:lnTo>
                    <a:lnTo>
                      <a:pt x="6" y="157"/>
                    </a:lnTo>
                    <a:lnTo>
                      <a:pt x="107" y="211"/>
                    </a:lnTo>
                    <a:lnTo>
                      <a:pt x="107" y="211"/>
                    </a:lnTo>
                    <a:lnTo>
                      <a:pt x="111" y="213"/>
                    </a:lnTo>
                    <a:lnTo>
                      <a:pt x="113" y="213"/>
                    </a:lnTo>
                    <a:lnTo>
                      <a:pt x="115" y="211"/>
                    </a:lnTo>
                    <a:lnTo>
                      <a:pt x="117" y="209"/>
                    </a:lnTo>
                    <a:lnTo>
                      <a:pt x="194" y="69"/>
                    </a:lnTo>
                    <a:lnTo>
                      <a:pt x="194" y="69"/>
                    </a:lnTo>
                    <a:lnTo>
                      <a:pt x="194" y="65"/>
                    </a:lnTo>
                    <a:lnTo>
                      <a:pt x="194" y="61"/>
                    </a:lnTo>
                    <a:lnTo>
                      <a:pt x="194" y="58"/>
                    </a:lnTo>
                    <a:lnTo>
                      <a:pt x="190" y="56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79" y="2"/>
                    </a:lnTo>
                    <a:lnTo>
                      <a:pt x="77" y="4"/>
                    </a:lnTo>
                    <a:lnTo>
                      <a:pt x="2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78" name="1. On-page tracker"/>
          <p:cNvSpPr>
            <a:spLocks noChangeArrowheads="1"/>
          </p:cNvSpPr>
          <p:nvPr/>
        </p:nvSpPr>
        <p:spPr bwMode="auto">
          <a:xfrm>
            <a:off x="171451" y="26988"/>
            <a:ext cx="42743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ANTI-TRAFFICKING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79" name="Picture 2" descr="https://upload.wikimedia.org/wikipedia/en/a/ad/SouthAfricanPS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493" y="572860"/>
            <a:ext cx="809495" cy="8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025" name="think-cell Slide" r:id="rId11" imgW="530" imgH="528" progId="TCLayout.ActiveDocument.1">
                  <p:embed/>
                </p:oleObj>
              </mc:Choice>
              <mc:Fallback>
                <p:oleObj name="think-cell Slide" r:id="rId11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>
            <a:spLocks/>
          </p:cNvSpPr>
          <p:nvPr/>
        </p:nvSpPr>
        <p:spPr>
          <a:xfrm>
            <a:off x="495810" y="837756"/>
            <a:ext cx="7222061" cy="514035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3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</p:spPr>
        <p:txBody>
          <a:bodyPr/>
          <a:lstStyle/>
          <a:p>
            <a:pPr marL="396875"/>
            <a:r>
              <a:rPr lang="en-US" dirty="0" smtClean="0"/>
              <a:t>The success of </a:t>
            </a:r>
            <a:r>
              <a:rPr lang="en-US" dirty="0" err="1" smtClean="0"/>
              <a:t>NISCWT</a:t>
            </a:r>
            <a:r>
              <a:rPr lang="en-US" dirty="0" smtClean="0"/>
              <a:t> will be measured by several key </a:t>
            </a:r>
            <a:r>
              <a:rPr lang="en-US" dirty="0" err="1" smtClean="0"/>
              <a:t>KPIs</a:t>
            </a:r>
            <a:r>
              <a:rPr lang="en-US" dirty="0" smtClean="0"/>
              <a:t> over 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 bwMode="gray">
          <a:xfrm>
            <a:off x="3114310" y="957507"/>
            <a:ext cx="4302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Percentage decrease in rhinos poached</a:t>
            </a:r>
            <a:endParaRPr lang="en-US" sz="1400" dirty="0"/>
          </a:p>
        </p:txBody>
      </p:sp>
      <p:sp>
        <p:nvSpPr>
          <p:cNvPr id="21" name="Rectangle 4"/>
          <p:cNvSpPr txBox="1"/>
          <p:nvPr>
            <p:custDataLst>
              <p:tags r:id="rId3"/>
            </p:custDataLst>
          </p:nvPr>
        </p:nvSpPr>
        <p:spPr bwMode="gray">
          <a:xfrm>
            <a:off x="594519" y="957508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Overall goal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gray">
          <a:xfrm>
            <a:off x="3114310" y="1679326"/>
            <a:ext cx="4302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Number of people arrested and convicted for wildlife trafficking charges</a:t>
            </a:r>
          </a:p>
        </p:txBody>
      </p:sp>
      <p:sp>
        <p:nvSpPr>
          <p:cNvPr id="23" name="Rectangle 4"/>
          <p:cNvSpPr txBox="1"/>
          <p:nvPr>
            <p:custDataLst>
              <p:tags r:id="rId4"/>
            </p:custDataLst>
          </p:nvPr>
        </p:nvSpPr>
        <p:spPr bwMode="gray">
          <a:xfrm>
            <a:off x="594519" y="1679326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Arrests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gray">
          <a:xfrm>
            <a:off x="3114310" y="2401144"/>
            <a:ext cx="4302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Number of people arrested and convicted for wildlife trafficking related corruption charges</a:t>
            </a:r>
            <a:endParaRPr lang="en-US" sz="1400" dirty="0"/>
          </a:p>
        </p:txBody>
      </p:sp>
      <p:sp>
        <p:nvSpPr>
          <p:cNvPr id="25" name="Rectangle 4"/>
          <p:cNvSpPr txBox="1"/>
          <p:nvPr>
            <p:custDataLst>
              <p:tags r:id="rId5"/>
            </p:custDataLst>
          </p:nvPr>
        </p:nvSpPr>
        <p:spPr bwMode="gray">
          <a:xfrm>
            <a:off x="594519" y="2401144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Corruption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gray">
          <a:xfrm>
            <a:off x="3114310" y="3122962"/>
            <a:ext cx="4302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Volume of illicit wildlife products seized</a:t>
            </a:r>
            <a:endParaRPr lang="en-US" sz="1400" dirty="0"/>
          </a:p>
        </p:txBody>
      </p:sp>
      <p:sp>
        <p:nvSpPr>
          <p:cNvPr id="27" name="Rectangle 4"/>
          <p:cNvSpPr txBox="1"/>
          <p:nvPr>
            <p:custDataLst>
              <p:tags r:id="rId6"/>
            </p:custDataLst>
          </p:nvPr>
        </p:nvSpPr>
        <p:spPr bwMode="gray">
          <a:xfrm>
            <a:off x="594519" y="3122962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Seizures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gray">
          <a:xfrm>
            <a:off x="3114310" y="3844780"/>
            <a:ext cx="43021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Average time from incident to start of court case</a:t>
            </a:r>
            <a:endParaRPr lang="en-US" sz="1400" dirty="0"/>
          </a:p>
        </p:txBody>
      </p:sp>
      <p:sp>
        <p:nvSpPr>
          <p:cNvPr id="29" name="Rectangle 4"/>
          <p:cNvSpPr txBox="1"/>
          <p:nvPr>
            <p:custDataLst>
              <p:tags r:id="rId7"/>
            </p:custDataLst>
          </p:nvPr>
        </p:nvSpPr>
        <p:spPr bwMode="gray">
          <a:xfrm>
            <a:off x="594519" y="3844780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Efficiency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3114310" y="4566596"/>
            <a:ext cx="46405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Rand value of seized assets in wildlife trafficking cases</a:t>
            </a:r>
            <a:endParaRPr lang="en-US" sz="1400" dirty="0"/>
          </a:p>
        </p:txBody>
      </p:sp>
      <p:sp>
        <p:nvSpPr>
          <p:cNvPr id="31" name="Rectangle 4"/>
          <p:cNvSpPr txBox="1"/>
          <p:nvPr>
            <p:custDataLst>
              <p:tags r:id="rId8"/>
            </p:custDataLst>
          </p:nvPr>
        </p:nvSpPr>
        <p:spPr bwMode="gray">
          <a:xfrm>
            <a:off x="594519" y="4566596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Forfeitures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 bwMode="gray">
          <a:xfrm>
            <a:off x="3114310" y="5288412"/>
            <a:ext cx="46405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Rand value of seized assets returned to park surrounding communities</a:t>
            </a:r>
            <a:endParaRPr lang="en-US" sz="1400" dirty="0"/>
          </a:p>
        </p:txBody>
      </p:sp>
      <p:sp>
        <p:nvSpPr>
          <p:cNvPr id="33" name="Rectangle 4"/>
          <p:cNvSpPr txBox="1"/>
          <p:nvPr>
            <p:custDataLst>
              <p:tags r:id="rId9"/>
            </p:custDataLst>
          </p:nvPr>
        </p:nvSpPr>
        <p:spPr bwMode="gray">
          <a:xfrm>
            <a:off x="594519" y="5288412"/>
            <a:ext cx="2188615" cy="545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Community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270919" y="1038942"/>
            <a:ext cx="416912" cy="3831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118519" y="1684337"/>
            <a:ext cx="618506" cy="5715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 bwMode="gray">
          <a:xfrm>
            <a:off x="2118519" y="4732337"/>
            <a:ext cx="578277" cy="309607"/>
            <a:chOff x="146954" y="3343952"/>
            <a:chExt cx="730677" cy="391201"/>
          </a:xfrm>
        </p:grpSpPr>
        <p:sp>
          <p:nvSpPr>
            <p:cNvPr id="37" name="Freeform 142"/>
            <p:cNvSpPr>
              <a:spLocks noEditPoints="1"/>
            </p:cNvSpPr>
            <p:nvPr/>
          </p:nvSpPr>
          <p:spPr bwMode="gray">
            <a:xfrm>
              <a:off x="146954" y="3343952"/>
              <a:ext cx="730677" cy="232350"/>
            </a:xfrm>
            <a:custGeom>
              <a:avLst/>
              <a:gdLst>
                <a:gd name="T0" fmla="*/ 100 w 400"/>
                <a:gd name="T1" fmla="*/ 0 h 100"/>
                <a:gd name="T2" fmla="*/ 0 w 400"/>
                <a:gd name="T3" fmla="*/ 44 h 100"/>
                <a:gd name="T4" fmla="*/ 300 w 400"/>
                <a:gd name="T5" fmla="*/ 100 h 100"/>
                <a:gd name="T6" fmla="*/ 400 w 400"/>
                <a:gd name="T7" fmla="*/ 56 h 100"/>
                <a:gd name="T8" fmla="*/ 100 w 400"/>
                <a:gd name="T9" fmla="*/ 0 h 100"/>
                <a:gd name="T10" fmla="*/ 114 w 400"/>
                <a:gd name="T11" fmla="*/ 55 h 100"/>
                <a:gd name="T12" fmla="*/ 57 w 400"/>
                <a:gd name="T13" fmla="*/ 45 h 100"/>
                <a:gd name="T14" fmla="*/ 47 w 400"/>
                <a:gd name="T15" fmla="*/ 43 h 100"/>
                <a:gd name="T16" fmla="*/ 54 w 400"/>
                <a:gd name="T17" fmla="*/ 40 h 100"/>
                <a:gd name="T18" fmla="*/ 67 w 400"/>
                <a:gd name="T19" fmla="*/ 35 h 100"/>
                <a:gd name="T20" fmla="*/ 77 w 400"/>
                <a:gd name="T21" fmla="*/ 36 h 100"/>
                <a:gd name="T22" fmla="*/ 64 w 400"/>
                <a:gd name="T23" fmla="*/ 42 h 100"/>
                <a:gd name="T24" fmla="*/ 121 w 400"/>
                <a:gd name="T25" fmla="*/ 53 h 100"/>
                <a:gd name="T26" fmla="*/ 114 w 400"/>
                <a:gd name="T27" fmla="*/ 55 h 100"/>
                <a:gd name="T28" fmla="*/ 180 w 400"/>
                <a:gd name="T29" fmla="*/ 27 h 100"/>
                <a:gd name="T30" fmla="*/ 123 w 400"/>
                <a:gd name="T31" fmla="*/ 16 h 100"/>
                <a:gd name="T32" fmla="*/ 110 w 400"/>
                <a:gd name="T33" fmla="*/ 22 h 100"/>
                <a:gd name="T34" fmla="*/ 100 w 400"/>
                <a:gd name="T35" fmla="*/ 20 h 100"/>
                <a:gd name="T36" fmla="*/ 113 w 400"/>
                <a:gd name="T37" fmla="*/ 14 h 100"/>
                <a:gd name="T38" fmla="*/ 119 w 400"/>
                <a:gd name="T39" fmla="*/ 11 h 100"/>
                <a:gd name="T40" fmla="*/ 130 w 400"/>
                <a:gd name="T41" fmla="*/ 13 h 100"/>
                <a:gd name="T42" fmla="*/ 186 w 400"/>
                <a:gd name="T43" fmla="*/ 24 h 100"/>
                <a:gd name="T44" fmla="*/ 180 w 400"/>
                <a:gd name="T45" fmla="*/ 27 h 100"/>
                <a:gd name="T46" fmla="*/ 175 w 400"/>
                <a:gd name="T47" fmla="*/ 65 h 100"/>
                <a:gd name="T48" fmla="*/ 165 w 400"/>
                <a:gd name="T49" fmla="*/ 42 h 100"/>
                <a:gd name="T50" fmla="*/ 241 w 400"/>
                <a:gd name="T51" fmla="*/ 36 h 100"/>
                <a:gd name="T52" fmla="*/ 251 w 400"/>
                <a:gd name="T53" fmla="*/ 58 h 100"/>
                <a:gd name="T54" fmla="*/ 175 w 400"/>
                <a:gd name="T55" fmla="*/ 65 h 100"/>
                <a:gd name="T56" fmla="*/ 300 w 400"/>
                <a:gd name="T57" fmla="*/ 86 h 100"/>
                <a:gd name="T58" fmla="*/ 293 w 400"/>
                <a:gd name="T59" fmla="*/ 88 h 100"/>
                <a:gd name="T60" fmla="*/ 283 w 400"/>
                <a:gd name="T61" fmla="*/ 87 h 100"/>
                <a:gd name="T62" fmla="*/ 226 w 400"/>
                <a:gd name="T63" fmla="*/ 76 h 100"/>
                <a:gd name="T64" fmla="*/ 233 w 400"/>
                <a:gd name="T65" fmla="*/ 73 h 100"/>
                <a:gd name="T66" fmla="*/ 289 w 400"/>
                <a:gd name="T67" fmla="*/ 84 h 100"/>
                <a:gd name="T68" fmla="*/ 302 w 400"/>
                <a:gd name="T69" fmla="*/ 78 h 100"/>
                <a:gd name="T70" fmla="*/ 313 w 400"/>
                <a:gd name="T71" fmla="*/ 80 h 100"/>
                <a:gd name="T72" fmla="*/ 300 w 400"/>
                <a:gd name="T73" fmla="*/ 86 h 100"/>
                <a:gd name="T74" fmla="*/ 359 w 400"/>
                <a:gd name="T75" fmla="*/ 60 h 100"/>
                <a:gd name="T76" fmla="*/ 346 w 400"/>
                <a:gd name="T77" fmla="*/ 65 h 100"/>
                <a:gd name="T78" fmla="*/ 335 w 400"/>
                <a:gd name="T79" fmla="*/ 63 h 100"/>
                <a:gd name="T80" fmla="*/ 348 w 400"/>
                <a:gd name="T81" fmla="*/ 58 h 100"/>
                <a:gd name="T82" fmla="*/ 292 w 400"/>
                <a:gd name="T83" fmla="*/ 47 h 100"/>
                <a:gd name="T84" fmla="*/ 298 w 400"/>
                <a:gd name="T85" fmla="*/ 44 h 100"/>
                <a:gd name="T86" fmla="*/ 355 w 400"/>
                <a:gd name="T87" fmla="*/ 55 h 100"/>
                <a:gd name="T88" fmla="*/ 365 w 400"/>
                <a:gd name="T89" fmla="*/ 57 h 100"/>
                <a:gd name="T90" fmla="*/ 359 w 400"/>
                <a:gd name="T91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0" h="100">
                  <a:moveTo>
                    <a:pt x="10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300" y="100"/>
                    <a:pt x="300" y="100"/>
                    <a:pt x="300" y="100"/>
                  </a:cubicBezTo>
                  <a:cubicBezTo>
                    <a:pt x="400" y="56"/>
                    <a:pt x="400" y="56"/>
                    <a:pt x="400" y="56"/>
                  </a:cubicBezTo>
                  <a:lnTo>
                    <a:pt x="100" y="0"/>
                  </a:lnTo>
                  <a:close/>
                  <a:moveTo>
                    <a:pt x="114" y="55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121" y="53"/>
                    <a:pt x="121" y="53"/>
                    <a:pt x="121" y="53"/>
                  </a:cubicBezTo>
                  <a:lnTo>
                    <a:pt x="114" y="55"/>
                  </a:lnTo>
                  <a:close/>
                  <a:moveTo>
                    <a:pt x="180" y="27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86" y="24"/>
                    <a:pt x="186" y="24"/>
                    <a:pt x="186" y="24"/>
                  </a:cubicBezTo>
                  <a:lnTo>
                    <a:pt x="180" y="27"/>
                  </a:lnTo>
                  <a:close/>
                  <a:moveTo>
                    <a:pt x="175" y="65"/>
                  </a:moveTo>
                  <a:cubicBezTo>
                    <a:pt x="151" y="60"/>
                    <a:pt x="147" y="50"/>
                    <a:pt x="165" y="42"/>
                  </a:cubicBezTo>
                  <a:cubicBezTo>
                    <a:pt x="183" y="34"/>
                    <a:pt x="217" y="31"/>
                    <a:pt x="241" y="36"/>
                  </a:cubicBezTo>
                  <a:cubicBezTo>
                    <a:pt x="265" y="40"/>
                    <a:pt x="270" y="50"/>
                    <a:pt x="251" y="58"/>
                  </a:cubicBezTo>
                  <a:cubicBezTo>
                    <a:pt x="233" y="66"/>
                    <a:pt x="199" y="69"/>
                    <a:pt x="175" y="65"/>
                  </a:cubicBezTo>
                  <a:close/>
                  <a:moveTo>
                    <a:pt x="300" y="86"/>
                  </a:moveTo>
                  <a:cubicBezTo>
                    <a:pt x="293" y="88"/>
                    <a:pt x="293" y="88"/>
                    <a:pt x="293" y="88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302" y="78"/>
                    <a:pt x="302" y="78"/>
                    <a:pt x="302" y="78"/>
                  </a:cubicBezTo>
                  <a:cubicBezTo>
                    <a:pt x="313" y="80"/>
                    <a:pt x="313" y="80"/>
                    <a:pt x="313" y="80"/>
                  </a:cubicBezTo>
                  <a:lnTo>
                    <a:pt x="300" y="86"/>
                  </a:lnTo>
                  <a:close/>
                  <a:moveTo>
                    <a:pt x="359" y="60"/>
                  </a:moveTo>
                  <a:cubicBezTo>
                    <a:pt x="346" y="65"/>
                    <a:pt x="346" y="65"/>
                    <a:pt x="346" y="65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48" y="58"/>
                    <a:pt x="348" y="58"/>
                    <a:pt x="348" y="58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355" y="55"/>
                    <a:pt x="355" y="55"/>
                    <a:pt x="355" y="55"/>
                  </a:cubicBezTo>
                  <a:cubicBezTo>
                    <a:pt x="365" y="57"/>
                    <a:pt x="365" y="57"/>
                    <a:pt x="365" y="57"/>
                  </a:cubicBezTo>
                  <a:lnTo>
                    <a:pt x="359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3"/>
            <p:cNvSpPr>
              <a:spLocks/>
            </p:cNvSpPr>
            <p:nvPr/>
          </p:nvSpPr>
          <p:spPr bwMode="gray">
            <a:xfrm>
              <a:off x="146954" y="3473913"/>
              <a:ext cx="730677" cy="141773"/>
            </a:xfrm>
            <a:custGeom>
              <a:avLst/>
              <a:gdLst>
                <a:gd name="T0" fmla="*/ 706 w 945"/>
                <a:gd name="T1" fmla="*/ 125 h 144"/>
                <a:gd name="T2" fmla="*/ 907 w 945"/>
                <a:gd name="T3" fmla="*/ 33 h 144"/>
                <a:gd name="T4" fmla="*/ 945 w 945"/>
                <a:gd name="T5" fmla="*/ 40 h 144"/>
                <a:gd name="T6" fmla="*/ 709 w 945"/>
                <a:gd name="T7" fmla="*/ 144 h 144"/>
                <a:gd name="T8" fmla="*/ 0 w 945"/>
                <a:gd name="T9" fmla="*/ 14 h 144"/>
                <a:gd name="T10" fmla="*/ 30 w 945"/>
                <a:gd name="T11" fmla="*/ 0 h 144"/>
                <a:gd name="T12" fmla="*/ 706 w 945"/>
                <a:gd name="T13" fmla="*/ 12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44">
                  <a:moveTo>
                    <a:pt x="706" y="125"/>
                  </a:moveTo>
                  <a:lnTo>
                    <a:pt x="907" y="33"/>
                  </a:lnTo>
                  <a:lnTo>
                    <a:pt x="945" y="40"/>
                  </a:lnTo>
                  <a:lnTo>
                    <a:pt x="709" y="144"/>
                  </a:lnTo>
                  <a:lnTo>
                    <a:pt x="0" y="14"/>
                  </a:lnTo>
                  <a:lnTo>
                    <a:pt x="30" y="0"/>
                  </a:lnTo>
                  <a:lnTo>
                    <a:pt x="706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4"/>
            <p:cNvSpPr>
              <a:spLocks/>
            </p:cNvSpPr>
            <p:nvPr/>
          </p:nvSpPr>
          <p:spPr bwMode="gray">
            <a:xfrm>
              <a:off x="146954" y="3511326"/>
              <a:ext cx="730677" cy="141773"/>
            </a:xfrm>
            <a:custGeom>
              <a:avLst/>
              <a:gdLst>
                <a:gd name="T0" fmla="*/ 706 w 945"/>
                <a:gd name="T1" fmla="*/ 123 h 144"/>
                <a:gd name="T2" fmla="*/ 907 w 945"/>
                <a:gd name="T3" fmla="*/ 33 h 144"/>
                <a:gd name="T4" fmla="*/ 945 w 945"/>
                <a:gd name="T5" fmla="*/ 40 h 144"/>
                <a:gd name="T6" fmla="*/ 709 w 945"/>
                <a:gd name="T7" fmla="*/ 144 h 144"/>
                <a:gd name="T8" fmla="*/ 0 w 945"/>
                <a:gd name="T9" fmla="*/ 12 h 144"/>
                <a:gd name="T10" fmla="*/ 30 w 945"/>
                <a:gd name="T11" fmla="*/ 0 h 144"/>
                <a:gd name="T12" fmla="*/ 706 w 945"/>
                <a:gd name="T13" fmla="*/ 1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44">
                  <a:moveTo>
                    <a:pt x="706" y="123"/>
                  </a:moveTo>
                  <a:lnTo>
                    <a:pt x="907" y="33"/>
                  </a:lnTo>
                  <a:lnTo>
                    <a:pt x="945" y="40"/>
                  </a:lnTo>
                  <a:lnTo>
                    <a:pt x="709" y="144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70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5"/>
            <p:cNvSpPr>
              <a:spLocks/>
            </p:cNvSpPr>
            <p:nvPr/>
          </p:nvSpPr>
          <p:spPr bwMode="gray">
            <a:xfrm>
              <a:off x="146954" y="3545780"/>
              <a:ext cx="730677" cy="141773"/>
            </a:xfrm>
            <a:custGeom>
              <a:avLst/>
              <a:gdLst>
                <a:gd name="T0" fmla="*/ 706 w 945"/>
                <a:gd name="T1" fmla="*/ 123 h 144"/>
                <a:gd name="T2" fmla="*/ 907 w 945"/>
                <a:gd name="T3" fmla="*/ 34 h 144"/>
                <a:gd name="T4" fmla="*/ 945 w 945"/>
                <a:gd name="T5" fmla="*/ 41 h 144"/>
                <a:gd name="T6" fmla="*/ 709 w 945"/>
                <a:gd name="T7" fmla="*/ 144 h 144"/>
                <a:gd name="T8" fmla="*/ 0 w 945"/>
                <a:gd name="T9" fmla="*/ 15 h 144"/>
                <a:gd name="T10" fmla="*/ 30 w 945"/>
                <a:gd name="T11" fmla="*/ 0 h 144"/>
                <a:gd name="T12" fmla="*/ 706 w 945"/>
                <a:gd name="T13" fmla="*/ 1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44">
                  <a:moveTo>
                    <a:pt x="706" y="123"/>
                  </a:moveTo>
                  <a:lnTo>
                    <a:pt x="907" y="34"/>
                  </a:lnTo>
                  <a:lnTo>
                    <a:pt x="945" y="41"/>
                  </a:lnTo>
                  <a:lnTo>
                    <a:pt x="709" y="144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70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5"/>
            <p:cNvSpPr>
              <a:spLocks/>
            </p:cNvSpPr>
            <p:nvPr/>
          </p:nvSpPr>
          <p:spPr bwMode="gray">
            <a:xfrm>
              <a:off x="146954" y="3593379"/>
              <a:ext cx="730677" cy="141774"/>
            </a:xfrm>
            <a:custGeom>
              <a:avLst/>
              <a:gdLst>
                <a:gd name="T0" fmla="*/ 706 w 945"/>
                <a:gd name="T1" fmla="*/ 123 h 144"/>
                <a:gd name="T2" fmla="*/ 907 w 945"/>
                <a:gd name="T3" fmla="*/ 34 h 144"/>
                <a:gd name="T4" fmla="*/ 945 w 945"/>
                <a:gd name="T5" fmla="*/ 41 h 144"/>
                <a:gd name="T6" fmla="*/ 709 w 945"/>
                <a:gd name="T7" fmla="*/ 144 h 144"/>
                <a:gd name="T8" fmla="*/ 0 w 945"/>
                <a:gd name="T9" fmla="*/ 15 h 144"/>
                <a:gd name="T10" fmla="*/ 30 w 945"/>
                <a:gd name="T11" fmla="*/ 0 h 144"/>
                <a:gd name="T12" fmla="*/ 706 w 945"/>
                <a:gd name="T13" fmla="*/ 1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44">
                  <a:moveTo>
                    <a:pt x="706" y="123"/>
                  </a:moveTo>
                  <a:lnTo>
                    <a:pt x="907" y="34"/>
                  </a:lnTo>
                  <a:lnTo>
                    <a:pt x="945" y="41"/>
                  </a:lnTo>
                  <a:lnTo>
                    <a:pt x="709" y="144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70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118519" y="3151187"/>
            <a:ext cx="584200" cy="43815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 bwMode="gray">
          <a:xfrm>
            <a:off x="2270919" y="3970337"/>
            <a:ext cx="346532" cy="324691"/>
            <a:chOff x="352207" y="4434582"/>
            <a:chExt cx="1046711" cy="980741"/>
          </a:xfrm>
          <a:noFill/>
        </p:grpSpPr>
        <p:sp>
          <p:nvSpPr>
            <p:cNvPr id="44" name="Rounded Rectangle 43"/>
            <p:cNvSpPr/>
            <p:nvPr/>
          </p:nvSpPr>
          <p:spPr bwMode="gray">
            <a:xfrm rot="3480000">
              <a:off x="959248" y="4730316"/>
              <a:ext cx="54000" cy="32400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 bwMode="gray">
            <a:xfrm rot="20760000">
              <a:off x="836749" y="4561421"/>
              <a:ext cx="54000" cy="43792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outerShdw blurRad="38100" dist="127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2"/>
            <p:cNvSpPr/>
            <p:nvPr/>
          </p:nvSpPr>
          <p:spPr bwMode="gray">
            <a:xfrm rot="2135612">
              <a:off x="352207" y="4434582"/>
              <a:ext cx="1046711" cy="980741"/>
            </a:xfrm>
            <a:custGeom>
              <a:avLst/>
              <a:gdLst>
                <a:gd name="connsiteX0" fmla="*/ 1087738 w 1473200"/>
                <a:gd name="connsiteY0" fmla="*/ 0 h 1672057"/>
                <a:gd name="connsiteX1" fmla="*/ 1087738 w 1473200"/>
                <a:gd name="connsiteY1" fmla="*/ 291709 h 1672057"/>
                <a:gd name="connsiteX2" fmla="*/ 1473200 w 1473200"/>
                <a:gd name="connsiteY2" fmla="*/ 935457 h 1672057"/>
                <a:gd name="connsiteX3" fmla="*/ 736600 w 1473200"/>
                <a:gd name="connsiteY3" fmla="*/ 1672057 h 1672057"/>
                <a:gd name="connsiteX4" fmla="*/ 0 w 1473200"/>
                <a:gd name="connsiteY4" fmla="*/ 935457 h 1672057"/>
                <a:gd name="connsiteX5" fmla="*/ 385463 w 1473200"/>
                <a:gd name="connsiteY5" fmla="*/ 291708 h 1672057"/>
                <a:gd name="connsiteX6" fmla="*/ 385463 w 1473200"/>
                <a:gd name="connsiteY6" fmla="*/ 0 h 1672057"/>
                <a:gd name="connsiteX7" fmla="*/ 1179178 w 1473200"/>
                <a:gd name="connsiteY7" fmla="*/ 91440 h 1672057"/>
                <a:gd name="connsiteX0" fmla="*/ 1087738 w 1473200"/>
                <a:gd name="connsiteY0" fmla="*/ 0 h 1672057"/>
                <a:gd name="connsiteX1" fmla="*/ 1087738 w 1473200"/>
                <a:gd name="connsiteY1" fmla="*/ 291709 h 1672057"/>
                <a:gd name="connsiteX2" fmla="*/ 1473200 w 1473200"/>
                <a:gd name="connsiteY2" fmla="*/ 935457 h 1672057"/>
                <a:gd name="connsiteX3" fmla="*/ 736600 w 1473200"/>
                <a:gd name="connsiteY3" fmla="*/ 1672057 h 1672057"/>
                <a:gd name="connsiteX4" fmla="*/ 0 w 1473200"/>
                <a:gd name="connsiteY4" fmla="*/ 935457 h 1672057"/>
                <a:gd name="connsiteX5" fmla="*/ 385463 w 1473200"/>
                <a:gd name="connsiteY5" fmla="*/ 291708 h 1672057"/>
                <a:gd name="connsiteX6" fmla="*/ 385463 w 1473200"/>
                <a:gd name="connsiteY6" fmla="*/ 0 h 1672057"/>
                <a:gd name="connsiteX0" fmla="*/ 1087738 w 1473200"/>
                <a:gd name="connsiteY0" fmla="*/ 291709 h 1672057"/>
                <a:gd name="connsiteX1" fmla="*/ 1473200 w 1473200"/>
                <a:gd name="connsiteY1" fmla="*/ 935457 h 1672057"/>
                <a:gd name="connsiteX2" fmla="*/ 736600 w 1473200"/>
                <a:gd name="connsiteY2" fmla="*/ 1672057 h 1672057"/>
                <a:gd name="connsiteX3" fmla="*/ 0 w 1473200"/>
                <a:gd name="connsiteY3" fmla="*/ 935457 h 1672057"/>
                <a:gd name="connsiteX4" fmla="*/ 385463 w 1473200"/>
                <a:gd name="connsiteY4" fmla="*/ 291708 h 1672057"/>
                <a:gd name="connsiteX5" fmla="*/ 385463 w 1473200"/>
                <a:gd name="connsiteY5" fmla="*/ 0 h 1672057"/>
                <a:gd name="connsiteX0" fmla="*/ 1087738 w 1473200"/>
                <a:gd name="connsiteY0" fmla="*/ 1 h 1380349"/>
                <a:gd name="connsiteX1" fmla="*/ 1473200 w 1473200"/>
                <a:gd name="connsiteY1" fmla="*/ 643749 h 1380349"/>
                <a:gd name="connsiteX2" fmla="*/ 736600 w 1473200"/>
                <a:gd name="connsiteY2" fmla="*/ 1380349 h 1380349"/>
                <a:gd name="connsiteX3" fmla="*/ 0 w 1473200"/>
                <a:gd name="connsiteY3" fmla="*/ 643749 h 1380349"/>
                <a:gd name="connsiteX4" fmla="*/ 385463 w 1473200"/>
                <a:gd name="connsiteY4" fmla="*/ 0 h 138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00" h="1380349">
                  <a:moveTo>
                    <a:pt x="1087738" y="1"/>
                  </a:moveTo>
                  <a:cubicBezTo>
                    <a:pt x="1318087" y="121980"/>
                    <a:pt x="1473200" y="364750"/>
                    <a:pt x="1473200" y="643749"/>
                  </a:cubicBezTo>
                  <a:cubicBezTo>
                    <a:pt x="1473200" y="1050562"/>
                    <a:pt x="1143413" y="1380349"/>
                    <a:pt x="736600" y="1380349"/>
                  </a:cubicBezTo>
                  <a:cubicBezTo>
                    <a:pt x="329787" y="1380349"/>
                    <a:pt x="0" y="1050562"/>
                    <a:pt x="0" y="643749"/>
                  </a:cubicBezTo>
                  <a:cubicBezTo>
                    <a:pt x="0" y="364750"/>
                    <a:pt x="155114" y="121980"/>
                    <a:pt x="385463" y="0"/>
                  </a:cubicBezTo>
                </a:path>
              </a:pathLst>
            </a:custGeom>
            <a:grpFill/>
            <a:ln w="44450">
              <a:solidFill>
                <a:schemeClr val="bg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 bwMode="gray">
            <a:xfrm>
              <a:off x="1223806" y="4670062"/>
              <a:ext cx="86986" cy="869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 bwMode="gray">
            <a:xfrm>
              <a:off x="931697" y="5256414"/>
              <a:ext cx="86986" cy="869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gray">
            <a:xfrm>
              <a:off x="467360" y="4980693"/>
              <a:ext cx="86986" cy="869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270919" y="2446337"/>
            <a:ext cx="432910" cy="47192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240932" y="5379055"/>
            <a:ext cx="487187" cy="343882"/>
          </a:xfrm>
          <a:prstGeom prst="rect">
            <a:avLst/>
          </a:prstGeom>
        </p:spPr>
      </p:pic>
      <p:sp>
        <p:nvSpPr>
          <p:cNvPr id="52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53" name="1. On-page tracker"/>
          <p:cNvSpPr>
            <a:spLocks noChangeArrowheads="1"/>
          </p:cNvSpPr>
          <p:nvPr/>
        </p:nvSpPr>
        <p:spPr bwMode="auto">
          <a:xfrm>
            <a:off x="171451" y="26988"/>
            <a:ext cx="42743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ANTI-TRAFFICKING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56" name="Picture 2" descr="https://upload.wikimedia.org/wikipedia/en/a/ad/SouthAfricanPS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493" y="572860"/>
            <a:ext cx="809495" cy="8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37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0" name="think-cell Slide" r:id="rId10" imgW="530" imgH="528" progId="TCLayout.ActiveDocument.1">
                  <p:embed/>
                </p:oleObj>
              </mc:Choice>
              <mc:Fallback>
                <p:oleObj name="think-cell Slide" r:id="rId10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D743AE9D-84E7-4E50-AA05-966C2C68AD4B}" type="datetime'Contents'">
              <a:rPr lang="en-US" altLang="en-US"/>
              <a:pPr/>
              <a:t>Contents</a:t>
            </a:fld>
            <a:endParaRPr lang="en-US"/>
          </a:p>
        </p:txBody>
      </p:sp>
      <p:sp>
        <p:nvSpPr>
          <p:cNvPr id="3" name="Rectangle 2">
            <a:hlinkClick r:id="rId12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Enforcement</a:t>
            </a:r>
            <a:endParaRPr lang="en-US" noProof="0" dirty="0" smtClean="0"/>
          </a:p>
        </p:txBody>
      </p:sp>
      <p:sp>
        <p:nvSpPr>
          <p:cNvPr id="15" name="Rectangle 1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Community Empowerment</a:t>
            </a:r>
            <a:endParaRPr lang="en-US" b="1" noProof="0" dirty="0" smtClean="0"/>
          </a:p>
        </p:txBody>
      </p:sp>
      <p:sp>
        <p:nvSpPr>
          <p:cNvPr id="19" name="Rectangle 18">
            <a:hlinkClick r:id="rId13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Demand Management</a:t>
            </a:r>
            <a:endParaRPr lang="en-US" noProof="0" dirty="0" smtClean="0"/>
          </a:p>
        </p:txBody>
      </p:sp>
      <p:sp>
        <p:nvSpPr>
          <p:cNvPr id="22" name="Rectangle 21">
            <a:hlinkClick r:id="rId14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Responsive Legislation</a:t>
            </a:r>
            <a:endParaRPr lang="en-US" noProof="0" dirty="0" smtClean="0"/>
          </a:p>
        </p:txBody>
      </p:sp>
      <p:sp>
        <p:nvSpPr>
          <p:cNvPr id="10" name="Rectangle 9">
            <a:hlinkClick r:id="rId15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Management of Rhino populations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393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0" y="1087001"/>
            <a:ext cx="8961437" cy="495300"/>
            <a:chOff x="119063" y="1058863"/>
            <a:chExt cx="8961437" cy="495300"/>
          </a:xfrm>
        </p:grpSpPr>
        <p:sp>
          <p:nvSpPr>
            <p:cNvPr id="39" name="Rectangle 38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38150"/>
            <a:r>
              <a:rPr lang="en-US" dirty="0" smtClean="0"/>
              <a:t>Community empowerment has shortlisted 5 initiatives to increase the participation and economic benefits of communities from conservation</a:t>
            </a:r>
            <a:endParaRPr lang="en-US" dirty="0"/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428259" y="3819713"/>
            <a:ext cx="236683" cy="237744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723397" y="3819713"/>
            <a:ext cx="135803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Improved governance via community facilitators </a:t>
            </a:r>
            <a:endParaRPr lang="en-US" altLang="en-US" dirty="0"/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5755987" y="3819713"/>
            <a:ext cx="236683" cy="237744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6051125" y="3819713"/>
            <a:ext cx="10272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Develop and roll-out a broader restorative justice program with SAPS and other partners</a:t>
            </a:r>
            <a:endParaRPr lang="en-US" altLang="en-US" dirty="0"/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2205533" y="2540976"/>
            <a:ext cx="4910023" cy="6070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Make adjacent communities a partner in conservation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2205533" y="1851257"/>
            <a:ext cx="4910023" cy="6070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Increase economic participation for adjacent communities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23665" y="3162770"/>
            <a:ext cx="2045970" cy="507810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970" h="695733">
                <a:moveTo>
                  <a:pt x="1743075" y="408"/>
                </a:moveTo>
                <a:lnTo>
                  <a:pt x="2045970" y="0"/>
                </a:lnTo>
                <a:lnTo>
                  <a:pt x="1371600" y="695733"/>
                </a:lnTo>
                <a:lnTo>
                  <a:pt x="0" y="695733"/>
                </a:lnTo>
                <a:lnTo>
                  <a:pt x="1743075" y="40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917185" y="3162770"/>
            <a:ext cx="1632262" cy="515858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0" h="697808">
                <a:moveTo>
                  <a:pt x="606425" y="0"/>
                </a:moveTo>
                <a:lnTo>
                  <a:pt x="1466850" y="2075"/>
                </a:lnTo>
                <a:lnTo>
                  <a:pt x="1371600" y="697808"/>
                </a:lnTo>
                <a:lnTo>
                  <a:pt x="0" y="697808"/>
                </a:lnTo>
                <a:lnTo>
                  <a:pt x="606425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571935" y="3162770"/>
            <a:ext cx="1886120" cy="515858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79183">
                <a:moveTo>
                  <a:pt x="44450" y="0"/>
                </a:moveTo>
                <a:lnTo>
                  <a:pt x="1257300" y="2198"/>
                </a:lnTo>
                <a:lnTo>
                  <a:pt x="1371600" y="679183"/>
                </a:lnTo>
                <a:lnTo>
                  <a:pt x="0" y="679183"/>
                </a:lnTo>
                <a:lnTo>
                  <a:pt x="4445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458055" y="3162770"/>
            <a:ext cx="1484312" cy="515858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0 w 1484312"/>
              <a:gd name="connsiteY0" fmla="*/ 0 h 679183"/>
              <a:gd name="connsiteX1" fmla="*/ 1370012 w 1484312"/>
              <a:gd name="connsiteY1" fmla="*/ 2198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484312"/>
              <a:gd name="connsiteY0" fmla="*/ 0 h 679183"/>
              <a:gd name="connsiteX1" fmla="*/ 1055687 w 1484312"/>
              <a:gd name="connsiteY1" fmla="*/ 2199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312" h="679183">
                <a:moveTo>
                  <a:pt x="0" y="0"/>
                </a:moveTo>
                <a:lnTo>
                  <a:pt x="1055687" y="2199"/>
                </a:lnTo>
                <a:lnTo>
                  <a:pt x="1484312" y="679183"/>
                </a:lnTo>
                <a:lnTo>
                  <a:pt x="112712" y="679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6537867" y="3162770"/>
            <a:ext cx="1706666" cy="521900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0 w 1484312"/>
              <a:gd name="connsiteY0" fmla="*/ 0 h 679183"/>
              <a:gd name="connsiteX1" fmla="*/ 1370012 w 1484312"/>
              <a:gd name="connsiteY1" fmla="*/ 2198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484312"/>
              <a:gd name="connsiteY0" fmla="*/ 0 h 679183"/>
              <a:gd name="connsiteX1" fmla="*/ 1055687 w 1484312"/>
              <a:gd name="connsiteY1" fmla="*/ 2199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851571"/>
              <a:gd name="connsiteY0" fmla="*/ 0 h 688572"/>
              <a:gd name="connsiteX1" fmla="*/ 1422946 w 1851571"/>
              <a:gd name="connsiteY1" fmla="*/ 11588 h 688572"/>
              <a:gd name="connsiteX2" fmla="*/ 1851571 w 1851571"/>
              <a:gd name="connsiteY2" fmla="*/ 688572 h 688572"/>
              <a:gd name="connsiteX3" fmla="*/ 479971 w 1851571"/>
              <a:gd name="connsiteY3" fmla="*/ 688572 h 688572"/>
              <a:gd name="connsiteX4" fmla="*/ 0 w 1851571"/>
              <a:gd name="connsiteY4" fmla="*/ 0 h 688572"/>
              <a:gd name="connsiteX0" fmla="*/ 0 w 1851571"/>
              <a:gd name="connsiteY0" fmla="*/ 0 h 688572"/>
              <a:gd name="connsiteX1" fmla="*/ 508546 w 1851571"/>
              <a:gd name="connsiteY1" fmla="*/ 20977 h 688572"/>
              <a:gd name="connsiteX2" fmla="*/ 1851571 w 1851571"/>
              <a:gd name="connsiteY2" fmla="*/ 688572 h 688572"/>
              <a:gd name="connsiteX3" fmla="*/ 479971 w 1851571"/>
              <a:gd name="connsiteY3" fmla="*/ 688572 h 688572"/>
              <a:gd name="connsiteX4" fmla="*/ 0 w 1851571"/>
              <a:gd name="connsiteY4" fmla="*/ 0 h 688572"/>
              <a:gd name="connsiteX0" fmla="*/ 0 w 1859066"/>
              <a:gd name="connsiteY0" fmla="*/ 0 h 679183"/>
              <a:gd name="connsiteX1" fmla="*/ 516041 w 1859066"/>
              <a:gd name="connsiteY1" fmla="*/ 11588 h 679183"/>
              <a:gd name="connsiteX2" fmla="*/ 1859066 w 1859066"/>
              <a:gd name="connsiteY2" fmla="*/ 679183 h 679183"/>
              <a:gd name="connsiteX3" fmla="*/ 487466 w 1859066"/>
              <a:gd name="connsiteY3" fmla="*/ 679183 h 679183"/>
              <a:gd name="connsiteX4" fmla="*/ 0 w 1859066"/>
              <a:gd name="connsiteY4" fmla="*/ 0 h 679183"/>
              <a:gd name="connsiteX0" fmla="*/ 0 w 1706666"/>
              <a:gd name="connsiteY0" fmla="*/ 0 h 687138"/>
              <a:gd name="connsiteX1" fmla="*/ 516041 w 1706666"/>
              <a:gd name="connsiteY1" fmla="*/ 11588 h 687138"/>
              <a:gd name="connsiteX2" fmla="*/ 1706666 w 1706666"/>
              <a:gd name="connsiteY2" fmla="*/ 687138 h 687138"/>
              <a:gd name="connsiteX3" fmla="*/ 487466 w 1706666"/>
              <a:gd name="connsiteY3" fmla="*/ 679183 h 687138"/>
              <a:gd name="connsiteX4" fmla="*/ 0 w 1706666"/>
              <a:gd name="connsiteY4" fmla="*/ 0 h 687138"/>
              <a:gd name="connsiteX0" fmla="*/ 0 w 1706666"/>
              <a:gd name="connsiteY0" fmla="*/ 0 h 687138"/>
              <a:gd name="connsiteX1" fmla="*/ 623991 w 1706666"/>
              <a:gd name="connsiteY1" fmla="*/ 15565 h 687138"/>
              <a:gd name="connsiteX2" fmla="*/ 1706666 w 1706666"/>
              <a:gd name="connsiteY2" fmla="*/ 687138 h 687138"/>
              <a:gd name="connsiteX3" fmla="*/ 487466 w 1706666"/>
              <a:gd name="connsiteY3" fmla="*/ 679183 h 687138"/>
              <a:gd name="connsiteX4" fmla="*/ 0 w 1706666"/>
              <a:gd name="connsiteY4" fmla="*/ 0 h 68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666" h="687138">
                <a:moveTo>
                  <a:pt x="0" y="0"/>
                </a:moveTo>
                <a:lnTo>
                  <a:pt x="623991" y="15565"/>
                </a:lnTo>
                <a:lnTo>
                  <a:pt x="1706666" y="687138"/>
                </a:lnTo>
                <a:lnTo>
                  <a:pt x="487466" y="679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2205533" y="1157103"/>
            <a:ext cx="4910023" cy="6070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</a:rPr>
              <a:t>Alleviate most pressing challenges for communities to reduce hostility and create a positive bond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15385" y="3819713"/>
            <a:ext cx="236683" cy="237744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7510521" y="3819713"/>
            <a:ext cx="10272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Launch a community empower-</a:t>
            </a:r>
            <a:r>
              <a:rPr lang="en-US" dirty="0" err="1" smtClean="0">
                <a:solidFill>
                  <a:srgbClr val="000000"/>
                </a:solidFill>
              </a:rPr>
              <a:t>ment</a:t>
            </a:r>
            <a:r>
              <a:rPr lang="en-US" dirty="0" smtClean="0">
                <a:solidFill>
                  <a:srgbClr val="000000"/>
                </a:solidFill>
              </a:rPr>
              <a:t> plan and champions</a:t>
            </a:r>
            <a:endParaRPr lang="en-US" dirty="0"/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2021546" y="3819713"/>
            <a:ext cx="236683" cy="237744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2316684" y="3819713"/>
            <a:ext cx="135282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Enhance the community </a:t>
            </a:r>
            <a:r>
              <a:rPr lang="en-US" altLang="en-US" dirty="0" smtClean="0">
                <a:solidFill>
                  <a:srgbClr val="000000"/>
                </a:solidFill>
              </a:rPr>
              <a:t>rhino ambassador model </a:t>
            </a:r>
            <a:r>
              <a:rPr lang="en-US" altLang="en-US" dirty="0">
                <a:solidFill>
                  <a:srgbClr val="000000"/>
                </a:solidFill>
              </a:rPr>
              <a:t>with  a national career and roll-out </a:t>
            </a:r>
            <a:r>
              <a:rPr lang="en-US" altLang="en-US" dirty="0" smtClean="0">
                <a:solidFill>
                  <a:srgbClr val="000000"/>
                </a:solidFill>
              </a:rPr>
              <a:t>plan</a:t>
            </a:r>
            <a:endParaRPr lang="en-US" altLang="en-US" dirty="0"/>
          </a:p>
        </p:txBody>
      </p:sp>
      <p:sp>
        <p:nvSpPr>
          <p:cNvPr id="98" name="TextBox 97"/>
          <p:cNvSpPr txBox="1">
            <a:spLocks/>
          </p:cNvSpPr>
          <p:nvPr/>
        </p:nvSpPr>
        <p:spPr>
          <a:xfrm>
            <a:off x="3639566" y="3819713"/>
            <a:ext cx="236683" cy="237744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>
            <a:spLocks/>
          </p:cNvSpPr>
          <p:nvPr/>
        </p:nvSpPr>
        <p:spPr>
          <a:xfrm>
            <a:off x="3934704" y="3819713"/>
            <a:ext cx="18070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Conduct stock take on existing economic community empowerment programs to </a:t>
            </a:r>
            <a:r>
              <a:rPr lang="en-US" altLang="en-US" dirty="0" err="1">
                <a:solidFill>
                  <a:srgbClr val="000000"/>
                </a:solidFill>
              </a:rPr>
              <a:t>catalyse</a:t>
            </a:r>
            <a:r>
              <a:rPr lang="en-US" altLang="en-US" dirty="0">
                <a:solidFill>
                  <a:srgbClr val="000000"/>
                </a:solidFill>
              </a:rPr>
              <a:t> new projects and training </a:t>
            </a:r>
            <a:r>
              <a:rPr lang="en-US" altLang="en-US" dirty="0" err="1">
                <a:solidFill>
                  <a:srgbClr val="000000"/>
                </a:solidFill>
              </a:rPr>
              <a:t>programmes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9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5B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endParaRPr lang="en-US" sz="19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7" name="1. On-page tracker"/>
          <p:cNvSpPr>
            <a:spLocks noChangeArrowheads="1"/>
          </p:cNvSpPr>
          <p:nvPr/>
        </p:nvSpPr>
        <p:spPr bwMode="auto">
          <a:xfrm>
            <a:off x="171451" y="26988"/>
            <a:ext cx="52299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COMMUNITY EMPOWERMENT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23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47" name="think-cell Slide" r:id="rId14" imgW="353" imgH="353" progId="TCLayout.ActiveDocument.1">
                  <p:embed/>
                </p:oleObj>
              </mc:Choice>
              <mc:Fallback>
                <p:oleObj name="think-cell Slide" r:id="rId1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2913">
              <a:tabLst>
                <a:tab pos="268288" algn="l"/>
              </a:tabLst>
            </a:pPr>
            <a:r>
              <a:rPr lang="en-US" dirty="0"/>
              <a:t>The lab developed a proposal for the end-state local governance mechanism</a:t>
            </a:r>
          </a:p>
        </p:txBody>
      </p:sp>
      <p:sp>
        <p:nvSpPr>
          <p:cNvPr id="42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5B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48" name="1. On-page tracker"/>
          <p:cNvSpPr>
            <a:spLocks noChangeArrowheads="1"/>
          </p:cNvSpPr>
          <p:nvPr/>
        </p:nvSpPr>
        <p:spPr bwMode="auto">
          <a:xfrm>
            <a:off x="171451" y="26988"/>
            <a:ext cx="52299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COMMUNITY EMPOWERMENT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1226029"/>
            <a:ext cx="8961437" cy="495300"/>
            <a:chOff x="119063" y="1058863"/>
            <a:chExt cx="8961437" cy="495300"/>
          </a:xfrm>
        </p:grpSpPr>
        <p:sp>
          <p:nvSpPr>
            <p:cNvPr id="51" name="Rectangle 50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2" name="Straight Connector 51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37319" y="2960749"/>
            <a:ext cx="1335606" cy="71908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Governance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Facilitator</a:t>
            </a:r>
          </a:p>
        </p:txBody>
      </p:sp>
      <p:sp>
        <p:nvSpPr>
          <p:cNvPr id="58" name="Rectang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10149" y="2058392"/>
            <a:ext cx="1784412" cy="7771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rgbClr val="0B4623"/>
                </a:solidFill>
              </a:rPr>
              <a:t>Tribal </a:t>
            </a:r>
            <a:r>
              <a:rPr lang="en-US" sz="1400" b="1" dirty="0" smtClean="0">
                <a:solidFill>
                  <a:srgbClr val="0B4623"/>
                </a:solidFill>
              </a:rPr>
              <a:t>authorities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9" name="Rectang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0149" y="2931733"/>
            <a:ext cx="1784412" cy="7771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rgbClr val="0B4623"/>
                </a:solidFill>
              </a:rPr>
              <a:t>Communal </a:t>
            </a:r>
            <a:r>
              <a:rPr lang="en-US" sz="1400" b="1" dirty="0">
                <a:solidFill>
                  <a:srgbClr val="0B4623"/>
                </a:solidFill>
              </a:rPr>
              <a:t>Property Association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0" name="Rectangle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10149" y="3805074"/>
            <a:ext cx="1784412" cy="7771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>
                <a:solidFill>
                  <a:srgbClr val="0B4623"/>
                </a:solidFill>
              </a:rPr>
              <a:t>Private sector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1" name="Rectangle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10149" y="1266853"/>
            <a:ext cx="1784412" cy="6953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rgbClr val="0B4623"/>
                </a:solidFill>
              </a:rPr>
              <a:t>Community structures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2" name="Rectangle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10149" y="4678416"/>
            <a:ext cx="1784412" cy="7771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>
                <a:solidFill>
                  <a:srgbClr val="0B4623"/>
                </a:solidFill>
              </a:rPr>
              <a:t>NGOs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3" name="Rectangle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215684" y="1419156"/>
            <a:ext cx="1335606" cy="8140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rgbClr val="0B4623"/>
                </a:solidFill>
              </a:rPr>
              <a:t>Local government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64" name="Rectangle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7215684" y="2489857"/>
            <a:ext cx="1335606" cy="103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rgbClr val="0B4623"/>
                </a:solidFill>
              </a:rPr>
              <a:t>Conservation and parks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65" name="Rectangle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226836" y="3739474"/>
            <a:ext cx="1335606" cy="111425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>
                <a:solidFill>
                  <a:srgbClr val="0B4623"/>
                </a:solidFill>
              </a:rPr>
              <a:t>Provincial and national government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>
            <a:spLocks/>
          </p:cNvSpPr>
          <p:nvPr/>
        </p:nvSpPr>
        <p:spPr>
          <a:xfrm>
            <a:off x="410149" y="989115"/>
            <a:ext cx="1784412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8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Communities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>
            <a:spLocks/>
          </p:cNvSpPr>
          <p:nvPr/>
        </p:nvSpPr>
        <p:spPr>
          <a:xfrm>
            <a:off x="7215684" y="989115"/>
            <a:ext cx="1335606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8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Authorities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69" name="Elbow Connector 68"/>
          <p:cNvCxnSpPr>
            <a:stCxn id="61" idx="3"/>
            <a:endCxn id="57" idx="1"/>
          </p:cNvCxnSpPr>
          <p:nvPr/>
        </p:nvCxnSpPr>
        <p:spPr>
          <a:xfrm>
            <a:off x="2194561" y="1614512"/>
            <a:ext cx="1842758" cy="170578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8" idx="3"/>
            <a:endCxn id="57" idx="1"/>
          </p:cNvCxnSpPr>
          <p:nvPr/>
        </p:nvCxnSpPr>
        <p:spPr>
          <a:xfrm>
            <a:off x="2194561" y="2446952"/>
            <a:ext cx="1842758" cy="87334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34"/>
          <p:cNvCxnSpPr>
            <a:stCxn id="59" idx="3"/>
            <a:endCxn id="57" idx="1"/>
          </p:cNvCxnSpPr>
          <p:nvPr/>
        </p:nvCxnSpPr>
        <p:spPr>
          <a:xfrm>
            <a:off x="2194561" y="3320293"/>
            <a:ext cx="1842758" cy="1"/>
          </a:xfrm>
          <a:prstGeom prst="straightConnector1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60" idx="3"/>
            <a:endCxn id="57" idx="1"/>
          </p:cNvCxnSpPr>
          <p:nvPr/>
        </p:nvCxnSpPr>
        <p:spPr>
          <a:xfrm flipV="1">
            <a:off x="2194561" y="3320294"/>
            <a:ext cx="1842758" cy="873340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62" idx="3"/>
            <a:endCxn id="57" idx="1"/>
          </p:cNvCxnSpPr>
          <p:nvPr/>
        </p:nvCxnSpPr>
        <p:spPr>
          <a:xfrm flipV="1">
            <a:off x="2194561" y="3320294"/>
            <a:ext cx="1842758" cy="174668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/>
          </p:cNvSpPr>
          <p:nvPr/>
        </p:nvSpPr>
        <p:spPr>
          <a:xfrm>
            <a:off x="3528687" y="4054698"/>
            <a:ext cx="3217745" cy="2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 smtClean="0"/>
              <a:t>The process:</a:t>
            </a:r>
          </a:p>
          <a:p>
            <a:pPr lvl="1">
              <a:spcBef>
                <a:spcPct val="10000"/>
              </a:spcBef>
            </a:pPr>
            <a:r>
              <a:rPr lang="en-US" sz="1400" dirty="0" smtClean="0"/>
              <a:t>Mechanism for raising issues</a:t>
            </a:r>
          </a:p>
          <a:p>
            <a:pPr lvl="1">
              <a:spcBef>
                <a:spcPct val="10000"/>
              </a:spcBef>
            </a:pPr>
            <a:r>
              <a:rPr lang="en-US" sz="1400" dirty="0"/>
              <a:t>Facilitator will build </a:t>
            </a:r>
            <a:r>
              <a:rPr lang="en-US" sz="1400" dirty="0" smtClean="0"/>
              <a:t>relationships, select </a:t>
            </a:r>
            <a:r>
              <a:rPr lang="en-US" sz="1400" dirty="0"/>
              <a:t>relevant subset of stakeholders per </a:t>
            </a:r>
            <a:r>
              <a:rPr lang="en-US" sz="1400" dirty="0" smtClean="0"/>
              <a:t>issue and convenes meetings </a:t>
            </a:r>
            <a:r>
              <a:rPr lang="en-US" sz="1400" dirty="0"/>
              <a:t>to address </a:t>
            </a:r>
            <a:r>
              <a:rPr lang="en-US" sz="1400" dirty="0" smtClean="0"/>
              <a:t>issues</a:t>
            </a:r>
            <a:endParaRPr lang="en-US" sz="1400" dirty="0"/>
          </a:p>
          <a:p>
            <a:pPr lvl="1">
              <a:spcBef>
                <a:spcPct val="10000"/>
              </a:spcBef>
            </a:pPr>
            <a:r>
              <a:rPr lang="en-US" sz="1400" dirty="0" smtClean="0"/>
              <a:t>Conducts broad engagement with all stakeholders</a:t>
            </a:r>
          </a:p>
          <a:p>
            <a:pPr lvl="1">
              <a:spcBef>
                <a:spcPct val="10000"/>
              </a:spcBef>
            </a:pPr>
            <a:r>
              <a:rPr lang="en-US" sz="1400" dirty="0" smtClean="0"/>
              <a:t>Anonymous community participation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3529014" y="1259443"/>
            <a:ext cx="2766277" cy="112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 smtClean="0"/>
              <a:t>What it is: </a:t>
            </a:r>
          </a:p>
          <a:p>
            <a:pPr>
              <a:spcBef>
                <a:spcPct val="20000"/>
              </a:spcBef>
            </a:pPr>
            <a:r>
              <a:rPr lang="en-US" sz="1400" smtClean="0"/>
              <a:t>External </a:t>
            </a:r>
            <a:r>
              <a:rPr lang="en-US" sz="1400" dirty="0" smtClean="0"/>
              <a:t>body/team reporting to DEA, DRDLR, DSD, COGTA mandated to improve lives of communities in conservation areas </a:t>
            </a:r>
            <a:endParaRPr lang="en-US" sz="1400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3528687" y="4017439"/>
            <a:ext cx="3054665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29015" y="2467402"/>
            <a:ext cx="3054665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7" idx="2"/>
          </p:cNvCxnSpPr>
          <p:nvPr/>
        </p:nvCxnSpPr>
        <p:spPr>
          <a:xfrm flipH="1">
            <a:off x="4704254" y="3679838"/>
            <a:ext cx="868" cy="337601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4704254" y="2467403"/>
            <a:ext cx="868" cy="434195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34"/>
          <p:cNvCxnSpPr>
            <a:endCxn id="64" idx="1"/>
          </p:cNvCxnSpPr>
          <p:nvPr/>
        </p:nvCxnSpPr>
        <p:spPr>
          <a:xfrm flipV="1">
            <a:off x="5373912" y="3008466"/>
            <a:ext cx="1841772" cy="311827"/>
          </a:xfrm>
          <a:prstGeom prst="bentConnector3">
            <a:avLst>
              <a:gd name="adj1" fmla="val 79668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57" idx="3"/>
            <a:endCxn id="63" idx="1"/>
          </p:cNvCxnSpPr>
          <p:nvPr/>
        </p:nvCxnSpPr>
        <p:spPr>
          <a:xfrm flipV="1">
            <a:off x="5372925" y="1826176"/>
            <a:ext cx="1842759" cy="1494118"/>
          </a:xfrm>
          <a:prstGeom prst="bentConnector3">
            <a:avLst>
              <a:gd name="adj1" fmla="val 79652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65" idx="1"/>
          </p:cNvCxnSpPr>
          <p:nvPr/>
        </p:nvCxnSpPr>
        <p:spPr>
          <a:xfrm rot="16200000" flipH="1">
            <a:off x="6554264" y="3624030"/>
            <a:ext cx="976309" cy="368836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5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7226837" y="5066976"/>
            <a:ext cx="1335606" cy="9644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Law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Enforcement</a:t>
            </a:r>
          </a:p>
        </p:txBody>
      </p:sp>
      <p:cxnSp>
        <p:nvCxnSpPr>
          <p:cNvPr id="84" name="Elbow Connector 83"/>
          <p:cNvCxnSpPr>
            <a:endCxn id="83" idx="1"/>
          </p:cNvCxnSpPr>
          <p:nvPr/>
        </p:nvCxnSpPr>
        <p:spPr>
          <a:xfrm rot="16200000" flipH="1">
            <a:off x="5927958" y="4250339"/>
            <a:ext cx="2228923" cy="368836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446354" y="2440967"/>
            <a:ext cx="1156996" cy="1015892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Alignment with existing structures, where feasible</a:t>
            </a:r>
          </a:p>
        </p:txBody>
      </p:sp>
    </p:spTree>
    <p:extLst>
      <p:ext uri="{BB962C8B-B14F-4D97-AF65-F5344CB8AC3E}">
        <p14:creationId xmlns:p14="http://schemas.microsoft.com/office/powerpoint/2010/main" val="5835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820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9" name="think-cell Slide" r:id="rId33" imgW="493" imgH="493" progId="TCLayout.ActiveDocument.1">
                  <p:embed/>
                </p:oleObj>
              </mc:Choice>
              <mc:Fallback>
                <p:oleObj name="think-cell Slide" r:id="rId33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050" b="1" dirty="0" err="1" smtClean="0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1890712" y="2719968"/>
            <a:ext cx="6986587" cy="1753494"/>
          </a:xfrm>
          <a:prstGeom prst="rect">
            <a:avLst/>
          </a:prstGeom>
          <a:solidFill>
            <a:srgbClr val="EAEAEA">
              <a:alpha val="31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44802" tIns="44802" rIns="44802" bIns="44802" numCol="1" anchor="ctr" anchorCtr="0" compatLnSpc="1">
            <a:prstTxWarp prst="textNoShape">
              <a:avLst/>
            </a:prstTxWarp>
            <a:noAutofit/>
          </a:bodyPr>
          <a:lstStyle/>
          <a:p>
            <a:pPr defTabSz="913429">
              <a:buClr>
                <a:srgbClr val="002960"/>
              </a:buClr>
            </a:pPr>
            <a:endParaRPr lang="en-US" sz="950" dirty="0" err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49" name="Rectangle 48"/>
          <p:cNvSpPr txBox="1">
            <a:spLocks/>
          </p:cNvSpPr>
          <p:nvPr/>
        </p:nvSpPr>
        <p:spPr>
          <a:xfrm>
            <a:off x="1982153" y="2822383"/>
            <a:ext cx="6789317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GB" sz="950" b="1" i="1" dirty="0" smtClean="0">
                <a:solidFill>
                  <a:schemeClr val="accent3"/>
                </a:solidFill>
              </a:rPr>
              <a:t>Critical stakeholders</a:t>
            </a:r>
            <a:endParaRPr lang="en-GB" sz="950" b="1" i="1" dirty="0">
              <a:solidFill>
                <a:schemeClr val="accent3"/>
              </a:solidFill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1890712" y="886987"/>
            <a:ext cx="6986587" cy="1753494"/>
          </a:xfrm>
          <a:prstGeom prst="rect">
            <a:avLst/>
          </a:prstGeom>
          <a:solidFill>
            <a:srgbClr val="EAEAEA">
              <a:alpha val="31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44802" tIns="44802" rIns="44802" bIns="44802" numCol="1" anchor="ctr" anchorCtr="0" compatLnSpc="1">
            <a:prstTxWarp prst="textNoShape">
              <a:avLst/>
            </a:prstTxWarp>
            <a:noAutofit/>
          </a:bodyPr>
          <a:lstStyle/>
          <a:p>
            <a:pPr defTabSz="913429">
              <a:buClr>
                <a:srgbClr val="002960"/>
              </a:buClr>
            </a:pPr>
            <a:endParaRPr lang="en-US" sz="950" dirty="0" err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1890712" y="4552949"/>
            <a:ext cx="6986587" cy="1652273"/>
          </a:xfrm>
          <a:prstGeom prst="rect">
            <a:avLst/>
          </a:prstGeom>
          <a:solidFill>
            <a:srgbClr val="EAEAEA">
              <a:alpha val="31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44802" tIns="44802" rIns="44802" bIns="44802" numCol="1" anchor="ctr" anchorCtr="0" compatLnSpc="1">
            <a:prstTxWarp prst="textNoShape">
              <a:avLst/>
            </a:prstTxWarp>
            <a:noAutofit/>
          </a:bodyPr>
          <a:lstStyle/>
          <a:p>
            <a:pPr defTabSz="913429">
              <a:buClr>
                <a:srgbClr val="002960"/>
              </a:buClr>
            </a:pPr>
            <a:endParaRPr lang="en-US" sz="950" dirty="0" err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1" y="886987"/>
            <a:ext cx="1811274" cy="5420680"/>
          </a:xfrm>
          <a:prstGeom prst="rect">
            <a:avLst/>
          </a:prstGeom>
          <a:gradFill>
            <a:gsLst>
              <a:gs pos="100000">
                <a:srgbClr val="177ADD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72009" tIns="72009" rIns="72009" bIns="72009" anchor="ctr" anchorCtr="0">
            <a:noAutofit/>
          </a:bodyPr>
          <a:lstStyle/>
          <a:p>
            <a:pPr marL="342900" indent="-342900" defTabSz="895350" eaLnBrk="0" hangingPunct="0">
              <a:buClr>
                <a:schemeClr val="tx2"/>
              </a:buClr>
            </a:pPr>
            <a:endParaRPr lang="en-US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ZA" dirty="0"/>
              <a:t>South Africa has shown that it can save the rhino, and although poaching is a complex problem, multi-stakeholder solutions will yield results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14893883"/>
              </p:ext>
            </p:extLst>
          </p:nvPr>
        </p:nvGraphicFramePr>
        <p:xfrm>
          <a:off x="2286000" y="1143000"/>
          <a:ext cx="62387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0" name="Chart" r:id="rId35" imgW="6238750" imgH="1390650" progId="MSGraph.Chart.8">
                  <p:embed followColorScheme="full"/>
                </p:oleObj>
              </mc:Choice>
              <mc:Fallback>
                <p:oleObj name="Chart" r:id="rId35" imgW="6238750" imgH="13906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286000" y="1143000"/>
                        <a:ext cx="623875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" name="Rectangle 27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1946275" y="1766888"/>
            <a:ext cx="4095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3E937DA8-9E75-44A5-8BB6-49D0DBC49506}" type="datetime'1''''0'',''''''0''''''''''''''''''''''''''''0''''''0'''">
              <a:rPr lang="en-ZA" altLang="en-US" sz="1050" b="1"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</a:pPr>
              <a:t>10,000</a:t>
            </a:fld>
            <a:endParaRPr lang="en-ZA" sz="1050" b="1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3" name="Rectangle 292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3279775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252B769C-4621-4C09-B040-62482C6DFE96}" type="datetime'''''''''''''''19''''''''''''''''''''''1''0''''''''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1910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64" name="Rectangle 26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946275" y="1166813"/>
            <a:ext cx="4095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22199312-69C8-4204-B1E5-3F7DFC02CF8E}" type="datetime'2''''0'''''''''''',''''''''''''''0''''''''''''0''''0'''''''''">
              <a:rPr lang="en-ZA" altLang="en-US" sz="1050" b="1"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</a:pPr>
              <a:t>20,000</a:t>
            </a:fld>
            <a:endParaRPr lang="en-ZA" sz="1050" b="1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5" name="Rectangle 294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427990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274F8119-55D1-4041-8B7A-04D990567727}" type="datetime'''''''''''''''''1''''''''''''''''''''''9''3''''''''''''0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1930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300" name="Rectangle 29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6784975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828CC30C-B6E2-4942-8677-827937893D26}" type="datetime'''''''''''1''''''98''''''''''''''0''''''''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1980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301" name="Rectangle 300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728980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C2B21A2D-8A64-4464-B53D-7ED89D9951F4}" type="datetime'''''''''''''''''1''99''''''''''''''''''''''0''''''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1990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63" name="Rectangle 26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1946275" y="1462088"/>
            <a:ext cx="4095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10FFCBF9-8999-41EF-B623-513E8AE7BD22}" type="datetime'''''''''''1''''''5,0''''''''0''''0'''''''">
              <a:rPr lang="en-ZA" altLang="en-US" sz="1050" b="1"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</a:pPr>
              <a:t>15,000</a:t>
            </a:fld>
            <a:endParaRPr lang="en-ZA" sz="1050" b="1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7" name="Rectangle 296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528955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3322E205-3E97-43DD-AE5B-73E771713884}" type="datetime'''''''''1''''''''9''''''5''''''''''0''''''''''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1950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302" name="Rectangle 301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78510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D7105A8F-93E8-489B-9955-95AB655038CA}" type="datetime'''''''''2''''''''''''''''''''0''''''''''''''''0''''''0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2000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4" name="Rectangle 29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378460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9FF994D5-DE3A-4094-AB9D-31C791FB43B8}" type="datetime'''''''''''''''''''''''''1''9''''''2''''''0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1920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6" name="Rectangle 295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4784725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CEE3BFAD-F400-4555-8745-C0D2428976BA}" type="datetime'''1''9''''''''''''''4''''0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1940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62" name="Rectangle 261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2020888" y="2062163"/>
            <a:ext cx="3349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fld id="{55FDC97C-3DEE-4A50-AC96-FBC7B00840AD}" type="datetime'''5'''''',''0''''''''0''''''''0'''''''''''''''''''''">
              <a:rPr lang="en-ZA" altLang="en-US" sz="1050" b="1"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</a:pPr>
              <a:t>5,000</a:t>
            </a:fld>
            <a:endParaRPr lang="en-ZA" sz="1050" b="1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8" name="Rectangle 297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578485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E4F84565-3546-4B19-9669-2ACD89A339E5}" type="datetime'''''''19''''6''''''''''''''''''''0''''''''''''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1960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82" name="Rectangle 81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2206625" y="2357438"/>
            <a:ext cx="1492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50" b="1" dirty="0" smtClean="0">
                <a:solidFill>
                  <a:schemeClr val="accent2"/>
                </a:solidFill>
                <a:cs typeface="Arial" panose="020B0604020202020204" pitchFamily="34" charset="0"/>
                <a:sym typeface="+mn-lt"/>
              </a:rPr>
              <a:t>20</a:t>
            </a:r>
            <a:endParaRPr lang="en-ZA" sz="1050" b="1" noProof="0" dirty="0" smtClean="0">
              <a:solidFill>
                <a:schemeClr val="accent2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99" name="Rectangle 298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6289675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8244C948-2755-4AA8-A1B2-7F45AAA5BD3A}" type="datetime'''''''1''''97''''''''''''''''''0''''''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1970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1" name="Rectangle 290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2279650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000" dirty="0" smtClean="0">
                <a:cs typeface="Arial" panose="020B0604020202020204" pitchFamily="34" charset="0"/>
                <a:sym typeface="+mn-lt"/>
              </a:rPr>
              <a:t>1895</a:t>
            </a:r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92" name="Rectangle 291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2784475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5C281D26-A806-4920-820B-89427D62FBE2}" type="datetime'''''''''''19''''''''''0''''''''''''''''''''''0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1900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303" name="Rectangle 302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8289925" y="2503488"/>
            <a:ext cx="279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1DE6CF3B-4E4D-4D5E-9AC7-3F4704E81A20}" type="datetime'''''''''''2''01''''''''''''''''''0'''''''''''">
              <a:rPr lang="en-ZA" altLang="en-US" sz="1000"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</a:pPr>
              <a:t>2010</a:t>
            </a:fld>
            <a:endParaRPr lang="en-ZA" sz="1000" noProof="0" dirty="0" smtClean="0"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Rectangle 4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99297" y="1185198"/>
            <a:ext cx="14388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South Africa has </a:t>
            </a: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saved 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the </a:t>
            </a: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White Rhino 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from its low of </a:t>
            </a: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≈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20 in 1895</a:t>
            </a:r>
            <a:endParaRPr lang="en-US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4" name="Rectangle 48"/>
          <p:cNvSpPr txBox="1">
            <a:spLocks/>
          </p:cNvSpPr>
          <p:nvPr/>
        </p:nvSpPr>
        <p:spPr>
          <a:xfrm>
            <a:off x="1982153" y="988591"/>
            <a:ext cx="6789317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GB" sz="950" b="1" i="1" dirty="0" smtClean="0">
                <a:solidFill>
                  <a:schemeClr val="accent3"/>
                </a:solidFill>
              </a:rPr>
              <a:t>Number of White Rhinos in RSA </a:t>
            </a:r>
            <a:endParaRPr lang="en-GB" sz="950" b="1" i="1" dirty="0">
              <a:solidFill>
                <a:schemeClr val="accent3"/>
              </a:solidFill>
            </a:endParaRPr>
          </a:p>
        </p:txBody>
      </p:sp>
      <p:sp>
        <p:nvSpPr>
          <p:cNvPr id="13" name="Rectangle 4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119063" y="3165828"/>
            <a:ext cx="14388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Rhino poaching is a complex, multi-stakeholder problem</a:t>
            </a:r>
            <a:endParaRPr lang="en-US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6"/>
          <p:cNvSpPr txBox="1">
            <a:spLocks/>
          </p:cNvSpPr>
          <p:nvPr/>
        </p:nvSpPr>
        <p:spPr>
          <a:xfrm>
            <a:off x="1982153" y="2936273"/>
            <a:ext cx="6789317" cy="18466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International </a:t>
            </a:r>
            <a:r>
              <a:rPr lang="en-US" sz="950" dirty="0" smtClean="0"/>
              <a:t>smuggling to alleged consumers outside South Africa</a:t>
            </a:r>
            <a:endParaRPr lang="en-US" sz="950" b="1" dirty="0" smtClean="0">
              <a:solidFill>
                <a:schemeClr val="tx2"/>
              </a:solidFill>
            </a:endParaRPr>
          </a:p>
        </p:txBody>
      </p:sp>
      <p:sp>
        <p:nvSpPr>
          <p:cNvPr id="18" name="Rectangle 16"/>
          <p:cNvSpPr txBox="1">
            <a:spLocks/>
          </p:cNvSpPr>
          <p:nvPr/>
        </p:nvSpPr>
        <p:spPr>
          <a:xfrm>
            <a:off x="1982153" y="4215490"/>
            <a:ext cx="6789317" cy="18466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Interdepartmental </a:t>
            </a:r>
            <a:r>
              <a:rPr lang="en-US" sz="950" dirty="0"/>
              <a:t>cooperation </a:t>
            </a:r>
            <a:r>
              <a:rPr lang="en-US" sz="950" dirty="0" smtClean="0"/>
              <a:t>lead to stabilization of Rhino killings by the end of 2015</a:t>
            </a:r>
            <a:endParaRPr lang="en-US" sz="950" dirty="0"/>
          </a:p>
        </p:txBody>
      </p:sp>
      <p:pic>
        <p:nvPicPr>
          <p:cNvPr id="17" name="Picture 3" descr="C:\Users\Duko Hopman\Documents\0. Rhino lab\Literature\Images\Stakeholders to include\logo.png"/>
          <p:cNvPicPr>
            <a:picLocks noChangeAspect="1" noChangeArrowheads="1"/>
          </p:cNvPicPr>
          <p:nvPr/>
        </p:nvPicPr>
        <p:blipFill rotWithShape="1"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5" r="75514"/>
          <a:stretch/>
        </p:blipFill>
        <p:spPr bwMode="auto">
          <a:xfrm>
            <a:off x="5106330" y="3320007"/>
            <a:ext cx="565778" cy="6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5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982153" y="3358188"/>
            <a:ext cx="1667750" cy="4770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NGOs</a:t>
            </a:r>
            <a:r>
              <a:rPr lang="en-US" sz="950" b="1" dirty="0" smtClean="0">
                <a:solidFill>
                  <a:schemeClr val="tx2"/>
                </a:solidFill>
              </a:rPr>
              <a:t> </a:t>
            </a:r>
            <a:r>
              <a:rPr lang="en-US" sz="950" dirty="0"/>
              <a:t>with </a:t>
            </a:r>
            <a:r>
              <a:rPr lang="en-US" sz="950" dirty="0" smtClean="0"/>
              <a:t>national </a:t>
            </a:r>
            <a:r>
              <a:rPr lang="en-US" sz="950" dirty="0"/>
              <a:t>and </a:t>
            </a:r>
            <a:r>
              <a:rPr lang="en-US" sz="950" dirty="0" smtClean="0"/>
              <a:t>international multi-million dollar </a:t>
            </a:r>
            <a:r>
              <a:rPr lang="en-US" sz="950" dirty="0"/>
              <a:t>budgets to save the </a:t>
            </a:r>
            <a:r>
              <a:rPr lang="en-US" sz="950" dirty="0" smtClean="0"/>
              <a:t>rhino</a:t>
            </a:r>
            <a:endParaRPr lang="en-US" sz="950" dirty="0"/>
          </a:p>
        </p:txBody>
      </p:sp>
      <p:sp>
        <p:nvSpPr>
          <p:cNvPr id="22" name="Rectangle 37"/>
          <p:cNvSpPr txBox="1">
            <a:spLocks/>
          </p:cNvSpPr>
          <p:nvPr>
            <p:custDataLst>
              <p:tags r:id="rId26"/>
            </p:custDataLst>
          </p:nvPr>
        </p:nvSpPr>
        <p:spPr>
          <a:xfrm>
            <a:off x="7399020" y="3285091"/>
            <a:ext cx="1372450" cy="4770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Private sector </a:t>
            </a:r>
            <a:r>
              <a:rPr lang="en-US" sz="950" dirty="0"/>
              <a:t>ownership of </a:t>
            </a:r>
            <a:r>
              <a:rPr lang="en-US" sz="950" dirty="0" smtClean="0"/>
              <a:t>25-35% </a:t>
            </a:r>
            <a:br>
              <a:rPr lang="en-US" sz="950" dirty="0" smtClean="0"/>
            </a:br>
            <a:r>
              <a:rPr lang="en-US" sz="950" dirty="0" smtClean="0"/>
              <a:t>of </a:t>
            </a:r>
            <a:r>
              <a:rPr lang="en-US" sz="950" dirty="0" err="1"/>
              <a:t>RSA</a:t>
            </a:r>
            <a:r>
              <a:rPr lang="en-US" sz="950" dirty="0"/>
              <a:t> </a:t>
            </a:r>
            <a:r>
              <a:rPr lang="en-US" sz="950" dirty="0" smtClean="0"/>
              <a:t>rhinos</a:t>
            </a:r>
            <a:endParaRPr lang="en-US" sz="950" dirty="0"/>
          </a:p>
        </p:txBody>
      </p:sp>
      <p:sp>
        <p:nvSpPr>
          <p:cNvPr id="26" name="Rectangle 4"/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119063" y="4840476"/>
            <a:ext cx="14388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</a:rPr>
              <a:t>Solutions are out there, but require an integrated approach to be successful</a:t>
            </a:r>
            <a:endParaRPr lang="en-US" sz="1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" name="Rectangle 7"/>
          <p:cNvSpPr txBox="1">
            <a:spLocks/>
          </p:cNvSpPr>
          <p:nvPr/>
        </p:nvSpPr>
        <p:spPr bwMode="gray">
          <a:xfrm>
            <a:off x="6363229" y="5481138"/>
            <a:ext cx="2408241" cy="5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Surrounding community education to prevent poaching</a:t>
            </a:r>
          </a:p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Maximizing socio-economic potential of parks for surrounding communities</a:t>
            </a:r>
          </a:p>
        </p:txBody>
      </p:sp>
      <p:cxnSp>
        <p:nvCxnSpPr>
          <p:cNvPr id="122" name="Straight Connector 121"/>
          <p:cNvCxnSpPr>
            <a:cxnSpLocks/>
          </p:cNvCxnSpPr>
          <p:nvPr/>
        </p:nvCxnSpPr>
        <p:spPr>
          <a:xfrm>
            <a:off x="6363229" y="5452688"/>
            <a:ext cx="2408241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8"/>
          <p:cNvSpPr txBox="1">
            <a:spLocks/>
          </p:cNvSpPr>
          <p:nvPr/>
        </p:nvSpPr>
        <p:spPr>
          <a:xfrm>
            <a:off x="1972917" y="4581119"/>
            <a:ext cx="4584902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GB" sz="950" b="1" i="1" dirty="0" smtClean="0">
                <a:solidFill>
                  <a:schemeClr val="accent3"/>
                </a:solidFill>
              </a:rPr>
              <a:t>Sample of existing initiatives (not necessarily recommended by the Lab)</a:t>
            </a:r>
            <a:endParaRPr lang="en-GB" sz="950" b="1" i="1" dirty="0">
              <a:solidFill>
                <a:schemeClr val="accent3"/>
              </a:solidFill>
            </a:endParaRPr>
          </a:p>
        </p:txBody>
      </p:sp>
      <p:sp>
        <p:nvSpPr>
          <p:cNvPr id="52" name="Rectangle 7"/>
          <p:cNvSpPr txBox="1">
            <a:spLocks/>
          </p:cNvSpPr>
          <p:nvPr/>
        </p:nvSpPr>
        <p:spPr bwMode="gray">
          <a:xfrm>
            <a:off x="1982153" y="5579904"/>
            <a:ext cx="2481897" cy="3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Focus on breeding to increase numbers</a:t>
            </a:r>
          </a:p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Range expansion</a:t>
            </a:r>
          </a:p>
        </p:txBody>
      </p:sp>
      <p:sp>
        <p:nvSpPr>
          <p:cNvPr id="50" name="Rectangle 7"/>
          <p:cNvSpPr txBox="1">
            <a:spLocks/>
          </p:cNvSpPr>
          <p:nvPr/>
        </p:nvSpPr>
        <p:spPr bwMode="gray">
          <a:xfrm>
            <a:off x="6363229" y="4856607"/>
            <a:ext cx="2455348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Demand management (focus on reducing demand for illegal wildlife products</a:t>
            </a:r>
          </a:p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Considered </a:t>
            </a:r>
            <a:r>
              <a:rPr lang="en-GB" sz="950" dirty="0"/>
              <a:t>l</a:t>
            </a:r>
            <a:r>
              <a:rPr lang="en-GB" sz="950" dirty="0" smtClean="0"/>
              <a:t>egalisation of trade</a:t>
            </a:r>
          </a:p>
        </p:txBody>
      </p:sp>
      <p:sp>
        <p:nvSpPr>
          <p:cNvPr id="53" name="Rectangle 7"/>
          <p:cNvSpPr txBox="1">
            <a:spLocks/>
          </p:cNvSpPr>
          <p:nvPr/>
        </p:nvSpPr>
        <p:spPr bwMode="gray">
          <a:xfrm>
            <a:off x="1939823" y="4715510"/>
            <a:ext cx="2603507" cy="7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err="1" smtClean="0"/>
              <a:t>MoU</a:t>
            </a:r>
            <a:r>
              <a:rPr lang="en-GB" sz="950" dirty="0" smtClean="0"/>
              <a:t> with Mozambique and other key countries</a:t>
            </a:r>
          </a:p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Interdepartmental cooperation</a:t>
            </a:r>
          </a:p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Improved anti-poaching units</a:t>
            </a:r>
          </a:p>
          <a:p>
            <a:pPr lvl="1">
              <a:spcBef>
                <a:spcPct val="10000"/>
              </a:spcBef>
              <a:spcAft>
                <a:spcPts val="0"/>
              </a:spcAft>
            </a:pPr>
            <a:r>
              <a:rPr lang="en-GB" sz="950" dirty="0" smtClean="0"/>
              <a:t>Improved intelligence gathering and analysis</a:t>
            </a:r>
          </a:p>
        </p:txBody>
      </p:sp>
      <p:cxnSp>
        <p:nvCxnSpPr>
          <p:cNvPr id="123" name="Straight Connector 122"/>
          <p:cNvCxnSpPr>
            <a:cxnSpLocks/>
          </p:cNvCxnSpPr>
          <p:nvPr/>
        </p:nvCxnSpPr>
        <p:spPr>
          <a:xfrm>
            <a:off x="1982153" y="5452688"/>
            <a:ext cx="248189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>
          <a:xfrm>
            <a:off x="126970" y="2680225"/>
            <a:ext cx="155733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126970" y="4513206"/>
            <a:ext cx="155733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39460" y="4747862"/>
            <a:ext cx="1748359" cy="1364051"/>
            <a:chOff x="4543019" y="4697060"/>
            <a:chExt cx="1748359" cy="1364051"/>
          </a:xfrm>
        </p:grpSpPr>
        <p:sp>
          <p:nvSpPr>
            <p:cNvPr id="5" name="TextBox 10"/>
            <p:cNvSpPr txBox="1"/>
            <p:nvPr>
              <p:custDataLst>
                <p:tags r:id="rId28"/>
              </p:custDataLst>
            </p:nvPr>
          </p:nvSpPr>
          <p:spPr>
            <a:xfrm>
              <a:off x="4543019" y="5377518"/>
              <a:ext cx="872731" cy="683593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en-US" sz="950" dirty="0"/>
            </a:p>
          </p:txBody>
        </p:sp>
        <p:sp>
          <p:nvSpPr>
            <p:cNvPr id="59" name="TextBox 10"/>
            <p:cNvSpPr txBox="1"/>
            <p:nvPr>
              <p:custDataLst>
                <p:tags r:id="rId29"/>
              </p:custDataLst>
            </p:nvPr>
          </p:nvSpPr>
          <p:spPr>
            <a:xfrm>
              <a:off x="4543019" y="4697060"/>
              <a:ext cx="872731" cy="68359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en-US" sz="950" dirty="0"/>
            </a:p>
          </p:txBody>
        </p:sp>
        <p:sp>
          <p:nvSpPr>
            <p:cNvPr id="60" name="TextBox 10"/>
            <p:cNvSpPr txBox="1"/>
            <p:nvPr>
              <p:custDataLst>
                <p:tags r:id="rId30"/>
              </p:custDataLst>
            </p:nvPr>
          </p:nvSpPr>
          <p:spPr>
            <a:xfrm>
              <a:off x="5418647" y="5377518"/>
              <a:ext cx="872731" cy="683593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en-US" sz="950" dirty="0"/>
            </a:p>
          </p:txBody>
        </p:sp>
        <p:sp>
          <p:nvSpPr>
            <p:cNvPr id="61" name="TextBox 10"/>
            <p:cNvSpPr txBox="1"/>
            <p:nvPr>
              <p:custDataLst>
                <p:tags r:id="rId31"/>
              </p:custDataLst>
            </p:nvPr>
          </p:nvSpPr>
          <p:spPr>
            <a:xfrm>
              <a:off x="5418647" y="4697060"/>
              <a:ext cx="872731" cy="68359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6200" tIns="76200" rIns="76200" bIns="7620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en-US" sz="950" dirty="0"/>
            </a:p>
          </p:txBody>
        </p:sp>
        <p:sp>
          <p:nvSpPr>
            <p:cNvPr id="37" name="Rectangle 28"/>
            <p:cNvSpPr txBox="1">
              <a:spLocks/>
            </p:cNvSpPr>
            <p:nvPr/>
          </p:nvSpPr>
          <p:spPr bwMode="gray">
            <a:xfrm>
              <a:off x="4604538" y="4884968"/>
              <a:ext cx="7866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800" b="1" dirty="0" smtClean="0">
                  <a:solidFill>
                    <a:schemeClr val="accent3"/>
                  </a:solidFill>
                </a:rPr>
                <a:t>Compulsory (Security - Law enforcement)</a:t>
              </a:r>
              <a:endParaRPr lang="en-US" sz="800" b="1" dirty="0">
                <a:solidFill>
                  <a:schemeClr val="accent3"/>
                </a:solidFill>
              </a:endParaRPr>
            </a:p>
          </p:txBody>
        </p:sp>
        <p:sp>
          <p:nvSpPr>
            <p:cNvPr id="38" name="Rectangle 28"/>
            <p:cNvSpPr txBox="1">
              <a:spLocks/>
            </p:cNvSpPr>
            <p:nvPr/>
          </p:nvSpPr>
          <p:spPr bwMode="gray">
            <a:xfrm>
              <a:off x="5466560" y="4751770"/>
              <a:ext cx="76555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800" b="1" dirty="0" smtClean="0">
                  <a:solidFill>
                    <a:schemeClr val="bg1"/>
                  </a:solidFill>
                </a:rPr>
                <a:t>International   and Regional Cooperation Demand 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28"/>
            <p:cNvSpPr txBox="1">
              <a:spLocks/>
            </p:cNvSpPr>
            <p:nvPr/>
          </p:nvSpPr>
          <p:spPr bwMode="gray">
            <a:xfrm>
              <a:off x="4604537" y="5508988"/>
              <a:ext cx="786612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US" sz="950" b="1" dirty="0" smtClean="0">
                  <a:solidFill>
                    <a:schemeClr val="bg1"/>
                  </a:solidFill>
                </a:rPr>
                <a:t>Management of Rhino Populations</a:t>
              </a:r>
              <a:endParaRPr lang="en-US" sz="95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28"/>
            <p:cNvSpPr txBox="1">
              <a:spLocks/>
            </p:cNvSpPr>
            <p:nvPr/>
          </p:nvSpPr>
          <p:spPr bwMode="gray">
            <a:xfrm>
              <a:off x="5495406" y="5565426"/>
              <a:ext cx="71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en-ZA" sz="800" b="1" dirty="0" smtClean="0">
                  <a:solidFill>
                    <a:schemeClr val="bg1"/>
                  </a:solidFill>
                </a:rPr>
                <a:t>Long Term Sustainability Measures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49903" y="3424949"/>
            <a:ext cx="216803" cy="234544"/>
            <a:chOff x="4436549" y="1819246"/>
            <a:chExt cx="440252" cy="476279"/>
          </a:xfrm>
        </p:grpSpPr>
        <p:sp>
          <p:nvSpPr>
            <p:cNvPr id="68" name="Chevron 67"/>
            <p:cNvSpPr/>
            <p:nvPr/>
          </p:nvSpPr>
          <p:spPr>
            <a:xfrm>
              <a:off x="4436549" y="1867181"/>
              <a:ext cx="223114" cy="38040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86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>
              <a:off x="4597457" y="1819246"/>
              <a:ext cx="279344" cy="47627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6899213" y="3424949"/>
            <a:ext cx="216803" cy="234544"/>
            <a:chOff x="4436549" y="1819246"/>
            <a:chExt cx="440252" cy="476279"/>
          </a:xfrm>
        </p:grpSpPr>
        <p:sp>
          <p:nvSpPr>
            <p:cNvPr id="79" name="Chevron 78"/>
            <p:cNvSpPr/>
            <p:nvPr/>
          </p:nvSpPr>
          <p:spPr>
            <a:xfrm>
              <a:off x="4436549" y="1867181"/>
              <a:ext cx="223114" cy="38040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86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  <p:sp>
          <p:nvSpPr>
            <p:cNvPr id="80" name="Chevron 79"/>
            <p:cNvSpPr/>
            <p:nvPr/>
          </p:nvSpPr>
          <p:spPr>
            <a:xfrm>
              <a:off x="4597457" y="1819246"/>
              <a:ext cx="279344" cy="47627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 rot="5400000" flipH="1">
            <a:off x="5268410" y="3952523"/>
            <a:ext cx="216803" cy="234544"/>
            <a:chOff x="4436549" y="1819246"/>
            <a:chExt cx="440252" cy="476279"/>
          </a:xfrm>
        </p:grpSpPr>
        <p:sp>
          <p:nvSpPr>
            <p:cNvPr id="85" name="Chevron 84"/>
            <p:cNvSpPr/>
            <p:nvPr/>
          </p:nvSpPr>
          <p:spPr>
            <a:xfrm>
              <a:off x="4436549" y="1867181"/>
              <a:ext cx="223114" cy="38040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86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>
              <a:off x="4597457" y="1819246"/>
              <a:ext cx="279344" cy="47627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6200000" flipH="1" flipV="1">
            <a:off x="5268410" y="3098532"/>
            <a:ext cx="216803" cy="234544"/>
            <a:chOff x="4436549" y="1819246"/>
            <a:chExt cx="440252" cy="476279"/>
          </a:xfrm>
        </p:grpSpPr>
        <p:sp>
          <p:nvSpPr>
            <p:cNvPr id="88" name="Chevron 87"/>
            <p:cNvSpPr/>
            <p:nvPr/>
          </p:nvSpPr>
          <p:spPr>
            <a:xfrm>
              <a:off x="4436549" y="1867181"/>
              <a:ext cx="223114" cy="38040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86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  <p:sp>
          <p:nvSpPr>
            <p:cNvPr id="89" name="Chevron 88"/>
            <p:cNvSpPr/>
            <p:nvPr/>
          </p:nvSpPr>
          <p:spPr>
            <a:xfrm>
              <a:off x="4597457" y="1819246"/>
              <a:ext cx="279344" cy="476279"/>
            </a:xfrm>
            <a:prstGeom prst="chevron">
              <a:avLst>
                <a:gd name="adj" fmla="val 37528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3152" tIns="73152" rIns="73152" bIns="73152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913429">
                <a:buClr>
                  <a:srgbClr val="002960"/>
                </a:buClr>
              </a:pPr>
              <a:endParaRPr lang="en-US" b="1" dirty="0" err="1">
                <a:solidFill>
                  <a:srgbClr val="002960"/>
                </a:solidFill>
                <a:cs typeface="Arial"/>
              </a:endParaRPr>
            </a:p>
          </p:txBody>
        </p:sp>
      </p:grpSp>
      <p:sp>
        <p:nvSpPr>
          <p:cNvPr id="62" name="McK 5. Source"/>
          <p:cNvSpPr>
            <a:spLocks noChangeArrowheads="1"/>
          </p:cNvSpPr>
          <p:nvPr/>
        </p:nvSpPr>
        <p:spPr bwMode="auto">
          <a:xfrm>
            <a:off x="1557867" y="6435725"/>
            <a:ext cx="542395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GB" sz="1000" baseline="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SOURCE: CITES population estimates;</a:t>
            </a:r>
            <a:r>
              <a:rPr lang="en-GB" sz="1000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Save the Rhino Annual Reports; DEA reports</a:t>
            </a:r>
            <a:endParaRPr lang="en-GB" sz="1000" baseline="0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2882900" y="2262116"/>
            <a:ext cx="2396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ZA" sz="1200" b="1" dirty="0" smtClean="0">
                <a:solidFill>
                  <a:schemeClr val="accent2"/>
                </a:solidFill>
              </a:rPr>
              <a:t>93</a:t>
            </a:r>
            <a:endParaRPr lang="en-ZA" sz="1200" b="1" dirty="0">
              <a:solidFill>
                <a:schemeClr val="accent2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53779" y="2242507"/>
            <a:ext cx="4474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smtClean="0">
                <a:solidFill>
                  <a:schemeClr val="accent2"/>
                </a:solidFill>
              </a:rPr>
              <a:t>487</a:t>
            </a:r>
            <a:endParaRPr lang="en-ZA" sz="1200" b="1" dirty="0">
              <a:solidFill>
                <a:schemeClr val="accent2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8058150" y="1125260"/>
            <a:ext cx="5078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20,430</a:t>
            </a:r>
            <a:endParaRPr lang="en-ZA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27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0" y="1414287"/>
            <a:ext cx="8961437" cy="495300"/>
            <a:chOff x="119063" y="1058863"/>
            <a:chExt cx="8961437" cy="495300"/>
          </a:xfrm>
        </p:grpSpPr>
        <p:sp>
          <p:nvSpPr>
            <p:cNvPr id="74" name="Rectangle 73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75" name="Straight Connector 74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2913">
              <a:tabLst>
                <a:tab pos="268288" algn="l"/>
              </a:tabLst>
            </a:pPr>
            <a:r>
              <a:rPr lang="en-US" dirty="0"/>
              <a:t>Example: To achieve security, a participation regarding land claims of neighboring communities needs to be facilitated</a:t>
            </a:r>
          </a:p>
        </p:txBody>
      </p:sp>
      <p:sp>
        <p:nvSpPr>
          <p:cNvPr id="8" name="AutoShape 250"/>
          <p:cNvSpPr>
            <a:spLocks noChangeArrowheads="1"/>
          </p:cNvSpPr>
          <p:nvPr/>
        </p:nvSpPr>
        <p:spPr bwMode="auto">
          <a:xfrm>
            <a:off x="398225" y="1177721"/>
            <a:ext cx="3766798" cy="2333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400" b="1" baseline="0" noProof="0" dirty="0" smtClean="0">
                <a:solidFill>
                  <a:schemeClr val="accent3"/>
                </a:solidFill>
                <a:latin typeface="+mn-lt"/>
                <a:ea typeface="+mn-ea"/>
              </a:rPr>
              <a:t>Status quo</a:t>
            </a:r>
            <a:endParaRPr lang="en-US" sz="1400" baseline="0" noProof="0" dirty="0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11" name="AutoShape 250"/>
          <p:cNvSpPr>
            <a:spLocks noChangeArrowheads="1"/>
          </p:cNvSpPr>
          <p:nvPr/>
        </p:nvSpPr>
        <p:spPr bwMode="auto">
          <a:xfrm>
            <a:off x="5068056" y="1177721"/>
            <a:ext cx="3495157" cy="2333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400" b="1" baseline="0" noProof="0" dirty="0" smtClean="0">
                <a:solidFill>
                  <a:schemeClr val="accent3"/>
                </a:solidFill>
                <a:latin typeface="+mn-lt"/>
                <a:ea typeface="+mn-ea"/>
              </a:rPr>
              <a:t>Desired state</a:t>
            </a:r>
            <a:endParaRPr lang="en-US" sz="1400" baseline="0" noProof="0" dirty="0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1" y="2710059"/>
            <a:ext cx="119034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i="1" dirty="0" smtClean="0">
                <a:solidFill>
                  <a:schemeClr val="accent3"/>
                </a:solidFill>
              </a:rPr>
              <a:t>Community facilitator convenes, facilitates and finds an amicable solution </a:t>
            </a:r>
            <a:endParaRPr lang="en-US" sz="1400" b="1" i="1" dirty="0">
              <a:solidFill>
                <a:schemeClr val="accent3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69336" y="2506663"/>
            <a:ext cx="1362075" cy="13620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</a:pPr>
            <a:endParaRPr 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40811" y="2017962"/>
            <a:ext cx="619125" cy="238125"/>
            <a:chOff x="1381876" y="2017962"/>
            <a:chExt cx="619125" cy="238125"/>
          </a:xfrm>
        </p:grpSpPr>
        <p:sp>
          <p:nvSpPr>
            <p:cNvPr id="20" name="Oval 19"/>
            <p:cNvSpPr/>
            <p:nvPr/>
          </p:nvSpPr>
          <p:spPr>
            <a:xfrm>
              <a:off x="1381876" y="2017962"/>
              <a:ext cx="619125" cy="238125"/>
            </a:xfrm>
            <a:prstGeom prst="ellips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3492" y="2029302"/>
              <a:ext cx="2158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400" dirty="0" smtClean="0"/>
                <a:t>TA</a:t>
              </a:r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56495" y="2702503"/>
            <a:ext cx="238125" cy="619125"/>
            <a:chOff x="2697560" y="2702503"/>
            <a:chExt cx="238125" cy="619125"/>
          </a:xfrm>
        </p:grpSpPr>
        <p:sp>
          <p:nvSpPr>
            <p:cNvPr id="19" name="Oval 18"/>
            <p:cNvSpPr/>
            <p:nvPr/>
          </p:nvSpPr>
          <p:spPr>
            <a:xfrm rot="4706938" flipV="1">
              <a:off x="2507060" y="2893003"/>
              <a:ext cx="619125" cy="238125"/>
            </a:xfrm>
            <a:prstGeom prst="ellips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4676510">
              <a:off x="2710186" y="2904342"/>
              <a:ext cx="2158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400" dirty="0" smtClean="0"/>
                <a:t>TA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1006127" y="2702503"/>
            <a:ext cx="238125" cy="619125"/>
            <a:chOff x="2697560" y="2702503"/>
            <a:chExt cx="238125" cy="619125"/>
          </a:xfrm>
        </p:grpSpPr>
        <p:sp>
          <p:nvSpPr>
            <p:cNvPr id="25" name="Oval 24"/>
            <p:cNvSpPr/>
            <p:nvPr/>
          </p:nvSpPr>
          <p:spPr>
            <a:xfrm rot="4706938" flipV="1">
              <a:off x="2507060" y="2893003"/>
              <a:ext cx="619125" cy="238125"/>
            </a:xfrm>
            <a:prstGeom prst="ellips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4676510">
              <a:off x="2710186" y="2904342"/>
              <a:ext cx="21589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400" dirty="0" smtClean="0"/>
                <a:t>TA</a:t>
              </a:r>
              <a:endParaRPr lang="en-US" sz="1400" dirty="0"/>
            </a:p>
          </p:txBody>
        </p:sp>
      </p:grpSp>
      <p:cxnSp>
        <p:nvCxnSpPr>
          <p:cNvPr id="30" name="Straight Connector 29"/>
          <p:cNvCxnSpPr>
            <a:stCxn id="19" idx="0"/>
          </p:cNvCxnSpPr>
          <p:nvPr/>
        </p:nvCxnSpPr>
        <p:spPr>
          <a:xfrm flipH="1">
            <a:off x="2923845" y="3035907"/>
            <a:ext cx="335062" cy="64664"/>
          </a:xfrm>
          <a:prstGeom prst="line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34249" y="3046621"/>
            <a:ext cx="335062" cy="64664"/>
          </a:xfrm>
          <a:prstGeom prst="line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46790" y="2256087"/>
            <a:ext cx="0" cy="250576"/>
          </a:xfrm>
          <a:prstGeom prst="line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239657" y="2267075"/>
            <a:ext cx="114300" cy="228600"/>
          </a:xfrm>
          <a:custGeom>
            <a:avLst/>
            <a:gdLst>
              <a:gd name="connsiteX0" fmla="*/ 114300 w 114300"/>
              <a:gd name="connsiteY0" fmla="*/ 0 h 228600"/>
              <a:gd name="connsiteX1" fmla="*/ 0 w 114300"/>
              <a:gd name="connsiteY1" fmla="*/ 123825 h 228600"/>
              <a:gd name="connsiteX2" fmla="*/ 114300 w 114300"/>
              <a:gd name="connsiteY2" fmla="*/ 114300 h 228600"/>
              <a:gd name="connsiteX3" fmla="*/ 19050 w 1143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28600">
                <a:moveTo>
                  <a:pt x="114300" y="0"/>
                </a:moveTo>
                <a:lnTo>
                  <a:pt x="0" y="123825"/>
                </a:lnTo>
                <a:lnTo>
                  <a:pt x="114300" y="114300"/>
                </a:lnTo>
                <a:lnTo>
                  <a:pt x="19050" y="228600"/>
                </a:lnTo>
              </a:path>
            </a:pathLst>
          </a:cu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Freeform 37"/>
          <p:cNvSpPr/>
          <p:nvPr/>
        </p:nvSpPr>
        <p:spPr>
          <a:xfrm>
            <a:off x="1271294" y="2897764"/>
            <a:ext cx="114300" cy="228600"/>
          </a:xfrm>
          <a:custGeom>
            <a:avLst/>
            <a:gdLst>
              <a:gd name="connsiteX0" fmla="*/ 114300 w 114300"/>
              <a:gd name="connsiteY0" fmla="*/ 0 h 228600"/>
              <a:gd name="connsiteX1" fmla="*/ 0 w 114300"/>
              <a:gd name="connsiteY1" fmla="*/ 123825 h 228600"/>
              <a:gd name="connsiteX2" fmla="*/ 114300 w 114300"/>
              <a:gd name="connsiteY2" fmla="*/ 114300 h 228600"/>
              <a:gd name="connsiteX3" fmla="*/ 19050 w 1143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28600">
                <a:moveTo>
                  <a:pt x="114300" y="0"/>
                </a:moveTo>
                <a:lnTo>
                  <a:pt x="0" y="123825"/>
                </a:lnTo>
                <a:lnTo>
                  <a:pt x="114300" y="114300"/>
                </a:lnTo>
                <a:lnTo>
                  <a:pt x="19050" y="228600"/>
                </a:lnTo>
              </a:path>
            </a:pathLst>
          </a:cu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Freeform 38"/>
          <p:cNvSpPr/>
          <p:nvPr/>
        </p:nvSpPr>
        <p:spPr>
          <a:xfrm>
            <a:off x="3086923" y="2897764"/>
            <a:ext cx="114300" cy="228600"/>
          </a:xfrm>
          <a:custGeom>
            <a:avLst/>
            <a:gdLst>
              <a:gd name="connsiteX0" fmla="*/ 114300 w 114300"/>
              <a:gd name="connsiteY0" fmla="*/ 0 h 228600"/>
              <a:gd name="connsiteX1" fmla="*/ 0 w 114300"/>
              <a:gd name="connsiteY1" fmla="*/ 123825 h 228600"/>
              <a:gd name="connsiteX2" fmla="*/ 114300 w 114300"/>
              <a:gd name="connsiteY2" fmla="*/ 114300 h 228600"/>
              <a:gd name="connsiteX3" fmla="*/ 19050 w 1143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28600">
                <a:moveTo>
                  <a:pt x="114300" y="0"/>
                </a:moveTo>
                <a:lnTo>
                  <a:pt x="0" y="123825"/>
                </a:lnTo>
                <a:lnTo>
                  <a:pt x="114300" y="114300"/>
                </a:lnTo>
                <a:lnTo>
                  <a:pt x="19050" y="228600"/>
                </a:lnTo>
              </a:path>
            </a:pathLst>
          </a:cu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2120530" y="2538392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0%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18078" y="3012064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0%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23210" y="3012064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0%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16949" y="2838768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Reserve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endCxn id="17" idx="4"/>
          </p:cNvCxnSpPr>
          <p:nvPr/>
        </p:nvCxnSpPr>
        <p:spPr>
          <a:xfrm flipV="1">
            <a:off x="2250374" y="3868738"/>
            <a:ext cx="0" cy="633334"/>
          </a:xfrm>
          <a:prstGeom prst="line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49511" y="3964788"/>
            <a:ext cx="9553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100%</a:t>
            </a:r>
          </a:p>
          <a:p>
            <a:r>
              <a:rPr lang="en-US" sz="1400" dirty="0" smtClean="0"/>
              <a:t>Land claims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067086" y="4550477"/>
            <a:ext cx="3665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/>
              <a:t>CPA</a:t>
            </a:r>
            <a:endParaRPr lang="en-US" sz="1400" b="1" dirty="0"/>
          </a:p>
        </p:txBody>
      </p:sp>
      <p:sp>
        <p:nvSpPr>
          <p:cNvPr id="49" name="Down Arrow 48"/>
          <p:cNvSpPr/>
          <p:nvPr/>
        </p:nvSpPr>
        <p:spPr>
          <a:xfrm flipV="1">
            <a:off x="2012548" y="4769480"/>
            <a:ext cx="475651" cy="678180"/>
          </a:xfrm>
          <a:prstGeom prst="downArrow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lt1"/>
              </a:buClr>
            </a:pPr>
            <a:endParaRPr lang="en-US" sz="1400" b="1" dirty="0" err="1" smtClean="0"/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828286" y="5533005"/>
            <a:ext cx="290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Government comes with a project but causes conflict by talking to subset of people  </a:t>
            </a:r>
            <a:endParaRPr lang="en-US" sz="1400" dirty="0"/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398225" y="1446057"/>
            <a:ext cx="37667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dirty="0" smtClean="0"/>
              <a:t>Neighboring communities needs to buy-in to support security efforts</a:t>
            </a:r>
            <a:endParaRPr lang="en-US" sz="1400" dirty="0"/>
          </a:p>
        </p:txBody>
      </p:sp>
      <p:sp>
        <p:nvSpPr>
          <p:cNvPr id="53" name="Freeform 52"/>
          <p:cNvSpPr/>
          <p:nvPr/>
        </p:nvSpPr>
        <p:spPr>
          <a:xfrm>
            <a:off x="2443522" y="4702499"/>
            <a:ext cx="114300" cy="228600"/>
          </a:xfrm>
          <a:custGeom>
            <a:avLst/>
            <a:gdLst>
              <a:gd name="connsiteX0" fmla="*/ 114300 w 114300"/>
              <a:gd name="connsiteY0" fmla="*/ 0 h 228600"/>
              <a:gd name="connsiteX1" fmla="*/ 0 w 114300"/>
              <a:gd name="connsiteY1" fmla="*/ 123825 h 228600"/>
              <a:gd name="connsiteX2" fmla="*/ 114300 w 114300"/>
              <a:gd name="connsiteY2" fmla="*/ 114300 h 228600"/>
              <a:gd name="connsiteX3" fmla="*/ 19050 w 1143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28600">
                <a:moveTo>
                  <a:pt x="114300" y="0"/>
                </a:moveTo>
                <a:lnTo>
                  <a:pt x="0" y="123825"/>
                </a:lnTo>
                <a:lnTo>
                  <a:pt x="114300" y="114300"/>
                </a:lnTo>
                <a:lnTo>
                  <a:pt x="19050" y="228600"/>
                </a:lnTo>
              </a:path>
            </a:pathLst>
          </a:cu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03" name="Group 102"/>
          <p:cNvGrpSpPr/>
          <p:nvPr/>
        </p:nvGrpSpPr>
        <p:grpSpPr>
          <a:xfrm>
            <a:off x="5362296" y="2017962"/>
            <a:ext cx="2906676" cy="4161374"/>
            <a:chOff x="5220348" y="2017962"/>
            <a:chExt cx="2906676" cy="4161374"/>
          </a:xfrm>
        </p:grpSpPr>
        <p:grpSp>
          <p:nvGrpSpPr>
            <p:cNvPr id="101" name="Group 100"/>
            <p:cNvGrpSpPr/>
            <p:nvPr/>
          </p:nvGrpSpPr>
          <p:grpSpPr>
            <a:xfrm>
              <a:off x="5429440" y="2017962"/>
              <a:ext cx="2488493" cy="3429698"/>
              <a:chOff x="5976534" y="2017962"/>
              <a:chExt cx="2488493" cy="342969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6539743" y="2506663"/>
                <a:ext cx="1362075" cy="13620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tx2"/>
                  </a:buClr>
                </a:pPr>
                <a:endParaRPr lang="en-US" sz="1400" dirty="0" err="1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6911218" y="2017962"/>
                <a:ext cx="619125" cy="238125"/>
                <a:chOff x="1381876" y="2017962"/>
                <a:chExt cx="619125" cy="23812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381876" y="2017962"/>
                  <a:ext cx="619125" cy="238125"/>
                </a:xfrm>
                <a:prstGeom prst="ellips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583492" y="2029302"/>
                  <a:ext cx="21589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TA</a:t>
                  </a:r>
                  <a:endParaRPr lang="en-US" sz="1400" dirty="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8226902" y="2702503"/>
                <a:ext cx="238125" cy="619125"/>
                <a:chOff x="2697560" y="2702503"/>
                <a:chExt cx="238125" cy="619125"/>
              </a:xfrm>
            </p:grpSpPr>
            <p:sp>
              <p:nvSpPr>
                <p:cNvPr id="84" name="Oval 83"/>
                <p:cNvSpPr/>
                <p:nvPr/>
              </p:nvSpPr>
              <p:spPr>
                <a:xfrm rot="4706938" flipV="1">
                  <a:off x="2507060" y="2893003"/>
                  <a:ext cx="619125" cy="238125"/>
                </a:xfrm>
                <a:prstGeom prst="ellips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 rot="4676510">
                  <a:off x="2710186" y="2904342"/>
                  <a:ext cx="21589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TA</a:t>
                  </a:r>
                  <a:endParaRPr lang="en-US" sz="14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 flipH="1">
                <a:off x="5976534" y="2702503"/>
                <a:ext cx="238125" cy="619125"/>
                <a:chOff x="2697560" y="2702503"/>
                <a:chExt cx="238125" cy="619125"/>
              </a:xfrm>
            </p:grpSpPr>
            <p:sp>
              <p:nvSpPr>
                <p:cNvPr id="87" name="Oval 86"/>
                <p:cNvSpPr/>
                <p:nvPr/>
              </p:nvSpPr>
              <p:spPr>
                <a:xfrm rot="4706938" flipV="1">
                  <a:off x="2507060" y="2893003"/>
                  <a:ext cx="619125" cy="238125"/>
                </a:xfrm>
                <a:prstGeom prst="ellips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 rot="4676510">
                  <a:off x="2710186" y="2904342"/>
                  <a:ext cx="21589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TA</a:t>
                  </a:r>
                  <a:endParaRPr lang="en-US" sz="1400" dirty="0"/>
                </a:p>
              </p:txBody>
            </p:sp>
          </p:grpSp>
          <p:cxnSp>
            <p:nvCxnSpPr>
              <p:cNvPr id="89" name="Straight Connector 88"/>
              <p:cNvCxnSpPr>
                <a:stCxn id="84" idx="0"/>
              </p:cNvCxnSpPr>
              <p:nvPr/>
            </p:nvCxnSpPr>
            <p:spPr>
              <a:xfrm flipH="1">
                <a:off x="7894252" y="3035907"/>
                <a:ext cx="335062" cy="64664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204656" y="3046621"/>
                <a:ext cx="335062" cy="64664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7117197" y="2256087"/>
                <a:ext cx="0" cy="250576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7090937" y="2538392"/>
                <a:ext cx="3590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10%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479063" y="3012064"/>
                <a:ext cx="3590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10%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593617" y="3012064"/>
                <a:ext cx="3590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10%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5" name="Straight Connector 94"/>
              <p:cNvCxnSpPr>
                <a:endCxn id="79" idx="4"/>
              </p:cNvCxnSpPr>
              <p:nvPr/>
            </p:nvCxnSpPr>
            <p:spPr>
              <a:xfrm flipV="1">
                <a:off x="7220781" y="3868738"/>
                <a:ext cx="0" cy="633334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319918" y="3964788"/>
                <a:ext cx="3590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sz="1400" dirty="0"/>
                  <a:t>7</a:t>
                </a:r>
                <a:r>
                  <a:rPr lang="en-US" sz="1400" dirty="0" smtClean="0"/>
                  <a:t>0%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037493" y="4550477"/>
                <a:ext cx="3665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/>
                <a:r>
                  <a:rPr lang="en-US" sz="1400" b="1" dirty="0" smtClean="0"/>
                  <a:t>CPA</a:t>
                </a:r>
                <a:endParaRPr lang="en-US" sz="1400" b="1" dirty="0"/>
              </a:p>
            </p:txBody>
          </p:sp>
          <p:sp>
            <p:nvSpPr>
              <p:cNvPr id="98" name="Down Arrow 97"/>
              <p:cNvSpPr/>
              <p:nvPr/>
            </p:nvSpPr>
            <p:spPr>
              <a:xfrm flipV="1">
                <a:off x="6982955" y="4769480"/>
                <a:ext cx="475651" cy="678180"/>
              </a:xfrm>
              <a:prstGeom prst="downArrow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chemeClr val="lt1"/>
                  </a:buClr>
                </a:pPr>
                <a:endParaRPr lang="en-US" sz="1400" b="1" dirty="0" err="1" smtClean="0"/>
              </a:p>
            </p:txBody>
          </p:sp>
        </p:grpSp>
        <p:sp>
          <p:nvSpPr>
            <p:cNvPr id="99" name="TextBox 98"/>
            <p:cNvSpPr txBox="1">
              <a:spLocks/>
            </p:cNvSpPr>
            <p:nvPr/>
          </p:nvSpPr>
          <p:spPr>
            <a:xfrm>
              <a:off x="5220348" y="5533005"/>
              <a:ext cx="29066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dirty="0" smtClean="0"/>
                <a:t>Government comes in and facilitator guides whom to engage with to reduce conflict</a:t>
              </a:r>
              <a:endParaRPr lang="en-US" sz="1400" dirty="0"/>
            </a:p>
          </p:txBody>
        </p:sp>
      </p:grpSp>
      <p:cxnSp>
        <p:nvCxnSpPr>
          <p:cNvPr id="106" name="Straight Connector 105"/>
          <p:cNvCxnSpPr>
            <a:cxnSpLocks/>
          </p:cNvCxnSpPr>
          <p:nvPr/>
        </p:nvCxnSpPr>
        <p:spPr>
          <a:xfrm>
            <a:off x="398225" y="1922664"/>
            <a:ext cx="376679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067086" y="1932617"/>
            <a:ext cx="0" cy="116467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133365" y="1922664"/>
            <a:ext cx="0" cy="78168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365922" y="1922664"/>
            <a:ext cx="0" cy="78168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5B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B1</a:t>
            </a:r>
          </a:p>
        </p:txBody>
      </p:sp>
      <p:sp>
        <p:nvSpPr>
          <p:cNvPr id="73" name="1. On-page tracker"/>
          <p:cNvSpPr>
            <a:spLocks noChangeArrowheads="1"/>
          </p:cNvSpPr>
          <p:nvPr/>
        </p:nvSpPr>
        <p:spPr bwMode="auto">
          <a:xfrm>
            <a:off x="171451" y="26988"/>
            <a:ext cx="52299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COMMUNITY EMPOWERMENT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346913" y="1143094"/>
            <a:ext cx="535391" cy="534542"/>
            <a:chOff x="2996265" y="1466155"/>
            <a:chExt cx="1133775" cy="1131976"/>
          </a:xfrm>
        </p:grpSpPr>
        <p:sp>
          <p:nvSpPr>
            <p:cNvPr id="77" name="Oval 76"/>
            <p:cNvSpPr/>
            <p:nvPr/>
          </p:nvSpPr>
          <p:spPr bwMode="gray">
            <a:xfrm>
              <a:off x="2996265" y="1466155"/>
              <a:ext cx="1133775" cy="113197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96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78" name="Group 77"/>
            <p:cNvGrpSpPr/>
            <p:nvPr>
              <p:custDataLst>
                <p:tags r:id="rId3"/>
              </p:custDataLst>
            </p:nvPr>
          </p:nvGrpSpPr>
          <p:grpSpPr bwMode="gray">
            <a:xfrm>
              <a:off x="3187955" y="1644533"/>
              <a:ext cx="750394" cy="775221"/>
              <a:chOff x="5519452" y="3842652"/>
              <a:chExt cx="378904" cy="495782"/>
            </a:xfrm>
          </p:grpSpPr>
          <p:sp>
            <p:nvSpPr>
              <p:cNvPr id="100" name="Chevron 99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solidFill>
                <a:schemeClr val="accent4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2" name="Chevron 101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6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53" name="think-cell Slide" r:id="rId16" imgW="353" imgH="353" progId="TCLayout.ActiveDocument.1">
                  <p:embed/>
                </p:oleObj>
              </mc:Choice>
              <mc:Fallback>
                <p:oleObj name="think-cell Slide" r:id="rId1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ZA" dirty="0" err="1" smtClean="0">
              <a:solidFill>
                <a:schemeClr val="tx1"/>
              </a:solidFill>
              <a:sym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974457"/>
            <a:ext cx="8961437" cy="495300"/>
            <a:chOff x="119063" y="1058863"/>
            <a:chExt cx="8961437" cy="495300"/>
          </a:xfrm>
        </p:grpSpPr>
        <p:sp>
          <p:nvSpPr>
            <p:cNvPr id="31" name="Rectangle 30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2913">
              <a:tabLst>
                <a:tab pos="268288" algn="l"/>
              </a:tabLst>
            </a:pPr>
            <a:r>
              <a:rPr lang="en-US" dirty="0"/>
              <a:t>Community-based </a:t>
            </a:r>
            <a:r>
              <a:rPr lang="en-US" dirty="0" smtClean="0"/>
              <a:t>ambassadors </a:t>
            </a:r>
            <a:r>
              <a:rPr lang="en-US" dirty="0"/>
              <a:t>have proven to be a model to empower communities economically and increase </a:t>
            </a:r>
            <a:r>
              <a:rPr lang="en-US" dirty="0" smtClean="0"/>
              <a:t>buy-in</a:t>
            </a:r>
            <a:endParaRPr lang="en-US" dirty="0"/>
          </a:p>
        </p:txBody>
      </p:sp>
      <p:sp>
        <p:nvSpPr>
          <p:cNvPr id="6" name="Rectangle 286"/>
          <p:cNvSpPr txBox="1">
            <a:spLocks noChangeArrowheads="1"/>
          </p:cNvSpPr>
          <p:nvPr/>
        </p:nvSpPr>
        <p:spPr bwMode="auto">
          <a:xfrm>
            <a:off x="4935538" y="1081088"/>
            <a:ext cx="3854450" cy="461632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defPPr>
              <a:defRPr lang="en-US"/>
            </a:defPPr>
          </a:lstStyle>
          <a:p>
            <a:pPr lvl="1"/>
            <a:endParaRPr lang="en-US" dirty="0"/>
          </a:p>
        </p:txBody>
      </p:sp>
      <p:sp>
        <p:nvSpPr>
          <p:cNvPr id="8" name="Rectangle 286"/>
          <p:cNvSpPr txBox="1">
            <a:spLocks noChangeArrowheads="1"/>
          </p:cNvSpPr>
          <p:nvPr/>
        </p:nvSpPr>
        <p:spPr bwMode="auto">
          <a:xfrm>
            <a:off x="4935538" y="1089025"/>
            <a:ext cx="3854450" cy="3785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2"/>
          <p:cNvSpPr txBox="1"/>
          <p:nvPr/>
        </p:nvSpPr>
        <p:spPr>
          <a:xfrm>
            <a:off x="5016600" y="1536700"/>
            <a:ext cx="3692327" cy="369331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spcBef>
                <a:spcPts val="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en-US" dirty="0"/>
              <a:t>Create awareness and role models</a:t>
            </a:r>
          </a:p>
          <a:p>
            <a:pPr lvl="1"/>
            <a:r>
              <a:rPr lang="en-US" dirty="0"/>
              <a:t>Advocacy and lobbying for protection of Rhino</a:t>
            </a:r>
          </a:p>
          <a:p>
            <a:pPr lvl="1"/>
            <a:r>
              <a:rPr lang="en-GB" dirty="0"/>
              <a:t>Expose communities to positive sides of law enforcement officials (including </a:t>
            </a:r>
            <a:r>
              <a:rPr lang="en-GB" dirty="0" err="1"/>
              <a:t>APU</a:t>
            </a:r>
            <a:r>
              <a:rPr lang="en-GB" dirty="0"/>
              <a:t> rangers)</a:t>
            </a:r>
            <a:endParaRPr lang="en-US" dirty="0"/>
          </a:p>
          <a:p>
            <a:pPr lvl="1"/>
            <a:r>
              <a:rPr lang="en-US" dirty="0"/>
              <a:t>Job creation and improved livelihood</a:t>
            </a:r>
          </a:p>
          <a:p>
            <a:pPr lvl="1"/>
            <a:r>
              <a:rPr lang="en-US" dirty="0"/>
              <a:t>Increased support rates of arrests</a:t>
            </a:r>
          </a:p>
          <a:p>
            <a:pPr lvl="1"/>
            <a:r>
              <a:rPr lang="en-US" dirty="0"/>
              <a:t>Skill building for community members</a:t>
            </a:r>
          </a:p>
          <a:p>
            <a:pPr lvl="1"/>
            <a:r>
              <a:rPr lang="en-US" dirty="0"/>
              <a:t>Decrease involvement in poaching activities from local community</a:t>
            </a:r>
          </a:p>
          <a:p>
            <a:pPr lvl="1"/>
            <a:r>
              <a:rPr lang="en-US" dirty="0"/>
              <a:t>Creating of a sense of ownership towards conservation</a:t>
            </a:r>
          </a:p>
          <a:p>
            <a:pPr lvl="1"/>
            <a:r>
              <a:rPr lang="en-US" dirty="0"/>
              <a:t>Enabling communities to sustainable use of natural resources</a:t>
            </a:r>
          </a:p>
        </p:txBody>
      </p:sp>
      <p:sp>
        <p:nvSpPr>
          <p:cNvPr id="11" name="Rectangle 2"/>
          <p:cNvSpPr txBox="1"/>
          <p:nvPr/>
        </p:nvSpPr>
        <p:spPr>
          <a:xfrm>
            <a:off x="5034879" y="1154113"/>
            <a:ext cx="365576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…and come with several advantages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86"/>
          <p:cNvSpPr txBox="1">
            <a:spLocks noChangeArrowheads="1"/>
          </p:cNvSpPr>
          <p:nvPr/>
        </p:nvSpPr>
        <p:spPr bwMode="auto">
          <a:xfrm>
            <a:off x="171450" y="3200400"/>
            <a:ext cx="4664747" cy="249281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defPPr>
              <a:defRPr lang="en-US"/>
            </a:defPPr>
          </a:lstStyle>
          <a:p>
            <a:pPr lvl="1"/>
            <a:endParaRPr lang="en-US" dirty="0"/>
          </a:p>
        </p:txBody>
      </p:sp>
      <p:sp>
        <p:nvSpPr>
          <p:cNvPr id="5" name="Rectangle 286"/>
          <p:cNvSpPr txBox="1">
            <a:spLocks noChangeArrowheads="1"/>
          </p:cNvSpPr>
          <p:nvPr/>
        </p:nvSpPr>
        <p:spPr bwMode="auto">
          <a:xfrm>
            <a:off x="171450" y="1081088"/>
            <a:ext cx="4664747" cy="2016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defPPr>
              <a:defRPr lang="en-US"/>
            </a:defPPr>
          </a:lstStyle>
          <a:p>
            <a:pPr lvl="1"/>
            <a:endParaRPr lang="en-US" dirty="0"/>
          </a:p>
        </p:txBody>
      </p:sp>
      <p:sp>
        <p:nvSpPr>
          <p:cNvPr id="7" name="Rectangle 286"/>
          <p:cNvSpPr txBox="1">
            <a:spLocks noChangeArrowheads="1"/>
          </p:cNvSpPr>
          <p:nvPr/>
        </p:nvSpPr>
        <p:spPr bwMode="auto">
          <a:xfrm>
            <a:off x="171450" y="1081088"/>
            <a:ext cx="4664747" cy="3939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2"/>
          <p:cNvSpPr txBox="1"/>
          <p:nvPr/>
        </p:nvSpPr>
        <p:spPr>
          <a:xfrm>
            <a:off x="282150" y="1506538"/>
            <a:ext cx="4424299" cy="147732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dirty="0" smtClean="0"/>
              <a:t>KZN</a:t>
            </a:r>
            <a:r>
              <a:rPr lang="en-US" baseline="30000" dirty="0" smtClean="0"/>
              <a:t>1</a:t>
            </a:r>
            <a:r>
              <a:rPr lang="en-US" dirty="0" smtClean="0"/>
              <a:t> 400 “rhino ambassadors”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Black Mambas 37 covering Limpopo area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K2C 27 rhino ambassadors covering Mpumalanga area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Kids in park in KNP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Honorary Rangers </a:t>
            </a:r>
            <a:endParaRPr lang="en-US" dirty="0"/>
          </a:p>
        </p:txBody>
      </p:sp>
      <p:sp>
        <p:nvSpPr>
          <p:cNvPr id="12" name="Rectangle 2"/>
          <p:cNvSpPr txBox="1"/>
          <p:nvPr/>
        </p:nvSpPr>
        <p:spPr>
          <a:xfrm>
            <a:off x="291675" y="1154113"/>
            <a:ext cx="442429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Existing community ambassador models…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286"/>
          <p:cNvSpPr txBox="1">
            <a:spLocks noChangeArrowheads="1"/>
          </p:cNvSpPr>
          <p:nvPr/>
        </p:nvSpPr>
        <p:spPr bwMode="auto">
          <a:xfrm>
            <a:off x="171450" y="3200400"/>
            <a:ext cx="4664747" cy="3939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Rectangle 2"/>
          <p:cNvSpPr txBox="1"/>
          <p:nvPr/>
        </p:nvSpPr>
        <p:spPr>
          <a:xfrm>
            <a:off x="291675" y="3275013"/>
            <a:ext cx="442429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…are showing impact…</a:t>
            </a:r>
            <a:r>
              <a:rPr lang="en-US" b="1" baseline="30000" dirty="0" smtClean="0">
                <a:solidFill>
                  <a:schemeClr val="bg1"/>
                </a:solidFill>
              </a:rPr>
              <a:t>1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80999" y="4152900"/>
          <a:ext cx="3229006" cy="123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54" name="Chart" r:id="rId18" imgW="3226029" imgH="1238119" progId="MSGraph.Chart.8">
                  <p:embed followColorScheme="full"/>
                </p:oleObj>
              </mc:Choice>
              <mc:Fallback>
                <p:oleObj name="Chart" r:id="rId18" imgW="3226029" imgH="123811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0999" y="4152900"/>
                        <a:ext cx="3229006" cy="123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777875" y="4235450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56C6169-FA59-483A-94BA-B053E0E3F56F}" type="datetime'''''''''''''''''''''''2''''.''''3''''''''4'''''''''''''''''''">
              <a:rPr lang="en-ZA" altLang="en-US">
                <a:sym typeface="+mn-lt"/>
              </a:rPr>
              <a:pPr algn="ctr"/>
              <a:t>2.34</a:t>
            </a:fld>
            <a:endParaRPr lang="en-ZA" noProof="0" dirty="0" smtClean="0">
              <a:sym typeface="+mn-lt"/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768350" y="540543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2013</a:t>
            </a:r>
            <a:endParaRPr lang="en-US" noProof="0" dirty="0" smtClean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782763" y="462597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B2C01F1-CE99-4B38-86F4-DFC80045F1BB}" type="datetime'''1''''''''''''''''''''''''''''''''.1''''''6'''''''''''''''">
              <a:rPr lang="en-ZA" altLang="en-US">
                <a:sym typeface="+mn-lt"/>
              </a:rPr>
              <a:pPr algn="ctr"/>
              <a:t>1.16</a:t>
            </a:fld>
            <a:endParaRPr lang="en-ZA" noProof="0" dirty="0" smtClean="0">
              <a:sym typeface="+mn-lt"/>
            </a:endParaRPr>
          </a:p>
        </p:txBody>
      </p:sp>
      <p:sp>
        <p:nvSpPr>
          <p:cNvPr id="38" name="Rectangle 3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787650" y="4616450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F800F4A-8216-48CA-B358-DC79A8A47991}" type="datetime'''''''''1''''''''''''''''.''''''''''''21'''''''''''''''''">
              <a:rPr lang="en-ZA" altLang="en-US">
                <a:sym typeface="+mn-lt"/>
              </a:rPr>
              <a:pPr algn="ctr"/>
              <a:t>1.21</a:t>
            </a:fld>
            <a:endParaRPr lang="en-ZA" noProof="0" dirty="0" smtClean="0">
              <a:sym typeface="+mn-lt"/>
            </a:endParaRPr>
          </a:p>
        </p:txBody>
      </p:sp>
      <p:sp>
        <p:nvSpPr>
          <p:cNvPr id="29" name="Rectangle 28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778125" y="540543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2015</a:t>
            </a:r>
            <a:endParaRPr lang="en-US" noProof="0" dirty="0" smtClean="0">
              <a:sym typeface="+mn-lt"/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773238" y="540543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2014</a:t>
            </a:r>
            <a:endParaRPr lang="en-US" noProof="0" dirty="0" smtClean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495300" y="3900488"/>
            <a:ext cx="4132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2"/>
                </a:solidFill>
                <a:sym typeface="+mn-lt"/>
              </a:rPr>
              <a:t>Animals poached per month per 100 000ha</a:t>
            </a:r>
          </a:p>
        </p:txBody>
      </p:sp>
      <p:cxnSp>
        <p:nvCxnSpPr>
          <p:cNvPr id="16" name="Straight Connector 15"/>
          <p:cNvCxnSpPr/>
          <p:nvPr>
            <p:custDataLst>
              <p:tags r:id="rId12"/>
            </p:custDataLst>
          </p:nvPr>
        </p:nvCxnSpPr>
        <p:spPr bwMode="gray">
          <a:xfrm>
            <a:off x="1000125" y="4505325"/>
            <a:ext cx="782638" cy="147638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3"/>
            </p:custDataLst>
          </p:nvPr>
        </p:nvCxnSpPr>
        <p:spPr bwMode="gray">
          <a:xfrm>
            <a:off x="2228850" y="4737100"/>
            <a:ext cx="558800" cy="10636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4"/>
            </p:custDataLst>
          </p:nvPr>
        </p:nvCxnSpPr>
        <p:spPr bwMode="gray">
          <a:xfrm>
            <a:off x="2878138" y="4860925"/>
            <a:ext cx="131763" cy="2540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/>
          <p:nvPr/>
        </p:nvSpPr>
        <p:spPr>
          <a:xfrm>
            <a:off x="282150" y="3635375"/>
            <a:ext cx="442429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en-US" dirty="0"/>
              <a:t>Rhino loss rate: </a:t>
            </a:r>
            <a:r>
              <a:rPr lang="en-US" dirty="0" err="1"/>
              <a:t>GRU</a:t>
            </a:r>
            <a:r>
              <a:rPr lang="en-US" dirty="0"/>
              <a:t> </a:t>
            </a:r>
            <a:r>
              <a:rPr lang="en-US" dirty="0" smtClean="0"/>
              <a:t>Reserves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24492" y="4481513"/>
            <a:ext cx="931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/>
              <a:t>2016 </a:t>
            </a:r>
            <a:r>
              <a:rPr lang="en-ZA" b="1" dirty="0"/>
              <a:t>0%  up to date</a:t>
            </a:r>
          </a:p>
        </p:txBody>
      </p:sp>
      <p:sp>
        <p:nvSpPr>
          <p:cNvPr id="34" name="4. Footnote"/>
          <p:cNvSpPr txBox="1">
            <a:spLocks noChangeArrowheads="1"/>
          </p:cNvSpPr>
          <p:nvPr/>
        </p:nvSpPr>
        <p:spPr bwMode="auto">
          <a:xfrm>
            <a:off x="171752" y="5898382"/>
            <a:ext cx="86182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9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</a:t>
            </a:r>
            <a:r>
              <a:rPr lang="en-US" dirty="0" smtClean="0"/>
              <a:t>Kruger</a:t>
            </a:r>
          </a:p>
          <a:p>
            <a:r>
              <a:rPr lang="en-ZA" dirty="0"/>
              <a:t>2 Canyon Impact study of the Rhino ambassadors </a:t>
            </a:r>
            <a:r>
              <a:rPr lang="en-ZA" dirty="0" smtClean="0"/>
              <a:t>programme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27" y="5005908"/>
            <a:ext cx="2035095" cy="1580656"/>
          </a:xfrm>
          <a:prstGeom prst="rect">
            <a:avLst/>
          </a:prstGeom>
        </p:spPr>
      </p:pic>
      <p:sp>
        <p:nvSpPr>
          <p:cNvPr id="35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5B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41" name="1. On-page tracker"/>
          <p:cNvSpPr>
            <a:spLocks noChangeArrowheads="1"/>
          </p:cNvSpPr>
          <p:nvPr/>
        </p:nvSpPr>
        <p:spPr bwMode="auto">
          <a:xfrm>
            <a:off x="171451" y="26988"/>
            <a:ext cx="52299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COMMUNITY EMPOWERMENT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95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31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71451" y="230188"/>
            <a:ext cx="8618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61950" defTabSz="895255" eaLnBrk="1" hangingPunct="1">
              <a:tabLst>
                <a:tab pos="268288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defTabSz="895255" eaLnBrk="1" hangingPunct="1">
              <a:defRPr sz="1900" b="1">
                <a:solidFill>
                  <a:schemeClr val="tx2"/>
                </a:solidFill>
              </a:defRPr>
            </a:lvl2pPr>
            <a:lvl3pPr defTabSz="895255" eaLnBrk="1" hangingPunct="1">
              <a:defRPr sz="1900" b="1">
                <a:solidFill>
                  <a:schemeClr val="tx2"/>
                </a:solidFill>
              </a:defRPr>
            </a:lvl3pPr>
            <a:lvl4pPr defTabSz="895255" eaLnBrk="1" hangingPunct="1">
              <a:defRPr sz="1900" b="1">
                <a:solidFill>
                  <a:schemeClr val="tx2"/>
                </a:solidFill>
              </a:defRPr>
            </a:lvl4pPr>
            <a:lvl5pPr defTabSz="895255" eaLnBrk="1" hangingPunct="1">
              <a:defRPr sz="1900" b="1">
                <a:solidFill>
                  <a:schemeClr val="tx2"/>
                </a:solidFill>
              </a:defRPr>
            </a:lvl5pPr>
            <a:lvl6pPr marL="457151" defTabSz="89525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6pPr>
            <a:lvl7pPr marL="914303" defTabSz="89525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7pPr>
            <a:lvl8pPr marL="1371454" defTabSz="89525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8pPr>
            <a:lvl9pPr marL="1828607" defTabSz="895255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</a:defRPr>
            </a:lvl9pPr>
          </a:lstStyle>
          <a:p>
            <a:pPr marL="442913"/>
            <a:r>
              <a:rPr lang="en-US" dirty="0"/>
              <a:t>Community </a:t>
            </a:r>
            <a:r>
              <a:rPr lang="en-US" dirty="0" smtClean="0"/>
              <a:t>rhino ambassadors take </a:t>
            </a:r>
            <a:r>
              <a:rPr lang="en-US" dirty="0"/>
              <a:t>on many important activities in preventing poaching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974457"/>
            <a:ext cx="8961437" cy="495300"/>
            <a:chOff x="119063" y="1058863"/>
            <a:chExt cx="8961437" cy="495300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5" y="3610231"/>
            <a:ext cx="3990182" cy="258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91" y="902636"/>
            <a:ext cx="3990182" cy="258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5" y="902636"/>
            <a:ext cx="3990182" cy="258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86"/>
          <p:cNvSpPr txBox="1">
            <a:spLocks noChangeArrowheads="1"/>
          </p:cNvSpPr>
          <p:nvPr/>
        </p:nvSpPr>
        <p:spPr bwMode="auto">
          <a:xfrm>
            <a:off x="4518591" y="3665944"/>
            <a:ext cx="3990182" cy="253372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defPPr>
              <a:defRPr lang="en-US"/>
            </a:defPPr>
            <a:lvl2pPr lvl="1"/>
          </a:lstStyle>
          <a:p>
            <a:pPr lvl="1"/>
            <a:endParaRPr lang="en-US" dirty="0"/>
          </a:p>
        </p:txBody>
      </p:sp>
      <p:sp>
        <p:nvSpPr>
          <p:cNvPr id="9" name="Rectangle 286"/>
          <p:cNvSpPr txBox="1">
            <a:spLocks noChangeArrowheads="1"/>
          </p:cNvSpPr>
          <p:nvPr/>
        </p:nvSpPr>
        <p:spPr bwMode="auto">
          <a:xfrm>
            <a:off x="4518591" y="3673638"/>
            <a:ext cx="3990182" cy="3785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2"/>
          <p:cNvSpPr txBox="1"/>
          <p:nvPr/>
        </p:nvSpPr>
        <p:spPr>
          <a:xfrm>
            <a:off x="4621430" y="3739810"/>
            <a:ext cx="3963087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Community rhino ambassador activities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430" y="4118375"/>
            <a:ext cx="37845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dirty="0" smtClean="0"/>
              <a:t>Community education &amp; awareness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Identify &amp; advocate community basic needs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Boundary patrol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Removal of snares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Patrolling the inside boundary</a:t>
            </a:r>
          </a:p>
          <a:p>
            <a:pPr lvl="1">
              <a:spcBef>
                <a:spcPct val="25000"/>
              </a:spcBef>
            </a:pPr>
            <a:r>
              <a:rPr lang="en-US" dirty="0" smtClean="0"/>
              <a:t>Coordinate environmental events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5B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B2</a:t>
            </a:r>
          </a:p>
        </p:txBody>
      </p:sp>
      <p:sp>
        <p:nvSpPr>
          <p:cNvPr id="22" name="1. On-page tracker"/>
          <p:cNvSpPr>
            <a:spLocks noChangeArrowheads="1"/>
          </p:cNvSpPr>
          <p:nvPr/>
        </p:nvSpPr>
        <p:spPr bwMode="auto">
          <a:xfrm>
            <a:off x="171451" y="26988"/>
            <a:ext cx="52299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COMMUNITY EMPOWERMENT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78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84" name="think-cell Slide" r:id="rId10" imgW="530" imgH="528" progId="TCLayout.ActiveDocument.1">
                  <p:embed/>
                </p:oleObj>
              </mc:Choice>
              <mc:Fallback>
                <p:oleObj name="think-cell Slide" r:id="rId10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D743AE9D-84E7-4E50-AA05-966C2C68AD4B}" type="datetime'Contents'">
              <a:rPr lang="en-US" altLang="en-US"/>
              <a:pPr/>
              <a:t>Contents</a:t>
            </a:fld>
            <a:endParaRPr lang="en-US"/>
          </a:p>
        </p:txBody>
      </p:sp>
      <p:sp>
        <p:nvSpPr>
          <p:cNvPr id="3" name="Rectangle 2">
            <a:hlinkClick r:id="rId12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Enforcement</a:t>
            </a:r>
            <a:endParaRPr lang="en-US" noProof="0" dirty="0" smtClean="0"/>
          </a:p>
        </p:txBody>
      </p:sp>
      <p:sp>
        <p:nvSpPr>
          <p:cNvPr id="15" name="Rectangle 14">
            <a:hlinkClick r:id="rId13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Community Empowerment</a:t>
            </a:r>
            <a:endParaRPr lang="en-US" noProof="0" dirty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smtClean="0"/>
              <a:t>Demand Management</a:t>
            </a:r>
            <a:endParaRPr lang="en-US" b="1" noProof="0" dirty="0" smtClean="0"/>
          </a:p>
        </p:txBody>
      </p:sp>
      <p:sp>
        <p:nvSpPr>
          <p:cNvPr id="13" name="Rectangle 12">
            <a:hlinkClick r:id="rId14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Responsive Legislation</a:t>
            </a:r>
            <a:endParaRPr lang="en-US" noProof="0" dirty="0" smtClean="0"/>
          </a:p>
        </p:txBody>
      </p:sp>
      <p:sp>
        <p:nvSpPr>
          <p:cNvPr id="11" name="Rectangle 10">
            <a:hlinkClick r:id="rId15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Management of Rhino populations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039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169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754452" y="420088"/>
            <a:ext cx="6206986" cy="4484019"/>
            <a:chOff x="2754452" y="465352"/>
            <a:chExt cx="6206986" cy="4484019"/>
          </a:xfrm>
        </p:grpSpPr>
        <p:pic>
          <p:nvPicPr>
            <p:cNvPr id="49" name="Picture 48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25" b="25365"/>
            <a:stretch/>
          </p:blipFill>
          <p:spPr>
            <a:xfrm>
              <a:off x="2754452" y="465352"/>
              <a:ext cx="6206986" cy="4484019"/>
            </a:xfrm>
            <a:prstGeom prst="rect">
              <a:avLst/>
            </a:prstGeom>
          </p:spPr>
        </p:pic>
        <p:sp>
          <p:nvSpPr>
            <p:cNvPr id="50" name="Rectangle 49"/>
            <p:cNvSpPr>
              <a:spLocks/>
            </p:cNvSpPr>
            <p:nvPr/>
          </p:nvSpPr>
          <p:spPr>
            <a:xfrm>
              <a:off x="2754452" y="465352"/>
              <a:ext cx="6206986" cy="44840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24000"/>
                  </a:schemeClr>
                </a:gs>
              </a:gsLst>
              <a:lin ang="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>
              <a:spLocks/>
            </p:cNvSpPr>
            <p:nvPr/>
          </p:nvSpPr>
          <p:spPr>
            <a:xfrm>
              <a:off x="2754452" y="465352"/>
              <a:ext cx="6206986" cy="44840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GB" dirty="0" smtClean="0"/>
              <a:t>Demand management</a:t>
            </a:r>
            <a:endParaRPr lang="en-GB" dirty="0"/>
          </a:p>
        </p:txBody>
      </p:sp>
      <p:sp>
        <p:nvSpPr>
          <p:cNvPr id="8" name="RoundedRectangle 7"/>
          <p:cNvSpPr txBox="1"/>
          <p:nvPr>
            <p:custDataLst>
              <p:tags r:id="rId3"/>
            </p:custDataLst>
          </p:nvPr>
        </p:nvSpPr>
        <p:spPr>
          <a:xfrm>
            <a:off x="-14793" y="4884688"/>
            <a:ext cx="8991025" cy="860259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1053" y="5007041"/>
            <a:ext cx="838216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2000" b="1" dirty="0" smtClean="0">
                <a:solidFill>
                  <a:schemeClr val="bg1"/>
                </a:solidFill>
              </a:rPr>
              <a:t>It is imperative that we ensure the demand for rhino horn does not result in decline of rhino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1451" y="1108856"/>
            <a:ext cx="5994560" cy="3389170"/>
            <a:chOff x="1423194" y="1269629"/>
            <a:chExt cx="6115051" cy="3389170"/>
          </a:xfrm>
        </p:grpSpPr>
        <p:sp>
          <p:nvSpPr>
            <p:cNvPr id="3" name="TextBox 2"/>
            <p:cNvSpPr txBox="1"/>
            <p:nvPr/>
          </p:nvSpPr>
          <p:spPr>
            <a:xfrm>
              <a:off x="1517692" y="1269629"/>
              <a:ext cx="43021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GB" sz="2000" dirty="0" smtClean="0"/>
                <a:t>We have focused on 3 key initiatives </a:t>
              </a:r>
              <a:endParaRPr lang="en-GB" sz="20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423194" y="1820691"/>
              <a:ext cx="6115051" cy="2838108"/>
              <a:chOff x="1390271" y="1550368"/>
              <a:chExt cx="6115051" cy="283810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390271" y="3896916"/>
                <a:ext cx="6115051" cy="491560"/>
                <a:chOff x="1390271" y="3896916"/>
                <a:chExt cx="6115051" cy="491560"/>
              </a:xfrm>
            </p:grpSpPr>
            <p:sp>
              <p:nvSpPr>
                <p:cNvPr id="7" name="TextBox 6"/>
                <p:cNvSpPr txBox="1">
                  <a:spLocks/>
                </p:cNvSpPr>
                <p:nvPr/>
              </p:nvSpPr>
              <p:spPr>
                <a:xfrm>
                  <a:off x="2181831" y="3988807"/>
                  <a:ext cx="532349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GB" sz="2000" dirty="0" smtClean="0"/>
                    <a:t>Targeted messaging </a:t>
                  </a:r>
                  <a:endParaRPr lang="en-GB" sz="2000" dirty="0"/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9871" r="-2078"/>
                <a:stretch/>
              </p:blipFill>
              <p:spPr>
                <a:xfrm rot="3778292">
                  <a:off x="1592416" y="3694771"/>
                  <a:ext cx="491560" cy="895849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1390271" y="2661646"/>
                <a:ext cx="6115051" cy="615553"/>
                <a:chOff x="1390271" y="2732020"/>
                <a:chExt cx="6115051" cy="615553"/>
              </a:xfrm>
            </p:grpSpPr>
            <p:sp>
              <p:nvSpPr>
                <p:cNvPr id="6" name="TextBox 5"/>
                <p:cNvSpPr txBox="1">
                  <a:spLocks/>
                </p:cNvSpPr>
                <p:nvPr/>
              </p:nvSpPr>
              <p:spPr>
                <a:xfrm>
                  <a:off x="2181831" y="2732020"/>
                  <a:ext cx="5323491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GB" sz="2000" dirty="0" smtClean="0"/>
                    <a:t>Alternative options to satisfy foreign consumer demand from within South Africa </a:t>
                  </a:r>
                  <a:endParaRPr lang="en-GB" sz="2000" dirty="0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9871" r="-2078"/>
                <a:stretch/>
              </p:blipFill>
              <p:spPr>
                <a:xfrm rot="3778292">
                  <a:off x="1592416" y="2591872"/>
                  <a:ext cx="491560" cy="895849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1390271" y="1550368"/>
                <a:ext cx="6115051" cy="491560"/>
                <a:chOff x="1390271" y="1550368"/>
                <a:chExt cx="6115051" cy="491560"/>
              </a:xfrm>
            </p:grpSpPr>
            <p:sp>
              <p:nvSpPr>
                <p:cNvPr id="5" name="TextBox 4"/>
                <p:cNvSpPr txBox="1">
                  <a:spLocks/>
                </p:cNvSpPr>
                <p:nvPr/>
              </p:nvSpPr>
              <p:spPr>
                <a:xfrm>
                  <a:off x="2181831" y="1642258"/>
                  <a:ext cx="532349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GB" sz="2000" dirty="0" smtClean="0"/>
                    <a:t>Consumer markets</a:t>
                  </a:r>
                  <a:endParaRPr lang="en-GB" sz="2000" dirty="0"/>
                </a:p>
              </p:txBody>
            </p: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9871" r="-2078"/>
                <a:stretch/>
              </p:blipFill>
              <p:spPr>
                <a:xfrm rot="3778292">
                  <a:off x="1592416" y="1348223"/>
                  <a:ext cx="491560" cy="895849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1484769" y="2351787"/>
                <a:ext cx="6020553" cy="1235271"/>
                <a:chOff x="1792585" y="2351787"/>
                <a:chExt cx="5712737" cy="123527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792585" y="3587058"/>
                  <a:ext cx="5712737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92585" y="2351787"/>
                  <a:ext cx="5712737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6" name="1. On-page tracker"/>
          <p:cNvSpPr>
            <a:spLocks noChangeArrowheads="1"/>
          </p:cNvSpPr>
          <p:nvPr/>
        </p:nvSpPr>
        <p:spPr bwMode="auto">
          <a:xfrm>
            <a:off x="171451" y="26988"/>
            <a:ext cx="4736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DEMAND MANAGEMENT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36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342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dirty="0" smtClean="0"/>
              <a:t>Priority research areas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1451" y="940525"/>
            <a:ext cx="1824459" cy="2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400" b="1" dirty="0" smtClean="0">
                <a:solidFill>
                  <a:schemeClr val="tx2"/>
                </a:solidFill>
              </a:rPr>
              <a:t>Consumer Markets </a:t>
            </a:r>
            <a:endParaRPr lang="en-GB" sz="1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322282"/>
            <a:ext cx="1824459" cy="1711966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8" y="3360772"/>
            <a:ext cx="1824459" cy="1711966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66" y="1334556"/>
            <a:ext cx="1824459" cy="1711966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/>
        </p:nvGrpSpPr>
        <p:grpSpPr>
          <a:xfrm>
            <a:off x="2257966" y="3360772"/>
            <a:ext cx="1824459" cy="1711966"/>
            <a:chOff x="4197580" y="3301801"/>
            <a:chExt cx="2466975" cy="1847850"/>
          </a:xfrm>
        </p:grpSpPr>
        <p:pic>
          <p:nvPicPr>
            <p:cNvPr id="9" name="Picture 2" descr="Ausriss-gross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97580" y="3301801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>
              <a:spLocks/>
            </p:cNvSpPr>
            <p:nvPr/>
          </p:nvSpPr>
          <p:spPr>
            <a:xfrm>
              <a:off x="4504263" y="3676629"/>
              <a:ext cx="1841308" cy="68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400" i="1" dirty="0" smtClean="0"/>
                <a:t>“Kenya </a:t>
              </a:r>
              <a:r>
                <a:rPr lang="en-US" sz="1400" i="1" dirty="0"/>
                <a:t>burns vast piles of elephant </a:t>
              </a:r>
              <a:r>
                <a:rPr lang="en-US" sz="1400" i="1" dirty="0" smtClean="0"/>
                <a:t>tusks” – Reuters </a:t>
              </a:r>
              <a:endParaRPr lang="en-US" sz="1400" i="1" dirty="0"/>
            </a:p>
          </p:txBody>
        </p:sp>
      </p:grpSp>
      <p:pic>
        <p:nvPicPr>
          <p:cNvPr id="12" name="Picture 11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82" y="1267834"/>
            <a:ext cx="1824459" cy="171196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47" y="3439660"/>
            <a:ext cx="1998221" cy="171196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60" y="1270893"/>
            <a:ext cx="1824459" cy="171196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14" y="3494294"/>
            <a:ext cx="1824459" cy="17119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3114" y="951774"/>
            <a:ext cx="1824459" cy="2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400" b="1" dirty="0" smtClean="0">
                <a:solidFill>
                  <a:schemeClr val="tx2"/>
                </a:solidFill>
              </a:rPr>
              <a:t>Stockpile destruction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0688" y="938475"/>
            <a:ext cx="1824459" cy="2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400" b="1" dirty="0" smtClean="0">
                <a:solidFill>
                  <a:schemeClr val="tx2"/>
                </a:solidFill>
              </a:rPr>
              <a:t>Campaign Success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1225" y="925176"/>
            <a:ext cx="1824459" cy="2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400" b="1" dirty="0" smtClean="0">
                <a:solidFill>
                  <a:schemeClr val="tx2"/>
                </a:solidFill>
              </a:rPr>
              <a:t>Price of Rhino Horn 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5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C1</a:t>
            </a:r>
          </a:p>
        </p:txBody>
      </p:sp>
      <p:sp>
        <p:nvSpPr>
          <p:cNvPr id="27" name="1. On-page tracker"/>
          <p:cNvSpPr>
            <a:spLocks noChangeArrowheads="1"/>
          </p:cNvSpPr>
          <p:nvPr/>
        </p:nvSpPr>
        <p:spPr bwMode="auto">
          <a:xfrm>
            <a:off x="171451" y="26988"/>
            <a:ext cx="4736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DEMAND MANAGEMENT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30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5C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212582"/>
            <a:ext cx="8961437" cy="495300"/>
            <a:chOff x="119063" y="1058863"/>
            <a:chExt cx="8961437" cy="495300"/>
          </a:xfrm>
        </p:grpSpPr>
        <p:sp>
          <p:nvSpPr>
            <p:cNvPr id="32" name="Rectangle 31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5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36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0" y="1212582"/>
            <a:ext cx="8961437" cy="495300"/>
            <a:chOff x="119063" y="1058863"/>
            <a:chExt cx="8961437" cy="495300"/>
          </a:xfrm>
        </p:grpSpPr>
        <p:sp>
          <p:nvSpPr>
            <p:cNvPr id="54" name="Rectangle 53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dirty="0"/>
              <a:t>There is urgent need to undertake research on crucial questions affecting our approach to demand management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71451" y="961072"/>
            <a:ext cx="8618537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z="1200" dirty="0"/>
              <a:t>The top 3 Inquiries to make will form the basis to build future research on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868253" y="1514505"/>
            <a:ext cx="2056086" cy="100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70571" tIns="70571" rIns="70571" bIns="70571" anchor="ctr" anchorCtr="0">
            <a:noAutofit/>
          </a:bodyPr>
          <a:lstStyle>
            <a:defPPr>
              <a:defRPr lang="en-US"/>
            </a:defPPr>
            <a:lvl1pPr marL="342900" lvl="0" indent="-342900" defTabSz="895350" eaLnBrk="0" hangingPunct="0">
              <a:buClr>
                <a:schemeClr val="lt1"/>
              </a:buClr>
              <a:defRPr sz="1078" b="1">
                <a:solidFill>
                  <a:schemeClr val="accent3"/>
                </a:solidFill>
                <a:latin typeface="+mn-lt"/>
              </a:defRPr>
            </a:lvl1pPr>
            <a:lvl2pPr marL="193675" lvl="1" indent="-192088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indent="0"/>
            <a:r>
              <a:rPr lang="en-GB" sz="1200" dirty="0"/>
              <a:t>What </a:t>
            </a:r>
            <a:r>
              <a:rPr lang="en-GB" sz="1200" dirty="0" smtClean="0"/>
              <a:t>are the profiles </a:t>
            </a:r>
            <a:r>
              <a:rPr lang="en-GB" sz="1200" dirty="0"/>
              <a:t>of </a:t>
            </a:r>
            <a:r>
              <a:rPr lang="en-GB" sz="1200" dirty="0" smtClean="0"/>
              <a:t>different segments of buyers </a:t>
            </a:r>
            <a:r>
              <a:rPr lang="en-GB" sz="1200" dirty="0"/>
              <a:t>of rhino horn in consumer states?</a:t>
            </a:r>
          </a:p>
        </p:txBody>
      </p:sp>
      <p:cxnSp>
        <p:nvCxnSpPr>
          <p:cNvPr id="25" name="AutoShape 249"/>
          <p:cNvCxnSpPr>
            <a:cxnSpLocks noChangeShapeType="1"/>
          </p:cNvCxnSpPr>
          <p:nvPr/>
        </p:nvCxnSpPr>
        <p:spPr bwMode="auto">
          <a:xfrm>
            <a:off x="3041129" y="1468624"/>
            <a:ext cx="2705022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utoShape 250"/>
          <p:cNvSpPr>
            <a:spLocks noChangeArrowheads="1"/>
          </p:cNvSpPr>
          <p:nvPr/>
        </p:nvSpPr>
        <p:spPr bwMode="auto">
          <a:xfrm>
            <a:off x="3041129" y="1248239"/>
            <a:ext cx="2705022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n-lt"/>
              </a:rPr>
              <a:t>Rationale for Inquiry</a:t>
            </a:r>
          </a:p>
        </p:txBody>
      </p:sp>
      <p:cxnSp>
        <p:nvCxnSpPr>
          <p:cNvPr id="28" name="AutoShape 249"/>
          <p:cNvCxnSpPr>
            <a:cxnSpLocks noChangeShapeType="1"/>
          </p:cNvCxnSpPr>
          <p:nvPr/>
        </p:nvCxnSpPr>
        <p:spPr bwMode="auto">
          <a:xfrm>
            <a:off x="5981179" y="1468624"/>
            <a:ext cx="2705022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utoShape 250"/>
          <p:cNvSpPr>
            <a:spLocks noChangeArrowheads="1"/>
          </p:cNvSpPr>
          <p:nvPr/>
        </p:nvSpPr>
        <p:spPr bwMode="auto">
          <a:xfrm>
            <a:off x="5981179" y="1248239"/>
            <a:ext cx="2705022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Use of Insights</a:t>
            </a:r>
            <a:endParaRPr lang="en-US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1" name="Marvin tracker circle"/>
          <p:cNvSpPr>
            <a:spLocks/>
          </p:cNvSpPr>
          <p:nvPr/>
        </p:nvSpPr>
        <p:spPr>
          <a:xfrm>
            <a:off x="545984" y="2037392"/>
            <a:ext cx="251799" cy="246888"/>
          </a:xfrm>
          <a:prstGeom prst="ellipse">
            <a:avLst/>
          </a:prstGeom>
          <a:noFill/>
          <a:ln w="19050">
            <a:noFill/>
          </a:ln>
          <a:effectLst/>
        </p:spPr>
        <p:txBody>
          <a:bodyPr wrap="square" lIns="73148" tIns="73148" rIns="73148" bIns="73148" anchor="ctr" anchorCtr="1">
            <a:noAutofit/>
          </a:bodyPr>
          <a:lstStyle/>
          <a:p>
            <a:pPr defTabSz="895255"/>
            <a:r>
              <a:rPr lang="en-US" sz="1200" dirty="0">
                <a:solidFill>
                  <a:schemeClr val="accent3"/>
                </a:solidFill>
                <a:cs typeface="Arial" charset="0"/>
              </a:rPr>
              <a:t>1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3041129" y="1514505"/>
            <a:ext cx="5645071" cy="923330"/>
            <a:chOff x="3156585" y="1549009"/>
            <a:chExt cx="5534978" cy="923330"/>
          </a:xfrm>
        </p:grpSpPr>
        <p:sp>
          <p:nvSpPr>
            <p:cNvPr id="35" name="TextBox 34"/>
            <p:cNvSpPr txBox="1">
              <a:spLocks/>
            </p:cNvSpPr>
            <p:nvPr/>
          </p:nvSpPr>
          <p:spPr>
            <a:xfrm>
              <a:off x="3156585" y="1549009"/>
              <a:ext cx="265226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200" dirty="0" smtClean="0"/>
                <a:t>To understand the underlying reasons behind purchase choices</a:t>
              </a:r>
            </a:p>
            <a:p>
              <a:pPr lvl="1"/>
              <a:r>
                <a:rPr lang="en-US" sz="1200" dirty="0" smtClean="0"/>
                <a:t>To determine the correct sustainable approach to take in demand management </a:t>
              </a:r>
              <a:endParaRPr lang="en-US" sz="1200" dirty="0"/>
            </a:p>
          </p:txBody>
        </p:sp>
        <p:sp>
          <p:nvSpPr>
            <p:cNvPr id="39" name="TextBox 38"/>
            <p:cNvSpPr txBox="1">
              <a:spLocks/>
            </p:cNvSpPr>
            <p:nvPr/>
          </p:nvSpPr>
          <p:spPr>
            <a:xfrm>
              <a:off x="6039296" y="1549009"/>
              <a:ext cx="265226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sz="1200" dirty="0" smtClean="0"/>
                <a:t>Social cultural considerations and behavior modification campaigns</a:t>
              </a:r>
            </a:p>
            <a:p>
              <a:pPr lvl="1"/>
              <a:r>
                <a:rPr lang="en-US" sz="1200" dirty="0" smtClean="0"/>
                <a:t>Inform legislation including prohibitions and regulated market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5984" y="2610253"/>
            <a:ext cx="8140216" cy="1292662"/>
            <a:chOff x="545984" y="2927395"/>
            <a:chExt cx="8140216" cy="1292662"/>
          </a:xfrm>
        </p:grpSpPr>
        <p:sp>
          <p:nvSpPr>
            <p:cNvPr id="32" name="Marvin tracker circle"/>
            <p:cNvSpPr>
              <a:spLocks/>
            </p:cNvSpPr>
            <p:nvPr/>
          </p:nvSpPr>
          <p:spPr>
            <a:xfrm>
              <a:off x="545984" y="3450282"/>
              <a:ext cx="251799" cy="246888"/>
            </a:xfrm>
            <a:prstGeom prst="ellipse">
              <a:avLst/>
            </a:prstGeom>
            <a:noFill/>
            <a:ln w="19050">
              <a:noFill/>
            </a:ln>
            <a:effectLst/>
          </p:spPr>
          <p:txBody>
            <a:bodyPr wrap="square" lIns="73148" tIns="73148" rIns="73148" bIns="73148" anchor="ctr" anchorCtr="1">
              <a:noAutofit/>
            </a:bodyPr>
            <a:lstStyle/>
            <a:p>
              <a:pPr defTabSz="895255"/>
              <a:r>
                <a:rPr lang="en-US" sz="1200" dirty="0">
                  <a:solidFill>
                    <a:schemeClr val="accent3"/>
                  </a:solidFill>
                  <a:cs typeface="Arial" charset="0"/>
                </a:rPr>
                <a:t>2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68253" y="2927395"/>
              <a:ext cx="7817947" cy="1292662"/>
              <a:chOff x="868253" y="2927395"/>
              <a:chExt cx="7817947" cy="1292662"/>
            </a:xfrm>
          </p:grpSpPr>
          <p:sp>
            <p:nvSpPr>
              <p:cNvPr id="8" name="TextBox 7"/>
              <p:cNvSpPr txBox="1">
                <a:spLocks/>
              </p:cNvSpPr>
              <p:nvPr/>
            </p:nvSpPr>
            <p:spPr>
              <a:xfrm>
                <a:off x="868253" y="2927395"/>
                <a:ext cx="2056086" cy="1292662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20000"/>
                      <a:lumOff val="80000"/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0571" tIns="70571" rIns="70571" bIns="70571" anchor="ctr" anchorCtr="0">
                <a:noAutofit/>
              </a:bodyPr>
              <a:lstStyle>
                <a:defPPr>
                  <a:defRPr lang="en-US"/>
                </a:defPPr>
                <a:lvl1pPr marL="342900" lvl="0" indent="-342900" defTabSz="895350" eaLnBrk="0" hangingPunct="0">
                  <a:buClr>
                    <a:schemeClr val="lt1"/>
                  </a:buClr>
                  <a:defRPr sz="1078" b="1">
                    <a:solidFill>
                      <a:schemeClr val="accent3"/>
                    </a:solidFill>
                    <a:latin typeface="+mn-lt"/>
                  </a:defRPr>
                </a:lvl1pPr>
                <a:lvl2pPr marL="193675" lvl="1" indent="-192088" defTabSz="895350" eaLnBrk="0" hangingPunct="0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6125" lvl="4" indent="-130175" defTabSz="895350" eaLnBrk="0" hangingPunct="0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indent="0"/>
                <a:r>
                  <a:rPr lang="en-GB" sz="1200" dirty="0"/>
                  <a:t>What is the impact of large scale stock pile destruction on demand in consumer states?</a:t>
                </a:r>
              </a:p>
            </p:txBody>
          </p:sp>
          <p:grpSp>
            <p:nvGrpSpPr>
              <p:cNvPr id="7" name="Group 6"/>
              <p:cNvGrpSpPr>
                <a:grpSpLocks/>
              </p:cNvGrpSpPr>
              <p:nvPr/>
            </p:nvGrpSpPr>
            <p:grpSpPr>
              <a:xfrm>
                <a:off x="3041129" y="2927395"/>
                <a:ext cx="5645071" cy="1292662"/>
                <a:chOff x="3156585" y="3141173"/>
                <a:chExt cx="5534978" cy="1292662"/>
              </a:xfrm>
            </p:grpSpPr>
            <p:sp>
              <p:nvSpPr>
                <p:cNvPr id="40" name="TextBox 39"/>
                <p:cNvSpPr txBox="1">
                  <a:spLocks/>
                </p:cNvSpPr>
                <p:nvPr/>
              </p:nvSpPr>
              <p:spPr>
                <a:xfrm>
                  <a:off x="3156585" y="3141173"/>
                  <a:ext cx="2652267" cy="1292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lvl="1"/>
                  <a:r>
                    <a:rPr lang="en-US" sz="1200" dirty="0" smtClean="0"/>
                    <a:t>To understand the relationship between destruction and the market forces</a:t>
                  </a:r>
                </a:p>
                <a:p>
                  <a:pPr lvl="1"/>
                  <a:r>
                    <a:rPr lang="en-US" sz="1200" dirty="0" smtClean="0"/>
                    <a:t>To determine the messaging in large scale stock pile destruction</a:t>
                  </a:r>
                </a:p>
                <a:p>
                  <a:pPr lvl="1"/>
                  <a:r>
                    <a:rPr lang="en-US" sz="1200" dirty="0" smtClean="0"/>
                    <a:t>To determine the impact on poaching in range states</a:t>
                  </a:r>
                  <a:endParaRPr lang="en-US" sz="1200" dirty="0"/>
                </a:p>
              </p:txBody>
            </p:sp>
            <p:sp>
              <p:nvSpPr>
                <p:cNvPr id="41" name="TextBox 40"/>
                <p:cNvSpPr txBox="1">
                  <a:spLocks/>
                </p:cNvSpPr>
                <p:nvPr/>
              </p:nvSpPr>
              <p:spPr>
                <a:xfrm>
                  <a:off x="6039296" y="3141173"/>
                  <a:ext cx="2652267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lvl="1"/>
                  <a:r>
                    <a:rPr lang="en-US" sz="1200" dirty="0" smtClean="0"/>
                    <a:t>Inform policy on destruction of stock piles and conservation</a:t>
                  </a:r>
                </a:p>
                <a:p>
                  <a:pPr marL="1588" lvl="1" indent="0">
                    <a:buNone/>
                  </a:pPr>
                  <a:endParaRPr lang="en-US" sz="1200" dirty="0"/>
                </a:p>
                <a:p>
                  <a:pPr lvl="1"/>
                  <a:endParaRPr lang="en-US" sz="1200" dirty="0" smtClean="0"/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545984" y="3990663"/>
            <a:ext cx="8140216" cy="1008000"/>
            <a:chOff x="545984" y="4771174"/>
            <a:chExt cx="8140216" cy="1008000"/>
          </a:xfrm>
        </p:grpSpPr>
        <p:sp>
          <p:nvSpPr>
            <p:cNvPr id="33" name="Marvin tracker circle"/>
            <p:cNvSpPr>
              <a:spLocks/>
            </p:cNvSpPr>
            <p:nvPr/>
          </p:nvSpPr>
          <p:spPr>
            <a:xfrm>
              <a:off x="545984" y="5151730"/>
              <a:ext cx="251799" cy="246888"/>
            </a:xfrm>
            <a:prstGeom prst="ellipse">
              <a:avLst/>
            </a:prstGeom>
            <a:noFill/>
            <a:ln w="19050">
              <a:noFill/>
            </a:ln>
            <a:effectLst/>
          </p:spPr>
          <p:txBody>
            <a:bodyPr wrap="square" lIns="73148" tIns="73148" rIns="73148" bIns="73148" anchor="ctr" anchorCtr="1">
              <a:noAutofit/>
            </a:bodyPr>
            <a:lstStyle/>
            <a:p>
              <a:pPr defTabSz="895255"/>
              <a:r>
                <a:rPr lang="en-US" sz="1200" dirty="0">
                  <a:solidFill>
                    <a:schemeClr val="accent3"/>
                  </a:solidFill>
                  <a:cs typeface="Arial" charset="0"/>
                </a:rPr>
                <a:t>3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68253" y="4771174"/>
              <a:ext cx="7817947" cy="1008000"/>
              <a:chOff x="868253" y="4771174"/>
              <a:chExt cx="7817947" cy="1008000"/>
            </a:xfrm>
          </p:grpSpPr>
          <p:sp>
            <p:nvSpPr>
              <p:cNvPr id="9" name="TextBox 8"/>
              <p:cNvSpPr txBox="1">
                <a:spLocks/>
              </p:cNvSpPr>
              <p:nvPr/>
            </p:nvSpPr>
            <p:spPr>
              <a:xfrm>
                <a:off x="868253" y="4771174"/>
                <a:ext cx="2056086" cy="1008000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20000"/>
                      <a:lumOff val="80000"/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0571" tIns="70571" rIns="70571" bIns="70571" anchor="ctr" anchorCtr="0">
                <a:noAutofit/>
              </a:bodyPr>
              <a:lstStyle>
                <a:defPPr>
                  <a:defRPr lang="en-US"/>
                </a:defPPr>
                <a:lvl1pPr marL="342900" lvl="0" indent="-342900" defTabSz="895350" eaLnBrk="0" hangingPunct="0">
                  <a:buClr>
                    <a:schemeClr val="lt1"/>
                  </a:buClr>
                  <a:defRPr sz="1078" b="1">
                    <a:solidFill>
                      <a:schemeClr val="accent3"/>
                    </a:solidFill>
                    <a:latin typeface="+mn-lt"/>
                  </a:defRPr>
                </a:lvl1pPr>
                <a:lvl2pPr marL="193675" lvl="1" indent="-192088" defTabSz="895350" eaLnBrk="0" hangingPunct="0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6125" lvl="4" indent="-130175" defTabSz="895350" eaLnBrk="0" hangingPunct="0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indent="0"/>
                <a:r>
                  <a:rPr lang="en-GB" sz="1200" dirty="0"/>
                  <a:t>What are the successful demand management/ reduction campaign elements?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041129" y="4771174"/>
                <a:ext cx="5645071" cy="738664"/>
                <a:chOff x="3156585" y="4629150"/>
                <a:chExt cx="5534978" cy="738664"/>
              </a:xfrm>
            </p:grpSpPr>
            <p:sp>
              <p:nvSpPr>
                <p:cNvPr id="42" name="TextBox 41"/>
                <p:cNvSpPr txBox="1">
                  <a:spLocks/>
                </p:cNvSpPr>
                <p:nvPr/>
              </p:nvSpPr>
              <p:spPr>
                <a:xfrm>
                  <a:off x="3156585" y="4629150"/>
                  <a:ext cx="2652267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lvl="1"/>
                  <a:r>
                    <a:rPr lang="en-US" sz="1200" dirty="0" smtClean="0"/>
                    <a:t>Lack of knowledge of the outcomes of campaigns </a:t>
                  </a:r>
                </a:p>
                <a:p>
                  <a:pPr lvl="1"/>
                  <a:r>
                    <a:rPr lang="en-US" sz="1200" dirty="0" smtClean="0"/>
                    <a:t>To learn best practice and lessons in messaging </a:t>
                  </a:r>
                </a:p>
              </p:txBody>
            </p:sp>
            <p:sp>
              <p:nvSpPr>
                <p:cNvPr id="43" name="TextBox 42"/>
                <p:cNvSpPr txBox="1">
                  <a:spLocks/>
                </p:cNvSpPr>
                <p:nvPr/>
              </p:nvSpPr>
              <p:spPr>
                <a:xfrm>
                  <a:off x="6039296" y="4629150"/>
                  <a:ext cx="2652267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lvl="1"/>
                  <a:r>
                    <a:rPr lang="en-US" sz="1200" dirty="0" smtClean="0"/>
                    <a:t>To adapt in communication strategy</a:t>
                  </a:r>
                </a:p>
                <a:p>
                  <a:pPr lvl="1"/>
                  <a:r>
                    <a:rPr lang="en-US" sz="1200" dirty="0" smtClean="0"/>
                    <a:t>Make appropriate finance and auditing decisions for campaigns</a:t>
                  </a:r>
                </a:p>
                <a:p>
                  <a:pPr marL="1588" lvl="1" indent="0">
                    <a:buNone/>
                  </a:pPr>
                  <a:endParaRPr lang="en-US" sz="1200" dirty="0"/>
                </a:p>
              </p:txBody>
            </p:sp>
          </p:grpSp>
        </p:grpSp>
      </p:grp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868253" y="2566379"/>
            <a:ext cx="7817947" cy="0"/>
          </a:xfrm>
          <a:prstGeom prst="line">
            <a:avLst/>
          </a:prstGeom>
          <a:ln w="127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868253" y="3946789"/>
            <a:ext cx="7817947" cy="0"/>
          </a:xfrm>
          <a:prstGeom prst="line">
            <a:avLst/>
          </a:prstGeom>
          <a:ln w="127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45984" y="5086413"/>
            <a:ext cx="8140216" cy="1008000"/>
            <a:chOff x="545984" y="6219486"/>
            <a:chExt cx="8140216" cy="1008000"/>
          </a:xfrm>
        </p:grpSpPr>
        <p:sp>
          <p:nvSpPr>
            <p:cNvPr id="34" name="Marvin tracker circle"/>
            <p:cNvSpPr>
              <a:spLocks/>
            </p:cNvSpPr>
            <p:nvPr/>
          </p:nvSpPr>
          <p:spPr>
            <a:xfrm>
              <a:off x="545984" y="6600042"/>
              <a:ext cx="251799" cy="246888"/>
            </a:xfrm>
            <a:prstGeom prst="ellipse">
              <a:avLst/>
            </a:prstGeom>
            <a:noFill/>
            <a:ln w="19050">
              <a:noFill/>
            </a:ln>
            <a:effectLst/>
          </p:spPr>
          <p:txBody>
            <a:bodyPr wrap="square" lIns="73148" tIns="73148" rIns="73148" bIns="73148" anchor="ctr" anchorCtr="1">
              <a:noAutofit/>
            </a:bodyPr>
            <a:lstStyle/>
            <a:p>
              <a:pPr defTabSz="895255"/>
              <a:r>
                <a:rPr lang="en-US" sz="1200" dirty="0">
                  <a:solidFill>
                    <a:schemeClr val="accent3"/>
                  </a:solidFill>
                  <a:cs typeface="Arial" charset="0"/>
                </a:rPr>
                <a:t>4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68253" y="6219486"/>
              <a:ext cx="7817947" cy="1008000"/>
              <a:chOff x="868253" y="6219486"/>
              <a:chExt cx="7817947" cy="1008000"/>
            </a:xfrm>
          </p:grpSpPr>
          <p:sp>
            <p:nvSpPr>
              <p:cNvPr id="38" name="TextBox 37"/>
              <p:cNvSpPr txBox="1">
                <a:spLocks/>
              </p:cNvSpPr>
              <p:nvPr/>
            </p:nvSpPr>
            <p:spPr>
              <a:xfrm>
                <a:off x="868253" y="6219486"/>
                <a:ext cx="2056086" cy="1008000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20000"/>
                      <a:lumOff val="80000"/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70571" tIns="70571" rIns="70571" bIns="70571" anchor="ctr" anchorCtr="0">
                <a:noAutofit/>
              </a:bodyPr>
              <a:lstStyle>
                <a:defPPr>
                  <a:defRPr lang="en-US"/>
                </a:defPPr>
                <a:lvl1pPr marL="342900" lvl="0" indent="-342900" defTabSz="895350" eaLnBrk="0" hangingPunct="0">
                  <a:buClr>
                    <a:schemeClr val="lt1"/>
                  </a:buClr>
                  <a:defRPr sz="1078" b="1">
                    <a:solidFill>
                      <a:schemeClr val="accent3"/>
                    </a:solidFill>
                    <a:latin typeface="+mn-lt"/>
                  </a:defRPr>
                </a:lvl1pPr>
                <a:lvl2pPr marL="193675" lvl="1" indent="-192088" defTabSz="895350" eaLnBrk="0" hangingPunct="0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6125" lvl="4" indent="-130175" defTabSz="895350" eaLnBrk="0" hangingPunct="0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12033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16605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21177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2574925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0" indent="0"/>
                <a:r>
                  <a:rPr lang="en-GB" sz="1200" dirty="0" smtClean="0"/>
                  <a:t>What is the current horn price (at different points in the value chain) currently and under different scenarios</a:t>
                </a:r>
                <a:endParaRPr lang="en-GB" sz="1200" dirty="0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3041129" y="6219486"/>
                <a:ext cx="5645071" cy="738664"/>
                <a:chOff x="3156585" y="4629150"/>
                <a:chExt cx="5534978" cy="738664"/>
              </a:xfrm>
            </p:grpSpPr>
            <p:sp>
              <p:nvSpPr>
                <p:cNvPr id="47" name="TextBox 46"/>
                <p:cNvSpPr txBox="1">
                  <a:spLocks/>
                </p:cNvSpPr>
                <p:nvPr/>
              </p:nvSpPr>
              <p:spPr>
                <a:xfrm>
                  <a:off x="3156585" y="4629150"/>
                  <a:ext cx="2652267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lvl="1"/>
                  <a:r>
                    <a:rPr lang="en-US" sz="1200" dirty="0" smtClean="0"/>
                    <a:t>Lack of understanding of syndicate dynamics</a:t>
                  </a:r>
                </a:p>
                <a:p>
                  <a:pPr lvl="1"/>
                  <a:r>
                    <a:rPr lang="en-US" sz="1200" dirty="0" smtClean="0"/>
                    <a:t>Understanding of potential benefits of trade scenarios</a:t>
                  </a:r>
                </a:p>
              </p:txBody>
            </p:sp>
            <p:sp>
              <p:nvSpPr>
                <p:cNvPr id="48" name="TextBox 47"/>
                <p:cNvSpPr txBox="1">
                  <a:spLocks/>
                </p:cNvSpPr>
                <p:nvPr/>
              </p:nvSpPr>
              <p:spPr>
                <a:xfrm>
                  <a:off x="6039296" y="4629150"/>
                  <a:ext cx="2652267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pPr lvl="1"/>
                  <a:r>
                    <a:rPr lang="en-US" sz="1200" dirty="0" smtClean="0"/>
                    <a:t>Inform prosecution/ anti-trafficking operations</a:t>
                  </a:r>
                </a:p>
                <a:p>
                  <a:pPr lvl="1"/>
                  <a:r>
                    <a:rPr lang="en-US" sz="1200" dirty="0" smtClean="0"/>
                    <a:t>Provide insights for private and public trade initiatives</a:t>
                  </a:r>
                  <a:endParaRPr lang="en-US" sz="1200" dirty="0"/>
                </a:p>
              </p:txBody>
            </p:sp>
          </p:grpSp>
        </p:grpSp>
      </p:grp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1026085" y="5042537"/>
            <a:ext cx="7665478" cy="0"/>
          </a:xfrm>
          <a:prstGeom prst="line">
            <a:avLst/>
          </a:prstGeom>
          <a:ln w="127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C1</a:t>
            </a:r>
          </a:p>
        </p:txBody>
      </p:sp>
      <p:sp>
        <p:nvSpPr>
          <p:cNvPr id="52" name="1. On-page tracker"/>
          <p:cNvSpPr>
            <a:spLocks noChangeArrowheads="1"/>
          </p:cNvSpPr>
          <p:nvPr/>
        </p:nvSpPr>
        <p:spPr bwMode="auto">
          <a:xfrm>
            <a:off x="171451" y="26988"/>
            <a:ext cx="4736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DEMAND MANAGEMENT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53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5C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242" name="think-cell Slide" r:id="rId12" imgW="393" imgH="394" progId="TCLayout.ActiveDocument.1">
                  <p:embed/>
                </p:oleObj>
              </mc:Choice>
              <mc:Fallback>
                <p:oleObj name="think-cell Slide" r:id="rId12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90" y="2226743"/>
            <a:ext cx="5795866" cy="406069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8" name="Freeform 57"/>
          <p:cNvSpPr/>
          <p:nvPr>
            <p:custDataLst>
              <p:tags r:id="rId3"/>
            </p:custDataLst>
          </p:nvPr>
        </p:nvSpPr>
        <p:spPr>
          <a:xfrm>
            <a:off x="4575273" y="1203386"/>
            <a:ext cx="2520000" cy="36852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8066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80660 w 1828800"/>
              <a:gd name="connsiteY1" fmla="*/ 0 h 914400"/>
              <a:gd name="connsiteX2" fmla="*/ 1828800 w 1828800"/>
              <a:gd name="connsiteY2" fmla="*/ 457200 h 914400"/>
              <a:gd name="connsiteX3" fmla="*/ 178066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80660" y="0"/>
                </a:lnTo>
                <a:lnTo>
                  <a:pt x="1828800" y="457200"/>
                </a:lnTo>
                <a:lnTo>
                  <a:pt x="1780660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>
            <p:custDataLst>
              <p:tags r:id="rId4"/>
            </p:custDataLst>
          </p:nvPr>
        </p:nvSpPr>
        <p:spPr>
          <a:xfrm>
            <a:off x="4638773" y="1228978"/>
            <a:ext cx="2390166" cy="3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GB" sz="1300" b="1" dirty="0">
              <a:solidFill>
                <a:schemeClr val="tx2"/>
              </a:solidFill>
            </a:endParaRPr>
          </a:p>
        </p:txBody>
      </p:sp>
      <p:sp>
        <p:nvSpPr>
          <p:cNvPr id="55" name="Freeform 54"/>
          <p:cNvSpPr/>
          <p:nvPr>
            <p:custDataLst>
              <p:tags r:id="rId5"/>
            </p:custDataLst>
          </p:nvPr>
        </p:nvSpPr>
        <p:spPr>
          <a:xfrm>
            <a:off x="2373361" y="1203386"/>
            <a:ext cx="2520000" cy="36852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8066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80660 w 1828800"/>
              <a:gd name="connsiteY1" fmla="*/ 0 h 914400"/>
              <a:gd name="connsiteX2" fmla="*/ 1828800 w 1828800"/>
              <a:gd name="connsiteY2" fmla="*/ 457200 h 914400"/>
              <a:gd name="connsiteX3" fmla="*/ 178066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80660" y="0"/>
                </a:lnTo>
                <a:lnTo>
                  <a:pt x="1828800" y="457200"/>
                </a:lnTo>
                <a:lnTo>
                  <a:pt x="1780660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>
            <p:custDataLst>
              <p:tags r:id="rId6"/>
            </p:custDataLst>
          </p:nvPr>
        </p:nvSpPr>
        <p:spPr>
          <a:xfrm>
            <a:off x="2436861" y="1228978"/>
            <a:ext cx="2390166" cy="3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GB" sz="1300" b="1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>
            <p:custDataLst>
              <p:tags r:id="rId7"/>
            </p:custDataLst>
          </p:nvPr>
        </p:nvSpPr>
        <p:spPr>
          <a:xfrm>
            <a:off x="171450" y="1203386"/>
            <a:ext cx="2520000" cy="36852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80660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80660 w 1828800"/>
              <a:gd name="connsiteY1" fmla="*/ 0 h 914400"/>
              <a:gd name="connsiteX2" fmla="*/ 1828800 w 1828800"/>
              <a:gd name="connsiteY2" fmla="*/ 457200 h 914400"/>
              <a:gd name="connsiteX3" fmla="*/ 178066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80660" y="0"/>
                </a:lnTo>
                <a:lnTo>
                  <a:pt x="1828800" y="457200"/>
                </a:lnTo>
                <a:lnTo>
                  <a:pt x="1780660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>
            <p:custDataLst>
              <p:tags r:id="rId8"/>
            </p:custDataLst>
          </p:nvPr>
        </p:nvSpPr>
        <p:spPr>
          <a:xfrm>
            <a:off x="234950" y="1228978"/>
            <a:ext cx="2390166" cy="3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b="1" dirty="0" smtClean="0">
                <a:solidFill>
                  <a:schemeClr val="tx2"/>
                </a:solidFill>
              </a:rPr>
              <a:t>Timeline</a:t>
            </a:r>
            <a:endParaRPr lang="en-GB" sz="13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dirty="0"/>
              <a:t>An appointed task team will look into alternative options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satisfy </a:t>
            </a:r>
            <a:r>
              <a:rPr lang="en-GB" dirty="0"/>
              <a:t>foreign consumer demand from within  SA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0822" y="3354337"/>
            <a:ext cx="6732422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2515" y="5196951"/>
            <a:ext cx="6732422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/>
          </p:cNvSpPr>
          <p:nvPr/>
        </p:nvSpPr>
        <p:spPr>
          <a:xfrm>
            <a:off x="242919" y="1632891"/>
            <a:ext cx="9566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b="1" dirty="0" smtClean="0">
                <a:solidFill>
                  <a:schemeClr val="accent3"/>
                </a:solidFill>
              </a:rPr>
              <a:t>Option</a:t>
            </a:r>
            <a:endParaRPr lang="en-GB" sz="1300" b="1" dirty="0">
              <a:solidFill>
                <a:schemeClr val="accent3"/>
              </a:solidFill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242919" y="1842441"/>
            <a:ext cx="9566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/>
          </p:cNvSpPr>
          <p:nvPr/>
        </p:nvSpPr>
        <p:spPr>
          <a:xfrm>
            <a:off x="1328545" y="1632891"/>
            <a:ext cx="30524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b="1" dirty="0" smtClean="0">
                <a:solidFill>
                  <a:schemeClr val="accent3"/>
                </a:solidFill>
              </a:rPr>
              <a:t>Areas to investigate </a:t>
            </a:r>
            <a:endParaRPr lang="en-GB" sz="1300" b="1" dirty="0">
              <a:solidFill>
                <a:schemeClr val="accent3"/>
              </a:solidFill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328545" y="1842441"/>
            <a:ext cx="305240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/>
          </p:cNvSpPr>
          <p:nvPr/>
        </p:nvSpPr>
        <p:spPr>
          <a:xfrm>
            <a:off x="4137358" y="1632891"/>
            <a:ext cx="240220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b="1" dirty="0" smtClean="0">
                <a:solidFill>
                  <a:schemeClr val="accent3"/>
                </a:solidFill>
              </a:rPr>
              <a:t>Possible outcomes  </a:t>
            </a:r>
            <a:endParaRPr lang="en-GB" sz="1300" b="1" dirty="0">
              <a:solidFill>
                <a:schemeClr val="accent3"/>
              </a:solidFill>
            </a:endParaRP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137358" y="1842441"/>
            <a:ext cx="240220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242917" y="3375825"/>
            <a:ext cx="9566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dirty="0" smtClean="0"/>
              <a:t>Export live rhino in large volumes </a:t>
            </a:r>
            <a:endParaRPr lang="en-GB" sz="1300" dirty="0"/>
          </a:p>
        </p:txBody>
      </p:sp>
      <p:sp>
        <p:nvSpPr>
          <p:cNvPr id="38" name="TextBox 37"/>
          <p:cNvSpPr txBox="1"/>
          <p:nvPr/>
        </p:nvSpPr>
        <p:spPr>
          <a:xfrm>
            <a:off x="4137357" y="3420900"/>
            <a:ext cx="289158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300" dirty="0" smtClean="0"/>
              <a:t>Production of rhino horn in consumer states for use in consumer states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Rhino horn is supplied from multiple sources not just Africa range states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Rhino owners export live rhino to trade in countries where trade is legal</a:t>
            </a:r>
            <a:endParaRPr lang="en-US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1328545" y="3375825"/>
            <a:ext cx="3052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300" dirty="0" smtClean="0"/>
              <a:t>Establishment of captive breeding facilities in consumer states </a:t>
            </a:r>
            <a:endParaRPr lang="en-US" sz="1300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48460" y="1929818"/>
            <a:ext cx="95663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dirty="0" smtClean="0"/>
              <a:t>Trade</a:t>
            </a:r>
            <a:endParaRPr lang="en-GB" sz="1300" dirty="0"/>
          </a:p>
        </p:txBody>
      </p:sp>
      <p:sp>
        <p:nvSpPr>
          <p:cNvPr id="34" name="TextBox 33"/>
          <p:cNvSpPr txBox="1"/>
          <p:nvPr/>
        </p:nvSpPr>
        <p:spPr>
          <a:xfrm>
            <a:off x="1328545" y="1929818"/>
            <a:ext cx="331022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300" dirty="0" smtClean="0"/>
              <a:t>Open market for traditional Asian medicines and clinics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Open market for sell of rhino horn artisanal materials 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Sale of rhino for non-commercial purposes</a:t>
            </a:r>
            <a:endParaRPr lang="en-US" sz="1300" dirty="0"/>
          </a:p>
        </p:txBody>
      </p:sp>
      <p:sp>
        <p:nvSpPr>
          <p:cNvPr id="36" name="TextBox 35"/>
          <p:cNvSpPr txBox="1"/>
          <p:nvPr/>
        </p:nvSpPr>
        <p:spPr>
          <a:xfrm>
            <a:off x="4137358" y="1929818"/>
            <a:ext cx="2402207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300" dirty="0" smtClean="0"/>
              <a:t>Consumers travel to SA for use of rhino horn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Consumers obtaining import permits from their country of origin and export permits from SA</a:t>
            </a:r>
            <a:endParaRPr lang="en-US" sz="1300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242917" y="5269750"/>
            <a:ext cx="956635" cy="4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dirty="0" smtClean="0"/>
              <a:t>Synthetic Horn</a:t>
            </a:r>
            <a:endParaRPr lang="en-GB" sz="1300" dirty="0"/>
          </a:p>
        </p:txBody>
      </p:sp>
      <p:sp>
        <p:nvSpPr>
          <p:cNvPr id="42" name="TextBox 41"/>
          <p:cNvSpPr txBox="1"/>
          <p:nvPr/>
        </p:nvSpPr>
        <p:spPr>
          <a:xfrm>
            <a:off x="1328545" y="5269750"/>
            <a:ext cx="3052407" cy="4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300" dirty="0" smtClean="0"/>
              <a:t>Role of synthetic rhino horn in substitution for rhino horn</a:t>
            </a:r>
            <a:endParaRPr lang="en-US" sz="1300" dirty="0"/>
          </a:p>
        </p:txBody>
      </p:sp>
      <p:sp>
        <p:nvSpPr>
          <p:cNvPr id="44" name="TextBox 43"/>
          <p:cNvSpPr txBox="1"/>
          <p:nvPr/>
        </p:nvSpPr>
        <p:spPr>
          <a:xfrm>
            <a:off x="4137358" y="5301946"/>
            <a:ext cx="2402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300" dirty="0" smtClean="0"/>
              <a:t>Relieves demand pressure for authentic rhino horn  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Reduction in the price of rhino horn</a:t>
            </a:r>
          </a:p>
          <a:p>
            <a:pPr lvl="1">
              <a:spcBef>
                <a:spcPct val="50000"/>
              </a:spcBef>
            </a:pPr>
            <a:r>
              <a:rPr lang="en-US" sz="1300" dirty="0" smtClean="0"/>
              <a:t>Law enforcement challenges </a:t>
            </a:r>
            <a:endParaRPr lang="en-US" sz="1300" dirty="0"/>
          </a:p>
        </p:txBody>
      </p:sp>
      <p:grpSp>
        <p:nvGrpSpPr>
          <p:cNvPr id="12" name="sticker"/>
          <p:cNvGrpSpPr/>
          <p:nvPr/>
        </p:nvGrpSpPr>
        <p:grpSpPr>
          <a:xfrm>
            <a:off x="7723093" y="196803"/>
            <a:ext cx="1066895" cy="212366"/>
            <a:chOff x="7723093" y="269955"/>
            <a:chExt cx="1066895" cy="212366"/>
          </a:xfrm>
        </p:grpSpPr>
        <p:sp>
          <p:nvSpPr>
            <p:cNvPr id="45" name="StickerRectangle"/>
            <p:cNvSpPr>
              <a:spLocks noChangeArrowheads="1"/>
            </p:cNvSpPr>
            <p:nvPr/>
          </p:nvSpPr>
          <p:spPr bwMode="auto">
            <a:xfrm>
              <a:off x="7723093" y="269955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smtClean="0">
                  <a:solidFill>
                    <a:srgbClr val="808080"/>
                  </a:solidFill>
                  <a:latin typeface="+mn-lt"/>
                </a:rPr>
                <a:t>PRELIMINARY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50" name="AutoShape 31"/>
            <p:cNvCxnSpPr>
              <a:cxnSpLocks noChangeShapeType="1"/>
              <a:stCxn id="45" idx="2"/>
              <a:endCxn id="45" idx="4"/>
            </p:cNvCxnSpPr>
            <p:nvPr/>
          </p:nvCxnSpPr>
          <p:spPr bwMode="auto">
            <a:xfrm>
              <a:off x="7723093" y="269955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32"/>
            <p:cNvCxnSpPr>
              <a:cxnSpLocks noChangeShapeType="1"/>
              <a:stCxn id="45" idx="4"/>
              <a:endCxn id="45" idx="6"/>
            </p:cNvCxnSpPr>
            <p:nvPr/>
          </p:nvCxnSpPr>
          <p:spPr bwMode="auto">
            <a:xfrm>
              <a:off x="7723093" y="482321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144463" y="839552"/>
            <a:ext cx="592792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449263"/>
            <a:r>
              <a:rPr lang="en-GB" sz="1300" dirty="0" smtClean="0">
                <a:solidFill>
                  <a:schemeClr val="accent6"/>
                </a:solidFill>
              </a:rPr>
              <a:t>And what are the possible outcomes under each option..</a:t>
            </a: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21" name="Rectangle 20"/>
          <p:cNvSpPr txBox="1"/>
          <p:nvPr>
            <p:custDataLst>
              <p:tags r:id="rId9"/>
            </p:custDataLst>
          </p:nvPr>
        </p:nvSpPr>
        <p:spPr>
          <a:xfrm>
            <a:off x="7190311" y="2373682"/>
            <a:ext cx="1685731" cy="24315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GB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7270124" y="3035445"/>
            <a:ext cx="149264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300" b="1" dirty="0" smtClean="0">
                <a:solidFill>
                  <a:schemeClr val="bg1"/>
                </a:solidFill>
              </a:rPr>
              <a:t>Recommendations on </a:t>
            </a:r>
            <a:r>
              <a:rPr lang="en-GB" sz="1300" b="1" dirty="0">
                <a:solidFill>
                  <a:schemeClr val="bg1"/>
                </a:solidFill>
              </a:rPr>
              <a:t>the viable routes and </a:t>
            </a:r>
            <a:r>
              <a:rPr lang="en-GB" sz="1300" b="1" dirty="0" smtClean="0">
                <a:solidFill>
                  <a:schemeClr val="bg1"/>
                </a:solidFill>
              </a:rPr>
              <a:t>requirements to drive it </a:t>
            </a:r>
            <a:r>
              <a:rPr lang="en-GB" sz="1300" b="1" dirty="0">
                <a:solidFill>
                  <a:schemeClr val="bg1"/>
                </a:solidFill>
              </a:rPr>
              <a:t>such as legislation </a:t>
            </a:r>
            <a:r>
              <a:rPr lang="en-GB" sz="1300" b="1" dirty="0" smtClean="0">
                <a:solidFill>
                  <a:schemeClr val="bg1"/>
                </a:solidFill>
              </a:rPr>
              <a:t>for implementation</a:t>
            </a:r>
            <a:endParaRPr lang="en-GB" sz="1300" b="1" dirty="0">
              <a:solidFill>
                <a:schemeClr val="bg1"/>
              </a:solidFill>
            </a:endParaRPr>
          </a:p>
        </p:txBody>
      </p:sp>
      <p:pic>
        <p:nvPicPr>
          <p:cNvPr id="49" name="Picture 6" descr="C:\Users\Adrienna Naidoo\Desktop\Images\Magnify and glasses\image2.jpg"/>
          <p:cNvPicPr>
            <a:picLocks noChangeAspect="1" noChangeArrowheads="1"/>
          </p:cNvPicPr>
          <p:nvPr/>
        </p:nvPicPr>
        <p:blipFill rotWithShape="1">
          <a:blip r:embed="rId1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7158773" y="510441"/>
            <a:ext cx="174912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C2</a:t>
            </a:r>
          </a:p>
        </p:txBody>
      </p:sp>
      <p:sp>
        <p:nvSpPr>
          <p:cNvPr id="39" name="1. On-page tracker"/>
          <p:cNvSpPr>
            <a:spLocks noChangeArrowheads="1"/>
          </p:cNvSpPr>
          <p:nvPr/>
        </p:nvSpPr>
        <p:spPr bwMode="auto">
          <a:xfrm>
            <a:off x="171451" y="26988"/>
            <a:ext cx="4736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DEMAND MANAGEMENT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67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Object 17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65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81085" y="1002583"/>
            <a:ext cx="3093676" cy="49657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FEFBF4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5964" y="1002583"/>
            <a:ext cx="4628252" cy="496572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100000">
                <a:srgbClr val="FBEFEF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GB" dirty="0" smtClean="0"/>
              <a:t>A targeted message is needed to change the</a:t>
            </a:r>
            <a:br>
              <a:rPr lang="en-GB" dirty="0" smtClean="0"/>
            </a:br>
            <a:r>
              <a:rPr lang="en-GB" dirty="0" smtClean="0"/>
              <a:t>perceptions on rhino horn in the various audiences </a:t>
            </a:r>
            <a:endParaRPr lang="en-GB" dirty="0"/>
          </a:p>
        </p:txBody>
      </p: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171451" y="5304029"/>
            <a:ext cx="8618537" cy="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>
            <a:spLocks/>
          </p:cNvSpPr>
          <p:nvPr/>
        </p:nvSpPr>
        <p:spPr>
          <a:xfrm>
            <a:off x="171451" y="4455081"/>
            <a:ext cx="8742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</a:rPr>
              <a:t>What should</a:t>
            </a:r>
          </a:p>
          <a:p>
            <a:r>
              <a:rPr lang="en-US" sz="1200" b="1">
                <a:solidFill>
                  <a:schemeClr val="tx2"/>
                </a:solidFill>
              </a:rPr>
              <a:t>be </a:t>
            </a:r>
            <a:r>
              <a:rPr lang="en-US" sz="1200" b="1" smtClean="0">
                <a:solidFill>
                  <a:schemeClr val="tx2"/>
                </a:solidFill>
              </a:rPr>
              <a:t>added</a:t>
            </a:r>
            <a:r>
              <a:rPr lang="en-US" sz="1200" b="1" dirty="0" smtClean="0">
                <a:solidFill>
                  <a:schemeClr val="tx2"/>
                </a:solidFill>
              </a:rPr>
              <a:t>/ written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1177666" y="4455081"/>
            <a:ext cx="137844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ZA" sz="1200" dirty="0">
                <a:solidFill>
                  <a:schemeClr val="tx1"/>
                </a:solidFill>
              </a:rPr>
              <a:t>Well managed  rhino pops</a:t>
            </a:r>
          </a:p>
        </p:txBody>
      </p:sp>
      <p:sp>
        <p:nvSpPr>
          <p:cNvPr id="92" name="TextBox 91"/>
          <p:cNvSpPr txBox="1">
            <a:spLocks/>
          </p:cNvSpPr>
          <p:nvPr/>
        </p:nvSpPr>
        <p:spPr>
          <a:xfrm>
            <a:off x="1177666" y="5414314"/>
            <a:ext cx="1378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/>
              <a:t>It’s not easy to get horn</a:t>
            </a:r>
            <a:endParaRPr lang="en-US" sz="1200" dirty="0"/>
          </a:p>
        </p:txBody>
      </p:sp>
      <p:sp>
        <p:nvSpPr>
          <p:cNvPr id="298" name="TextBox 297"/>
          <p:cNvSpPr txBox="1">
            <a:spLocks/>
          </p:cNvSpPr>
          <p:nvPr/>
        </p:nvSpPr>
        <p:spPr>
          <a:xfrm>
            <a:off x="171451" y="5414314"/>
            <a:ext cx="8742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</a:rPr>
              <a:t>What we </a:t>
            </a:r>
            <a:r>
              <a:rPr lang="en-US" sz="1200" b="1" dirty="0" smtClean="0">
                <a:solidFill>
                  <a:schemeClr val="tx2"/>
                </a:solidFill>
              </a:rPr>
              <a:t>want to </a:t>
            </a:r>
            <a:r>
              <a:rPr lang="en-US" sz="1200" b="1" dirty="0">
                <a:solidFill>
                  <a:schemeClr val="tx2"/>
                </a:solidFill>
              </a:rPr>
              <a:t>be  </a:t>
            </a:r>
            <a:r>
              <a:rPr lang="en-US" sz="1200" b="1" dirty="0" smtClean="0">
                <a:solidFill>
                  <a:schemeClr val="tx2"/>
                </a:solidFill>
              </a:rPr>
              <a:t>heard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>
          <a:xfrm>
            <a:off x="2709253" y="4455081"/>
            <a:ext cx="1378446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ZA" sz="1200" dirty="0" smtClean="0">
                <a:solidFill>
                  <a:schemeClr val="tx1"/>
                </a:solidFill>
              </a:rPr>
              <a:t>Poachers caught, sentenced, assets forfeited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99" name="TextBox 298"/>
          <p:cNvSpPr txBox="1">
            <a:spLocks/>
          </p:cNvSpPr>
          <p:nvPr/>
        </p:nvSpPr>
        <p:spPr>
          <a:xfrm>
            <a:off x="2709253" y="5414314"/>
            <a:ext cx="13784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/>
              <a:t>Not worth </a:t>
            </a:r>
            <a:r>
              <a:rPr lang="en-US" sz="1200" dirty="0" smtClean="0"/>
              <a:t>the </a:t>
            </a:r>
            <a:r>
              <a:rPr lang="en-US" sz="1200" dirty="0"/>
              <a:t>risk</a:t>
            </a:r>
            <a:endParaRPr lang="en-US" sz="1200" dirty="0" smtClean="0"/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4263325" y="4455081"/>
            <a:ext cx="137844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ZA" sz="1200" dirty="0">
                <a:solidFill>
                  <a:schemeClr val="tx1"/>
                </a:solidFill>
              </a:rPr>
              <a:t>IPZ heavily guard, technology, dogs</a:t>
            </a:r>
          </a:p>
        </p:txBody>
      </p:sp>
      <p:sp>
        <p:nvSpPr>
          <p:cNvPr id="300" name="TextBox 299"/>
          <p:cNvSpPr txBox="1">
            <a:spLocks/>
          </p:cNvSpPr>
          <p:nvPr/>
        </p:nvSpPr>
        <p:spPr>
          <a:xfrm>
            <a:off x="4263325" y="5414314"/>
            <a:ext cx="13784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/>
              <a:t>Stay out of </a:t>
            </a:r>
            <a:r>
              <a:rPr lang="en-US" sz="1200" dirty="0" err="1"/>
              <a:t>IPZ</a:t>
            </a:r>
            <a:endParaRPr lang="en-US" sz="1200" dirty="0" smtClean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5794912" y="4455081"/>
            <a:ext cx="137844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ZA" sz="1200" dirty="0">
                <a:solidFill>
                  <a:schemeClr val="tx1"/>
                </a:solidFill>
              </a:rPr>
              <a:t>Do not use illegal  medicine </a:t>
            </a:r>
          </a:p>
        </p:txBody>
      </p:sp>
      <p:sp>
        <p:nvSpPr>
          <p:cNvPr id="301" name="TextBox 300"/>
          <p:cNvSpPr txBox="1">
            <a:spLocks/>
          </p:cNvSpPr>
          <p:nvPr/>
        </p:nvSpPr>
        <p:spPr>
          <a:xfrm>
            <a:off x="5794912" y="5414314"/>
            <a:ext cx="1378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/>
              <a:t>Sustainable legal </a:t>
            </a:r>
            <a:br>
              <a:rPr lang="en-US" sz="1200" dirty="0" smtClean="0"/>
            </a:br>
            <a:r>
              <a:rPr lang="en-US" sz="1200" dirty="0" smtClean="0"/>
              <a:t>medicine</a:t>
            </a: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7326501" y="4455081"/>
            <a:ext cx="1378446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ZA" sz="1200" b="1" dirty="0">
                <a:solidFill>
                  <a:schemeClr val="tx2"/>
                </a:solidFill>
              </a:rPr>
              <a:t>Rhino will not go extinct</a:t>
            </a:r>
          </a:p>
        </p:txBody>
      </p:sp>
      <p:sp>
        <p:nvSpPr>
          <p:cNvPr id="302" name="TextBox 301"/>
          <p:cNvSpPr txBox="1">
            <a:spLocks/>
          </p:cNvSpPr>
          <p:nvPr/>
        </p:nvSpPr>
        <p:spPr>
          <a:xfrm>
            <a:off x="7326501" y="5408315"/>
            <a:ext cx="1378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</a:rPr>
              <a:t>Not a </a:t>
            </a:r>
            <a:r>
              <a:rPr lang="en-US" sz="1200" b="1" dirty="0" smtClean="0">
                <a:solidFill>
                  <a:schemeClr val="tx2"/>
                </a:solidFill>
              </a:rPr>
              <a:t>good investment</a:t>
            </a: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171451" y="1152321"/>
            <a:ext cx="874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 smtClean="0">
                <a:solidFill>
                  <a:schemeClr val="tx2"/>
                </a:solidFill>
              </a:rPr>
              <a:t>What's written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9" name="Picture 5" descr="Picture5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211" y="1080220"/>
            <a:ext cx="1548530" cy="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TextBox 187"/>
          <p:cNvSpPr txBox="1">
            <a:spLocks/>
          </p:cNvSpPr>
          <p:nvPr/>
        </p:nvSpPr>
        <p:spPr>
          <a:xfrm>
            <a:off x="2734776" y="1244654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Number </a:t>
            </a:r>
            <a:r>
              <a:rPr lang="en-US" sz="1200" dirty="0" smtClean="0">
                <a:solidFill>
                  <a:schemeClr val="tx2"/>
                </a:solidFill>
              </a:rPr>
              <a:t>poached</a:t>
            </a:r>
          </a:p>
        </p:txBody>
      </p:sp>
      <p:pic>
        <p:nvPicPr>
          <p:cNvPr id="194" name="Picture 5" descr="Picture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283" y="1080220"/>
            <a:ext cx="1548530" cy="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TextBox 192"/>
          <p:cNvSpPr txBox="1">
            <a:spLocks/>
          </p:cNvSpPr>
          <p:nvPr/>
        </p:nvSpPr>
        <p:spPr>
          <a:xfrm>
            <a:off x="4276442" y="1244654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Price of horn high</a:t>
            </a:r>
          </a:p>
        </p:txBody>
      </p:sp>
      <p:pic>
        <p:nvPicPr>
          <p:cNvPr id="199" name="Picture 5" descr="Picture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872" y="1080220"/>
            <a:ext cx="1548530" cy="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/>
          <p:cNvSpPr txBox="1">
            <a:spLocks/>
          </p:cNvSpPr>
          <p:nvPr/>
        </p:nvSpPr>
        <p:spPr>
          <a:xfrm>
            <a:off x="5820437" y="1244654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Millions of users</a:t>
            </a:r>
          </a:p>
        </p:txBody>
      </p:sp>
      <p:pic>
        <p:nvPicPr>
          <p:cNvPr id="204" name="Picture 5" descr="Picture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458" y="1080220"/>
            <a:ext cx="1548530" cy="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/>
          <p:cNvSpPr txBox="1">
            <a:spLocks/>
          </p:cNvSpPr>
          <p:nvPr/>
        </p:nvSpPr>
        <p:spPr>
          <a:xfrm>
            <a:off x="7352023" y="1152321"/>
            <a:ext cx="132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</a:rPr>
              <a:t>Rhino </a:t>
            </a:r>
            <a:r>
              <a:rPr lang="en-US" sz="1200" b="1" dirty="0" smtClean="0">
                <a:solidFill>
                  <a:schemeClr val="tx2"/>
                </a:solidFill>
              </a:rPr>
              <a:t>going extinct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5" name="Picture 5" descr="Picture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623" y="1080220"/>
            <a:ext cx="1548530" cy="5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>
            <a:spLocks/>
          </p:cNvSpPr>
          <p:nvPr/>
        </p:nvSpPr>
        <p:spPr>
          <a:xfrm>
            <a:off x="1203188" y="1244654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>
                <a:solidFill>
                  <a:schemeClr val="tx2"/>
                </a:solidFill>
              </a:rPr>
              <a:t>Number of rhinos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3" name="TextBox 162"/>
          <p:cNvSpPr txBox="1">
            <a:spLocks/>
          </p:cNvSpPr>
          <p:nvPr/>
        </p:nvSpPr>
        <p:spPr>
          <a:xfrm>
            <a:off x="171451" y="1765700"/>
            <a:ext cx="874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</a:rPr>
              <a:t>What's </a:t>
            </a:r>
            <a:r>
              <a:rPr lang="en-US" sz="1200" b="1" dirty="0" smtClean="0">
                <a:solidFill>
                  <a:schemeClr val="tx2"/>
                </a:solidFill>
              </a:rPr>
              <a:t>heard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2" name="Picture 5" descr="Picture5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210" y="1612067"/>
            <a:ext cx="1548530" cy="6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TextBox 240"/>
          <p:cNvSpPr txBox="1">
            <a:spLocks/>
          </p:cNvSpPr>
          <p:nvPr/>
        </p:nvSpPr>
        <p:spPr>
          <a:xfrm>
            <a:off x="2734775" y="1858033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>
                <a:solidFill>
                  <a:schemeClr val="tx2"/>
                </a:solidFill>
              </a:rPr>
              <a:t>It’s </a:t>
            </a:r>
            <a:r>
              <a:rPr lang="en-US" sz="1200" dirty="0">
                <a:solidFill>
                  <a:schemeClr val="tx2"/>
                </a:solidFill>
              </a:rPr>
              <a:t>easy to </a:t>
            </a:r>
            <a:r>
              <a:rPr lang="en-US" sz="1200" dirty="0" smtClean="0">
                <a:solidFill>
                  <a:schemeClr val="tx2"/>
                </a:solidFill>
              </a:rPr>
              <a:t>get </a:t>
            </a:r>
            <a:r>
              <a:rPr lang="en-US" sz="1200" dirty="0">
                <a:solidFill>
                  <a:schemeClr val="tx2"/>
                </a:solidFill>
              </a:rPr>
              <a:t>horn</a:t>
            </a:r>
          </a:p>
        </p:txBody>
      </p:sp>
      <p:pic>
        <p:nvPicPr>
          <p:cNvPr id="238" name="Picture 5" descr="Picture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282" y="1612067"/>
            <a:ext cx="1548530" cy="6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TextBox 236"/>
          <p:cNvSpPr txBox="1">
            <a:spLocks/>
          </p:cNvSpPr>
          <p:nvPr/>
        </p:nvSpPr>
        <p:spPr>
          <a:xfrm>
            <a:off x="4288847" y="1765700"/>
            <a:ext cx="132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There is money </a:t>
            </a:r>
            <a:br>
              <a:rPr lang="en-US" dirty="0"/>
            </a:br>
            <a:r>
              <a:rPr lang="en-US" dirty="0"/>
              <a:t>in it</a:t>
            </a:r>
          </a:p>
        </p:txBody>
      </p:sp>
      <p:pic>
        <p:nvPicPr>
          <p:cNvPr id="185" name="Picture 5" descr="Picture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869" y="1612067"/>
            <a:ext cx="1548530" cy="6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Box 183"/>
          <p:cNvSpPr txBox="1">
            <a:spLocks/>
          </p:cNvSpPr>
          <p:nvPr/>
        </p:nvSpPr>
        <p:spPr>
          <a:xfrm>
            <a:off x="5820434" y="1858033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There is a market</a:t>
            </a:r>
          </a:p>
        </p:txBody>
      </p:sp>
      <p:pic>
        <p:nvPicPr>
          <p:cNvPr id="181" name="Picture 5" descr="Picture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458" y="1612067"/>
            <a:ext cx="1548530" cy="6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178"/>
          <p:cNvSpPr txBox="1">
            <a:spLocks/>
          </p:cNvSpPr>
          <p:nvPr/>
        </p:nvSpPr>
        <p:spPr>
          <a:xfrm>
            <a:off x="7352022" y="1673367"/>
            <a:ext cx="1327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b="1" dirty="0">
                <a:solidFill>
                  <a:schemeClr val="tx2"/>
                </a:solidFill>
              </a:rPr>
              <a:t>Price will increase!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Invest at any cost</a:t>
            </a:r>
          </a:p>
        </p:txBody>
      </p:sp>
      <p:pic>
        <p:nvPicPr>
          <p:cNvPr id="171" name="Picture 5" descr="Picture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623" y="1612067"/>
            <a:ext cx="1548530" cy="6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TextBox 169"/>
          <p:cNvSpPr txBox="1">
            <a:spLocks/>
          </p:cNvSpPr>
          <p:nvPr/>
        </p:nvSpPr>
        <p:spPr>
          <a:xfrm>
            <a:off x="1203188" y="1858033"/>
            <a:ext cx="1327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There is a product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38486" y="2600768"/>
            <a:ext cx="7433318" cy="1629246"/>
            <a:chOff x="1118572" y="2562668"/>
            <a:chExt cx="7433318" cy="1629246"/>
          </a:xfrm>
        </p:grpSpPr>
        <p:sp>
          <p:nvSpPr>
            <p:cNvPr id="29" name="Rectangle 28"/>
            <p:cNvSpPr/>
            <p:nvPr/>
          </p:nvSpPr>
          <p:spPr>
            <a:xfrm>
              <a:off x="1118572" y="2562668"/>
              <a:ext cx="7433318" cy="16292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3083" y="2686386"/>
              <a:ext cx="96019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400" b="0">
                  <a:solidFill>
                    <a:schemeClr val="tx2"/>
                  </a:solidFill>
                  <a:latin typeface="+mn-lt"/>
                </a:defRPr>
              </a:lvl1pPr>
            </a:lstStyle>
            <a:p>
              <a:r>
                <a:rPr lang="en-ZA" sz="1200" b="1" dirty="0"/>
                <a:t>Supply chain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497171" y="2629338"/>
              <a:ext cx="4534322" cy="1482452"/>
              <a:chOff x="2188098" y="2573259"/>
              <a:chExt cx="5152468" cy="1684549"/>
            </a:xfrm>
          </p:grpSpPr>
          <p:sp>
            <p:nvSpPr>
              <p:cNvPr id="136" name="Oval 4"/>
              <p:cNvSpPr/>
              <p:nvPr/>
            </p:nvSpPr>
            <p:spPr>
              <a:xfrm rot="20434030">
                <a:off x="5003823" y="3490513"/>
                <a:ext cx="617646" cy="614720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Oval 4"/>
              <p:cNvSpPr>
                <a:spLocks/>
              </p:cNvSpPr>
              <p:nvPr/>
            </p:nvSpPr>
            <p:spPr>
              <a:xfrm rot="20434030">
                <a:off x="2245434" y="2781782"/>
                <a:ext cx="868694" cy="864578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Oval 4"/>
              <p:cNvSpPr/>
              <p:nvPr/>
            </p:nvSpPr>
            <p:spPr>
              <a:xfrm rot="20434030">
                <a:off x="3453746" y="3075498"/>
                <a:ext cx="617646" cy="614720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Oval 4"/>
              <p:cNvSpPr>
                <a:spLocks/>
              </p:cNvSpPr>
              <p:nvPr/>
            </p:nvSpPr>
            <p:spPr>
              <a:xfrm rot="20434030">
                <a:off x="4221180" y="2851318"/>
                <a:ext cx="868694" cy="864578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Oval 4"/>
              <p:cNvSpPr/>
              <p:nvPr/>
            </p:nvSpPr>
            <p:spPr>
              <a:xfrm rot="20434030">
                <a:off x="3991410" y="3605222"/>
                <a:ext cx="359354" cy="357652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Oval 4"/>
              <p:cNvSpPr>
                <a:spLocks/>
              </p:cNvSpPr>
              <p:nvPr/>
            </p:nvSpPr>
            <p:spPr>
              <a:xfrm rot="20434030">
                <a:off x="5636813" y="2802101"/>
                <a:ext cx="827862" cy="823940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Oval 4"/>
              <p:cNvSpPr/>
              <p:nvPr/>
            </p:nvSpPr>
            <p:spPr>
              <a:xfrm rot="20434030">
                <a:off x="6591366" y="3264376"/>
                <a:ext cx="573012" cy="570298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Oval 4"/>
              <p:cNvSpPr/>
              <p:nvPr/>
            </p:nvSpPr>
            <p:spPr>
              <a:xfrm rot="20434030">
                <a:off x="5290919" y="2628597"/>
                <a:ext cx="345330" cy="343696"/>
              </a:xfrm>
              <a:custGeom>
                <a:avLst/>
                <a:gdLst/>
                <a:ahLst/>
                <a:cxnLst/>
                <a:rect l="l" t="t" r="r" b="b"/>
                <a:pathLst>
                  <a:path w="1873666" h="1898854">
                    <a:moveTo>
                      <a:pt x="1176911" y="381117"/>
                    </a:moveTo>
                    <a:cubicBezTo>
                      <a:pt x="1103121" y="349907"/>
                      <a:pt x="1021992" y="332648"/>
                      <a:pt x="936833" y="332648"/>
                    </a:cubicBezTo>
                    <a:cubicBezTo>
                      <a:pt x="596195" y="332648"/>
                      <a:pt x="320054" y="608789"/>
                      <a:pt x="320054" y="949427"/>
                    </a:cubicBezTo>
                    <a:cubicBezTo>
                      <a:pt x="320054" y="1290065"/>
                      <a:pt x="596195" y="1566206"/>
                      <a:pt x="936833" y="1566206"/>
                    </a:cubicBezTo>
                    <a:cubicBezTo>
                      <a:pt x="1277471" y="1566206"/>
                      <a:pt x="1553612" y="1290065"/>
                      <a:pt x="1553612" y="949427"/>
                    </a:cubicBezTo>
                    <a:cubicBezTo>
                      <a:pt x="1553612" y="693948"/>
                      <a:pt x="1398283" y="474750"/>
                      <a:pt x="1176911" y="381117"/>
                    </a:cubicBezTo>
                    <a:close/>
                    <a:moveTo>
                      <a:pt x="1406059" y="124719"/>
                    </a:moveTo>
                    <a:cubicBezTo>
                      <a:pt x="1482208" y="167285"/>
                      <a:pt x="1551462" y="220633"/>
                      <a:pt x="1612154" y="282455"/>
                    </a:cubicBezTo>
                    <a:lnTo>
                      <a:pt x="1538810" y="487937"/>
                    </a:lnTo>
                    <a:cubicBezTo>
                      <a:pt x="1556104" y="505492"/>
                      <a:pt x="1570085" y="525629"/>
                      <a:pt x="1581266" y="547577"/>
                    </a:cubicBezTo>
                    <a:lnTo>
                      <a:pt x="1794813" y="544917"/>
                    </a:lnTo>
                    <a:cubicBezTo>
                      <a:pt x="1833702" y="624694"/>
                      <a:pt x="1860688" y="711105"/>
                      <a:pt x="1873666" y="801951"/>
                    </a:cubicBezTo>
                    <a:lnTo>
                      <a:pt x="1695541" y="921673"/>
                    </a:lnTo>
                    <a:cubicBezTo>
                      <a:pt x="1698171" y="930829"/>
                      <a:pt x="1698339" y="940108"/>
                      <a:pt x="1698339" y="949427"/>
                    </a:cubicBezTo>
                    <a:lnTo>
                      <a:pt x="1696892" y="978088"/>
                    </a:lnTo>
                    <a:lnTo>
                      <a:pt x="1873666" y="1096904"/>
                    </a:lnTo>
                    <a:cubicBezTo>
                      <a:pt x="1860688" y="1187749"/>
                      <a:pt x="1833702" y="1274160"/>
                      <a:pt x="1794813" y="1353937"/>
                    </a:cubicBezTo>
                    <a:lnTo>
                      <a:pt x="1581266" y="1351277"/>
                    </a:lnTo>
                    <a:cubicBezTo>
                      <a:pt x="1570085" y="1373225"/>
                      <a:pt x="1556104" y="1393362"/>
                      <a:pt x="1538810" y="1410917"/>
                    </a:cubicBezTo>
                    <a:lnTo>
                      <a:pt x="1612154" y="1616399"/>
                    </a:lnTo>
                    <a:cubicBezTo>
                      <a:pt x="1551462" y="1678222"/>
                      <a:pt x="1482208" y="1731568"/>
                      <a:pt x="1406059" y="1774134"/>
                    </a:cubicBezTo>
                    <a:lnTo>
                      <a:pt x="1232939" y="1651185"/>
                    </a:lnTo>
                    <a:lnTo>
                      <a:pt x="1130938" y="1682848"/>
                    </a:lnTo>
                    <a:lnTo>
                      <a:pt x="1063491" y="1889437"/>
                    </a:lnTo>
                    <a:cubicBezTo>
                      <a:pt x="1022150" y="1895996"/>
                      <a:pt x="979825" y="1898854"/>
                      <a:pt x="936833" y="1898854"/>
                    </a:cubicBezTo>
                    <a:cubicBezTo>
                      <a:pt x="893841" y="1898854"/>
                      <a:pt x="851516" y="1895997"/>
                      <a:pt x="810175" y="1889437"/>
                    </a:cubicBezTo>
                    <a:lnTo>
                      <a:pt x="743500" y="1685212"/>
                    </a:lnTo>
                    <a:cubicBezTo>
                      <a:pt x="708016" y="1676877"/>
                      <a:pt x="673764" y="1665177"/>
                      <a:pt x="640711" y="1651197"/>
                    </a:cubicBezTo>
                    <a:lnTo>
                      <a:pt x="467607" y="1774134"/>
                    </a:lnTo>
                    <a:cubicBezTo>
                      <a:pt x="391458" y="1731568"/>
                      <a:pt x="322204" y="1678222"/>
                      <a:pt x="261512" y="1616399"/>
                    </a:cubicBezTo>
                    <a:lnTo>
                      <a:pt x="334856" y="1410918"/>
                    </a:lnTo>
                    <a:cubicBezTo>
                      <a:pt x="317562" y="1393362"/>
                      <a:pt x="303581" y="1373226"/>
                      <a:pt x="292399" y="1351277"/>
                    </a:cubicBezTo>
                    <a:lnTo>
                      <a:pt x="78854" y="1353938"/>
                    </a:lnTo>
                    <a:cubicBezTo>
                      <a:pt x="39964" y="1274160"/>
                      <a:pt x="12978" y="1187749"/>
                      <a:pt x="0" y="1096904"/>
                    </a:cubicBezTo>
                    <a:lnTo>
                      <a:pt x="178125" y="977181"/>
                    </a:lnTo>
                    <a:cubicBezTo>
                      <a:pt x="175494" y="968026"/>
                      <a:pt x="175327" y="958746"/>
                      <a:pt x="175327" y="949427"/>
                    </a:cubicBezTo>
                    <a:lnTo>
                      <a:pt x="176774" y="920766"/>
                    </a:lnTo>
                    <a:lnTo>
                      <a:pt x="0" y="801951"/>
                    </a:lnTo>
                    <a:cubicBezTo>
                      <a:pt x="12978" y="711105"/>
                      <a:pt x="39964" y="624694"/>
                      <a:pt x="78854" y="544917"/>
                    </a:cubicBezTo>
                    <a:lnTo>
                      <a:pt x="292399" y="547577"/>
                    </a:lnTo>
                    <a:cubicBezTo>
                      <a:pt x="303580" y="525628"/>
                      <a:pt x="317562" y="505492"/>
                      <a:pt x="334856" y="487936"/>
                    </a:cubicBezTo>
                    <a:lnTo>
                      <a:pt x="261512" y="282455"/>
                    </a:lnTo>
                    <a:cubicBezTo>
                      <a:pt x="322204" y="220632"/>
                      <a:pt x="391458" y="167285"/>
                      <a:pt x="467607" y="124719"/>
                    </a:cubicBezTo>
                    <a:lnTo>
                      <a:pt x="640727" y="247669"/>
                    </a:lnTo>
                    <a:lnTo>
                      <a:pt x="742728" y="216006"/>
                    </a:lnTo>
                    <a:lnTo>
                      <a:pt x="810175" y="9417"/>
                    </a:lnTo>
                    <a:cubicBezTo>
                      <a:pt x="851516" y="2857"/>
                      <a:pt x="893841" y="0"/>
                      <a:pt x="936833" y="0"/>
                    </a:cubicBezTo>
                    <a:cubicBezTo>
                      <a:pt x="979825" y="0"/>
                      <a:pt x="1022150" y="2857"/>
                      <a:pt x="1063491" y="9417"/>
                    </a:cubicBezTo>
                    <a:lnTo>
                      <a:pt x="1130166" y="213642"/>
                    </a:lnTo>
                    <a:cubicBezTo>
                      <a:pt x="1165650" y="221977"/>
                      <a:pt x="1199901" y="233677"/>
                      <a:pt x="1232955" y="247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188098" y="2573259"/>
                <a:ext cx="5043048" cy="1585728"/>
              </a:xfrm>
              <a:custGeom>
                <a:avLst/>
                <a:gdLst>
                  <a:gd name="connsiteX0" fmla="*/ 38131 w 7353331"/>
                  <a:gd name="connsiteY0" fmla="*/ 766738 h 2723770"/>
                  <a:gd name="connsiteX1" fmla="*/ 457231 w 7353331"/>
                  <a:gd name="connsiteY1" fmla="*/ 385738 h 2723770"/>
                  <a:gd name="connsiteX2" fmla="*/ 1016031 w 7353331"/>
                  <a:gd name="connsiteY2" fmla="*/ 373038 h 2723770"/>
                  <a:gd name="connsiteX3" fmla="*/ 3822731 w 7353331"/>
                  <a:gd name="connsiteY3" fmla="*/ 449238 h 2723770"/>
                  <a:gd name="connsiteX4" fmla="*/ 4445031 w 7353331"/>
                  <a:gd name="connsiteY4" fmla="*/ 182538 h 2723770"/>
                  <a:gd name="connsiteX5" fmla="*/ 4826031 w 7353331"/>
                  <a:gd name="connsiteY5" fmla="*/ 4738 h 2723770"/>
                  <a:gd name="connsiteX6" fmla="*/ 5219731 w 7353331"/>
                  <a:gd name="connsiteY6" fmla="*/ 373038 h 2723770"/>
                  <a:gd name="connsiteX7" fmla="*/ 5791231 w 7353331"/>
                  <a:gd name="connsiteY7" fmla="*/ 373038 h 2723770"/>
                  <a:gd name="connsiteX8" fmla="*/ 6197631 w 7353331"/>
                  <a:gd name="connsiteY8" fmla="*/ 652438 h 2723770"/>
                  <a:gd name="connsiteX9" fmla="*/ 6337331 w 7353331"/>
                  <a:gd name="connsiteY9" fmla="*/ 1109638 h 2723770"/>
                  <a:gd name="connsiteX10" fmla="*/ 6578631 w 7353331"/>
                  <a:gd name="connsiteY10" fmla="*/ 1135038 h 2723770"/>
                  <a:gd name="connsiteX11" fmla="*/ 7035831 w 7353331"/>
                  <a:gd name="connsiteY11" fmla="*/ 1173138 h 2723770"/>
                  <a:gd name="connsiteX12" fmla="*/ 7264431 w 7353331"/>
                  <a:gd name="connsiteY12" fmla="*/ 1376338 h 2723770"/>
                  <a:gd name="connsiteX13" fmla="*/ 7353331 w 7353331"/>
                  <a:gd name="connsiteY13" fmla="*/ 1706538 h 2723770"/>
                  <a:gd name="connsiteX14" fmla="*/ 7264431 w 7353331"/>
                  <a:gd name="connsiteY14" fmla="*/ 2011338 h 2723770"/>
                  <a:gd name="connsiteX15" fmla="*/ 6985031 w 7353331"/>
                  <a:gd name="connsiteY15" fmla="*/ 2214538 h 2723770"/>
                  <a:gd name="connsiteX16" fmla="*/ 6540531 w 7353331"/>
                  <a:gd name="connsiteY16" fmla="*/ 2214538 h 2723770"/>
                  <a:gd name="connsiteX17" fmla="*/ 6350031 w 7353331"/>
                  <a:gd name="connsiteY17" fmla="*/ 1998638 h 2723770"/>
                  <a:gd name="connsiteX18" fmla="*/ 5854731 w 7353331"/>
                  <a:gd name="connsiteY18" fmla="*/ 1858938 h 2723770"/>
                  <a:gd name="connsiteX19" fmla="*/ 5321331 w 7353331"/>
                  <a:gd name="connsiteY19" fmla="*/ 1884338 h 2723770"/>
                  <a:gd name="connsiteX20" fmla="*/ 5118131 w 7353331"/>
                  <a:gd name="connsiteY20" fmla="*/ 2151038 h 2723770"/>
                  <a:gd name="connsiteX21" fmla="*/ 5029231 w 7353331"/>
                  <a:gd name="connsiteY21" fmla="*/ 2443138 h 2723770"/>
                  <a:gd name="connsiteX22" fmla="*/ 4749831 w 7353331"/>
                  <a:gd name="connsiteY22" fmla="*/ 2684438 h 2723770"/>
                  <a:gd name="connsiteX23" fmla="*/ 4330731 w 7353331"/>
                  <a:gd name="connsiteY23" fmla="*/ 2709838 h 2723770"/>
                  <a:gd name="connsiteX24" fmla="*/ 4114831 w 7353331"/>
                  <a:gd name="connsiteY24" fmla="*/ 2544738 h 2723770"/>
                  <a:gd name="connsiteX25" fmla="*/ 4000531 w 7353331"/>
                  <a:gd name="connsiteY25" fmla="*/ 2201838 h 2723770"/>
                  <a:gd name="connsiteX26" fmla="*/ 3454431 w 7353331"/>
                  <a:gd name="connsiteY26" fmla="*/ 2011338 h 2723770"/>
                  <a:gd name="connsiteX27" fmla="*/ 3225831 w 7353331"/>
                  <a:gd name="connsiteY27" fmla="*/ 2138338 h 2723770"/>
                  <a:gd name="connsiteX28" fmla="*/ 3213131 w 7353331"/>
                  <a:gd name="connsiteY28" fmla="*/ 2341538 h 2723770"/>
                  <a:gd name="connsiteX29" fmla="*/ 2971831 w 7353331"/>
                  <a:gd name="connsiteY29" fmla="*/ 2481238 h 2723770"/>
                  <a:gd name="connsiteX30" fmla="*/ 2679731 w 7353331"/>
                  <a:gd name="connsiteY30" fmla="*/ 2443138 h 2723770"/>
                  <a:gd name="connsiteX31" fmla="*/ 2603531 w 7353331"/>
                  <a:gd name="connsiteY31" fmla="*/ 2379638 h 2723770"/>
                  <a:gd name="connsiteX32" fmla="*/ 2006631 w 7353331"/>
                  <a:gd name="connsiteY32" fmla="*/ 1858938 h 2723770"/>
                  <a:gd name="connsiteX33" fmla="*/ 1676431 w 7353331"/>
                  <a:gd name="connsiteY33" fmla="*/ 1681138 h 2723770"/>
                  <a:gd name="connsiteX34" fmla="*/ 1295431 w 7353331"/>
                  <a:gd name="connsiteY34" fmla="*/ 1668438 h 2723770"/>
                  <a:gd name="connsiteX35" fmla="*/ 1054131 w 7353331"/>
                  <a:gd name="connsiteY35" fmla="*/ 1833538 h 2723770"/>
                  <a:gd name="connsiteX36" fmla="*/ 457231 w 7353331"/>
                  <a:gd name="connsiteY36" fmla="*/ 1858938 h 2723770"/>
                  <a:gd name="connsiteX37" fmla="*/ 114331 w 7353331"/>
                  <a:gd name="connsiteY37" fmla="*/ 1604938 h 2723770"/>
                  <a:gd name="connsiteX38" fmla="*/ 31 w 7353331"/>
                  <a:gd name="connsiteY38" fmla="*/ 1198538 h 2723770"/>
                  <a:gd name="connsiteX39" fmla="*/ 101631 w 7353331"/>
                  <a:gd name="connsiteY39" fmla="*/ 728638 h 2723770"/>
                  <a:gd name="connsiteX0" fmla="*/ 38131 w 7353331"/>
                  <a:gd name="connsiteY0" fmla="*/ 766738 h 2723770"/>
                  <a:gd name="connsiteX1" fmla="*/ 457231 w 7353331"/>
                  <a:gd name="connsiteY1" fmla="*/ 385738 h 2723770"/>
                  <a:gd name="connsiteX2" fmla="*/ 1016031 w 7353331"/>
                  <a:gd name="connsiteY2" fmla="*/ 373038 h 2723770"/>
                  <a:gd name="connsiteX3" fmla="*/ 3822731 w 7353331"/>
                  <a:gd name="connsiteY3" fmla="*/ 449238 h 2723770"/>
                  <a:gd name="connsiteX4" fmla="*/ 4445031 w 7353331"/>
                  <a:gd name="connsiteY4" fmla="*/ 182538 h 2723770"/>
                  <a:gd name="connsiteX5" fmla="*/ 4826031 w 7353331"/>
                  <a:gd name="connsiteY5" fmla="*/ 4738 h 2723770"/>
                  <a:gd name="connsiteX6" fmla="*/ 5219731 w 7353331"/>
                  <a:gd name="connsiteY6" fmla="*/ 373038 h 2723770"/>
                  <a:gd name="connsiteX7" fmla="*/ 5791231 w 7353331"/>
                  <a:gd name="connsiteY7" fmla="*/ 373038 h 2723770"/>
                  <a:gd name="connsiteX8" fmla="*/ 6197631 w 7353331"/>
                  <a:gd name="connsiteY8" fmla="*/ 652438 h 2723770"/>
                  <a:gd name="connsiteX9" fmla="*/ 6337331 w 7353331"/>
                  <a:gd name="connsiteY9" fmla="*/ 1109638 h 2723770"/>
                  <a:gd name="connsiteX10" fmla="*/ 6578631 w 7353331"/>
                  <a:gd name="connsiteY10" fmla="*/ 1135038 h 2723770"/>
                  <a:gd name="connsiteX11" fmla="*/ 7035831 w 7353331"/>
                  <a:gd name="connsiteY11" fmla="*/ 1173138 h 2723770"/>
                  <a:gd name="connsiteX12" fmla="*/ 7264431 w 7353331"/>
                  <a:gd name="connsiteY12" fmla="*/ 1376338 h 2723770"/>
                  <a:gd name="connsiteX13" fmla="*/ 7353331 w 7353331"/>
                  <a:gd name="connsiteY13" fmla="*/ 1706538 h 2723770"/>
                  <a:gd name="connsiteX14" fmla="*/ 7264431 w 7353331"/>
                  <a:gd name="connsiteY14" fmla="*/ 2011338 h 2723770"/>
                  <a:gd name="connsiteX15" fmla="*/ 6985031 w 7353331"/>
                  <a:gd name="connsiteY15" fmla="*/ 2214538 h 2723770"/>
                  <a:gd name="connsiteX16" fmla="*/ 6540531 w 7353331"/>
                  <a:gd name="connsiteY16" fmla="*/ 2214538 h 2723770"/>
                  <a:gd name="connsiteX17" fmla="*/ 6350031 w 7353331"/>
                  <a:gd name="connsiteY17" fmla="*/ 1998638 h 2723770"/>
                  <a:gd name="connsiteX18" fmla="*/ 5854731 w 7353331"/>
                  <a:gd name="connsiteY18" fmla="*/ 1858938 h 2723770"/>
                  <a:gd name="connsiteX19" fmla="*/ 5321331 w 7353331"/>
                  <a:gd name="connsiteY19" fmla="*/ 1914818 h 2723770"/>
                  <a:gd name="connsiteX20" fmla="*/ 5118131 w 7353331"/>
                  <a:gd name="connsiteY20" fmla="*/ 2151038 h 2723770"/>
                  <a:gd name="connsiteX21" fmla="*/ 5029231 w 7353331"/>
                  <a:gd name="connsiteY21" fmla="*/ 2443138 h 2723770"/>
                  <a:gd name="connsiteX22" fmla="*/ 4749831 w 7353331"/>
                  <a:gd name="connsiteY22" fmla="*/ 2684438 h 2723770"/>
                  <a:gd name="connsiteX23" fmla="*/ 4330731 w 7353331"/>
                  <a:gd name="connsiteY23" fmla="*/ 2709838 h 2723770"/>
                  <a:gd name="connsiteX24" fmla="*/ 4114831 w 7353331"/>
                  <a:gd name="connsiteY24" fmla="*/ 2544738 h 2723770"/>
                  <a:gd name="connsiteX25" fmla="*/ 4000531 w 7353331"/>
                  <a:gd name="connsiteY25" fmla="*/ 2201838 h 2723770"/>
                  <a:gd name="connsiteX26" fmla="*/ 3454431 w 7353331"/>
                  <a:gd name="connsiteY26" fmla="*/ 2011338 h 2723770"/>
                  <a:gd name="connsiteX27" fmla="*/ 3225831 w 7353331"/>
                  <a:gd name="connsiteY27" fmla="*/ 2138338 h 2723770"/>
                  <a:gd name="connsiteX28" fmla="*/ 3213131 w 7353331"/>
                  <a:gd name="connsiteY28" fmla="*/ 2341538 h 2723770"/>
                  <a:gd name="connsiteX29" fmla="*/ 2971831 w 7353331"/>
                  <a:gd name="connsiteY29" fmla="*/ 2481238 h 2723770"/>
                  <a:gd name="connsiteX30" fmla="*/ 2679731 w 7353331"/>
                  <a:gd name="connsiteY30" fmla="*/ 2443138 h 2723770"/>
                  <a:gd name="connsiteX31" fmla="*/ 2603531 w 7353331"/>
                  <a:gd name="connsiteY31" fmla="*/ 2379638 h 2723770"/>
                  <a:gd name="connsiteX32" fmla="*/ 2006631 w 7353331"/>
                  <a:gd name="connsiteY32" fmla="*/ 1858938 h 2723770"/>
                  <a:gd name="connsiteX33" fmla="*/ 1676431 w 7353331"/>
                  <a:gd name="connsiteY33" fmla="*/ 1681138 h 2723770"/>
                  <a:gd name="connsiteX34" fmla="*/ 1295431 w 7353331"/>
                  <a:gd name="connsiteY34" fmla="*/ 1668438 h 2723770"/>
                  <a:gd name="connsiteX35" fmla="*/ 1054131 w 7353331"/>
                  <a:gd name="connsiteY35" fmla="*/ 1833538 h 2723770"/>
                  <a:gd name="connsiteX36" fmla="*/ 457231 w 7353331"/>
                  <a:gd name="connsiteY36" fmla="*/ 1858938 h 2723770"/>
                  <a:gd name="connsiteX37" fmla="*/ 114331 w 7353331"/>
                  <a:gd name="connsiteY37" fmla="*/ 1604938 h 2723770"/>
                  <a:gd name="connsiteX38" fmla="*/ 31 w 7353331"/>
                  <a:gd name="connsiteY38" fmla="*/ 1198538 h 2723770"/>
                  <a:gd name="connsiteX39" fmla="*/ 101631 w 7353331"/>
                  <a:gd name="connsiteY39" fmla="*/ 728638 h 2723770"/>
                  <a:gd name="connsiteX0" fmla="*/ 38131 w 7353331"/>
                  <a:gd name="connsiteY0" fmla="*/ 766738 h 2723770"/>
                  <a:gd name="connsiteX1" fmla="*/ 457231 w 7353331"/>
                  <a:gd name="connsiteY1" fmla="*/ 385738 h 2723770"/>
                  <a:gd name="connsiteX2" fmla="*/ 1016031 w 7353331"/>
                  <a:gd name="connsiteY2" fmla="*/ 373038 h 2723770"/>
                  <a:gd name="connsiteX3" fmla="*/ 3822731 w 7353331"/>
                  <a:gd name="connsiteY3" fmla="*/ 449238 h 2723770"/>
                  <a:gd name="connsiteX4" fmla="*/ 4445031 w 7353331"/>
                  <a:gd name="connsiteY4" fmla="*/ 182538 h 2723770"/>
                  <a:gd name="connsiteX5" fmla="*/ 4826031 w 7353331"/>
                  <a:gd name="connsiteY5" fmla="*/ 4738 h 2723770"/>
                  <a:gd name="connsiteX6" fmla="*/ 5219731 w 7353331"/>
                  <a:gd name="connsiteY6" fmla="*/ 373038 h 2723770"/>
                  <a:gd name="connsiteX7" fmla="*/ 5791231 w 7353331"/>
                  <a:gd name="connsiteY7" fmla="*/ 373038 h 2723770"/>
                  <a:gd name="connsiteX8" fmla="*/ 6197631 w 7353331"/>
                  <a:gd name="connsiteY8" fmla="*/ 652438 h 2723770"/>
                  <a:gd name="connsiteX9" fmla="*/ 6337331 w 7353331"/>
                  <a:gd name="connsiteY9" fmla="*/ 1109638 h 2723770"/>
                  <a:gd name="connsiteX10" fmla="*/ 6578631 w 7353331"/>
                  <a:gd name="connsiteY10" fmla="*/ 1135038 h 2723770"/>
                  <a:gd name="connsiteX11" fmla="*/ 7035831 w 7353331"/>
                  <a:gd name="connsiteY11" fmla="*/ 1173138 h 2723770"/>
                  <a:gd name="connsiteX12" fmla="*/ 7264431 w 7353331"/>
                  <a:gd name="connsiteY12" fmla="*/ 1376338 h 2723770"/>
                  <a:gd name="connsiteX13" fmla="*/ 7353331 w 7353331"/>
                  <a:gd name="connsiteY13" fmla="*/ 1706538 h 2723770"/>
                  <a:gd name="connsiteX14" fmla="*/ 7264431 w 7353331"/>
                  <a:gd name="connsiteY14" fmla="*/ 2011338 h 2723770"/>
                  <a:gd name="connsiteX15" fmla="*/ 6985031 w 7353331"/>
                  <a:gd name="connsiteY15" fmla="*/ 2214538 h 2723770"/>
                  <a:gd name="connsiteX16" fmla="*/ 6540531 w 7353331"/>
                  <a:gd name="connsiteY16" fmla="*/ 2214538 h 2723770"/>
                  <a:gd name="connsiteX17" fmla="*/ 6350031 w 7353331"/>
                  <a:gd name="connsiteY17" fmla="*/ 1998638 h 2723770"/>
                  <a:gd name="connsiteX18" fmla="*/ 5854731 w 7353331"/>
                  <a:gd name="connsiteY18" fmla="*/ 1866558 h 2723770"/>
                  <a:gd name="connsiteX19" fmla="*/ 5321331 w 7353331"/>
                  <a:gd name="connsiteY19" fmla="*/ 1914818 h 2723770"/>
                  <a:gd name="connsiteX20" fmla="*/ 5118131 w 7353331"/>
                  <a:gd name="connsiteY20" fmla="*/ 2151038 h 2723770"/>
                  <a:gd name="connsiteX21" fmla="*/ 5029231 w 7353331"/>
                  <a:gd name="connsiteY21" fmla="*/ 2443138 h 2723770"/>
                  <a:gd name="connsiteX22" fmla="*/ 4749831 w 7353331"/>
                  <a:gd name="connsiteY22" fmla="*/ 2684438 h 2723770"/>
                  <a:gd name="connsiteX23" fmla="*/ 4330731 w 7353331"/>
                  <a:gd name="connsiteY23" fmla="*/ 2709838 h 2723770"/>
                  <a:gd name="connsiteX24" fmla="*/ 4114831 w 7353331"/>
                  <a:gd name="connsiteY24" fmla="*/ 2544738 h 2723770"/>
                  <a:gd name="connsiteX25" fmla="*/ 4000531 w 7353331"/>
                  <a:gd name="connsiteY25" fmla="*/ 2201838 h 2723770"/>
                  <a:gd name="connsiteX26" fmla="*/ 3454431 w 7353331"/>
                  <a:gd name="connsiteY26" fmla="*/ 2011338 h 2723770"/>
                  <a:gd name="connsiteX27" fmla="*/ 3225831 w 7353331"/>
                  <a:gd name="connsiteY27" fmla="*/ 2138338 h 2723770"/>
                  <a:gd name="connsiteX28" fmla="*/ 3213131 w 7353331"/>
                  <a:gd name="connsiteY28" fmla="*/ 2341538 h 2723770"/>
                  <a:gd name="connsiteX29" fmla="*/ 2971831 w 7353331"/>
                  <a:gd name="connsiteY29" fmla="*/ 2481238 h 2723770"/>
                  <a:gd name="connsiteX30" fmla="*/ 2679731 w 7353331"/>
                  <a:gd name="connsiteY30" fmla="*/ 2443138 h 2723770"/>
                  <a:gd name="connsiteX31" fmla="*/ 2603531 w 7353331"/>
                  <a:gd name="connsiteY31" fmla="*/ 2379638 h 2723770"/>
                  <a:gd name="connsiteX32" fmla="*/ 2006631 w 7353331"/>
                  <a:gd name="connsiteY32" fmla="*/ 1858938 h 2723770"/>
                  <a:gd name="connsiteX33" fmla="*/ 1676431 w 7353331"/>
                  <a:gd name="connsiteY33" fmla="*/ 1681138 h 2723770"/>
                  <a:gd name="connsiteX34" fmla="*/ 1295431 w 7353331"/>
                  <a:gd name="connsiteY34" fmla="*/ 1668438 h 2723770"/>
                  <a:gd name="connsiteX35" fmla="*/ 1054131 w 7353331"/>
                  <a:gd name="connsiteY35" fmla="*/ 1833538 h 2723770"/>
                  <a:gd name="connsiteX36" fmla="*/ 457231 w 7353331"/>
                  <a:gd name="connsiteY36" fmla="*/ 1858938 h 2723770"/>
                  <a:gd name="connsiteX37" fmla="*/ 114331 w 7353331"/>
                  <a:gd name="connsiteY37" fmla="*/ 1604938 h 2723770"/>
                  <a:gd name="connsiteX38" fmla="*/ 31 w 7353331"/>
                  <a:gd name="connsiteY38" fmla="*/ 1198538 h 2723770"/>
                  <a:gd name="connsiteX39" fmla="*/ 101631 w 7353331"/>
                  <a:gd name="connsiteY39" fmla="*/ 728638 h 2723770"/>
                  <a:gd name="connsiteX0" fmla="*/ 38131 w 7353331"/>
                  <a:gd name="connsiteY0" fmla="*/ 766738 h 2723770"/>
                  <a:gd name="connsiteX1" fmla="*/ 457231 w 7353331"/>
                  <a:gd name="connsiteY1" fmla="*/ 385738 h 2723770"/>
                  <a:gd name="connsiteX2" fmla="*/ 1016031 w 7353331"/>
                  <a:gd name="connsiteY2" fmla="*/ 373038 h 2723770"/>
                  <a:gd name="connsiteX3" fmla="*/ 3822731 w 7353331"/>
                  <a:gd name="connsiteY3" fmla="*/ 449238 h 2723770"/>
                  <a:gd name="connsiteX4" fmla="*/ 4445031 w 7353331"/>
                  <a:gd name="connsiteY4" fmla="*/ 182538 h 2723770"/>
                  <a:gd name="connsiteX5" fmla="*/ 4826031 w 7353331"/>
                  <a:gd name="connsiteY5" fmla="*/ 4738 h 2723770"/>
                  <a:gd name="connsiteX6" fmla="*/ 5219731 w 7353331"/>
                  <a:gd name="connsiteY6" fmla="*/ 373038 h 2723770"/>
                  <a:gd name="connsiteX7" fmla="*/ 5791231 w 7353331"/>
                  <a:gd name="connsiteY7" fmla="*/ 373038 h 2723770"/>
                  <a:gd name="connsiteX8" fmla="*/ 6197631 w 7353331"/>
                  <a:gd name="connsiteY8" fmla="*/ 652438 h 2723770"/>
                  <a:gd name="connsiteX9" fmla="*/ 6337331 w 7353331"/>
                  <a:gd name="connsiteY9" fmla="*/ 1109638 h 2723770"/>
                  <a:gd name="connsiteX10" fmla="*/ 6578631 w 7353331"/>
                  <a:gd name="connsiteY10" fmla="*/ 1135038 h 2723770"/>
                  <a:gd name="connsiteX11" fmla="*/ 7035831 w 7353331"/>
                  <a:gd name="connsiteY11" fmla="*/ 1173138 h 2723770"/>
                  <a:gd name="connsiteX12" fmla="*/ 7264431 w 7353331"/>
                  <a:gd name="connsiteY12" fmla="*/ 1376338 h 2723770"/>
                  <a:gd name="connsiteX13" fmla="*/ 7353331 w 7353331"/>
                  <a:gd name="connsiteY13" fmla="*/ 1706538 h 2723770"/>
                  <a:gd name="connsiteX14" fmla="*/ 7264431 w 7353331"/>
                  <a:gd name="connsiteY14" fmla="*/ 2011338 h 2723770"/>
                  <a:gd name="connsiteX15" fmla="*/ 6985031 w 7353331"/>
                  <a:gd name="connsiteY15" fmla="*/ 2214538 h 2723770"/>
                  <a:gd name="connsiteX16" fmla="*/ 6540531 w 7353331"/>
                  <a:gd name="connsiteY16" fmla="*/ 2214538 h 2723770"/>
                  <a:gd name="connsiteX17" fmla="*/ 6350031 w 7353331"/>
                  <a:gd name="connsiteY17" fmla="*/ 1998638 h 2723770"/>
                  <a:gd name="connsiteX18" fmla="*/ 5854731 w 7353331"/>
                  <a:gd name="connsiteY18" fmla="*/ 1866558 h 2723770"/>
                  <a:gd name="connsiteX19" fmla="*/ 5321331 w 7353331"/>
                  <a:gd name="connsiteY19" fmla="*/ 1914818 h 2723770"/>
                  <a:gd name="connsiteX20" fmla="*/ 5118131 w 7353331"/>
                  <a:gd name="connsiteY20" fmla="*/ 2151038 h 2723770"/>
                  <a:gd name="connsiteX21" fmla="*/ 5029231 w 7353331"/>
                  <a:gd name="connsiteY21" fmla="*/ 2443138 h 2723770"/>
                  <a:gd name="connsiteX22" fmla="*/ 4749831 w 7353331"/>
                  <a:gd name="connsiteY22" fmla="*/ 2684438 h 2723770"/>
                  <a:gd name="connsiteX23" fmla="*/ 4330731 w 7353331"/>
                  <a:gd name="connsiteY23" fmla="*/ 2709838 h 2723770"/>
                  <a:gd name="connsiteX24" fmla="*/ 4114831 w 7353331"/>
                  <a:gd name="connsiteY24" fmla="*/ 2544738 h 2723770"/>
                  <a:gd name="connsiteX25" fmla="*/ 4000531 w 7353331"/>
                  <a:gd name="connsiteY25" fmla="*/ 2201838 h 2723770"/>
                  <a:gd name="connsiteX26" fmla="*/ 3454431 w 7353331"/>
                  <a:gd name="connsiteY26" fmla="*/ 2011338 h 2723770"/>
                  <a:gd name="connsiteX27" fmla="*/ 3225831 w 7353331"/>
                  <a:gd name="connsiteY27" fmla="*/ 2138338 h 2723770"/>
                  <a:gd name="connsiteX28" fmla="*/ 3213131 w 7353331"/>
                  <a:gd name="connsiteY28" fmla="*/ 2341538 h 2723770"/>
                  <a:gd name="connsiteX29" fmla="*/ 2971831 w 7353331"/>
                  <a:gd name="connsiteY29" fmla="*/ 2481238 h 2723770"/>
                  <a:gd name="connsiteX30" fmla="*/ 2679731 w 7353331"/>
                  <a:gd name="connsiteY30" fmla="*/ 2443138 h 2723770"/>
                  <a:gd name="connsiteX31" fmla="*/ 2603531 w 7353331"/>
                  <a:gd name="connsiteY31" fmla="*/ 2379638 h 2723770"/>
                  <a:gd name="connsiteX32" fmla="*/ 2006631 w 7353331"/>
                  <a:gd name="connsiteY32" fmla="*/ 1858938 h 2723770"/>
                  <a:gd name="connsiteX33" fmla="*/ 1676431 w 7353331"/>
                  <a:gd name="connsiteY33" fmla="*/ 1681138 h 2723770"/>
                  <a:gd name="connsiteX34" fmla="*/ 1295431 w 7353331"/>
                  <a:gd name="connsiteY34" fmla="*/ 1668438 h 2723770"/>
                  <a:gd name="connsiteX35" fmla="*/ 1054131 w 7353331"/>
                  <a:gd name="connsiteY35" fmla="*/ 1833538 h 2723770"/>
                  <a:gd name="connsiteX36" fmla="*/ 457231 w 7353331"/>
                  <a:gd name="connsiteY36" fmla="*/ 1858938 h 2723770"/>
                  <a:gd name="connsiteX37" fmla="*/ 114331 w 7353331"/>
                  <a:gd name="connsiteY37" fmla="*/ 1604938 h 2723770"/>
                  <a:gd name="connsiteX38" fmla="*/ 31 w 7353331"/>
                  <a:gd name="connsiteY38" fmla="*/ 1198538 h 2723770"/>
                  <a:gd name="connsiteX39" fmla="*/ 101631 w 7353331"/>
                  <a:gd name="connsiteY39" fmla="*/ 728638 h 2723770"/>
                  <a:gd name="connsiteX0" fmla="*/ 38131 w 7353331"/>
                  <a:gd name="connsiteY0" fmla="*/ 766738 h 2723770"/>
                  <a:gd name="connsiteX1" fmla="*/ 457231 w 7353331"/>
                  <a:gd name="connsiteY1" fmla="*/ 385738 h 2723770"/>
                  <a:gd name="connsiteX2" fmla="*/ 1016031 w 7353331"/>
                  <a:gd name="connsiteY2" fmla="*/ 373038 h 2723770"/>
                  <a:gd name="connsiteX3" fmla="*/ 3822731 w 7353331"/>
                  <a:gd name="connsiteY3" fmla="*/ 449238 h 2723770"/>
                  <a:gd name="connsiteX4" fmla="*/ 4445031 w 7353331"/>
                  <a:gd name="connsiteY4" fmla="*/ 182538 h 2723770"/>
                  <a:gd name="connsiteX5" fmla="*/ 4826031 w 7353331"/>
                  <a:gd name="connsiteY5" fmla="*/ 4738 h 2723770"/>
                  <a:gd name="connsiteX6" fmla="*/ 5219731 w 7353331"/>
                  <a:gd name="connsiteY6" fmla="*/ 373038 h 2723770"/>
                  <a:gd name="connsiteX7" fmla="*/ 5791231 w 7353331"/>
                  <a:gd name="connsiteY7" fmla="*/ 373038 h 2723770"/>
                  <a:gd name="connsiteX8" fmla="*/ 6197631 w 7353331"/>
                  <a:gd name="connsiteY8" fmla="*/ 652438 h 2723770"/>
                  <a:gd name="connsiteX9" fmla="*/ 6337331 w 7353331"/>
                  <a:gd name="connsiteY9" fmla="*/ 1109638 h 2723770"/>
                  <a:gd name="connsiteX10" fmla="*/ 6578631 w 7353331"/>
                  <a:gd name="connsiteY10" fmla="*/ 1135038 h 2723770"/>
                  <a:gd name="connsiteX11" fmla="*/ 7035831 w 7353331"/>
                  <a:gd name="connsiteY11" fmla="*/ 1173138 h 2723770"/>
                  <a:gd name="connsiteX12" fmla="*/ 7264431 w 7353331"/>
                  <a:gd name="connsiteY12" fmla="*/ 1376338 h 2723770"/>
                  <a:gd name="connsiteX13" fmla="*/ 7353331 w 7353331"/>
                  <a:gd name="connsiteY13" fmla="*/ 1706538 h 2723770"/>
                  <a:gd name="connsiteX14" fmla="*/ 7264431 w 7353331"/>
                  <a:gd name="connsiteY14" fmla="*/ 2011338 h 2723770"/>
                  <a:gd name="connsiteX15" fmla="*/ 6985031 w 7353331"/>
                  <a:gd name="connsiteY15" fmla="*/ 2214538 h 2723770"/>
                  <a:gd name="connsiteX16" fmla="*/ 6540531 w 7353331"/>
                  <a:gd name="connsiteY16" fmla="*/ 2214538 h 2723770"/>
                  <a:gd name="connsiteX17" fmla="*/ 6350031 w 7353331"/>
                  <a:gd name="connsiteY17" fmla="*/ 1998638 h 2723770"/>
                  <a:gd name="connsiteX18" fmla="*/ 5854731 w 7353331"/>
                  <a:gd name="connsiteY18" fmla="*/ 1866558 h 2723770"/>
                  <a:gd name="connsiteX19" fmla="*/ 5321331 w 7353331"/>
                  <a:gd name="connsiteY19" fmla="*/ 1914818 h 2723770"/>
                  <a:gd name="connsiteX20" fmla="*/ 5118131 w 7353331"/>
                  <a:gd name="connsiteY20" fmla="*/ 2151038 h 2723770"/>
                  <a:gd name="connsiteX21" fmla="*/ 5029231 w 7353331"/>
                  <a:gd name="connsiteY21" fmla="*/ 2443138 h 2723770"/>
                  <a:gd name="connsiteX22" fmla="*/ 4749831 w 7353331"/>
                  <a:gd name="connsiteY22" fmla="*/ 2684438 h 2723770"/>
                  <a:gd name="connsiteX23" fmla="*/ 4330731 w 7353331"/>
                  <a:gd name="connsiteY23" fmla="*/ 2709838 h 2723770"/>
                  <a:gd name="connsiteX24" fmla="*/ 4114831 w 7353331"/>
                  <a:gd name="connsiteY24" fmla="*/ 2544738 h 2723770"/>
                  <a:gd name="connsiteX25" fmla="*/ 4000531 w 7353331"/>
                  <a:gd name="connsiteY25" fmla="*/ 2201838 h 2723770"/>
                  <a:gd name="connsiteX26" fmla="*/ 3454431 w 7353331"/>
                  <a:gd name="connsiteY26" fmla="*/ 2011338 h 2723770"/>
                  <a:gd name="connsiteX27" fmla="*/ 3225831 w 7353331"/>
                  <a:gd name="connsiteY27" fmla="*/ 2138338 h 2723770"/>
                  <a:gd name="connsiteX28" fmla="*/ 3213131 w 7353331"/>
                  <a:gd name="connsiteY28" fmla="*/ 2341538 h 2723770"/>
                  <a:gd name="connsiteX29" fmla="*/ 2971831 w 7353331"/>
                  <a:gd name="connsiteY29" fmla="*/ 2481238 h 2723770"/>
                  <a:gd name="connsiteX30" fmla="*/ 2679731 w 7353331"/>
                  <a:gd name="connsiteY30" fmla="*/ 2443138 h 2723770"/>
                  <a:gd name="connsiteX31" fmla="*/ 2603531 w 7353331"/>
                  <a:gd name="connsiteY31" fmla="*/ 2379638 h 2723770"/>
                  <a:gd name="connsiteX32" fmla="*/ 2006631 w 7353331"/>
                  <a:gd name="connsiteY32" fmla="*/ 1858938 h 2723770"/>
                  <a:gd name="connsiteX33" fmla="*/ 1676431 w 7353331"/>
                  <a:gd name="connsiteY33" fmla="*/ 1681138 h 2723770"/>
                  <a:gd name="connsiteX34" fmla="*/ 1295431 w 7353331"/>
                  <a:gd name="connsiteY34" fmla="*/ 1668438 h 2723770"/>
                  <a:gd name="connsiteX35" fmla="*/ 1054131 w 7353331"/>
                  <a:gd name="connsiteY35" fmla="*/ 1833538 h 2723770"/>
                  <a:gd name="connsiteX36" fmla="*/ 457231 w 7353331"/>
                  <a:gd name="connsiteY36" fmla="*/ 1858938 h 2723770"/>
                  <a:gd name="connsiteX37" fmla="*/ 114331 w 7353331"/>
                  <a:gd name="connsiteY37" fmla="*/ 1604938 h 2723770"/>
                  <a:gd name="connsiteX38" fmla="*/ 31 w 7353331"/>
                  <a:gd name="connsiteY38" fmla="*/ 1198538 h 2723770"/>
                  <a:gd name="connsiteX39" fmla="*/ 101631 w 7353331"/>
                  <a:gd name="connsiteY39" fmla="*/ 728638 h 2723770"/>
                  <a:gd name="connsiteX0" fmla="*/ 38131 w 7353331"/>
                  <a:gd name="connsiteY0" fmla="*/ 722474 h 2679506"/>
                  <a:gd name="connsiteX1" fmla="*/ 457231 w 7353331"/>
                  <a:gd name="connsiteY1" fmla="*/ 341474 h 2679506"/>
                  <a:gd name="connsiteX2" fmla="*/ 1016031 w 7353331"/>
                  <a:gd name="connsiteY2" fmla="*/ 328774 h 2679506"/>
                  <a:gd name="connsiteX3" fmla="*/ 3822731 w 7353331"/>
                  <a:gd name="connsiteY3" fmla="*/ 404974 h 2679506"/>
                  <a:gd name="connsiteX4" fmla="*/ 4445031 w 7353331"/>
                  <a:gd name="connsiteY4" fmla="*/ 138274 h 2679506"/>
                  <a:gd name="connsiteX5" fmla="*/ 4826031 w 7353331"/>
                  <a:gd name="connsiteY5" fmla="*/ 6194 h 2679506"/>
                  <a:gd name="connsiteX6" fmla="*/ 5219731 w 7353331"/>
                  <a:gd name="connsiteY6" fmla="*/ 328774 h 2679506"/>
                  <a:gd name="connsiteX7" fmla="*/ 5791231 w 7353331"/>
                  <a:gd name="connsiteY7" fmla="*/ 328774 h 2679506"/>
                  <a:gd name="connsiteX8" fmla="*/ 6197631 w 7353331"/>
                  <a:gd name="connsiteY8" fmla="*/ 608174 h 2679506"/>
                  <a:gd name="connsiteX9" fmla="*/ 6337331 w 7353331"/>
                  <a:gd name="connsiteY9" fmla="*/ 1065374 h 2679506"/>
                  <a:gd name="connsiteX10" fmla="*/ 6578631 w 7353331"/>
                  <a:gd name="connsiteY10" fmla="*/ 1090774 h 2679506"/>
                  <a:gd name="connsiteX11" fmla="*/ 7035831 w 7353331"/>
                  <a:gd name="connsiteY11" fmla="*/ 1128874 h 2679506"/>
                  <a:gd name="connsiteX12" fmla="*/ 7264431 w 7353331"/>
                  <a:gd name="connsiteY12" fmla="*/ 1332074 h 2679506"/>
                  <a:gd name="connsiteX13" fmla="*/ 7353331 w 7353331"/>
                  <a:gd name="connsiteY13" fmla="*/ 1662274 h 2679506"/>
                  <a:gd name="connsiteX14" fmla="*/ 7264431 w 7353331"/>
                  <a:gd name="connsiteY14" fmla="*/ 1967074 h 2679506"/>
                  <a:gd name="connsiteX15" fmla="*/ 6985031 w 7353331"/>
                  <a:gd name="connsiteY15" fmla="*/ 2170274 h 2679506"/>
                  <a:gd name="connsiteX16" fmla="*/ 6540531 w 7353331"/>
                  <a:gd name="connsiteY16" fmla="*/ 2170274 h 2679506"/>
                  <a:gd name="connsiteX17" fmla="*/ 6350031 w 7353331"/>
                  <a:gd name="connsiteY17" fmla="*/ 1954374 h 2679506"/>
                  <a:gd name="connsiteX18" fmla="*/ 5854731 w 7353331"/>
                  <a:gd name="connsiteY18" fmla="*/ 1822294 h 2679506"/>
                  <a:gd name="connsiteX19" fmla="*/ 5321331 w 7353331"/>
                  <a:gd name="connsiteY19" fmla="*/ 1870554 h 2679506"/>
                  <a:gd name="connsiteX20" fmla="*/ 5118131 w 7353331"/>
                  <a:gd name="connsiteY20" fmla="*/ 2106774 h 2679506"/>
                  <a:gd name="connsiteX21" fmla="*/ 5029231 w 7353331"/>
                  <a:gd name="connsiteY21" fmla="*/ 2398874 h 2679506"/>
                  <a:gd name="connsiteX22" fmla="*/ 4749831 w 7353331"/>
                  <a:gd name="connsiteY22" fmla="*/ 2640174 h 2679506"/>
                  <a:gd name="connsiteX23" fmla="*/ 4330731 w 7353331"/>
                  <a:gd name="connsiteY23" fmla="*/ 2665574 h 2679506"/>
                  <a:gd name="connsiteX24" fmla="*/ 4114831 w 7353331"/>
                  <a:gd name="connsiteY24" fmla="*/ 2500474 h 2679506"/>
                  <a:gd name="connsiteX25" fmla="*/ 4000531 w 7353331"/>
                  <a:gd name="connsiteY25" fmla="*/ 2157574 h 2679506"/>
                  <a:gd name="connsiteX26" fmla="*/ 3454431 w 7353331"/>
                  <a:gd name="connsiteY26" fmla="*/ 1967074 h 2679506"/>
                  <a:gd name="connsiteX27" fmla="*/ 3225831 w 7353331"/>
                  <a:gd name="connsiteY27" fmla="*/ 2094074 h 2679506"/>
                  <a:gd name="connsiteX28" fmla="*/ 3213131 w 7353331"/>
                  <a:gd name="connsiteY28" fmla="*/ 2297274 h 2679506"/>
                  <a:gd name="connsiteX29" fmla="*/ 2971831 w 7353331"/>
                  <a:gd name="connsiteY29" fmla="*/ 2436974 h 2679506"/>
                  <a:gd name="connsiteX30" fmla="*/ 2679731 w 7353331"/>
                  <a:gd name="connsiteY30" fmla="*/ 2398874 h 2679506"/>
                  <a:gd name="connsiteX31" fmla="*/ 2603531 w 7353331"/>
                  <a:gd name="connsiteY31" fmla="*/ 2335374 h 2679506"/>
                  <a:gd name="connsiteX32" fmla="*/ 2006631 w 7353331"/>
                  <a:gd name="connsiteY32" fmla="*/ 1814674 h 2679506"/>
                  <a:gd name="connsiteX33" fmla="*/ 1676431 w 7353331"/>
                  <a:gd name="connsiteY33" fmla="*/ 1636874 h 2679506"/>
                  <a:gd name="connsiteX34" fmla="*/ 1295431 w 7353331"/>
                  <a:gd name="connsiteY34" fmla="*/ 1624174 h 2679506"/>
                  <a:gd name="connsiteX35" fmla="*/ 1054131 w 7353331"/>
                  <a:gd name="connsiteY35" fmla="*/ 1789274 h 2679506"/>
                  <a:gd name="connsiteX36" fmla="*/ 457231 w 7353331"/>
                  <a:gd name="connsiteY36" fmla="*/ 1814674 h 2679506"/>
                  <a:gd name="connsiteX37" fmla="*/ 114331 w 7353331"/>
                  <a:gd name="connsiteY37" fmla="*/ 1560674 h 2679506"/>
                  <a:gd name="connsiteX38" fmla="*/ 31 w 7353331"/>
                  <a:gd name="connsiteY38" fmla="*/ 1154274 h 2679506"/>
                  <a:gd name="connsiteX39" fmla="*/ 101631 w 7353331"/>
                  <a:gd name="connsiteY39" fmla="*/ 684374 h 2679506"/>
                  <a:gd name="connsiteX0" fmla="*/ 38131 w 7353331"/>
                  <a:gd name="connsiteY0" fmla="*/ 722474 h 2679506"/>
                  <a:gd name="connsiteX1" fmla="*/ 457231 w 7353331"/>
                  <a:gd name="connsiteY1" fmla="*/ 341474 h 2679506"/>
                  <a:gd name="connsiteX2" fmla="*/ 1016031 w 7353331"/>
                  <a:gd name="connsiteY2" fmla="*/ 328774 h 2679506"/>
                  <a:gd name="connsiteX3" fmla="*/ 3822731 w 7353331"/>
                  <a:gd name="connsiteY3" fmla="*/ 404974 h 2679506"/>
                  <a:gd name="connsiteX4" fmla="*/ 4445031 w 7353331"/>
                  <a:gd name="connsiteY4" fmla="*/ 138274 h 2679506"/>
                  <a:gd name="connsiteX5" fmla="*/ 4826031 w 7353331"/>
                  <a:gd name="connsiteY5" fmla="*/ 6194 h 2679506"/>
                  <a:gd name="connsiteX6" fmla="*/ 5219731 w 7353331"/>
                  <a:gd name="connsiteY6" fmla="*/ 328774 h 2679506"/>
                  <a:gd name="connsiteX7" fmla="*/ 5791231 w 7353331"/>
                  <a:gd name="connsiteY7" fmla="*/ 328774 h 2679506"/>
                  <a:gd name="connsiteX8" fmla="*/ 6197631 w 7353331"/>
                  <a:gd name="connsiteY8" fmla="*/ 608174 h 2679506"/>
                  <a:gd name="connsiteX9" fmla="*/ 6337331 w 7353331"/>
                  <a:gd name="connsiteY9" fmla="*/ 1065374 h 2679506"/>
                  <a:gd name="connsiteX10" fmla="*/ 6578631 w 7353331"/>
                  <a:gd name="connsiteY10" fmla="*/ 1090774 h 2679506"/>
                  <a:gd name="connsiteX11" fmla="*/ 7035831 w 7353331"/>
                  <a:gd name="connsiteY11" fmla="*/ 1128874 h 2679506"/>
                  <a:gd name="connsiteX12" fmla="*/ 7264431 w 7353331"/>
                  <a:gd name="connsiteY12" fmla="*/ 1332074 h 2679506"/>
                  <a:gd name="connsiteX13" fmla="*/ 7353331 w 7353331"/>
                  <a:gd name="connsiteY13" fmla="*/ 1662274 h 2679506"/>
                  <a:gd name="connsiteX14" fmla="*/ 7264431 w 7353331"/>
                  <a:gd name="connsiteY14" fmla="*/ 1967074 h 2679506"/>
                  <a:gd name="connsiteX15" fmla="*/ 6985031 w 7353331"/>
                  <a:gd name="connsiteY15" fmla="*/ 2170274 h 2679506"/>
                  <a:gd name="connsiteX16" fmla="*/ 6540531 w 7353331"/>
                  <a:gd name="connsiteY16" fmla="*/ 2170274 h 2679506"/>
                  <a:gd name="connsiteX17" fmla="*/ 6350031 w 7353331"/>
                  <a:gd name="connsiteY17" fmla="*/ 1954374 h 2679506"/>
                  <a:gd name="connsiteX18" fmla="*/ 5854731 w 7353331"/>
                  <a:gd name="connsiteY18" fmla="*/ 1822294 h 2679506"/>
                  <a:gd name="connsiteX19" fmla="*/ 5321331 w 7353331"/>
                  <a:gd name="connsiteY19" fmla="*/ 1870554 h 2679506"/>
                  <a:gd name="connsiteX20" fmla="*/ 5118131 w 7353331"/>
                  <a:gd name="connsiteY20" fmla="*/ 2106774 h 2679506"/>
                  <a:gd name="connsiteX21" fmla="*/ 5029231 w 7353331"/>
                  <a:gd name="connsiteY21" fmla="*/ 2398874 h 2679506"/>
                  <a:gd name="connsiteX22" fmla="*/ 4749831 w 7353331"/>
                  <a:gd name="connsiteY22" fmla="*/ 2640174 h 2679506"/>
                  <a:gd name="connsiteX23" fmla="*/ 4330731 w 7353331"/>
                  <a:gd name="connsiteY23" fmla="*/ 2665574 h 2679506"/>
                  <a:gd name="connsiteX24" fmla="*/ 4114831 w 7353331"/>
                  <a:gd name="connsiteY24" fmla="*/ 2500474 h 2679506"/>
                  <a:gd name="connsiteX25" fmla="*/ 4000531 w 7353331"/>
                  <a:gd name="connsiteY25" fmla="*/ 2157574 h 2679506"/>
                  <a:gd name="connsiteX26" fmla="*/ 3454431 w 7353331"/>
                  <a:gd name="connsiteY26" fmla="*/ 1967074 h 2679506"/>
                  <a:gd name="connsiteX27" fmla="*/ 3225831 w 7353331"/>
                  <a:gd name="connsiteY27" fmla="*/ 2094074 h 2679506"/>
                  <a:gd name="connsiteX28" fmla="*/ 3213131 w 7353331"/>
                  <a:gd name="connsiteY28" fmla="*/ 2297274 h 2679506"/>
                  <a:gd name="connsiteX29" fmla="*/ 2971831 w 7353331"/>
                  <a:gd name="connsiteY29" fmla="*/ 2436974 h 2679506"/>
                  <a:gd name="connsiteX30" fmla="*/ 2679731 w 7353331"/>
                  <a:gd name="connsiteY30" fmla="*/ 2398874 h 2679506"/>
                  <a:gd name="connsiteX31" fmla="*/ 2603531 w 7353331"/>
                  <a:gd name="connsiteY31" fmla="*/ 2335374 h 2679506"/>
                  <a:gd name="connsiteX32" fmla="*/ 2006631 w 7353331"/>
                  <a:gd name="connsiteY32" fmla="*/ 1814674 h 2679506"/>
                  <a:gd name="connsiteX33" fmla="*/ 1676431 w 7353331"/>
                  <a:gd name="connsiteY33" fmla="*/ 1636874 h 2679506"/>
                  <a:gd name="connsiteX34" fmla="*/ 1295431 w 7353331"/>
                  <a:gd name="connsiteY34" fmla="*/ 1624174 h 2679506"/>
                  <a:gd name="connsiteX35" fmla="*/ 1046511 w 7353331"/>
                  <a:gd name="connsiteY35" fmla="*/ 1827374 h 2679506"/>
                  <a:gd name="connsiteX36" fmla="*/ 457231 w 7353331"/>
                  <a:gd name="connsiteY36" fmla="*/ 1814674 h 2679506"/>
                  <a:gd name="connsiteX37" fmla="*/ 114331 w 7353331"/>
                  <a:gd name="connsiteY37" fmla="*/ 1560674 h 2679506"/>
                  <a:gd name="connsiteX38" fmla="*/ 31 w 7353331"/>
                  <a:gd name="connsiteY38" fmla="*/ 1154274 h 2679506"/>
                  <a:gd name="connsiteX39" fmla="*/ 101631 w 7353331"/>
                  <a:gd name="connsiteY39" fmla="*/ 684374 h 2679506"/>
                  <a:gd name="connsiteX0" fmla="*/ 38131 w 7353331"/>
                  <a:gd name="connsiteY0" fmla="*/ 722474 h 2679506"/>
                  <a:gd name="connsiteX1" fmla="*/ 457231 w 7353331"/>
                  <a:gd name="connsiteY1" fmla="*/ 341474 h 2679506"/>
                  <a:gd name="connsiteX2" fmla="*/ 1016031 w 7353331"/>
                  <a:gd name="connsiteY2" fmla="*/ 328774 h 2679506"/>
                  <a:gd name="connsiteX3" fmla="*/ 3822731 w 7353331"/>
                  <a:gd name="connsiteY3" fmla="*/ 404974 h 2679506"/>
                  <a:gd name="connsiteX4" fmla="*/ 4445031 w 7353331"/>
                  <a:gd name="connsiteY4" fmla="*/ 138274 h 2679506"/>
                  <a:gd name="connsiteX5" fmla="*/ 4826031 w 7353331"/>
                  <a:gd name="connsiteY5" fmla="*/ 6194 h 2679506"/>
                  <a:gd name="connsiteX6" fmla="*/ 5219731 w 7353331"/>
                  <a:gd name="connsiteY6" fmla="*/ 328774 h 2679506"/>
                  <a:gd name="connsiteX7" fmla="*/ 5791231 w 7353331"/>
                  <a:gd name="connsiteY7" fmla="*/ 328774 h 2679506"/>
                  <a:gd name="connsiteX8" fmla="*/ 6197631 w 7353331"/>
                  <a:gd name="connsiteY8" fmla="*/ 608174 h 2679506"/>
                  <a:gd name="connsiteX9" fmla="*/ 6337331 w 7353331"/>
                  <a:gd name="connsiteY9" fmla="*/ 1065374 h 2679506"/>
                  <a:gd name="connsiteX10" fmla="*/ 6578631 w 7353331"/>
                  <a:gd name="connsiteY10" fmla="*/ 1090774 h 2679506"/>
                  <a:gd name="connsiteX11" fmla="*/ 7035831 w 7353331"/>
                  <a:gd name="connsiteY11" fmla="*/ 1128874 h 2679506"/>
                  <a:gd name="connsiteX12" fmla="*/ 7264431 w 7353331"/>
                  <a:gd name="connsiteY12" fmla="*/ 1332074 h 2679506"/>
                  <a:gd name="connsiteX13" fmla="*/ 7353331 w 7353331"/>
                  <a:gd name="connsiteY13" fmla="*/ 1662274 h 2679506"/>
                  <a:gd name="connsiteX14" fmla="*/ 7264431 w 7353331"/>
                  <a:gd name="connsiteY14" fmla="*/ 1967074 h 2679506"/>
                  <a:gd name="connsiteX15" fmla="*/ 6985031 w 7353331"/>
                  <a:gd name="connsiteY15" fmla="*/ 2170274 h 2679506"/>
                  <a:gd name="connsiteX16" fmla="*/ 6540531 w 7353331"/>
                  <a:gd name="connsiteY16" fmla="*/ 2170274 h 2679506"/>
                  <a:gd name="connsiteX17" fmla="*/ 6350031 w 7353331"/>
                  <a:gd name="connsiteY17" fmla="*/ 1954374 h 2679506"/>
                  <a:gd name="connsiteX18" fmla="*/ 5854731 w 7353331"/>
                  <a:gd name="connsiteY18" fmla="*/ 1822294 h 2679506"/>
                  <a:gd name="connsiteX19" fmla="*/ 5321331 w 7353331"/>
                  <a:gd name="connsiteY19" fmla="*/ 1870554 h 2679506"/>
                  <a:gd name="connsiteX20" fmla="*/ 5118131 w 7353331"/>
                  <a:gd name="connsiteY20" fmla="*/ 2106774 h 2679506"/>
                  <a:gd name="connsiteX21" fmla="*/ 5029231 w 7353331"/>
                  <a:gd name="connsiteY21" fmla="*/ 2398874 h 2679506"/>
                  <a:gd name="connsiteX22" fmla="*/ 4749831 w 7353331"/>
                  <a:gd name="connsiteY22" fmla="*/ 2640174 h 2679506"/>
                  <a:gd name="connsiteX23" fmla="*/ 4330731 w 7353331"/>
                  <a:gd name="connsiteY23" fmla="*/ 2665574 h 2679506"/>
                  <a:gd name="connsiteX24" fmla="*/ 4114831 w 7353331"/>
                  <a:gd name="connsiteY24" fmla="*/ 2500474 h 2679506"/>
                  <a:gd name="connsiteX25" fmla="*/ 4000531 w 7353331"/>
                  <a:gd name="connsiteY25" fmla="*/ 2157574 h 2679506"/>
                  <a:gd name="connsiteX26" fmla="*/ 3454431 w 7353331"/>
                  <a:gd name="connsiteY26" fmla="*/ 1967074 h 2679506"/>
                  <a:gd name="connsiteX27" fmla="*/ 3225831 w 7353331"/>
                  <a:gd name="connsiteY27" fmla="*/ 2094074 h 2679506"/>
                  <a:gd name="connsiteX28" fmla="*/ 3213131 w 7353331"/>
                  <a:gd name="connsiteY28" fmla="*/ 2297274 h 2679506"/>
                  <a:gd name="connsiteX29" fmla="*/ 2971831 w 7353331"/>
                  <a:gd name="connsiteY29" fmla="*/ 2436974 h 2679506"/>
                  <a:gd name="connsiteX30" fmla="*/ 2679731 w 7353331"/>
                  <a:gd name="connsiteY30" fmla="*/ 2398874 h 2679506"/>
                  <a:gd name="connsiteX31" fmla="*/ 2603531 w 7353331"/>
                  <a:gd name="connsiteY31" fmla="*/ 2335374 h 2679506"/>
                  <a:gd name="connsiteX32" fmla="*/ 2006631 w 7353331"/>
                  <a:gd name="connsiteY32" fmla="*/ 1814674 h 2679506"/>
                  <a:gd name="connsiteX33" fmla="*/ 1676431 w 7353331"/>
                  <a:gd name="connsiteY33" fmla="*/ 1636874 h 2679506"/>
                  <a:gd name="connsiteX34" fmla="*/ 1295431 w 7353331"/>
                  <a:gd name="connsiteY34" fmla="*/ 1624174 h 2679506"/>
                  <a:gd name="connsiteX35" fmla="*/ 1046511 w 7353331"/>
                  <a:gd name="connsiteY35" fmla="*/ 1827374 h 2679506"/>
                  <a:gd name="connsiteX36" fmla="*/ 480091 w 7353331"/>
                  <a:gd name="connsiteY36" fmla="*/ 1845154 h 2679506"/>
                  <a:gd name="connsiteX37" fmla="*/ 114331 w 7353331"/>
                  <a:gd name="connsiteY37" fmla="*/ 1560674 h 2679506"/>
                  <a:gd name="connsiteX38" fmla="*/ 31 w 7353331"/>
                  <a:gd name="connsiteY38" fmla="*/ 1154274 h 2679506"/>
                  <a:gd name="connsiteX39" fmla="*/ 101631 w 7353331"/>
                  <a:gd name="connsiteY39" fmla="*/ 684374 h 2679506"/>
                  <a:gd name="connsiteX0" fmla="*/ 38792 w 7353992"/>
                  <a:gd name="connsiteY0" fmla="*/ 722474 h 2679506"/>
                  <a:gd name="connsiteX1" fmla="*/ 457892 w 7353992"/>
                  <a:gd name="connsiteY1" fmla="*/ 341474 h 2679506"/>
                  <a:gd name="connsiteX2" fmla="*/ 1016692 w 7353992"/>
                  <a:gd name="connsiteY2" fmla="*/ 328774 h 2679506"/>
                  <a:gd name="connsiteX3" fmla="*/ 3823392 w 7353992"/>
                  <a:gd name="connsiteY3" fmla="*/ 404974 h 2679506"/>
                  <a:gd name="connsiteX4" fmla="*/ 4445692 w 7353992"/>
                  <a:gd name="connsiteY4" fmla="*/ 138274 h 2679506"/>
                  <a:gd name="connsiteX5" fmla="*/ 4826692 w 7353992"/>
                  <a:gd name="connsiteY5" fmla="*/ 6194 h 2679506"/>
                  <a:gd name="connsiteX6" fmla="*/ 5220392 w 7353992"/>
                  <a:gd name="connsiteY6" fmla="*/ 328774 h 2679506"/>
                  <a:gd name="connsiteX7" fmla="*/ 5791892 w 7353992"/>
                  <a:gd name="connsiteY7" fmla="*/ 328774 h 2679506"/>
                  <a:gd name="connsiteX8" fmla="*/ 6198292 w 7353992"/>
                  <a:gd name="connsiteY8" fmla="*/ 608174 h 2679506"/>
                  <a:gd name="connsiteX9" fmla="*/ 6337992 w 7353992"/>
                  <a:gd name="connsiteY9" fmla="*/ 1065374 h 2679506"/>
                  <a:gd name="connsiteX10" fmla="*/ 6579292 w 7353992"/>
                  <a:gd name="connsiteY10" fmla="*/ 1090774 h 2679506"/>
                  <a:gd name="connsiteX11" fmla="*/ 7036492 w 7353992"/>
                  <a:gd name="connsiteY11" fmla="*/ 1128874 h 2679506"/>
                  <a:gd name="connsiteX12" fmla="*/ 7265092 w 7353992"/>
                  <a:gd name="connsiteY12" fmla="*/ 1332074 h 2679506"/>
                  <a:gd name="connsiteX13" fmla="*/ 7353992 w 7353992"/>
                  <a:gd name="connsiteY13" fmla="*/ 1662274 h 2679506"/>
                  <a:gd name="connsiteX14" fmla="*/ 7265092 w 7353992"/>
                  <a:gd name="connsiteY14" fmla="*/ 1967074 h 2679506"/>
                  <a:gd name="connsiteX15" fmla="*/ 6985692 w 7353992"/>
                  <a:gd name="connsiteY15" fmla="*/ 2170274 h 2679506"/>
                  <a:gd name="connsiteX16" fmla="*/ 6541192 w 7353992"/>
                  <a:gd name="connsiteY16" fmla="*/ 2170274 h 2679506"/>
                  <a:gd name="connsiteX17" fmla="*/ 6350692 w 7353992"/>
                  <a:gd name="connsiteY17" fmla="*/ 1954374 h 2679506"/>
                  <a:gd name="connsiteX18" fmla="*/ 5855392 w 7353992"/>
                  <a:gd name="connsiteY18" fmla="*/ 1822294 h 2679506"/>
                  <a:gd name="connsiteX19" fmla="*/ 5321992 w 7353992"/>
                  <a:gd name="connsiteY19" fmla="*/ 1870554 h 2679506"/>
                  <a:gd name="connsiteX20" fmla="*/ 5118792 w 7353992"/>
                  <a:gd name="connsiteY20" fmla="*/ 2106774 h 2679506"/>
                  <a:gd name="connsiteX21" fmla="*/ 5029892 w 7353992"/>
                  <a:gd name="connsiteY21" fmla="*/ 2398874 h 2679506"/>
                  <a:gd name="connsiteX22" fmla="*/ 4750492 w 7353992"/>
                  <a:gd name="connsiteY22" fmla="*/ 2640174 h 2679506"/>
                  <a:gd name="connsiteX23" fmla="*/ 4331392 w 7353992"/>
                  <a:gd name="connsiteY23" fmla="*/ 2665574 h 2679506"/>
                  <a:gd name="connsiteX24" fmla="*/ 4115492 w 7353992"/>
                  <a:gd name="connsiteY24" fmla="*/ 2500474 h 2679506"/>
                  <a:gd name="connsiteX25" fmla="*/ 4001192 w 7353992"/>
                  <a:gd name="connsiteY25" fmla="*/ 2157574 h 2679506"/>
                  <a:gd name="connsiteX26" fmla="*/ 3455092 w 7353992"/>
                  <a:gd name="connsiteY26" fmla="*/ 1967074 h 2679506"/>
                  <a:gd name="connsiteX27" fmla="*/ 3226492 w 7353992"/>
                  <a:gd name="connsiteY27" fmla="*/ 2094074 h 2679506"/>
                  <a:gd name="connsiteX28" fmla="*/ 3213792 w 7353992"/>
                  <a:gd name="connsiteY28" fmla="*/ 2297274 h 2679506"/>
                  <a:gd name="connsiteX29" fmla="*/ 2972492 w 7353992"/>
                  <a:gd name="connsiteY29" fmla="*/ 2436974 h 2679506"/>
                  <a:gd name="connsiteX30" fmla="*/ 2680392 w 7353992"/>
                  <a:gd name="connsiteY30" fmla="*/ 2398874 h 2679506"/>
                  <a:gd name="connsiteX31" fmla="*/ 2604192 w 7353992"/>
                  <a:gd name="connsiteY31" fmla="*/ 2335374 h 2679506"/>
                  <a:gd name="connsiteX32" fmla="*/ 2007292 w 7353992"/>
                  <a:gd name="connsiteY32" fmla="*/ 1814674 h 2679506"/>
                  <a:gd name="connsiteX33" fmla="*/ 1677092 w 7353992"/>
                  <a:gd name="connsiteY33" fmla="*/ 1636874 h 2679506"/>
                  <a:gd name="connsiteX34" fmla="*/ 1296092 w 7353992"/>
                  <a:gd name="connsiteY34" fmla="*/ 1624174 h 2679506"/>
                  <a:gd name="connsiteX35" fmla="*/ 1047172 w 7353992"/>
                  <a:gd name="connsiteY35" fmla="*/ 1827374 h 2679506"/>
                  <a:gd name="connsiteX36" fmla="*/ 480752 w 7353992"/>
                  <a:gd name="connsiteY36" fmla="*/ 1845154 h 2679506"/>
                  <a:gd name="connsiteX37" fmla="*/ 114992 w 7353992"/>
                  <a:gd name="connsiteY37" fmla="*/ 1560674 h 2679506"/>
                  <a:gd name="connsiteX38" fmla="*/ 692 w 7353992"/>
                  <a:gd name="connsiteY38" fmla="*/ 1154274 h 2679506"/>
                  <a:gd name="connsiteX39" fmla="*/ 64192 w 7353992"/>
                  <a:gd name="connsiteY39" fmla="*/ 653894 h 2679506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3840060 w 7353992"/>
                  <a:gd name="connsiteY3" fmla="*/ 416973 h 2679599"/>
                  <a:gd name="connsiteX4" fmla="*/ 4445692 w 7353992"/>
                  <a:gd name="connsiteY4" fmla="*/ 138367 h 2679599"/>
                  <a:gd name="connsiteX5" fmla="*/ 4826692 w 7353992"/>
                  <a:gd name="connsiteY5" fmla="*/ 6287 h 2679599"/>
                  <a:gd name="connsiteX6" fmla="*/ 5220392 w 7353992"/>
                  <a:gd name="connsiteY6" fmla="*/ 328867 h 2679599"/>
                  <a:gd name="connsiteX7" fmla="*/ 5791892 w 7353992"/>
                  <a:gd name="connsiteY7" fmla="*/ 328867 h 2679599"/>
                  <a:gd name="connsiteX8" fmla="*/ 6198292 w 7353992"/>
                  <a:gd name="connsiteY8" fmla="*/ 608267 h 2679599"/>
                  <a:gd name="connsiteX9" fmla="*/ 6337992 w 7353992"/>
                  <a:gd name="connsiteY9" fmla="*/ 1065467 h 2679599"/>
                  <a:gd name="connsiteX10" fmla="*/ 6579292 w 7353992"/>
                  <a:gd name="connsiteY10" fmla="*/ 1090867 h 2679599"/>
                  <a:gd name="connsiteX11" fmla="*/ 7036492 w 7353992"/>
                  <a:gd name="connsiteY11" fmla="*/ 1128967 h 2679599"/>
                  <a:gd name="connsiteX12" fmla="*/ 7265092 w 7353992"/>
                  <a:gd name="connsiteY12" fmla="*/ 1332167 h 2679599"/>
                  <a:gd name="connsiteX13" fmla="*/ 7353992 w 7353992"/>
                  <a:gd name="connsiteY13" fmla="*/ 1662367 h 2679599"/>
                  <a:gd name="connsiteX14" fmla="*/ 7265092 w 7353992"/>
                  <a:gd name="connsiteY14" fmla="*/ 1967167 h 2679599"/>
                  <a:gd name="connsiteX15" fmla="*/ 6985692 w 7353992"/>
                  <a:gd name="connsiteY15" fmla="*/ 2170367 h 2679599"/>
                  <a:gd name="connsiteX16" fmla="*/ 6541192 w 7353992"/>
                  <a:gd name="connsiteY16" fmla="*/ 2170367 h 2679599"/>
                  <a:gd name="connsiteX17" fmla="*/ 6350692 w 7353992"/>
                  <a:gd name="connsiteY17" fmla="*/ 1954467 h 2679599"/>
                  <a:gd name="connsiteX18" fmla="*/ 5855392 w 7353992"/>
                  <a:gd name="connsiteY18" fmla="*/ 1822387 h 2679599"/>
                  <a:gd name="connsiteX19" fmla="*/ 5321992 w 7353992"/>
                  <a:gd name="connsiteY19" fmla="*/ 1870647 h 2679599"/>
                  <a:gd name="connsiteX20" fmla="*/ 5118792 w 7353992"/>
                  <a:gd name="connsiteY20" fmla="*/ 2106867 h 2679599"/>
                  <a:gd name="connsiteX21" fmla="*/ 5029892 w 7353992"/>
                  <a:gd name="connsiteY21" fmla="*/ 2398967 h 2679599"/>
                  <a:gd name="connsiteX22" fmla="*/ 4750492 w 7353992"/>
                  <a:gd name="connsiteY22" fmla="*/ 2640267 h 2679599"/>
                  <a:gd name="connsiteX23" fmla="*/ 4331392 w 7353992"/>
                  <a:gd name="connsiteY23" fmla="*/ 2665667 h 2679599"/>
                  <a:gd name="connsiteX24" fmla="*/ 4115492 w 7353992"/>
                  <a:gd name="connsiteY24" fmla="*/ 2500567 h 2679599"/>
                  <a:gd name="connsiteX25" fmla="*/ 4001192 w 7353992"/>
                  <a:gd name="connsiteY25" fmla="*/ 2157667 h 2679599"/>
                  <a:gd name="connsiteX26" fmla="*/ 3455092 w 7353992"/>
                  <a:gd name="connsiteY26" fmla="*/ 1967167 h 2679599"/>
                  <a:gd name="connsiteX27" fmla="*/ 3226492 w 7353992"/>
                  <a:gd name="connsiteY27" fmla="*/ 2094167 h 2679599"/>
                  <a:gd name="connsiteX28" fmla="*/ 3213792 w 7353992"/>
                  <a:gd name="connsiteY28" fmla="*/ 2297367 h 2679599"/>
                  <a:gd name="connsiteX29" fmla="*/ 2972492 w 7353992"/>
                  <a:gd name="connsiteY29" fmla="*/ 2437067 h 2679599"/>
                  <a:gd name="connsiteX30" fmla="*/ 2680392 w 7353992"/>
                  <a:gd name="connsiteY30" fmla="*/ 2398967 h 2679599"/>
                  <a:gd name="connsiteX31" fmla="*/ 2604192 w 7353992"/>
                  <a:gd name="connsiteY31" fmla="*/ 2335467 h 2679599"/>
                  <a:gd name="connsiteX32" fmla="*/ 2007292 w 7353992"/>
                  <a:gd name="connsiteY32" fmla="*/ 1814767 h 2679599"/>
                  <a:gd name="connsiteX33" fmla="*/ 1677092 w 7353992"/>
                  <a:gd name="connsiteY33" fmla="*/ 1636967 h 2679599"/>
                  <a:gd name="connsiteX34" fmla="*/ 1296092 w 7353992"/>
                  <a:gd name="connsiteY34" fmla="*/ 1624267 h 2679599"/>
                  <a:gd name="connsiteX35" fmla="*/ 1047172 w 7353992"/>
                  <a:gd name="connsiteY35" fmla="*/ 1827467 h 2679599"/>
                  <a:gd name="connsiteX36" fmla="*/ 480752 w 7353992"/>
                  <a:gd name="connsiteY36" fmla="*/ 1845247 h 2679599"/>
                  <a:gd name="connsiteX37" fmla="*/ 114992 w 7353992"/>
                  <a:gd name="connsiteY37" fmla="*/ 1560767 h 2679599"/>
                  <a:gd name="connsiteX38" fmla="*/ 692 w 7353992"/>
                  <a:gd name="connsiteY38" fmla="*/ 1154367 h 2679599"/>
                  <a:gd name="connsiteX39" fmla="*/ 64192 w 7353992"/>
                  <a:gd name="connsiteY39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3840060 w 7353992"/>
                  <a:gd name="connsiteY3" fmla="*/ 416973 h 2679599"/>
                  <a:gd name="connsiteX4" fmla="*/ 4445692 w 7353992"/>
                  <a:gd name="connsiteY4" fmla="*/ 138367 h 2679599"/>
                  <a:gd name="connsiteX5" fmla="*/ 4826692 w 7353992"/>
                  <a:gd name="connsiteY5" fmla="*/ 6287 h 2679599"/>
                  <a:gd name="connsiteX6" fmla="*/ 5220392 w 7353992"/>
                  <a:gd name="connsiteY6" fmla="*/ 328867 h 2679599"/>
                  <a:gd name="connsiteX7" fmla="*/ 5791892 w 7353992"/>
                  <a:gd name="connsiteY7" fmla="*/ 328867 h 2679599"/>
                  <a:gd name="connsiteX8" fmla="*/ 6198292 w 7353992"/>
                  <a:gd name="connsiteY8" fmla="*/ 608267 h 2679599"/>
                  <a:gd name="connsiteX9" fmla="*/ 6337992 w 7353992"/>
                  <a:gd name="connsiteY9" fmla="*/ 1065467 h 2679599"/>
                  <a:gd name="connsiteX10" fmla="*/ 6579292 w 7353992"/>
                  <a:gd name="connsiteY10" fmla="*/ 1090867 h 2679599"/>
                  <a:gd name="connsiteX11" fmla="*/ 7036492 w 7353992"/>
                  <a:gd name="connsiteY11" fmla="*/ 1128967 h 2679599"/>
                  <a:gd name="connsiteX12" fmla="*/ 7265092 w 7353992"/>
                  <a:gd name="connsiteY12" fmla="*/ 1332167 h 2679599"/>
                  <a:gd name="connsiteX13" fmla="*/ 7353992 w 7353992"/>
                  <a:gd name="connsiteY13" fmla="*/ 1662367 h 2679599"/>
                  <a:gd name="connsiteX14" fmla="*/ 7265092 w 7353992"/>
                  <a:gd name="connsiteY14" fmla="*/ 1967167 h 2679599"/>
                  <a:gd name="connsiteX15" fmla="*/ 6985692 w 7353992"/>
                  <a:gd name="connsiteY15" fmla="*/ 2170367 h 2679599"/>
                  <a:gd name="connsiteX16" fmla="*/ 6541192 w 7353992"/>
                  <a:gd name="connsiteY16" fmla="*/ 2170367 h 2679599"/>
                  <a:gd name="connsiteX17" fmla="*/ 6350692 w 7353992"/>
                  <a:gd name="connsiteY17" fmla="*/ 1954467 h 2679599"/>
                  <a:gd name="connsiteX18" fmla="*/ 5855392 w 7353992"/>
                  <a:gd name="connsiteY18" fmla="*/ 1822387 h 2679599"/>
                  <a:gd name="connsiteX19" fmla="*/ 5321992 w 7353992"/>
                  <a:gd name="connsiteY19" fmla="*/ 1870647 h 2679599"/>
                  <a:gd name="connsiteX20" fmla="*/ 5118792 w 7353992"/>
                  <a:gd name="connsiteY20" fmla="*/ 2106867 h 2679599"/>
                  <a:gd name="connsiteX21" fmla="*/ 5029892 w 7353992"/>
                  <a:gd name="connsiteY21" fmla="*/ 2398967 h 2679599"/>
                  <a:gd name="connsiteX22" fmla="*/ 4750492 w 7353992"/>
                  <a:gd name="connsiteY22" fmla="*/ 2640267 h 2679599"/>
                  <a:gd name="connsiteX23" fmla="*/ 4331392 w 7353992"/>
                  <a:gd name="connsiteY23" fmla="*/ 2665667 h 2679599"/>
                  <a:gd name="connsiteX24" fmla="*/ 4115492 w 7353992"/>
                  <a:gd name="connsiteY24" fmla="*/ 2500567 h 2679599"/>
                  <a:gd name="connsiteX25" fmla="*/ 4001192 w 7353992"/>
                  <a:gd name="connsiteY25" fmla="*/ 2157667 h 2679599"/>
                  <a:gd name="connsiteX26" fmla="*/ 3455092 w 7353992"/>
                  <a:gd name="connsiteY26" fmla="*/ 1967167 h 2679599"/>
                  <a:gd name="connsiteX27" fmla="*/ 3226492 w 7353992"/>
                  <a:gd name="connsiteY27" fmla="*/ 2094167 h 2679599"/>
                  <a:gd name="connsiteX28" fmla="*/ 3213792 w 7353992"/>
                  <a:gd name="connsiteY28" fmla="*/ 2297367 h 2679599"/>
                  <a:gd name="connsiteX29" fmla="*/ 2972492 w 7353992"/>
                  <a:gd name="connsiteY29" fmla="*/ 2437067 h 2679599"/>
                  <a:gd name="connsiteX30" fmla="*/ 2680392 w 7353992"/>
                  <a:gd name="connsiteY30" fmla="*/ 2398967 h 2679599"/>
                  <a:gd name="connsiteX31" fmla="*/ 2604192 w 7353992"/>
                  <a:gd name="connsiteY31" fmla="*/ 2335467 h 2679599"/>
                  <a:gd name="connsiteX32" fmla="*/ 2007292 w 7353992"/>
                  <a:gd name="connsiteY32" fmla="*/ 1814767 h 2679599"/>
                  <a:gd name="connsiteX33" fmla="*/ 1677092 w 7353992"/>
                  <a:gd name="connsiteY33" fmla="*/ 1636967 h 2679599"/>
                  <a:gd name="connsiteX34" fmla="*/ 1296092 w 7353992"/>
                  <a:gd name="connsiteY34" fmla="*/ 1624267 h 2679599"/>
                  <a:gd name="connsiteX35" fmla="*/ 1047172 w 7353992"/>
                  <a:gd name="connsiteY35" fmla="*/ 1827467 h 2679599"/>
                  <a:gd name="connsiteX36" fmla="*/ 480752 w 7353992"/>
                  <a:gd name="connsiteY36" fmla="*/ 1845247 h 2679599"/>
                  <a:gd name="connsiteX37" fmla="*/ 114992 w 7353992"/>
                  <a:gd name="connsiteY37" fmla="*/ 1560767 h 2679599"/>
                  <a:gd name="connsiteX38" fmla="*/ 692 w 7353992"/>
                  <a:gd name="connsiteY38" fmla="*/ 1154367 h 2679599"/>
                  <a:gd name="connsiteX39" fmla="*/ 64192 w 7353992"/>
                  <a:gd name="connsiteY39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3840060 w 7353992"/>
                  <a:gd name="connsiteY3" fmla="*/ 416973 h 2679599"/>
                  <a:gd name="connsiteX4" fmla="*/ 4445692 w 7353992"/>
                  <a:gd name="connsiteY4" fmla="*/ 138367 h 2679599"/>
                  <a:gd name="connsiteX5" fmla="*/ 4826692 w 7353992"/>
                  <a:gd name="connsiteY5" fmla="*/ 6287 h 2679599"/>
                  <a:gd name="connsiteX6" fmla="*/ 5220392 w 7353992"/>
                  <a:gd name="connsiteY6" fmla="*/ 328867 h 2679599"/>
                  <a:gd name="connsiteX7" fmla="*/ 5791892 w 7353992"/>
                  <a:gd name="connsiteY7" fmla="*/ 328867 h 2679599"/>
                  <a:gd name="connsiteX8" fmla="*/ 6198292 w 7353992"/>
                  <a:gd name="connsiteY8" fmla="*/ 608267 h 2679599"/>
                  <a:gd name="connsiteX9" fmla="*/ 6337992 w 7353992"/>
                  <a:gd name="connsiteY9" fmla="*/ 1065467 h 2679599"/>
                  <a:gd name="connsiteX10" fmla="*/ 6579292 w 7353992"/>
                  <a:gd name="connsiteY10" fmla="*/ 1090867 h 2679599"/>
                  <a:gd name="connsiteX11" fmla="*/ 7036492 w 7353992"/>
                  <a:gd name="connsiteY11" fmla="*/ 1128967 h 2679599"/>
                  <a:gd name="connsiteX12" fmla="*/ 7265092 w 7353992"/>
                  <a:gd name="connsiteY12" fmla="*/ 1332167 h 2679599"/>
                  <a:gd name="connsiteX13" fmla="*/ 7353992 w 7353992"/>
                  <a:gd name="connsiteY13" fmla="*/ 1662367 h 2679599"/>
                  <a:gd name="connsiteX14" fmla="*/ 7265092 w 7353992"/>
                  <a:gd name="connsiteY14" fmla="*/ 1967167 h 2679599"/>
                  <a:gd name="connsiteX15" fmla="*/ 6985692 w 7353992"/>
                  <a:gd name="connsiteY15" fmla="*/ 2170367 h 2679599"/>
                  <a:gd name="connsiteX16" fmla="*/ 6541192 w 7353992"/>
                  <a:gd name="connsiteY16" fmla="*/ 2170367 h 2679599"/>
                  <a:gd name="connsiteX17" fmla="*/ 6350692 w 7353992"/>
                  <a:gd name="connsiteY17" fmla="*/ 1954467 h 2679599"/>
                  <a:gd name="connsiteX18" fmla="*/ 5855392 w 7353992"/>
                  <a:gd name="connsiteY18" fmla="*/ 1822387 h 2679599"/>
                  <a:gd name="connsiteX19" fmla="*/ 5321992 w 7353992"/>
                  <a:gd name="connsiteY19" fmla="*/ 1870647 h 2679599"/>
                  <a:gd name="connsiteX20" fmla="*/ 5118792 w 7353992"/>
                  <a:gd name="connsiteY20" fmla="*/ 2106867 h 2679599"/>
                  <a:gd name="connsiteX21" fmla="*/ 5029892 w 7353992"/>
                  <a:gd name="connsiteY21" fmla="*/ 2398967 h 2679599"/>
                  <a:gd name="connsiteX22" fmla="*/ 4750492 w 7353992"/>
                  <a:gd name="connsiteY22" fmla="*/ 2640267 h 2679599"/>
                  <a:gd name="connsiteX23" fmla="*/ 4331392 w 7353992"/>
                  <a:gd name="connsiteY23" fmla="*/ 2665667 h 2679599"/>
                  <a:gd name="connsiteX24" fmla="*/ 4115492 w 7353992"/>
                  <a:gd name="connsiteY24" fmla="*/ 2500567 h 2679599"/>
                  <a:gd name="connsiteX25" fmla="*/ 4001192 w 7353992"/>
                  <a:gd name="connsiteY25" fmla="*/ 2157667 h 2679599"/>
                  <a:gd name="connsiteX26" fmla="*/ 3455092 w 7353992"/>
                  <a:gd name="connsiteY26" fmla="*/ 1967167 h 2679599"/>
                  <a:gd name="connsiteX27" fmla="*/ 3226492 w 7353992"/>
                  <a:gd name="connsiteY27" fmla="*/ 2094167 h 2679599"/>
                  <a:gd name="connsiteX28" fmla="*/ 3213792 w 7353992"/>
                  <a:gd name="connsiteY28" fmla="*/ 2297367 h 2679599"/>
                  <a:gd name="connsiteX29" fmla="*/ 2972492 w 7353992"/>
                  <a:gd name="connsiteY29" fmla="*/ 2437067 h 2679599"/>
                  <a:gd name="connsiteX30" fmla="*/ 2680392 w 7353992"/>
                  <a:gd name="connsiteY30" fmla="*/ 2398967 h 2679599"/>
                  <a:gd name="connsiteX31" fmla="*/ 2604192 w 7353992"/>
                  <a:gd name="connsiteY31" fmla="*/ 2335467 h 2679599"/>
                  <a:gd name="connsiteX32" fmla="*/ 2007292 w 7353992"/>
                  <a:gd name="connsiteY32" fmla="*/ 1814767 h 2679599"/>
                  <a:gd name="connsiteX33" fmla="*/ 1677092 w 7353992"/>
                  <a:gd name="connsiteY33" fmla="*/ 1636967 h 2679599"/>
                  <a:gd name="connsiteX34" fmla="*/ 1296092 w 7353992"/>
                  <a:gd name="connsiteY34" fmla="*/ 1624267 h 2679599"/>
                  <a:gd name="connsiteX35" fmla="*/ 1047172 w 7353992"/>
                  <a:gd name="connsiteY35" fmla="*/ 1827467 h 2679599"/>
                  <a:gd name="connsiteX36" fmla="*/ 480752 w 7353992"/>
                  <a:gd name="connsiteY36" fmla="*/ 1845247 h 2679599"/>
                  <a:gd name="connsiteX37" fmla="*/ 114992 w 7353992"/>
                  <a:gd name="connsiteY37" fmla="*/ 1560767 h 2679599"/>
                  <a:gd name="connsiteX38" fmla="*/ 692 w 7353992"/>
                  <a:gd name="connsiteY38" fmla="*/ 1154367 h 2679599"/>
                  <a:gd name="connsiteX39" fmla="*/ 64192 w 7353992"/>
                  <a:gd name="connsiteY39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3840060 w 7353992"/>
                  <a:gd name="connsiteY3" fmla="*/ 416973 h 2679599"/>
                  <a:gd name="connsiteX4" fmla="*/ 4445692 w 7353992"/>
                  <a:gd name="connsiteY4" fmla="*/ 138367 h 2679599"/>
                  <a:gd name="connsiteX5" fmla="*/ 4826692 w 7353992"/>
                  <a:gd name="connsiteY5" fmla="*/ 6287 h 2679599"/>
                  <a:gd name="connsiteX6" fmla="*/ 5220392 w 7353992"/>
                  <a:gd name="connsiteY6" fmla="*/ 328867 h 2679599"/>
                  <a:gd name="connsiteX7" fmla="*/ 5791892 w 7353992"/>
                  <a:gd name="connsiteY7" fmla="*/ 328867 h 2679599"/>
                  <a:gd name="connsiteX8" fmla="*/ 6198292 w 7353992"/>
                  <a:gd name="connsiteY8" fmla="*/ 608267 h 2679599"/>
                  <a:gd name="connsiteX9" fmla="*/ 6337992 w 7353992"/>
                  <a:gd name="connsiteY9" fmla="*/ 1065467 h 2679599"/>
                  <a:gd name="connsiteX10" fmla="*/ 6579292 w 7353992"/>
                  <a:gd name="connsiteY10" fmla="*/ 1090867 h 2679599"/>
                  <a:gd name="connsiteX11" fmla="*/ 7036492 w 7353992"/>
                  <a:gd name="connsiteY11" fmla="*/ 1128967 h 2679599"/>
                  <a:gd name="connsiteX12" fmla="*/ 7265092 w 7353992"/>
                  <a:gd name="connsiteY12" fmla="*/ 1332167 h 2679599"/>
                  <a:gd name="connsiteX13" fmla="*/ 7353992 w 7353992"/>
                  <a:gd name="connsiteY13" fmla="*/ 1662367 h 2679599"/>
                  <a:gd name="connsiteX14" fmla="*/ 7265092 w 7353992"/>
                  <a:gd name="connsiteY14" fmla="*/ 1967167 h 2679599"/>
                  <a:gd name="connsiteX15" fmla="*/ 6985692 w 7353992"/>
                  <a:gd name="connsiteY15" fmla="*/ 2170367 h 2679599"/>
                  <a:gd name="connsiteX16" fmla="*/ 6541192 w 7353992"/>
                  <a:gd name="connsiteY16" fmla="*/ 2170367 h 2679599"/>
                  <a:gd name="connsiteX17" fmla="*/ 6350692 w 7353992"/>
                  <a:gd name="connsiteY17" fmla="*/ 1954467 h 2679599"/>
                  <a:gd name="connsiteX18" fmla="*/ 5855392 w 7353992"/>
                  <a:gd name="connsiteY18" fmla="*/ 1822387 h 2679599"/>
                  <a:gd name="connsiteX19" fmla="*/ 5321992 w 7353992"/>
                  <a:gd name="connsiteY19" fmla="*/ 1870647 h 2679599"/>
                  <a:gd name="connsiteX20" fmla="*/ 5118792 w 7353992"/>
                  <a:gd name="connsiteY20" fmla="*/ 2106867 h 2679599"/>
                  <a:gd name="connsiteX21" fmla="*/ 5029892 w 7353992"/>
                  <a:gd name="connsiteY21" fmla="*/ 2398967 h 2679599"/>
                  <a:gd name="connsiteX22" fmla="*/ 4750492 w 7353992"/>
                  <a:gd name="connsiteY22" fmla="*/ 2640267 h 2679599"/>
                  <a:gd name="connsiteX23" fmla="*/ 4331392 w 7353992"/>
                  <a:gd name="connsiteY23" fmla="*/ 2665667 h 2679599"/>
                  <a:gd name="connsiteX24" fmla="*/ 4115492 w 7353992"/>
                  <a:gd name="connsiteY24" fmla="*/ 2500567 h 2679599"/>
                  <a:gd name="connsiteX25" fmla="*/ 4001192 w 7353992"/>
                  <a:gd name="connsiteY25" fmla="*/ 2157667 h 2679599"/>
                  <a:gd name="connsiteX26" fmla="*/ 3455092 w 7353992"/>
                  <a:gd name="connsiteY26" fmla="*/ 1967167 h 2679599"/>
                  <a:gd name="connsiteX27" fmla="*/ 3226492 w 7353992"/>
                  <a:gd name="connsiteY27" fmla="*/ 2094167 h 2679599"/>
                  <a:gd name="connsiteX28" fmla="*/ 3213792 w 7353992"/>
                  <a:gd name="connsiteY28" fmla="*/ 2297367 h 2679599"/>
                  <a:gd name="connsiteX29" fmla="*/ 2972492 w 7353992"/>
                  <a:gd name="connsiteY29" fmla="*/ 2437067 h 2679599"/>
                  <a:gd name="connsiteX30" fmla="*/ 2680392 w 7353992"/>
                  <a:gd name="connsiteY30" fmla="*/ 2398967 h 2679599"/>
                  <a:gd name="connsiteX31" fmla="*/ 2604192 w 7353992"/>
                  <a:gd name="connsiteY31" fmla="*/ 2335467 h 2679599"/>
                  <a:gd name="connsiteX32" fmla="*/ 2007292 w 7353992"/>
                  <a:gd name="connsiteY32" fmla="*/ 1814767 h 2679599"/>
                  <a:gd name="connsiteX33" fmla="*/ 1677092 w 7353992"/>
                  <a:gd name="connsiteY33" fmla="*/ 1636967 h 2679599"/>
                  <a:gd name="connsiteX34" fmla="*/ 1296092 w 7353992"/>
                  <a:gd name="connsiteY34" fmla="*/ 1624267 h 2679599"/>
                  <a:gd name="connsiteX35" fmla="*/ 1047172 w 7353992"/>
                  <a:gd name="connsiteY35" fmla="*/ 1827467 h 2679599"/>
                  <a:gd name="connsiteX36" fmla="*/ 480752 w 7353992"/>
                  <a:gd name="connsiteY36" fmla="*/ 1845247 h 2679599"/>
                  <a:gd name="connsiteX37" fmla="*/ 114992 w 7353992"/>
                  <a:gd name="connsiteY37" fmla="*/ 1560767 h 2679599"/>
                  <a:gd name="connsiteX38" fmla="*/ 692 w 7353992"/>
                  <a:gd name="connsiteY38" fmla="*/ 1154367 h 2679599"/>
                  <a:gd name="connsiteX39" fmla="*/ 64192 w 7353992"/>
                  <a:gd name="connsiteY39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3840060 w 7353992"/>
                  <a:gd name="connsiteY3" fmla="*/ 416973 h 2679599"/>
                  <a:gd name="connsiteX4" fmla="*/ 4445692 w 7353992"/>
                  <a:gd name="connsiteY4" fmla="*/ 138367 h 2679599"/>
                  <a:gd name="connsiteX5" fmla="*/ 4826692 w 7353992"/>
                  <a:gd name="connsiteY5" fmla="*/ 6287 h 2679599"/>
                  <a:gd name="connsiteX6" fmla="*/ 5220392 w 7353992"/>
                  <a:gd name="connsiteY6" fmla="*/ 328867 h 2679599"/>
                  <a:gd name="connsiteX7" fmla="*/ 5791892 w 7353992"/>
                  <a:gd name="connsiteY7" fmla="*/ 328867 h 2679599"/>
                  <a:gd name="connsiteX8" fmla="*/ 6198292 w 7353992"/>
                  <a:gd name="connsiteY8" fmla="*/ 608267 h 2679599"/>
                  <a:gd name="connsiteX9" fmla="*/ 6337992 w 7353992"/>
                  <a:gd name="connsiteY9" fmla="*/ 1065467 h 2679599"/>
                  <a:gd name="connsiteX10" fmla="*/ 6579292 w 7353992"/>
                  <a:gd name="connsiteY10" fmla="*/ 1090867 h 2679599"/>
                  <a:gd name="connsiteX11" fmla="*/ 7036492 w 7353992"/>
                  <a:gd name="connsiteY11" fmla="*/ 1128967 h 2679599"/>
                  <a:gd name="connsiteX12" fmla="*/ 7265092 w 7353992"/>
                  <a:gd name="connsiteY12" fmla="*/ 1332167 h 2679599"/>
                  <a:gd name="connsiteX13" fmla="*/ 7353992 w 7353992"/>
                  <a:gd name="connsiteY13" fmla="*/ 1662367 h 2679599"/>
                  <a:gd name="connsiteX14" fmla="*/ 7265092 w 7353992"/>
                  <a:gd name="connsiteY14" fmla="*/ 1967167 h 2679599"/>
                  <a:gd name="connsiteX15" fmla="*/ 6985692 w 7353992"/>
                  <a:gd name="connsiteY15" fmla="*/ 2170367 h 2679599"/>
                  <a:gd name="connsiteX16" fmla="*/ 6541192 w 7353992"/>
                  <a:gd name="connsiteY16" fmla="*/ 2170367 h 2679599"/>
                  <a:gd name="connsiteX17" fmla="*/ 6350692 w 7353992"/>
                  <a:gd name="connsiteY17" fmla="*/ 1954467 h 2679599"/>
                  <a:gd name="connsiteX18" fmla="*/ 5855392 w 7353992"/>
                  <a:gd name="connsiteY18" fmla="*/ 1822387 h 2679599"/>
                  <a:gd name="connsiteX19" fmla="*/ 5321992 w 7353992"/>
                  <a:gd name="connsiteY19" fmla="*/ 1870647 h 2679599"/>
                  <a:gd name="connsiteX20" fmla="*/ 5118792 w 7353992"/>
                  <a:gd name="connsiteY20" fmla="*/ 2106867 h 2679599"/>
                  <a:gd name="connsiteX21" fmla="*/ 5029892 w 7353992"/>
                  <a:gd name="connsiteY21" fmla="*/ 2398967 h 2679599"/>
                  <a:gd name="connsiteX22" fmla="*/ 4750492 w 7353992"/>
                  <a:gd name="connsiteY22" fmla="*/ 2640267 h 2679599"/>
                  <a:gd name="connsiteX23" fmla="*/ 4331392 w 7353992"/>
                  <a:gd name="connsiteY23" fmla="*/ 2665667 h 2679599"/>
                  <a:gd name="connsiteX24" fmla="*/ 4115492 w 7353992"/>
                  <a:gd name="connsiteY24" fmla="*/ 2500567 h 2679599"/>
                  <a:gd name="connsiteX25" fmla="*/ 4001192 w 7353992"/>
                  <a:gd name="connsiteY25" fmla="*/ 2157667 h 2679599"/>
                  <a:gd name="connsiteX26" fmla="*/ 3455092 w 7353992"/>
                  <a:gd name="connsiteY26" fmla="*/ 1967167 h 2679599"/>
                  <a:gd name="connsiteX27" fmla="*/ 3226492 w 7353992"/>
                  <a:gd name="connsiteY27" fmla="*/ 2094167 h 2679599"/>
                  <a:gd name="connsiteX28" fmla="*/ 3213792 w 7353992"/>
                  <a:gd name="connsiteY28" fmla="*/ 2297367 h 2679599"/>
                  <a:gd name="connsiteX29" fmla="*/ 2972492 w 7353992"/>
                  <a:gd name="connsiteY29" fmla="*/ 2437067 h 2679599"/>
                  <a:gd name="connsiteX30" fmla="*/ 2680392 w 7353992"/>
                  <a:gd name="connsiteY30" fmla="*/ 2398967 h 2679599"/>
                  <a:gd name="connsiteX31" fmla="*/ 2604192 w 7353992"/>
                  <a:gd name="connsiteY31" fmla="*/ 2335467 h 2679599"/>
                  <a:gd name="connsiteX32" fmla="*/ 2007292 w 7353992"/>
                  <a:gd name="connsiteY32" fmla="*/ 1814767 h 2679599"/>
                  <a:gd name="connsiteX33" fmla="*/ 1677092 w 7353992"/>
                  <a:gd name="connsiteY33" fmla="*/ 1636967 h 2679599"/>
                  <a:gd name="connsiteX34" fmla="*/ 1296092 w 7353992"/>
                  <a:gd name="connsiteY34" fmla="*/ 1624267 h 2679599"/>
                  <a:gd name="connsiteX35" fmla="*/ 1047172 w 7353992"/>
                  <a:gd name="connsiteY35" fmla="*/ 1827467 h 2679599"/>
                  <a:gd name="connsiteX36" fmla="*/ 480752 w 7353992"/>
                  <a:gd name="connsiteY36" fmla="*/ 1845247 h 2679599"/>
                  <a:gd name="connsiteX37" fmla="*/ 114992 w 7353992"/>
                  <a:gd name="connsiteY37" fmla="*/ 1560767 h 2679599"/>
                  <a:gd name="connsiteX38" fmla="*/ 692 w 7353992"/>
                  <a:gd name="connsiteY38" fmla="*/ 1154367 h 2679599"/>
                  <a:gd name="connsiteX39" fmla="*/ 64192 w 7353992"/>
                  <a:gd name="connsiteY39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303818 w 7353992"/>
                  <a:gd name="connsiteY3" fmla="*/ 343720 h 2679599"/>
                  <a:gd name="connsiteX4" fmla="*/ 3840060 w 7353992"/>
                  <a:gd name="connsiteY4" fmla="*/ 416973 h 2679599"/>
                  <a:gd name="connsiteX5" fmla="*/ 4445692 w 7353992"/>
                  <a:gd name="connsiteY5" fmla="*/ 138367 h 2679599"/>
                  <a:gd name="connsiteX6" fmla="*/ 4826692 w 7353992"/>
                  <a:gd name="connsiteY6" fmla="*/ 6287 h 2679599"/>
                  <a:gd name="connsiteX7" fmla="*/ 5220392 w 7353992"/>
                  <a:gd name="connsiteY7" fmla="*/ 328867 h 2679599"/>
                  <a:gd name="connsiteX8" fmla="*/ 5791892 w 7353992"/>
                  <a:gd name="connsiteY8" fmla="*/ 328867 h 2679599"/>
                  <a:gd name="connsiteX9" fmla="*/ 6198292 w 7353992"/>
                  <a:gd name="connsiteY9" fmla="*/ 608267 h 2679599"/>
                  <a:gd name="connsiteX10" fmla="*/ 6337992 w 7353992"/>
                  <a:gd name="connsiteY10" fmla="*/ 1065467 h 2679599"/>
                  <a:gd name="connsiteX11" fmla="*/ 6579292 w 7353992"/>
                  <a:gd name="connsiteY11" fmla="*/ 1090867 h 2679599"/>
                  <a:gd name="connsiteX12" fmla="*/ 7036492 w 7353992"/>
                  <a:gd name="connsiteY12" fmla="*/ 1128967 h 2679599"/>
                  <a:gd name="connsiteX13" fmla="*/ 7265092 w 7353992"/>
                  <a:gd name="connsiteY13" fmla="*/ 1332167 h 2679599"/>
                  <a:gd name="connsiteX14" fmla="*/ 7353992 w 7353992"/>
                  <a:gd name="connsiteY14" fmla="*/ 1662367 h 2679599"/>
                  <a:gd name="connsiteX15" fmla="*/ 7265092 w 7353992"/>
                  <a:gd name="connsiteY15" fmla="*/ 1967167 h 2679599"/>
                  <a:gd name="connsiteX16" fmla="*/ 6985692 w 7353992"/>
                  <a:gd name="connsiteY16" fmla="*/ 2170367 h 2679599"/>
                  <a:gd name="connsiteX17" fmla="*/ 6541192 w 7353992"/>
                  <a:gd name="connsiteY17" fmla="*/ 2170367 h 2679599"/>
                  <a:gd name="connsiteX18" fmla="*/ 6350692 w 7353992"/>
                  <a:gd name="connsiteY18" fmla="*/ 1954467 h 2679599"/>
                  <a:gd name="connsiteX19" fmla="*/ 5855392 w 7353992"/>
                  <a:gd name="connsiteY19" fmla="*/ 1822387 h 2679599"/>
                  <a:gd name="connsiteX20" fmla="*/ 5321992 w 7353992"/>
                  <a:gd name="connsiteY20" fmla="*/ 1870647 h 2679599"/>
                  <a:gd name="connsiteX21" fmla="*/ 5118792 w 7353992"/>
                  <a:gd name="connsiteY21" fmla="*/ 2106867 h 2679599"/>
                  <a:gd name="connsiteX22" fmla="*/ 5029892 w 7353992"/>
                  <a:gd name="connsiteY22" fmla="*/ 2398967 h 2679599"/>
                  <a:gd name="connsiteX23" fmla="*/ 4750492 w 7353992"/>
                  <a:gd name="connsiteY23" fmla="*/ 2640267 h 2679599"/>
                  <a:gd name="connsiteX24" fmla="*/ 4331392 w 7353992"/>
                  <a:gd name="connsiteY24" fmla="*/ 2665667 h 2679599"/>
                  <a:gd name="connsiteX25" fmla="*/ 4115492 w 7353992"/>
                  <a:gd name="connsiteY25" fmla="*/ 2500567 h 2679599"/>
                  <a:gd name="connsiteX26" fmla="*/ 4001192 w 7353992"/>
                  <a:gd name="connsiteY26" fmla="*/ 2157667 h 2679599"/>
                  <a:gd name="connsiteX27" fmla="*/ 3455092 w 7353992"/>
                  <a:gd name="connsiteY27" fmla="*/ 1967167 h 2679599"/>
                  <a:gd name="connsiteX28" fmla="*/ 3226492 w 7353992"/>
                  <a:gd name="connsiteY28" fmla="*/ 2094167 h 2679599"/>
                  <a:gd name="connsiteX29" fmla="*/ 3213792 w 7353992"/>
                  <a:gd name="connsiteY29" fmla="*/ 2297367 h 2679599"/>
                  <a:gd name="connsiteX30" fmla="*/ 2972492 w 7353992"/>
                  <a:gd name="connsiteY30" fmla="*/ 2437067 h 2679599"/>
                  <a:gd name="connsiteX31" fmla="*/ 2680392 w 7353992"/>
                  <a:gd name="connsiteY31" fmla="*/ 2398967 h 2679599"/>
                  <a:gd name="connsiteX32" fmla="*/ 2604192 w 7353992"/>
                  <a:gd name="connsiteY32" fmla="*/ 2335467 h 2679599"/>
                  <a:gd name="connsiteX33" fmla="*/ 2007292 w 7353992"/>
                  <a:gd name="connsiteY33" fmla="*/ 1814767 h 2679599"/>
                  <a:gd name="connsiteX34" fmla="*/ 1677092 w 7353992"/>
                  <a:gd name="connsiteY34" fmla="*/ 1636967 h 2679599"/>
                  <a:gd name="connsiteX35" fmla="*/ 1296092 w 7353992"/>
                  <a:gd name="connsiteY35" fmla="*/ 1624267 h 2679599"/>
                  <a:gd name="connsiteX36" fmla="*/ 1047172 w 7353992"/>
                  <a:gd name="connsiteY36" fmla="*/ 1827467 h 2679599"/>
                  <a:gd name="connsiteX37" fmla="*/ 480752 w 7353992"/>
                  <a:gd name="connsiteY37" fmla="*/ 1845247 h 2679599"/>
                  <a:gd name="connsiteX38" fmla="*/ 114992 w 7353992"/>
                  <a:gd name="connsiteY38" fmla="*/ 1560767 h 2679599"/>
                  <a:gd name="connsiteX39" fmla="*/ 692 w 7353992"/>
                  <a:gd name="connsiteY39" fmla="*/ 1154367 h 2679599"/>
                  <a:gd name="connsiteX40" fmla="*/ 64192 w 7353992"/>
                  <a:gd name="connsiteY40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113072 w 7353992"/>
                  <a:gd name="connsiteY3" fmla="*/ 788794 h 2679599"/>
                  <a:gd name="connsiteX4" fmla="*/ 3840060 w 7353992"/>
                  <a:gd name="connsiteY4" fmla="*/ 416973 h 2679599"/>
                  <a:gd name="connsiteX5" fmla="*/ 4445692 w 7353992"/>
                  <a:gd name="connsiteY5" fmla="*/ 138367 h 2679599"/>
                  <a:gd name="connsiteX6" fmla="*/ 4826692 w 7353992"/>
                  <a:gd name="connsiteY6" fmla="*/ 6287 h 2679599"/>
                  <a:gd name="connsiteX7" fmla="*/ 5220392 w 7353992"/>
                  <a:gd name="connsiteY7" fmla="*/ 328867 h 2679599"/>
                  <a:gd name="connsiteX8" fmla="*/ 5791892 w 7353992"/>
                  <a:gd name="connsiteY8" fmla="*/ 328867 h 2679599"/>
                  <a:gd name="connsiteX9" fmla="*/ 6198292 w 7353992"/>
                  <a:gd name="connsiteY9" fmla="*/ 608267 h 2679599"/>
                  <a:gd name="connsiteX10" fmla="*/ 6337992 w 7353992"/>
                  <a:gd name="connsiteY10" fmla="*/ 1065467 h 2679599"/>
                  <a:gd name="connsiteX11" fmla="*/ 6579292 w 7353992"/>
                  <a:gd name="connsiteY11" fmla="*/ 1090867 h 2679599"/>
                  <a:gd name="connsiteX12" fmla="*/ 7036492 w 7353992"/>
                  <a:gd name="connsiteY12" fmla="*/ 1128967 h 2679599"/>
                  <a:gd name="connsiteX13" fmla="*/ 7265092 w 7353992"/>
                  <a:gd name="connsiteY13" fmla="*/ 1332167 h 2679599"/>
                  <a:gd name="connsiteX14" fmla="*/ 7353992 w 7353992"/>
                  <a:gd name="connsiteY14" fmla="*/ 1662367 h 2679599"/>
                  <a:gd name="connsiteX15" fmla="*/ 7265092 w 7353992"/>
                  <a:gd name="connsiteY15" fmla="*/ 1967167 h 2679599"/>
                  <a:gd name="connsiteX16" fmla="*/ 6985692 w 7353992"/>
                  <a:gd name="connsiteY16" fmla="*/ 2170367 h 2679599"/>
                  <a:gd name="connsiteX17" fmla="*/ 6541192 w 7353992"/>
                  <a:gd name="connsiteY17" fmla="*/ 2170367 h 2679599"/>
                  <a:gd name="connsiteX18" fmla="*/ 6350692 w 7353992"/>
                  <a:gd name="connsiteY18" fmla="*/ 1954467 h 2679599"/>
                  <a:gd name="connsiteX19" fmla="*/ 5855392 w 7353992"/>
                  <a:gd name="connsiteY19" fmla="*/ 1822387 h 2679599"/>
                  <a:gd name="connsiteX20" fmla="*/ 5321992 w 7353992"/>
                  <a:gd name="connsiteY20" fmla="*/ 1870647 h 2679599"/>
                  <a:gd name="connsiteX21" fmla="*/ 5118792 w 7353992"/>
                  <a:gd name="connsiteY21" fmla="*/ 2106867 h 2679599"/>
                  <a:gd name="connsiteX22" fmla="*/ 5029892 w 7353992"/>
                  <a:gd name="connsiteY22" fmla="*/ 2398967 h 2679599"/>
                  <a:gd name="connsiteX23" fmla="*/ 4750492 w 7353992"/>
                  <a:gd name="connsiteY23" fmla="*/ 2640267 h 2679599"/>
                  <a:gd name="connsiteX24" fmla="*/ 4331392 w 7353992"/>
                  <a:gd name="connsiteY24" fmla="*/ 2665667 h 2679599"/>
                  <a:gd name="connsiteX25" fmla="*/ 4115492 w 7353992"/>
                  <a:gd name="connsiteY25" fmla="*/ 2500567 h 2679599"/>
                  <a:gd name="connsiteX26" fmla="*/ 4001192 w 7353992"/>
                  <a:gd name="connsiteY26" fmla="*/ 2157667 h 2679599"/>
                  <a:gd name="connsiteX27" fmla="*/ 3455092 w 7353992"/>
                  <a:gd name="connsiteY27" fmla="*/ 1967167 h 2679599"/>
                  <a:gd name="connsiteX28" fmla="*/ 3226492 w 7353992"/>
                  <a:gd name="connsiteY28" fmla="*/ 2094167 h 2679599"/>
                  <a:gd name="connsiteX29" fmla="*/ 3213792 w 7353992"/>
                  <a:gd name="connsiteY29" fmla="*/ 2297367 h 2679599"/>
                  <a:gd name="connsiteX30" fmla="*/ 2972492 w 7353992"/>
                  <a:gd name="connsiteY30" fmla="*/ 2437067 h 2679599"/>
                  <a:gd name="connsiteX31" fmla="*/ 2680392 w 7353992"/>
                  <a:gd name="connsiteY31" fmla="*/ 2398967 h 2679599"/>
                  <a:gd name="connsiteX32" fmla="*/ 2604192 w 7353992"/>
                  <a:gd name="connsiteY32" fmla="*/ 2335467 h 2679599"/>
                  <a:gd name="connsiteX33" fmla="*/ 2007292 w 7353992"/>
                  <a:gd name="connsiteY33" fmla="*/ 1814767 h 2679599"/>
                  <a:gd name="connsiteX34" fmla="*/ 1677092 w 7353992"/>
                  <a:gd name="connsiteY34" fmla="*/ 1636967 h 2679599"/>
                  <a:gd name="connsiteX35" fmla="*/ 1296092 w 7353992"/>
                  <a:gd name="connsiteY35" fmla="*/ 1624267 h 2679599"/>
                  <a:gd name="connsiteX36" fmla="*/ 1047172 w 7353992"/>
                  <a:gd name="connsiteY36" fmla="*/ 1827467 h 2679599"/>
                  <a:gd name="connsiteX37" fmla="*/ 480752 w 7353992"/>
                  <a:gd name="connsiteY37" fmla="*/ 1845247 h 2679599"/>
                  <a:gd name="connsiteX38" fmla="*/ 114992 w 7353992"/>
                  <a:gd name="connsiteY38" fmla="*/ 1560767 h 2679599"/>
                  <a:gd name="connsiteX39" fmla="*/ 692 w 7353992"/>
                  <a:gd name="connsiteY39" fmla="*/ 1154367 h 2679599"/>
                  <a:gd name="connsiteX40" fmla="*/ 64192 w 7353992"/>
                  <a:gd name="connsiteY40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113072 w 7353992"/>
                  <a:gd name="connsiteY3" fmla="*/ 788794 h 2679599"/>
                  <a:gd name="connsiteX4" fmla="*/ 3397426 w 7353992"/>
                  <a:gd name="connsiteY4" fmla="*/ 534465 h 2679599"/>
                  <a:gd name="connsiteX5" fmla="*/ 3840060 w 7353992"/>
                  <a:gd name="connsiteY5" fmla="*/ 416973 h 2679599"/>
                  <a:gd name="connsiteX6" fmla="*/ 4445692 w 7353992"/>
                  <a:gd name="connsiteY6" fmla="*/ 138367 h 2679599"/>
                  <a:gd name="connsiteX7" fmla="*/ 4826692 w 7353992"/>
                  <a:gd name="connsiteY7" fmla="*/ 6287 h 2679599"/>
                  <a:gd name="connsiteX8" fmla="*/ 5220392 w 7353992"/>
                  <a:gd name="connsiteY8" fmla="*/ 328867 h 2679599"/>
                  <a:gd name="connsiteX9" fmla="*/ 5791892 w 7353992"/>
                  <a:gd name="connsiteY9" fmla="*/ 328867 h 2679599"/>
                  <a:gd name="connsiteX10" fmla="*/ 6198292 w 7353992"/>
                  <a:gd name="connsiteY10" fmla="*/ 608267 h 2679599"/>
                  <a:gd name="connsiteX11" fmla="*/ 6337992 w 7353992"/>
                  <a:gd name="connsiteY11" fmla="*/ 1065467 h 2679599"/>
                  <a:gd name="connsiteX12" fmla="*/ 6579292 w 7353992"/>
                  <a:gd name="connsiteY12" fmla="*/ 1090867 h 2679599"/>
                  <a:gd name="connsiteX13" fmla="*/ 7036492 w 7353992"/>
                  <a:gd name="connsiteY13" fmla="*/ 1128967 h 2679599"/>
                  <a:gd name="connsiteX14" fmla="*/ 7265092 w 7353992"/>
                  <a:gd name="connsiteY14" fmla="*/ 1332167 h 2679599"/>
                  <a:gd name="connsiteX15" fmla="*/ 7353992 w 7353992"/>
                  <a:gd name="connsiteY15" fmla="*/ 1662367 h 2679599"/>
                  <a:gd name="connsiteX16" fmla="*/ 7265092 w 7353992"/>
                  <a:gd name="connsiteY16" fmla="*/ 1967167 h 2679599"/>
                  <a:gd name="connsiteX17" fmla="*/ 6985692 w 7353992"/>
                  <a:gd name="connsiteY17" fmla="*/ 2170367 h 2679599"/>
                  <a:gd name="connsiteX18" fmla="*/ 6541192 w 7353992"/>
                  <a:gd name="connsiteY18" fmla="*/ 2170367 h 2679599"/>
                  <a:gd name="connsiteX19" fmla="*/ 6350692 w 7353992"/>
                  <a:gd name="connsiteY19" fmla="*/ 1954467 h 2679599"/>
                  <a:gd name="connsiteX20" fmla="*/ 5855392 w 7353992"/>
                  <a:gd name="connsiteY20" fmla="*/ 1822387 h 2679599"/>
                  <a:gd name="connsiteX21" fmla="*/ 5321992 w 7353992"/>
                  <a:gd name="connsiteY21" fmla="*/ 1870647 h 2679599"/>
                  <a:gd name="connsiteX22" fmla="*/ 5118792 w 7353992"/>
                  <a:gd name="connsiteY22" fmla="*/ 2106867 h 2679599"/>
                  <a:gd name="connsiteX23" fmla="*/ 5029892 w 7353992"/>
                  <a:gd name="connsiteY23" fmla="*/ 2398967 h 2679599"/>
                  <a:gd name="connsiteX24" fmla="*/ 4750492 w 7353992"/>
                  <a:gd name="connsiteY24" fmla="*/ 2640267 h 2679599"/>
                  <a:gd name="connsiteX25" fmla="*/ 4331392 w 7353992"/>
                  <a:gd name="connsiteY25" fmla="*/ 2665667 h 2679599"/>
                  <a:gd name="connsiteX26" fmla="*/ 4115492 w 7353992"/>
                  <a:gd name="connsiteY26" fmla="*/ 2500567 h 2679599"/>
                  <a:gd name="connsiteX27" fmla="*/ 4001192 w 7353992"/>
                  <a:gd name="connsiteY27" fmla="*/ 2157667 h 2679599"/>
                  <a:gd name="connsiteX28" fmla="*/ 3455092 w 7353992"/>
                  <a:gd name="connsiteY28" fmla="*/ 1967167 h 2679599"/>
                  <a:gd name="connsiteX29" fmla="*/ 3226492 w 7353992"/>
                  <a:gd name="connsiteY29" fmla="*/ 2094167 h 2679599"/>
                  <a:gd name="connsiteX30" fmla="*/ 3213792 w 7353992"/>
                  <a:gd name="connsiteY30" fmla="*/ 2297367 h 2679599"/>
                  <a:gd name="connsiteX31" fmla="*/ 2972492 w 7353992"/>
                  <a:gd name="connsiteY31" fmla="*/ 2437067 h 2679599"/>
                  <a:gd name="connsiteX32" fmla="*/ 2680392 w 7353992"/>
                  <a:gd name="connsiteY32" fmla="*/ 2398967 h 2679599"/>
                  <a:gd name="connsiteX33" fmla="*/ 2604192 w 7353992"/>
                  <a:gd name="connsiteY33" fmla="*/ 2335467 h 2679599"/>
                  <a:gd name="connsiteX34" fmla="*/ 2007292 w 7353992"/>
                  <a:gd name="connsiteY34" fmla="*/ 1814767 h 2679599"/>
                  <a:gd name="connsiteX35" fmla="*/ 1677092 w 7353992"/>
                  <a:gd name="connsiteY35" fmla="*/ 1636967 h 2679599"/>
                  <a:gd name="connsiteX36" fmla="*/ 1296092 w 7353992"/>
                  <a:gd name="connsiteY36" fmla="*/ 1624267 h 2679599"/>
                  <a:gd name="connsiteX37" fmla="*/ 1047172 w 7353992"/>
                  <a:gd name="connsiteY37" fmla="*/ 1827467 h 2679599"/>
                  <a:gd name="connsiteX38" fmla="*/ 480752 w 7353992"/>
                  <a:gd name="connsiteY38" fmla="*/ 1845247 h 2679599"/>
                  <a:gd name="connsiteX39" fmla="*/ 114992 w 7353992"/>
                  <a:gd name="connsiteY39" fmla="*/ 1560767 h 2679599"/>
                  <a:gd name="connsiteX40" fmla="*/ 692 w 7353992"/>
                  <a:gd name="connsiteY40" fmla="*/ 1154367 h 2679599"/>
                  <a:gd name="connsiteX41" fmla="*/ 64192 w 7353992"/>
                  <a:gd name="connsiteY41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113072 w 7353992"/>
                  <a:gd name="connsiteY3" fmla="*/ 788794 h 2679599"/>
                  <a:gd name="connsiteX4" fmla="*/ 3308412 w 7353992"/>
                  <a:gd name="connsiteY4" fmla="*/ 445450 h 2679599"/>
                  <a:gd name="connsiteX5" fmla="*/ 3840060 w 7353992"/>
                  <a:gd name="connsiteY5" fmla="*/ 416973 h 2679599"/>
                  <a:gd name="connsiteX6" fmla="*/ 4445692 w 7353992"/>
                  <a:gd name="connsiteY6" fmla="*/ 138367 h 2679599"/>
                  <a:gd name="connsiteX7" fmla="*/ 4826692 w 7353992"/>
                  <a:gd name="connsiteY7" fmla="*/ 6287 h 2679599"/>
                  <a:gd name="connsiteX8" fmla="*/ 5220392 w 7353992"/>
                  <a:gd name="connsiteY8" fmla="*/ 328867 h 2679599"/>
                  <a:gd name="connsiteX9" fmla="*/ 5791892 w 7353992"/>
                  <a:gd name="connsiteY9" fmla="*/ 328867 h 2679599"/>
                  <a:gd name="connsiteX10" fmla="*/ 6198292 w 7353992"/>
                  <a:gd name="connsiteY10" fmla="*/ 608267 h 2679599"/>
                  <a:gd name="connsiteX11" fmla="*/ 6337992 w 7353992"/>
                  <a:gd name="connsiteY11" fmla="*/ 1065467 h 2679599"/>
                  <a:gd name="connsiteX12" fmla="*/ 6579292 w 7353992"/>
                  <a:gd name="connsiteY12" fmla="*/ 1090867 h 2679599"/>
                  <a:gd name="connsiteX13" fmla="*/ 7036492 w 7353992"/>
                  <a:gd name="connsiteY13" fmla="*/ 1128967 h 2679599"/>
                  <a:gd name="connsiteX14" fmla="*/ 7265092 w 7353992"/>
                  <a:gd name="connsiteY14" fmla="*/ 1332167 h 2679599"/>
                  <a:gd name="connsiteX15" fmla="*/ 7353992 w 7353992"/>
                  <a:gd name="connsiteY15" fmla="*/ 1662367 h 2679599"/>
                  <a:gd name="connsiteX16" fmla="*/ 7265092 w 7353992"/>
                  <a:gd name="connsiteY16" fmla="*/ 1967167 h 2679599"/>
                  <a:gd name="connsiteX17" fmla="*/ 6985692 w 7353992"/>
                  <a:gd name="connsiteY17" fmla="*/ 2170367 h 2679599"/>
                  <a:gd name="connsiteX18" fmla="*/ 6541192 w 7353992"/>
                  <a:gd name="connsiteY18" fmla="*/ 2170367 h 2679599"/>
                  <a:gd name="connsiteX19" fmla="*/ 6350692 w 7353992"/>
                  <a:gd name="connsiteY19" fmla="*/ 1954467 h 2679599"/>
                  <a:gd name="connsiteX20" fmla="*/ 5855392 w 7353992"/>
                  <a:gd name="connsiteY20" fmla="*/ 1822387 h 2679599"/>
                  <a:gd name="connsiteX21" fmla="*/ 5321992 w 7353992"/>
                  <a:gd name="connsiteY21" fmla="*/ 1870647 h 2679599"/>
                  <a:gd name="connsiteX22" fmla="*/ 5118792 w 7353992"/>
                  <a:gd name="connsiteY22" fmla="*/ 2106867 h 2679599"/>
                  <a:gd name="connsiteX23" fmla="*/ 5029892 w 7353992"/>
                  <a:gd name="connsiteY23" fmla="*/ 2398967 h 2679599"/>
                  <a:gd name="connsiteX24" fmla="*/ 4750492 w 7353992"/>
                  <a:gd name="connsiteY24" fmla="*/ 2640267 h 2679599"/>
                  <a:gd name="connsiteX25" fmla="*/ 4331392 w 7353992"/>
                  <a:gd name="connsiteY25" fmla="*/ 2665667 h 2679599"/>
                  <a:gd name="connsiteX26" fmla="*/ 4115492 w 7353992"/>
                  <a:gd name="connsiteY26" fmla="*/ 2500567 h 2679599"/>
                  <a:gd name="connsiteX27" fmla="*/ 4001192 w 7353992"/>
                  <a:gd name="connsiteY27" fmla="*/ 2157667 h 2679599"/>
                  <a:gd name="connsiteX28" fmla="*/ 3455092 w 7353992"/>
                  <a:gd name="connsiteY28" fmla="*/ 1967167 h 2679599"/>
                  <a:gd name="connsiteX29" fmla="*/ 3226492 w 7353992"/>
                  <a:gd name="connsiteY29" fmla="*/ 2094167 h 2679599"/>
                  <a:gd name="connsiteX30" fmla="*/ 3213792 w 7353992"/>
                  <a:gd name="connsiteY30" fmla="*/ 2297367 h 2679599"/>
                  <a:gd name="connsiteX31" fmla="*/ 2972492 w 7353992"/>
                  <a:gd name="connsiteY31" fmla="*/ 2437067 h 2679599"/>
                  <a:gd name="connsiteX32" fmla="*/ 2680392 w 7353992"/>
                  <a:gd name="connsiteY32" fmla="*/ 2398967 h 2679599"/>
                  <a:gd name="connsiteX33" fmla="*/ 2604192 w 7353992"/>
                  <a:gd name="connsiteY33" fmla="*/ 2335467 h 2679599"/>
                  <a:gd name="connsiteX34" fmla="*/ 2007292 w 7353992"/>
                  <a:gd name="connsiteY34" fmla="*/ 1814767 h 2679599"/>
                  <a:gd name="connsiteX35" fmla="*/ 1677092 w 7353992"/>
                  <a:gd name="connsiteY35" fmla="*/ 1636967 h 2679599"/>
                  <a:gd name="connsiteX36" fmla="*/ 1296092 w 7353992"/>
                  <a:gd name="connsiteY36" fmla="*/ 1624267 h 2679599"/>
                  <a:gd name="connsiteX37" fmla="*/ 1047172 w 7353992"/>
                  <a:gd name="connsiteY37" fmla="*/ 1827467 h 2679599"/>
                  <a:gd name="connsiteX38" fmla="*/ 480752 w 7353992"/>
                  <a:gd name="connsiteY38" fmla="*/ 1845247 h 2679599"/>
                  <a:gd name="connsiteX39" fmla="*/ 114992 w 7353992"/>
                  <a:gd name="connsiteY39" fmla="*/ 1560767 h 2679599"/>
                  <a:gd name="connsiteX40" fmla="*/ 692 w 7353992"/>
                  <a:gd name="connsiteY40" fmla="*/ 1154367 h 2679599"/>
                  <a:gd name="connsiteX41" fmla="*/ 64192 w 7353992"/>
                  <a:gd name="connsiteY41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113072 w 7353992"/>
                  <a:gd name="connsiteY3" fmla="*/ 788794 h 2679599"/>
                  <a:gd name="connsiteX4" fmla="*/ 3308412 w 7353992"/>
                  <a:gd name="connsiteY4" fmla="*/ 445450 h 2679599"/>
                  <a:gd name="connsiteX5" fmla="*/ 3840060 w 7353992"/>
                  <a:gd name="connsiteY5" fmla="*/ 416973 h 2679599"/>
                  <a:gd name="connsiteX6" fmla="*/ 4445692 w 7353992"/>
                  <a:gd name="connsiteY6" fmla="*/ 138367 h 2679599"/>
                  <a:gd name="connsiteX7" fmla="*/ 4826692 w 7353992"/>
                  <a:gd name="connsiteY7" fmla="*/ 6287 h 2679599"/>
                  <a:gd name="connsiteX8" fmla="*/ 5220392 w 7353992"/>
                  <a:gd name="connsiteY8" fmla="*/ 328867 h 2679599"/>
                  <a:gd name="connsiteX9" fmla="*/ 5791892 w 7353992"/>
                  <a:gd name="connsiteY9" fmla="*/ 328867 h 2679599"/>
                  <a:gd name="connsiteX10" fmla="*/ 6198292 w 7353992"/>
                  <a:gd name="connsiteY10" fmla="*/ 608267 h 2679599"/>
                  <a:gd name="connsiteX11" fmla="*/ 6337992 w 7353992"/>
                  <a:gd name="connsiteY11" fmla="*/ 1065467 h 2679599"/>
                  <a:gd name="connsiteX12" fmla="*/ 6579292 w 7353992"/>
                  <a:gd name="connsiteY12" fmla="*/ 1090867 h 2679599"/>
                  <a:gd name="connsiteX13" fmla="*/ 7036492 w 7353992"/>
                  <a:gd name="connsiteY13" fmla="*/ 1128967 h 2679599"/>
                  <a:gd name="connsiteX14" fmla="*/ 7265092 w 7353992"/>
                  <a:gd name="connsiteY14" fmla="*/ 1332167 h 2679599"/>
                  <a:gd name="connsiteX15" fmla="*/ 7353992 w 7353992"/>
                  <a:gd name="connsiteY15" fmla="*/ 1662367 h 2679599"/>
                  <a:gd name="connsiteX16" fmla="*/ 7265092 w 7353992"/>
                  <a:gd name="connsiteY16" fmla="*/ 1967167 h 2679599"/>
                  <a:gd name="connsiteX17" fmla="*/ 6985692 w 7353992"/>
                  <a:gd name="connsiteY17" fmla="*/ 2170367 h 2679599"/>
                  <a:gd name="connsiteX18" fmla="*/ 6541192 w 7353992"/>
                  <a:gd name="connsiteY18" fmla="*/ 2170367 h 2679599"/>
                  <a:gd name="connsiteX19" fmla="*/ 6350692 w 7353992"/>
                  <a:gd name="connsiteY19" fmla="*/ 1954467 h 2679599"/>
                  <a:gd name="connsiteX20" fmla="*/ 5855392 w 7353992"/>
                  <a:gd name="connsiteY20" fmla="*/ 1822387 h 2679599"/>
                  <a:gd name="connsiteX21" fmla="*/ 5321992 w 7353992"/>
                  <a:gd name="connsiteY21" fmla="*/ 1870647 h 2679599"/>
                  <a:gd name="connsiteX22" fmla="*/ 5118792 w 7353992"/>
                  <a:gd name="connsiteY22" fmla="*/ 2106867 h 2679599"/>
                  <a:gd name="connsiteX23" fmla="*/ 5029892 w 7353992"/>
                  <a:gd name="connsiteY23" fmla="*/ 2398967 h 2679599"/>
                  <a:gd name="connsiteX24" fmla="*/ 4750492 w 7353992"/>
                  <a:gd name="connsiteY24" fmla="*/ 2640267 h 2679599"/>
                  <a:gd name="connsiteX25" fmla="*/ 4331392 w 7353992"/>
                  <a:gd name="connsiteY25" fmla="*/ 2665667 h 2679599"/>
                  <a:gd name="connsiteX26" fmla="*/ 4115492 w 7353992"/>
                  <a:gd name="connsiteY26" fmla="*/ 2500567 h 2679599"/>
                  <a:gd name="connsiteX27" fmla="*/ 4001192 w 7353992"/>
                  <a:gd name="connsiteY27" fmla="*/ 2157667 h 2679599"/>
                  <a:gd name="connsiteX28" fmla="*/ 3455092 w 7353992"/>
                  <a:gd name="connsiteY28" fmla="*/ 1967167 h 2679599"/>
                  <a:gd name="connsiteX29" fmla="*/ 3226492 w 7353992"/>
                  <a:gd name="connsiteY29" fmla="*/ 2094167 h 2679599"/>
                  <a:gd name="connsiteX30" fmla="*/ 3213792 w 7353992"/>
                  <a:gd name="connsiteY30" fmla="*/ 2297367 h 2679599"/>
                  <a:gd name="connsiteX31" fmla="*/ 2972492 w 7353992"/>
                  <a:gd name="connsiteY31" fmla="*/ 2437067 h 2679599"/>
                  <a:gd name="connsiteX32" fmla="*/ 2680392 w 7353992"/>
                  <a:gd name="connsiteY32" fmla="*/ 2398967 h 2679599"/>
                  <a:gd name="connsiteX33" fmla="*/ 2604192 w 7353992"/>
                  <a:gd name="connsiteY33" fmla="*/ 2335467 h 2679599"/>
                  <a:gd name="connsiteX34" fmla="*/ 2007292 w 7353992"/>
                  <a:gd name="connsiteY34" fmla="*/ 1814767 h 2679599"/>
                  <a:gd name="connsiteX35" fmla="*/ 1600792 w 7353992"/>
                  <a:gd name="connsiteY35" fmla="*/ 1700549 h 2679599"/>
                  <a:gd name="connsiteX36" fmla="*/ 1296092 w 7353992"/>
                  <a:gd name="connsiteY36" fmla="*/ 1624267 h 2679599"/>
                  <a:gd name="connsiteX37" fmla="*/ 1047172 w 7353992"/>
                  <a:gd name="connsiteY37" fmla="*/ 1827467 h 2679599"/>
                  <a:gd name="connsiteX38" fmla="*/ 480752 w 7353992"/>
                  <a:gd name="connsiteY38" fmla="*/ 1845247 h 2679599"/>
                  <a:gd name="connsiteX39" fmla="*/ 114992 w 7353992"/>
                  <a:gd name="connsiteY39" fmla="*/ 1560767 h 2679599"/>
                  <a:gd name="connsiteX40" fmla="*/ 692 w 7353992"/>
                  <a:gd name="connsiteY40" fmla="*/ 1154367 h 2679599"/>
                  <a:gd name="connsiteX41" fmla="*/ 64192 w 7353992"/>
                  <a:gd name="connsiteY41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113072 w 7353992"/>
                  <a:gd name="connsiteY3" fmla="*/ 788794 h 2679599"/>
                  <a:gd name="connsiteX4" fmla="*/ 3308412 w 7353992"/>
                  <a:gd name="connsiteY4" fmla="*/ 445450 h 2679599"/>
                  <a:gd name="connsiteX5" fmla="*/ 3840060 w 7353992"/>
                  <a:gd name="connsiteY5" fmla="*/ 416973 h 2679599"/>
                  <a:gd name="connsiteX6" fmla="*/ 4445692 w 7353992"/>
                  <a:gd name="connsiteY6" fmla="*/ 138367 h 2679599"/>
                  <a:gd name="connsiteX7" fmla="*/ 4826692 w 7353992"/>
                  <a:gd name="connsiteY7" fmla="*/ 6287 h 2679599"/>
                  <a:gd name="connsiteX8" fmla="*/ 5220392 w 7353992"/>
                  <a:gd name="connsiteY8" fmla="*/ 328867 h 2679599"/>
                  <a:gd name="connsiteX9" fmla="*/ 5791892 w 7353992"/>
                  <a:gd name="connsiteY9" fmla="*/ 328867 h 2679599"/>
                  <a:gd name="connsiteX10" fmla="*/ 6198292 w 7353992"/>
                  <a:gd name="connsiteY10" fmla="*/ 608267 h 2679599"/>
                  <a:gd name="connsiteX11" fmla="*/ 6337992 w 7353992"/>
                  <a:gd name="connsiteY11" fmla="*/ 1065467 h 2679599"/>
                  <a:gd name="connsiteX12" fmla="*/ 6579292 w 7353992"/>
                  <a:gd name="connsiteY12" fmla="*/ 1090867 h 2679599"/>
                  <a:gd name="connsiteX13" fmla="*/ 7036492 w 7353992"/>
                  <a:gd name="connsiteY13" fmla="*/ 1128967 h 2679599"/>
                  <a:gd name="connsiteX14" fmla="*/ 7265092 w 7353992"/>
                  <a:gd name="connsiteY14" fmla="*/ 1332167 h 2679599"/>
                  <a:gd name="connsiteX15" fmla="*/ 7353992 w 7353992"/>
                  <a:gd name="connsiteY15" fmla="*/ 1662367 h 2679599"/>
                  <a:gd name="connsiteX16" fmla="*/ 7265092 w 7353992"/>
                  <a:gd name="connsiteY16" fmla="*/ 1967167 h 2679599"/>
                  <a:gd name="connsiteX17" fmla="*/ 6985692 w 7353992"/>
                  <a:gd name="connsiteY17" fmla="*/ 2170367 h 2679599"/>
                  <a:gd name="connsiteX18" fmla="*/ 6541192 w 7353992"/>
                  <a:gd name="connsiteY18" fmla="*/ 2170367 h 2679599"/>
                  <a:gd name="connsiteX19" fmla="*/ 6350692 w 7353992"/>
                  <a:gd name="connsiteY19" fmla="*/ 1954467 h 2679599"/>
                  <a:gd name="connsiteX20" fmla="*/ 5855392 w 7353992"/>
                  <a:gd name="connsiteY20" fmla="*/ 1822387 h 2679599"/>
                  <a:gd name="connsiteX21" fmla="*/ 5321992 w 7353992"/>
                  <a:gd name="connsiteY21" fmla="*/ 1870647 h 2679599"/>
                  <a:gd name="connsiteX22" fmla="*/ 5118792 w 7353992"/>
                  <a:gd name="connsiteY22" fmla="*/ 2106867 h 2679599"/>
                  <a:gd name="connsiteX23" fmla="*/ 5029892 w 7353992"/>
                  <a:gd name="connsiteY23" fmla="*/ 2398967 h 2679599"/>
                  <a:gd name="connsiteX24" fmla="*/ 4750492 w 7353992"/>
                  <a:gd name="connsiteY24" fmla="*/ 2640267 h 2679599"/>
                  <a:gd name="connsiteX25" fmla="*/ 4331392 w 7353992"/>
                  <a:gd name="connsiteY25" fmla="*/ 2665667 h 2679599"/>
                  <a:gd name="connsiteX26" fmla="*/ 4115492 w 7353992"/>
                  <a:gd name="connsiteY26" fmla="*/ 2500567 h 2679599"/>
                  <a:gd name="connsiteX27" fmla="*/ 4001192 w 7353992"/>
                  <a:gd name="connsiteY27" fmla="*/ 2157667 h 2679599"/>
                  <a:gd name="connsiteX28" fmla="*/ 3455092 w 7353992"/>
                  <a:gd name="connsiteY28" fmla="*/ 1967167 h 2679599"/>
                  <a:gd name="connsiteX29" fmla="*/ 3226492 w 7353992"/>
                  <a:gd name="connsiteY29" fmla="*/ 2094167 h 2679599"/>
                  <a:gd name="connsiteX30" fmla="*/ 3213792 w 7353992"/>
                  <a:gd name="connsiteY30" fmla="*/ 2297367 h 2679599"/>
                  <a:gd name="connsiteX31" fmla="*/ 2972492 w 7353992"/>
                  <a:gd name="connsiteY31" fmla="*/ 2437067 h 2679599"/>
                  <a:gd name="connsiteX32" fmla="*/ 2680392 w 7353992"/>
                  <a:gd name="connsiteY32" fmla="*/ 2398967 h 2679599"/>
                  <a:gd name="connsiteX33" fmla="*/ 2604192 w 7353992"/>
                  <a:gd name="connsiteY33" fmla="*/ 2335467 h 2679599"/>
                  <a:gd name="connsiteX34" fmla="*/ 2096307 w 7353992"/>
                  <a:gd name="connsiteY34" fmla="*/ 1903782 h 2679599"/>
                  <a:gd name="connsiteX35" fmla="*/ 1600792 w 7353992"/>
                  <a:gd name="connsiteY35" fmla="*/ 1700549 h 2679599"/>
                  <a:gd name="connsiteX36" fmla="*/ 1296092 w 7353992"/>
                  <a:gd name="connsiteY36" fmla="*/ 1624267 h 2679599"/>
                  <a:gd name="connsiteX37" fmla="*/ 1047172 w 7353992"/>
                  <a:gd name="connsiteY37" fmla="*/ 1827467 h 2679599"/>
                  <a:gd name="connsiteX38" fmla="*/ 480752 w 7353992"/>
                  <a:gd name="connsiteY38" fmla="*/ 1845247 h 2679599"/>
                  <a:gd name="connsiteX39" fmla="*/ 114992 w 7353992"/>
                  <a:gd name="connsiteY39" fmla="*/ 1560767 h 2679599"/>
                  <a:gd name="connsiteX40" fmla="*/ 692 w 7353992"/>
                  <a:gd name="connsiteY40" fmla="*/ 1154367 h 2679599"/>
                  <a:gd name="connsiteX41" fmla="*/ 64192 w 7353992"/>
                  <a:gd name="connsiteY41" fmla="*/ 653987 h 2679599"/>
                  <a:gd name="connsiteX0" fmla="*/ 38792 w 7353992"/>
                  <a:gd name="connsiteY0" fmla="*/ 722567 h 2679599"/>
                  <a:gd name="connsiteX1" fmla="*/ 457892 w 7353992"/>
                  <a:gd name="connsiteY1" fmla="*/ 341567 h 2679599"/>
                  <a:gd name="connsiteX2" fmla="*/ 1016692 w 7353992"/>
                  <a:gd name="connsiteY2" fmla="*/ 328867 h 2679599"/>
                  <a:gd name="connsiteX3" fmla="*/ 2113072 w 7353992"/>
                  <a:gd name="connsiteY3" fmla="*/ 788794 h 2679599"/>
                  <a:gd name="connsiteX4" fmla="*/ 3308412 w 7353992"/>
                  <a:gd name="connsiteY4" fmla="*/ 445450 h 2679599"/>
                  <a:gd name="connsiteX5" fmla="*/ 3840060 w 7353992"/>
                  <a:gd name="connsiteY5" fmla="*/ 416973 h 2679599"/>
                  <a:gd name="connsiteX6" fmla="*/ 4445692 w 7353992"/>
                  <a:gd name="connsiteY6" fmla="*/ 138367 h 2679599"/>
                  <a:gd name="connsiteX7" fmla="*/ 4826692 w 7353992"/>
                  <a:gd name="connsiteY7" fmla="*/ 6287 h 2679599"/>
                  <a:gd name="connsiteX8" fmla="*/ 5220392 w 7353992"/>
                  <a:gd name="connsiteY8" fmla="*/ 328867 h 2679599"/>
                  <a:gd name="connsiteX9" fmla="*/ 5791892 w 7353992"/>
                  <a:gd name="connsiteY9" fmla="*/ 328867 h 2679599"/>
                  <a:gd name="connsiteX10" fmla="*/ 6198292 w 7353992"/>
                  <a:gd name="connsiteY10" fmla="*/ 608267 h 2679599"/>
                  <a:gd name="connsiteX11" fmla="*/ 6337992 w 7353992"/>
                  <a:gd name="connsiteY11" fmla="*/ 1065467 h 2679599"/>
                  <a:gd name="connsiteX12" fmla="*/ 6579292 w 7353992"/>
                  <a:gd name="connsiteY12" fmla="*/ 1090867 h 2679599"/>
                  <a:gd name="connsiteX13" fmla="*/ 7036492 w 7353992"/>
                  <a:gd name="connsiteY13" fmla="*/ 1128967 h 2679599"/>
                  <a:gd name="connsiteX14" fmla="*/ 7265092 w 7353992"/>
                  <a:gd name="connsiteY14" fmla="*/ 1332167 h 2679599"/>
                  <a:gd name="connsiteX15" fmla="*/ 7353992 w 7353992"/>
                  <a:gd name="connsiteY15" fmla="*/ 1662367 h 2679599"/>
                  <a:gd name="connsiteX16" fmla="*/ 7265092 w 7353992"/>
                  <a:gd name="connsiteY16" fmla="*/ 1967167 h 2679599"/>
                  <a:gd name="connsiteX17" fmla="*/ 6985692 w 7353992"/>
                  <a:gd name="connsiteY17" fmla="*/ 2170367 h 2679599"/>
                  <a:gd name="connsiteX18" fmla="*/ 6541192 w 7353992"/>
                  <a:gd name="connsiteY18" fmla="*/ 2170367 h 2679599"/>
                  <a:gd name="connsiteX19" fmla="*/ 6350692 w 7353992"/>
                  <a:gd name="connsiteY19" fmla="*/ 1954467 h 2679599"/>
                  <a:gd name="connsiteX20" fmla="*/ 5855392 w 7353992"/>
                  <a:gd name="connsiteY20" fmla="*/ 1822387 h 2679599"/>
                  <a:gd name="connsiteX21" fmla="*/ 5321992 w 7353992"/>
                  <a:gd name="connsiteY21" fmla="*/ 1870647 h 2679599"/>
                  <a:gd name="connsiteX22" fmla="*/ 5118792 w 7353992"/>
                  <a:gd name="connsiteY22" fmla="*/ 2106867 h 2679599"/>
                  <a:gd name="connsiteX23" fmla="*/ 5029892 w 7353992"/>
                  <a:gd name="connsiteY23" fmla="*/ 2398967 h 2679599"/>
                  <a:gd name="connsiteX24" fmla="*/ 4750492 w 7353992"/>
                  <a:gd name="connsiteY24" fmla="*/ 2640267 h 2679599"/>
                  <a:gd name="connsiteX25" fmla="*/ 4331392 w 7353992"/>
                  <a:gd name="connsiteY25" fmla="*/ 2665667 h 2679599"/>
                  <a:gd name="connsiteX26" fmla="*/ 4115492 w 7353992"/>
                  <a:gd name="connsiteY26" fmla="*/ 2500567 h 2679599"/>
                  <a:gd name="connsiteX27" fmla="*/ 4001192 w 7353992"/>
                  <a:gd name="connsiteY27" fmla="*/ 2157667 h 2679599"/>
                  <a:gd name="connsiteX28" fmla="*/ 3455092 w 7353992"/>
                  <a:gd name="connsiteY28" fmla="*/ 1967167 h 2679599"/>
                  <a:gd name="connsiteX29" fmla="*/ 3226492 w 7353992"/>
                  <a:gd name="connsiteY29" fmla="*/ 2094167 h 2679599"/>
                  <a:gd name="connsiteX30" fmla="*/ 3213792 w 7353992"/>
                  <a:gd name="connsiteY30" fmla="*/ 2297367 h 2679599"/>
                  <a:gd name="connsiteX31" fmla="*/ 2972492 w 7353992"/>
                  <a:gd name="connsiteY31" fmla="*/ 2437067 h 2679599"/>
                  <a:gd name="connsiteX32" fmla="*/ 2680392 w 7353992"/>
                  <a:gd name="connsiteY32" fmla="*/ 2398967 h 2679599"/>
                  <a:gd name="connsiteX33" fmla="*/ 2604192 w 7353992"/>
                  <a:gd name="connsiteY33" fmla="*/ 2335467 h 2679599"/>
                  <a:gd name="connsiteX34" fmla="*/ 2096307 w 7353992"/>
                  <a:gd name="connsiteY34" fmla="*/ 1903782 h 2679599"/>
                  <a:gd name="connsiteX35" fmla="*/ 1664374 w 7353992"/>
                  <a:gd name="connsiteY35" fmla="*/ 1649683 h 2679599"/>
                  <a:gd name="connsiteX36" fmla="*/ 1296092 w 7353992"/>
                  <a:gd name="connsiteY36" fmla="*/ 1624267 h 2679599"/>
                  <a:gd name="connsiteX37" fmla="*/ 1047172 w 7353992"/>
                  <a:gd name="connsiteY37" fmla="*/ 1827467 h 2679599"/>
                  <a:gd name="connsiteX38" fmla="*/ 480752 w 7353992"/>
                  <a:gd name="connsiteY38" fmla="*/ 1845247 h 2679599"/>
                  <a:gd name="connsiteX39" fmla="*/ 114992 w 7353992"/>
                  <a:gd name="connsiteY39" fmla="*/ 1560767 h 2679599"/>
                  <a:gd name="connsiteX40" fmla="*/ 692 w 7353992"/>
                  <a:gd name="connsiteY40" fmla="*/ 1154367 h 2679599"/>
                  <a:gd name="connsiteX41" fmla="*/ 64192 w 7353992"/>
                  <a:gd name="connsiteY41" fmla="*/ 653987 h 267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353992" h="2679599">
                    <a:moveTo>
                      <a:pt x="38792" y="722567"/>
                    </a:moveTo>
                    <a:cubicBezTo>
                      <a:pt x="166850" y="564875"/>
                      <a:pt x="294909" y="407184"/>
                      <a:pt x="457892" y="341567"/>
                    </a:cubicBezTo>
                    <a:cubicBezTo>
                      <a:pt x="620875" y="275950"/>
                      <a:pt x="740829" y="254329"/>
                      <a:pt x="1016692" y="328867"/>
                    </a:cubicBezTo>
                    <a:cubicBezTo>
                      <a:pt x="1292555" y="403405"/>
                      <a:pt x="1716283" y="754528"/>
                      <a:pt x="2113072" y="788794"/>
                    </a:cubicBezTo>
                    <a:cubicBezTo>
                      <a:pt x="2509861" y="823060"/>
                      <a:pt x="3020581" y="507420"/>
                      <a:pt x="3308412" y="445450"/>
                    </a:cubicBezTo>
                    <a:cubicBezTo>
                      <a:pt x="3596243" y="383480"/>
                      <a:pt x="3650513" y="468154"/>
                      <a:pt x="3840060" y="416973"/>
                    </a:cubicBezTo>
                    <a:cubicBezTo>
                      <a:pt x="4029607" y="365793"/>
                      <a:pt x="4281253" y="206815"/>
                      <a:pt x="4445692" y="138367"/>
                    </a:cubicBezTo>
                    <a:cubicBezTo>
                      <a:pt x="4610131" y="69919"/>
                      <a:pt x="4697575" y="-25463"/>
                      <a:pt x="4826692" y="6287"/>
                    </a:cubicBezTo>
                    <a:cubicBezTo>
                      <a:pt x="4955809" y="38037"/>
                      <a:pt x="5059525" y="275104"/>
                      <a:pt x="5220392" y="328867"/>
                    </a:cubicBezTo>
                    <a:cubicBezTo>
                      <a:pt x="5381259" y="382630"/>
                      <a:pt x="5628909" y="282300"/>
                      <a:pt x="5791892" y="328867"/>
                    </a:cubicBezTo>
                    <a:cubicBezTo>
                      <a:pt x="5954875" y="375434"/>
                      <a:pt x="6107275" y="485500"/>
                      <a:pt x="6198292" y="608267"/>
                    </a:cubicBezTo>
                    <a:cubicBezTo>
                      <a:pt x="6289309" y="731034"/>
                      <a:pt x="6274492" y="985034"/>
                      <a:pt x="6337992" y="1065467"/>
                    </a:cubicBezTo>
                    <a:cubicBezTo>
                      <a:pt x="6401492" y="1145900"/>
                      <a:pt x="6579292" y="1090867"/>
                      <a:pt x="6579292" y="1090867"/>
                    </a:cubicBezTo>
                    <a:cubicBezTo>
                      <a:pt x="6695709" y="1101450"/>
                      <a:pt x="6922192" y="1088750"/>
                      <a:pt x="7036492" y="1128967"/>
                    </a:cubicBezTo>
                    <a:cubicBezTo>
                      <a:pt x="7150792" y="1169184"/>
                      <a:pt x="7212175" y="1243267"/>
                      <a:pt x="7265092" y="1332167"/>
                    </a:cubicBezTo>
                    <a:cubicBezTo>
                      <a:pt x="7318009" y="1421067"/>
                      <a:pt x="7353992" y="1556534"/>
                      <a:pt x="7353992" y="1662367"/>
                    </a:cubicBezTo>
                    <a:cubicBezTo>
                      <a:pt x="7353992" y="1768200"/>
                      <a:pt x="7326475" y="1882500"/>
                      <a:pt x="7265092" y="1967167"/>
                    </a:cubicBezTo>
                    <a:cubicBezTo>
                      <a:pt x="7203709" y="2051834"/>
                      <a:pt x="7106342" y="2136500"/>
                      <a:pt x="6985692" y="2170367"/>
                    </a:cubicBezTo>
                    <a:cubicBezTo>
                      <a:pt x="6865042" y="2204234"/>
                      <a:pt x="6647025" y="2206350"/>
                      <a:pt x="6541192" y="2170367"/>
                    </a:cubicBezTo>
                    <a:cubicBezTo>
                      <a:pt x="6435359" y="2134384"/>
                      <a:pt x="6464992" y="2012464"/>
                      <a:pt x="6350692" y="1954467"/>
                    </a:cubicBezTo>
                    <a:cubicBezTo>
                      <a:pt x="6236392" y="1896470"/>
                      <a:pt x="6049702" y="1805877"/>
                      <a:pt x="5855392" y="1822387"/>
                    </a:cubicBezTo>
                    <a:cubicBezTo>
                      <a:pt x="5661082" y="1838897"/>
                      <a:pt x="5475239" y="1861334"/>
                      <a:pt x="5321992" y="1870647"/>
                    </a:cubicBezTo>
                    <a:cubicBezTo>
                      <a:pt x="5168745" y="1879960"/>
                      <a:pt x="5167475" y="2018814"/>
                      <a:pt x="5118792" y="2106867"/>
                    </a:cubicBezTo>
                    <a:cubicBezTo>
                      <a:pt x="5070109" y="2194920"/>
                      <a:pt x="5091275" y="2310067"/>
                      <a:pt x="5029892" y="2398967"/>
                    </a:cubicBezTo>
                    <a:cubicBezTo>
                      <a:pt x="4968509" y="2487867"/>
                      <a:pt x="4866909" y="2595817"/>
                      <a:pt x="4750492" y="2640267"/>
                    </a:cubicBezTo>
                    <a:cubicBezTo>
                      <a:pt x="4634075" y="2684717"/>
                      <a:pt x="4437225" y="2688950"/>
                      <a:pt x="4331392" y="2665667"/>
                    </a:cubicBezTo>
                    <a:cubicBezTo>
                      <a:pt x="4225559" y="2642384"/>
                      <a:pt x="4170525" y="2585233"/>
                      <a:pt x="4115492" y="2500567"/>
                    </a:cubicBezTo>
                    <a:cubicBezTo>
                      <a:pt x="4060459" y="2415901"/>
                      <a:pt x="4111259" y="2246567"/>
                      <a:pt x="4001192" y="2157667"/>
                    </a:cubicBezTo>
                    <a:cubicBezTo>
                      <a:pt x="3891125" y="2068767"/>
                      <a:pt x="3584209" y="1977750"/>
                      <a:pt x="3455092" y="1967167"/>
                    </a:cubicBezTo>
                    <a:cubicBezTo>
                      <a:pt x="3325975" y="1956584"/>
                      <a:pt x="3266709" y="2039134"/>
                      <a:pt x="3226492" y="2094167"/>
                    </a:cubicBezTo>
                    <a:cubicBezTo>
                      <a:pt x="3186275" y="2149200"/>
                      <a:pt x="3256125" y="2240217"/>
                      <a:pt x="3213792" y="2297367"/>
                    </a:cubicBezTo>
                    <a:cubicBezTo>
                      <a:pt x="3171459" y="2354517"/>
                      <a:pt x="3061392" y="2420134"/>
                      <a:pt x="2972492" y="2437067"/>
                    </a:cubicBezTo>
                    <a:cubicBezTo>
                      <a:pt x="2883592" y="2454000"/>
                      <a:pt x="2741775" y="2415900"/>
                      <a:pt x="2680392" y="2398967"/>
                    </a:cubicBezTo>
                    <a:cubicBezTo>
                      <a:pt x="2619009" y="2382034"/>
                      <a:pt x="2701540" y="2417998"/>
                      <a:pt x="2604192" y="2335467"/>
                    </a:cubicBezTo>
                    <a:cubicBezTo>
                      <a:pt x="2506845" y="2252936"/>
                      <a:pt x="2252943" y="2018079"/>
                      <a:pt x="2096307" y="1903782"/>
                    </a:cubicBezTo>
                    <a:cubicBezTo>
                      <a:pt x="1939671" y="1789485"/>
                      <a:pt x="1797743" y="1696269"/>
                      <a:pt x="1664374" y="1649683"/>
                    </a:cubicBezTo>
                    <a:cubicBezTo>
                      <a:pt x="1531005" y="1603097"/>
                      <a:pt x="1398959" y="1594636"/>
                      <a:pt x="1296092" y="1624267"/>
                    </a:cubicBezTo>
                    <a:cubicBezTo>
                      <a:pt x="1193225" y="1653898"/>
                      <a:pt x="1183062" y="1790637"/>
                      <a:pt x="1047172" y="1827467"/>
                    </a:cubicBezTo>
                    <a:cubicBezTo>
                      <a:pt x="911282" y="1864297"/>
                      <a:pt x="636115" y="1889697"/>
                      <a:pt x="480752" y="1845247"/>
                    </a:cubicBezTo>
                    <a:cubicBezTo>
                      <a:pt x="325389" y="1800797"/>
                      <a:pt x="195002" y="1675914"/>
                      <a:pt x="114992" y="1560767"/>
                    </a:cubicBezTo>
                    <a:cubicBezTo>
                      <a:pt x="34982" y="1445620"/>
                      <a:pt x="9159" y="1305497"/>
                      <a:pt x="692" y="1154367"/>
                    </a:cubicBezTo>
                    <a:cubicBezTo>
                      <a:pt x="-7775" y="1003237"/>
                      <a:pt x="64192" y="653987"/>
                      <a:pt x="64192" y="653987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040957" y="3862348"/>
                <a:ext cx="786308" cy="395460"/>
              </a:xfrm>
              <a:custGeom>
                <a:avLst/>
                <a:gdLst>
                  <a:gd name="connsiteX0" fmla="*/ 1146628 w 1146628"/>
                  <a:gd name="connsiteY0" fmla="*/ 0 h 668258"/>
                  <a:gd name="connsiteX1" fmla="*/ 682171 w 1146628"/>
                  <a:gd name="connsiteY1" fmla="*/ 609600 h 668258"/>
                  <a:gd name="connsiteX2" fmla="*/ 0 w 1146628"/>
                  <a:gd name="connsiteY2" fmla="*/ 609600 h 66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628" h="668258">
                    <a:moveTo>
                      <a:pt x="1146628" y="0"/>
                    </a:moveTo>
                    <a:cubicBezTo>
                      <a:pt x="1009952" y="254000"/>
                      <a:pt x="873276" y="508000"/>
                      <a:pt x="682171" y="609600"/>
                    </a:cubicBezTo>
                    <a:cubicBezTo>
                      <a:pt x="491066" y="711200"/>
                      <a:pt x="245533" y="660400"/>
                      <a:pt x="0" y="609600"/>
                    </a:cubicBezTo>
                  </a:path>
                </a:pathLst>
              </a:custGeom>
              <a:noFill/>
              <a:ln w="19050">
                <a:solidFill>
                  <a:schemeClr val="accent3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3962835" y="3821253"/>
                <a:ext cx="595177" cy="320880"/>
              </a:xfrm>
              <a:custGeom>
                <a:avLst/>
                <a:gdLst>
                  <a:gd name="connsiteX0" fmla="*/ 1146628 w 1146628"/>
                  <a:gd name="connsiteY0" fmla="*/ 0 h 668258"/>
                  <a:gd name="connsiteX1" fmla="*/ 682171 w 1146628"/>
                  <a:gd name="connsiteY1" fmla="*/ 609600 h 668258"/>
                  <a:gd name="connsiteX2" fmla="*/ 0 w 1146628"/>
                  <a:gd name="connsiteY2" fmla="*/ 609600 h 66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628" h="668258">
                    <a:moveTo>
                      <a:pt x="1146628" y="0"/>
                    </a:moveTo>
                    <a:cubicBezTo>
                      <a:pt x="1009952" y="254000"/>
                      <a:pt x="873276" y="508000"/>
                      <a:pt x="682171" y="609600"/>
                    </a:cubicBezTo>
                    <a:cubicBezTo>
                      <a:pt x="491066" y="711200"/>
                      <a:pt x="245533" y="660400"/>
                      <a:pt x="0" y="609600"/>
                    </a:cubicBezTo>
                  </a:path>
                </a:pathLst>
              </a:custGeom>
              <a:noFill/>
              <a:ln w="19050">
                <a:solidFill>
                  <a:schemeClr val="accent3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6692886" y="3571307"/>
                <a:ext cx="647680" cy="393562"/>
              </a:xfrm>
              <a:custGeom>
                <a:avLst/>
                <a:gdLst>
                  <a:gd name="connsiteX0" fmla="*/ 1146628 w 1146628"/>
                  <a:gd name="connsiteY0" fmla="*/ 0 h 668258"/>
                  <a:gd name="connsiteX1" fmla="*/ 682171 w 1146628"/>
                  <a:gd name="connsiteY1" fmla="*/ 609600 h 668258"/>
                  <a:gd name="connsiteX2" fmla="*/ 0 w 1146628"/>
                  <a:gd name="connsiteY2" fmla="*/ 609600 h 668258"/>
                  <a:gd name="connsiteX0" fmla="*/ 1146628 w 1146628"/>
                  <a:gd name="connsiteY0" fmla="*/ 0 h 665050"/>
                  <a:gd name="connsiteX1" fmla="*/ 682171 w 1146628"/>
                  <a:gd name="connsiteY1" fmla="*/ 609600 h 665050"/>
                  <a:gd name="connsiteX2" fmla="*/ 0 w 1146628"/>
                  <a:gd name="connsiteY2" fmla="*/ 609600 h 66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628" h="665050">
                    <a:moveTo>
                      <a:pt x="1146628" y="0"/>
                    </a:moveTo>
                    <a:cubicBezTo>
                      <a:pt x="1009952" y="254000"/>
                      <a:pt x="984288" y="515620"/>
                      <a:pt x="682171" y="609600"/>
                    </a:cubicBezTo>
                    <a:cubicBezTo>
                      <a:pt x="380054" y="703580"/>
                      <a:pt x="245533" y="660400"/>
                      <a:pt x="0" y="609600"/>
                    </a:cubicBezTo>
                  </a:path>
                </a:pathLst>
              </a:custGeom>
              <a:noFill/>
              <a:ln w="19050">
                <a:solidFill>
                  <a:schemeClr val="accent3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1275652" y="2950625"/>
              <a:ext cx="109680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tx2"/>
                  </a:solidFill>
                </a:rPr>
                <a:t>Producers:</a:t>
              </a:r>
              <a:br>
                <a:rPr lang="en-US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On the ground </a:t>
              </a:r>
              <a:br>
                <a:rPr lang="en-US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poachers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/>
            <p:cNvSpPr txBox="1">
              <a:spLocks/>
            </p:cNvSpPr>
            <p:nvPr/>
          </p:nvSpPr>
          <p:spPr>
            <a:xfrm>
              <a:off x="7161830" y="3197755"/>
              <a:ext cx="12628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200" b="1" dirty="0" smtClean="0">
                  <a:solidFill>
                    <a:schemeClr val="tx2"/>
                  </a:solidFill>
                </a:rPr>
                <a:t>Consumers:</a:t>
              </a:r>
              <a:endParaRPr lang="en-US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Asian horn users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6" name="Rectangle 305"/>
          <p:cNvSpPr>
            <a:spLocks/>
          </p:cNvSpPr>
          <p:nvPr/>
        </p:nvSpPr>
        <p:spPr>
          <a:xfrm rot="5400000">
            <a:off x="3380300" y="3673712"/>
            <a:ext cx="36352" cy="13784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9" tIns="72009" rIns="72009" bIns="72009" rtlCol="0" anchor="ctr" anchorCtr="0">
            <a:noAutofit/>
          </a:bodyPr>
          <a:lstStyle/>
          <a:p>
            <a:endParaRPr lang="en-ZA" sz="1200" b="1" dirty="0">
              <a:solidFill>
                <a:schemeClr val="tx2"/>
              </a:solidFill>
            </a:endParaRPr>
          </a:p>
        </p:txBody>
      </p:sp>
      <p:sp>
        <p:nvSpPr>
          <p:cNvPr id="308" name="Rectangle 307"/>
          <p:cNvSpPr>
            <a:spLocks/>
          </p:cNvSpPr>
          <p:nvPr/>
        </p:nvSpPr>
        <p:spPr>
          <a:xfrm rot="5400000">
            <a:off x="4934372" y="3673712"/>
            <a:ext cx="36352" cy="1378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9" tIns="72009" rIns="72009" bIns="72009" rtlCol="0" anchor="ctr" anchorCtr="0">
            <a:noAutofit/>
          </a:bodyPr>
          <a:lstStyle/>
          <a:p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309" name="Rectangle 308"/>
          <p:cNvSpPr>
            <a:spLocks/>
          </p:cNvSpPr>
          <p:nvPr/>
        </p:nvSpPr>
        <p:spPr>
          <a:xfrm rot="5400000">
            <a:off x="6465959" y="3673712"/>
            <a:ext cx="36352" cy="1378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9" tIns="72009" rIns="72009" bIns="72009" rtlCol="0" anchor="ctr" anchorCtr="0">
            <a:noAutofit/>
          </a:bodyPr>
          <a:lstStyle/>
          <a:p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313" name="Rectangle 312"/>
          <p:cNvSpPr>
            <a:spLocks/>
          </p:cNvSpPr>
          <p:nvPr/>
        </p:nvSpPr>
        <p:spPr>
          <a:xfrm rot="5400000">
            <a:off x="7997548" y="3673712"/>
            <a:ext cx="36352" cy="1378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9" tIns="72009" rIns="72009" bIns="72009" rtlCol="0" anchor="ctr" anchorCtr="0">
            <a:noAutofit/>
          </a:bodyPr>
          <a:lstStyle/>
          <a:p>
            <a:endParaRPr lang="en-ZA" sz="1200" dirty="0">
              <a:solidFill>
                <a:schemeClr val="tx2"/>
              </a:solidFill>
            </a:endParaRPr>
          </a:p>
        </p:txBody>
      </p:sp>
      <p:sp>
        <p:nvSpPr>
          <p:cNvPr id="314" name="Rectangle 313"/>
          <p:cNvSpPr>
            <a:spLocks/>
          </p:cNvSpPr>
          <p:nvPr/>
        </p:nvSpPr>
        <p:spPr>
          <a:xfrm rot="5400000">
            <a:off x="1848713" y="3673712"/>
            <a:ext cx="36352" cy="1378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2009" tIns="72009" rIns="72009" bIns="72009" rtlCol="0" anchor="ctr" anchorCtr="0">
            <a:noAutofit/>
          </a:bodyPr>
          <a:lstStyle/>
          <a:p>
            <a:endParaRPr lang="en-ZA" sz="1200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77493" y="402649"/>
            <a:ext cx="2012495" cy="370253"/>
            <a:chOff x="6777493" y="531853"/>
            <a:chExt cx="2012495" cy="370253"/>
          </a:xfrm>
        </p:grpSpPr>
        <p:sp>
          <p:nvSpPr>
            <p:cNvPr id="110" name="Legend1"/>
            <p:cNvSpPr>
              <a:spLocks noChangeArrowheads="1"/>
            </p:cNvSpPr>
            <p:nvPr/>
          </p:nvSpPr>
          <p:spPr bwMode="auto">
            <a:xfrm>
              <a:off x="7031493" y="535078"/>
              <a:ext cx="1758495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dirty="0" smtClean="0">
                  <a:latin typeface="+mn-lt"/>
                </a:rPr>
                <a:t>Requires additional information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11" name="LegendRectangle1"/>
            <p:cNvSpPr>
              <a:spLocks noChangeArrowheads="1"/>
            </p:cNvSpPr>
            <p:nvPr/>
          </p:nvSpPr>
          <p:spPr bwMode="auto">
            <a:xfrm>
              <a:off x="6777493" y="531853"/>
              <a:ext cx="165100" cy="16033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rgbClr val="FEFBF4"/>
                </a:gs>
              </a:gsLst>
              <a:lin ang="5400000" scaled="1"/>
              <a:tileRect/>
            </a:gradFill>
            <a:ln w="9525">
              <a:solidFill>
                <a:schemeClr val="bg1">
                  <a:lumMod val="8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n-lt"/>
              </a:endParaRPr>
            </a:p>
          </p:txBody>
        </p:sp>
        <p:sp>
          <p:nvSpPr>
            <p:cNvPr id="112" name="Legend2"/>
            <p:cNvSpPr>
              <a:spLocks noChangeArrowheads="1"/>
            </p:cNvSpPr>
            <p:nvPr/>
          </p:nvSpPr>
          <p:spPr bwMode="auto">
            <a:xfrm>
              <a:off x="7031493" y="744993"/>
              <a:ext cx="109645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dirty="0" smtClean="0">
                  <a:latin typeface="+mn-lt"/>
                </a:rPr>
                <a:t>Should be replaced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113" name="LegendRectangle2"/>
            <p:cNvSpPr>
              <a:spLocks noChangeArrowheads="1"/>
            </p:cNvSpPr>
            <p:nvPr/>
          </p:nvSpPr>
          <p:spPr bwMode="auto">
            <a:xfrm>
              <a:off x="6777493" y="741768"/>
              <a:ext cx="165100" cy="160338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100000">
                  <a:srgbClr val="FBEFEF"/>
                </a:gs>
              </a:gsLst>
              <a:lin ang="5400000" scaled="1"/>
              <a:tileRect/>
            </a:gradFill>
            <a:ln w="9525">
              <a:solidFill>
                <a:schemeClr val="bg1">
                  <a:lumMod val="8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35512" y="2347190"/>
            <a:ext cx="304690" cy="203260"/>
            <a:chOff x="4159490" y="2391535"/>
            <a:chExt cx="304690" cy="203260"/>
          </a:xfrm>
        </p:grpSpPr>
        <p:sp>
          <p:nvSpPr>
            <p:cNvPr id="114" name="Freeform 13"/>
            <p:cNvSpPr>
              <a:spLocks noEditPoints="1"/>
            </p:cNvSpPr>
            <p:nvPr/>
          </p:nvSpPr>
          <p:spPr bwMode="gray">
            <a:xfrm rot="5400000" flipH="1">
              <a:off x="4252096" y="2367313"/>
              <a:ext cx="119474" cy="215532"/>
            </a:xfrm>
            <a:custGeom>
              <a:avLst/>
              <a:gdLst>
                <a:gd name="T0" fmla="*/ 138 w 465"/>
                <a:gd name="T1" fmla="*/ 407 h 814"/>
                <a:gd name="T2" fmla="*/ 443 w 465"/>
                <a:gd name="T3" fmla="*/ 105 h 814"/>
                <a:gd name="T4" fmla="*/ 443 w 465"/>
                <a:gd name="T5" fmla="*/ 23 h 814"/>
                <a:gd name="T6" fmla="*/ 360 w 465"/>
                <a:gd name="T7" fmla="*/ 23 h 814"/>
                <a:gd name="T8" fmla="*/ 18 w 465"/>
                <a:gd name="T9" fmla="*/ 363 h 814"/>
                <a:gd name="T10" fmla="*/ 1 w 465"/>
                <a:gd name="T11" fmla="*/ 407 h 814"/>
                <a:gd name="T12" fmla="*/ 18 w 465"/>
                <a:gd name="T13" fmla="*/ 451 h 814"/>
                <a:gd name="T14" fmla="*/ 360 w 465"/>
                <a:gd name="T15" fmla="*/ 791 h 814"/>
                <a:gd name="T16" fmla="*/ 443 w 465"/>
                <a:gd name="T17" fmla="*/ 791 h 814"/>
                <a:gd name="T18" fmla="*/ 443 w 465"/>
                <a:gd name="T19" fmla="*/ 710 h 814"/>
                <a:gd name="T20" fmla="*/ 138 w 465"/>
                <a:gd name="T21" fmla="*/ 407 h 814"/>
                <a:gd name="T22" fmla="*/ 138 w 465"/>
                <a:gd name="T23" fmla="*/ 407 h 814"/>
                <a:gd name="T24" fmla="*/ 138 w 465"/>
                <a:gd name="T25" fmla="*/ 407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" h="814">
                  <a:moveTo>
                    <a:pt x="138" y="407"/>
                  </a:moveTo>
                  <a:cubicBezTo>
                    <a:pt x="443" y="105"/>
                    <a:pt x="443" y="105"/>
                    <a:pt x="443" y="105"/>
                  </a:cubicBezTo>
                  <a:cubicBezTo>
                    <a:pt x="465" y="82"/>
                    <a:pt x="465" y="45"/>
                    <a:pt x="443" y="23"/>
                  </a:cubicBezTo>
                  <a:cubicBezTo>
                    <a:pt x="420" y="0"/>
                    <a:pt x="383" y="0"/>
                    <a:pt x="360" y="23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6" y="375"/>
                    <a:pt x="0" y="391"/>
                    <a:pt x="1" y="407"/>
                  </a:cubicBezTo>
                  <a:cubicBezTo>
                    <a:pt x="0" y="423"/>
                    <a:pt x="6" y="439"/>
                    <a:pt x="18" y="451"/>
                  </a:cubicBezTo>
                  <a:cubicBezTo>
                    <a:pt x="360" y="791"/>
                    <a:pt x="360" y="791"/>
                    <a:pt x="360" y="791"/>
                  </a:cubicBezTo>
                  <a:cubicBezTo>
                    <a:pt x="383" y="814"/>
                    <a:pt x="420" y="814"/>
                    <a:pt x="443" y="791"/>
                  </a:cubicBezTo>
                  <a:cubicBezTo>
                    <a:pt x="465" y="769"/>
                    <a:pt x="465" y="732"/>
                    <a:pt x="443" y="710"/>
                  </a:cubicBezTo>
                  <a:lnTo>
                    <a:pt x="138" y="407"/>
                  </a:lnTo>
                  <a:close/>
                  <a:moveTo>
                    <a:pt x="138" y="407"/>
                  </a:moveTo>
                  <a:cubicBezTo>
                    <a:pt x="138" y="407"/>
                    <a:pt x="138" y="407"/>
                    <a:pt x="138" y="40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6" name="Freeform 13"/>
            <p:cNvSpPr>
              <a:spLocks noEditPoints="1"/>
            </p:cNvSpPr>
            <p:nvPr/>
          </p:nvSpPr>
          <p:spPr bwMode="gray">
            <a:xfrm rot="5400000" flipH="1">
              <a:off x="4224611" y="2355227"/>
              <a:ext cx="174447" cy="304690"/>
            </a:xfrm>
            <a:custGeom>
              <a:avLst/>
              <a:gdLst>
                <a:gd name="T0" fmla="*/ 138 w 465"/>
                <a:gd name="T1" fmla="*/ 407 h 814"/>
                <a:gd name="T2" fmla="*/ 443 w 465"/>
                <a:gd name="T3" fmla="*/ 105 h 814"/>
                <a:gd name="T4" fmla="*/ 443 w 465"/>
                <a:gd name="T5" fmla="*/ 23 h 814"/>
                <a:gd name="T6" fmla="*/ 360 w 465"/>
                <a:gd name="T7" fmla="*/ 23 h 814"/>
                <a:gd name="T8" fmla="*/ 18 w 465"/>
                <a:gd name="T9" fmla="*/ 363 h 814"/>
                <a:gd name="T10" fmla="*/ 1 w 465"/>
                <a:gd name="T11" fmla="*/ 407 h 814"/>
                <a:gd name="T12" fmla="*/ 18 w 465"/>
                <a:gd name="T13" fmla="*/ 451 h 814"/>
                <a:gd name="T14" fmla="*/ 360 w 465"/>
                <a:gd name="T15" fmla="*/ 791 h 814"/>
                <a:gd name="T16" fmla="*/ 443 w 465"/>
                <a:gd name="T17" fmla="*/ 791 h 814"/>
                <a:gd name="T18" fmla="*/ 443 w 465"/>
                <a:gd name="T19" fmla="*/ 710 h 814"/>
                <a:gd name="T20" fmla="*/ 138 w 465"/>
                <a:gd name="T21" fmla="*/ 407 h 814"/>
                <a:gd name="T22" fmla="*/ 138 w 465"/>
                <a:gd name="T23" fmla="*/ 407 h 814"/>
                <a:gd name="T24" fmla="*/ 138 w 465"/>
                <a:gd name="T25" fmla="*/ 407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" h="814">
                  <a:moveTo>
                    <a:pt x="138" y="407"/>
                  </a:moveTo>
                  <a:cubicBezTo>
                    <a:pt x="443" y="105"/>
                    <a:pt x="443" y="105"/>
                    <a:pt x="443" y="105"/>
                  </a:cubicBezTo>
                  <a:cubicBezTo>
                    <a:pt x="465" y="82"/>
                    <a:pt x="465" y="45"/>
                    <a:pt x="443" y="23"/>
                  </a:cubicBezTo>
                  <a:cubicBezTo>
                    <a:pt x="420" y="0"/>
                    <a:pt x="383" y="0"/>
                    <a:pt x="360" y="23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6" y="375"/>
                    <a:pt x="0" y="391"/>
                    <a:pt x="1" y="407"/>
                  </a:cubicBezTo>
                  <a:cubicBezTo>
                    <a:pt x="0" y="423"/>
                    <a:pt x="6" y="439"/>
                    <a:pt x="18" y="451"/>
                  </a:cubicBezTo>
                  <a:cubicBezTo>
                    <a:pt x="360" y="791"/>
                    <a:pt x="360" y="791"/>
                    <a:pt x="360" y="791"/>
                  </a:cubicBezTo>
                  <a:cubicBezTo>
                    <a:pt x="383" y="814"/>
                    <a:pt x="420" y="814"/>
                    <a:pt x="443" y="791"/>
                  </a:cubicBezTo>
                  <a:cubicBezTo>
                    <a:pt x="465" y="769"/>
                    <a:pt x="465" y="732"/>
                    <a:pt x="443" y="710"/>
                  </a:cubicBezTo>
                  <a:lnTo>
                    <a:pt x="138" y="407"/>
                  </a:lnTo>
                  <a:close/>
                  <a:moveTo>
                    <a:pt x="138" y="407"/>
                  </a:moveTo>
                  <a:cubicBezTo>
                    <a:pt x="138" y="407"/>
                    <a:pt x="138" y="407"/>
                    <a:pt x="138" y="407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7" name="Freeform 13"/>
            <p:cNvSpPr>
              <a:spLocks noEditPoints="1"/>
            </p:cNvSpPr>
            <p:nvPr/>
          </p:nvSpPr>
          <p:spPr bwMode="gray">
            <a:xfrm rot="5400000" flipH="1">
              <a:off x="4252096" y="2358900"/>
              <a:ext cx="119474" cy="184743"/>
            </a:xfrm>
            <a:custGeom>
              <a:avLst/>
              <a:gdLst>
                <a:gd name="T0" fmla="*/ 138 w 465"/>
                <a:gd name="T1" fmla="*/ 407 h 814"/>
                <a:gd name="T2" fmla="*/ 443 w 465"/>
                <a:gd name="T3" fmla="*/ 105 h 814"/>
                <a:gd name="T4" fmla="*/ 443 w 465"/>
                <a:gd name="T5" fmla="*/ 23 h 814"/>
                <a:gd name="T6" fmla="*/ 360 w 465"/>
                <a:gd name="T7" fmla="*/ 23 h 814"/>
                <a:gd name="T8" fmla="*/ 18 w 465"/>
                <a:gd name="T9" fmla="*/ 363 h 814"/>
                <a:gd name="T10" fmla="*/ 1 w 465"/>
                <a:gd name="T11" fmla="*/ 407 h 814"/>
                <a:gd name="T12" fmla="*/ 18 w 465"/>
                <a:gd name="T13" fmla="*/ 451 h 814"/>
                <a:gd name="T14" fmla="*/ 360 w 465"/>
                <a:gd name="T15" fmla="*/ 791 h 814"/>
                <a:gd name="T16" fmla="*/ 443 w 465"/>
                <a:gd name="T17" fmla="*/ 791 h 814"/>
                <a:gd name="T18" fmla="*/ 443 w 465"/>
                <a:gd name="T19" fmla="*/ 710 h 814"/>
                <a:gd name="T20" fmla="*/ 138 w 465"/>
                <a:gd name="T21" fmla="*/ 407 h 814"/>
                <a:gd name="T22" fmla="*/ 138 w 465"/>
                <a:gd name="T23" fmla="*/ 407 h 814"/>
                <a:gd name="T24" fmla="*/ 138 w 465"/>
                <a:gd name="T25" fmla="*/ 407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" h="814">
                  <a:moveTo>
                    <a:pt x="138" y="407"/>
                  </a:moveTo>
                  <a:cubicBezTo>
                    <a:pt x="443" y="105"/>
                    <a:pt x="443" y="105"/>
                    <a:pt x="443" y="105"/>
                  </a:cubicBezTo>
                  <a:cubicBezTo>
                    <a:pt x="465" y="82"/>
                    <a:pt x="465" y="45"/>
                    <a:pt x="443" y="23"/>
                  </a:cubicBezTo>
                  <a:cubicBezTo>
                    <a:pt x="420" y="0"/>
                    <a:pt x="383" y="0"/>
                    <a:pt x="360" y="23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6" y="375"/>
                    <a:pt x="0" y="391"/>
                    <a:pt x="1" y="407"/>
                  </a:cubicBezTo>
                  <a:cubicBezTo>
                    <a:pt x="0" y="423"/>
                    <a:pt x="6" y="439"/>
                    <a:pt x="18" y="451"/>
                  </a:cubicBezTo>
                  <a:cubicBezTo>
                    <a:pt x="360" y="791"/>
                    <a:pt x="360" y="791"/>
                    <a:pt x="360" y="791"/>
                  </a:cubicBezTo>
                  <a:cubicBezTo>
                    <a:pt x="383" y="814"/>
                    <a:pt x="420" y="814"/>
                    <a:pt x="443" y="791"/>
                  </a:cubicBezTo>
                  <a:cubicBezTo>
                    <a:pt x="465" y="769"/>
                    <a:pt x="465" y="732"/>
                    <a:pt x="443" y="710"/>
                  </a:cubicBezTo>
                  <a:lnTo>
                    <a:pt x="138" y="407"/>
                  </a:lnTo>
                  <a:close/>
                  <a:moveTo>
                    <a:pt x="138" y="407"/>
                  </a:moveTo>
                  <a:cubicBezTo>
                    <a:pt x="138" y="407"/>
                    <a:pt x="138" y="407"/>
                    <a:pt x="138" y="407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+mn-lt"/>
              </a:endParaRPr>
            </a:p>
          </p:txBody>
        </p:sp>
      </p:grpSp>
      <p:cxnSp>
        <p:nvCxnSpPr>
          <p:cNvPr id="109" name="Straight Connector 108"/>
          <p:cNvCxnSpPr>
            <a:cxnSpLocks/>
          </p:cNvCxnSpPr>
          <p:nvPr/>
        </p:nvCxnSpPr>
        <p:spPr>
          <a:xfrm>
            <a:off x="265" y="1002583"/>
            <a:ext cx="89609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C3</a:t>
            </a:r>
          </a:p>
        </p:txBody>
      </p:sp>
      <p:sp>
        <p:nvSpPr>
          <p:cNvPr id="75" name="1. On-page tracker"/>
          <p:cNvSpPr>
            <a:spLocks noChangeArrowheads="1"/>
          </p:cNvSpPr>
          <p:nvPr/>
        </p:nvSpPr>
        <p:spPr bwMode="auto">
          <a:xfrm>
            <a:off x="171451" y="26988"/>
            <a:ext cx="4736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DEMAND MANAGEMENT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51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803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08" name="think-cell Slide" r:id="rId10" imgW="530" imgH="528" progId="TCLayout.ActiveDocument.1">
                  <p:embed/>
                </p:oleObj>
              </mc:Choice>
              <mc:Fallback>
                <p:oleObj name="think-cell Slide" r:id="rId10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D743AE9D-84E7-4E50-AA05-966C2C68AD4B}" type="datetime'Contents'">
              <a:rPr lang="en-US" altLang="en-US"/>
              <a:pPr/>
              <a:t>Contents</a:t>
            </a:fld>
            <a:endParaRPr lang="en-US"/>
          </a:p>
        </p:txBody>
      </p:sp>
      <p:sp>
        <p:nvSpPr>
          <p:cNvPr id="3" name="Rectangle 2">
            <a:hlinkClick r:id="rId12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Enforcement</a:t>
            </a:r>
            <a:endParaRPr lang="en-US" noProof="0" dirty="0" smtClean="0"/>
          </a:p>
        </p:txBody>
      </p:sp>
      <p:sp>
        <p:nvSpPr>
          <p:cNvPr id="15" name="Rectangle 14">
            <a:hlinkClick r:id="rId13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Community Empowerment</a:t>
            </a:r>
            <a:endParaRPr lang="en-US" noProof="0" dirty="0" smtClean="0"/>
          </a:p>
        </p:txBody>
      </p:sp>
      <p:sp>
        <p:nvSpPr>
          <p:cNvPr id="10" name="Rectangle 9">
            <a:hlinkClick r:id="rId14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Demand Management</a:t>
            </a:r>
            <a:endParaRPr lang="en-US" noProof="0" dirty="0" smtClean="0"/>
          </a:p>
        </p:txBody>
      </p:sp>
      <p:sp>
        <p:nvSpPr>
          <p:cNvPr id="11" name="Rectangle 1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Responsive Legislation</a:t>
            </a:r>
            <a:endParaRPr lang="en-US" b="1" noProof="0" dirty="0" smtClean="0"/>
          </a:p>
        </p:txBody>
      </p:sp>
      <p:sp>
        <p:nvSpPr>
          <p:cNvPr id="12" name="Rectangle 11">
            <a:hlinkClick r:id="rId15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Management of Rhino populations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799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602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1451" y="1209676"/>
            <a:ext cx="8618537" cy="45529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 sz="13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6872" name="Title 1"/>
          <p:cNvSpPr>
            <a:spLocks noGrp="1"/>
          </p:cNvSpPr>
          <p:nvPr>
            <p:ph type="title"/>
          </p:nvPr>
        </p:nvSpPr>
        <p:spPr bwMode="gray"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developed work streams based on Cabinet </a:t>
            </a:r>
            <a:r>
              <a:rPr lang="en-US" dirty="0" smtClean="0"/>
              <a:t>decisions emanating </a:t>
            </a:r>
            <a:r>
              <a:rPr lang="en-US" dirty="0"/>
              <a:t>from the Committee of  Inquiry process: 5 pillars of rhino conservation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5589" y="1436708"/>
            <a:ext cx="8450262" cy="389128"/>
            <a:chOff x="171451" y="1389083"/>
            <a:chExt cx="8618537" cy="389128"/>
          </a:xfrm>
        </p:grpSpPr>
        <p:sp>
          <p:nvSpPr>
            <p:cNvPr id="98" name="Freeform 97"/>
            <p:cNvSpPr>
              <a:spLocks/>
            </p:cNvSpPr>
            <p:nvPr/>
          </p:nvSpPr>
          <p:spPr bwMode="gray">
            <a:xfrm>
              <a:off x="171451" y="1540086"/>
              <a:ext cx="8618537" cy="238125"/>
            </a:xfrm>
            <a:custGeom>
              <a:avLst/>
              <a:gdLst>
                <a:gd name="connsiteX0" fmla="*/ 0 w 8343900"/>
                <a:gd name="connsiteY0" fmla="*/ 228600 h 238125"/>
                <a:gd name="connsiteX1" fmla="*/ 0 w 8343900"/>
                <a:gd name="connsiteY1" fmla="*/ 0 h 238125"/>
                <a:gd name="connsiteX2" fmla="*/ 8343900 w 8343900"/>
                <a:gd name="connsiteY2" fmla="*/ 0 h 238125"/>
                <a:gd name="connsiteX3" fmla="*/ 8343900 w 8343900"/>
                <a:gd name="connsiteY3" fmla="*/ 23812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3900" h="238125">
                  <a:moveTo>
                    <a:pt x="0" y="228600"/>
                  </a:moveTo>
                  <a:lnTo>
                    <a:pt x="0" y="0"/>
                  </a:lnTo>
                  <a:lnTo>
                    <a:pt x="8343900" y="0"/>
                  </a:lnTo>
                  <a:lnTo>
                    <a:pt x="8343900" y="238125"/>
                  </a:ln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>
              <a:spLocks/>
            </p:cNvSpPr>
            <p:nvPr/>
          </p:nvSpPr>
          <p:spPr bwMode="gray">
            <a:xfrm>
              <a:off x="2751752" y="1389083"/>
              <a:ext cx="345793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3152" tIns="0" rIns="73152" bIns="0" rtlCol="0" anchor="t">
              <a:spAutoFit/>
            </a:bodyPr>
            <a:lstStyle/>
            <a:p>
              <a:pPr algn="ctr" defTabSz="895255">
                <a:buClr>
                  <a:schemeClr val="tx2"/>
                </a:buClr>
              </a:pPr>
              <a:r>
                <a:rPr lang="en-US" sz="20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</a:rPr>
                <a:t>RHINO CONSERVATION</a:t>
              </a:r>
            </a:p>
          </p:txBody>
        </p:sp>
      </p:grpSp>
      <p:sp>
        <p:nvSpPr>
          <p:cNvPr id="68" name="Rectangle 67"/>
          <p:cNvSpPr>
            <a:spLocks/>
          </p:cNvSpPr>
          <p:nvPr/>
        </p:nvSpPr>
        <p:spPr bwMode="gray">
          <a:xfrm>
            <a:off x="255589" y="3967700"/>
            <a:ext cx="1690422" cy="1692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3152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rgbClr val="002960"/>
              </a:buClr>
            </a:pP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393225" y="4198295"/>
            <a:ext cx="14151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5255">
              <a:buClr>
                <a:schemeClr val="tx2"/>
              </a:buClr>
            </a:pPr>
            <a:r>
              <a:rPr lang="en-ZA" b="1" dirty="0">
                <a:solidFill>
                  <a:schemeClr val="bg1"/>
                </a:solidFill>
                <a:latin typeface="+mn-lt"/>
              </a:rPr>
              <a:t>Security </a:t>
            </a:r>
            <a:r>
              <a:rPr lang="en-ZA" b="1" dirty="0" smtClean="0">
                <a:solidFill>
                  <a:schemeClr val="bg1"/>
                </a:solidFill>
                <a:latin typeface="+mn-lt"/>
              </a:rPr>
              <a:t>(anti-poaching and anti-trafficking)</a:t>
            </a:r>
            <a:endParaRPr lang="en-Z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 bwMode="gray">
          <a:xfrm>
            <a:off x="1945550" y="2275405"/>
            <a:ext cx="1690422" cy="1692296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/>
          </p:cNvSpPr>
          <p:nvPr/>
        </p:nvSpPr>
        <p:spPr bwMode="gray">
          <a:xfrm>
            <a:off x="1945550" y="2275405"/>
            <a:ext cx="1690422" cy="1692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3152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rgbClr val="002960"/>
              </a:buClr>
            </a:pP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041922" y="2875332"/>
            <a:ext cx="14976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5255">
              <a:buClr>
                <a:schemeClr val="tx2"/>
              </a:buClr>
            </a:pPr>
            <a:r>
              <a:rPr lang="en-ZA" b="1" dirty="0">
                <a:solidFill>
                  <a:schemeClr val="bg1"/>
                </a:solidFill>
                <a:latin typeface="+mn-lt"/>
              </a:rPr>
              <a:t>Community </a:t>
            </a:r>
            <a:r>
              <a:rPr lang="en-ZA" b="1" dirty="0" smtClean="0">
                <a:solidFill>
                  <a:schemeClr val="bg1"/>
                </a:solidFill>
                <a:latin typeface="+mn-lt"/>
              </a:rPr>
              <a:t>empowerment</a:t>
            </a:r>
            <a:endParaRPr lang="en-Z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Rectangle 70"/>
          <p:cNvSpPr>
            <a:spLocks/>
          </p:cNvSpPr>
          <p:nvPr/>
        </p:nvSpPr>
        <p:spPr bwMode="gray">
          <a:xfrm>
            <a:off x="3635511" y="3967700"/>
            <a:ext cx="1690422" cy="1692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3152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rgbClr val="002960"/>
              </a:buClr>
            </a:pP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gray">
          <a:xfrm>
            <a:off x="3727563" y="4444516"/>
            <a:ext cx="150631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5255">
              <a:buClr>
                <a:schemeClr val="tx2"/>
              </a:buClr>
            </a:pPr>
            <a:r>
              <a:rPr lang="en-ZA" b="1" dirty="0">
                <a:solidFill>
                  <a:schemeClr val="bg1"/>
                </a:solidFill>
                <a:latin typeface="+mn-lt"/>
              </a:rPr>
              <a:t>Demand </a:t>
            </a:r>
            <a:r>
              <a:rPr lang="en-ZA" b="1" dirty="0" smtClean="0">
                <a:solidFill>
                  <a:schemeClr val="bg1"/>
                </a:solidFill>
                <a:latin typeface="+mn-lt"/>
              </a:rPr>
              <a:t>management </a:t>
            </a:r>
            <a:endParaRPr lang="en-Z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Rectangle 60"/>
          <p:cNvSpPr>
            <a:spLocks/>
          </p:cNvSpPr>
          <p:nvPr/>
        </p:nvSpPr>
        <p:spPr bwMode="gray">
          <a:xfrm>
            <a:off x="5325471" y="2275405"/>
            <a:ext cx="1690422" cy="1692296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gray">
          <a:xfrm>
            <a:off x="5325471" y="2275405"/>
            <a:ext cx="1690422" cy="1692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3152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rgbClr val="002960"/>
              </a:buClr>
            </a:pP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gray">
          <a:xfrm>
            <a:off x="5559545" y="2875332"/>
            <a:ext cx="122227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5255">
              <a:buClr>
                <a:schemeClr val="tx2"/>
              </a:buClr>
            </a:pPr>
            <a:r>
              <a:rPr lang="en-ZA" b="1" dirty="0">
                <a:solidFill>
                  <a:schemeClr val="bg1"/>
                </a:solidFill>
                <a:latin typeface="+mn-lt"/>
              </a:rPr>
              <a:t>Responsive legislation</a:t>
            </a:r>
          </a:p>
        </p:txBody>
      </p:sp>
      <p:sp>
        <p:nvSpPr>
          <p:cNvPr id="74" name="Rectangle 73"/>
          <p:cNvSpPr>
            <a:spLocks/>
          </p:cNvSpPr>
          <p:nvPr/>
        </p:nvSpPr>
        <p:spPr bwMode="gray">
          <a:xfrm>
            <a:off x="7015429" y="3967700"/>
            <a:ext cx="1690422" cy="1692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73152" tIns="72009" rIns="72009" bIns="72009" numCol="1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buClr>
                <a:srgbClr val="002960"/>
              </a:buClr>
            </a:pPr>
            <a:endParaRPr lang="en-US" b="1" dirty="0" err="1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 bwMode="gray">
          <a:xfrm rot="10800000" flipV="1">
            <a:off x="7173009" y="4444516"/>
            <a:ext cx="137526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95255">
              <a:buClr>
                <a:schemeClr val="tx2"/>
              </a:buClr>
            </a:pPr>
            <a:r>
              <a:rPr lang="en-ZA" b="1" dirty="0" smtClean="0">
                <a:solidFill>
                  <a:schemeClr val="bg1"/>
                </a:solidFill>
                <a:latin typeface="+mn-lt"/>
              </a:rPr>
              <a:t>Management of Rhino populations</a:t>
            </a:r>
            <a:endParaRPr lang="en-ZA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3" name="Picture 32"/>
          <p:cNvPicPr>
            <a:picLocks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55589" y="2275405"/>
            <a:ext cx="1690422" cy="1692296"/>
          </a:xfrm>
          <a:prstGeom prst="rect">
            <a:avLst/>
          </a:prstGeom>
        </p:spPr>
      </p:pic>
      <p:sp>
        <p:nvSpPr>
          <p:cNvPr id="87" name="Oval 12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947908" y="1869680"/>
            <a:ext cx="305783" cy="301752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sz="19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600" dirty="0"/>
              <a:t>A</a:t>
            </a:r>
          </a:p>
        </p:txBody>
      </p:sp>
      <p:sp>
        <p:nvSpPr>
          <p:cNvPr id="88" name="Oval 12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637869" y="1869680"/>
            <a:ext cx="305783" cy="301752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/>
              <a:t>B</a:t>
            </a:r>
          </a:p>
        </p:txBody>
      </p:sp>
      <p:sp>
        <p:nvSpPr>
          <p:cNvPr id="89" name="Oval 12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327830" y="1869680"/>
            <a:ext cx="305783" cy="301752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90" name="Oval 12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6017791" y="1869680"/>
            <a:ext cx="305783" cy="301752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/>
              <a:t>D</a:t>
            </a:r>
          </a:p>
        </p:txBody>
      </p:sp>
      <p:sp>
        <p:nvSpPr>
          <p:cNvPr id="91" name="Oval 12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7707749" y="1869680"/>
            <a:ext cx="305783" cy="301752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/>
              <a:t>E</a:t>
            </a:r>
          </a:p>
        </p:txBody>
      </p:sp>
      <p:pic>
        <p:nvPicPr>
          <p:cNvPr id="29" name="Picture 14" descr="https://mm.gettyimages.com/mm/thumbnail/267779778,A5A08F32C6757C15F10"/>
          <p:cNvPicPr>
            <a:picLocks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325471" y="3967701"/>
            <a:ext cx="1690422" cy="16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https://mm.gettyimages.com/mm/thumbnail/267856536,57B7A43F3714B527B75"/>
          <p:cNvPicPr>
            <a:picLocks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945550" y="3967700"/>
            <a:ext cx="1690422" cy="16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s://mm.gettyimages.com/mm/thumbnail/299626724,530E4A848F00824F7FF"/>
          <p:cNvPicPr>
            <a:picLocks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635511" y="2275405"/>
            <a:ext cx="1690422" cy="16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015429" y="2275405"/>
            <a:ext cx="1690422" cy="16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9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754452" y="581067"/>
            <a:ext cx="6206986" cy="4484019"/>
            <a:chOff x="2754452" y="465352"/>
            <a:chExt cx="6206986" cy="4484019"/>
          </a:xfrm>
        </p:grpSpPr>
        <p:pic>
          <p:nvPicPr>
            <p:cNvPr id="49" name="Picture 48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25" b="25365"/>
            <a:stretch/>
          </p:blipFill>
          <p:spPr>
            <a:xfrm>
              <a:off x="2754452" y="465352"/>
              <a:ext cx="6206986" cy="4484019"/>
            </a:xfrm>
            <a:prstGeom prst="rect">
              <a:avLst/>
            </a:prstGeom>
          </p:spPr>
        </p:pic>
        <p:sp>
          <p:nvSpPr>
            <p:cNvPr id="50" name="Rectangle 49"/>
            <p:cNvSpPr>
              <a:spLocks/>
            </p:cNvSpPr>
            <p:nvPr/>
          </p:nvSpPr>
          <p:spPr>
            <a:xfrm>
              <a:off x="2754452" y="465352"/>
              <a:ext cx="6206986" cy="44840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24000"/>
                  </a:schemeClr>
                </a:gs>
              </a:gsLst>
              <a:lin ang="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>
              <a:spLocks/>
            </p:cNvSpPr>
            <p:nvPr/>
          </p:nvSpPr>
          <p:spPr>
            <a:xfrm>
              <a:off x="2754452" y="465352"/>
              <a:ext cx="6206986" cy="44840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GB" dirty="0" smtClean="0"/>
              <a:t>Responsive Legislation</a:t>
            </a:r>
            <a:endParaRPr lang="en-GB" dirty="0"/>
          </a:p>
        </p:txBody>
      </p:sp>
      <p:sp>
        <p:nvSpPr>
          <p:cNvPr id="8" name="RoundedRectangle 7"/>
          <p:cNvSpPr txBox="1"/>
          <p:nvPr>
            <p:custDataLst>
              <p:tags r:id="rId3"/>
            </p:custDataLst>
          </p:nvPr>
        </p:nvSpPr>
        <p:spPr>
          <a:xfrm>
            <a:off x="47628" y="5069958"/>
            <a:ext cx="8991025" cy="860259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91053" y="5168021"/>
            <a:ext cx="83821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We will use existing laws optimally and prepare for future scenarios 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1451" y="619486"/>
            <a:ext cx="5994560" cy="3389170"/>
            <a:chOff x="1423194" y="1269629"/>
            <a:chExt cx="6115051" cy="3389170"/>
          </a:xfrm>
        </p:grpSpPr>
        <p:sp>
          <p:nvSpPr>
            <p:cNvPr id="3" name="TextBox 2"/>
            <p:cNvSpPr txBox="1"/>
            <p:nvPr/>
          </p:nvSpPr>
          <p:spPr>
            <a:xfrm>
              <a:off x="1517692" y="1269629"/>
              <a:ext cx="43021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GB" sz="2000" dirty="0" smtClean="0"/>
                <a:t>We have focused on 4 key initiatives </a:t>
              </a:r>
              <a:endParaRPr lang="en-GB" sz="20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423194" y="1820691"/>
              <a:ext cx="6115051" cy="2838108"/>
              <a:chOff x="1390271" y="1550368"/>
              <a:chExt cx="6115051" cy="283810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390271" y="3896916"/>
                <a:ext cx="6016518" cy="491560"/>
                <a:chOff x="1390271" y="3896916"/>
                <a:chExt cx="6016518" cy="491560"/>
              </a:xfrm>
            </p:grpSpPr>
            <p:sp>
              <p:nvSpPr>
                <p:cNvPr id="7" name="TextBox 6"/>
                <p:cNvSpPr txBox="1">
                  <a:spLocks/>
                </p:cNvSpPr>
                <p:nvPr/>
              </p:nvSpPr>
              <p:spPr>
                <a:xfrm>
                  <a:off x="2083298" y="3978297"/>
                  <a:ext cx="532349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GB" sz="2000" dirty="0" smtClean="0"/>
                    <a:t>A consolidated national wildlife legislation  </a:t>
                  </a:r>
                  <a:endParaRPr lang="en-GB" sz="2000" dirty="0"/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9871" r="-2078"/>
                <a:stretch/>
              </p:blipFill>
              <p:spPr>
                <a:xfrm rot="3778292">
                  <a:off x="1592416" y="3694771"/>
                  <a:ext cx="491560" cy="895849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1390271" y="2661646"/>
                <a:ext cx="6115051" cy="615553"/>
                <a:chOff x="1390271" y="2732020"/>
                <a:chExt cx="6115051" cy="615553"/>
              </a:xfrm>
            </p:grpSpPr>
            <p:sp>
              <p:nvSpPr>
                <p:cNvPr id="6" name="TextBox 5"/>
                <p:cNvSpPr txBox="1">
                  <a:spLocks/>
                </p:cNvSpPr>
                <p:nvPr/>
              </p:nvSpPr>
              <p:spPr>
                <a:xfrm>
                  <a:off x="2181831" y="2732020"/>
                  <a:ext cx="5323491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GB" sz="2000" dirty="0" smtClean="0"/>
                    <a:t>Providing for effective legislation on domestic rhino horn trade </a:t>
                  </a:r>
                  <a:endParaRPr lang="en-GB" sz="2000" dirty="0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9871" r="-2078"/>
                <a:stretch/>
              </p:blipFill>
              <p:spPr>
                <a:xfrm rot="3778292">
                  <a:off x="1592416" y="2591872"/>
                  <a:ext cx="491560" cy="895849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1390271" y="1550368"/>
                <a:ext cx="6115051" cy="707443"/>
                <a:chOff x="1390271" y="1550368"/>
                <a:chExt cx="6115051" cy="707443"/>
              </a:xfrm>
            </p:grpSpPr>
            <p:sp>
              <p:nvSpPr>
                <p:cNvPr id="5" name="TextBox 4"/>
                <p:cNvSpPr txBox="1">
                  <a:spLocks/>
                </p:cNvSpPr>
                <p:nvPr/>
              </p:nvSpPr>
              <p:spPr>
                <a:xfrm>
                  <a:off x="2181831" y="1642258"/>
                  <a:ext cx="5323491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255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55" lvl="1" indent="-192067" defTabSz="895255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151" lvl="2" indent="-261910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298" lvl="3" indent="-155558" defTabSz="895255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728" lvl="4" indent="-130162" defTabSz="895255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728" indent="-130162" defTabSz="895255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GB" sz="2000" dirty="0" smtClean="0"/>
                    <a:t>Centralisation of rhino horn stockpile management </a:t>
                  </a:r>
                  <a:endParaRPr lang="en-GB" sz="2000" dirty="0"/>
                </a:p>
              </p:txBody>
            </p: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-9871" r="-2078"/>
                <a:stretch/>
              </p:blipFill>
              <p:spPr>
                <a:xfrm rot="3778292">
                  <a:off x="1592416" y="1348223"/>
                  <a:ext cx="491560" cy="895849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1484769" y="2351787"/>
                <a:ext cx="6020553" cy="1235271"/>
                <a:chOff x="1792585" y="2351787"/>
                <a:chExt cx="5712737" cy="123527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792585" y="3587058"/>
                  <a:ext cx="5712737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92585" y="2351787"/>
                  <a:ext cx="5712737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Box 24"/>
          <p:cNvSpPr txBox="1">
            <a:spLocks/>
          </p:cNvSpPr>
          <p:nvPr/>
        </p:nvSpPr>
        <p:spPr>
          <a:xfrm>
            <a:off x="790732" y="4407685"/>
            <a:ext cx="6163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2000" dirty="0" smtClean="0"/>
              <a:t>The National Electronic Integrated permit system</a:t>
            </a:r>
            <a:endParaRPr lang="en-GB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t="-9871" r="-2078"/>
          <a:stretch/>
        </p:blipFill>
        <p:spPr>
          <a:xfrm rot="3778292">
            <a:off x="304680" y="4132985"/>
            <a:ext cx="491560" cy="87819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242628" y="4241833"/>
            <a:ext cx="590192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9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1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49" name="think-cell Slide" r:id="rId21" imgW="287" imgH="288" progId="TCLayout.ActiveDocument.1">
                  <p:embed/>
                </p:oleObj>
              </mc:Choice>
              <mc:Fallback>
                <p:oleObj name="think-cell Slide" r:id="rId21" imgW="287" imgH="2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ZA" sz="1500" dirty="0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0" y="1131900"/>
            <a:ext cx="8961437" cy="495300"/>
            <a:chOff x="119063" y="1058863"/>
            <a:chExt cx="8961437" cy="495300"/>
          </a:xfrm>
        </p:grpSpPr>
        <p:sp>
          <p:nvSpPr>
            <p:cNvPr id="51" name="Rectangle 50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38150"/>
            <a:r>
              <a:rPr lang="en-GB" dirty="0"/>
              <a:t>Rhino horn stockpiles are stored in various places which has brought challenges</a:t>
            </a:r>
          </a:p>
        </p:txBody>
      </p:sp>
      <p:cxnSp>
        <p:nvCxnSpPr>
          <p:cNvPr id="36" name="Straight Connector 35"/>
          <p:cNvCxnSpPr/>
          <p:nvPr>
            <p:custDataLst>
              <p:tags r:id="rId4"/>
            </p:custDataLst>
          </p:nvPr>
        </p:nvCxnSpPr>
        <p:spPr bwMode="gray">
          <a:xfrm>
            <a:off x="3048000" y="2305050"/>
            <a:ext cx="2667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5"/>
            </p:custDataLst>
          </p:nvPr>
        </p:nvCxnSpPr>
        <p:spPr bwMode="gray">
          <a:xfrm>
            <a:off x="4000500" y="1543050"/>
            <a:ext cx="2667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6"/>
            </p:custDataLst>
          </p:nvPr>
        </p:nvCxnSpPr>
        <p:spPr bwMode="gray">
          <a:xfrm>
            <a:off x="2105025" y="3067050"/>
            <a:ext cx="2667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7"/>
            </p:custDataLst>
          </p:nvPr>
        </p:nvCxnSpPr>
        <p:spPr bwMode="gray">
          <a:xfrm>
            <a:off x="1152525" y="3819525"/>
            <a:ext cx="2667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228600" y="1447800"/>
          <a:ext cx="4953029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50" name="Chart" r:id="rId23" imgW="4952836" imgH="4000763" progId="MSGraph.Chart.8">
                  <p:embed followColorScheme="full"/>
                </p:oleObj>
              </mc:Choice>
              <mc:Fallback>
                <p:oleObj name="Chart" r:id="rId23" imgW="4952836" imgH="400076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28600" y="1447800"/>
                        <a:ext cx="4953029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4397375" y="5454650"/>
            <a:ext cx="415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/>
              <a:t>Total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397250" y="5454650"/>
            <a:ext cx="5222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/>
              <a:t>Home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4533900" y="12890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>
                <a:sym typeface="+mn-lt"/>
              </a:rPr>
              <a:t>x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3586163" y="18097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>
                <a:sym typeface="+mn-lt"/>
              </a:rPr>
              <a:t>x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2371725" y="5454650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500" dirty="0" smtClean="0">
                <a:sym typeface="+mn-lt"/>
              </a:rPr>
              <a:t>Private security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2638425" y="25717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>
                <a:sym typeface="+mn-lt"/>
              </a:rPr>
              <a:t>x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1419225" y="5454650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500" dirty="0" smtClean="0">
                <a:sym typeface="+mn-lt"/>
              </a:rPr>
              <a:t>Private </a:t>
            </a:r>
            <a:br>
              <a:rPr lang="en-ZA" altLang="en-US" sz="1500" dirty="0" smtClean="0">
                <a:sym typeface="+mn-lt"/>
              </a:rPr>
            </a:br>
            <a:r>
              <a:rPr lang="en-ZA" altLang="en-US" sz="1500" dirty="0" smtClean="0">
                <a:sym typeface="+mn-lt"/>
              </a:rPr>
              <a:t>vault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1690688" y="3328988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>
                <a:sym typeface="+mn-lt"/>
              </a:rPr>
              <a:t>x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29" name="Rectangle 28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6250" y="5454650"/>
            <a:ext cx="447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en-US" sz="1500" dirty="0" smtClean="0">
                <a:sym typeface="+mn-lt"/>
              </a:rPr>
              <a:t>Bank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742950" y="356552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ZA" altLang="en-US" sz="1500" dirty="0" smtClean="0">
                <a:sym typeface="+mn-lt"/>
              </a:rPr>
              <a:t>x</a:t>
            </a:r>
            <a:endParaRPr lang="en-ZA" sz="1500" noProof="0" dirty="0" smtClean="0">
              <a:sym typeface="+mn-lt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5677385" y="1216363"/>
            <a:ext cx="311260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sz="1500" dirty="0"/>
              <a:t>Safety of rhino horn </a:t>
            </a:r>
            <a:r>
              <a:rPr lang="en-US" sz="1500" dirty="0" smtClean="0"/>
              <a:t>in storage facilities is compromised as facilities is </a:t>
            </a:r>
            <a:r>
              <a:rPr lang="en-US" sz="1500" dirty="0"/>
              <a:t>not specific for rhino horn</a:t>
            </a:r>
          </a:p>
          <a:p>
            <a:pPr lvl="1">
              <a:spcBef>
                <a:spcPct val="20000"/>
              </a:spcBef>
            </a:pPr>
            <a:r>
              <a:rPr lang="en-US" sz="1500" dirty="0"/>
              <a:t>Security risks to </a:t>
            </a:r>
            <a:r>
              <a:rPr lang="en-US" sz="1500" dirty="0" smtClean="0"/>
              <a:t>owners and staff </a:t>
            </a:r>
            <a:r>
              <a:rPr lang="en-US" sz="1500" dirty="0"/>
              <a:t>i.e. </a:t>
            </a:r>
            <a:r>
              <a:rPr lang="en-US" sz="1500" dirty="0" smtClean="0"/>
              <a:t>armed attacks</a:t>
            </a:r>
            <a:endParaRPr lang="en-US" sz="1500" dirty="0"/>
          </a:p>
          <a:p>
            <a:pPr lvl="1">
              <a:spcBef>
                <a:spcPct val="20000"/>
              </a:spcBef>
            </a:pPr>
            <a:r>
              <a:rPr lang="en-US" sz="1500" dirty="0"/>
              <a:t>Audit challenges experienced all over the country</a:t>
            </a:r>
          </a:p>
          <a:p>
            <a:pPr lvl="1">
              <a:spcBef>
                <a:spcPct val="20000"/>
              </a:spcBef>
            </a:pPr>
            <a:r>
              <a:rPr lang="en-US" sz="1500" dirty="0" smtClean="0"/>
              <a:t>Permit compliance </a:t>
            </a:r>
            <a:r>
              <a:rPr lang="en-US" sz="1500" dirty="0"/>
              <a:t>and monitoring </a:t>
            </a:r>
            <a:r>
              <a:rPr lang="en-US" sz="1500" dirty="0" smtClean="0"/>
              <a:t>issues </a:t>
            </a:r>
            <a:endParaRPr lang="en-US" sz="1500" dirty="0"/>
          </a:p>
          <a:p>
            <a:pPr lvl="1">
              <a:spcBef>
                <a:spcPct val="20000"/>
              </a:spcBef>
            </a:pPr>
            <a:r>
              <a:rPr lang="en-US" sz="1500" dirty="0"/>
              <a:t>Expensive security costs (on individual owners)</a:t>
            </a:r>
          </a:p>
          <a:p>
            <a:pPr lvl="1">
              <a:spcBef>
                <a:spcPct val="20000"/>
              </a:spcBef>
            </a:pPr>
            <a:r>
              <a:rPr lang="en-US" sz="1500" dirty="0"/>
              <a:t>According to the survey conducted by </a:t>
            </a:r>
            <a:r>
              <a:rPr lang="en-US" sz="1500" dirty="0" err="1" smtClean="0"/>
              <a:t>PROA</a:t>
            </a:r>
            <a:r>
              <a:rPr lang="en-US" sz="1500" dirty="0" smtClean="0"/>
              <a:t> </a:t>
            </a:r>
            <a:r>
              <a:rPr lang="en-US" sz="1500" dirty="0"/>
              <a:t>60% of the owners are in </a:t>
            </a:r>
            <a:r>
              <a:rPr lang="en-US" sz="1500" dirty="0" err="1"/>
              <a:t>favour</a:t>
            </a:r>
            <a:r>
              <a:rPr lang="en-US" sz="1500" dirty="0"/>
              <a:t> of the </a:t>
            </a:r>
            <a:r>
              <a:rPr lang="en-US" sz="1500" dirty="0" err="1"/>
              <a:t>centralised</a:t>
            </a:r>
            <a:r>
              <a:rPr lang="en-US" sz="1500" dirty="0"/>
              <a:t> point </a:t>
            </a:r>
          </a:p>
          <a:p>
            <a:pPr lvl="1">
              <a:spcBef>
                <a:spcPct val="20000"/>
              </a:spcBef>
            </a:pPr>
            <a:r>
              <a:rPr lang="en-US" sz="1500" dirty="0"/>
              <a:t>Providers no longer want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rhino </a:t>
            </a:r>
            <a:r>
              <a:rPr lang="en-US" sz="1500" dirty="0"/>
              <a:t>stock piles due to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nature </a:t>
            </a:r>
            <a:r>
              <a:rPr lang="en-US" sz="1500" dirty="0"/>
              <a:t>of care required e.g. </a:t>
            </a:r>
            <a:r>
              <a:rPr lang="en-US" sz="1500" dirty="0" smtClean="0"/>
              <a:t>complain of smell</a:t>
            </a:r>
            <a:endParaRPr lang="en-US" sz="15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6241" y="5068562"/>
            <a:ext cx="817160" cy="8171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604" y="1266290"/>
            <a:ext cx="1105196" cy="184666"/>
            <a:chOff x="8026400" y="268904"/>
            <a:chExt cx="1105196" cy="184666"/>
          </a:xfrm>
        </p:grpSpPr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8280401" y="268904"/>
              <a:ext cx="85119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 smtClean="0">
                  <a:latin typeface="+mn-lt"/>
                </a:rPr>
                <a:t>Confidential 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46" name="LegendRectangle1"/>
            <p:cNvSpPr>
              <a:spLocks noChangeArrowheads="1"/>
            </p:cNvSpPr>
            <p:nvPr/>
          </p:nvSpPr>
          <p:spPr bwMode="auto">
            <a:xfrm>
              <a:off x="8026400" y="281068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 bwMode="gray">
          <a:xfrm>
            <a:off x="5252538" y="955256"/>
            <a:ext cx="244158" cy="365996"/>
            <a:chOff x="4302521" y="870998"/>
            <a:chExt cx="356397" cy="534249"/>
          </a:xfrm>
        </p:grpSpPr>
        <p:sp>
          <p:nvSpPr>
            <p:cNvPr id="53" name="Rectangle 52"/>
            <p:cNvSpPr/>
            <p:nvPr/>
          </p:nvSpPr>
          <p:spPr bwMode="gray">
            <a:xfrm>
              <a:off x="4438650" y="1114310"/>
              <a:ext cx="164155" cy="476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 bwMode="gray">
            <a:xfrm>
              <a:off x="4302521" y="870998"/>
              <a:ext cx="356397" cy="534249"/>
              <a:chOff x="346879" y="3091438"/>
              <a:chExt cx="356397" cy="534249"/>
            </a:xfrm>
            <a:solidFill>
              <a:schemeClr val="accent3"/>
            </a:solidFill>
          </p:grpSpPr>
          <p:sp>
            <p:nvSpPr>
              <p:cNvPr id="57" name="Freeform 13"/>
              <p:cNvSpPr>
                <a:spLocks noEditPoints="1"/>
              </p:cNvSpPr>
              <p:nvPr/>
            </p:nvSpPr>
            <p:spPr bwMode="gray">
              <a:xfrm flipH="1">
                <a:off x="397399" y="3091438"/>
                <a:ext cx="305877" cy="534249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>
                  <a:latin typeface="+mn-lt"/>
                </a:endParaRPr>
              </a:p>
            </p:txBody>
          </p:sp>
          <p:sp>
            <p:nvSpPr>
              <p:cNvPr id="59" name="Freeform 13"/>
              <p:cNvSpPr>
                <a:spLocks noEditPoints="1"/>
              </p:cNvSpPr>
              <p:nvPr/>
            </p:nvSpPr>
            <p:spPr bwMode="gray">
              <a:xfrm flipH="1">
                <a:off x="346879" y="3196597"/>
                <a:ext cx="185462" cy="323932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>
                  <a:latin typeface="+mn-lt"/>
                </a:endParaRPr>
              </a:p>
            </p:txBody>
          </p:sp>
        </p:grpSp>
      </p:grpSp>
      <p:cxnSp>
        <p:nvCxnSpPr>
          <p:cNvPr id="60" name="Straight Connector 59"/>
          <p:cNvCxnSpPr/>
          <p:nvPr/>
        </p:nvCxnSpPr>
        <p:spPr>
          <a:xfrm flipH="1">
            <a:off x="5346846" y="1264281"/>
            <a:ext cx="0" cy="4845729"/>
          </a:xfrm>
          <a:prstGeom prst="line">
            <a:avLst/>
          </a:prstGeom>
          <a:ln w="9525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E1</a:t>
            </a:r>
          </a:p>
        </p:txBody>
      </p:sp>
      <p:sp>
        <p:nvSpPr>
          <p:cNvPr id="47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48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5E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91547" y="873849"/>
            <a:ext cx="535391" cy="534542"/>
            <a:chOff x="2996265" y="1466155"/>
            <a:chExt cx="1133775" cy="1131976"/>
          </a:xfrm>
        </p:grpSpPr>
        <p:sp>
          <p:nvSpPr>
            <p:cNvPr id="61" name="Oval 60"/>
            <p:cNvSpPr/>
            <p:nvPr/>
          </p:nvSpPr>
          <p:spPr bwMode="gray">
            <a:xfrm>
              <a:off x="2996265" y="1466155"/>
              <a:ext cx="1133775" cy="113197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960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 err="1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62" name="Group 61"/>
            <p:cNvGrpSpPr/>
            <p:nvPr>
              <p:custDataLst>
                <p:tags r:id="rId19"/>
              </p:custDataLst>
            </p:nvPr>
          </p:nvGrpSpPr>
          <p:grpSpPr bwMode="gray">
            <a:xfrm>
              <a:off x="3187955" y="1644533"/>
              <a:ext cx="750394" cy="775221"/>
              <a:chOff x="5519452" y="3842652"/>
              <a:chExt cx="378904" cy="495782"/>
            </a:xfrm>
          </p:grpSpPr>
          <p:sp>
            <p:nvSpPr>
              <p:cNvPr id="63" name="Chevron 62"/>
              <p:cNvSpPr/>
              <p:nvPr/>
            </p:nvSpPr>
            <p:spPr bwMode="gray">
              <a:xfrm>
                <a:off x="5519452" y="3892550"/>
                <a:ext cx="192024" cy="395986"/>
              </a:xfrm>
              <a:prstGeom prst="chevron">
                <a:avLst>
                  <a:gd name="adj" fmla="val 37528"/>
                </a:avLst>
              </a:prstGeom>
              <a:solidFill>
                <a:schemeClr val="accent4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64" name="Chevron 63"/>
              <p:cNvSpPr/>
              <p:nvPr/>
            </p:nvSpPr>
            <p:spPr bwMode="gray">
              <a:xfrm>
                <a:off x="5657938" y="3842652"/>
                <a:ext cx="240418" cy="495782"/>
              </a:xfrm>
              <a:prstGeom prst="chevron">
                <a:avLst>
                  <a:gd name="adj" fmla="val 375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9601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 err="1">
                  <a:solidFill>
                    <a:srgbClr val="000000"/>
                  </a:solidFill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414" name="think-cell Slide" r:id="rId5" imgW="287" imgH="288" progId="TCLayout.ActiveDocument.1">
                  <p:embed/>
                </p:oleObj>
              </mc:Choice>
              <mc:Fallback>
                <p:oleObj name="think-cell Slide" r:id="rId5" imgW="287" imgH="28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ZA" dirty="0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212582"/>
            <a:ext cx="8961437" cy="495300"/>
            <a:chOff x="119063" y="1058863"/>
            <a:chExt cx="8961437" cy="495300"/>
          </a:xfrm>
        </p:grpSpPr>
        <p:sp>
          <p:nvSpPr>
            <p:cNvPr id="25" name="Rectangle 24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490" y="1850395"/>
            <a:ext cx="3640511" cy="3603908"/>
          </a:xfrm>
          <a:prstGeom prst="ellipse">
            <a:avLst/>
          </a:prstGeom>
        </p:spPr>
      </p:pic>
      <p:sp>
        <p:nvSpPr>
          <p:cNvPr id="70" name="Arc 69"/>
          <p:cNvSpPr/>
          <p:nvPr/>
        </p:nvSpPr>
        <p:spPr>
          <a:xfrm rot="19255747">
            <a:off x="2581159" y="1530793"/>
            <a:ext cx="4201750" cy="4269046"/>
          </a:xfrm>
          <a:prstGeom prst="arc">
            <a:avLst>
              <a:gd name="adj1" fmla="val 2788110"/>
              <a:gd name="adj2" fmla="val 5455744"/>
            </a:avLst>
          </a:prstGeom>
          <a:ln w="3524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1" name="Arc 70"/>
          <p:cNvSpPr/>
          <p:nvPr/>
        </p:nvSpPr>
        <p:spPr>
          <a:xfrm rot="19255747">
            <a:off x="2581159" y="1530793"/>
            <a:ext cx="4201750" cy="4269046"/>
          </a:xfrm>
          <a:prstGeom prst="arc">
            <a:avLst>
              <a:gd name="adj1" fmla="val 21474080"/>
              <a:gd name="adj2" fmla="val 2588051"/>
            </a:avLst>
          </a:prstGeom>
          <a:ln w="352425">
            <a:solidFill>
              <a:srgbClr val="D6C7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6088"/>
            <a:r>
              <a:rPr lang="en-GB" dirty="0"/>
              <a:t>There are significant advantages to private centralised horn stockpiles, including auditability and security</a:t>
            </a:r>
          </a:p>
        </p:txBody>
      </p:sp>
      <p:sp>
        <p:nvSpPr>
          <p:cNvPr id="3" name="Arc 2"/>
          <p:cNvSpPr/>
          <p:nvPr/>
        </p:nvSpPr>
        <p:spPr>
          <a:xfrm rot="19255747">
            <a:off x="2551089" y="1648281"/>
            <a:ext cx="3989490" cy="4098316"/>
          </a:xfrm>
          <a:prstGeom prst="arc">
            <a:avLst>
              <a:gd name="adj1" fmla="val 16200000"/>
              <a:gd name="adj2" fmla="val 21378128"/>
            </a:avLst>
          </a:prstGeom>
          <a:ln w="352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4" name="Arc 53"/>
          <p:cNvSpPr/>
          <p:nvPr/>
        </p:nvSpPr>
        <p:spPr>
          <a:xfrm rot="19255747">
            <a:off x="2507884" y="1679159"/>
            <a:ext cx="3945670" cy="3945670"/>
          </a:xfrm>
          <a:prstGeom prst="arc">
            <a:avLst>
              <a:gd name="adj1" fmla="val 92829"/>
              <a:gd name="adj2" fmla="val 5207825"/>
            </a:avLst>
          </a:prstGeom>
          <a:ln w="3524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5" name="Arc 54"/>
          <p:cNvSpPr/>
          <p:nvPr/>
        </p:nvSpPr>
        <p:spPr>
          <a:xfrm rot="19255747">
            <a:off x="2507884" y="1679159"/>
            <a:ext cx="3945670" cy="3945670"/>
          </a:xfrm>
          <a:prstGeom prst="arc">
            <a:avLst>
              <a:gd name="adj1" fmla="val 5579350"/>
              <a:gd name="adj2" fmla="val 10681277"/>
            </a:avLst>
          </a:prstGeom>
          <a:ln w="3524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6" name="Arc 55"/>
          <p:cNvSpPr/>
          <p:nvPr/>
        </p:nvSpPr>
        <p:spPr>
          <a:xfrm rot="19255747">
            <a:off x="2507884" y="1679159"/>
            <a:ext cx="3945670" cy="3945670"/>
          </a:xfrm>
          <a:prstGeom prst="arc">
            <a:avLst>
              <a:gd name="adj1" fmla="val 11010590"/>
              <a:gd name="adj2" fmla="val 16043687"/>
            </a:avLst>
          </a:prstGeom>
          <a:ln w="3524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 rot="16910990">
            <a:off x="2636793" y="1893056"/>
            <a:ext cx="3262433" cy="35166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ELECTRONIC DATA</a:t>
            </a:r>
            <a:endPara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 rot="340292">
            <a:off x="2675282" y="1650714"/>
            <a:ext cx="3646501" cy="3631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 AND SPECIFIC 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RHINO</a:t>
            </a:r>
            <a:endPara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 rot="5719263">
            <a:off x="3059009" y="1824996"/>
            <a:ext cx="3262433" cy="35166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</a:t>
            </a:r>
            <a:endPara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 rot="11309594">
            <a:off x="2812586" y="2072032"/>
            <a:ext cx="3262433" cy="35166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COST EFFECTIVE</a:t>
            </a:r>
            <a:endParaRPr lang="en-U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 rot="4984173">
            <a:off x="2642843" y="1023327"/>
            <a:ext cx="3262433" cy="487895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9545675"/>
              </a:avLst>
            </a:prstTxWarp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Govt </a:t>
            </a:r>
            <a:endParaRPr lang="en-US" sz="140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 rot="7474930">
            <a:off x="2385120" y="24604"/>
            <a:ext cx="3262433" cy="604878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9545675"/>
              </a:avLst>
            </a:prstTxWarp>
            <a:spAutoFit/>
          </a:bodyPr>
          <a:lstStyle/>
          <a:p>
            <a:pPr algn="ctr"/>
            <a:r>
              <a:rPr lang="en-US" sz="14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Private </a:t>
            </a:r>
            <a:endParaRPr lang="en-US" sz="140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6231" y="2913247"/>
            <a:ext cx="3229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 </a:t>
            </a:r>
          </a:p>
          <a:p>
            <a:pPr algn="ctr"/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CENTRALISED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RHINO HORN</a:t>
            </a:r>
          </a:p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STORAGE 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E1</a:t>
            </a:r>
          </a:p>
        </p:txBody>
      </p:sp>
      <p:sp>
        <p:nvSpPr>
          <p:cNvPr id="22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23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5E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17999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61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BDBDBD"/>
              </a:clrFrom>
              <a:clrTo>
                <a:srgbClr val="BDBDB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88" y="1018164"/>
            <a:ext cx="8751997" cy="50954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Rectangle 2"/>
          <p:cNvSpPr/>
          <p:nvPr/>
        </p:nvSpPr>
        <p:spPr>
          <a:xfrm>
            <a:off x="37988" y="932873"/>
            <a:ext cx="8828921" cy="5292436"/>
          </a:xfrm>
          <a:prstGeom prst="rect">
            <a:avLst/>
          </a:prstGeom>
          <a:solidFill>
            <a:schemeClr val="bg2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85115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US" dirty="0" smtClean="0"/>
              <a:t>To ensure no leaks, we would </a:t>
            </a:r>
            <a:r>
              <a:rPr lang="en-US" dirty="0"/>
              <a:t>regulate </a:t>
            </a:r>
            <a:r>
              <a:rPr lang="en-US" dirty="0" smtClean="0"/>
              <a:t>around the following areas and other emerging areas</a:t>
            </a:r>
            <a:endParaRPr lang="en-US" dirty="0"/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843166" y="1321653"/>
            <a:ext cx="1649436" cy="1331179"/>
          </a:xfrm>
          <a:prstGeom prst="rect">
            <a:avLst/>
          </a:prstGeom>
          <a:solidFill>
            <a:srgbClr val="E7E7E7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64592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Foreigner </a:t>
            </a:r>
            <a:r>
              <a:rPr lang="en-GB" dirty="0">
                <a:solidFill>
                  <a:schemeClr val="tx1"/>
                </a:solidFill>
              </a:rPr>
              <a:t>transaction</a:t>
            </a: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843166" y="2848264"/>
            <a:ext cx="1649436" cy="1331179"/>
          </a:xfrm>
          <a:prstGeom prst="rect">
            <a:avLst/>
          </a:prstGeom>
          <a:solidFill>
            <a:srgbClr val="E7E7E7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64592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of Rhino horn for sale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843166" y="4381315"/>
            <a:ext cx="1649436" cy="1331179"/>
          </a:xfrm>
          <a:prstGeom prst="rect">
            <a:avLst/>
          </a:prstGeom>
          <a:solidFill>
            <a:srgbClr val="E7E7E7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64592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Movement of rhino horn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2547185" y="1424677"/>
            <a:ext cx="607538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  <a:buClr>
                <a:schemeClr val="bg1"/>
              </a:buClr>
            </a:pPr>
            <a:r>
              <a:rPr lang="en-US" sz="1500" b="1" dirty="0" smtClean="0"/>
              <a:t>Import permits will have to be issued in home country before export permit is issued in SA</a:t>
            </a:r>
            <a:endParaRPr lang="en-US" sz="1500" b="1" dirty="0"/>
          </a:p>
          <a:p>
            <a:pPr lvl="1">
              <a:spcBef>
                <a:spcPct val="40000"/>
              </a:spcBef>
              <a:buClr>
                <a:schemeClr val="bg1"/>
              </a:buClr>
            </a:pPr>
            <a:r>
              <a:rPr lang="en-GB" sz="1500" b="1" dirty="0" smtClean="0"/>
              <a:t>Additional </a:t>
            </a:r>
            <a:r>
              <a:rPr lang="en-GB" sz="1500" b="1" dirty="0"/>
              <a:t>requirement for transactions involving </a:t>
            </a:r>
            <a:r>
              <a:rPr lang="en-GB" sz="1500" b="1" dirty="0" smtClean="0"/>
              <a:t>foreigners</a:t>
            </a:r>
          </a:p>
          <a:p>
            <a:pPr lvl="1">
              <a:spcBef>
                <a:spcPct val="40000"/>
              </a:spcBef>
              <a:buClr>
                <a:schemeClr val="bg1"/>
              </a:buClr>
            </a:pPr>
            <a:r>
              <a:rPr lang="en-GB" sz="1500" b="1" dirty="0" smtClean="0"/>
              <a:t>Regulation limiting </a:t>
            </a:r>
            <a:r>
              <a:rPr lang="en-GB" sz="1500" b="1" dirty="0"/>
              <a:t>the number of rhino horns to be exported for personal </a:t>
            </a:r>
            <a:r>
              <a:rPr lang="en-GB" sz="1500" b="1" dirty="0" smtClean="0"/>
              <a:t>effect</a:t>
            </a:r>
            <a:endParaRPr lang="en-US" sz="1500" b="1" dirty="0"/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2547184" y="2951289"/>
            <a:ext cx="60753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GB" sz="1500" b="1" dirty="0"/>
              <a:t>Prohibit the creation of powder and trade in shaving (exclusion for dehorning and micro chipping, export of these is always prohibited)</a:t>
            </a:r>
          </a:p>
          <a:p>
            <a:pPr lvl="1">
              <a:buClr>
                <a:schemeClr val="bg1"/>
              </a:buClr>
            </a:pPr>
            <a:r>
              <a:rPr lang="en-GB" sz="1500" b="1" dirty="0" smtClean="0"/>
              <a:t>Include </a:t>
            </a:r>
            <a:r>
              <a:rPr lang="en-GB" sz="1500" b="1" i="1" dirty="0" err="1" smtClean="0"/>
              <a:t>Diceros</a:t>
            </a:r>
            <a:r>
              <a:rPr lang="en-GB" sz="1500" b="1" i="1" dirty="0" smtClean="0"/>
              <a:t> </a:t>
            </a:r>
            <a:r>
              <a:rPr lang="en-GB" sz="1500" b="1" i="1" dirty="0" err="1" smtClean="0"/>
              <a:t>bicornis</a:t>
            </a:r>
            <a:r>
              <a:rPr lang="en-GB" sz="1500" b="1" i="1" dirty="0" smtClean="0"/>
              <a:t> </a:t>
            </a:r>
            <a:r>
              <a:rPr lang="en-GB" sz="1500" b="1" i="1" dirty="0" err="1" smtClean="0"/>
              <a:t>michaeli</a:t>
            </a:r>
            <a:r>
              <a:rPr lang="en-GB" sz="1500" b="1" dirty="0" smtClean="0"/>
              <a:t> </a:t>
            </a:r>
            <a:r>
              <a:rPr lang="en-GB" sz="1500" b="1" dirty="0"/>
              <a:t>(need to amend AIS regulations to remove this species from the AIS </a:t>
            </a:r>
            <a:r>
              <a:rPr lang="en-GB" sz="1500" b="1" dirty="0" smtClean="0"/>
              <a:t>list)</a:t>
            </a:r>
          </a:p>
          <a:p>
            <a:pPr lvl="1">
              <a:buClr>
                <a:schemeClr val="bg1"/>
              </a:buClr>
            </a:pPr>
            <a:r>
              <a:rPr lang="en-GB" sz="1500" b="1" dirty="0" smtClean="0"/>
              <a:t>Inspection of rhino horn to be traded</a:t>
            </a:r>
            <a:endParaRPr lang="en-US" sz="1500" b="1" dirty="0"/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2547184" y="4484339"/>
            <a:ext cx="594643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GB" sz="1500" b="1" dirty="0"/>
              <a:t>Prescribing the port of entry and exit </a:t>
            </a:r>
            <a:r>
              <a:rPr lang="en-GB" sz="1500" b="1" dirty="0" smtClean="0"/>
              <a:t>e.g., </a:t>
            </a:r>
            <a:r>
              <a:rPr lang="en-GB" sz="1500" b="1" dirty="0"/>
              <a:t>OR </a:t>
            </a:r>
            <a:r>
              <a:rPr lang="en-GB" sz="1500" b="1" dirty="0" smtClean="0"/>
              <a:t>Tambo </a:t>
            </a:r>
            <a:r>
              <a:rPr lang="en-GB" sz="1500" b="1" dirty="0"/>
              <a:t>– for control purpose</a:t>
            </a:r>
          </a:p>
          <a:p>
            <a:pPr lvl="1">
              <a:buClr>
                <a:schemeClr val="bg1"/>
              </a:buClr>
            </a:pPr>
            <a:r>
              <a:rPr lang="en-GB" sz="1500" b="1" dirty="0" smtClean="0"/>
              <a:t>Compliance monitoring of movement of rhino horn </a:t>
            </a:r>
          </a:p>
          <a:p>
            <a:pPr lvl="1">
              <a:buClr>
                <a:schemeClr val="bg1"/>
              </a:buClr>
            </a:pPr>
            <a:r>
              <a:rPr lang="en-US" sz="1500" b="1" dirty="0" smtClean="0"/>
              <a:t>Collaboration with Home Affairs on regulation on persons crossing with rhino horn</a:t>
            </a:r>
            <a:endParaRPr lang="en-US" sz="1500" b="1" dirty="0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843166" y="2834259"/>
            <a:ext cx="7650455" cy="0"/>
          </a:xfrm>
          <a:prstGeom prst="line">
            <a:avLst/>
          </a:prstGeom>
          <a:ln w="12700" cap="rnd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843166" y="4380185"/>
            <a:ext cx="7650455" cy="0"/>
          </a:xfrm>
          <a:prstGeom prst="line">
            <a:avLst/>
          </a:prstGeom>
          <a:ln w="12700" cap="rnd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vin tracker circle"/>
          <p:cNvSpPr>
            <a:spLocks/>
          </p:cNvSpPr>
          <p:nvPr/>
        </p:nvSpPr>
        <p:spPr>
          <a:xfrm>
            <a:off x="544435" y="1863798"/>
            <a:ext cx="246888" cy="246888"/>
          </a:xfrm>
          <a:prstGeom prst="ellipse">
            <a:avLst/>
          </a:prstGeom>
          <a:noFill/>
          <a:ln w="19050">
            <a:noFill/>
          </a:ln>
          <a:effectLst/>
        </p:spPr>
        <p:txBody>
          <a:bodyPr wrap="square" lIns="73148" tIns="73148" rIns="73148" bIns="73148" anchor="ctr" anchorCtr="1">
            <a:noAutofit/>
          </a:bodyPr>
          <a:lstStyle/>
          <a:p>
            <a:pPr defTabSz="895255"/>
            <a:r>
              <a:rPr lang="en-US" sz="2352" dirty="0">
                <a:cs typeface="Arial" charset="0"/>
              </a:rPr>
              <a:t>1</a:t>
            </a:r>
          </a:p>
        </p:txBody>
      </p:sp>
      <p:sp>
        <p:nvSpPr>
          <p:cNvPr id="42" name="Marvin tracker circle"/>
          <p:cNvSpPr>
            <a:spLocks/>
          </p:cNvSpPr>
          <p:nvPr/>
        </p:nvSpPr>
        <p:spPr>
          <a:xfrm>
            <a:off x="544435" y="3390409"/>
            <a:ext cx="246888" cy="246888"/>
          </a:xfrm>
          <a:prstGeom prst="ellipse">
            <a:avLst/>
          </a:prstGeom>
          <a:noFill/>
          <a:ln w="19050">
            <a:noFill/>
          </a:ln>
          <a:effectLst/>
        </p:spPr>
        <p:txBody>
          <a:bodyPr wrap="square" lIns="73148" tIns="73148" rIns="73148" bIns="73148" anchor="ctr" anchorCtr="1">
            <a:noAutofit/>
          </a:bodyPr>
          <a:lstStyle/>
          <a:p>
            <a:pPr defTabSz="895255"/>
            <a:r>
              <a:rPr lang="en-US" sz="2352" dirty="0">
                <a:cs typeface="Arial" charset="0"/>
              </a:rPr>
              <a:t>2</a:t>
            </a:r>
          </a:p>
        </p:txBody>
      </p:sp>
      <p:sp>
        <p:nvSpPr>
          <p:cNvPr id="43" name="Marvin tracker circle"/>
          <p:cNvSpPr>
            <a:spLocks/>
          </p:cNvSpPr>
          <p:nvPr/>
        </p:nvSpPr>
        <p:spPr>
          <a:xfrm>
            <a:off x="544435" y="4923460"/>
            <a:ext cx="246888" cy="246888"/>
          </a:xfrm>
          <a:prstGeom prst="ellipse">
            <a:avLst/>
          </a:prstGeom>
          <a:noFill/>
          <a:ln w="19050">
            <a:noFill/>
          </a:ln>
          <a:effectLst/>
        </p:spPr>
        <p:txBody>
          <a:bodyPr wrap="square" lIns="73148" tIns="73148" rIns="73148" bIns="73148" anchor="ctr" anchorCtr="1">
            <a:noAutofit/>
          </a:bodyPr>
          <a:lstStyle/>
          <a:p>
            <a:pPr defTabSz="895255"/>
            <a:r>
              <a:rPr lang="en-US" sz="2352" dirty="0">
                <a:cs typeface="Arial" charset="0"/>
              </a:rPr>
              <a:t>3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65" y="809427"/>
            <a:ext cx="89609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E2</a:t>
            </a:r>
          </a:p>
        </p:txBody>
      </p:sp>
      <p:sp>
        <p:nvSpPr>
          <p:cNvPr id="19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0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85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ZA" altLang="en-US" dirty="0"/>
              <a:t>National consolidation of wildlife regulation is necessary for cohesion in implementation of regulation</a:t>
            </a:r>
            <a:endParaRPr lang="en-US" altLang="en-US" dirty="0"/>
          </a:p>
        </p:txBody>
      </p:sp>
      <p:sp>
        <p:nvSpPr>
          <p:cNvPr id="59" name="Rectangle 58"/>
          <p:cNvSpPr>
            <a:spLocks/>
          </p:cNvSpPr>
          <p:nvPr/>
        </p:nvSpPr>
        <p:spPr>
          <a:xfrm>
            <a:off x="207319" y="932051"/>
            <a:ext cx="6419286" cy="517407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593432" y="2529176"/>
            <a:ext cx="8656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Free State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593432" y="1338644"/>
            <a:ext cx="1669405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2698502" y="1338644"/>
            <a:ext cx="1669405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2698502" y="2529176"/>
            <a:ext cx="7245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Gauteng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2413343" y="1782134"/>
            <a:ext cx="10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=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448184" y="1829553"/>
            <a:ext cx="25554" cy="14533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82739" y="1338644"/>
            <a:ext cx="248710" cy="24871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sz="1400" dirty="0"/>
              <a:t>1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593432" y="4177796"/>
            <a:ext cx="7245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Gauteng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593432" y="2987264"/>
            <a:ext cx="1669405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A permit is not required to purchase rhino horn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>
          <a:xfrm>
            <a:off x="2698502" y="2987264"/>
            <a:ext cx="1669405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A permit is required to purchase rhino horn</a:t>
            </a: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2698502" y="4177796"/>
            <a:ext cx="7550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National 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2413343" y="3430754"/>
            <a:ext cx="10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=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448184" y="3465899"/>
            <a:ext cx="25554" cy="14533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82739" y="2987264"/>
            <a:ext cx="248710" cy="24871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sz="1400" dirty="0"/>
              <a:t>2</a:t>
            </a: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593432" y="5826415"/>
            <a:ext cx="9521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North West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93432" y="4635883"/>
            <a:ext cx="1669405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A permit is not required to hunt on a game farm with adequate enclosure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2648950" y="4635883"/>
            <a:ext cx="1718957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A permit </a:t>
            </a:r>
            <a:r>
              <a:rPr lang="en-US" sz="1400" dirty="0">
                <a:solidFill>
                  <a:schemeClr val="tx1"/>
                </a:solidFill>
              </a:rPr>
              <a:t>&amp;</a:t>
            </a:r>
            <a:r>
              <a:rPr lang="en-US" sz="1400" dirty="0" smtClean="0">
                <a:solidFill>
                  <a:schemeClr val="tx1"/>
                </a:solidFill>
              </a:rPr>
              <a:t> hunting license is required to hunt on a game farm with adequate enclosure</a:t>
            </a: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2698502" y="5826415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KZN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4804043" y="4635883"/>
            <a:ext cx="1669405" cy="116397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A permit is required to hunt on a game farm with adequate enclosure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4893251" y="5826415"/>
            <a:ext cx="7550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National 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413343" y="5079373"/>
            <a:ext cx="10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=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448184" y="5132929"/>
            <a:ext cx="25554" cy="14533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/>
          </p:cNvSpPr>
          <p:nvPr/>
        </p:nvSpPr>
        <p:spPr>
          <a:xfrm>
            <a:off x="4518649" y="5079373"/>
            <a:ext cx="1041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accent3"/>
                </a:solidFill>
              </a:rPr>
              <a:t>=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47353" y="5132929"/>
            <a:ext cx="25554" cy="14533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82739" y="4635883"/>
            <a:ext cx="248710" cy="24871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sz="14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90533" y="932050"/>
            <a:ext cx="1763586" cy="517407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9" tIns="72009" rIns="72009" bIns="72009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400" dirty="0" smtClean="0"/>
              <a:t>Lack of cohesion between provinces and between provinces and national government </a:t>
            </a:r>
            <a:endParaRPr lang="en-US" sz="1400" dirty="0"/>
          </a:p>
          <a:p>
            <a:pPr lvl="1"/>
            <a:r>
              <a:rPr lang="en-US" sz="1400" dirty="0" smtClean="0"/>
              <a:t>Difficulty in implementing a national integrated permit system</a:t>
            </a:r>
          </a:p>
          <a:p>
            <a:pPr lvl="1"/>
            <a:r>
              <a:rPr lang="en-US" sz="1400" dirty="0" smtClean="0"/>
              <a:t>Conflict between enforcement and owners</a:t>
            </a:r>
            <a:endParaRPr lang="en-US" sz="1400" dirty="0"/>
          </a:p>
          <a:p>
            <a:pPr lvl="1"/>
            <a:r>
              <a:rPr lang="en-US" sz="1400" dirty="0" smtClean="0"/>
              <a:t>Corruption through cracks in the system</a:t>
            </a:r>
          </a:p>
          <a:p>
            <a:pPr lvl="1"/>
            <a:r>
              <a:rPr lang="en-US" sz="1400" dirty="0" smtClean="0"/>
              <a:t>Cumbersome compliance 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207319" y="932050"/>
            <a:ext cx="6419286" cy="34661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Currently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688" y="1397870"/>
            <a:ext cx="15941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400" dirty="0" smtClean="0"/>
              <a:t>A </a:t>
            </a:r>
            <a:r>
              <a:rPr lang="en-GB" sz="1400" dirty="0"/>
              <a:t>permit is not needed to move game from one farm to the other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19699" y="1426175"/>
            <a:ext cx="15941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400" dirty="0" smtClean="0"/>
              <a:t>A </a:t>
            </a:r>
            <a:r>
              <a:rPr lang="en-GB" sz="1400" dirty="0"/>
              <a:t>permit </a:t>
            </a:r>
            <a:r>
              <a:rPr lang="en-GB" sz="1400" dirty="0" smtClean="0"/>
              <a:t>required to </a:t>
            </a:r>
            <a:r>
              <a:rPr lang="en-GB" sz="1400" dirty="0"/>
              <a:t>move game from one farm to the other </a:t>
            </a:r>
          </a:p>
        </p:txBody>
      </p:sp>
      <p:grpSp>
        <p:nvGrpSpPr>
          <p:cNvPr id="36" name="Group 35"/>
          <p:cNvGrpSpPr/>
          <p:nvPr/>
        </p:nvGrpSpPr>
        <p:grpSpPr bwMode="gray">
          <a:xfrm>
            <a:off x="6700462" y="3205034"/>
            <a:ext cx="244158" cy="365996"/>
            <a:chOff x="4302521" y="870998"/>
            <a:chExt cx="356397" cy="534249"/>
          </a:xfrm>
        </p:grpSpPr>
        <p:sp>
          <p:nvSpPr>
            <p:cNvPr id="37" name="Rectangle 36"/>
            <p:cNvSpPr/>
            <p:nvPr/>
          </p:nvSpPr>
          <p:spPr bwMode="gray">
            <a:xfrm>
              <a:off x="4438650" y="1114310"/>
              <a:ext cx="164155" cy="476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78" dirty="0" err="1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 bwMode="gray">
            <a:xfrm>
              <a:off x="4302521" y="870998"/>
              <a:ext cx="356397" cy="534249"/>
              <a:chOff x="346879" y="3091438"/>
              <a:chExt cx="356397" cy="534249"/>
            </a:xfrm>
            <a:solidFill>
              <a:schemeClr val="accent3"/>
            </a:solidFill>
          </p:grpSpPr>
          <p:sp>
            <p:nvSpPr>
              <p:cNvPr id="47" name="Freeform 13"/>
              <p:cNvSpPr>
                <a:spLocks noEditPoints="1"/>
              </p:cNvSpPr>
              <p:nvPr/>
            </p:nvSpPr>
            <p:spPr bwMode="gray">
              <a:xfrm flipH="1">
                <a:off x="397399" y="3091438"/>
                <a:ext cx="305877" cy="534249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  <p:sp>
            <p:nvSpPr>
              <p:cNvPr id="48" name="Freeform 13"/>
              <p:cNvSpPr>
                <a:spLocks noEditPoints="1"/>
              </p:cNvSpPr>
              <p:nvPr/>
            </p:nvSpPr>
            <p:spPr bwMode="gray">
              <a:xfrm flipH="1">
                <a:off x="346879" y="3196597"/>
                <a:ext cx="185462" cy="323932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 bwMode="gray">
          <a:xfrm>
            <a:off x="6700462" y="2877980"/>
            <a:ext cx="244158" cy="365996"/>
            <a:chOff x="4302521" y="870998"/>
            <a:chExt cx="356397" cy="534249"/>
          </a:xfrm>
        </p:grpSpPr>
        <p:sp>
          <p:nvSpPr>
            <p:cNvPr id="53" name="Rectangle 52"/>
            <p:cNvSpPr/>
            <p:nvPr/>
          </p:nvSpPr>
          <p:spPr bwMode="gray">
            <a:xfrm>
              <a:off x="4438650" y="1114310"/>
              <a:ext cx="164155" cy="476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78" dirty="0" err="1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 bwMode="gray">
            <a:xfrm>
              <a:off x="4302521" y="870998"/>
              <a:ext cx="356397" cy="534249"/>
              <a:chOff x="346879" y="3091438"/>
              <a:chExt cx="356397" cy="534249"/>
            </a:xfrm>
            <a:solidFill>
              <a:schemeClr val="accent3"/>
            </a:solidFill>
          </p:grpSpPr>
          <p:sp>
            <p:nvSpPr>
              <p:cNvPr id="63" name="Freeform 13"/>
              <p:cNvSpPr>
                <a:spLocks noEditPoints="1"/>
              </p:cNvSpPr>
              <p:nvPr/>
            </p:nvSpPr>
            <p:spPr bwMode="gray">
              <a:xfrm flipH="1">
                <a:off x="397399" y="3091438"/>
                <a:ext cx="305877" cy="534249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gray">
              <a:xfrm flipH="1">
                <a:off x="346879" y="3196597"/>
                <a:ext cx="185462" cy="323932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 bwMode="gray">
          <a:xfrm>
            <a:off x="6700462" y="2591545"/>
            <a:ext cx="244158" cy="365996"/>
            <a:chOff x="4302521" y="870998"/>
            <a:chExt cx="356397" cy="534249"/>
          </a:xfrm>
        </p:grpSpPr>
        <p:sp>
          <p:nvSpPr>
            <p:cNvPr id="67" name="Rectangle 66"/>
            <p:cNvSpPr/>
            <p:nvPr/>
          </p:nvSpPr>
          <p:spPr bwMode="gray">
            <a:xfrm>
              <a:off x="4438650" y="1114310"/>
              <a:ext cx="164155" cy="476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78" dirty="0" err="1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 bwMode="gray">
            <a:xfrm>
              <a:off x="4302521" y="870998"/>
              <a:ext cx="356397" cy="534249"/>
              <a:chOff x="346879" y="3091438"/>
              <a:chExt cx="356397" cy="534249"/>
            </a:xfrm>
            <a:solidFill>
              <a:schemeClr val="accent3"/>
            </a:solidFill>
          </p:grpSpPr>
          <p:sp>
            <p:nvSpPr>
              <p:cNvPr id="69" name="Freeform 13"/>
              <p:cNvSpPr>
                <a:spLocks noEditPoints="1"/>
              </p:cNvSpPr>
              <p:nvPr/>
            </p:nvSpPr>
            <p:spPr bwMode="gray">
              <a:xfrm flipH="1">
                <a:off x="397399" y="3091438"/>
                <a:ext cx="305877" cy="534249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  <p:sp>
            <p:nvSpPr>
              <p:cNvPr id="70" name="Freeform 13"/>
              <p:cNvSpPr>
                <a:spLocks noEditPoints="1"/>
              </p:cNvSpPr>
              <p:nvPr/>
            </p:nvSpPr>
            <p:spPr bwMode="gray">
              <a:xfrm flipH="1">
                <a:off x="346879" y="3196597"/>
                <a:ext cx="185462" cy="323932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</p:grpSp>
      </p:grpSp>
      <p:pic>
        <p:nvPicPr>
          <p:cNvPr id="1071108" name="Picture 4" descr="Image result for South africa provin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3" y="2341075"/>
            <a:ext cx="2147106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E3</a:t>
            </a:r>
          </a:p>
        </p:txBody>
      </p:sp>
      <p:sp>
        <p:nvSpPr>
          <p:cNvPr id="71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09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35" y="4213102"/>
            <a:ext cx="1393825" cy="930571"/>
          </a:xfrm>
          <a:prstGeom prst="roundRect">
            <a:avLst>
              <a:gd name="adj" fmla="val 6287"/>
            </a:avLst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GB" dirty="0"/>
              <a:t>To achieve national consolidation in wildlife regulation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4" y="820364"/>
            <a:ext cx="36031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L</a:t>
            </a:r>
            <a:r>
              <a:rPr lang="en-GB" b="1" dirty="0" smtClean="0">
                <a:solidFill>
                  <a:schemeClr val="tx2"/>
                </a:solidFill>
              </a:rPr>
              <a:t>ook at best practice experience from past harmonisation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4" y="1401683"/>
            <a:ext cx="360310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33363" indent="-233363">
              <a:spcBef>
                <a:spcPct val="100000"/>
              </a:spcBef>
            </a:pPr>
            <a:r>
              <a:rPr lang="en-GB" dirty="0"/>
              <a:t>1.</a:t>
            </a:r>
            <a:r>
              <a:rPr lang="en-GB" b="1" dirty="0"/>
              <a:t> </a:t>
            </a:r>
            <a:r>
              <a:rPr lang="en-GB" dirty="0"/>
              <a:t>Harmonised all </a:t>
            </a:r>
            <a:r>
              <a:rPr lang="en-GB" dirty="0" err="1"/>
              <a:t>EIA</a:t>
            </a:r>
            <a:r>
              <a:rPr lang="en-GB" dirty="0"/>
              <a:t> </a:t>
            </a:r>
            <a:r>
              <a:rPr lang="en-GB" dirty="0" smtClean="0"/>
              <a:t>legislation -  </a:t>
            </a:r>
            <a:r>
              <a:rPr lang="en-GB" dirty="0"/>
              <a:t>All environmental authorisation are dealt with in </a:t>
            </a:r>
            <a:r>
              <a:rPr lang="en-GB" dirty="0" smtClean="0"/>
              <a:t>terms </a:t>
            </a:r>
            <a:r>
              <a:rPr lang="en-GB" dirty="0"/>
              <a:t>of </a:t>
            </a:r>
            <a:r>
              <a:rPr lang="en-GB" dirty="0" err="1"/>
              <a:t>NEMA</a:t>
            </a:r>
            <a:r>
              <a:rPr lang="en-GB" dirty="0"/>
              <a:t>: </a:t>
            </a:r>
            <a:r>
              <a:rPr lang="en-GB" dirty="0" err="1" smtClean="0"/>
              <a:t>EIA</a:t>
            </a:r>
            <a:r>
              <a:rPr lang="en-GB" dirty="0" smtClean="0"/>
              <a:t> provisions</a:t>
            </a:r>
          </a:p>
          <a:p>
            <a:pPr marL="233363" indent="-233363">
              <a:spcBef>
                <a:spcPct val="100000"/>
              </a:spcBef>
            </a:pPr>
            <a:r>
              <a:rPr lang="en-GB" dirty="0" smtClean="0"/>
              <a:t> </a:t>
            </a:r>
          </a:p>
          <a:p>
            <a:pPr marL="233363" indent="-233363">
              <a:spcBef>
                <a:spcPct val="100000"/>
              </a:spcBef>
            </a:pPr>
            <a:r>
              <a:rPr lang="en-GB" dirty="0" smtClean="0"/>
              <a:t>2</a:t>
            </a:r>
            <a:r>
              <a:rPr lang="en-GB" dirty="0"/>
              <a:t>. </a:t>
            </a:r>
            <a:r>
              <a:rPr lang="en-GB" dirty="0" smtClean="0"/>
              <a:t>Gauteng </a:t>
            </a:r>
            <a:r>
              <a:rPr lang="en-GB" dirty="0"/>
              <a:t>has harmonised the nature conservation Bill </a:t>
            </a:r>
            <a:r>
              <a:rPr lang="en-GB" dirty="0" smtClean="0"/>
              <a:t>with </a:t>
            </a:r>
            <a:r>
              <a:rPr lang="en-GB" dirty="0"/>
              <a:t>national </a:t>
            </a:r>
            <a:r>
              <a:rPr lang="en-GB" dirty="0" smtClean="0"/>
              <a:t>legislation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59313" y="898497"/>
            <a:ext cx="4302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b="1" dirty="0" smtClean="0">
                <a:solidFill>
                  <a:schemeClr val="tx2"/>
                </a:solidFill>
              </a:rPr>
              <a:t>Make amendments to existing legislature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2122" y="1454836"/>
            <a:ext cx="357454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GB" dirty="0"/>
              <a:t>Conduct comprehensive analysis on the potential conflict between provincial legislation and national </a:t>
            </a:r>
            <a:r>
              <a:rPr lang="en-GB" dirty="0" smtClean="0"/>
              <a:t>legislation</a:t>
            </a:r>
            <a:endParaRPr lang="en-GB" dirty="0"/>
          </a:p>
          <a:p>
            <a:pPr lvl="1"/>
            <a:r>
              <a:rPr lang="en-GB" dirty="0"/>
              <a:t>Amend </a:t>
            </a:r>
            <a:r>
              <a:rPr lang="en-GB" dirty="0" err="1" smtClean="0"/>
              <a:t>NEMBA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include enabling provisions contained in provincial legislation and to empower </a:t>
            </a:r>
            <a:r>
              <a:rPr lang="en-GB" dirty="0" err="1" smtClean="0"/>
              <a:t>MECs</a:t>
            </a:r>
            <a:r>
              <a:rPr lang="en-GB" dirty="0" smtClean="0"/>
              <a:t> to make regulations, where required</a:t>
            </a:r>
          </a:p>
          <a:p>
            <a:pPr lvl="1"/>
            <a:r>
              <a:rPr lang="en-GB" dirty="0" smtClean="0"/>
              <a:t>Develop </a:t>
            </a:r>
            <a:r>
              <a:rPr lang="en-GB" dirty="0"/>
              <a:t>a national legislations and provinces to repeal their existing </a:t>
            </a:r>
            <a:r>
              <a:rPr lang="en-GB" dirty="0" smtClean="0"/>
              <a:t>legislation</a:t>
            </a:r>
            <a:endParaRPr lang="en-GB" dirty="0"/>
          </a:p>
        </p:txBody>
      </p:sp>
      <p:sp>
        <p:nvSpPr>
          <p:cNvPr id="9" name="Plus 8"/>
          <p:cNvSpPr/>
          <p:nvPr/>
        </p:nvSpPr>
        <p:spPr>
          <a:xfrm>
            <a:off x="3974282" y="842544"/>
            <a:ext cx="432000" cy="396000"/>
          </a:xfrm>
          <a:prstGeom prst="mathPlus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65" y="1339615"/>
            <a:ext cx="89609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265" y="5160729"/>
            <a:ext cx="8960909" cy="649653"/>
          </a:xfrm>
          <a:prstGeom prst="rect">
            <a:avLst/>
          </a:prstGeom>
          <a:solidFill>
            <a:schemeClr val="tx2"/>
          </a:solidFill>
          <a:ln w="19050">
            <a:noFill/>
          </a:ln>
          <a:effectLst/>
          <a:extLst/>
        </p:spPr>
        <p:txBody>
          <a:bodyPr wrap="square" lIns="73148" tIns="73148" rIns="73148" bIns="73148" anchor="ctr" anchorCtr="1">
            <a:noAutofit/>
          </a:bodyPr>
          <a:lstStyle>
            <a:lvl1pPr algn="l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142875" algn="l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936625" indent="-149225" algn="l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073150" indent="-134938" algn="l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223963" indent="-149225" algn="l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1681163" indent="-14922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138363" indent="-14922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595563" indent="-14922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052763" indent="-14922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 smtClean="0">
                <a:solidFill>
                  <a:srgbClr val="FFFFFF"/>
                </a:solidFill>
                <a:latin typeface="+mn-lt"/>
                <a:cs typeface="Arial" charset="0"/>
              </a:rPr>
              <a:t>This process </a:t>
            </a:r>
            <a:r>
              <a:rPr lang="en-US" sz="1800" dirty="0">
                <a:solidFill>
                  <a:srgbClr val="FFFFFF"/>
                </a:solidFill>
                <a:latin typeface="+mn-lt"/>
                <a:cs typeface="Arial" charset="0"/>
              </a:rPr>
              <a:t>needs </a:t>
            </a:r>
            <a:r>
              <a:rPr lang="en-US" sz="1800" dirty="0" smtClean="0">
                <a:solidFill>
                  <a:srgbClr val="FFFFFF"/>
                </a:solidFill>
                <a:latin typeface="+mn-lt"/>
                <a:cs typeface="Arial" charset="0"/>
              </a:rPr>
              <a:t>political buy in, capacity </a:t>
            </a:r>
            <a:r>
              <a:rPr lang="en-US" sz="1800" dirty="0">
                <a:solidFill>
                  <a:srgbClr val="FFFFFF"/>
                </a:solidFill>
                <a:latin typeface="+mn-lt"/>
                <a:cs typeface="Arial" charset="0"/>
              </a:rPr>
              <a:t>and financial resourcing </a:t>
            </a:r>
          </a:p>
        </p:txBody>
      </p:sp>
      <p:sp>
        <p:nvSpPr>
          <p:cNvPr id="13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E3</a:t>
            </a:r>
          </a:p>
        </p:txBody>
      </p:sp>
      <p:sp>
        <p:nvSpPr>
          <p:cNvPr id="14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9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33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lum bright="20000" contrast="-20000"/>
          </a:blip>
          <a:stretch>
            <a:fillRect/>
          </a:stretch>
        </p:blipFill>
        <p:spPr>
          <a:xfrm>
            <a:off x="8165206" y="5892084"/>
            <a:ext cx="669275" cy="657505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1451" y="227053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/>
            <a:r>
              <a:rPr lang="en-ZA" altLang="en-US" dirty="0"/>
              <a:t>The National integrated permit system is being developed but lacks infrastructure and biometric resourcing</a:t>
            </a:r>
            <a:endParaRPr lang="en-US" altLang="en-US" dirty="0"/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171451" y="810763"/>
            <a:ext cx="51450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447675"/>
            <a:r>
              <a:rPr lang="en-US" sz="1400" b="0" dirty="0">
                <a:solidFill>
                  <a:schemeClr val="accent6"/>
                </a:solidFill>
              </a:rPr>
              <a:t>Capabilities</a:t>
            </a:r>
          </a:p>
        </p:txBody>
      </p:sp>
      <p:sp>
        <p:nvSpPr>
          <p:cNvPr id="17" name="Freeform 4"/>
          <p:cNvSpPr>
            <a:spLocks/>
          </p:cNvSpPr>
          <p:nvPr/>
        </p:nvSpPr>
        <p:spPr bwMode="auto">
          <a:xfrm>
            <a:off x="2765560" y="2778929"/>
            <a:ext cx="2461005" cy="2440421"/>
          </a:xfrm>
          <a:custGeom>
            <a:avLst/>
            <a:gdLst>
              <a:gd name="T0" fmla="*/ 0 w 830"/>
              <a:gd name="T1" fmla="*/ 822569 h 1032"/>
              <a:gd name="T2" fmla="*/ 98241 w 830"/>
              <a:gd name="T3" fmla="*/ 821070 h 1032"/>
              <a:gd name="T4" fmla="*/ 100490 w 830"/>
              <a:gd name="T5" fmla="*/ 823732 h 1032"/>
              <a:gd name="T6" fmla="*/ 150179 w 830"/>
              <a:gd name="T7" fmla="*/ 838053 h 1032"/>
              <a:gd name="T8" fmla="*/ 240690 w 830"/>
              <a:gd name="T9" fmla="*/ 749753 h 1032"/>
              <a:gd name="T10" fmla="*/ 150179 w 830"/>
              <a:gd name="T11" fmla="*/ 659682 h 1032"/>
              <a:gd name="T12" fmla="*/ 100490 w 830"/>
              <a:gd name="T13" fmla="*/ 675447 h 1032"/>
              <a:gd name="T14" fmla="*/ 98241 w 830"/>
              <a:gd name="T15" fmla="*/ 676647 h 1032"/>
              <a:gd name="T16" fmla="*/ 0 w 830"/>
              <a:gd name="T17" fmla="*/ 676647 h 1032"/>
              <a:gd name="T18" fmla="*/ 0 w 830"/>
              <a:gd name="T19" fmla="*/ 522941 h 1032"/>
              <a:gd name="T20" fmla="*/ 0 w 830"/>
              <a:gd name="T21" fmla="*/ 501224 h 1032"/>
              <a:gd name="T22" fmla="*/ 0 w 830"/>
              <a:gd name="T23" fmla="*/ 253780 h 1032"/>
              <a:gd name="T24" fmla="*/ 0 w 830"/>
              <a:gd name="T25" fmla="*/ 240464 h 1032"/>
              <a:gd name="T26" fmla="*/ 414117 w 830"/>
              <a:gd name="T27" fmla="*/ 240464 h 1032"/>
              <a:gd name="T28" fmla="*/ 433654 w 830"/>
              <a:gd name="T29" fmla="*/ 240464 h 1032"/>
              <a:gd name="T30" fmla="*/ 435014 w 830"/>
              <a:gd name="T31" fmla="*/ 140415 h 1032"/>
              <a:gd name="T32" fmla="*/ 432432 w 830"/>
              <a:gd name="T33" fmla="*/ 139411 h 1032"/>
              <a:gd name="T34" fmla="*/ 416289 w 830"/>
              <a:gd name="T35" fmla="*/ 88289 h 1032"/>
              <a:gd name="T36" fmla="*/ 506118 w 830"/>
              <a:gd name="T37" fmla="*/ 0 h 1032"/>
              <a:gd name="T38" fmla="*/ 595939 w 830"/>
              <a:gd name="T39" fmla="*/ 88289 h 1032"/>
              <a:gd name="T40" fmla="*/ 580698 w 830"/>
              <a:gd name="T41" fmla="*/ 138025 h 1032"/>
              <a:gd name="T42" fmla="*/ 579691 w 830"/>
              <a:gd name="T43" fmla="*/ 140415 h 1032"/>
              <a:gd name="T44" fmla="*/ 579691 w 830"/>
              <a:gd name="T45" fmla="*/ 240464 h 1032"/>
              <a:gd name="T46" fmla="*/ 598797 w 830"/>
              <a:gd name="T47" fmla="*/ 240464 h 1032"/>
              <a:gd name="T48" fmla="*/ 1008089 w 830"/>
              <a:gd name="T49" fmla="*/ 240464 h 1032"/>
              <a:gd name="T50" fmla="*/ 1008089 w 830"/>
              <a:gd name="T51" fmla="*/ 628408 h 1032"/>
              <a:gd name="T52" fmla="*/ 1008089 w 830"/>
              <a:gd name="T53" fmla="*/ 924094 h 1032"/>
              <a:gd name="T54" fmla="*/ 1008089 w 830"/>
              <a:gd name="T55" fmla="*/ 1251642 h 1032"/>
              <a:gd name="T56" fmla="*/ 0 w 830"/>
              <a:gd name="T57" fmla="*/ 1251642 h 1032"/>
              <a:gd name="T58" fmla="*/ 0 w 830"/>
              <a:gd name="T59" fmla="*/ 973754 h 1032"/>
              <a:gd name="T60" fmla="*/ 0 w 830"/>
              <a:gd name="T61" fmla="*/ 962764 h 1032"/>
              <a:gd name="T62" fmla="*/ 0 w 830"/>
              <a:gd name="T63" fmla="*/ 822569 h 10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30"/>
              <a:gd name="T97" fmla="*/ 0 h 1032"/>
              <a:gd name="T98" fmla="*/ 830 w 830"/>
              <a:gd name="T99" fmla="*/ 1032 h 103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30" h="1032">
                <a:moveTo>
                  <a:pt x="0" y="678"/>
                </a:moveTo>
                <a:cubicBezTo>
                  <a:pt x="0" y="678"/>
                  <a:pt x="3" y="596"/>
                  <a:pt x="81" y="677"/>
                </a:cubicBezTo>
                <a:cubicBezTo>
                  <a:pt x="83" y="679"/>
                  <a:pt x="83" y="679"/>
                  <a:pt x="83" y="679"/>
                </a:cubicBezTo>
                <a:cubicBezTo>
                  <a:pt x="95" y="687"/>
                  <a:pt x="109" y="691"/>
                  <a:pt x="124" y="691"/>
                </a:cubicBezTo>
                <a:cubicBezTo>
                  <a:pt x="165" y="691"/>
                  <a:pt x="198" y="658"/>
                  <a:pt x="198" y="618"/>
                </a:cubicBezTo>
                <a:cubicBezTo>
                  <a:pt x="198" y="577"/>
                  <a:pt x="165" y="544"/>
                  <a:pt x="124" y="544"/>
                </a:cubicBezTo>
                <a:cubicBezTo>
                  <a:pt x="108" y="544"/>
                  <a:pt x="95" y="548"/>
                  <a:pt x="83" y="557"/>
                </a:cubicBezTo>
                <a:cubicBezTo>
                  <a:pt x="81" y="558"/>
                  <a:pt x="81" y="558"/>
                  <a:pt x="81" y="558"/>
                </a:cubicBezTo>
                <a:cubicBezTo>
                  <a:pt x="3" y="639"/>
                  <a:pt x="0" y="558"/>
                  <a:pt x="0" y="558"/>
                </a:cubicBezTo>
                <a:cubicBezTo>
                  <a:pt x="0" y="431"/>
                  <a:pt x="0" y="431"/>
                  <a:pt x="0" y="431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98"/>
                  <a:pt x="0" y="198"/>
                  <a:pt x="0" y="198"/>
                </a:cubicBezTo>
                <a:cubicBezTo>
                  <a:pt x="341" y="198"/>
                  <a:pt x="341" y="198"/>
                  <a:pt x="341" y="198"/>
                </a:cubicBezTo>
                <a:cubicBezTo>
                  <a:pt x="357" y="198"/>
                  <a:pt x="357" y="198"/>
                  <a:pt x="357" y="198"/>
                </a:cubicBezTo>
                <a:cubicBezTo>
                  <a:pt x="357" y="198"/>
                  <a:pt x="439" y="194"/>
                  <a:pt x="358" y="116"/>
                </a:cubicBezTo>
                <a:cubicBezTo>
                  <a:pt x="356" y="115"/>
                  <a:pt x="356" y="115"/>
                  <a:pt x="356" y="115"/>
                </a:cubicBezTo>
                <a:cubicBezTo>
                  <a:pt x="348" y="103"/>
                  <a:pt x="343" y="89"/>
                  <a:pt x="343" y="73"/>
                </a:cubicBezTo>
                <a:cubicBezTo>
                  <a:pt x="343" y="33"/>
                  <a:pt x="376" y="0"/>
                  <a:pt x="417" y="0"/>
                </a:cubicBezTo>
                <a:cubicBezTo>
                  <a:pt x="458" y="0"/>
                  <a:pt x="491" y="33"/>
                  <a:pt x="491" y="73"/>
                </a:cubicBezTo>
                <a:cubicBezTo>
                  <a:pt x="491" y="88"/>
                  <a:pt x="486" y="102"/>
                  <a:pt x="478" y="114"/>
                </a:cubicBezTo>
                <a:cubicBezTo>
                  <a:pt x="477" y="116"/>
                  <a:pt x="477" y="116"/>
                  <a:pt x="477" y="116"/>
                </a:cubicBezTo>
                <a:cubicBezTo>
                  <a:pt x="396" y="194"/>
                  <a:pt x="477" y="198"/>
                  <a:pt x="477" y="198"/>
                </a:cubicBezTo>
                <a:cubicBezTo>
                  <a:pt x="493" y="198"/>
                  <a:pt x="493" y="198"/>
                  <a:pt x="493" y="198"/>
                </a:cubicBezTo>
                <a:cubicBezTo>
                  <a:pt x="830" y="198"/>
                  <a:pt x="830" y="198"/>
                  <a:pt x="830" y="198"/>
                </a:cubicBezTo>
                <a:cubicBezTo>
                  <a:pt x="830" y="518"/>
                  <a:pt x="830" y="518"/>
                  <a:pt x="830" y="518"/>
                </a:cubicBezTo>
                <a:cubicBezTo>
                  <a:pt x="830" y="762"/>
                  <a:pt x="830" y="762"/>
                  <a:pt x="830" y="762"/>
                </a:cubicBezTo>
                <a:cubicBezTo>
                  <a:pt x="830" y="1032"/>
                  <a:pt x="830" y="1032"/>
                  <a:pt x="830" y="1032"/>
                </a:cubicBezTo>
                <a:cubicBezTo>
                  <a:pt x="0" y="1032"/>
                  <a:pt x="0" y="1032"/>
                  <a:pt x="0" y="1032"/>
                </a:cubicBezTo>
                <a:cubicBezTo>
                  <a:pt x="0" y="803"/>
                  <a:pt x="0" y="803"/>
                  <a:pt x="0" y="803"/>
                </a:cubicBezTo>
                <a:cubicBezTo>
                  <a:pt x="0" y="794"/>
                  <a:pt x="0" y="794"/>
                  <a:pt x="0" y="794"/>
                </a:cubicBezTo>
                <a:lnTo>
                  <a:pt x="0" y="678"/>
                </a:lnTo>
                <a:close/>
              </a:path>
            </a:pathLst>
          </a:cu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1400" b="1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18001" y="3253683"/>
            <a:ext cx="3059544" cy="1971682"/>
          </a:xfrm>
          <a:custGeom>
            <a:avLst/>
            <a:gdLst>
              <a:gd name="T0" fmla="*/ 429230 w 1032"/>
              <a:gd name="T1" fmla="*/ 0 h 834"/>
              <a:gd name="T2" fmla="*/ 429230 w 1032"/>
              <a:gd name="T3" fmla="*/ 98778 h 834"/>
              <a:gd name="T4" fmla="*/ 427922 w 1032"/>
              <a:gd name="T5" fmla="*/ 101392 h 834"/>
              <a:gd name="T6" fmla="*/ 412248 w 1032"/>
              <a:gd name="T7" fmla="*/ 151172 h 834"/>
              <a:gd name="T8" fmla="*/ 501935 w 1032"/>
              <a:gd name="T9" fmla="*/ 240475 h 834"/>
              <a:gd name="T10" fmla="*/ 591006 w 1032"/>
              <a:gd name="T11" fmla="*/ 151172 h 834"/>
              <a:gd name="T12" fmla="*/ 576235 w 1032"/>
              <a:gd name="T13" fmla="*/ 100164 h 834"/>
              <a:gd name="T14" fmla="*/ 573628 w 1032"/>
              <a:gd name="T15" fmla="*/ 98778 h 834"/>
              <a:gd name="T16" fmla="*/ 575041 w 1032"/>
              <a:gd name="T17" fmla="*/ 0 h 834"/>
              <a:gd name="T18" fmla="*/ 728726 w 1032"/>
              <a:gd name="T19" fmla="*/ 0 h 834"/>
              <a:gd name="T20" fmla="*/ 749753 w 1032"/>
              <a:gd name="T21" fmla="*/ 0 h 834"/>
              <a:gd name="T22" fmla="*/ 997915 w 1032"/>
              <a:gd name="T23" fmla="*/ 0 h 834"/>
              <a:gd name="T24" fmla="*/ 1011174 w 1032"/>
              <a:gd name="T25" fmla="*/ 0 h 834"/>
              <a:gd name="T26" fmla="*/ 1011174 w 1032"/>
              <a:gd name="T27" fmla="*/ 414855 h 834"/>
              <a:gd name="T28" fmla="*/ 1011174 w 1032"/>
              <a:gd name="T29" fmla="*/ 433828 h 834"/>
              <a:gd name="T30" fmla="*/ 1109857 w 1032"/>
              <a:gd name="T31" fmla="*/ 433828 h 834"/>
              <a:gd name="T32" fmla="*/ 1112278 w 1032"/>
              <a:gd name="T33" fmla="*/ 433155 h 834"/>
              <a:gd name="T34" fmla="*/ 1161940 w 1032"/>
              <a:gd name="T35" fmla="*/ 417257 h 834"/>
              <a:gd name="T36" fmla="*/ 1251642 w 1032"/>
              <a:gd name="T37" fmla="*/ 506756 h 834"/>
              <a:gd name="T38" fmla="*/ 1161940 w 1032"/>
              <a:gd name="T39" fmla="*/ 596223 h 834"/>
              <a:gd name="T40" fmla="*/ 1112278 w 1032"/>
              <a:gd name="T41" fmla="*/ 580280 h 834"/>
              <a:gd name="T42" fmla="*/ 1109857 w 1032"/>
              <a:gd name="T43" fmla="*/ 579275 h 834"/>
              <a:gd name="T44" fmla="*/ 1011174 w 1032"/>
              <a:gd name="T45" fmla="*/ 579275 h 834"/>
              <a:gd name="T46" fmla="*/ 1011174 w 1032"/>
              <a:gd name="T47" fmla="*/ 600145 h 834"/>
              <a:gd name="T48" fmla="*/ 1011174 w 1032"/>
              <a:gd name="T49" fmla="*/ 1008619 h 834"/>
              <a:gd name="T50" fmla="*/ 622069 w 1032"/>
              <a:gd name="T51" fmla="*/ 1008619 h 834"/>
              <a:gd name="T52" fmla="*/ 327603 w 1032"/>
              <a:gd name="T53" fmla="*/ 1008619 h 834"/>
              <a:gd name="T54" fmla="*/ 0 w 1032"/>
              <a:gd name="T55" fmla="*/ 1008619 h 834"/>
              <a:gd name="T56" fmla="*/ 0 w 1032"/>
              <a:gd name="T57" fmla="*/ 0 h 834"/>
              <a:gd name="T58" fmla="*/ 276859 w 1032"/>
              <a:gd name="T59" fmla="*/ 0 h 834"/>
              <a:gd name="T60" fmla="*/ 288703 w 1032"/>
              <a:gd name="T61" fmla="*/ 0 h 834"/>
              <a:gd name="T62" fmla="*/ 429230 w 1032"/>
              <a:gd name="T63" fmla="*/ 0 h 8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2"/>
              <a:gd name="T97" fmla="*/ 0 h 834"/>
              <a:gd name="T98" fmla="*/ 1032 w 1032"/>
              <a:gd name="T99" fmla="*/ 834 h 834"/>
              <a:gd name="connsiteX0" fmla="*/ 3430 w 10000"/>
              <a:gd name="connsiteY0" fmla="*/ 0 h 10000"/>
              <a:gd name="connsiteX1" fmla="*/ 3445 w 10000"/>
              <a:gd name="connsiteY1" fmla="*/ 992 h 10000"/>
              <a:gd name="connsiteX2" fmla="*/ 3421 w 10000"/>
              <a:gd name="connsiteY2" fmla="*/ 1007 h 10000"/>
              <a:gd name="connsiteX3" fmla="*/ 3295 w 10000"/>
              <a:gd name="connsiteY3" fmla="*/ 1499 h 10000"/>
              <a:gd name="connsiteX4" fmla="*/ 4012 w 10000"/>
              <a:gd name="connsiteY4" fmla="*/ 2386 h 10000"/>
              <a:gd name="connsiteX5" fmla="*/ 4719 w 10000"/>
              <a:gd name="connsiteY5" fmla="*/ 1499 h 10000"/>
              <a:gd name="connsiteX6" fmla="*/ 4603 w 10000"/>
              <a:gd name="connsiteY6" fmla="*/ 995 h 10000"/>
              <a:gd name="connsiteX7" fmla="*/ 4583 w 10000"/>
              <a:gd name="connsiteY7" fmla="*/ 983 h 10000"/>
              <a:gd name="connsiteX8" fmla="*/ 4593 w 10000"/>
              <a:gd name="connsiteY8" fmla="*/ 0 h 10000"/>
              <a:gd name="connsiteX9" fmla="*/ 5824 w 10000"/>
              <a:gd name="connsiteY9" fmla="*/ 0 h 10000"/>
              <a:gd name="connsiteX10" fmla="*/ 5988 w 10000"/>
              <a:gd name="connsiteY10" fmla="*/ 0 h 10000"/>
              <a:gd name="connsiteX11" fmla="*/ 7975 w 10000"/>
              <a:gd name="connsiteY11" fmla="*/ 0 h 10000"/>
              <a:gd name="connsiteX12" fmla="*/ 8081 w 10000"/>
              <a:gd name="connsiteY12" fmla="*/ 0 h 10000"/>
              <a:gd name="connsiteX13" fmla="*/ 8081 w 10000"/>
              <a:gd name="connsiteY13" fmla="*/ 4113 h 10000"/>
              <a:gd name="connsiteX14" fmla="*/ 8081 w 10000"/>
              <a:gd name="connsiteY14" fmla="*/ 4305 h 10000"/>
              <a:gd name="connsiteX15" fmla="*/ 8866 w 10000"/>
              <a:gd name="connsiteY15" fmla="*/ 4305 h 10000"/>
              <a:gd name="connsiteX16" fmla="*/ 8886 w 10000"/>
              <a:gd name="connsiteY16" fmla="*/ 4293 h 10000"/>
              <a:gd name="connsiteX17" fmla="*/ 9283 w 10000"/>
              <a:gd name="connsiteY17" fmla="*/ 4137 h 10000"/>
              <a:gd name="connsiteX18" fmla="*/ 10000 w 10000"/>
              <a:gd name="connsiteY18" fmla="*/ 5024 h 10000"/>
              <a:gd name="connsiteX19" fmla="*/ 9283 w 10000"/>
              <a:gd name="connsiteY19" fmla="*/ 5911 h 10000"/>
              <a:gd name="connsiteX20" fmla="*/ 8886 w 10000"/>
              <a:gd name="connsiteY20" fmla="*/ 5755 h 10000"/>
              <a:gd name="connsiteX21" fmla="*/ 8866 w 10000"/>
              <a:gd name="connsiteY21" fmla="*/ 5743 h 10000"/>
              <a:gd name="connsiteX22" fmla="*/ 8081 w 10000"/>
              <a:gd name="connsiteY22" fmla="*/ 5743 h 10000"/>
              <a:gd name="connsiteX23" fmla="*/ 8081 w 10000"/>
              <a:gd name="connsiteY23" fmla="*/ 5947 h 10000"/>
              <a:gd name="connsiteX24" fmla="*/ 8081 w 10000"/>
              <a:gd name="connsiteY24" fmla="*/ 10000 h 10000"/>
              <a:gd name="connsiteX25" fmla="*/ 4971 w 10000"/>
              <a:gd name="connsiteY25" fmla="*/ 10000 h 10000"/>
              <a:gd name="connsiteX26" fmla="*/ 2616 w 10000"/>
              <a:gd name="connsiteY26" fmla="*/ 10000 h 10000"/>
              <a:gd name="connsiteX27" fmla="*/ 0 w 10000"/>
              <a:gd name="connsiteY27" fmla="*/ 10000 h 10000"/>
              <a:gd name="connsiteX28" fmla="*/ 0 w 10000"/>
              <a:gd name="connsiteY28" fmla="*/ 0 h 10000"/>
              <a:gd name="connsiteX29" fmla="*/ 2209 w 10000"/>
              <a:gd name="connsiteY29" fmla="*/ 0 h 10000"/>
              <a:gd name="connsiteX30" fmla="*/ 2306 w 10000"/>
              <a:gd name="connsiteY30" fmla="*/ 0 h 10000"/>
              <a:gd name="connsiteX31" fmla="*/ 3430 w 10000"/>
              <a:gd name="connsiteY31" fmla="*/ 0 h 10000"/>
              <a:gd name="connsiteX0" fmla="*/ 3430 w 10000"/>
              <a:gd name="connsiteY0" fmla="*/ 0 h 10000"/>
              <a:gd name="connsiteX1" fmla="*/ 3445 w 10000"/>
              <a:gd name="connsiteY1" fmla="*/ 992 h 10000"/>
              <a:gd name="connsiteX2" fmla="*/ 3295 w 10000"/>
              <a:gd name="connsiteY2" fmla="*/ 1499 h 10000"/>
              <a:gd name="connsiteX3" fmla="*/ 4012 w 10000"/>
              <a:gd name="connsiteY3" fmla="*/ 2386 h 10000"/>
              <a:gd name="connsiteX4" fmla="*/ 4719 w 10000"/>
              <a:gd name="connsiteY4" fmla="*/ 1499 h 10000"/>
              <a:gd name="connsiteX5" fmla="*/ 4603 w 10000"/>
              <a:gd name="connsiteY5" fmla="*/ 995 h 10000"/>
              <a:gd name="connsiteX6" fmla="*/ 4583 w 10000"/>
              <a:gd name="connsiteY6" fmla="*/ 983 h 10000"/>
              <a:gd name="connsiteX7" fmla="*/ 4593 w 10000"/>
              <a:gd name="connsiteY7" fmla="*/ 0 h 10000"/>
              <a:gd name="connsiteX8" fmla="*/ 5824 w 10000"/>
              <a:gd name="connsiteY8" fmla="*/ 0 h 10000"/>
              <a:gd name="connsiteX9" fmla="*/ 5988 w 10000"/>
              <a:gd name="connsiteY9" fmla="*/ 0 h 10000"/>
              <a:gd name="connsiteX10" fmla="*/ 7975 w 10000"/>
              <a:gd name="connsiteY10" fmla="*/ 0 h 10000"/>
              <a:gd name="connsiteX11" fmla="*/ 8081 w 10000"/>
              <a:gd name="connsiteY11" fmla="*/ 0 h 10000"/>
              <a:gd name="connsiteX12" fmla="*/ 8081 w 10000"/>
              <a:gd name="connsiteY12" fmla="*/ 4113 h 10000"/>
              <a:gd name="connsiteX13" fmla="*/ 8081 w 10000"/>
              <a:gd name="connsiteY13" fmla="*/ 4305 h 10000"/>
              <a:gd name="connsiteX14" fmla="*/ 8866 w 10000"/>
              <a:gd name="connsiteY14" fmla="*/ 4305 h 10000"/>
              <a:gd name="connsiteX15" fmla="*/ 8886 w 10000"/>
              <a:gd name="connsiteY15" fmla="*/ 4293 h 10000"/>
              <a:gd name="connsiteX16" fmla="*/ 9283 w 10000"/>
              <a:gd name="connsiteY16" fmla="*/ 4137 h 10000"/>
              <a:gd name="connsiteX17" fmla="*/ 10000 w 10000"/>
              <a:gd name="connsiteY17" fmla="*/ 5024 h 10000"/>
              <a:gd name="connsiteX18" fmla="*/ 9283 w 10000"/>
              <a:gd name="connsiteY18" fmla="*/ 5911 h 10000"/>
              <a:gd name="connsiteX19" fmla="*/ 8886 w 10000"/>
              <a:gd name="connsiteY19" fmla="*/ 5755 h 10000"/>
              <a:gd name="connsiteX20" fmla="*/ 8866 w 10000"/>
              <a:gd name="connsiteY20" fmla="*/ 5743 h 10000"/>
              <a:gd name="connsiteX21" fmla="*/ 8081 w 10000"/>
              <a:gd name="connsiteY21" fmla="*/ 5743 h 10000"/>
              <a:gd name="connsiteX22" fmla="*/ 8081 w 10000"/>
              <a:gd name="connsiteY22" fmla="*/ 5947 h 10000"/>
              <a:gd name="connsiteX23" fmla="*/ 8081 w 10000"/>
              <a:gd name="connsiteY23" fmla="*/ 10000 h 10000"/>
              <a:gd name="connsiteX24" fmla="*/ 4971 w 10000"/>
              <a:gd name="connsiteY24" fmla="*/ 10000 h 10000"/>
              <a:gd name="connsiteX25" fmla="*/ 2616 w 10000"/>
              <a:gd name="connsiteY25" fmla="*/ 10000 h 10000"/>
              <a:gd name="connsiteX26" fmla="*/ 0 w 10000"/>
              <a:gd name="connsiteY26" fmla="*/ 10000 h 10000"/>
              <a:gd name="connsiteX27" fmla="*/ 0 w 10000"/>
              <a:gd name="connsiteY27" fmla="*/ 0 h 10000"/>
              <a:gd name="connsiteX28" fmla="*/ 2209 w 10000"/>
              <a:gd name="connsiteY28" fmla="*/ 0 h 10000"/>
              <a:gd name="connsiteX29" fmla="*/ 2306 w 10000"/>
              <a:gd name="connsiteY29" fmla="*/ 0 h 10000"/>
              <a:gd name="connsiteX30" fmla="*/ 3430 w 10000"/>
              <a:gd name="connsiteY30" fmla="*/ 0 h 10000"/>
              <a:gd name="connsiteX0" fmla="*/ 3430 w 10000"/>
              <a:gd name="connsiteY0" fmla="*/ 0 h 10000"/>
              <a:gd name="connsiteX1" fmla="*/ 3445 w 10000"/>
              <a:gd name="connsiteY1" fmla="*/ 992 h 10000"/>
              <a:gd name="connsiteX2" fmla="*/ 3295 w 10000"/>
              <a:gd name="connsiteY2" fmla="*/ 1499 h 10000"/>
              <a:gd name="connsiteX3" fmla="*/ 4012 w 10000"/>
              <a:gd name="connsiteY3" fmla="*/ 2386 h 10000"/>
              <a:gd name="connsiteX4" fmla="*/ 4719 w 10000"/>
              <a:gd name="connsiteY4" fmla="*/ 1499 h 10000"/>
              <a:gd name="connsiteX5" fmla="*/ 4603 w 10000"/>
              <a:gd name="connsiteY5" fmla="*/ 995 h 10000"/>
              <a:gd name="connsiteX6" fmla="*/ 4583 w 10000"/>
              <a:gd name="connsiteY6" fmla="*/ 983 h 10000"/>
              <a:gd name="connsiteX7" fmla="*/ 4593 w 10000"/>
              <a:gd name="connsiteY7" fmla="*/ 0 h 10000"/>
              <a:gd name="connsiteX8" fmla="*/ 5824 w 10000"/>
              <a:gd name="connsiteY8" fmla="*/ 0 h 10000"/>
              <a:gd name="connsiteX9" fmla="*/ 5988 w 10000"/>
              <a:gd name="connsiteY9" fmla="*/ 0 h 10000"/>
              <a:gd name="connsiteX10" fmla="*/ 7975 w 10000"/>
              <a:gd name="connsiteY10" fmla="*/ 0 h 10000"/>
              <a:gd name="connsiteX11" fmla="*/ 8081 w 10000"/>
              <a:gd name="connsiteY11" fmla="*/ 0 h 10000"/>
              <a:gd name="connsiteX12" fmla="*/ 8081 w 10000"/>
              <a:gd name="connsiteY12" fmla="*/ 4113 h 10000"/>
              <a:gd name="connsiteX13" fmla="*/ 8081 w 10000"/>
              <a:gd name="connsiteY13" fmla="*/ 4305 h 10000"/>
              <a:gd name="connsiteX14" fmla="*/ 8866 w 10000"/>
              <a:gd name="connsiteY14" fmla="*/ 4305 h 10000"/>
              <a:gd name="connsiteX15" fmla="*/ 8886 w 10000"/>
              <a:gd name="connsiteY15" fmla="*/ 4293 h 10000"/>
              <a:gd name="connsiteX16" fmla="*/ 9283 w 10000"/>
              <a:gd name="connsiteY16" fmla="*/ 4137 h 10000"/>
              <a:gd name="connsiteX17" fmla="*/ 10000 w 10000"/>
              <a:gd name="connsiteY17" fmla="*/ 5024 h 10000"/>
              <a:gd name="connsiteX18" fmla="*/ 9283 w 10000"/>
              <a:gd name="connsiteY18" fmla="*/ 5911 h 10000"/>
              <a:gd name="connsiteX19" fmla="*/ 8886 w 10000"/>
              <a:gd name="connsiteY19" fmla="*/ 5755 h 10000"/>
              <a:gd name="connsiteX20" fmla="*/ 8866 w 10000"/>
              <a:gd name="connsiteY20" fmla="*/ 5743 h 10000"/>
              <a:gd name="connsiteX21" fmla="*/ 8081 w 10000"/>
              <a:gd name="connsiteY21" fmla="*/ 5743 h 10000"/>
              <a:gd name="connsiteX22" fmla="*/ 8081 w 10000"/>
              <a:gd name="connsiteY22" fmla="*/ 5947 h 10000"/>
              <a:gd name="connsiteX23" fmla="*/ 8081 w 10000"/>
              <a:gd name="connsiteY23" fmla="*/ 10000 h 10000"/>
              <a:gd name="connsiteX24" fmla="*/ 4971 w 10000"/>
              <a:gd name="connsiteY24" fmla="*/ 10000 h 10000"/>
              <a:gd name="connsiteX25" fmla="*/ 2616 w 10000"/>
              <a:gd name="connsiteY25" fmla="*/ 10000 h 10000"/>
              <a:gd name="connsiteX26" fmla="*/ 0 w 10000"/>
              <a:gd name="connsiteY26" fmla="*/ 10000 h 10000"/>
              <a:gd name="connsiteX27" fmla="*/ 0 w 10000"/>
              <a:gd name="connsiteY27" fmla="*/ 0 h 10000"/>
              <a:gd name="connsiteX28" fmla="*/ 2209 w 10000"/>
              <a:gd name="connsiteY28" fmla="*/ 0 h 10000"/>
              <a:gd name="connsiteX29" fmla="*/ 2306 w 10000"/>
              <a:gd name="connsiteY29" fmla="*/ 0 h 10000"/>
              <a:gd name="connsiteX30" fmla="*/ 3430 w 10000"/>
              <a:gd name="connsiteY30" fmla="*/ 0 h 10000"/>
              <a:gd name="connsiteX0" fmla="*/ 3430 w 10000"/>
              <a:gd name="connsiteY0" fmla="*/ 0 h 10000"/>
              <a:gd name="connsiteX1" fmla="*/ 3445 w 10000"/>
              <a:gd name="connsiteY1" fmla="*/ 992 h 10000"/>
              <a:gd name="connsiteX2" fmla="*/ 3295 w 10000"/>
              <a:gd name="connsiteY2" fmla="*/ 1499 h 10000"/>
              <a:gd name="connsiteX3" fmla="*/ 4012 w 10000"/>
              <a:gd name="connsiteY3" fmla="*/ 2386 h 10000"/>
              <a:gd name="connsiteX4" fmla="*/ 4719 w 10000"/>
              <a:gd name="connsiteY4" fmla="*/ 1499 h 10000"/>
              <a:gd name="connsiteX5" fmla="*/ 4603 w 10000"/>
              <a:gd name="connsiteY5" fmla="*/ 995 h 10000"/>
              <a:gd name="connsiteX6" fmla="*/ 4583 w 10000"/>
              <a:gd name="connsiteY6" fmla="*/ 983 h 10000"/>
              <a:gd name="connsiteX7" fmla="*/ 4593 w 10000"/>
              <a:gd name="connsiteY7" fmla="*/ 0 h 10000"/>
              <a:gd name="connsiteX8" fmla="*/ 5824 w 10000"/>
              <a:gd name="connsiteY8" fmla="*/ 0 h 10000"/>
              <a:gd name="connsiteX9" fmla="*/ 5988 w 10000"/>
              <a:gd name="connsiteY9" fmla="*/ 0 h 10000"/>
              <a:gd name="connsiteX10" fmla="*/ 7975 w 10000"/>
              <a:gd name="connsiteY10" fmla="*/ 0 h 10000"/>
              <a:gd name="connsiteX11" fmla="*/ 8081 w 10000"/>
              <a:gd name="connsiteY11" fmla="*/ 0 h 10000"/>
              <a:gd name="connsiteX12" fmla="*/ 8081 w 10000"/>
              <a:gd name="connsiteY12" fmla="*/ 4113 h 10000"/>
              <a:gd name="connsiteX13" fmla="*/ 8081 w 10000"/>
              <a:gd name="connsiteY13" fmla="*/ 4305 h 10000"/>
              <a:gd name="connsiteX14" fmla="*/ 8866 w 10000"/>
              <a:gd name="connsiteY14" fmla="*/ 4305 h 10000"/>
              <a:gd name="connsiteX15" fmla="*/ 8886 w 10000"/>
              <a:gd name="connsiteY15" fmla="*/ 4293 h 10000"/>
              <a:gd name="connsiteX16" fmla="*/ 9283 w 10000"/>
              <a:gd name="connsiteY16" fmla="*/ 4137 h 10000"/>
              <a:gd name="connsiteX17" fmla="*/ 10000 w 10000"/>
              <a:gd name="connsiteY17" fmla="*/ 5024 h 10000"/>
              <a:gd name="connsiteX18" fmla="*/ 9283 w 10000"/>
              <a:gd name="connsiteY18" fmla="*/ 5911 h 10000"/>
              <a:gd name="connsiteX19" fmla="*/ 8886 w 10000"/>
              <a:gd name="connsiteY19" fmla="*/ 5755 h 10000"/>
              <a:gd name="connsiteX20" fmla="*/ 8866 w 10000"/>
              <a:gd name="connsiteY20" fmla="*/ 5743 h 10000"/>
              <a:gd name="connsiteX21" fmla="*/ 8081 w 10000"/>
              <a:gd name="connsiteY21" fmla="*/ 5743 h 10000"/>
              <a:gd name="connsiteX22" fmla="*/ 8081 w 10000"/>
              <a:gd name="connsiteY22" fmla="*/ 5947 h 10000"/>
              <a:gd name="connsiteX23" fmla="*/ 8081 w 10000"/>
              <a:gd name="connsiteY23" fmla="*/ 10000 h 10000"/>
              <a:gd name="connsiteX24" fmla="*/ 4971 w 10000"/>
              <a:gd name="connsiteY24" fmla="*/ 10000 h 10000"/>
              <a:gd name="connsiteX25" fmla="*/ 2616 w 10000"/>
              <a:gd name="connsiteY25" fmla="*/ 10000 h 10000"/>
              <a:gd name="connsiteX26" fmla="*/ 0 w 10000"/>
              <a:gd name="connsiteY26" fmla="*/ 10000 h 10000"/>
              <a:gd name="connsiteX27" fmla="*/ 0 w 10000"/>
              <a:gd name="connsiteY27" fmla="*/ 0 h 10000"/>
              <a:gd name="connsiteX28" fmla="*/ 2209 w 10000"/>
              <a:gd name="connsiteY28" fmla="*/ 0 h 10000"/>
              <a:gd name="connsiteX29" fmla="*/ 2306 w 10000"/>
              <a:gd name="connsiteY29" fmla="*/ 0 h 10000"/>
              <a:gd name="connsiteX30" fmla="*/ 3430 w 10000"/>
              <a:gd name="connsiteY3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00" h="10000">
                <a:moveTo>
                  <a:pt x="3430" y="0"/>
                </a:moveTo>
                <a:cubicBezTo>
                  <a:pt x="3430" y="0"/>
                  <a:pt x="4230" y="45"/>
                  <a:pt x="3445" y="992"/>
                </a:cubicBezTo>
                <a:cubicBezTo>
                  <a:pt x="3347" y="1195"/>
                  <a:pt x="3298" y="1249"/>
                  <a:pt x="3295" y="1499"/>
                </a:cubicBezTo>
                <a:cubicBezTo>
                  <a:pt x="3290" y="1910"/>
                  <a:pt x="3614" y="2386"/>
                  <a:pt x="4012" y="2386"/>
                </a:cubicBezTo>
                <a:cubicBezTo>
                  <a:pt x="4399" y="2386"/>
                  <a:pt x="4719" y="1990"/>
                  <a:pt x="4719" y="1499"/>
                </a:cubicBezTo>
                <a:cubicBezTo>
                  <a:pt x="4719" y="1307"/>
                  <a:pt x="4680" y="1139"/>
                  <a:pt x="4603" y="995"/>
                </a:cubicBezTo>
                <a:cubicBezTo>
                  <a:pt x="4596" y="991"/>
                  <a:pt x="4590" y="987"/>
                  <a:pt x="4583" y="983"/>
                </a:cubicBezTo>
                <a:cubicBezTo>
                  <a:pt x="3798" y="36"/>
                  <a:pt x="4593" y="0"/>
                  <a:pt x="4593" y="0"/>
                </a:cubicBezTo>
                <a:lnTo>
                  <a:pt x="5824" y="0"/>
                </a:lnTo>
                <a:lnTo>
                  <a:pt x="5988" y="0"/>
                </a:lnTo>
                <a:lnTo>
                  <a:pt x="7975" y="0"/>
                </a:lnTo>
                <a:lnTo>
                  <a:pt x="8081" y="0"/>
                </a:lnTo>
                <a:lnTo>
                  <a:pt x="8081" y="4113"/>
                </a:lnTo>
                <a:lnTo>
                  <a:pt x="8081" y="4305"/>
                </a:lnTo>
                <a:cubicBezTo>
                  <a:pt x="8081" y="4305"/>
                  <a:pt x="8110" y="5288"/>
                  <a:pt x="8866" y="4305"/>
                </a:cubicBezTo>
                <a:cubicBezTo>
                  <a:pt x="8873" y="4301"/>
                  <a:pt x="8879" y="4297"/>
                  <a:pt x="8886" y="4293"/>
                </a:cubicBezTo>
                <a:cubicBezTo>
                  <a:pt x="9002" y="4185"/>
                  <a:pt x="9128" y="4137"/>
                  <a:pt x="9283" y="4137"/>
                </a:cubicBezTo>
                <a:cubicBezTo>
                  <a:pt x="9680" y="4137"/>
                  <a:pt x="10000" y="4532"/>
                  <a:pt x="10000" y="5024"/>
                </a:cubicBezTo>
                <a:cubicBezTo>
                  <a:pt x="10000" y="5516"/>
                  <a:pt x="9680" y="5911"/>
                  <a:pt x="9283" y="5911"/>
                </a:cubicBezTo>
                <a:cubicBezTo>
                  <a:pt x="9138" y="5911"/>
                  <a:pt x="9002" y="5851"/>
                  <a:pt x="8886" y="5755"/>
                </a:cubicBezTo>
                <a:cubicBezTo>
                  <a:pt x="8879" y="5751"/>
                  <a:pt x="8873" y="5747"/>
                  <a:pt x="8866" y="5743"/>
                </a:cubicBezTo>
                <a:cubicBezTo>
                  <a:pt x="8110" y="4760"/>
                  <a:pt x="8081" y="5743"/>
                  <a:pt x="8081" y="5743"/>
                </a:cubicBezTo>
                <a:lnTo>
                  <a:pt x="8081" y="5947"/>
                </a:lnTo>
                <a:lnTo>
                  <a:pt x="8081" y="10000"/>
                </a:lnTo>
                <a:lnTo>
                  <a:pt x="4971" y="10000"/>
                </a:lnTo>
                <a:lnTo>
                  <a:pt x="2616" y="10000"/>
                </a:lnTo>
                <a:lnTo>
                  <a:pt x="0" y="10000"/>
                </a:lnTo>
                <a:lnTo>
                  <a:pt x="0" y="0"/>
                </a:lnTo>
                <a:lnTo>
                  <a:pt x="2209" y="0"/>
                </a:lnTo>
                <a:lnTo>
                  <a:pt x="2306" y="0"/>
                </a:lnTo>
                <a:lnTo>
                  <a:pt x="343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1400" b="1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15782" y="1284481"/>
            <a:ext cx="2477257" cy="2440421"/>
          </a:xfrm>
          <a:custGeom>
            <a:avLst/>
            <a:gdLst>
              <a:gd name="T0" fmla="*/ 1004846 w 832"/>
              <a:gd name="T1" fmla="*/ 429230 h 1032"/>
              <a:gd name="T2" fmla="*/ 905959 w 832"/>
              <a:gd name="T3" fmla="*/ 429230 h 1032"/>
              <a:gd name="T4" fmla="*/ 903317 w 832"/>
              <a:gd name="T5" fmla="*/ 427922 h 1032"/>
              <a:gd name="T6" fmla="*/ 854177 w 832"/>
              <a:gd name="T7" fmla="*/ 412248 h 1032"/>
              <a:gd name="T8" fmla="*/ 766137 w 832"/>
              <a:gd name="T9" fmla="*/ 501935 h 1032"/>
              <a:gd name="T10" fmla="*/ 854177 w 832"/>
              <a:gd name="T11" fmla="*/ 591006 h 1032"/>
              <a:gd name="T12" fmla="*/ 904792 w 832"/>
              <a:gd name="T13" fmla="*/ 575041 h 1032"/>
              <a:gd name="T14" fmla="*/ 905959 w 832"/>
              <a:gd name="T15" fmla="*/ 573628 h 1032"/>
              <a:gd name="T16" fmla="*/ 1004846 w 832"/>
              <a:gd name="T17" fmla="*/ 575041 h 1032"/>
              <a:gd name="T18" fmla="*/ 1004846 w 832"/>
              <a:gd name="T19" fmla="*/ 728726 h 1032"/>
              <a:gd name="T20" fmla="*/ 1004846 w 832"/>
              <a:gd name="T21" fmla="*/ 749753 h 1032"/>
              <a:gd name="T22" fmla="*/ 1004846 w 832"/>
              <a:gd name="T23" fmla="*/ 997236 h 1032"/>
              <a:gd name="T24" fmla="*/ 1004846 w 832"/>
              <a:gd name="T25" fmla="*/ 1011174 h 1032"/>
              <a:gd name="T26" fmla="*/ 591628 w 832"/>
              <a:gd name="T27" fmla="*/ 1011174 h 1032"/>
              <a:gd name="T28" fmla="*/ 572558 w 832"/>
              <a:gd name="T29" fmla="*/ 1011174 h 1032"/>
              <a:gd name="T30" fmla="*/ 571381 w 832"/>
              <a:gd name="T31" fmla="*/ 1109857 h 1032"/>
              <a:gd name="T32" fmla="*/ 573299 w 832"/>
              <a:gd name="T33" fmla="*/ 1110863 h 1032"/>
              <a:gd name="T34" fmla="*/ 587914 w 832"/>
              <a:gd name="T35" fmla="*/ 1161940 h 1032"/>
              <a:gd name="T36" fmla="*/ 499868 w 832"/>
              <a:gd name="T37" fmla="*/ 1251642 h 1032"/>
              <a:gd name="T38" fmla="*/ 410377 w 832"/>
              <a:gd name="T39" fmla="*/ 1161940 h 1032"/>
              <a:gd name="T40" fmla="*/ 425033 w 832"/>
              <a:gd name="T41" fmla="*/ 1112278 h 1032"/>
              <a:gd name="T42" fmla="*/ 427701 w 832"/>
              <a:gd name="T43" fmla="*/ 1109857 h 1032"/>
              <a:gd name="T44" fmla="*/ 426516 w 832"/>
              <a:gd name="T45" fmla="*/ 1011174 h 1032"/>
              <a:gd name="T46" fmla="*/ 406733 w 832"/>
              <a:gd name="T47" fmla="*/ 1011174 h 1032"/>
              <a:gd name="T48" fmla="*/ 0 w 832"/>
              <a:gd name="T49" fmla="*/ 1011174 h 1032"/>
              <a:gd name="T50" fmla="*/ 0 w 832"/>
              <a:gd name="T51" fmla="*/ 622069 h 1032"/>
              <a:gd name="T52" fmla="*/ 0 w 832"/>
              <a:gd name="T53" fmla="*/ 327603 h 1032"/>
              <a:gd name="T54" fmla="*/ 0 w 832"/>
              <a:gd name="T55" fmla="*/ 0 h 1032"/>
              <a:gd name="T56" fmla="*/ 1004846 w 832"/>
              <a:gd name="T57" fmla="*/ 0 h 1032"/>
              <a:gd name="T58" fmla="*/ 1004846 w 832"/>
              <a:gd name="T59" fmla="*/ 276859 h 1032"/>
              <a:gd name="T60" fmla="*/ 1004846 w 832"/>
              <a:gd name="T61" fmla="*/ 288703 h 1032"/>
              <a:gd name="T62" fmla="*/ 1004846 w 832"/>
              <a:gd name="T63" fmla="*/ 429230 h 10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32"/>
              <a:gd name="T97" fmla="*/ 0 h 1032"/>
              <a:gd name="T98" fmla="*/ 832 w 832"/>
              <a:gd name="T99" fmla="*/ 1032 h 1032"/>
              <a:gd name="connsiteX0" fmla="*/ 10000 w 10000"/>
              <a:gd name="connsiteY0" fmla="*/ 3430 h 10000"/>
              <a:gd name="connsiteX1" fmla="*/ 9014 w 10000"/>
              <a:gd name="connsiteY1" fmla="*/ 3430 h 10000"/>
              <a:gd name="connsiteX2" fmla="*/ 8990 w 10000"/>
              <a:gd name="connsiteY2" fmla="*/ 3421 h 10000"/>
              <a:gd name="connsiteX3" fmla="*/ 8498 w 10000"/>
              <a:gd name="connsiteY3" fmla="*/ 3295 h 10000"/>
              <a:gd name="connsiteX4" fmla="*/ 7620 w 10000"/>
              <a:gd name="connsiteY4" fmla="*/ 4012 h 10000"/>
              <a:gd name="connsiteX5" fmla="*/ 8498 w 10000"/>
              <a:gd name="connsiteY5" fmla="*/ 4719 h 10000"/>
              <a:gd name="connsiteX6" fmla="*/ 9002 w 10000"/>
              <a:gd name="connsiteY6" fmla="*/ 4593 h 10000"/>
              <a:gd name="connsiteX7" fmla="*/ 9014 w 10000"/>
              <a:gd name="connsiteY7" fmla="*/ 4583 h 10000"/>
              <a:gd name="connsiteX8" fmla="*/ 10000 w 10000"/>
              <a:gd name="connsiteY8" fmla="*/ 4593 h 10000"/>
              <a:gd name="connsiteX9" fmla="*/ 10000 w 10000"/>
              <a:gd name="connsiteY9" fmla="*/ 5824 h 10000"/>
              <a:gd name="connsiteX10" fmla="*/ 10000 w 10000"/>
              <a:gd name="connsiteY10" fmla="*/ 5988 h 10000"/>
              <a:gd name="connsiteX11" fmla="*/ 10000 w 10000"/>
              <a:gd name="connsiteY11" fmla="*/ 7965 h 10000"/>
              <a:gd name="connsiteX12" fmla="*/ 10000 w 10000"/>
              <a:gd name="connsiteY12" fmla="*/ 8081 h 10000"/>
              <a:gd name="connsiteX13" fmla="*/ 5889 w 10000"/>
              <a:gd name="connsiteY13" fmla="*/ 8081 h 10000"/>
              <a:gd name="connsiteX14" fmla="*/ 5697 w 10000"/>
              <a:gd name="connsiteY14" fmla="*/ 8081 h 10000"/>
              <a:gd name="connsiteX15" fmla="*/ 5685 w 10000"/>
              <a:gd name="connsiteY15" fmla="*/ 8866 h 10000"/>
              <a:gd name="connsiteX16" fmla="*/ 5853 w 10000"/>
              <a:gd name="connsiteY16" fmla="*/ 9283 h 10000"/>
              <a:gd name="connsiteX17" fmla="*/ 4976 w 10000"/>
              <a:gd name="connsiteY17" fmla="*/ 10000 h 10000"/>
              <a:gd name="connsiteX18" fmla="*/ 4087 w 10000"/>
              <a:gd name="connsiteY18" fmla="*/ 9283 h 10000"/>
              <a:gd name="connsiteX19" fmla="*/ 4231 w 10000"/>
              <a:gd name="connsiteY19" fmla="*/ 8886 h 10000"/>
              <a:gd name="connsiteX20" fmla="*/ 4255 w 10000"/>
              <a:gd name="connsiteY20" fmla="*/ 8866 h 10000"/>
              <a:gd name="connsiteX21" fmla="*/ 4243 w 10000"/>
              <a:gd name="connsiteY21" fmla="*/ 8081 h 10000"/>
              <a:gd name="connsiteX22" fmla="*/ 4050 w 10000"/>
              <a:gd name="connsiteY22" fmla="*/ 8081 h 10000"/>
              <a:gd name="connsiteX23" fmla="*/ 0 w 10000"/>
              <a:gd name="connsiteY23" fmla="*/ 8081 h 10000"/>
              <a:gd name="connsiteX24" fmla="*/ 0 w 10000"/>
              <a:gd name="connsiteY24" fmla="*/ 4971 h 10000"/>
              <a:gd name="connsiteX25" fmla="*/ 0 w 10000"/>
              <a:gd name="connsiteY25" fmla="*/ 2616 h 10000"/>
              <a:gd name="connsiteX26" fmla="*/ 0 w 10000"/>
              <a:gd name="connsiteY26" fmla="*/ 0 h 10000"/>
              <a:gd name="connsiteX27" fmla="*/ 10000 w 10000"/>
              <a:gd name="connsiteY27" fmla="*/ 0 h 10000"/>
              <a:gd name="connsiteX28" fmla="*/ 10000 w 10000"/>
              <a:gd name="connsiteY28" fmla="*/ 2209 h 10000"/>
              <a:gd name="connsiteX29" fmla="*/ 10000 w 10000"/>
              <a:gd name="connsiteY29" fmla="*/ 2306 h 10000"/>
              <a:gd name="connsiteX30" fmla="*/ 10000 w 10000"/>
              <a:gd name="connsiteY30" fmla="*/ 3430 h 10000"/>
              <a:gd name="connsiteX0" fmla="*/ 10000 w 10000"/>
              <a:gd name="connsiteY0" fmla="*/ 3430 h 10000"/>
              <a:gd name="connsiteX1" fmla="*/ 9014 w 10000"/>
              <a:gd name="connsiteY1" fmla="*/ 3430 h 10000"/>
              <a:gd name="connsiteX2" fmla="*/ 8990 w 10000"/>
              <a:gd name="connsiteY2" fmla="*/ 3421 h 10000"/>
              <a:gd name="connsiteX3" fmla="*/ 8498 w 10000"/>
              <a:gd name="connsiteY3" fmla="*/ 3295 h 10000"/>
              <a:gd name="connsiteX4" fmla="*/ 7620 w 10000"/>
              <a:gd name="connsiteY4" fmla="*/ 4012 h 10000"/>
              <a:gd name="connsiteX5" fmla="*/ 8498 w 10000"/>
              <a:gd name="connsiteY5" fmla="*/ 4719 h 10000"/>
              <a:gd name="connsiteX6" fmla="*/ 9002 w 10000"/>
              <a:gd name="connsiteY6" fmla="*/ 4593 h 10000"/>
              <a:gd name="connsiteX7" fmla="*/ 9014 w 10000"/>
              <a:gd name="connsiteY7" fmla="*/ 4583 h 10000"/>
              <a:gd name="connsiteX8" fmla="*/ 10000 w 10000"/>
              <a:gd name="connsiteY8" fmla="*/ 4593 h 10000"/>
              <a:gd name="connsiteX9" fmla="*/ 10000 w 10000"/>
              <a:gd name="connsiteY9" fmla="*/ 5824 h 10000"/>
              <a:gd name="connsiteX10" fmla="*/ 10000 w 10000"/>
              <a:gd name="connsiteY10" fmla="*/ 5988 h 10000"/>
              <a:gd name="connsiteX11" fmla="*/ 10000 w 10000"/>
              <a:gd name="connsiteY11" fmla="*/ 7965 h 10000"/>
              <a:gd name="connsiteX12" fmla="*/ 10000 w 10000"/>
              <a:gd name="connsiteY12" fmla="*/ 8081 h 10000"/>
              <a:gd name="connsiteX13" fmla="*/ 5889 w 10000"/>
              <a:gd name="connsiteY13" fmla="*/ 8081 h 10000"/>
              <a:gd name="connsiteX14" fmla="*/ 5697 w 10000"/>
              <a:gd name="connsiteY14" fmla="*/ 8081 h 10000"/>
              <a:gd name="connsiteX15" fmla="*/ 5685 w 10000"/>
              <a:gd name="connsiteY15" fmla="*/ 8866 h 10000"/>
              <a:gd name="connsiteX16" fmla="*/ 5853 w 10000"/>
              <a:gd name="connsiteY16" fmla="*/ 9283 h 10000"/>
              <a:gd name="connsiteX17" fmla="*/ 4976 w 10000"/>
              <a:gd name="connsiteY17" fmla="*/ 10000 h 10000"/>
              <a:gd name="connsiteX18" fmla="*/ 4087 w 10000"/>
              <a:gd name="connsiteY18" fmla="*/ 9283 h 10000"/>
              <a:gd name="connsiteX19" fmla="*/ 4231 w 10000"/>
              <a:gd name="connsiteY19" fmla="*/ 8886 h 10000"/>
              <a:gd name="connsiteX20" fmla="*/ 4255 w 10000"/>
              <a:gd name="connsiteY20" fmla="*/ 8866 h 10000"/>
              <a:gd name="connsiteX21" fmla="*/ 4243 w 10000"/>
              <a:gd name="connsiteY21" fmla="*/ 8081 h 10000"/>
              <a:gd name="connsiteX22" fmla="*/ 4050 w 10000"/>
              <a:gd name="connsiteY22" fmla="*/ 8081 h 10000"/>
              <a:gd name="connsiteX23" fmla="*/ 0 w 10000"/>
              <a:gd name="connsiteY23" fmla="*/ 8081 h 10000"/>
              <a:gd name="connsiteX24" fmla="*/ 0 w 10000"/>
              <a:gd name="connsiteY24" fmla="*/ 4971 h 10000"/>
              <a:gd name="connsiteX25" fmla="*/ 0 w 10000"/>
              <a:gd name="connsiteY25" fmla="*/ 2616 h 10000"/>
              <a:gd name="connsiteX26" fmla="*/ 0 w 10000"/>
              <a:gd name="connsiteY26" fmla="*/ 0 h 10000"/>
              <a:gd name="connsiteX27" fmla="*/ 10000 w 10000"/>
              <a:gd name="connsiteY27" fmla="*/ 0 h 10000"/>
              <a:gd name="connsiteX28" fmla="*/ 10000 w 10000"/>
              <a:gd name="connsiteY28" fmla="*/ 2209 h 10000"/>
              <a:gd name="connsiteX29" fmla="*/ 10000 w 10000"/>
              <a:gd name="connsiteY29" fmla="*/ 2306 h 10000"/>
              <a:gd name="connsiteX30" fmla="*/ 10000 w 10000"/>
              <a:gd name="connsiteY30" fmla="*/ 3430 h 10000"/>
              <a:gd name="connsiteX0" fmla="*/ 10000 w 10000"/>
              <a:gd name="connsiteY0" fmla="*/ 3430 h 10000"/>
              <a:gd name="connsiteX1" fmla="*/ 9014 w 10000"/>
              <a:gd name="connsiteY1" fmla="*/ 3430 h 10000"/>
              <a:gd name="connsiteX2" fmla="*/ 8990 w 10000"/>
              <a:gd name="connsiteY2" fmla="*/ 3421 h 10000"/>
              <a:gd name="connsiteX3" fmla="*/ 8498 w 10000"/>
              <a:gd name="connsiteY3" fmla="*/ 3295 h 10000"/>
              <a:gd name="connsiteX4" fmla="*/ 7620 w 10000"/>
              <a:gd name="connsiteY4" fmla="*/ 4012 h 10000"/>
              <a:gd name="connsiteX5" fmla="*/ 8498 w 10000"/>
              <a:gd name="connsiteY5" fmla="*/ 4719 h 10000"/>
              <a:gd name="connsiteX6" fmla="*/ 9002 w 10000"/>
              <a:gd name="connsiteY6" fmla="*/ 4593 h 10000"/>
              <a:gd name="connsiteX7" fmla="*/ 9014 w 10000"/>
              <a:gd name="connsiteY7" fmla="*/ 4583 h 10000"/>
              <a:gd name="connsiteX8" fmla="*/ 10000 w 10000"/>
              <a:gd name="connsiteY8" fmla="*/ 4593 h 10000"/>
              <a:gd name="connsiteX9" fmla="*/ 10000 w 10000"/>
              <a:gd name="connsiteY9" fmla="*/ 5824 h 10000"/>
              <a:gd name="connsiteX10" fmla="*/ 10000 w 10000"/>
              <a:gd name="connsiteY10" fmla="*/ 5988 h 10000"/>
              <a:gd name="connsiteX11" fmla="*/ 10000 w 10000"/>
              <a:gd name="connsiteY11" fmla="*/ 7965 h 10000"/>
              <a:gd name="connsiteX12" fmla="*/ 10000 w 10000"/>
              <a:gd name="connsiteY12" fmla="*/ 8081 h 10000"/>
              <a:gd name="connsiteX13" fmla="*/ 5889 w 10000"/>
              <a:gd name="connsiteY13" fmla="*/ 8081 h 10000"/>
              <a:gd name="connsiteX14" fmla="*/ 5697 w 10000"/>
              <a:gd name="connsiteY14" fmla="*/ 8081 h 10000"/>
              <a:gd name="connsiteX15" fmla="*/ 5685 w 10000"/>
              <a:gd name="connsiteY15" fmla="*/ 8866 h 10000"/>
              <a:gd name="connsiteX16" fmla="*/ 5853 w 10000"/>
              <a:gd name="connsiteY16" fmla="*/ 9283 h 10000"/>
              <a:gd name="connsiteX17" fmla="*/ 4976 w 10000"/>
              <a:gd name="connsiteY17" fmla="*/ 10000 h 10000"/>
              <a:gd name="connsiteX18" fmla="*/ 4087 w 10000"/>
              <a:gd name="connsiteY18" fmla="*/ 9283 h 10000"/>
              <a:gd name="connsiteX19" fmla="*/ 4231 w 10000"/>
              <a:gd name="connsiteY19" fmla="*/ 8886 h 10000"/>
              <a:gd name="connsiteX20" fmla="*/ 4255 w 10000"/>
              <a:gd name="connsiteY20" fmla="*/ 8866 h 10000"/>
              <a:gd name="connsiteX21" fmla="*/ 4243 w 10000"/>
              <a:gd name="connsiteY21" fmla="*/ 8081 h 10000"/>
              <a:gd name="connsiteX22" fmla="*/ 4050 w 10000"/>
              <a:gd name="connsiteY22" fmla="*/ 8081 h 10000"/>
              <a:gd name="connsiteX23" fmla="*/ 0 w 10000"/>
              <a:gd name="connsiteY23" fmla="*/ 8081 h 10000"/>
              <a:gd name="connsiteX24" fmla="*/ 0 w 10000"/>
              <a:gd name="connsiteY24" fmla="*/ 4971 h 10000"/>
              <a:gd name="connsiteX25" fmla="*/ 0 w 10000"/>
              <a:gd name="connsiteY25" fmla="*/ 2616 h 10000"/>
              <a:gd name="connsiteX26" fmla="*/ 0 w 10000"/>
              <a:gd name="connsiteY26" fmla="*/ 0 h 10000"/>
              <a:gd name="connsiteX27" fmla="*/ 10000 w 10000"/>
              <a:gd name="connsiteY27" fmla="*/ 0 h 10000"/>
              <a:gd name="connsiteX28" fmla="*/ 10000 w 10000"/>
              <a:gd name="connsiteY28" fmla="*/ 2209 h 10000"/>
              <a:gd name="connsiteX29" fmla="*/ 10000 w 10000"/>
              <a:gd name="connsiteY29" fmla="*/ 2306 h 10000"/>
              <a:gd name="connsiteX30" fmla="*/ 10000 w 10000"/>
              <a:gd name="connsiteY30" fmla="*/ 3430 h 10000"/>
              <a:gd name="connsiteX0" fmla="*/ 10000 w 10000"/>
              <a:gd name="connsiteY0" fmla="*/ 3430 h 10000"/>
              <a:gd name="connsiteX1" fmla="*/ 9014 w 10000"/>
              <a:gd name="connsiteY1" fmla="*/ 3430 h 10000"/>
              <a:gd name="connsiteX2" fmla="*/ 8990 w 10000"/>
              <a:gd name="connsiteY2" fmla="*/ 3421 h 10000"/>
              <a:gd name="connsiteX3" fmla="*/ 8498 w 10000"/>
              <a:gd name="connsiteY3" fmla="*/ 3295 h 10000"/>
              <a:gd name="connsiteX4" fmla="*/ 7620 w 10000"/>
              <a:gd name="connsiteY4" fmla="*/ 4012 h 10000"/>
              <a:gd name="connsiteX5" fmla="*/ 8498 w 10000"/>
              <a:gd name="connsiteY5" fmla="*/ 4719 h 10000"/>
              <a:gd name="connsiteX6" fmla="*/ 9002 w 10000"/>
              <a:gd name="connsiteY6" fmla="*/ 4593 h 10000"/>
              <a:gd name="connsiteX7" fmla="*/ 9014 w 10000"/>
              <a:gd name="connsiteY7" fmla="*/ 4583 h 10000"/>
              <a:gd name="connsiteX8" fmla="*/ 10000 w 10000"/>
              <a:gd name="connsiteY8" fmla="*/ 4593 h 10000"/>
              <a:gd name="connsiteX9" fmla="*/ 10000 w 10000"/>
              <a:gd name="connsiteY9" fmla="*/ 5824 h 10000"/>
              <a:gd name="connsiteX10" fmla="*/ 10000 w 10000"/>
              <a:gd name="connsiteY10" fmla="*/ 5988 h 10000"/>
              <a:gd name="connsiteX11" fmla="*/ 10000 w 10000"/>
              <a:gd name="connsiteY11" fmla="*/ 7965 h 10000"/>
              <a:gd name="connsiteX12" fmla="*/ 10000 w 10000"/>
              <a:gd name="connsiteY12" fmla="*/ 8081 h 10000"/>
              <a:gd name="connsiteX13" fmla="*/ 5889 w 10000"/>
              <a:gd name="connsiteY13" fmla="*/ 8081 h 10000"/>
              <a:gd name="connsiteX14" fmla="*/ 5697 w 10000"/>
              <a:gd name="connsiteY14" fmla="*/ 8081 h 10000"/>
              <a:gd name="connsiteX15" fmla="*/ 5685 w 10000"/>
              <a:gd name="connsiteY15" fmla="*/ 8866 h 10000"/>
              <a:gd name="connsiteX16" fmla="*/ 5853 w 10000"/>
              <a:gd name="connsiteY16" fmla="*/ 9283 h 10000"/>
              <a:gd name="connsiteX17" fmla="*/ 4976 w 10000"/>
              <a:gd name="connsiteY17" fmla="*/ 10000 h 10000"/>
              <a:gd name="connsiteX18" fmla="*/ 4087 w 10000"/>
              <a:gd name="connsiteY18" fmla="*/ 9283 h 10000"/>
              <a:gd name="connsiteX19" fmla="*/ 4231 w 10000"/>
              <a:gd name="connsiteY19" fmla="*/ 8886 h 10000"/>
              <a:gd name="connsiteX20" fmla="*/ 4255 w 10000"/>
              <a:gd name="connsiteY20" fmla="*/ 8866 h 10000"/>
              <a:gd name="connsiteX21" fmla="*/ 4243 w 10000"/>
              <a:gd name="connsiteY21" fmla="*/ 8081 h 10000"/>
              <a:gd name="connsiteX22" fmla="*/ 4050 w 10000"/>
              <a:gd name="connsiteY22" fmla="*/ 8081 h 10000"/>
              <a:gd name="connsiteX23" fmla="*/ 0 w 10000"/>
              <a:gd name="connsiteY23" fmla="*/ 8081 h 10000"/>
              <a:gd name="connsiteX24" fmla="*/ 0 w 10000"/>
              <a:gd name="connsiteY24" fmla="*/ 4971 h 10000"/>
              <a:gd name="connsiteX25" fmla="*/ 0 w 10000"/>
              <a:gd name="connsiteY25" fmla="*/ 2616 h 10000"/>
              <a:gd name="connsiteX26" fmla="*/ 0 w 10000"/>
              <a:gd name="connsiteY26" fmla="*/ 0 h 10000"/>
              <a:gd name="connsiteX27" fmla="*/ 10000 w 10000"/>
              <a:gd name="connsiteY27" fmla="*/ 0 h 10000"/>
              <a:gd name="connsiteX28" fmla="*/ 10000 w 10000"/>
              <a:gd name="connsiteY28" fmla="*/ 2209 h 10000"/>
              <a:gd name="connsiteX29" fmla="*/ 10000 w 10000"/>
              <a:gd name="connsiteY29" fmla="*/ 2306 h 10000"/>
              <a:gd name="connsiteX30" fmla="*/ 10000 w 10000"/>
              <a:gd name="connsiteY30" fmla="*/ 3430 h 10000"/>
              <a:gd name="connsiteX0" fmla="*/ 10028 w 10028"/>
              <a:gd name="connsiteY0" fmla="*/ 3430 h 10000"/>
              <a:gd name="connsiteX1" fmla="*/ 9042 w 10028"/>
              <a:gd name="connsiteY1" fmla="*/ 3430 h 10000"/>
              <a:gd name="connsiteX2" fmla="*/ 9018 w 10028"/>
              <a:gd name="connsiteY2" fmla="*/ 3421 h 10000"/>
              <a:gd name="connsiteX3" fmla="*/ 8526 w 10028"/>
              <a:gd name="connsiteY3" fmla="*/ 3295 h 10000"/>
              <a:gd name="connsiteX4" fmla="*/ 7648 w 10028"/>
              <a:gd name="connsiteY4" fmla="*/ 4012 h 10000"/>
              <a:gd name="connsiteX5" fmla="*/ 8526 w 10028"/>
              <a:gd name="connsiteY5" fmla="*/ 4719 h 10000"/>
              <a:gd name="connsiteX6" fmla="*/ 9030 w 10028"/>
              <a:gd name="connsiteY6" fmla="*/ 4593 h 10000"/>
              <a:gd name="connsiteX7" fmla="*/ 9042 w 10028"/>
              <a:gd name="connsiteY7" fmla="*/ 4583 h 10000"/>
              <a:gd name="connsiteX8" fmla="*/ 10028 w 10028"/>
              <a:gd name="connsiteY8" fmla="*/ 4593 h 10000"/>
              <a:gd name="connsiteX9" fmla="*/ 10028 w 10028"/>
              <a:gd name="connsiteY9" fmla="*/ 5824 h 10000"/>
              <a:gd name="connsiteX10" fmla="*/ 10028 w 10028"/>
              <a:gd name="connsiteY10" fmla="*/ 5988 h 10000"/>
              <a:gd name="connsiteX11" fmla="*/ 10028 w 10028"/>
              <a:gd name="connsiteY11" fmla="*/ 7965 h 10000"/>
              <a:gd name="connsiteX12" fmla="*/ 10028 w 10028"/>
              <a:gd name="connsiteY12" fmla="*/ 8081 h 10000"/>
              <a:gd name="connsiteX13" fmla="*/ 5917 w 10028"/>
              <a:gd name="connsiteY13" fmla="*/ 8081 h 10000"/>
              <a:gd name="connsiteX14" fmla="*/ 5725 w 10028"/>
              <a:gd name="connsiteY14" fmla="*/ 8081 h 10000"/>
              <a:gd name="connsiteX15" fmla="*/ 5713 w 10028"/>
              <a:gd name="connsiteY15" fmla="*/ 8866 h 10000"/>
              <a:gd name="connsiteX16" fmla="*/ 5881 w 10028"/>
              <a:gd name="connsiteY16" fmla="*/ 9283 h 10000"/>
              <a:gd name="connsiteX17" fmla="*/ 5004 w 10028"/>
              <a:gd name="connsiteY17" fmla="*/ 10000 h 10000"/>
              <a:gd name="connsiteX18" fmla="*/ 4115 w 10028"/>
              <a:gd name="connsiteY18" fmla="*/ 9283 h 10000"/>
              <a:gd name="connsiteX19" fmla="*/ 4259 w 10028"/>
              <a:gd name="connsiteY19" fmla="*/ 8886 h 10000"/>
              <a:gd name="connsiteX20" fmla="*/ 4283 w 10028"/>
              <a:gd name="connsiteY20" fmla="*/ 8866 h 10000"/>
              <a:gd name="connsiteX21" fmla="*/ 4271 w 10028"/>
              <a:gd name="connsiteY21" fmla="*/ 8081 h 10000"/>
              <a:gd name="connsiteX22" fmla="*/ 4078 w 10028"/>
              <a:gd name="connsiteY22" fmla="*/ 8081 h 10000"/>
              <a:gd name="connsiteX23" fmla="*/ 0 w 10028"/>
              <a:gd name="connsiteY23" fmla="*/ 8081 h 10000"/>
              <a:gd name="connsiteX24" fmla="*/ 28 w 10028"/>
              <a:gd name="connsiteY24" fmla="*/ 4971 h 10000"/>
              <a:gd name="connsiteX25" fmla="*/ 28 w 10028"/>
              <a:gd name="connsiteY25" fmla="*/ 2616 h 10000"/>
              <a:gd name="connsiteX26" fmla="*/ 28 w 10028"/>
              <a:gd name="connsiteY26" fmla="*/ 0 h 10000"/>
              <a:gd name="connsiteX27" fmla="*/ 10028 w 10028"/>
              <a:gd name="connsiteY27" fmla="*/ 0 h 10000"/>
              <a:gd name="connsiteX28" fmla="*/ 10028 w 10028"/>
              <a:gd name="connsiteY28" fmla="*/ 2209 h 10000"/>
              <a:gd name="connsiteX29" fmla="*/ 10028 w 10028"/>
              <a:gd name="connsiteY29" fmla="*/ 2306 h 10000"/>
              <a:gd name="connsiteX30" fmla="*/ 10028 w 10028"/>
              <a:gd name="connsiteY30" fmla="*/ 3430 h 10000"/>
              <a:gd name="connsiteX0" fmla="*/ 10038 w 10781"/>
              <a:gd name="connsiteY0" fmla="*/ 3593 h 10163"/>
              <a:gd name="connsiteX1" fmla="*/ 9052 w 10781"/>
              <a:gd name="connsiteY1" fmla="*/ 3593 h 10163"/>
              <a:gd name="connsiteX2" fmla="*/ 9028 w 10781"/>
              <a:gd name="connsiteY2" fmla="*/ 3584 h 10163"/>
              <a:gd name="connsiteX3" fmla="*/ 8536 w 10781"/>
              <a:gd name="connsiteY3" fmla="*/ 3458 h 10163"/>
              <a:gd name="connsiteX4" fmla="*/ 7658 w 10781"/>
              <a:gd name="connsiteY4" fmla="*/ 4175 h 10163"/>
              <a:gd name="connsiteX5" fmla="*/ 8536 w 10781"/>
              <a:gd name="connsiteY5" fmla="*/ 4882 h 10163"/>
              <a:gd name="connsiteX6" fmla="*/ 9040 w 10781"/>
              <a:gd name="connsiteY6" fmla="*/ 4756 h 10163"/>
              <a:gd name="connsiteX7" fmla="*/ 9052 w 10781"/>
              <a:gd name="connsiteY7" fmla="*/ 4746 h 10163"/>
              <a:gd name="connsiteX8" fmla="*/ 10038 w 10781"/>
              <a:gd name="connsiteY8" fmla="*/ 4756 h 10163"/>
              <a:gd name="connsiteX9" fmla="*/ 10038 w 10781"/>
              <a:gd name="connsiteY9" fmla="*/ 5987 h 10163"/>
              <a:gd name="connsiteX10" fmla="*/ 10038 w 10781"/>
              <a:gd name="connsiteY10" fmla="*/ 6151 h 10163"/>
              <a:gd name="connsiteX11" fmla="*/ 10038 w 10781"/>
              <a:gd name="connsiteY11" fmla="*/ 8128 h 10163"/>
              <a:gd name="connsiteX12" fmla="*/ 10038 w 10781"/>
              <a:gd name="connsiteY12" fmla="*/ 8244 h 10163"/>
              <a:gd name="connsiteX13" fmla="*/ 5927 w 10781"/>
              <a:gd name="connsiteY13" fmla="*/ 8244 h 10163"/>
              <a:gd name="connsiteX14" fmla="*/ 5735 w 10781"/>
              <a:gd name="connsiteY14" fmla="*/ 8244 h 10163"/>
              <a:gd name="connsiteX15" fmla="*/ 5723 w 10781"/>
              <a:gd name="connsiteY15" fmla="*/ 9029 h 10163"/>
              <a:gd name="connsiteX16" fmla="*/ 5891 w 10781"/>
              <a:gd name="connsiteY16" fmla="*/ 9446 h 10163"/>
              <a:gd name="connsiteX17" fmla="*/ 5014 w 10781"/>
              <a:gd name="connsiteY17" fmla="*/ 10163 h 10163"/>
              <a:gd name="connsiteX18" fmla="*/ 4125 w 10781"/>
              <a:gd name="connsiteY18" fmla="*/ 9446 h 10163"/>
              <a:gd name="connsiteX19" fmla="*/ 4269 w 10781"/>
              <a:gd name="connsiteY19" fmla="*/ 9049 h 10163"/>
              <a:gd name="connsiteX20" fmla="*/ 4293 w 10781"/>
              <a:gd name="connsiteY20" fmla="*/ 9029 h 10163"/>
              <a:gd name="connsiteX21" fmla="*/ 4281 w 10781"/>
              <a:gd name="connsiteY21" fmla="*/ 8244 h 10163"/>
              <a:gd name="connsiteX22" fmla="*/ 4088 w 10781"/>
              <a:gd name="connsiteY22" fmla="*/ 8244 h 10163"/>
              <a:gd name="connsiteX23" fmla="*/ 10 w 10781"/>
              <a:gd name="connsiteY23" fmla="*/ 8244 h 10163"/>
              <a:gd name="connsiteX24" fmla="*/ 38 w 10781"/>
              <a:gd name="connsiteY24" fmla="*/ 5134 h 10163"/>
              <a:gd name="connsiteX25" fmla="*/ 38 w 10781"/>
              <a:gd name="connsiteY25" fmla="*/ 2779 h 10163"/>
              <a:gd name="connsiteX26" fmla="*/ 0 w 10781"/>
              <a:gd name="connsiteY26" fmla="*/ 163 h 10163"/>
              <a:gd name="connsiteX27" fmla="*/ 10038 w 10781"/>
              <a:gd name="connsiteY27" fmla="*/ 163 h 10163"/>
              <a:gd name="connsiteX28" fmla="*/ 10038 w 10781"/>
              <a:gd name="connsiteY28" fmla="*/ 2372 h 10163"/>
              <a:gd name="connsiteX29" fmla="*/ 10038 w 10781"/>
              <a:gd name="connsiteY29" fmla="*/ 2469 h 10163"/>
              <a:gd name="connsiteX30" fmla="*/ 10038 w 10781"/>
              <a:gd name="connsiteY30" fmla="*/ 3593 h 10163"/>
              <a:gd name="connsiteX0" fmla="*/ 10038 w 10781"/>
              <a:gd name="connsiteY0" fmla="*/ 3430 h 10000"/>
              <a:gd name="connsiteX1" fmla="*/ 9052 w 10781"/>
              <a:gd name="connsiteY1" fmla="*/ 3430 h 10000"/>
              <a:gd name="connsiteX2" fmla="*/ 9028 w 10781"/>
              <a:gd name="connsiteY2" fmla="*/ 3421 h 10000"/>
              <a:gd name="connsiteX3" fmla="*/ 8536 w 10781"/>
              <a:gd name="connsiteY3" fmla="*/ 3295 h 10000"/>
              <a:gd name="connsiteX4" fmla="*/ 7658 w 10781"/>
              <a:gd name="connsiteY4" fmla="*/ 4012 h 10000"/>
              <a:gd name="connsiteX5" fmla="*/ 8536 w 10781"/>
              <a:gd name="connsiteY5" fmla="*/ 4719 h 10000"/>
              <a:gd name="connsiteX6" fmla="*/ 9040 w 10781"/>
              <a:gd name="connsiteY6" fmla="*/ 4593 h 10000"/>
              <a:gd name="connsiteX7" fmla="*/ 9052 w 10781"/>
              <a:gd name="connsiteY7" fmla="*/ 4583 h 10000"/>
              <a:gd name="connsiteX8" fmla="*/ 10038 w 10781"/>
              <a:gd name="connsiteY8" fmla="*/ 4593 h 10000"/>
              <a:gd name="connsiteX9" fmla="*/ 10038 w 10781"/>
              <a:gd name="connsiteY9" fmla="*/ 5824 h 10000"/>
              <a:gd name="connsiteX10" fmla="*/ 10038 w 10781"/>
              <a:gd name="connsiteY10" fmla="*/ 5988 h 10000"/>
              <a:gd name="connsiteX11" fmla="*/ 10038 w 10781"/>
              <a:gd name="connsiteY11" fmla="*/ 7965 h 10000"/>
              <a:gd name="connsiteX12" fmla="*/ 10038 w 10781"/>
              <a:gd name="connsiteY12" fmla="*/ 8081 h 10000"/>
              <a:gd name="connsiteX13" fmla="*/ 5927 w 10781"/>
              <a:gd name="connsiteY13" fmla="*/ 8081 h 10000"/>
              <a:gd name="connsiteX14" fmla="*/ 5735 w 10781"/>
              <a:gd name="connsiteY14" fmla="*/ 8081 h 10000"/>
              <a:gd name="connsiteX15" fmla="*/ 5723 w 10781"/>
              <a:gd name="connsiteY15" fmla="*/ 8866 h 10000"/>
              <a:gd name="connsiteX16" fmla="*/ 5891 w 10781"/>
              <a:gd name="connsiteY16" fmla="*/ 9283 h 10000"/>
              <a:gd name="connsiteX17" fmla="*/ 5014 w 10781"/>
              <a:gd name="connsiteY17" fmla="*/ 10000 h 10000"/>
              <a:gd name="connsiteX18" fmla="*/ 4125 w 10781"/>
              <a:gd name="connsiteY18" fmla="*/ 9283 h 10000"/>
              <a:gd name="connsiteX19" fmla="*/ 4269 w 10781"/>
              <a:gd name="connsiteY19" fmla="*/ 8886 h 10000"/>
              <a:gd name="connsiteX20" fmla="*/ 4293 w 10781"/>
              <a:gd name="connsiteY20" fmla="*/ 8866 h 10000"/>
              <a:gd name="connsiteX21" fmla="*/ 4281 w 10781"/>
              <a:gd name="connsiteY21" fmla="*/ 8081 h 10000"/>
              <a:gd name="connsiteX22" fmla="*/ 4088 w 10781"/>
              <a:gd name="connsiteY22" fmla="*/ 8081 h 10000"/>
              <a:gd name="connsiteX23" fmla="*/ 10 w 10781"/>
              <a:gd name="connsiteY23" fmla="*/ 8081 h 10000"/>
              <a:gd name="connsiteX24" fmla="*/ 38 w 10781"/>
              <a:gd name="connsiteY24" fmla="*/ 4971 h 10000"/>
              <a:gd name="connsiteX25" fmla="*/ 38 w 10781"/>
              <a:gd name="connsiteY25" fmla="*/ 2616 h 10000"/>
              <a:gd name="connsiteX26" fmla="*/ 0 w 10781"/>
              <a:gd name="connsiteY26" fmla="*/ 0 h 10000"/>
              <a:gd name="connsiteX27" fmla="*/ 10038 w 10781"/>
              <a:gd name="connsiteY27" fmla="*/ 0 h 10000"/>
              <a:gd name="connsiteX28" fmla="*/ 10038 w 10781"/>
              <a:gd name="connsiteY28" fmla="*/ 2209 h 10000"/>
              <a:gd name="connsiteX29" fmla="*/ 10038 w 10781"/>
              <a:gd name="connsiteY29" fmla="*/ 2306 h 10000"/>
              <a:gd name="connsiteX30" fmla="*/ 10038 w 10781"/>
              <a:gd name="connsiteY30" fmla="*/ 3430 h 10000"/>
              <a:gd name="connsiteX0" fmla="*/ 10038 w 10038"/>
              <a:gd name="connsiteY0" fmla="*/ 3430 h 10000"/>
              <a:gd name="connsiteX1" fmla="*/ 9052 w 10038"/>
              <a:gd name="connsiteY1" fmla="*/ 3430 h 10000"/>
              <a:gd name="connsiteX2" fmla="*/ 9028 w 10038"/>
              <a:gd name="connsiteY2" fmla="*/ 3421 h 10000"/>
              <a:gd name="connsiteX3" fmla="*/ 8536 w 10038"/>
              <a:gd name="connsiteY3" fmla="*/ 3295 h 10000"/>
              <a:gd name="connsiteX4" fmla="*/ 7658 w 10038"/>
              <a:gd name="connsiteY4" fmla="*/ 4012 h 10000"/>
              <a:gd name="connsiteX5" fmla="*/ 8536 w 10038"/>
              <a:gd name="connsiteY5" fmla="*/ 4719 h 10000"/>
              <a:gd name="connsiteX6" fmla="*/ 9040 w 10038"/>
              <a:gd name="connsiteY6" fmla="*/ 4593 h 10000"/>
              <a:gd name="connsiteX7" fmla="*/ 9052 w 10038"/>
              <a:gd name="connsiteY7" fmla="*/ 4583 h 10000"/>
              <a:gd name="connsiteX8" fmla="*/ 10038 w 10038"/>
              <a:gd name="connsiteY8" fmla="*/ 4593 h 10000"/>
              <a:gd name="connsiteX9" fmla="*/ 10038 w 10038"/>
              <a:gd name="connsiteY9" fmla="*/ 5824 h 10000"/>
              <a:gd name="connsiteX10" fmla="*/ 10038 w 10038"/>
              <a:gd name="connsiteY10" fmla="*/ 5988 h 10000"/>
              <a:gd name="connsiteX11" fmla="*/ 10038 w 10038"/>
              <a:gd name="connsiteY11" fmla="*/ 7965 h 10000"/>
              <a:gd name="connsiteX12" fmla="*/ 10038 w 10038"/>
              <a:gd name="connsiteY12" fmla="*/ 8081 h 10000"/>
              <a:gd name="connsiteX13" fmla="*/ 5927 w 10038"/>
              <a:gd name="connsiteY13" fmla="*/ 8081 h 10000"/>
              <a:gd name="connsiteX14" fmla="*/ 5735 w 10038"/>
              <a:gd name="connsiteY14" fmla="*/ 8081 h 10000"/>
              <a:gd name="connsiteX15" fmla="*/ 5723 w 10038"/>
              <a:gd name="connsiteY15" fmla="*/ 8866 h 10000"/>
              <a:gd name="connsiteX16" fmla="*/ 5891 w 10038"/>
              <a:gd name="connsiteY16" fmla="*/ 9283 h 10000"/>
              <a:gd name="connsiteX17" fmla="*/ 5014 w 10038"/>
              <a:gd name="connsiteY17" fmla="*/ 10000 h 10000"/>
              <a:gd name="connsiteX18" fmla="*/ 4125 w 10038"/>
              <a:gd name="connsiteY18" fmla="*/ 9283 h 10000"/>
              <a:gd name="connsiteX19" fmla="*/ 4269 w 10038"/>
              <a:gd name="connsiteY19" fmla="*/ 8886 h 10000"/>
              <a:gd name="connsiteX20" fmla="*/ 4293 w 10038"/>
              <a:gd name="connsiteY20" fmla="*/ 8866 h 10000"/>
              <a:gd name="connsiteX21" fmla="*/ 4281 w 10038"/>
              <a:gd name="connsiteY21" fmla="*/ 8081 h 10000"/>
              <a:gd name="connsiteX22" fmla="*/ 4088 w 10038"/>
              <a:gd name="connsiteY22" fmla="*/ 8081 h 10000"/>
              <a:gd name="connsiteX23" fmla="*/ 10 w 10038"/>
              <a:gd name="connsiteY23" fmla="*/ 8081 h 10000"/>
              <a:gd name="connsiteX24" fmla="*/ 38 w 10038"/>
              <a:gd name="connsiteY24" fmla="*/ 4971 h 10000"/>
              <a:gd name="connsiteX25" fmla="*/ 38 w 10038"/>
              <a:gd name="connsiteY25" fmla="*/ 2616 h 10000"/>
              <a:gd name="connsiteX26" fmla="*/ 0 w 10038"/>
              <a:gd name="connsiteY26" fmla="*/ 0 h 10000"/>
              <a:gd name="connsiteX27" fmla="*/ 10038 w 10038"/>
              <a:gd name="connsiteY27" fmla="*/ 0 h 10000"/>
              <a:gd name="connsiteX28" fmla="*/ 10038 w 10038"/>
              <a:gd name="connsiteY28" fmla="*/ 2209 h 10000"/>
              <a:gd name="connsiteX29" fmla="*/ 10038 w 10038"/>
              <a:gd name="connsiteY29" fmla="*/ 2306 h 10000"/>
              <a:gd name="connsiteX30" fmla="*/ 10038 w 10038"/>
              <a:gd name="connsiteY30" fmla="*/ 3430 h 10000"/>
              <a:gd name="connsiteX0" fmla="*/ 10769 w 10769"/>
              <a:gd name="connsiteY0" fmla="*/ 3798 h 10368"/>
              <a:gd name="connsiteX1" fmla="*/ 9783 w 10769"/>
              <a:gd name="connsiteY1" fmla="*/ 3798 h 10368"/>
              <a:gd name="connsiteX2" fmla="*/ 9759 w 10769"/>
              <a:gd name="connsiteY2" fmla="*/ 3789 h 10368"/>
              <a:gd name="connsiteX3" fmla="*/ 9267 w 10769"/>
              <a:gd name="connsiteY3" fmla="*/ 3663 h 10368"/>
              <a:gd name="connsiteX4" fmla="*/ 8389 w 10769"/>
              <a:gd name="connsiteY4" fmla="*/ 4380 h 10368"/>
              <a:gd name="connsiteX5" fmla="*/ 9267 w 10769"/>
              <a:gd name="connsiteY5" fmla="*/ 5087 h 10368"/>
              <a:gd name="connsiteX6" fmla="*/ 9771 w 10769"/>
              <a:gd name="connsiteY6" fmla="*/ 4961 h 10368"/>
              <a:gd name="connsiteX7" fmla="*/ 9783 w 10769"/>
              <a:gd name="connsiteY7" fmla="*/ 4951 h 10368"/>
              <a:gd name="connsiteX8" fmla="*/ 10769 w 10769"/>
              <a:gd name="connsiteY8" fmla="*/ 4961 h 10368"/>
              <a:gd name="connsiteX9" fmla="*/ 10769 w 10769"/>
              <a:gd name="connsiteY9" fmla="*/ 6192 h 10368"/>
              <a:gd name="connsiteX10" fmla="*/ 10769 w 10769"/>
              <a:gd name="connsiteY10" fmla="*/ 6356 h 10368"/>
              <a:gd name="connsiteX11" fmla="*/ 10769 w 10769"/>
              <a:gd name="connsiteY11" fmla="*/ 8333 h 10368"/>
              <a:gd name="connsiteX12" fmla="*/ 10769 w 10769"/>
              <a:gd name="connsiteY12" fmla="*/ 8449 h 10368"/>
              <a:gd name="connsiteX13" fmla="*/ 6658 w 10769"/>
              <a:gd name="connsiteY13" fmla="*/ 8449 h 10368"/>
              <a:gd name="connsiteX14" fmla="*/ 6466 w 10769"/>
              <a:gd name="connsiteY14" fmla="*/ 8449 h 10368"/>
              <a:gd name="connsiteX15" fmla="*/ 6454 w 10769"/>
              <a:gd name="connsiteY15" fmla="*/ 9234 h 10368"/>
              <a:gd name="connsiteX16" fmla="*/ 6622 w 10769"/>
              <a:gd name="connsiteY16" fmla="*/ 9651 h 10368"/>
              <a:gd name="connsiteX17" fmla="*/ 5745 w 10769"/>
              <a:gd name="connsiteY17" fmla="*/ 10368 h 10368"/>
              <a:gd name="connsiteX18" fmla="*/ 4856 w 10769"/>
              <a:gd name="connsiteY18" fmla="*/ 9651 h 10368"/>
              <a:gd name="connsiteX19" fmla="*/ 5000 w 10769"/>
              <a:gd name="connsiteY19" fmla="*/ 9254 h 10368"/>
              <a:gd name="connsiteX20" fmla="*/ 5024 w 10769"/>
              <a:gd name="connsiteY20" fmla="*/ 9234 h 10368"/>
              <a:gd name="connsiteX21" fmla="*/ 5012 w 10769"/>
              <a:gd name="connsiteY21" fmla="*/ 8449 h 10368"/>
              <a:gd name="connsiteX22" fmla="*/ 4819 w 10769"/>
              <a:gd name="connsiteY22" fmla="*/ 8449 h 10368"/>
              <a:gd name="connsiteX23" fmla="*/ 741 w 10769"/>
              <a:gd name="connsiteY23" fmla="*/ 8449 h 10368"/>
              <a:gd name="connsiteX24" fmla="*/ 769 w 10769"/>
              <a:gd name="connsiteY24" fmla="*/ 5339 h 10368"/>
              <a:gd name="connsiteX25" fmla="*/ 731 w 10769"/>
              <a:gd name="connsiteY25" fmla="*/ 368 h 10368"/>
              <a:gd name="connsiteX26" fmla="*/ 10769 w 10769"/>
              <a:gd name="connsiteY26" fmla="*/ 368 h 10368"/>
              <a:gd name="connsiteX27" fmla="*/ 10769 w 10769"/>
              <a:gd name="connsiteY27" fmla="*/ 2577 h 10368"/>
              <a:gd name="connsiteX28" fmla="*/ 10769 w 10769"/>
              <a:gd name="connsiteY28" fmla="*/ 2674 h 10368"/>
              <a:gd name="connsiteX29" fmla="*/ 10769 w 10769"/>
              <a:gd name="connsiteY29" fmla="*/ 3798 h 10368"/>
              <a:gd name="connsiteX0" fmla="*/ 10952 w 10952"/>
              <a:gd name="connsiteY0" fmla="*/ 4028 h 10598"/>
              <a:gd name="connsiteX1" fmla="*/ 9966 w 10952"/>
              <a:gd name="connsiteY1" fmla="*/ 4028 h 10598"/>
              <a:gd name="connsiteX2" fmla="*/ 9942 w 10952"/>
              <a:gd name="connsiteY2" fmla="*/ 4019 h 10598"/>
              <a:gd name="connsiteX3" fmla="*/ 9450 w 10952"/>
              <a:gd name="connsiteY3" fmla="*/ 3893 h 10598"/>
              <a:gd name="connsiteX4" fmla="*/ 8572 w 10952"/>
              <a:gd name="connsiteY4" fmla="*/ 4610 h 10598"/>
              <a:gd name="connsiteX5" fmla="*/ 9450 w 10952"/>
              <a:gd name="connsiteY5" fmla="*/ 5317 h 10598"/>
              <a:gd name="connsiteX6" fmla="*/ 9954 w 10952"/>
              <a:gd name="connsiteY6" fmla="*/ 5191 h 10598"/>
              <a:gd name="connsiteX7" fmla="*/ 9966 w 10952"/>
              <a:gd name="connsiteY7" fmla="*/ 5181 h 10598"/>
              <a:gd name="connsiteX8" fmla="*/ 10952 w 10952"/>
              <a:gd name="connsiteY8" fmla="*/ 5191 h 10598"/>
              <a:gd name="connsiteX9" fmla="*/ 10952 w 10952"/>
              <a:gd name="connsiteY9" fmla="*/ 6422 h 10598"/>
              <a:gd name="connsiteX10" fmla="*/ 10952 w 10952"/>
              <a:gd name="connsiteY10" fmla="*/ 6586 h 10598"/>
              <a:gd name="connsiteX11" fmla="*/ 10952 w 10952"/>
              <a:gd name="connsiteY11" fmla="*/ 8563 h 10598"/>
              <a:gd name="connsiteX12" fmla="*/ 10952 w 10952"/>
              <a:gd name="connsiteY12" fmla="*/ 8679 h 10598"/>
              <a:gd name="connsiteX13" fmla="*/ 6841 w 10952"/>
              <a:gd name="connsiteY13" fmla="*/ 8679 h 10598"/>
              <a:gd name="connsiteX14" fmla="*/ 6649 w 10952"/>
              <a:gd name="connsiteY14" fmla="*/ 8679 h 10598"/>
              <a:gd name="connsiteX15" fmla="*/ 6637 w 10952"/>
              <a:gd name="connsiteY15" fmla="*/ 9464 h 10598"/>
              <a:gd name="connsiteX16" fmla="*/ 6805 w 10952"/>
              <a:gd name="connsiteY16" fmla="*/ 9881 h 10598"/>
              <a:gd name="connsiteX17" fmla="*/ 5928 w 10952"/>
              <a:gd name="connsiteY17" fmla="*/ 10598 h 10598"/>
              <a:gd name="connsiteX18" fmla="*/ 5039 w 10952"/>
              <a:gd name="connsiteY18" fmla="*/ 9881 h 10598"/>
              <a:gd name="connsiteX19" fmla="*/ 5183 w 10952"/>
              <a:gd name="connsiteY19" fmla="*/ 9484 h 10598"/>
              <a:gd name="connsiteX20" fmla="*/ 5207 w 10952"/>
              <a:gd name="connsiteY20" fmla="*/ 9464 h 10598"/>
              <a:gd name="connsiteX21" fmla="*/ 5195 w 10952"/>
              <a:gd name="connsiteY21" fmla="*/ 8679 h 10598"/>
              <a:gd name="connsiteX22" fmla="*/ 5002 w 10952"/>
              <a:gd name="connsiteY22" fmla="*/ 8679 h 10598"/>
              <a:gd name="connsiteX23" fmla="*/ 924 w 10952"/>
              <a:gd name="connsiteY23" fmla="*/ 8679 h 10598"/>
              <a:gd name="connsiteX24" fmla="*/ 914 w 10952"/>
              <a:gd name="connsiteY24" fmla="*/ 598 h 10598"/>
              <a:gd name="connsiteX25" fmla="*/ 10952 w 10952"/>
              <a:gd name="connsiteY25" fmla="*/ 598 h 10598"/>
              <a:gd name="connsiteX26" fmla="*/ 10952 w 10952"/>
              <a:gd name="connsiteY26" fmla="*/ 2807 h 10598"/>
              <a:gd name="connsiteX27" fmla="*/ 10952 w 10952"/>
              <a:gd name="connsiteY27" fmla="*/ 2904 h 10598"/>
              <a:gd name="connsiteX28" fmla="*/ 10952 w 10952"/>
              <a:gd name="connsiteY28" fmla="*/ 4028 h 10598"/>
              <a:gd name="connsiteX0" fmla="*/ 10038 w 10038"/>
              <a:gd name="connsiteY0" fmla="*/ 4028 h 10598"/>
              <a:gd name="connsiteX1" fmla="*/ 9052 w 10038"/>
              <a:gd name="connsiteY1" fmla="*/ 4028 h 10598"/>
              <a:gd name="connsiteX2" fmla="*/ 9028 w 10038"/>
              <a:gd name="connsiteY2" fmla="*/ 4019 h 10598"/>
              <a:gd name="connsiteX3" fmla="*/ 8536 w 10038"/>
              <a:gd name="connsiteY3" fmla="*/ 3893 h 10598"/>
              <a:gd name="connsiteX4" fmla="*/ 7658 w 10038"/>
              <a:gd name="connsiteY4" fmla="*/ 4610 h 10598"/>
              <a:gd name="connsiteX5" fmla="*/ 8536 w 10038"/>
              <a:gd name="connsiteY5" fmla="*/ 5317 h 10598"/>
              <a:gd name="connsiteX6" fmla="*/ 9040 w 10038"/>
              <a:gd name="connsiteY6" fmla="*/ 5191 h 10598"/>
              <a:gd name="connsiteX7" fmla="*/ 9052 w 10038"/>
              <a:gd name="connsiteY7" fmla="*/ 5181 h 10598"/>
              <a:gd name="connsiteX8" fmla="*/ 10038 w 10038"/>
              <a:gd name="connsiteY8" fmla="*/ 5191 h 10598"/>
              <a:gd name="connsiteX9" fmla="*/ 10038 w 10038"/>
              <a:gd name="connsiteY9" fmla="*/ 6422 h 10598"/>
              <a:gd name="connsiteX10" fmla="*/ 10038 w 10038"/>
              <a:gd name="connsiteY10" fmla="*/ 6586 h 10598"/>
              <a:gd name="connsiteX11" fmla="*/ 10038 w 10038"/>
              <a:gd name="connsiteY11" fmla="*/ 8563 h 10598"/>
              <a:gd name="connsiteX12" fmla="*/ 10038 w 10038"/>
              <a:gd name="connsiteY12" fmla="*/ 8679 h 10598"/>
              <a:gd name="connsiteX13" fmla="*/ 5927 w 10038"/>
              <a:gd name="connsiteY13" fmla="*/ 8679 h 10598"/>
              <a:gd name="connsiteX14" fmla="*/ 5735 w 10038"/>
              <a:gd name="connsiteY14" fmla="*/ 8679 h 10598"/>
              <a:gd name="connsiteX15" fmla="*/ 5723 w 10038"/>
              <a:gd name="connsiteY15" fmla="*/ 9464 h 10598"/>
              <a:gd name="connsiteX16" fmla="*/ 5891 w 10038"/>
              <a:gd name="connsiteY16" fmla="*/ 9881 h 10598"/>
              <a:gd name="connsiteX17" fmla="*/ 5014 w 10038"/>
              <a:gd name="connsiteY17" fmla="*/ 10598 h 10598"/>
              <a:gd name="connsiteX18" fmla="*/ 4125 w 10038"/>
              <a:gd name="connsiteY18" fmla="*/ 9881 h 10598"/>
              <a:gd name="connsiteX19" fmla="*/ 4269 w 10038"/>
              <a:gd name="connsiteY19" fmla="*/ 9484 h 10598"/>
              <a:gd name="connsiteX20" fmla="*/ 4293 w 10038"/>
              <a:gd name="connsiteY20" fmla="*/ 9464 h 10598"/>
              <a:gd name="connsiteX21" fmla="*/ 4281 w 10038"/>
              <a:gd name="connsiteY21" fmla="*/ 8679 h 10598"/>
              <a:gd name="connsiteX22" fmla="*/ 4088 w 10038"/>
              <a:gd name="connsiteY22" fmla="*/ 8679 h 10598"/>
              <a:gd name="connsiteX23" fmla="*/ 10 w 10038"/>
              <a:gd name="connsiteY23" fmla="*/ 8679 h 10598"/>
              <a:gd name="connsiteX24" fmla="*/ 0 w 10038"/>
              <a:gd name="connsiteY24" fmla="*/ 598 h 10598"/>
              <a:gd name="connsiteX25" fmla="*/ 10038 w 10038"/>
              <a:gd name="connsiteY25" fmla="*/ 598 h 10598"/>
              <a:gd name="connsiteX26" fmla="*/ 10038 w 10038"/>
              <a:gd name="connsiteY26" fmla="*/ 2807 h 10598"/>
              <a:gd name="connsiteX27" fmla="*/ 10038 w 10038"/>
              <a:gd name="connsiteY27" fmla="*/ 2904 h 10598"/>
              <a:gd name="connsiteX28" fmla="*/ 10038 w 10038"/>
              <a:gd name="connsiteY28" fmla="*/ 4028 h 10598"/>
              <a:gd name="connsiteX0" fmla="*/ 10038 w 10038"/>
              <a:gd name="connsiteY0" fmla="*/ 4028 h 10598"/>
              <a:gd name="connsiteX1" fmla="*/ 9052 w 10038"/>
              <a:gd name="connsiteY1" fmla="*/ 4028 h 10598"/>
              <a:gd name="connsiteX2" fmla="*/ 9028 w 10038"/>
              <a:gd name="connsiteY2" fmla="*/ 4019 h 10598"/>
              <a:gd name="connsiteX3" fmla="*/ 8536 w 10038"/>
              <a:gd name="connsiteY3" fmla="*/ 3893 h 10598"/>
              <a:gd name="connsiteX4" fmla="*/ 7658 w 10038"/>
              <a:gd name="connsiteY4" fmla="*/ 4610 h 10598"/>
              <a:gd name="connsiteX5" fmla="*/ 8536 w 10038"/>
              <a:gd name="connsiteY5" fmla="*/ 5317 h 10598"/>
              <a:gd name="connsiteX6" fmla="*/ 9040 w 10038"/>
              <a:gd name="connsiteY6" fmla="*/ 5191 h 10598"/>
              <a:gd name="connsiteX7" fmla="*/ 9052 w 10038"/>
              <a:gd name="connsiteY7" fmla="*/ 5181 h 10598"/>
              <a:gd name="connsiteX8" fmla="*/ 10038 w 10038"/>
              <a:gd name="connsiteY8" fmla="*/ 5191 h 10598"/>
              <a:gd name="connsiteX9" fmla="*/ 10038 w 10038"/>
              <a:gd name="connsiteY9" fmla="*/ 6422 h 10598"/>
              <a:gd name="connsiteX10" fmla="*/ 10038 w 10038"/>
              <a:gd name="connsiteY10" fmla="*/ 6586 h 10598"/>
              <a:gd name="connsiteX11" fmla="*/ 10038 w 10038"/>
              <a:gd name="connsiteY11" fmla="*/ 8563 h 10598"/>
              <a:gd name="connsiteX12" fmla="*/ 10038 w 10038"/>
              <a:gd name="connsiteY12" fmla="*/ 8679 h 10598"/>
              <a:gd name="connsiteX13" fmla="*/ 5927 w 10038"/>
              <a:gd name="connsiteY13" fmla="*/ 8679 h 10598"/>
              <a:gd name="connsiteX14" fmla="*/ 5735 w 10038"/>
              <a:gd name="connsiteY14" fmla="*/ 8679 h 10598"/>
              <a:gd name="connsiteX15" fmla="*/ 5723 w 10038"/>
              <a:gd name="connsiteY15" fmla="*/ 9464 h 10598"/>
              <a:gd name="connsiteX16" fmla="*/ 5891 w 10038"/>
              <a:gd name="connsiteY16" fmla="*/ 9881 h 10598"/>
              <a:gd name="connsiteX17" fmla="*/ 5014 w 10038"/>
              <a:gd name="connsiteY17" fmla="*/ 10598 h 10598"/>
              <a:gd name="connsiteX18" fmla="*/ 4125 w 10038"/>
              <a:gd name="connsiteY18" fmla="*/ 9881 h 10598"/>
              <a:gd name="connsiteX19" fmla="*/ 4269 w 10038"/>
              <a:gd name="connsiteY19" fmla="*/ 9484 h 10598"/>
              <a:gd name="connsiteX20" fmla="*/ 4293 w 10038"/>
              <a:gd name="connsiteY20" fmla="*/ 9464 h 10598"/>
              <a:gd name="connsiteX21" fmla="*/ 4281 w 10038"/>
              <a:gd name="connsiteY21" fmla="*/ 8679 h 10598"/>
              <a:gd name="connsiteX22" fmla="*/ 4088 w 10038"/>
              <a:gd name="connsiteY22" fmla="*/ 8679 h 10598"/>
              <a:gd name="connsiteX23" fmla="*/ 10 w 10038"/>
              <a:gd name="connsiteY23" fmla="*/ 8679 h 10598"/>
              <a:gd name="connsiteX24" fmla="*/ 0 w 10038"/>
              <a:gd name="connsiteY24" fmla="*/ 598 h 10598"/>
              <a:gd name="connsiteX25" fmla="*/ 10038 w 10038"/>
              <a:gd name="connsiteY25" fmla="*/ 598 h 10598"/>
              <a:gd name="connsiteX26" fmla="*/ 10038 w 10038"/>
              <a:gd name="connsiteY26" fmla="*/ 2807 h 10598"/>
              <a:gd name="connsiteX27" fmla="*/ 10038 w 10038"/>
              <a:gd name="connsiteY27" fmla="*/ 2904 h 10598"/>
              <a:gd name="connsiteX28" fmla="*/ 10038 w 10038"/>
              <a:gd name="connsiteY28" fmla="*/ 4028 h 10598"/>
              <a:gd name="connsiteX0" fmla="*/ 10038 w 10038"/>
              <a:gd name="connsiteY0" fmla="*/ 3430 h 10000"/>
              <a:gd name="connsiteX1" fmla="*/ 9052 w 10038"/>
              <a:gd name="connsiteY1" fmla="*/ 3430 h 10000"/>
              <a:gd name="connsiteX2" fmla="*/ 9028 w 10038"/>
              <a:gd name="connsiteY2" fmla="*/ 3421 h 10000"/>
              <a:gd name="connsiteX3" fmla="*/ 8536 w 10038"/>
              <a:gd name="connsiteY3" fmla="*/ 3295 h 10000"/>
              <a:gd name="connsiteX4" fmla="*/ 7658 w 10038"/>
              <a:gd name="connsiteY4" fmla="*/ 4012 h 10000"/>
              <a:gd name="connsiteX5" fmla="*/ 8536 w 10038"/>
              <a:gd name="connsiteY5" fmla="*/ 4719 h 10000"/>
              <a:gd name="connsiteX6" fmla="*/ 9040 w 10038"/>
              <a:gd name="connsiteY6" fmla="*/ 4593 h 10000"/>
              <a:gd name="connsiteX7" fmla="*/ 9052 w 10038"/>
              <a:gd name="connsiteY7" fmla="*/ 4583 h 10000"/>
              <a:gd name="connsiteX8" fmla="*/ 10038 w 10038"/>
              <a:gd name="connsiteY8" fmla="*/ 4593 h 10000"/>
              <a:gd name="connsiteX9" fmla="*/ 10038 w 10038"/>
              <a:gd name="connsiteY9" fmla="*/ 5824 h 10000"/>
              <a:gd name="connsiteX10" fmla="*/ 10038 w 10038"/>
              <a:gd name="connsiteY10" fmla="*/ 5988 h 10000"/>
              <a:gd name="connsiteX11" fmla="*/ 10038 w 10038"/>
              <a:gd name="connsiteY11" fmla="*/ 7965 h 10000"/>
              <a:gd name="connsiteX12" fmla="*/ 10038 w 10038"/>
              <a:gd name="connsiteY12" fmla="*/ 8081 h 10000"/>
              <a:gd name="connsiteX13" fmla="*/ 5927 w 10038"/>
              <a:gd name="connsiteY13" fmla="*/ 8081 h 10000"/>
              <a:gd name="connsiteX14" fmla="*/ 5735 w 10038"/>
              <a:gd name="connsiteY14" fmla="*/ 8081 h 10000"/>
              <a:gd name="connsiteX15" fmla="*/ 5723 w 10038"/>
              <a:gd name="connsiteY15" fmla="*/ 8866 h 10000"/>
              <a:gd name="connsiteX16" fmla="*/ 5891 w 10038"/>
              <a:gd name="connsiteY16" fmla="*/ 9283 h 10000"/>
              <a:gd name="connsiteX17" fmla="*/ 5014 w 10038"/>
              <a:gd name="connsiteY17" fmla="*/ 10000 h 10000"/>
              <a:gd name="connsiteX18" fmla="*/ 4125 w 10038"/>
              <a:gd name="connsiteY18" fmla="*/ 9283 h 10000"/>
              <a:gd name="connsiteX19" fmla="*/ 4269 w 10038"/>
              <a:gd name="connsiteY19" fmla="*/ 8886 h 10000"/>
              <a:gd name="connsiteX20" fmla="*/ 4293 w 10038"/>
              <a:gd name="connsiteY20" fmla="*/ 8866 h 10000"/>
              <a:gd name="connsiteX21" fmla="*/ 4281 w 10038"/>
              <a:gd name="connsiteY21" fmla="*/ 8081 h 10000"/>
              <a:gd name="connsiteX22" fmla="*/ 4088 w 10038"/>
              <a:gd name="connsiteY22" fmla="*/ 8081 h 10000"/>
              <a:gd name="connsiteX23" fmla="*/ 10 w 10038"/>
              <a:gd name="connsiteY23" fmla="*/ 8081 h 10000"/>
              <a:gd name="connsiteX24" fmla="*/ 0 w 10038"/>
              <a:gd name="connsiteY24" fmla="*/ 0 h 10000"/>
              <a:gd name="connsiteX25" fmla="*/ 10038 w 10038"/>
              <a:gd name="connsiteY25" fmla="*/ 0 h 10000"/>
              <a:gd name="connsiteX26" fmla="*/ 10038 w 10038"/>
              <a:gd name="connsiteY26" fmla="*/ 2209 h 10000"/>
              <a:gd name="connsiteX27" fmla="*/ 10038 w 10038"/>
              <a:gd name="connsiteY27" fmla="*/ 2306 h 10000"/>
              <a:gd name="connsiteX28" fmla="*/ 10038 w 10038"/>
              <a:gd name="connsiteY28" fmla="*/ 3430 h 10000"/>
              <a:gd name="connsiteX0" fmla="*/ 10038 w 10038"/>
              <a:gd name="connsiteY0" fmla="*/ 3430 h 10000"/>
              <a:gd name="connsiteX1" fmla="*/ 9052 w 10038"/>
              <a:gd name="connsiteY1" fmla="*/ 3430 h 10000"/>
              <a:gd name="connsiteX2" fmla="*/ 9028 w 10038"/>
              <a:gd name="connsiteY2" fmla="*/ 3421 h 10000"/>
              <a:gd name="connsiteX3" fmla="*/ 8536 w 10038"/>
              <a:gd name="connsiteY3" fmla="*/ 3295 h 10000"/>
              <a:gd name="connsiteX4" fmla="*/ 7658 w 10038"/>
              <a:gd name="connsiteY4" fmla="*/ 4012 h 10000"/>
              <a:gd name="connsiteX5" fmla="*/ 8536 w 10038"/>
              <a:gd name="connsiteY5" fmla="*/ 4719 h 10000"/>
              <a:gd name="connsiteX6" fmla="*/ 9040 w 10038"/>
              <a:gd name="connsiteY6" fmla="*/ 4593 h 10000"/>
              <a:gd name="connsiteX7" fmla="*/ 9052 w 10038"/>
              <a:gd name="connsiteY7" fmla="*/ 4583 h 10000"/>
              <a:gd name="connsiteX8" fmla="*/ 10038 w 10038"/>
              <a:gd name="connsiteY8" fmla="*/ 4593 h 10000"/>
              <a:gd name="connsiteX9" fmla="*/ 10038 w 10038"/>
              <a:gd name="connsiteY9" fmla="*/ 5824 h 10000"/>
              <a:gd name="connsiteX10" fmla="*/ 10038 w 10038"/>
              <a:gd name="connsiteY10" fmla="*/ 5988 h 10000"/>
              <a:gd name="connsiteX11" fmla="*/ 10038 w 10038"/>
              <a:gd name="connsiteY11" fmla="*/ 7965 h 10000"/>
              <a:gd name="connsiteX12" fmla="*/ 10038 w 10038"/>
              <a:gd name="connsiteY12" fmla="*/ 8081 h 10000"/>
              <a:gd name="connsiteX13" fmla="*/ 5927 w 10038"/>
              <a:gd name="connsiteY13" fmla="*/ 8081 h 10000"/>
              <a:gd name="connsiteX14" fmla="*/ 5735 w 10038"/>
              <a:gd name="connsiteY14" fmla="*/ 8081 h 10000"/>
              <a:gd name="connsiteX15" fmla="*/ 5723 w 10038"/>
              <a:gd name="connsiteY15" fmla="*/ 8866 h 10000"/>
              <a:gd name="connsiteX16" fmla="*/ 5891 w 10038"/>
              <a:gd name="connsiteY16" fmla="*/ 9283 h 10000"/>
              <a:gd name="connsiteX17" fmla="*/ 5014 w 10038"/>
              <a:gd name="connsiteY17" fmla="*/ 10000 h 10000"/>
              <a:gd name="connsiteX18" fmla="*/ 4097 w 10038"/>
              <a:gd name="connsiteY18" fmla="*/ 9283 h 10000"/>
              <a:gd name="connsiteX19" fmla="*/ 4269 w 10038"/>
              <a:gd name="connsiteY19" fmla="*/ 8886 h 10000"/>
              <a:gd name="connsiteX20" fmla="*/ 4293 w 10038"/>
              <a:gd name="connsiteY20" fmla="*/ 8866 h 10000"/>
              <a:gd name="connsiteX21" fmla="*/ 4281 w 10038"/>
              <a:gd name="connsiteY21" fmla="*/ 8081 h 10000"/>
              <a:gd name="connsiteX22" fmla="*/ 4088 w 10038"/>
              <a:gd name="connsiteY22" fmla="*/ 8081 h 10000"/>
              <a:gd name="connsiteX23" fmla="*/ 10 w 10038"/>
              <a:gd name="connsiteY23" fmla="*/ 8081 h 10000"/>
              <a:gd name="connsiteX24" fmla="*/ 0 w 10038"/>
              <a:gd name="connsiteY24" fmla="*/ 0 h 10000"/>
              <a:gd name="connsiteX25" fmla="*/ 10038 w 10038"/>
              <a:gd name="connsiteY25" fmla="*/ 0 h 10000"/>
              <a:gd name="connsiteX26" fmla="*/ 10038 w 10038"/>
              <a:gd name="connsiteY26" fmla="*/ 2209 h 10000"/>
              <a:gd name="connsiteX27" fmla="*/ 10038 w 10038"/>
              <a:gd name="connsiteY27" fmla="*/ 2306 h 10000"/>
              <a:gd name="connsiteX28" fmla="*/ 10038 w 10038"/>
              <a:gd name="connsiteY28" fmla="*/ 3430 h 10000"/>
              <a:gd name="connsiteX0" fmla="*/ 10038 w 10038"/>
              <a:gd name="connsiteY0" fmla="*/ 3430 h 10000"/>
              <a:gd name="connsiteX1" fmla="*/ 9052 w 10038"/>
              <a:gd name="connsiteY1" fmla="*/ 3430 h 10000"/>
              <a:gd name="connsiteX2" fmla="*/ 9028 w 10038"/>
              <a:gd name="connsiteY2" fmla="*/ 3421 h 10000"/>
              <a:gd name="connsiteX3" fmla="*/ 8536 w 10038"/>
              <a:gd name="connsiteY3" fmla="*/ 3295 h 10000"/>
              <a:gd name="connsiteX4" fmla="*/ 7658 w 10038"/>
              <a:gd name="connsiteY4" fmla="*/ 4012 h 10000"/>
              <a:gd name="connsiteX5" fmla="*/ 8536 w 10038"/>
              <a:gd name="connsiteY5" fmla="*/ 4719 h 10000"/>
              <a:gd name="connsiteX6" fmla="*/ 9040 w 10038"/>
              <a:gd name="connsiteY6" fmla="*/ 4593 h 10000"/>
              <a:gd name="connsiteX7" fmla="*/ 9052 w 10038"/>
              <a:gd name="connsiteY7" fmla="*/ 4583 h 10000"/>
              <a:gd name="connsiteX8" fmla="*/ 10038 w 10038"/>
              <a:gd name="connsiteY8" fmla="*/ 4593 h 10000"/>
              <a:gd name="connsiteX9" fmla="*/ 10038 w 10038"/>
              <a:gd name="connsiteY9" fmla="*/ 5824 h 10000"/>
              <a:gd name="connsiteX10" fmla="*/ 10038 w 10038"/>
              <a:gd name="connsiteY10" fmla="*/ 5988 h 10000"/>
              <a:gd name="connsiteX11" fmla="*/ 10038 w 10038"/>
              <a:gd name="connsiteY11" fmla="*/ 7965 h 10000"/>
              <a:gd name="connsiteX12" fmla="*/ 10038 w 10038"/>
              <a:gd name="connsiteY12" fmla="*/ 8081 h 10000"/>
              <a:gd name="connsiteX13" fmla="*/ 5927 w 10038"/>
              <a:gd name="connsiteY13" fmla="*/ 8081 h 10000"/>
              <a:gd name="connsiteX14" fmla="*/ 5735 w 10038"/>
              <a:gd name="connsiteY14" fmla="*/ 8081 h 10000"/>
              <a:gd name="connsiteX15" fmla="*/ 5723 w 10038"/>
              <a:gd name="connsiteY15" fmla="*/ 8866 h 10000"/>
              <a:gd name="connsiteX16" fmla="*/ 5891 w 10038"/>
              <a:gd name="connsiteY16" fmla="*/ 9283 h 10000"/>
              <a:gd name="connsiteX17" fmla="*/ 5014 w 10038"/>
              <a:gd name="connsiteY17" fmla="*/ 10000 h 10000"/>
              <a:gd name="connsiteX18" fmla="*/ 4097 w 10038"/>
              <a:gd name="connsiteY18" fmla="*/ 9283 h 10000"/>
              <a:gd name="connsiteX19" fmla="*/ 4269 w 10038"/>
              <a:gd name="connsiteY19" fmla="*/ 8886 h 10000"/>
              <a:gd name="connsiteX20" fmla="*/ 4293 w 10038"/>
              <a:gd name="connsiteY20" fmla="*/ 8866 h 10000"/>
              <a:gd name="connsiteX21" fmla="*/ 4281 w 10038"/>
              <a:gd name="connsiteY21" fmla="*/ 8081 h 10000"/>
              <a:gd name="connsiteX22" fmla="*/ 4088 w 10038"/>
              <a:gd name="connsiteY22" fmla="*/ 8081 h 10000"/>
              <a:gd name="connsiteX23" fmla="*/ 10 w 10038"/>
              <a:gd name="connsiteY23" fmla="*/ 8081 h 10000"/>
              <a:gd name="connsiteX24" fmla="*/ 0 w 10038"/>
              <a:gd name="connsiteY24" fmla="*/ 0 h 10000"/>
              <a:gd name="connsiteX25" fmla="*/ 10038 w 10038"/>
              <a:gd name="connsiteY25" fmla="*/ 0 h 10000"/>
              <a:gd name="connsiteX26" fmla="*/ 10038 w 10038"/>
              <a:gd name="connsiteY26" fmla="*/ 2209 h 10000"/>
              <a:gd name="connsiteX27" fmla="*/ 10038 w 10038"/>
              <a:gd name="connsiteY27" fmla="*/ 2306 h 10000"/>
              <a:gd name="connsiteX28" fmla="*/ 10038 w 10038"/>
              <a:gd name="connsiteY28" fmla="*/ 3430 h 10000"/>
              <a:gd name="connsiteX0" fmla="*/ 10038 w 10038"/>
              <a:gd name="connsiteY0" fmla="*/ 3430 h 10000"/>
              <a:gd name="connsiteX1" fmla="*/ 9052 w 10038"/>
              <a:gd name="connsiteY1" fmla="*/ 3430 h 10000"/>
              <a:gd name="connsiteX2" fmla="*/ 9028 w 10038"/>
              <a:gd name="connsiteY2" fmla="*/ 3421 h 10000"/>
              <a:gd name="connsiteX3" fmla="*/ 8536 w 10038"/>
              <a:gd name="connsiteY3" fmla="*/ 3295 h 10000"/>
              <a:gd name="connsiteX4" fmla="*/ 7658 w 10038"/>
              <a:gd name="connsiteY4" fmla="*/ 4012 h 10000"/>
              <a:gd name="connsiteX5" fmla="*/ 8536 w 10038"/>
              <a:gd name="connsiteY5" fmla="*/ 4719 h 10000"/>
              <a:gd name="connsiteX6" fmla="*/ 9040 w 10038"/>
              <a:gd name="connsiteY6" fmla="*/ 4593 h 10000"/>
              <a:gd name="connsiteX7" fmla="*/ 9052 w 10038"/>
              <a:gd name="connsiteY7" fmla="*/ 4583 h 10000"/>
              <a:gd name="connsiteX8" fmla="*/ 10038 w 10038"/>
              <a:gd name="connsiteY8" fmla="*/ 4593 h 10000"/>
              <a:gd name="connsiteX9" fmla="*/ 10038 w 10038"/>
              <a:gd name="connsiteY9" fmla="*/ 5824 h 10000"/>
              <a:gd name="connsiteX10" fmla="*/ 10038 w 10038"/>
              <a:gd name="connsiteY10" fmla="*/ 5988 h 10000"/>
              <a:gd name="connsiteX11" fmla="*/ 10038 w 10038"/>
              <a:gd name="connsiteY11" fmla="*/ 7965 h 10000"/>
              <a:gd name="connsiteX12" fmla="*/ 10038 w 10038"/>
              <a:gd name="connsiteY12" fmla="*/ 8081 h 10000"/>
              <a:gd name="connsiteX13" fmla="*/ 5927 w 10038"/>
              <a:gd name="connsiteY13" fmla="*/ 8081 h 10000"/>
              <a:gd name="connsiteX14" fmla="*/ 5735 w 10038"/>
              <a:gd name="connsiteY14" fmla="*/ 8081 h 10000"/>
              <a:gd name="connsiteX15" fmla="*/ 5723 w 10038"/>
              <a:gd name="connsiteY15" fmla="*/ 8866 h 10000"/>
              <a:gd name="connsiteX16" fmla="*/ 5891 w 10038"/>
              <a:gd name="connsiteY16" fmla="*/ 9283 h 10000"/>
              <a:gd name="connsiteX17" fmla="*/ 5014 w 10038"/>
              <a:gd name="connsiteY17" fmla="*/ 10000 h 10000"/>
              <a:gd name="connsiteX18" fmla="*/ 4097 w 10038"/>
              <a:gd name="connsiteY18" fmla="*/ 9283 h 10000"/>
              <a:gd name="connsiteX19" fmla="*/ 4269 w 10038"/>
              <a:gd name="connsiteY19" fmla="*/ 8886 h 10000"/>
              <a:gd name="connsiteX20" fmla="*/ 4293 w 10038"/>
              <a:gd name="connsiteY20" fmla="*/ 8866 h 10000"/>
              <a:gd name="connsiteX21" fmla="*/ 4281 w 10038"/>
              <a:gd name="connsiteY21" fmla="*/ 8081 h 10000"/>
              <a:gd name="connsiteX22" fmla="*/ 4088 w 10038"/>
              <a:gd name="connsiteY22" fmla="*/ 8081 h 10000"/>
              <a:gd name="connsiteX23" fmla="*/ 10 w 10038"/>
              <a:gd name="connsiteY23" fmla="*/ 8081 h 10000"/>
              <a:gd name="connsiteX24" fmla="*/ 0 w 10038"/>
              <a:gd name="connsiteY24" fmla="*/ 0 h 10000"/>
              <a:gd name="connsiteX25" fmla="*/ 10038 w 10038"/>
              <a:gd name="connsiteY25" fmla="*/ 0 h 10000"/>
              <a:gd name="connsiteX26" fmla="*/ 10038 w 10038"/>
              <a:gd name="connsiteY26" fmla="*/ 2209 h 10000"/>
              <a:gd name="connsiteX27" fmla="*/ 10038 w 10038"/>
              <a:gd name="connsiteY27" fmla="*/ 2306 h 10000"/>
              <a:gd name="connsiteX28" fmla="*/ 10038 w 10038"/>
              <a:gd name="connsiteY28" fmla="*/ 3430 h 10000"/>
              <a:gd name="connsiteX0" fmla="*/ 10785 w 10785"/>
              <a:gd name="connsiteY0" fmla="*/ 4027 h 10597"/>
              <a:gd name="connsiteX1" fmla="*/ 9799 w 10785"/>
              <a:gd name="connsiteY1" fmla="*/ 4027 h 10597"/>
              <a:gd name="connsiteX2" fmla="*/ 9775 w 10785"/>
              <a:gd name="connsiteY2" fmla="*/ 4018 h 10597"/>
              <a:gd name="connsiteX3" fmla="*/ 9283 w 10785"/>
              <a:gd name="connsiteY3" fmla="*/ 3892 h 10597"/>
              <a:gd name="connsiteX4" fmla="*/ 8405 w 10785"/>
              <a:gd name="connsiteY4" fmla="*/ 4609 h 10597"/>
              <a:gd name="connsiteX5" fmla="*/ 9283 w 10785"/>
              <a:gd name="connsiteY5" fmla="*/ 5316 h 10597"/>
              <a:gd name="connsiteX6" fmla="*/ 9787 w 10785"/>
              <a:gd name="connsiteY6" fmla="*/ 5190 h 10597"/>
              <a:gd name="connsiteX7" fmla="*/ 9799 w 10785"/>
              <a:gd name="connsiteY7" fmla="*/ 5180 h 10597"/>
              <a:gd name="connsiteX8" fmla="*/ 10785 w 10785"/>
              <a:gd name="connsiteY8" fmla="*/ 5190 h 10597"/>
              <a:gd name="connsiteX9" fmla="*/ 10785 w 10785"/>
              <a:gd name="connsiteY9" fmla="*/ 6421 h 10597"/>
              <a:gd name="connsiteX10" fmla="*/ 10785 w 10785"/>
              <a:gd name="connsiteY10" fmla="*/ 6585 h 10597"/>
              <a:gd name="connsiteX11" fmla="*/ 10785 w 10785"/>
              <a:gd name="connsiteY11" fmla="*/ 8562 h 10597"/>
              <a:gd name="connsiteX12" fmla="*/ 10785 w 10785"/>
              <a:gd name="connsiteY12" fmla="*/ 8678 h 10597"/>
              <a:gd name="connsiteX13" fmla="*/ 6674 w 10785"/>
              <a:gd name="connsiteY13" fmla="*/ 8678 h 10597"/>
              <a:gd name="connsiteX14" fmla="*/ 6482 w 10785"/>
              <a:gd name="connsiteY14" fmla="*/ 8678 h 10597"/>
              <a:gd name="connsiteX15" fmla="*/ 6470 w 10785"/>
              <a:gd name="connsiteY15" fmla="*/ 9463 h 10597"/>
              <a:gd name="connsiteX16" fmla="*/ 6638 w 10785"/>
              <a:gd name="connsiteY16" fmla="*/ 9880 h 10597"/>
              <a:gd name="connsiteX17" fmla="*/ 5761 w 10785"/>
              <a:gd name="connsiteY17" fmla="*/ 10597 h 10597"/>
              <a:gd name="connsiteX18" fmla="*/ 4844 w 10785"/>
              <a:gd name="connsiteY18" fmla="*/ 9880 h 10597"/>
              <a:gd name="connsiteX19" fmla="*/ 5016 w 10785"/>
              <a:gd name="connsiteY19" fmla="*/ 9483 h 10597"/>
              <a:gd name="connsiteX20" fmla="*/ 5040 w 10785"/>
              <a:gd name="connsiteY20" fmla="*/ 9463 h 10597"/>
              <a:gd name="connsiteX21" fmla="*/ 5028 w 10785"/>
              <a:gd name="connsiteY21" fmla="*/ 8678 h 10597"/>
              <a:gd name="connsiteX22" fmla="*/ 4835 w 10785"/>
              <a:gd name="connsiteY22" fmla="*/ 8678 h 10597"/>
              <a:gd name="connsiteX23" fmla="*/ 738 w 10785"/>
              <a:gd name="connsiteY23" fmla="*/ 8670 h 10597"/>
              <a:gd name="connsiteX24" fmla="*/ 747 w 10785"/>
              <a:gd name="connsiteY24" fmla="*/ 597 h 10597"/>
              <a:gd name="connsiteX25" fmla="*/ 10785 w 10785"/>
              <a:gd name="connsiteY25" fmla="*/ 597 h 10597"/>
              <a:gd name="connsiteX26" fmla="*/ 10785 w 10785"/>
              <a:gd name="connsiteY26" fmla="*/ 2806 h 10597"/>
              <a:gd name="connsiteX27" fmla="*/ 10785 w 10785"/>
              <a:gd name="connsiteY27" fmla="*/ 2903 h 10597"/>
              <a:gd name="connsiteX28" fmla="*/ 10785 w 10785"/>
              <a:gd name="connsiteY28" fmla="*/ 4027 h 10597"/>
              <a:gd name="connsiteX0" fmla="*/ 10047 w 10047"/>
              <a:gd name="connsiteY0" fmla="*/ 4027 h 10597"/>
              <a:gd name="connsiteX1" fmla="*/ 9061 w 10047"/>
              <a:gd name="connsiteY1" fmla="*/ 4027 h 10597"/>
              <a:gd name="connsiteX2" fmla="*/ 9037 w 10047"/>
              <a:gd name="connsiteY2" fmla="*/ 4018 h 10597"/>
              <a:gd name="connsiteX3" fmla="*/ 8545 w 10047"/>
              <a:gd name="connsiteY3" fmla="*/ 3892 h 10597"/>
              <a:gd name="connsiteX4" fmla="*/ 7667 w 10047"/>
              <a:gd name="connsiteY4" fmla="*/ 4609 h 10597"/>
              <a:gd name="connsiteX5" fmla="*/ 8545 w 10047"/>
              <a:gd name="connsiteY5" fmla="*/ 5316 h 10597"/>
              <a:gd name="connsiteX6" fmla="*/ 9049 w 10047"/>
              <a:gd name="connsiteY6" fmla="*/ 5190 h 10597"/>
              <a:gd name="connsiteX7" fmla="*/ 9061 w 10047"/>
              <a:gd name="connsiteY7" fmla="*/ 5180 h 10597"/>
              <a:gd name="connsiteX8" fmla="*/ 10047 w 10047"/>
              <a:gd name="connsiteY8" fmla="*/ 5190 h 10597"/>
              <a:gd name="connsiteX9" fmla="*/ 10047 w 10047"/>
              <a:gd name="connsiteY9" fmla="*/ 6421 h 10597"/>
              <a:gd name="connsiteX10" fmla="*/ 10047 w 10047"/>
              <a:gd name="connsiteY10" fmla="*/ 6585 h 10597"/>
              <a:gd name="connsiteX11" fmla="*/ 10047 w 10047"/>
              <a:gd name="connsiteY11" fmla="*/ 8562 h 10597"/>
              <a:gd name="connsiteX12" fmla="*/ 10047 w 10047"/>
              <a:gd name="connsiteY12" fmla="*/ 8678 h 10597"/>
              <a:gd name="connsiteX13" fmla="*/ 5936 w 10047"/>
              <a:gd name="connsiteY13" fmla="*/ 8678 h 10597"/>
              <a:gd name="connsiteX14" fmla="*/ 5744 w 10047"/>
              <a:gd name="connsiteY14" fmla="*/ 8678 h 10597"/>
              <a:gd name="connsiteX15" fmla="*/ 5732 w 10047"/>
              <a:gd name="connsiteY15" fmla="*/ 9463 h 10597"/>
              <a:gd name="connsiteX16" fmla="*/ 5900 w 10047"/>
              <a:gd name="connsiteY16" fmla="*/ 9880 h 10597"/>
              <a:gd name="connsiteX17" fmla="*/ 5023 w 10047"/>
              <a:gd name="connsiteY17" fmla="*/ 10597 h 10597"/>
              <a:gd name="connsiteX18" fmla="*/ 4106 w 10047"/>
              <a:gd name="connsiteY18" fmla="*/ 9880 h 10597"/>
              <a:gd name="connsiteX19" fmla="*/ 4278 w 10047"/>
              <a:gd name="connsiteY19" fmla="*/ 9483 h 10597"/>
              <a:gd name="connsiteX20" fmla="*/ 4302 w 10047"/>
              <a:gd name="connsiteY20" fmla="*/ 9463 h 10597"/>
              <a:gd name="connsiteX21" fmla="*/ 4290 w 10047"/>
              <a:gd name="connsiteY21" fmla="*/ 8678 h 10597"/>
              <a:gd name="connsiteX22" fmla="*/ 4097 w 10047"/>
              <a:gd name="connsiteY22" fmla="*/ 8678 h 10597"/>
              <a:gd name="connsiteX23" fmla="*/ 0 w 10047"/>
              <a:gd name="connsiteY23" fmla="*/ 8670 h 10597"/>
              <a:gd name="connsiteX24" fmla="*/ 9 w 10047"/>
              <a:gd name="connsiteY24" fmla="*/ 597 h 10597"/>
              <a:gd name="connsiteX25" fmla="*/ 10047 w 10047"/>
              <a:gd name="connsiteY25" fmla="*/ 597 h 10597"/>
              <a:gd name="connsiteX26" fmla="*/ 10047 w 10047"/>
              <a:gd name="connsiteY26" fmla="*/ 2806 h 10597"/>
              <a:gd name="connsiteX27" fmla="*/ 10047 w 10047"/>
              <a:gd name="connsiteY27" fmla="*/ 2903 h 10597"/>
              <a:gd name="connsiteX28" fmla="*/ 10047 w 10047"/>
              <a:gd name="connsiteY28" fmla="*/ 4027 h 10597"/>
              <a:gd name="connsiteX0" fmla="*/ 10047 w 10047"/>
              <a:gd name="connsiteY0" fmla="*/ 3430 h 10000"/>
              <a:gd name="connsiteX1" fmla="*/ 9061 w 10047"/>
              <a:gd name="connsiteY1" fmla="*/ 3430 h 10000"/>
              <a:gd name="connsiteX2" fmla="*/ 9037 w 10047"/>
              <a:gd name="connsiteY2" fmla="*/ 3421 h 10000"/>
              <a:gd name="connsiteX3" fmla="*/ 8545 w 10047"/>
              <a:gd name="connsiteY3" fmla="*/ 3295 h 10000"/>
              <a:gd name="connsiteX4" fmla="*/ 7667 w 10047"/>
              <a:gd name="connsiteY4" fmla="*/ 4012 h 10000"/>
              <a:gd name="connsiteX5" fmla="*/ 8545 w 10047"/>
              <a:gd name="connsiteY5" fmla="*/ 4719 h 10000"/>
              <a:gd name="connsiteX6" fmla="*/ 9049 w 10047"/>
              <a:gd name="connsiteY6" fmla="*/ 4593 h 10000"/>
              <a:gd name="connsiteX7" fmla="*/ 9061 w 10047"/>
              <a:gd name="connsiteY7" fmla="*/ 4583 h 10000"/>
              <a:gd name="connsiteX8" fmla="*/ 10047 w 10047"/>
              <a:gd name="connsiteY8" fmla="*/ 4593 h 10000"/>
              <a:gd name="connsiteX9" fmla="*/ 10047 w 10047"/>
              <a:gd name="connsiteY9" fmla="*/ 5824 h 10000"/>
              <a:gd name="connsiteX10" fmla="*/ 10047 w 10047"/>
              <a:gd name="connsiteY10" fmla="*/ 5988 h 10000"/>
              <a:gd name="connsiteX11" fmla="*/ 10047 w 10047"/>
              <a:gd name="connsiteY11" fmla="*/ 7965 h 10000"/>
              <a:gd name="connsiteX12" fmla="*/ 10047 w 10047"/>
              <a:gd name="connsiteY12" fmla="*/ 8081 h 10000"/>
              <a:gd name="connsiteX13" fmla="*/ 5936 w 10047"/>
              <a:gd name="connsiteY13" fmla="*/ 8081 h 10000"/>
              <a:gd name="connsiteX14" fmla="*/ 5744 w 10047"/>
              <a:gd name="connsiteY14" fmla="*/ 8081 h 10000"/>
              <a:gd name="connsiteX15" fmla="*/ 5732 w 10047"/>
              <a:gd name="connsiteY15" fmla="*/ 8866 h 10000"/>
              <a:gd name="connsiteX16" fmla="*/ 5900 w 10047"/>
              <a:gd name="connsiteY16" fmla="*/ 9283 h 10000"/>
              <a:gd name="connsiteX17" fmla="*/ 5023 w 10047"/>
              <a:gd name="connsiteY17" fmla="*/ 10000 h 10000"/>
              <a:gd name="connsiteX18" fmla="*/ 4106 w 10047"/>
              <a:gd name="connsiteY18" fmla="*/ 9283 h 10000"/>
              <a:gd name="connsiteX19" fmla="*/ 4278 w 10047"/>
              <a:gd name="connsiteY19" fmla="*/ 8886 h 10000"/>
              <a:gd name="connsiteX20" fmla="*/ 4302 w 10047"/>
              <a:gd name="connsiteY20" fmla="*/ 8866 h 10000"/>
              <a:gd name="connsiteX21" fmla="*/ 4290 w 10047"/>
              <a:gd name="connsiteY21" fmla="*/ 8081 h 10000"/>
              <a:gd name="connsiteX22" fmla="*/ 4097 w 10047"/>
              <a:gd name="connsiteY22" fmla="*/ 8081 h 10000"/>
              <a:gd name="connsiteX23" fmla="*/ 0 w 10047"/>
              <a:gd name="connsiteY23" fmla="*/ 8073 h 10000"/>
              <a:gd name="connsiteX24" fmla="*/ 9 w 10047"/>
              <a:gd name="connsiteY24" fmla="*/ 0 h 10000"/>
              <a:gd name="connsiteX25" fmla="*/ 10047 w 10047"/>
              <a:gd name="connsiteY25" fmla="*/ 0 h 10000"/>
              <a:gd name="connsiteX26" fmla="*/ 10047 w 10047"/>
              <a:gd name="connsiteY26" fmla="*/ 2209 h 10000"/>
              <a:gd name="connsiteX27" fmla="*/ 10047 w 10047"/>
              <a:gd name="connsiteY27" fmla="*/ 2306 h 10000"/>
              <a:gd name="connsiteX28" fmla="*/ 10047 w 10047"/>
              <a:gd name="connsiteY28" fmla="*/ 343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47" h="10000">
                <a:moveTo>
                  <a:pt x="10047" y="3430"/>
                </a:moveTo>
                <a:cubicBezTo>
                  <a:pt x="10047" y="3430"/>
                  <a:pt x="9999" y="4215"/>
                  <a:pt x="9061" y="3430"/>
                </a:cubicBezTo>
                <a:lnTo>
                  <a:pt x="9037" y="3421"/>
                </a:lnTo>
                <a:cubicBezTo>
                  <a:pt x="8905" y="3343"/>
                  <a:pt x="8725" y="3295"/>
                  <a:pt x="8545" y="3295"/>
                </a:cubicBezTo>
                <a:cubicBezTo>
                  <a:pt x="8064" y="3295"/>
                  <a:pt x="7667" y="3614"/>
                  <a:pt x="7667" y="4012"/>
                </a:cubicBezTo>
                <a:cubicBezTo>
                  <a:pt x="7667" y="4399"/>
                  <a:pt x="8064" y="4719"/>
                  <a:pt x="8545" y="4719"/>
                </a:cubicBezTo>
                <a:cubicBezTo>
                  <a:pt x="8737" y="4719"/>
                  <a:pt x="8905" y="4680"/>
                  <a:pt x="9049" y="4593"/>
                </a:cubicBezTo>
                <a:cubicBezTo>
                  <a:pt x="9053" y="4590"/>
                  <a:pt x="9057" y="4586"/>
                  <a:pt x="9061" y="4583"/>
                </a:cubicBezTo>
                <a:cubicBezTo>
                  <a:pt x="9999" y="3798"/>
                  <a:pt x="10047" y="4593"/>
                  <a:pt x="10047" y="4593"/>
                </a:cubicBezTo>
                <a:lnTo>
                  <a:pt x="10047" y="5824"/>
                </a:lnTo>
                <a:lnTo>
                  <a:pt x="10047" y="5988"/>
                </a:lnTo>
                <a:lnTo>
                  <a:pt x="10047" y="7965"/>
                </a:lnTo>
                <a:lnTo>
                  <a:pt x="10047" y="8081"/>
                </a:lnTo>
                <a:lnTo>
                  <a:pt x="5936" y="8081"/>
                </a:lnTo>
                <a:lnTo>
                  <a:pt x="5744" y="8081"/>
                </a:lnTo>
                <a:cubicBezTo>
                  <a:pt x="5744" y="8081"/>
                  <a:pt x="4759" y="8110"/>
                  <a:pt x="5732" y="8866"/>
                </a:cubicBezTo>
                <a:cubicBezTo>
                  <a:pt x="5817" y="8952"/>
                  <a:pt x="5910" y="9045"/>
                  <a:pt x="5900" y="9283"/>
                </a:cubicBezTo>
                <a:cubicBezTo>
                  <a:pt x="5883" y="9680"/>
                  <a:pt x="5492" y="10000"/>
                  <a:pt x="5023" y="10000"/>
                </a:cubicBezTo>
                <a:cubicBezTo>
                  <a:pt x="4554" y="10000"/>
                  <a:pt x="4106" y="9680"/>
                  <a:pt x="4106" y="9283"/>
                </a:cubicBezTo>
                <a:cubicBezTo>
                  <a:pt x="4106" y="9138"/>
                  <a:pt x="4182" y="9002"/>
                  <a:pt x="4278" y="8886"/>
                </a:cubicBezTo>
                <a:cubicBezTo>
                  <a:pt x="4286" y="8879"/>
                  <a:pt x="4294" y="8873"/>
                  <a:pt x="4302" y="8866"/>
                </a:cubicBezTo>
                <a:cubicBezTo>
                  <a:pt x="5209" y="8110"/>
                  <a:pt x="4290" y="8081"/>
                  <a:pt x="4290" y="8081"/>
                </a:cubicBezTo>
                <a:lnTo>
                  <a:pt x="4097" y="8081"/>
                </a:lnTo>
                <a:lnTo>
                  <a:pt x="0" y="8073"/>
                </a:lnTo>
                <a:lnTo>
                  <a:pt x="9" y="0"/>
                </a:lnTo>
                <a:lnTo>
                  <a:pt x="10047" y="0"/>
                </a:lnTo>
                <a:lnTo>
                  <a:pt x="10047" y="2209"/>
                </a:lnTo>
                <a:lnTo>
                  <a:pt x="10047" y="2306"/>
                </a:lnTo>
                <a:lnTo>
                  <a:pt x="10047" y="34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1400" b="1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206895" y="1284482"/>
            <a:ext cx="3036997" cy="1972921"/>
          </a:xfrm>
          <a:custGeom>
            <a:avLst/>
            <a:gdLst>
              <a:gd name="T0" fmla="*/ 816779 w 1027"/>
              <a:gd name="T1" fmla="*/ 1015535 h 834"/>
              <a:gd name="T2" fmla="*/ 815336 w 1027"/>
              <a:gd name="T3" fmla="*/ 916134 h 834"/>
              <a:gd name="T4" fmla="*/ 817982 w 1027"/>
              <a:gd name="T5" fmla="*/ 913488 h 834"/>
              <a:gd name="T6" fmla="*/ 832253 w 1027"/>
              <a:gd name="T7" fmla="*/ 863659 h 834"/>
              <a:gd name="T8" fmla="*/ 744152 w 1027"/>
              <a:gd name="T9" fmla="*/ 772978 h 834"/>
              <a:gd name="T10" fmla="*/ 655291 w 1027"/>
              <a:gd name="T11" fmla="*/ 863659 h 834"/>
              <a:gd name="T12" fmla="*/ 669926 w 1027"/>
              <a:gd name="T13" fmla="*/ 913488 h 834"/>
              <a:gd name="T14" fmla="*/ 672568 w 1027"/>
              <a:gd name="T15" fmla="*/ 916134 h 834"/>
              <a:gd name="T16" fmla="*/ 671209 w 1027"/>
              <a:gd name="T17" fmla="*/ 1015535 h 834"/>
              <a:gd name="T18" fmla="*/ 519137 w 1027"/>
              <a:gd name="T19" fmla="*/ 1015535 h 834"/>
              <a:gd name="T20" fmla="*/ 497540 w 1027"/>
              <a:gd name="T21" fmla="*/ 1015535 h 834"/>
              <a:gd name="T22" fmla="*/ 251886 w 1027"/>
              <a:gd name="T23" fmla="*/ 1015535 h 834"/>
              <a:gd name="T24" fmla="*/ 238598 w 1027"/>
              <a:gd name="T25" fmla="*/ 1015535 h 834"/>
              <a:gd name="T26" fmla="*/ 238598 w 1027"/>
              <a:gd name="T27" fmla="*/ 596946 h 834"/>
              <a:gd name="T28" fmla="*/ 238598 w 1027"/>
              <a:gd name="T29" fmla="*/ 577209 h 834"/>
              <a:gd name="T30" fmla="*/ 140177 w 1027"/>
              <a:gd name="T31" fmla="*/ 577209 h 834"/>
              <a:gd name="T32" fmla="*/ 139069 w 1027"/>
              <a:gd name="T33" fmla="*/ 578138 h 834"/>
              <a:gd name="T34" fmla="*/ 88163 w 1027"/>
              <a:gd name="T35" fmla="*/ 594231 h 834"/>
              <a:gd name="T36" fmla="*/ 0 w 1027"/>
              <a:gd name="T37" fmla="*/ 504341 h 834"/>
              <a:gd name="T38" fmla="*/ 88163 w 1027"/>
              <a:gd name="T39" fmla="*/ 414295 h 834"/>
              <a:gd name="T40" fmla="*/ 137683 w 1027"/>
              <a:gd name="T41" fmla="*/ 429578 h 834"/>
              <a:gd name="T42" fmla="*/ 140177 w 1027"/>
              <a:gd name="T43" fmla="*/ 430945 h 834"/>
              <a:gd name="T44" fmla="*/ 238598 w 1027"/>
              <a:gd name="T45" fmla="*/ 430945 h 834"/>
              <a:gd name="T46" fmla="*/ 238598 w 1027"/>
              <a:gd name="T47" fmla="*/ 411464 h 834"/>
              <a:gd name="T48" fmla="*/ 238598 w 1027"/>
              <a:gd name="T49" fmla="*/ 0 h 834"/>
              <a:gd name="T50" fmla="*/ 624409 w 1027"/>
              <a:gd name="T51" fmla="*/ 0 h 834"/>
              <a:gd name="T52" fmla="*/ 916784 w 1027"/>
              <a:gd name="T53" fmla="*/ 0 h 834"/>
              <a:gd name="T54" fmla="*/ 1242379 w 1027"/>
              <a:gd name="T55" fmla="*/ 0 h 834"/>
              <a:gd name="T56" fmla="*/ 1242379 w 1027"/>
              <a:gd name="T57" fmla="*/ 1015535 h 834"/>
              <a:gd name="T58" fmla="*/ 967385 w 1027"/>
              <a:gd name="T59" fmla="*/ 1015535 h 834"/>
              <a:gd name="T60" fmla="*/ 955466 w 1027"/>
              <a:gd name="T61" fmla="*/ 1015535 h 834"/>
              <a:gd name="T62" fmla="*/ 816779 w 1027"/>
              <a:gd name="T63" fmla="*/ 1015535 h 8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27"/>
              <a:gd name="T97" fmla="*/ 0 h 834"/>
              <a:gd name="T98" fmla="*/ 1027 w 1027"/>
              <a:gd name="T99" fmla="*/ 834 h 834"/>
              <a:gd name="connsiteX0" fmla="*/ 6573 w 10186"/>
              <a:gd name="connsiteY0" fmla="*/ 10740 h 10740"/>
              <a:gd name="connsiteX1" fmla="*/ 6563 w 10186"/>
              <a:gd name="connsiteY1" fmla="*/ 9757 h 10740"/>
              <a:gd name="connsiteX2" fmla="*/ 6582 w 10186"/>
              <a:gd name="connsiteY2" fmla="*/ 9733 h 10740"/>
              <a:gd name="connsiteX3" fmla="*/ 6699 w 10186"/>
              <a:gd name="connsiteY3" fmla="*/ 9241 h 10740"/>
              <a:gd name="connsiteX4" fmla="*/ 5988 w 10186"/>
              <a:gd name="connsiteY4" fmla="*/ 8354 h 10740"/>
              <a:gd name="connsiteX5" fmla="*/ 5278 w 10186"/>
              <a:gd name="connsiteY5" fmla="*/ 9241 h 10740"/>
              <a:gd name="connsiteX6" fmla="*/ 5394 w 10186"/>
              <a:gd name="connsiteY6" fmla="*/ 9733 h 10740"/>
              <a:gd name="connsiteX7" fmla="*/ 5414 w 10186"/>
              <a:gd name="connsiteY7" fmla="*/ 9757 h 10740"/>
              <a:gd name="connsiteX8" fmla="*/ 5404 w 10186"/>
              <a:gd name="connsiteY8" fmla="*/ 10740 h 10740"/>
              <a:gd name="connsiteX9" fmla="*/ 4177 w 10186"/>
              <a:gd name="connsiteY9" fmla="*/ 10740 h 10740"/>
              <a:gd name="connsiteX10" fmla="*/ 4002 w 10186"/>
              <a:gd name="connsiteY10" fmla="*/ 10740 h 10740"/>
              <a:gd name="connsiteX11" fmla="*/ 2025 w 10186"/>
              <a:gd name="connsiteY11" fmla="*/ 10740 h 10740"/>
              <a:gd name="connsiteX12" fmla="*/ 1918 w 10186"/>
              <a:gd name="connsiteY12" fmla="*/ 10740 h 10740"/>
              <a:gd name="connsiteX13" fmla="*/ 1918 w 10186"/>
              <a:gd name="connsiteY13" fmla="*/ 6615 h 10740"/>
              <a:gd name="connsiteX14" fmla="*/ 1918 w 10186"/>
              <a:gd name="connsiteY14" fmla="*/ 6423 h 10740"/>
              <a:gd name="connsiteX15" fmla="*/ 1130 w 10186"/>
              <a:gd name="connsiteY15" fmla="*/ 6423 h 10740"/>
              <a:gd name="connsiteX16" fmla="*/ 1120 w 10186"/>
              <a:gd name="connsiteY16" fmla="*/ 6435 h 10740"/>
              <a:gd name="connsiteX17" fmla="*/ 711 w 10186"/>
              <a:gd name="connsiteY17" fmla="*/ 6591 h 10740"/>
              <a:gd name="connsiteX18" fmla="*/ 0 w 10186"/>
              <a:gd name="connsiteY18" fmla="*/ 5704 h 10740"/>
              <a:gd name="connsiteX19" fmla="*/ 711 w 10186"/>
              <a:gd name="connsiteY19" fmla="*/ 4817 h 10740"/>
              <a:gd name="connsiteX20" fmla="*/ 1110 w 10186"/>
              <a:gd name="connsiteY20" fmla="*/ 4973 h 10740"/>
              <a:gd name="connsiteX21" fmla="*/ 1130 w 10186"/>
              <a:gd name="connsiteY21" fmla="*/ 4985 h 10740"/>
              <a:gd name="connsiteX22" fmla="*/ 1918 w 10186"/>
              <a:gd name="connsiteY22" fmla="*/ 4985 h 10740"/>
              <a:gd name="connsiteX23" fmla="*/ 1918 w 10186"/>
              <a:gd name="connsiteY23" fmla="*/ 4793 h 10740"/>
              <a:gd name="connsiteX24" fmla="*/ 1918 w 10186"/>
              <a:gd name="connsiteY24" fmla="*/ 740 h 10740"/>
              <a:gd name="connsiteX25" fmla="*/ 5024 w 10186"/>
              <a:gd name="connsiteY25" fmla="*/ 740 h 10740"/>
              <a:gd name="connsiteX26" fmla="*/ 7381 w 10186"/>
              <a:gd name="connsiteY26" fmla="*/ 740 h 10740"/>
              <a:gd name="connsiteX27" fmla="*/ 10000 w 10186"/>
              <a:gd name="connsiteY27" fmla="*/ 740 h 10740"/>
              <a:gd name="connsiteX28" fmla="*/ 9977 w 10186"/>
              <a:gd name="connsiteY28" fmla="*/ 10740 h 10740"/>
              <a:gd name="connsiteX29" fmla="*/ 7790 w 10186"/>
              <a:gd name="connsiteY29" fmla="*/ 10740 h 10740"/>
              <a:gd name="connsiteX30" fmla="*/ 7692 w 10186"/>
              <a:gd name="connsiteY30" fmla="*/ 10740 h 10740"/>
              <a:gd name="connsiteX31" fmla="*/ 6573 w 10186"/>
              <a:gd name="connsiteY31" fmla="*/ 10740 h 10740"/>
              <a:gd name="connsiteX0" fmla="*/ 6573 w 10000"/>
              <a:gd name="connsiteY0" fmla="*/ 10740 h 10740"/>
              <a:gd name="connsiteX1" fmla="*/ 6563 w 10000"/>
              <a:gd name="connsiteY1" fmla="*/ 9757 h 10740"/>
              <a:gd name="connsiteX2" fmla="*/ 6582 w 10000"/>
              <a:gd name="connsiteY2" fmla="*/ 9733 h 10740"/>
              <a:gd name="connsiteX3" fmla="*/ 6699 w 10000"/>
              <a:gd name="connsiteY3" fmla="*/ 9241 h 10740"/>
              <a:gd name="connsiteX4" fmla="*/ 5988 w 10000"/>
              <a:gd name="connsiteY4" fmla="*/ 8354 h 10740"/>
              <a:gd name="connsiteX5" fmla="*/ 5278 w 10000"/>
              <a:gd name="connsiteY5" fmla="*/ 9241 h 10740"/>
              <a:gd name="connsiteX6" fmla="*/ 5394 w 10000"/>
              <a:gd name="connsiteY6" fmla="*/ 9733 h 10740"/>
              <a:gd name="connsiteX7" fmla="*/ 5414 w 10000"/>
              <a:gd name="connsiteY7" fmla="*/ 9757 h 10740"/>
              <a:gd name="connsiteX8" fmla="*/ 5404 w 10000"/>
              <a:gd name="connsiteY8" fmla="*/ 10740 h 10740"/>
              <a:gd name="connsiteX9" fmla="*/ 4177 w 10000"/>
              <a:gd name="connsiteY9" fmla="*/ 10740 h 10740"/>
              <a:gd name="connsiteX10" fmla="*/ 4002 w 10000"/>
              <a:gd name="connsiteY10" fmla="*/ 10740 h 10740"/>
              <a:gd name="connsiteX11" fmla="*/ 2025 w 10000"/>
              <a:gd name="connsiteY11" fmla="*/ 10740 h 10740"/>
              <a:gd name="connsiteX12" fmla="*/ 1918 w 10000"/>
              <a:gd name="connsiteY12" fmla="*/ 10740 h 10740"/>
              <a:gd name="connsiteX13" fmla="*/ 1918 w 10000"/>
              <a:gd name="connsiteY13" fmla="*/ 6615 h 10740"/>
              <a:gd name="connsiteX14" fmla="*/ 1918 w 10000"/>
              <a:gd name="connsiteY14" fmla="*/ 6423 h 10740"/>
              <a:gd name="connsiteX15" fmla="*/ 1130 w 10000"/>
              <a:gd name="connsiteY15" fmla="*/ 6423 h 10740"/>
              <a:gd name="connsiteX16" fmla="*/ 1120 w 10000"/>
              <a:gd name="connsiteY16" fmla="*/ 6435 h 10740"/>
              <a:gd name="connsiteX17" fmla="*/ 711 w 10000"/>
              <a:gd name="connsiteY17" fmla="*/ 6591 h 10740"/>
              <a:gd name="connsiteX18" fmla="*/ 0 w 10000"/>
              <a:gd name="connsiteY18" fmla="*/ 5704 h 10740"/>
              <a:gd name="connsiteX19" fmla="*/ 711 w 10000"/>
              <a:gd name="connsiteY19" fmla="*/ 4817 h 10740"/>
              <a:gd name="connsiteX20" fmla="*/ 1110 w 10000"/>
              <a:gd name="connsiteY20" fmla="*/ 4973 h 10740"/>
              <a:gd name="connsiteX21" fmla="*/ 1130 w 10000"/>
              <a:gd name="connsiteY21" fmla="*/ 4985 h 10740"/>
              <a:gd name="connsiteX22" fmla="*/ 1918 w 10000"/>
              <a:gd name="connsiteY22" fmla="*/ 4985 h 10740"/>
              <a:gd name="connsiteX23" fmla="*/ 1918 w 10000"/>
              <a:gd name="connsiteY23" fmla="*/ 4793 h 10740"/>
              <a:gd name="connsiteX24" fmla="*/ 1918 w 10000"/>
              <a:gd name="connsiteY24" fmla="*/ 740 h 10740"/>
              <a:gd name="connsiteX25" fmla="*/ 5024 w 10000"/>
              <a:gd name="connsiteY25" fmla="*/ 740 h 10740"/>
              <a:gd name="connsiteX26" fmla="*/ 7381 w 10000"/>
              <a:gd name="connsiteY26" fmla="*/ 740 h 10740"/>
              <a:gd name="connsiteX27" fmla="*/ 10000 w 10000"/>
              <a:gd name="connsiteY27" fmla="*/ 740 h 10740"/>
              <a:gd name="connsiteX28" fmla="*/ 9977 w 10000"/>
              <a:gd name="connsiteY28" fmla="*/ 10740 h 10740"/>
              <a:gd name="connsiteX29" fmla="*/ 7790 w 10000"/>
              <a:gd name="connsiteY29" fmla="*/ 10740 h 10740"/>
              <a:gd name="connsiteX30" fmla="*/ 7692 w 10000"/>
              <a:gd name="connsiteY30" fmla="*/ 10740 h 10740"/>
              <a:gd name="connsiteX31" fmla="*/ 6573 w 10000"/>
              <a:gd name="connsiteY31" fmla="*/ 10740 h 10740"/>
              <a:gd name="connsiteX0" fmla="*/ 6573 w 10000"/>
              <a:gd name="connsiteY0" fmla="*/ 10000 h 10000"/>
              <a:gd name="connsiteX1" fmla="*/ 6563 w 10000"/>
              <a:gd name="connsiteY1" fmla="*/ 9017 h 10000"/>
              <a:gd name="connsiteX2" fmla="*/ 6582 w 10000"/>
              <a:gd name="connsiteY2" fmla="*/ 8993 h 10000"/>
              <a:gd name="connsiteX3" fmla="*/ 6699 w 10000"/>
              <a:gd name="connsiteY3" fmla="*/ 8501 h 10000"/>
              <a:gd name="connsiteX4" fmla="*/ 5988 w 10000"/>
              <a:gd name="connsiteY4" fmla="*/ 7614 h 10000"/>
              <a:gd name="connsiteX5" fmla="*/ 5278 w 10000"/>
              <a:gd name="connsiteY5" fmla="*/ 8501 h 10000"/>
              <a:gd name="connsiteX6" fmla="*/ 5394 w 10000"/>
              <a:gd name="connsiteY6" fmla="*/ 8993 h 10000"/>
              <a:gd name="connsiteX7" fmla="*/ 5414 w 10000"/>
              <a:gd name="connsiteY7" fmla="*/ 9017 h 10000"/>
              <a:gd name="connsiteX8" fmla="*/ 5404 w 10000"/>
              <a:gd name="connsiteY8" fmla="*/ 10000 h 10000"/>
              <a:gd name="connsiteX9" fmla="*/ 4177 w 10000"/>
              <a:gd name="connsiteY9" fmla="*/ 10000 h 10000"/>
              <a:gd name="connsiteX10" fmla="*/ 4002 w 10000"/>
              <a:gd name="connsiteY10" fmla="*/ 10000 h 10000"/>
              <a:gd name="connsiteX11" fmla="*/ 2025 w 10000"/>
              <a:gd name="connsiteY11" fmla="*/ 10000 h 10000"/>
              <a:gd name="connsiteX12" fmla="*/ 1918 w 10000"/>
              <a:gd name="connsiteY12" fmla="*/ 10000 h 10000"/>
              <a:gd name="connsiteX13" fmla="*/ 1918 w 10000"/>
              <a:gd name="connsiteY13" fmla="*/ 5875 h 10000"/>
              <a:gd name="connsiteX14" fmla="*/ 1918 w 10000"/>
              <a:gd name="connsiteY14" fmla="*/ 5683 h 10000"/>
              <a:gd name="connsiteX15" fmla="*/ 1130 w 10000"/>
              <a:gd name="connsiteY15" fmla="*/ 5683 h 10000"/>
              <a:gd name="connsiteX16" fmla="*/ 1120 w 10000"/>
              <a:gd name="connsiteY16" fmla="*/ 5695 h 10000"/>
              <a:gd name="connsiteX17" fmla="*/ 711 w 10000"/>
              <a:gd name="connsiteY17" fmla="*/ 5851 h 10000"/>
              <a:gd name="connsiteX18" fmla="*/ 0 w 10000"/>
              <a:gd name="connsiteY18" fmla="*/ 4964 h 10000"/>
              <a:gd name="connsiteX19" fmla="*/ 711 w 10000"/>
              <a:gd name="connsiteY19" fmla="*/ 4077 h 10000"/>
              <a:gd name="connsiteX20" fmla="*/ 1110 w 10000"/>
              <a:gd name="connsiteY20" fmla="*/ 4233 h 10000"/>
              <a:gd name="connsiteX21" fmla="*/ 1130 w 10000"/>
              <a:gd name="connsiteY21" fmla="*/ 4245 h 10000"/>
              <a:gd name="connsiteX22" fmla="*/ 1918 w 10000"/>
              <a:gd name="connsiteY22" fmla="*/ 4245 h 10000"/>
              <a:gd name="connsiteX23" fmla="*/ 1918 w 10000"/>
              <a:gd name="connsiteY23" fmla="*/ 4053 h 10000"/>
              <a:gd name="connsiteX24" fmla="*/ 1918 w 10000"/>
              <a:gd name="connsiteY24" fmla="*/ 0 h 10000"/>
              <a:gd name="connsiteX25" fmla="*/ 5024 w 10000"/>
              <a:gd name="connsiteY25" fmla="*/ 0 h 10000"/>
              <a:gd name="connsiteX26" fmla="*/ 7381 w 10000"/>
              <a:gd name="connsiteY26" fmla="*/ 0 h 10000"/>
              <a:gd name="connsiteX27" fmla="*/ 10000 w 10000"/>
              <a:gd name="connsiteY27" fmla="*/ 0 h 10000"/>
              <a:gd name="connsiteX28" fmla="*/ 9977 w 10000"/>
              <a:gd name="connsiteY28" fmla="*/ 10000 h 10000"/>
              <a:gd name="connsiteX29" fmla="*/ 7790 w 10000"/>
              <a:gd name="connsiteY29" fmla="*/ 10000 h 10000"/>
              <a:gd name="connsiteX30" fmla="*/ 7692 w 10000"/>
              <a:gd name="connsiteY30" fmla="*/ 10000 h 10000"/>
              <a:gd name="connsiteX31" fmla="*/ 6573 w 10000"/>
              <a:gd name="connsiteY31" fmla="*/ 10000 h 10000"/>
              <a:gd name="connsiteX0" fmla="*/ 6573 w 10134"/>
              <a:gd name="connsiteY0" fmla="*/ 10000 h 10740"/>
              <a:gd name="connsiteX1" fmla="*/ 6563 w 10134"/>
              <a:gd name="connsiteY1" fmla="*/ 9017 h 10740"/>
              <a:gd name="connsiteX2" fmla="*/ 6582 w 10134"/>
              <a:gd name="connsiteY2" fmla="*/ 8993 h 10740"/>
              <a:gd name="connsiteX3" fmla="*/ 6699 w 10134"/>
              <a:gd name="connsiteY3" fmla="*/ 8501 h 10740"/>
              <a:gd name="connsiteX4" fmla="*/ 5988 w 10134"/>
              <a:gd name="connsiteY4" fmla="*/ 7614 h 10740"/>
              <a:gd name="connsiteX5" fmla="*/ 5278 w 10134"/>
              <a:gd name="connsiteY5" fmla="*/ 8501 h 10740"/>
              <a:gd name="connsiteX6" fmla="*/ 5394 w 10134"/>
              <a:gd name="connsiteY6" fmla="*/ 8993 h 10740"/>
              <a:gd name="connsiteX7" fmla="*/ 5414 w 10134"/>
              <a:gd name="connsiteY7" fmla="*/ 9017 h 10740"/>
              <a:gd name="connsiteX8" fmla="*/ 5404 w 10134"/>
              <a:gd name="connsiteY8" fmla="*/ 10000 h 10740"/>
              <a:gd name="connsiteX9" fmla="*/ 4177 w 10134"/>
              <a:gd name="connsiteY9" fmla="*/ 10000 h 10740"/>
              <a:gd name="connsiteX10" fmla="*/ 4002 w 10134"/>
              <a:gd name="connsiteY10" fmla="*/ 10000 h 10740"/>
              <a:gd name="connsiteX11" fmla="*/ 2025 w 10134"/>
              <a:gd name="connsiteY11" fmla="*/ 10000 h 10740"/>
              <a:gd name="connsiteX12" fmla="*/ 1918 w 10134"/>
              <a:gd name="connsiteY12" fmla="*/ 10000 h 10740"/>
              <a:gd name="connsiteX13" fmla="*/ 1918 w 10134"/>
              <a:gd name="connsiteY13" fmla="*/ 5875 h 10740"/>
              <a:gd name="connsiteX14" fmla="*/ 1918 w 10134"/>
              <a:gd name="connsiteY14" fmla="*/ 5683 h 10740"/>
              <a:gd name="connsiteX15" fmla="*/ 1130 w 10134"/>
              <a:gd name="connsiteY15" fmla="*/ 5683 h 10740"/>
              <a:gd name="connsiteX16" fmla="*/ 1120 w 10134"/>
              <a:gd name="connsiteY16" fmla="*/ 5695 h 10740"/>
              <a:gd name="connsiteX17" fmla="*/ 711 w 10134"/>
              <a:gd name="connsiteY17" fmla="*/ 5851 h 10740"/>
              <a:gd name="connsiteX18" fmla="*/ 0 w 10134"/>
              <a:gd name="connsiteY18" fmla="*/ 4964 h 10740"/>
              <a:gd name="connsiteX19" fmla="*/ 711 w 10134"/>
              <a:gd name="connsiteY19" fmla="*/ 4077 h 10740"/>
              <a:gd name="connsiteX20" fmla="*/ 1110 w 10134"/>
              <a:gd name="connsiteY20" fmla="*/ 4233 h 10740"/>
              <a:gd name="connsiteX21" fmla="*/ 1130 w 10134"/>
              <a:gd name="connsiteY21" fmla="*/ 4245 h 10740"/>
              <a:gd name="connsiteX22" fmla="*/ 1918 w 10134"/>
              <a:gd name="connsiteY22" fmla="*/ 4245 h 10740"/>
              <a:gd name="connsiteX23" fmla="*/ 1918 w 10134"/>
              <a:gd name="connsiteY23" fmla="*/ 4053 h 10740"/>
              <a:gd name="connsiteX24" fmla="*/ 1918 w 10134"/>
              <a:gd name="connsiteY24" fmla="*/ 0 h 10740"/>
              <a:gd name="connsiteX25" fmla="*/ 5024 w 10134"/>
              <a:gd name="connsiteY25" fmla="*/ 0 h 10740"/>
              <a:gd name="connsiteX26" fmla="*/ 7381 w 10134"/>
              <a:gd name="connsiteY26" fmla="*/ 0 h 10740"/>
              <a:gd name="connsiteX27" fmla="*/ 9969 w 10134"/>
              <a:gd name="connsiteY27" fmla="*/ 0 h 10740"/>
              <a:gd name="connsiteX28" fmla="*/ 9977 w 10134"/>
              <a:gd name="connsiteY28" fmla="*/ 10000 h 10740"/>
              <a:gd name="connsiteX29" fmla="*/ 7790 w 10134"/>
              <a:gd name="connsiteY29" fmla="*/ 10000 h 10740"/>
              <a:gd name="connsiteX30" fmla="*/ 7692 w 10134"/>
              <a:gd name="connsiteY30" fmla="*/ 10000 h 10740"/>
              <a:gd name="connsiteX31" fmla="*/ 6573 w 10134"/>
              <a:gd name="connsiteY31" fmla="*/ 10000 h 10740"/>
              <a:gd name="connsiteX0" fmla="*/ 6573 w 10134"/>
              <a:gd name="connsiteY0" fmla="*/ 10000 h 10000"/>
              <a:gd name="connsiteX1" fmla="*/ 6563 w 10134"/>
              <a:gd name="connsiteY1" fmla="*/ 9017 h 10000"/>
              <a:gd name="connsiteX2" fmla="*/ 6582 w 10134"/>
              <a:gd name="connsiteY2" fmla="*/ 8993 h 10000"/>
              <a:gd name="connsiteX3" fmla="*/ 6699 w 10134"/>
              <a:gd name="connsiteY3" fmla="*/ 8501 h 10000"/>
              <a:gd name="connsiteX4" fmla="*/ 5988 w 10134"/>
              <a:gd name="connsiteY4" fmla="*/ 7614 h 10000"/>
              <a:gd name="connsiteX5" fmla="*/ 5278 w 10134"/>
              <a:gd name="connsiteY5" fmla="*/ 8501 h 10000"/>
              <a:gd name="connsiteX6" fmla="*/ 5394 w 10134"/>
              <a:gd name="connsiteY6" fmla="*/ 8993 h 10000"/>
              <a:gd name="connsiteX7" fmla="*/ 5414 w 10134"/>
              <a:gd name="connsiteY7" fmla="*/ 9017 h 10000"/>
              <a:gd name="connsiteX8" fmla="*/ 5404 w 10134"/>
              <a:gd name="connsiteY8" fmla="*/ 10000 h 10000"/>
              <a:gd name="connsiteX9" fmla="*/ 4177 w 10134"/>
              <a:gd name="connsiteY9" fmla="*/ 10000 h 10000"/>
              <a:gd name="connsiteX10" fmla="*/ 4002 w 10134"/>
              <a:gd name="connsiteY10" fmla="*/ 10000 h 10000"/>
              <a:gd name="connsiteX11" fmla="*/ 2025 w 10134"/>
              <a:gd name="connsiteY11" fmla="*/ 10000 h 10000"/>
              <a:gd name="connsiteX12" fmla="*/ 1918 w 10134"/>
              <a:gd name="connsiteY12" fmla="*/ 10000 h 10000"/>
              <a:gd name="connsiteX13" fmla="*/ 1918 w 10134"/>
              <a:gd name="connsiteY13" fmla="*/ 5875 h 10000"/>
              <a:gd name="connsiteX14" fmla="*/ 1918 w 10134"/>
              <a:gd name="connsiteY14" fmla="*/ 5683 h 10000"/>
              <a:gd name="connsiteX15" fmla="*/ 1130 w 10134"/>
              <a:gd name="connsiteY15" fmla="*/ 5683 h 10000"/>
              <a:gd name="connsiteX16" fmla="*/ 1120 w 10134"/>
              <a:gd name="connsiteY16" fmla="*/ 5695 h 10000"/>
              <a:gd name="connsiteX17" fmla="*/ 711 w 10134"/>
              <a:gd name="connsiteY17" fmla="*/ 5851 h 10000"/>
              <a:gd name="connsiteX18" fmla="*/ 0 w 10134"/>
              <a:gd name="connsiteY18" fmla="*/ 4964 h 10000"/>
              <a:gd name="connsiteX19" fmla="*/ 711 w 10134"/>
              <a:gd name="connsiteY19" fmla="*/ 4077 h 10000"/>
              <a:gd name="connsiteX20" fmla="*/ 1110 w 10134"/>
              <a:gd name="connsiteY20" fmla="*/ 4233 h 10000"/>
              <a:gd name="connsiteX21" fmla="*/ 1130 w 10134"/>
              <a:gd name="connsiteY21" fmla="*/ 4245 h 10000"/>
              <a:gd name="connsiteX22" fmla="*/ 1918 w 10134"/>
              <a:gd name="connsiteY22" fmla="*/ 4245 h 10000"/>
              <a:gd name="connsiteX23" fmla="*/ 1918 w 10134"/>
              <a:gd name="connsiteY23" fmla="*/ 4053 h 10000"/>
              <a:gd name="connsiteX24" fmla="*/ 1918 w 10134"/>
              <a:gd name="connsiteY24" fmla="*/ 0 h 10000"/>
              <a:gd name="connsiteX25" fmla="*/ 5024 w 10134"/>
              <a:gd name="connsiteY25" fmla="*/ 0 h 10000"/>
              <a:gd name="connsiteX26" fmla="*/ 7381 w 10134"/>
              <a:gd name="connsiteY26" fmla="*/ 0 h 10000"/>
              <a:gd name="connsiteX27" fmla="*/ 9969 w 10134"/>
              <a:gd name="connsiteY27" fmla="*/ 0 h 10000"/>
              <a:gd name="connsiteX28" fmla="*/ 9977 w 10134"/>
              <a:gd name="connsiteY28" fmla="*/ 10000 h 10000"/>
              <a:gd name="connsiteX29" fmla="*/ 7790 w 10134"/>
              <a:gd name="connsiteY29" fmla="*/ 10000 h 10000"/>
              <a:gd name="connsiteX30" fmla="*/ 7692 w 10134"/>
              <a:gd name="connsiteY30" fmla="*/ 10000 h 10000"/>
              <a:gd name="connsiteX31" fmla="*/ 6573 w 10134"/>
              <a:gd name="connsiteY31" fmla="*/ 10000 h 10000"/>
              <a:gd name="connsiteX0" fmla="*/ 6573 w 9977"/>
              <a:gd name="connsiteY0" fmla="*/ 10000 h 10000"/>
              <a:gd name="connsiteX1" fmla="*/ 6563 w 9977"/>
              <a:gd name="connsiteY1" fmla="*/ 9017 h 10000"/>
              <a:gd name="connsiteX2" fmla="*/ 6582 w 9977"/>
              <a:gd name="connsiteY2" fmla="*/ 8993 h 10000"/>
              <a:gd name="connsiteX3" fmla="*/ 6699 w 9977"/>
              <a:gd name="connsiteY3" fmla="*/ 8501 h 10000"/>
              <a:gd name="connsiteX4" fmla="*/ 5988 w 9977"/>
              <a:gd name="connsiteY4" fmla="*/ 7614 h 10000"/>
              <a:gd name="connsiteX5" fmla="*/ 5278 w 9977"/>
              <a:gd name="connsiteY5" fmla="*/ 8501 h 10000"/>
              <a:gd name="connsiteX6" fmla="*/ 5394 w 9977"/>
              <a:gd name="connsiteY6" fmla="*/ 8993 h 10000"/>
              <a:gd name="connsiteX7" fmla="*/ 5414 w 9977"/>
              <a:gd name="connsiteY7" fmla="*/ 9017 h 10000"/>
              <a:gd name="connsiteX8" fmla="*/ 5404 w 9977"/>
              <a:gd name="connsiteY8" fmla="*/ 10000 h 10000"/>
              <a:gd name="connsiteX9" fmla="*/ 4177 w 9977"/>
              <a:gd name="connsiteY9" fmla="*/ 10000 h 10000"/>
              <a:gd name="connsiteX10" fmla="*/ 4002 w 9977"/>
              <a:gd name="connsiteY10" fmla="*/ 10000 h 10000"/>
              <a:gd name="connsiteX11" fmla="*/ 2025 w 9977"/>
              <a:gd name="connsiteY11" fmla="*/ 10000 h 10000"/>
              <a:gd name="connsiteX12" fmla="*/ 1918 w 9977"/>
              <a:gd name="connsiteY12" fmla="*/ 10000 h 10000"/>
              <a:gd name="connsiteX13" fmla="*/ 1918 w 9977"/>
              <a:gd name="connsiteY13" fmla="*/ 5875 h 10000"/>
              <a:gd name="connsiteX14" fmla="*/ 1918 w 9977"/>
              <a:gd name="connsiteY14" fmla="*/ 5683 h 10000"/>
              <a:gd name="connsiteX15" fmla="*/ 1130 w 9977"/>
              <a:gd name="connsiteY15" fmla="*/ 5683 h 10000"/>
              <a:gd name="connsiteX16" fmla="*/ 1120 w 9977"/>
              <a:gd name="connsiteY16" fmla="*/ 5695 h 10000"/>
              <a:gd name="connsiteX17" fmla="*/ 711 w 9977"/>
              <a:gd name="connsiteY17" fmla="*/ 5851 h 10000"/>
              <a:gd name="connsiteX18" fmla="*/ 0 w 9977"/>
              <a:gd name="connsiteY18" fmla="*/ 4964 h 10000"/>
              <a:gd name="connsiteX19" fmla="*/ 711 w 9977"/>
              <a:gd name="connsiteY19" fmla="*/ 4077 h 10000"/>
              <a:gd name="connsiteX20" fmla="*/ 1110 w 9977"/>
              <a:gd name="connsiteY20" fmla="*/ 4233 h 10000"/>
              <a:gd name="connsiteX21" fmla="*/ 1130 w 9977"/>
              <a:gd name="connsiteY21" fmla="*/ 4245 h 10000"/>
              <a:gd name="connsiteX22" fmla="*/ 1918 w 9977"/>
              <a:gd name="connsiteY22" fmla="*/ 4245 h 10000"/>
              <a:gd name="connsiteX23" fmla="*/ 1918 w 9977"/>
              <a:gd name="connsiteY23" fmla="*/ 4053 h 10000"/>
              <a:gd name="connsiteX24" fmla="*/ 1918 w 9977"/>
              <a:gd name="connsiteY24" fmla="*/ 0 h 10000"/>
              <a:gd name="connsiteX25" fmla="*/ 5024 w 9977"/>
              <a:gd name="connsiteY25" fmla="*/ 0 h 10000"/>
              <a:gd name="connsiteX26" fmla="*/ 7381 w 9977"/>
              <a:gd name="connsiteY26" fmla="*/ 0 h 10000"/>
              <a:gd name="connsiteX27" fmla="*/ 9969 w 9977"/>
              <a:gd name="connsiteY27" fmla="*/ 0 h 10000"/>
              <a:gd name="connsiteX28" fmla="*/ 9977 w 9977"/>
              <a:gd name="connsiteY28" fmla="*/ 10000 h 10000"/>
              <a:gd name="connsiteX29" fmla="*/ 7790 w 9977"/>
              <a:gd name="connsiteY29" fmla="*/ 10000 h 10000"/>
              <a:gd name="connsiteX30" fmla="*/ 7692 w 9977"/>
              <a:gd name="connsiteY30" fmla="*/ 10000 h 10000"/>
              <a:gd name="connsiteX31" fmla="*/ 6573 w 9977"/>
              <a:gd name="connsiteY31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597 w 10000"/>
              <a:gd name="connsiteY2" fmla="*/ 8993 h 10000"/>
              <a:gd name="connsiteX3" fmla="*/ 6714 w 10000"/>
              <a:gd name="connsiteY3" fmla="*/ 8501 h 10000"/>
              <a:gd name="connsiteX4" fmla="*/ 6002 w 10000"/>
              <a:gd name="connsiteY4" fmla="*/ 7614 h 10000"/>
              <a:gd name="connsiteX5" fmla="*/ 5290 w 10000"/>
              <a:gd name="connsiteY5" fmla="*/ 8501 h 10000"/>
              <a:gd name="connsiteX6" fmla="*/ 5406 w 10000"/>
              <a:gd name="connsiteY6" fmla="*/ 8993 h 10000"/>
              <a:gd name="connsiteX7" fmla="*/ 5426 w 10000"/>
              <a:gd name="connsiteY7" fmla="*/ 9017 h 10000"/>
              <a:gd name="connsiteX8" fmla="*/ 5416 w 10000"/>
              <a:gd name="connsiteY8" fmla="*/ 10000 h 10000"/>
              <a:gd name="connsiteX9" fmla="*/ 4187 w 10000"/>
              <a:gd name="connsiteY9" fmla="*/ 10000 h 10000"/>
              <a:gd name="connsiteX10" fmla="*/ 4011 w 10000"/>
              <a:gd name="connsiteY10" fmla="*/ 10000 h 10000"/>
              <a:gd name="connsiteX11" fmla="*/ 2030 w 10000"/>
              <a:gd name="connsiteY11" fmla="*/ 10000 h 10000"/>
              <a:gd name="connsiteX12" fmla="*/ 1922 w 10000"/>
              <a:gd name="connsiteY12" fmla="*/ 10000 h 10000"/>
              <a:gd name="connsiteX13" fmla="*/ 1922 w 10000"/>
              <a:gd name="connsiteY13" fmla="*/ 5875 h 10000"/>
              <a:gd name="connsiteX14" fmla="*/ 1922 w 10000"/>
              <a:gd name="connsiteY14" fmla="*/ 5683 h 10000"/>
              <a:gd name="connsiteX15" fmla="*/ 1133 w 10000"/>
              <a:gd name="connsiteY15" fmla="*/ 5683 h 10000"/>
              <a:gd name="connsiteX16" fmla="*/ 1123 w 10000"/>
              <a:gd name="connsiteY16" fmla="*/ 5695 h 10000"/>
              <a:gd name="connsiteX17" fmla="*/ 713 w 10000"/>
              <a:gd name="connsiteY17" fmla="*/ 5851 h 10000"/>
              <a:gd name="connsiteX18" fmla="*/ 0 w 10000"/>
              <a:gd name="connsiteY18" fmla="*/ 4964 h 10000"/>
              <a:gd name="connsiteX19" fmla="*/ 713 w 10000"/>
              <a:gd name="connsiteY19" fmla="*/ 4077 h 10000"/>
              <a:gd name="connsiteX20" fmla="*/ 1113 w 10000"/>
              <a:gd name="connsiteY20" fmla="*/ 4233 h 10000"/>
              <a:gd name="connsiteX21" fmla="*/ 1133 w 10000"/>
              <a:gd name="connsiteY21" fmla="*/ 4245 h 10000"/>
              <a:gd name="connsiteX22" fmla="*/ 1922 w 10000"/>
              <a:gd name="connsiteY22" fmla="*/ 4245 h 10000"/>
              <a:gd name="connsiteX23" fmla="*/ 1922 w 10000"/>
              <a:gd name="connsiteY23" fmla="*/ 4053 h 10000"/>
              <a:gd name="connsiteX24" fmla="*/ 1922 w 10000"/>
              <a:gd name="connsiteY24" fmla="*/ 0 h 10000"/>
              <a:gd name="connsiteX25" fmla="*/ 5036 w 10000"/>
              <a:gd name="connsiteY25" fmla="*/ 0 h 10000"/>
              <a:gd name="connsiteX26" fmla="*/ 7398 w 10000"/>
              <a:gd name="connsiteY26" fmla="*/ 0 h 10000"/>
              <a:gd name="connsiteX27" fmla="*/ 9992 w 10000"/>
              <a:gd name="connsiteY27" fmla="*/ 0 h 10000"/>
              <a:gd name="connsiteX28" fmla="*/ 10000 w 10000"/>
              <a:gd name="connsiteY28" fmla="*/ 10000 h 10000"/>
              <a:gd name="connsiteX29" fmla="*/ 7808 w 10000"/>
              <a:gd name="connsiteY29" fmla="*/ 10000 h 10000"/>
              <a:gd name="connsiteX30" fmla="*/ 7710 w 10000"/>
              <a:gd name="connsiteY30" fmla="*/ 10000 h 10000"/>
              <a:gd name="connsiteX31" fmla="*/ 6588 w 10000"/>
              <a:gd name="connsiteY31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  <a:gd name="connsiteX0" fmla="*/ 6588 w 10000"/>
              <a:gd name="connsiteY0" fmla="*/ 10000 h 10000"/>
              <a:gd name="connsiteX1" fmla="*/ 6547 w 10000"/>
              <a:gd name="connsiteY1" fmla="*/ 9008 h 10000"/>
              <a:gd name="connsiteX2" fmla="*/ 6714 w 10000"/>
              <a:gd name="connsiteY2" fmla="*/ 8501 h 10000"/>
              <a:gd name="connsiteX3" fmla="*/ 6002 w 10000"/>
              <a:gd name="connsiteY3" fmla="*/ 7614 h 10000"/>
              <a:gd name="connsiteX4" fmla="*/ 5290 w 10000"/>
              <a:gd name="connsiteY4" fmla="*/ 8501 h 10000"/>
              <a:gd name="connsiteX5" fmla="*/ 5406 w 10000"/>
              <a:gd name="connsiteY5" fmla="*/ 8993 h 10000"/>
              <a:gd name="connsiteX6" fmla="*/ 5426 w 10000"/>
              <a:gd name="connsiteY6" fmla="*/ 9017 h 10000"/>
              <a:gd name="connsiteX7" fmla="*/ 5416 w 10000"/>
              <a:gd name="connsiteY7" fmla="*/ 10000 h 10000"/>
              <a:gd name="connsiteX8" fmla="*/ 4187 w 10000"/>
              <a:gd name="connsiteY8" fmla="*/ 10000 h 10000"/>
              <a:gd name="connsiteX9" fmla="*/ 4011 w 10000"/>
              <a:gd name="connsiteY9" fmla="*/ 10000 h 10000"/>
              <a:gd name="connsiteX10" fmla="*/ 2030 w 10000"/>
              <a:gd name="connsiteY10" fmla="*/ 10000 h 10000"/>
              <a:gd name="connsiteX11" fmla="*/ 1922 w 10000"/>
              <a:gd name="connsiteY11" fmla="*/ 10000 h 10000"/>
              <a:gd name="connsiteX12" fmla="*/ 1922 w 10000"/>
              <a:gd name="connsiteY12" fmla="*/ 5875 h 10000"/>
              <a:gd name="connsiteX13" fmla="*/ 1922 w 10000"/>
              <a:gd name="connsiteY13" fmla="*/ 5683 h 10000"/>
              <a:gd name="connsiteX14" fmla="*/ 1133 w 10000"/>
              <a:gd name="connsiteY14" fmla="*/ 5683 h 10000"/>
              <a:gd name="connsiteX15" fmla="*/ 1123 w 10000"/>
              <a:gd name="connsiteY15" fmla="*/ 5695 h 10000"/>
              <a:gd name="connsiteX16" fmla="*/ 713 w 10000"/>
              <a:gd name="connsiteY16" fmla="*/ 5851 h 10000"/>
              <a:gd name="connsiteX17" fmla="*/ 0 w 10000"/>
              <a:gd name="connsiteY17" fmla="*/ 4964 h 10000"/>
              <a:gd name="connsiteX18" fmla="*/ 713 w 10000"/>
              <a:gd name="connsiteY18" fmla="*/ 4077 h 10000"/>
              <a:gd name="connsiteX19" fmla="*/ 1113 w 10000"/>
              <a:gd name="connsiteY19" fmla="*/ 4233 h 10000"/>
              <a:gd name="connsiteX20" fmla="*/ 1133 w 10000"/>
              <a:gd name="connsiteY20" fmla="*/ 4245 h 10000"/>
              <a:gd name="connsiteX21" fmla="*/ 1922 w 10000"/>
              <a:gd name="connsiteY21" fmla="*/ 4245 h 10000"/>
              <a:gd name="connsiteX22" fmla="*/ 1922 w 10000"/>
              <a:gd name="connsiteY22" fmla="*/ 4053 h 10000"/>
              <a:gd name="connsiteX23" fmla="*/ 1922 w 10000"/>
              <a:gd name="connsiteY23" fmla="*/ 0 h 10000"/>
              <a:gd name="connsiteX24" fmla="*/ 5036 w 10000"/>
              <a:gd name="connsiteY24" fmla="*/ 0 h 10000"/>
              <a:gd name="connsiteX25" fmla="*/ 7398 w 10000"/>
              <a:gd name="connsiteY25" fmla="*/ 0 h 10000"/>
              <a:gd name="connsiteX26" fmla="*/ 9992 w 10000"/>
              <a:gd name="connsiteY26" fmla="*/ 0 h 10000"/>
              <a:gd name="connsiteX27" fmla="*/ 10000 w 10000"/>
              <a:gd name="connsiteY27" fmla="*/ 10000 h 10000"/>
              <a:gd name="connsiteX28" fmla="*/ 7808 w 10000"/>
              <a:gd name="connsiteY28" fmla="*/ 10000 h 10000"/>
              <a:gd name="connsiteX29" fmla="*/ 7710 w 10000"/>
              <a:gd name="connsiteY29" fmla="*/ 10000 h 10000"/>
              <a:gd name="connsiteX30" fmla="*/ 6588 w 10000"/>
              <a:gd name="connsiteY3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00" h="10000">
                <a:moveTo>
                  <a:pt x="6588" y="10000"/>
                </a:moveTo>
                <a:cubicBezTo>
                  <a:pt x="6588" y="10000"/>
                  <a:pt x="5766" y="9943"/>
                  <a:pt x="6547" y="9008"/>
                </a:cubicBezTo>
                <a:cubicBezTo>
                  <a:pt x="6629" y="8853"/>
                  <a:pt x="6717" y="8703"/>
                  <a:pt x="6714" y="8501"/>
                </a:cubicBezTo>
                <a:cubicBezTo>
                  <a:pt x="6706" y="8015"/>
                  <a:pt x="6393" y="7614"/>
                  <a:pt x="6002" y="7614"/>
                </a:cubicBezTo>
                <a:cubicBezTo>
                  <a:pt x="5602" y="7614"/>
                  <a:pt x="5290" y="8010"/>
                  <a:pt x="5290" y="8501"/>
                </a:cubicBezTo>
                <a:cubicBezTo>
                  <a:pt x="5290" y="8693"/>
                  <a:pt x="5328" y="8849"/>
                  <a:pt x="5406" y="8993"/>
                </a:cubicBezTo>
                <a:cubicBezTo>
                  <a:pt x="5413" y="9001"/>
                  <a:pt x="5419" y="9009"/>
                  <a:pt x="5426" y="9017"/>
                </a:cubicBezTo>
                <a:cubicBezTo>
                  <a:pt x="6217" y="9952"/>
                  <a:pt x="5416" y="10000"/>
                  <a:pt x="5416" y="10000"/>
                </a:cubicBezTo>
                <a:lnTo>
                  <a:pt x="4187" y="10000"/>
                </a:lnTo>
                <a:lnTo>
                  <a:pt x="4011" y="10000"/>
                </a:lnTo>
                <a:lnTo>
                  <a:pt x="2030" y="10000"/>
                </a:lnTo>
                <a:lnTo>
                  <a:pt x="1922" y="10000"/>
                </a:lnTo>
                <a:lnTo>
                  <a:pt x="1922" y="5875"/>
                </a:lnTo>
                <a:lnTo>
                  <a:pt x="1922" y="5683"/>
                </a:lnTo>
                <a:cubicBezTo>
                  <a:pt x="1922" y="5683"/>
                  <a:pt x="1883" y="4712"/>
                  <a:pt x="1133" y="5683"/>
                </a:cubicBezTo>
                <a:cubicBezTo>
                  <a:pt x="1130" y="5687"/>
                  <a:pt x="1126" y="5691"/>
                  <a:pt x="1123" y="5695"/>
                </a:cubicBezTo>
                <a:cubicBezTo>
                  <a:pt x="1005" y="5803"/>
                  <a:pt x="869" y="5851"/>
                  <a:pt x="713" y="5851"/>
                </a:cubicBezTo>
                <a:cubicBezTo>
                  <a:pt x="322" y="5851"/>
                  <a:pt x="0" y="5456"/>
                  <a:pt x="0" y="4964"/>
                </a:cubicBezTo>
                <a:cubicBezTo>
                  <a:pt x="0" y="4484"/>
                  <a:pt x="322" y="4077"/>
                  <a:pt x="713" y="4077"/>
                </a:cubicBezTo>
                <a:cubicBezTo>
                  <a:pt x="859" y="4077"/>
                  <a:pt x="995" y="4137"/>
                  <a:pt x="1113" y="4233"/>
                </a:cubicBezTo>
                <a:cubicBezTo>
                  <a:pt x="1120" y="4237"/>
                  <a:pt x="1126" y="4241"/>
                  <a:pt x="1133" y="4245"/>
                </a:cubicBezTo>
                <a:cubicBezTo>
                  <a:pt x="1883" y="5228"/>
                  <a:pt x="1922" y="4245"/>
                  <a:pt x="1922" y="4245"/>
                </a:cubicBezTo>
                <a:lnTo>
                  <a:pt x="1922" y="4053"/>
                </a:lnTo>
                <a:lnTo>
                  <a:pt x="1922" y="0"/>
                </a:lnTo>
                <a:lnTo>
                  <a:pt x="5036" y="0"/>
                </a:lnTo>
                <a:lnTo>
                  <a:pt x="7398" y="0"/>
                </a:lnTo>
                <a:lnTo>
                  <a:pt x="9992" y="0"/>
                </a:lnTo>
                <a:cubicBezTo>
                  <a:pt x="9995" y="3333"/>
                  <a:pt x="9997" y="6667"/>
                  <a:pt x="10000" y="10000"/>
                </a:cubicBezTo>
                <a:lnTo>
                  <a:pt x="7808" y="10000"/>
                </a:lnTo>
                <a:lnTo>
                  <a:pt x="7710" y="10000"/>
                </a:lnTo>
                <a:lnTo>
                  <a:pt x="6588" y="10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en-US" sz="1400" b="1"/>
          </a:p>
        </p:txBody>
      </p:sp>
      <p:sp>
        <p:nvSpPr>
          <p:cNvPr id="32" name="Oval 31"/>
          <p:cNvSpPr/>
          <p:nvPr/>
        </p:nvSpPr>
        <p:spPr>
          <a:xfrm>
            <a:off x="424494" y="1348312"/>
            <a:ext cx="263925" cy="263925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2891119" y="1348312"/>
            <a:ext cx="263925" cy="263925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24494" y="3345430"/>
            <a:ext cx="263925" cy="263925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2765560" y="3270335"/>
            <a:ext cx="332888" cy="335837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5953905" y="836092"/>
            <a:ext cx="25643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200" b="1" baseline="0">
                <a:solidFill>
                  <a:schemeClr val="tx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/>
              <a:t>Impact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650901" y="1234534"/>
            <a:ext cx="28673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sz="1500" dirty="0" smtClean="0"/>
              <a:t>Reports will be readily available for all including parliamentary questions, media enquiries and audit reports (CITES annual report)</a:t>
            </a:r>
          </a:p>
          <a:p>
            <a:pPr lvl="1">
              <a:spcBef>
                <a:spcPct val="40000"/>
              </a:spcBef>
            </a:pPr>
            <a:r>
              <a:rPr lang="en-US" sz="1500" dirty="0" smtClean="0"/>
              <a:t>Single system that saves on cost and time of information seeking</a:t>
            </a:r>
          </a:p>
          <a:p>
            <a:pPr lvl="1">
              <a:spcBef>
                <a:spcPct val="40000"/>
              </a:spcBef>
            </a:pPr>
            <a:r>
              <a:rPr lang="en-US" sz="1500" dirty="0" err="1" smtClean="0"/>
              <a:t>Standardised</a:t>
            </a:r>
            <a:r>
              <a:rPr lang="en-US" sz="1500" dirty="0" smtClean="0"/>
              <a:t> permits</a:t>
            </a:r>
          </a:p>
          <a:p>
            <a:pPr lvl="1">
              <a:spcBef>
                <a:spcPct val="40000"/>
              </a:spcBef>
            </a:pPr>
            <a:r>
              <a:rPr lang="en-US" sz="1500" dirty="0" smtClean="0"/>
              <a:t>Faster tracking of a permit application</a:t>
            </a:r>
          </a:p>
          <a:p>
            <a:pPr lvl="1">
              <a:spcBef>
                <a:spcPct val="40000"/>
              </a:spcBef>
            </a:pPr>
            <a:r>
              <a:rPr lang="en-US" sz="1500" dirty="0" smtClean="0"/>
              <a:t>It will assist with effective law enforcement</a:t>
            </a:r>
          </a:p>
          <a:p>
            <a:pPr lvl="1">
              <a:spcBef>
                <a:spcPct val="40000"/>
              </a:spcBef>
            </a:pPr>
            <a:r>
              <a:rPr lang="en-US" sz="1500" dirty="0" smtClean="0"/>
              <a:t>Efficiency in audit trail and linked to the wildlife permit system</a:t>
            </a:r>
          </a:p>
          <a:p>
            <a:pPr lvl="1">
              <a:spcBef>
                <a:spcPct val="40000"/>
              </a:spcBef>
            </a:pPr>
            <a:r>
              <a:rPr lang="en-US" sz="1500" dirty="0" smtClean="0"/>
              <a:t>It will save on the environmental footprint i.e. less paper and environmental friendly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416631" y="1689275"/>
            <a:ext cx="2081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500" dirty="0" smtClean="0"/>
              <a:t>Online </a:t>
            </a:r>
            <a:r>
              <a:rPr lang="en-GB" sz="1500" dirty="0"/>
              <a:t>system </a:t>
            </a:r>
            <a:r>
              <a:rPr lang="en-GB" sz="1500" dirty="0" smtClean="0"/>
              <a:t>with real </a:t>
            </a:r>
            <a:r>
              <a:rPr lang="en-GB" sz="1500" dirty="0"/>
              <a:t>time data reflection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2842" y="1660173"/>
            <a:ext cx="208109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500" dirty="0" smtClean="0"/>
              <a:t>Adaptable system that links the provinces and national system</a:t>
            </a:r>
            <a:endParaRPr lang="en-GB" sz="1500" dirty="0"/>
          </a:p>
        </p:txBody>
      </p:sp>
      <p:sp>
        <p:nvSpPr>
          <p:cNvPr id="28" name="TextBox 27"/>
          <p:cNvSpPr txBox="1"/>
          <p:nvPr/>
        </p:nvSpPr>
        <p:spPr>
          <a:xfrm>
            <a:off x="603190" y="3801940"/>
            <a:ext cx="2081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500" dirty="0" smtClean="0"/>
              <a:t>Large back up storage space</a:t>
            </a:r>
            <a:endParaRPr lang="en-GB" sz="1500" dirty="0"/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265" y="1101483"/>
            <a:ext cx="896090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 bwMode="gray">
          <a:xfrm>
            <a:off x="5344310" y="918485"/>
            <a:ext cx="244158" cy="365996"/>
            <a:chOff x="4302521" y="870998"/>
            <a:chExt cx="356397" cy="534249"/>
          </a:xfrm>
        </p:grpSpPr>
        <p:sp>
          <p:nvSpPr>
            <p:cNvPr id="33" name="Rectangle 32"/>
            <p:cNvSpPr/>
            <p:nvPr/>
          </p:nvSpPr>
          <p:spPr bwMode="gray">
            <a:xfrm>
              <a:off x="4438650" y="1114310"/>
              <a:ext cx="164155" cy="476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78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 bwMode="gray">
            <a:xfrm>
              <a:off x="4302521" y="870998"/>
              <a:ext cx="356397" cy="534249"/>
              <a:chOff x="346879" y="3091438"/>
              <a:chExt cx="356397" cy="534249"/>
            </a:xfrm>
            <a:solidFill>
              <a:schemeClr val="accent3"/>
            </a:solidFill>
          </p:grpSpPr>
          <p:sp>
            <p:nvSpPr>
              <p:cNvPr id="38" name="Freeform 13"/>
              <p:cNvSpPr>
                <a:spLocks noEditPoints="1"/>
              </p:cNvSpPr>
              <p:nvPr/>
            </p:nvSpPr>
            <p:spPr bwMode="gray">
              <a:xfrm flipH="1">
                <a:off x="397399" y="3091438"/>
                <a:ext cx="305877" cy="534249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gray">
              <a:xfrm flipH="1">
                <a:off x="346879" y="3196597"/>
                <a:ext cx="185462" cy="323932"/>
              </a:xfrm>
              <a:custGeom>
                <a:avLst/>
                <a:gdLst>
                  <a:gd name="T0" fmla="*/ 138 w 465"/>
                  <a:gd name="T1" fmla="*/ 407 h 814"/>
                  <a:gd name="T2" fmla="*/ 443 w 465"/>
                  <a:gd name="T3" fmla="*/ 105 h 814"/>
                  <a:gd name="T4" fmla="*/ 443 w 465"/>
                  <a:gd name="T5" fmla="*/ 23 h 814"/>
                  <a:gd name="T6" fmla="*/ 360 w 465"/>
                  <a:gd name="T7" fmla="*/ 23 h 814"/>
                  <a:gd name="T8" fmla="*/ 18 w 465"/>
                  <a:gd name="T9" fmla="*/ 363 h 814"/>
                  <a:gd name="T10" fmla="*/ 1 w 465"/>
                  <a:gd name="T11" fmla="*/ 407 h 814"/>
                  <a:gd name="T12" fmla="*/ 18 w 465"/>
                  <a:gd name="T13" fmla="*/ 451 h 814"/>
                  <a:gd name="T14" fmla="*/ 360 w 465"/>
                  <a:gd name="T15" fmla="*/ 791 h 814"/>
                  <a:gd name="T16" fmla="*/ 443 w 465"/>
                  <a:gd name="T17" fmla="*/ 791 h 814"/>
                  <a:gd name="T18" fmla="*/ 443 w 465"/>
                  <a:gd name="T19" fmla="*/ 710 h 814"/>
                  <a:gd name="T20" fmla="*/ 138 w 465"/>
                  <a:gd name="T21" fmla="*/ 407 h 814"/>
                  <a:gd name="T22" fmla="*/ 138 w 465"/>
                  <a:gd name="T23" fmla="*/ 407 h 814"/>
                  <a:gd name="T24" fmla="*/ 138 w 465"/>
                  <a:gd name="T25" fmla="*/ 407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814">
                    <a:moveTo>
                      <a:pt x="138" y="407"/>
                    </a:moveTo>
                    <a:cubicBezTo>
                      <a:pt x="443" y="105"/>
                      <a:pt x="443" y="105"/>
                      <a:pt x="443" y="105"/>
                    </a:cubicBezTo>
                    <a:cubicBezTo>
                      <a:pt x="465" y="82"/>
                      <a:pt x="465" y="45"/>
                      <a:pt x="443" y="23"/>
                    </a:cubicBezTo>
                    <a:cubicBezTo>
                      <a:pt x="420" y="0"/>
                      <a:pt x="383" y="0"/>
                      <a:pt x="360" y="23"/>
                    </a:cubicBezTo>
                    <a:cubicBezTo>
                      <a:pt x="18" y="363"/>
                      <a:pt x="18" y="363"/>
                      <a:pt x="18" y="363"/>
                    </a:cubicBezTo>
                    <a:cubicBezTo>
                      <a:pt x="6" y="375"/>
                      <a:pt x="0" y="391"/>
                      <a:pt x="1" y="407"/>
                    </a:cubicBezTo>
                    <a:cubicBezTo>
                      <a:pt x="0" y="423"/>
                      <a:pt x="6" y="439"/>
                      <a:pt x="18" y="451"/>
                    </a:cubicBezTo>
                    <a:cubicBezTo>
                      <a:pt x="360" y="791"/>
                      <a:pt x="360" y="791"/>
                      <a:pt x="360" y="791"/>
                    </a:cubicBezTo>
                    <a:cubicBezTo>
                      <a:pt x="383" y="814"/>
                      <a:pt x="420" y="814"/>
                      <a:pt x="443" y="791"/>
                    </a:cubicBezTo>
                    <a:cubicBezTo>
                      <a:pt x="465" y="769"/>
                      <a:pt x="465" y="732"/>
                      <a:pt x="443" y="710"/>
                    </a:cubicBezTo>
                    <a:lnTo>
                      <a:pt x="138" y="407"/>
                    </a:lnTo>
                    <a:close/>
                    <a:moveTo>
                      <a:pt x="138" y="407"/>
                    </a:moveTo>
                    <a:cubicBezTo>
                      <a:pt x="138" y="407"/>
                      <a:pt x="138" y="407"/>
                      <a:pt x="138" y="40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34" tIns="45718" rIns="91434" bIns="4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78" dirty="0">
                  <a:latin typeface="+mn-lt"/>
                </a:endParaRP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>
            <a:off x="5466388" y="1227510"/>
            <a:ext cx="0" cy="4883395"/>
          </a:xfrm>
          <a:prstGeom prst="line">
            <a:avLst/>
          </a:prstGeom>
          <a:ln w="9525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10463" y="3476121"/>
            <a:ext cx="208109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GB" sz="1500" dirty="0"/>
              <a:t>I</a:t>
            </a:r>
            <a:r>
              <a:rPr lang="en-GB" sz="1500" dirty="0" smtClean="0"/>
              <a:t>nfrastructure and biometric system for implementation</a:t>
            </a:r>
            <a:endParaRPr lang="en-GB" sz="1500" dirty="0"/>
          </a:p>
        </p:txBody>
      </p:sp>
      <p:sp>
        <p:nvSpPr>
          <p:cNvPr id="27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E4</a:t>
            </a:r>
          </a:p>
        </p:txBody>
      </p:sp>
      <p:sp>
        <p:nvSpPr>
          <p:cNvPr id="29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034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396875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RESPONSIVE LEGISLATION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89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2029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832" name="think-cell Slide" r:id="rId10" imgW="530" imgH="528" progId="TCLayout.ActiveDocument.1">
                  <p:embed/>
                </p:oleObj>
              </mc:Choice>
              <mc:Fallback>
                <p:oleObj name="think-cell Slide" r:id="rId10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b="1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D743AE9D-84E7-4E50-AA05-966C2C68AD4B}" type="datetime'Contents'">
              <a:rPr lang="en-US" altLang="en-US"/>
              <a:pPr/>
              <a:t>Contents</a:t>
            </a:fld>
            <a:endParaRPr lang="en-US"/>
          </a:p>
        </p:txBody>
      </p:sp>
      <p:sp>
        <p:nvSpPr>
          <p:cNvPr id="3" name="Rectangle 2">
            <a:hlinkClick r:id="rId12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630488" y="2343150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Enforcement</a:t>
            </a:r>
            <a:endParaRPr lang="en-US" noProof="0" dirty="0" smtClean="0"/>
          </a:p>
        </p:txBody>
      </p:sp>
      <p:sp>
        <p:nvSpPr>
          <p:cNvPr id="15" name="Rectangle 14">
            <a:hlinkClick r:id="rId13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630488" y="2749550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Community Empowerment</a:t>
            </a:r>
            <a:endParaRPr lang="en-US" noProof="0" dirty="0" smtClean="0"/>
          </a:p>
        </p:txBody>
      </p:sp>
      <p:sp>
        <p:nvSpPr>
          <p:cNvPr id="10" name="Rectangle 9">
            <a:hlinkClick r:id="rId14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630488" y="3157538"/>
            <a:ext cx="370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Demand Management</a:t>
            </a:r>
            <a:endParaRPr lang="en-US" noProof="0" dirty="0" smtClean="0"/>
          </a:p>
        </p:txBody>
      </p:sp>
      <p:sp>
        <p:nvSpPr>
          <p:cNvPr id="11" name="Rectangle 10">
            <a:hlinkClick r:id="rId15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630488" y="3563938"/>
            <a:ext cx="37004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Responsive Legislation</a:t>
            </a:r>
            <a:endParaRPr lang="en-US" noProof="0" dirty="0" smtClean="0"/>
          </a:p>
        </p:txBody>
      </p:sp>
      <p:sp>
        <p:nvSpPr>
          <p:cNvPr id="14" name="Rectangle 1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30488" y="3971925"/>
            <a:ext cx="3700463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Management of Rhino populations</a:t>
            </a:r>
            <a:endParaRPr lang="en-US" b="1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22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8160358"/>
              </p:ext>
            </p:extLst>
          </p:nvPr>
        </p:nvGraphicFramePr>
        <p:xfrm>
          <a:off x="1624" y="182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6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4" y="182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" name="Picture 111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5196" y="1519452"/>
            <a:ext cx="2726242" cy="28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5" y="1087135"/>
            <a:ext cx="8961437" cy="495270"/>
            <a:chOff x="119063" y="1058863"/>
            <a:chExt cx="8961437" cy="495300"/>
          </a:xfrm>
        </p:grpSpPr>
        <p:sp>
          <p:nvSpPr>
            <p:cNvPr id="58" name="Rectangle 57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68" dirty="0" err="1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86" y="185072"/>
            <a:ext cx="8618536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5406"/>
            <a:r>
              <a:rPr lang="en-US" sz="2400" dirty="0"/>
              <a:t>6 initiatives for </a:t>
            </a:r>
            <a:r>
              <a:rPr lang="en-US" sz="2400" dirty="0" smtClean="0"/>
              <a:t>Management of Rhino populations</a:t>
            </a:r>
            <a:endParaRPr lang="en-US" sz="2400" dirty="0"/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2025708" y="1953014"/>
            <a:ext cx="4910023" cy="6070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746" tIns="71746" rIns="71746" bIns="7174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dirty="0" err="1">
                <a:solidFill>
                  <a:srgbClr val="FFFFFF"/>
                </a:solidFill>
              </a:rPr>
              <a:t>Maximise</a:t>
            </a:r>
            <a:r>
              <a:rPr lang="en-US" dirty="0">
                <a:solidFill>
                  <a:srgbClr val="FFFFFF"/>
                </a:solidFill>
              </a:rPr>
              <a:t> rhino and persistence in long term</a:t>
            </a: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2025708" y="1263317"/>
            <a:ext cx="4910023" cy="6070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746" tIns="71746" rIns="71746" bIns="7174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dirty="0">
                <a:solidFill>
                  <a:srgbClr val="FFFFFF"/>
                </a:solidFill>
              </a:rPr>
              <a:t>Grow numbers to off-set poaching in short term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2025708" y="2642673"/>
            <a:ext cx="4910023" cy="607053"/>
          </a:xfrm>
          <a:prstGeom prst="rect">
            <a:avLst/>
          </a:prstGeom>
          <a:gradFill>
            <a:gsLst>
              <a:gs pos="0">
                <a:srgbClr val="108E3D"/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746" tIns="71746" rIns="71746" bIns="7174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470" dirty="0">
                <a:solidFill>
                  <a:srgbClr val="FFFFFF"/>
                </a:solidFill>
              </a:rPr>
              <a:t>Maximize sustainability across social, economic, environmental objectives</a:t>
            </a:r>
          </a:p>
        </p:txBody>
      </p:sp>
      <p:sp>
        <p:nvSpPr>
          <p:cNvPr id="99" name="TextBox 98"/>
          <p:cNvSpPr txBox="1">
            <a:spLocks/>
          </p:cNvSpPr>
          <p:nvPr/>
        </p:nvSpPr>
        <p:spPr>
          <a:xfrm>
            <a:off x="2025708" y="2688407"/>
            <a:ext cx="4910023" cy="6070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746" tIns="71746" rIns="71746" bIns="7174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500" b="1" baseline="0">
                <a:solidFill>
                  <a:schemeClr val="bg1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dirty="0" err="1">
                <a:solidFill>
                  <a:srgbClr val="FFFFFF"/>
                </a:solidFill>
              </a:rPr>
              <a:t>Maximise</a:t>
            </a:r>
            <a:r>
              <a:rPr lang="en-US" dirty="0">
                <a:solidFill>
                  <a:srgbClr val="FFFFFF"/>
                </a:solidFill>
              </a:rPr>
              <a:t> sustainability across social, economic, environmental objectives</a:t>
            </a:r>
          </a:p>
        </p:txBody>
      </p:sp>
      <p:sp>
        <p:nvSpPr>
          <p:cNvPr id="89" name="Freeform 88"/>
          <p:cNvSpPr/>
          <p:nvPr/>
        </p:nvSpPr>
        <p:spPr>
          <a:xfrm>
            <a:off x="266700" y="3316583"/>
            <a:ext cx="2045969" cy="507780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970" h="695733">
                <a:moveTo>
                  <a:pt x="1743075" y="408"/>
                </a:moveTo>
                <a:lnTo>
                  <a:pt x="2045970" y="0"/>
                </a:lnTo>
                <a:lnTo>
                  <a:pt x="1371600" y="695733"/>
                </a:lnTo>
                <a:lnTo>
                  <a:pt x="0" y="695733"/>
                </a:lnTo>
                <a:lnTo>
                  <a:pt x="1743075" y="40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743928" y="3316597"/>
            <a:ext cx="1466850" cy="509294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0" h="697808">
                <a:moveTo>
                  <a:pt x="606425" y="0"/>
                </a:moveTo>
                <a:lnTo>
                  <a:pt x="1466850" y="2075"/>
                </a:lnTo>
                <a:lnTo>
                  <a:pt x="1371600" y="697808"/>
                </a:lnTo>
                <a:lnTo>
                  <a:pt x="0" y="697808"/>
                </a:lnTo>
                <a:lnTo>
                  <a:pt x="60642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3227070" y="3316583"/>
            <a:ext cx="1371600" cy="515828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679183">
                <a:moveTo>
                  <a:pt x="44450" y="0"/>
                </a:moveTo>
                <a:lnTo>
                  <a:pt x="1257300" y="2198"/>
                </a:lnTo>
                <a:lnTo>
                  <a:pt x="1371600" y="679183"/>
                </a:lnTo>
                <a:lnTo>
                  <a:pt x="0" y="679183"/>
                </a:lnTo>
                <a:lnTo>
                  <a:pt x="4445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4528820" y="3316583"/>
            <a:ext cx="1484312" cy="515828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0 w 1484312"/>
              <a:gd name="connsiteY0" fmla="*/ 0 h 679183"/>
              <a:gd name="connsiteX1" fmla="*/ 1370012 w 1484312"/>
              <a:gd name="connsiteY1" fmla="*/ 2198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484312"/>
              <a:gd name="connsiteY0" fmla="*/ 0 h 679183"/>
              <a:gd name="connsiteX1" fmla="*/ 1055687 w 1484312"/>
              <a:gd name="connsiteY1" fmla="*/ 2199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312" h="679183">
                <a:moveTo>
                  <a:pt x="0" y="0"/>
                </a:moveTo>
                <a:lnTo>
                  <a:pt x="1055687" y="2199"/>
                </a:lnTo>
                <a:lnTo>
                  <a:pt x="1484312" y="679183"/>
                </a:lnTo>
                <a:lnTo>
                  <a:pt x="112712" y="679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5608632" y="3316583"/>
            <a:ext cx="1706666" cy="521869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0 w 1484312"/>
              <a:gd name="connsiteY0" fmla="*/ 0 h 679183"/>
              <a:gd name="connsiteX1" fmla="*/ 1370012 w 1484312"/>
              <a:gd name="connsiteY1" fmla="*/ 2198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484312"/>
              <a:gd name="connsiteY0" fmla="*/ 0 h 679183"/>
              <a:gd name="connsiteX1" fmla="*/ 1055687 w 1484312"/>
              <a:gd name="connsiteY1" fmla="*/ 2199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851571"/>
              <a:gd name="connsiteY0" fmla="*/ 0 h 688572"/>
              <a:gd name="connsiteX1" fmla="*/ 1422946 w 1851571"/>
              <a:gd name="connsiteY1" fmla="*/ 11588 h 688572"/>
              <a:gd name="connsiteX2" fmla="*/ 1851571 w 1851571"/>
              <a:gd name="connsiteY2" fmla="*/ 688572 h 688572"/>
              <a:gd name="connsiteX3" fmla="*/ 479971 w 1851571"/>
              <a:gd name="connsiteY3" fmla="*/ 688572 h 688572"/>
              <a:gd name="connsiteX4" fmla="*/ 0 w 1851571"/>
              <a:gd name="connsiteY4" fmla="*/ 0 h 688572"/>
              <a:gd name="connsiteX0" fmla="*/ 0 w 1851571"/>
              <a:gd name="connsiteY0" fmla="*/ 0 h 688572"/>
              <a:gd name="connsiteX1" fmla="*/ 508546 w 1851571"/>
              <a:gd name="connsiteY1" fmla="*/ 20977 h 688572"/>
              <a:gd name="connsiteX2" fmla="*/ 1851571 w 1851571"/>
              <a:gd name="connsiteY2" fmla="*/ 688572 h 688572"/>
              <a:gd name="connsiteX3" fmla="*/ 479971 w 1851571"/>
              <a:gd name="connsiteY3" fmla="*/ 688572 h 688572"/>
              <a:gd name="connsiteX4" fmla="*/ 0 w 1851571"/>
              <a:gd name="connsiteY4" fmla="*/ 0 h 688572"/>
              <a:gd name="connsiteX0" fmla="*/ 0 w 1859066"/>
              <a:gd name="connsiteY0" fmla="*/ 0 h 679183"/>
              <a:gd name="connsiteX1" fmla="*/ 516041 w 1859066"/>
              <a:gd name="connsiteY1" fmla="*/ 11588 h 679183"/>
              <a:gd name="connsiteX2" fmla="*/ 1859066 w 1859066"/>
              <a:gd name="connsiteY2" fmla="*/ 679183 h 679183"/>
              <a:gd name="connsiteX3" fmla="*/ 487466 w 1859066"/>
              <a:gd name="connsiteY3" fmla="*/ 679183 h 679183"/>
              <a:gd name="connsiteX4" fmla="*/ 0 w 1859066"/>
              <a:gd name="connsiteY4" fmla="*/ 0 h 679183"/>
              <a:gd name="connsiteX0" fmla="*/ 0 w 1706666"/>
              <a:gd name="connsiteY0" fmla="*/ 0 h 687138"/>
              <a:gd name="connsiteX1" fmla="*/ 516041 w 1706666"/>
              <a:gd name="connsiteY1" fmla="*/ 11588 h 687138"/>
              <a:gd name="connsiteX2" fmla="*/ 1706666 w 1706666"/>
              <a:gd name="connsiteY2" fmla="*/ 687138 h 687138"/>
              <a:gd name="connsiteX3" fmla="*/ 487466 w 1706666"/>
              <a:gd name="connsiteY3" fmla="*/ 679183 h 687138"/>
              <a:gd name="connsiteX4" fmla="*/ 0 w 1706666"/>
              <a:gd name="connsiteY4" fmla="*/ 0 h 687138"/>
              <a:gd name="connsiteX0" fmla="*/ 0 w 1706666"/>
              <a:gd name="connsiteY0" fmla="*/ 0 h 687138"/>
              <a:gd name="connsiteX1" fmla="*/ 623991 w 1706666"/>
              <a:gd name="connsiteY1" fmla="*/ 15565 h 687138"/>
              <a:gd name="connsiteX2" fmla="*/ 1706666 w 1706666"/>
              <a:gd name="connsiteY2" fmla="*/ 687138 h 687138"/>
              <a:gd name="connsiteX3" fmla="*/ 487466 w 1706666"/>
              <a:gd name="connsiteY3" fmla="*/ 679183 h 687138"/>
              <a:gd name="connsiteX4" fmla="*/ 0 w 1706666"/>
              <a:gd name="connsiteY4" fmla="*/ 0 h 68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666" h="687138">
                <a:moveTo>
                  <a:pt x="0" y="0"/>
                </a:moveTo>
                <a:lnTo>
                  <a:pt x="623991" y="15565"/>
                </a:lnTo>
                <a:lnTo>
                  <a:pt x="1706666" y="687138"/>
                </a:lnTo>
                <a:lnTo>
                  <a:pt x="487466" y="679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6285774" y="3316618"/>
            <a:ext cx="2395641" cy="513069"/>
          </a:xfrm>
          <a:custGeom>
            <a:avLst/>
            <a:gdLst>
              <a:gd name="connsiteX0" fmla="*/ 2105025 w 8572500"/>
              <a:gd name="connsiteY0" fmla="*/ 0 h 676275"/>
              <a:gd name="connsiteX1" fmla="*/ 6981825 w 8572500"/>
              <a:gd name="connsiteY1" fmla="*/ 0 h 676275"/>
              <a:gd name="connsiteX2" fmla="*/ 8572500 w 8572500"/>
              <a:gd name="connsiteY2" fmla="*/ 676275 h 676275"/>
              <a:gd name="connsiteX3" fmla="*/ 0 w 8572500"/>
              <a:gd name="connsiteY3" fmla="*/ 676275 h 676275"/>
              <a:gd name="connsiteX4" fmla="*/ 2105025 w 8572500"/>
              <a:gd name="connsiteY4" fmla="*/ 0 h 676275"/>
              <a:gd name="connsiteX0" fmla="*/ 1743075 w 8572500"/>
              <a:gd name="connsiteY0" fmla="*/ 0 h 695325"/>
              <a:gd name="connsiteX1" fmla="*/ 6981825 w 8572500"/>
              <a:gd name="connsiteY1" fmla="*/ 19050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572500"/>
              <a:gd name="connsiteY0" fmla="*/ 0 h 695325"/>
              <a:gd name="connsiteX1" fmla="*/ 6648450 w 8572500"/>
              <a:gd name="connsiteY1" fmla="*/ 9525 h 695325"/>
              <a:gd name="connsiteX2" fmla="*/ 8572500 w 8572500"/>
              <a:gd name="connsiteY2" fmla="*/ 695325 h 695325"/>
              <a:gd name="connsiteX3" fmla="*/ 0 w 8572500"/>
              <a:gd name="connsiteY3" fmla="*/ 695325 h 695325"/>
              <a:gd name="connsiteX4" fmla="*/ 1743075 w 8572500"/>
              <a:gd name="connsiteY4" fmla="*/ 0 h 695325"/>
              <a:gd name="connsiteX0" fmla="*/ 1743075 w 8458200"/>
              <a:gd name="connsiteY0" fmla="*/ 0 h 695325"/>
              <a:gd name="connsiteX1" fmla="*/ 6648450 w 8458200"/>
              <a:gd name="connsiteY1" fmla="*/ 9525 h 695325"/>
              <a:gd name="connsiteX2" fmla="*/ 8458200 w 8458200"/>
              <a:gd name="connsiteY2" fmla="*/ 695325 h 695325"/>
              <a:gd name="connsiteX3" fmla="*/ 0 w 8458200"/>
              <a:gd name="connsiteY3" fmla="*/ 695325 h 695325"/>
              <a:gd name="connsiteX4" fmla="*/ 1743075 w 8458200"/>
              <a:gd name="connsiteY4" fmla="*/ 0 h 695325"/>
              <a:gd name="connsiteX0" fmla="*/ 1743075 w 6648450"/>
              <a:gd name="connsiteY0" fmla="*/ 0 h 695325"/>
              <a:gd name="connsiteX1" fmla="*/ 6648450 w 6648450"/>
              <a:gd name="connsiteY1" fmla="*/ 9525 h 695325"/>
              <a:gd name="connsiteX2" fmla="*/ 1371600 w 6648450"/>
              <a:gd name="connsiteY2" fmla="*/ 695325 h 695325"/>
              <a:gd name="connsiteX3" fmla="*/ 0 w 6648450"/>
              <a:gd name="connsiteY3" fmla="*/ 695325 h 695325"/>
              <a:gd name="connsiteX4" fmla="*/ 1743075 w 6648450"/>
              <a:gd name="connsiteY4" fmla="*/ 0 h 695325"/>
              <a:gd name="connsiteX0" fmla="*/ 1743075 w 2045970"/>
              <a:gd name="connsiteY0" fmla="*/ 408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1743075 w 2045970"/>
              <a:gd name="connsiteY4" fmla="*/ 408 h 695733"/>
              <a:gd name="connsiteX0" fmla="*/ 600075 w 2045970"/>
              <a:gd name="connsiteY0" fmla="*/ 10341 h 695733"/>
              <a:gd name="connsiteX1" fmla="*/ 2045970 w 2045970"/>
              <a:gd name="connsiteY1" fmla="*/ 0 h 695733"/>
              <a:gd name="connsiteX2" fmla="*/ 1371600 w 2045970"/>
              <a:gd name="connsiteY2" fmla="*/ 695733 h 695733"/>
              <a:gd name="connsiteX3" fmla="*/ 0 w 2045970"/>
              <a:gd name="connsiteY3" fmla="*/ 695733 h 695733"/>
              <a:gd name="connsiteX4" fmla="*/ 600075 w 2045970"/>
              <a:gd name="connsiteY4" fmla="*/ 10341 h 695733"/>
              <a:gd name="connsiteX0" fmla="*/ 600075 w 1459230"/>
              <a:gd name="connsiteY0" fmla="*/ 0 h 685392"/>
              <a:gd name="connsiteX1" fmla="*/ 1459230 w 1459230"/>
              <a:gd name="connsiteY1" fmla="*/ 19459 h 685392"/>
              <a:gd name="connsiteX2" fmla="*/ 1371600 w 1459230"/>
              <a:gd name="connsiteY2" fmla="*/ 685392 h 685392"/>
              <a:gd name="connsiteX3" fmla="*/ 0 w 1459230"/>
              <a:gd name="connsiteY3" fmla="*/ 685392 h 685392"/>
              <a:gd name="connsiteX4" fmla="*/ 600075 w 1459230"/>
              <a:gd name="connsiteY4" fmla="*/ 0 h 685392"/>
              <a:gd name="connsiteX0" fmla="*/ 600075 w 1466850"/>
              <a:gd name="connsiteY0" fmla="*/ 10341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600075 w 1466850"/>
              <a:gd name="connsiteY4" fmla="*/ 10341 h 695733"/>
              <a:gd name="connsiteX0" fmla="*/ 606425 w 1466850"/>
              <a:gd name="connsiteY0" fmla="*/ 0 h 697808"/>
              <a:gd name="connsiteX1" fmla="*/ 1466850 w 1466850"/>
              <a:gd name="connsiteY1" fmla="*/ 2075 h 697808"/>
              <a:gd name="connsiteX2" fmla="*/ 1371600 w 1466850"/>
              <a:gd name="connsiteY2" fmla="*/ 697808 h 697808"/>
              <a:gd name="connsiteX3" fmla="*/ 0 w 1466850"/>
              <a:gd name="connsiteY3" fmla="*/ 697808 h 697808"/>
              <a:gd name="connsiteX4" fmla="*/ 606425 w 1466850"/>
              <a:gd name="connsiteY4" fmla="*/ 0 h 697808"/>
              <a:gd name="connsiteX0" fmla="*/ 44450 w 1466850"/>
              <a:gd name="connsiteY0" fmla="*/ 16550 h 695733"/>
              <a:gd name="connsiteX1" fmla="*/ 1466850 w 1466850"/>
              <a:gd name="connsiteY1" fmla="*/ 0 h 695733"/>
              <a:gd name="connsiteX2" fmla="*/ 1371600 w 1466850"/>
              <a:gd name="connsiteY2" fmla="*/ 695733 h 695733"/>
              <a:gd name="connsiteX3" fmla="*/ 0 w 1466850"/>
              <a:gd name="connsiteY3" fmla="*/ 695733 h 695733"/>
              <a:gd name="connsiteX4" fmla="*/ 44450 w 1466850"/>
              <a:gd name="connsiteY4" fmla="*/ 16550 h 69573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62062 w 1371600"/>
              <a:gd name="connsiteY1" fmla="*/ 8283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44450 w 1371600"/>
              <a:gd name="connsiteY0" fmla="*/ 0 h 679183"/>
              <a:gd name="connsiteX1" fmla="*/ 1257300 w 1371600"/>
              <a:gd name="connsiteY1" fmla="*/ 2198 h 679183"/>
              <a:gd name="connsiteX2" fmla="*/ 1371600 w 1371600"/>
              <a:gd name="connsiteY2" fmla="*/ 679183 h 679183"/>
              <a:gd name="connsiteX3" fmla="*/ 0 w 1371600"/>
              <a:gd name="connsiteY3" fmla="*/ 679183 h 679183"/>
              <a:gd name="connsiteX4" fmla="*/ 44450 w 1371600"/>
              <a:gd name="connsiteY4" fmla="*/ 0 h 679183"/>
              <a:gd name="connsiteX0" fmla="*/ 0 w 1484312"/>
              <a:gd name="connsiteY0" fmla="*/ 0 h 679183"/>
              <a:gd name="connsiteX1" fmla="*/ 1370012 w 1484312"/>
              <a:gd name="connsiteY1" fmla="*/ 2198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484312"/>
              <a:gd name="connsiteY0" fmla="*/ 0 h 679183"/>
              <a:gd name="connsiteX1" fmla="*/ 1055687 w 1484312"/>
              <a:gd name="connsiteY1" fmla="*/ 2199 h 679183"/>
              <a:gd name="connsiteX2" fmla="*/ 1484312 w 1484312"/>
              <a:gd name="connsiteY2" fmla="*/ 679183 h 679183"/>
              <a:gd name="connsiteX3" fmla="*/ 112712 w 1484312"/>
              <a:gd name="connsiteY3" fmla="*/ 679183 h 679183"/>
              <a:gd name="connsiteX4" fmla="*/ 0 w 1484312"/>
              <a:gd name="connsiteY4" fmla="*/ 0 h 679183"/>
              <a:gd name="connsiteX0" fmla="*/ 0 w 1851571"/>
              <a:gd name="connsiteY0" fmla="*/ 0 h 688572"/>
              <a:gd name="connsiteX1" fmla="*/ 1422946 w 1851571"/>
              <a:gd name="connsiteY1" fmla="*/ 11588 h 688572"/>
              <a:gd name="connsiteX2" fmla="*/ 1851571 w 1851571"/>
              <a:gd name="connsiteY2" fmla="*/ 688572 h 688572"/>
              <a:gd name="connsiteX3" fmla="*/ 479971 w 1851571"/>
              <a:gd name="connsiteY3" fmla="*/ 688572 h 688572"/>
              <a:gd name="connsiteX4" fmla="*/ 0 w 1851571"/>
              <a:gd name="connsiteY4" fmla="*/ 0 h 688572"/>
              <a:gd name="connsiteX0" fmla="*/ 0 w 1851571"/>
              <a:gd name="connsiteY0" fmla="*/ 0 h 688572"/>
              <a:gd name="connsiteX1" fmla="*/ 508546 w 1851571"/>
              <a:gd name="connsiteY1" fmla="*/ 20977 h 688572"/>
              <a:gd name="connsiteX2" fmla="*/ 1851571 w 1851571"/>
              <a:gd name="connsiteY2" fmla="*/ 688572 h 688572"/>
              <a:gd name="connsiteX3" fmla="*/ 479971 w 1851571"/>
              <a:gd name="connsiteY3" fmla="*/ 688572 h 688572"/>
              <a:gd name="connsiteX4" fmla="*/ 0 w 1851571"/>
              <a:gd name="connsiteY4" fmla="*/ 0 h 688572"/>
              <a:gd name="connsiteX0" fmla="*/ 0 w 1859066"/>
              <a:gd name="connsiteY0" fmla="*/ 0 h 679183"/>
              <a:gd name="connsiteX1" fmla="*/ 516041 w 1859066"/>
              <a:gd name="connsiteY1" fmla="*/ 11588 h 679183"/>
              <a:gd name="connsiteX2" fmla="*/ 1859066 w 1859066"/>
              <a:gd name="connsiteY2" fmla="*/ 679183 h 679183"/>
              <a:gd name="connsiteX3" fmla="*/ 487466 w 1859066"/>
              <a:gd name="connsiteY3" fmla="*/ 679183 h 679183"/>
              <a:gd name="connsiteX4" fmla="*/ 0 w 1859066"/>
              <a:gd name="connsiteY4" fmla="*/ 0 h 679183"/>
              <a:gd name="connsiteX0" fmla="*/ 0 w 2395641"/>
              <a:gd name="connsiteY0" fmla="*/ 344 h 667595"/>
              <a:gd name="connsiteX1" fmla="*/ 1052616 w 2395641"/>
              <a:gd name="connsiteY1" fmla="*/ 0 h 667595"/>
              <a:gd name="connsiteX2" fmla="*/ 2395641 w 2395641"/>
              <a:gd name="connsiteY2" fmla="*/ 667595 h 667595"/>
              <a:gd name="connsiteX3" fmla="*/ 1024041 w 2395641"/>
              <a:gd name="connsiteY3" fmla="*/ 667595 h 667595"/>
              <a:gd name="connsiteX4" fmla="*/ 0 w 2395641"/>
              <a:gd name="connsiteY4" fmla="*/ 344 h 667595"/>
              <a:gd name="connsiteX0" fmla="*/ 0 w 2395641"/>
              <a:gd name="connsiteY0" fmla="*/ 344 h 667595"/>
              <a:gd name="connsiteX1" fmla="*/ 646216 w 2395641"/>
              <a:gd name="connsiteY1" fmla="*/ 0 h 667595"/>
              <a:gd name="connsiteX2" fmla="*/ 2395641 w 2395641"/>
              <a:gd name="connsiteY2" fmla="*/ 667595 h 667595"/>
              <a:gd name="connsiteX3" fmla="*/ 1024041 w 2395641"/>
              <a:gd name="connsiteY3" fmla="*/ 667595 h 667595"/>
              <a:gd name="connsiteX4" fmla="*/ 0 w 2395641"/>
              <a:gd name="connsiteY4" fmla="*/ 344 h 667595"/>
              <a:gd name="connsiteX0" fmla="*/ 0 w 2395641"/>
              <a:gd name="connsiteY0" fmla="*/ 344 h 675550"/>
              <a:gd name="connsiteX1" fmla="*/ 646216 w 2395641"/>
              <a:gd name="connsiteY1" fmla="*/ 0 h 675550"/>
              <a:gd name="connsiteX2" fmla="*/ 2395641 w 2395641"/>
              <a:gd name="connsiteY2" fmla="*/ 667595 h 675550"/>
              <a:gd name="connsiteX3" fmla="*/ 1176441 w 2395641"/>
              <a:gd name="connsiteY3" fmla="*/ 675550 h 675550"/>
              <a:gd name="connsiteX4" fmla="*/ 0 w 2395641"/>
              <a:gd name="connsiteY4" fmla="*/ 344 h 67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641" h="675550">
                <a:moveTo>
                  <a:pt x="0" y="344"/>
                </a:moveTo>
                <a:lnTo>
                  <a:pt x="646216" y="0"/>
                </a:lnTo>
                <a:lnTo>
                  <a:pt x="2395641" y="667595"/>
                </a:lnTo>
                <a:lnTo>
                  <a:pt x="1176441" y="675550"/>
                </a:lnTo>
                <a:lnTo>
                  <a:pt x="0" y="34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722" y="654674"/>
            <a:ext cx="1605332" cy="301621"/>
            <a:chOff x="7233897" y="630297"/>
            <a:chExt cx="1605332" cy="301639"/>
          </a:xfrm>
        </p:grpSpPr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7487897" y="630297"/>
              <a:ext cx="1351332" cy="301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2033">
                <a:buClr>
                  <a:srgbClr val="0B4623"/>
                </a:buClr>
              </a:pPr>
              <a:r>
                <a:rPr lang="en-US" sz="980" dirty="0">
                  <a:solidFill>
                    <a:srgbClr val="000000"/>
                  </a:solidFill>
                </a:rPr>
                <a:t>Facilitation of BMP </a:t>
              </a:r>
              <a:br>
                <a:rPr lang="en-US" sz="980" dirty="0">
                  <a:solidFill>
                    <a:srgbClr val="000000"/>
                  </a:solidFill>
                </a:rPr>
              </a:br>
              <a:r>
                <a:rPr lang="en-US" sz="980" dirty="0">
                  <a:solidFill>
                    <a:srgbClr val="000000"/>
                  </a:solidFill>
                </a:rPr>
                <a:t>implementation by RMG</a:t>
              </a:r>
            </a:p>
          </p:txBody>
        </p:sp>
        <p:sp>
          <p:nvSpPr>
            <p:cNvPr id="114" name="LegendRectangle1"/>
            <p:cNvSpPr>
              <a:spLocks noChangeArrowheads="1"/>
            </p:cNvSpPr>
            <p:nvPr/>
          </p:nvSpPr>
          <p:spPr bwMode="auto">
            <a:xfrm>
              <a:off x="7233897" y="691852"/>
              <a:ext cx="182880" cy="184666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68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505" y="1303720"/>
            <a:ext cx="539794" cy="5397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505" y="1992997"/>
            <a:ext cx="539794" cy="53976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505" y="2668206"/>
            <a:ext cx="539794" cy="539762"/>
          </a:xfrm>
          <a:prstGeom prst="rect">
            <a:avLst/>
          </a:prstGeom>
        </p:spPr>
      </p:pic>
      <p:sp>
        <p:nvSpPr>
          <p:cNvPr id="38" name="Marvin Title Tracker Circle"/>
          <p:cNvSpPr>
            <a:spLocks/>
          </p:cNvSpPr>
          <p:nvPr/>
        </p:nvSpPr>
        <p:spPr>
          <a:xfrm>
            <a:off x="171486" y="196119"/>
            <a:ext cx="361303" cy="36088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100" tIns="45553" rIns="91100" bIns="45553" rtlCol="0" anchor="ctr" anchorCtr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62" b="1" dirty="0">
                <a:solidFill>
                  <a:srgbClr val="0B4623"/>
                </a:solidFill>
              </a:rPr>
              <a:t>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550072" y="654673"/>
            <a:ext cx="2131343" cy="301632"/>
            <a:chOff x="7233897" y="630297"/>
            <a:chExt cx="2131344" cy="301650"/>
          </a:xfrm>
        </p:grpSpPr>
        <p:sp>
          <p:nvSpPr>
            <p:cNvPr id="45" name="Legend1"/>
            <p:cNvSpPr>
              <a:spLocks noChangeArrowheads="1"/>
            </p:cNvSpPr>
            <p:nvPr/>
          </p:nvSpPr>
          <p:spPr bwMode="auto">
            <a:xfrm>
              <a:off x="7487897" y="630297"/>
              <a:ext cx="1877344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2033">
                <a:buClr>
                  <a:srgbClr val="0B4623"/>
                </a:buClr>
              </a:pPr>
              <a:r>
                <a:rPr lang="en-US" sz="980" dirty="0">
                  <a:solidFill>
                    <a:srgbClr val="000000"/>
                  </a:solidFill>
                </a:rPr>
                <a:t>Information needed </a:t>
              </a:r>
              <a:br>
                <a:rPr lang="en-US" sz="980" dirty="0">
                  <a:solidFill>
                    <a:srgbClr val="000000"/>
                  </a:solidFill>
                </a:rPr>
              </a:br>
              <a:r>
                <a:rPr lang="en-US" sz="980" dirty="0">
                  <a:solidFill>
                    <a:srgbClr val="000000"/>
                  </a:solidFill>
                </a:rPr>
                <a:t>implementation by RMG and DEA</a:t>
              </a:r>
            </a:p>
          </p:txBody>
        </p:sp>
        <p:sp>
          <p:nvSpPr>
            <p:cNvPr id="46" name="LegendRectangle1"/>
            <p:cNvSpPr>
              <a:spLocks noChangeArrowheads="1"/>
            </p:cNvSpPr>
            <p:nvPr/>
          </p:nvSpPr>
          <p:spPr bwMode="auto">
            <a:xfrm>
              <a:off x="7233897" y="691852"/>
              <a:ext cx="182880" cy="184666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68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09879" y="660799"/>
            <a:ext cx="1561071" cy="301632"/>
            <a:chOff x="7233897" y="630297"/>
            <a:chExt cx="1561070" cy="301650"/>
          </a:xfrm>
        </p:grpSpPr>
        <p:sp>
          <p:nvSpPr>
            <p:cNvPr id="51" name="Legend1"/>
            <p:cNvSpPr>
              <a:spLocks noChangeArrowheads="1"/>
            </p:cNvSpPr>
            <p:nvPr/>
          </p:nvSpPr>
          <p:spPr bwMode="auto">
            <a:xfrm>
              <a:off x="7487897" y="630297"/>
              <a:ext cx="1307070" cy="30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2033">
                <a:buClr>
                  <a:srgbClr val="0B4623"/>
                </a:buClr>
              </a:pPr>
              <a:r>
                <a:rPr lang="en-US" sz="980" dirty="0">
                  <a:solidFill>
                    <a:srgbClr val="000000"/>
                  </a:solidFill>
                </a:rPr>
                <a:t>Enabling needed </a:t>
              </a:r>
              <a:br>
                <a:rPr lang="en-US" sz="980" dirty="0">
                  <a:solidFill>
                    <a:srgbClr val="000000"/>
                  </a:solidFill>
                </a:rPr>
              </a:br>
              <a:r>
                <a:rPr lang="en-US" sz="980" dirty="0">
                  <a:solidFill>
                    <a:srgbClr val="000000"/>
                  </a:solidFill>
                </a:rPr>
                <a:t>implementation by DEA</a:t>
              </a:r>
            </a:p>
          </p:txBody>
        </p:sp>
        <p:sp>
          <p:nvSpPr>
            <p:cNvPr id="67" name="LegendRectangle1"/>
            <p:cNvSpPr>
              <a:spLocks noChangeArrowheads="1"/>
            </p:cNvSpPr>
            <p:nvPr/>
          </p:nvSpPr>
          <p:spPr bwMode="auto">
            <a:xfrm>
              <a:off x="7233897" y="691852"/>
              <a:ext cx="182880" cy="184666"/>
            </a:xfrm>
            <a:prstGeom prst="rect">
              <a:avLst/>
            </a:prstGeom>
            <a:noFill/>
            <a:ln w="28575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68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93650" y="3974164"/>
            <a:ext cx="236683" cy="23773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9" name="TextBox 68"/>
          <p:cNvSpPr txBox="1">
            <a:spLocks/>
          </p:cNvSpPr>
          <p:nvPr/>
        </p:nvSpPr>
        <p:spPr>
          <a:xfrm>
            <a:off x="570662" y="3974159"/>
            <a:ext cx="1029538" cy="144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000000"/>
                </a:solidFill>
              </a:rPr>
              <a:t>Guidelines for land use, e.g., Captive breeding operations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699803" y="3974164"/>
            <a:ext cx="236683" cy="23773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1964962" y="3974153"/>
            <a:ext cx="104525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00" dirty="0">
                <a:solidFill>
                  <a:srgbClr val="000000"/>
                </a:solidFill>
              </a:rPr>
              <a:t>Securing and growing rhino </a:t>
            </a:r>
            <a:r>
              <a:rPr lang="en-US" sz="1500" dirty="0" smtClean="0">
                <a:solidFill>
                  <a:srgbClr val="000000"/>
                </a:solidFill>
              </a:rPr>
              <a:t>“key rhino populations” </a:t>
            </a:r>
            <a:r>
              <a:rPr lang="en-US" sz="1500" dirty="0">
                <a:solidFill>
                  <a:srgbClr val="000000"/>
                </a:solidFill>
              </a:rPr>
              <a:t>by funding holders of key populations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37957" y="3974164"/>
            <a:ext cx="236683" cy="23773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3414970" y="3974153"/>
            <a:ext cx="1178128" cy="19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000000"/>
                </a:solidFill>
              </a:rPr>
              <a:t>Improved regulatory environment, e.g., increase usage of standing permits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20837" y="3974164"/>
            <a:ext cx="236683" cy="23773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4997850" y="3974187"/>
            <a:ext cx="1027252" cy="168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000000"/>
                </a:solidFill>
              </a:rPr>
              <a:t>Improved best practice sharing across all stake-holders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52841" y="3974164"/>
            <a:ext cx="236683" cy="23773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6429889" y="3974153"/>
            <a:ext cx="993831" cy="21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Expanded </a:t>
            </a:r>
            <a:r>
              <a:rPr lang="en-GB" sz="1568" dirty="0" err="1">
                <a:solidFill>
                  <a:srgbClr val="000000"/>
                </a:solidFill>
              </a:rPr>
              <a:t>RMG</a:t>
            </a:r>
            <a:r>
              <a:rPr lang="en-GB" sz="1568" dirty="0">
                <a:solidFill>
                  <a:srgbClr val="000000"/>
                </a:solidFill>
              </a:rPr>
              <a:t> status reporting for white rhino and continued for black rhino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11059" y="3974164"/>
            <a:ext cx="236683" cy="23773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7788072" y="3974159"/>
            <a:ext cx="993978" cy="144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568" dirty="0">
                <a:solidFill>
                  <a:srgbClr val="000000"/>
                </a:solidFill>
              </a:rPr>
              <a:t>List of applied research priorities identified by </a:t>
            </a:r>
            <a:r>
              <a:rPr lang="en-US" sz="1568" dirty="0" err="1">
                <a:solidFill>
                  <a:srgbClr val="000000"/>
                </a:solidFill>
              </a:rPr>
              <a:t>RMG</a:t>
            </a:r>
            <a:endParaRPr lang="en-US" sz="1568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5929" y="3880044"/>
            <a:ext cx="2887415" cy="2309984"/>
          </a:xfrm>
          <a:prstGeom prst="rect">
            <a:avLst/>
          </a:prstGeom>
          <a:noFill/>
          <a:ln w="28575" cmpd="sng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066870" y="3880048"/>
            <a:ext cx="2614509" cy="230996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37957" y="3880044"/>
            <a:ext cx="2875175" cy="2309965"/>
          </a:xfrm>
          <a:prstGeom prst="rect">
            <a:avLst/>
          </a:prstGeom>
          <a:noFill/>
          <a:ln w="28575" cmpd="sng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0" tIns="45553" rIns="91100" bIns="4555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68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756849"/>
              </p:ext>
            </p:extLst>
          </p:nvPr>
        </p:nvGraphicFramePr>
        <p:xfrm>
          <a:off x="1623" y="182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8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3" y="182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/>
          </p:cNvSpPr>
          <p:nvPr/>
        </p:nvSpPr>
        <p:spPr bwMode="gray">
          <a:xfrm>
            <a:off x="142876" y="1222193"/>
            <a:ext cx="8678862" cy="4734193"/>
          </a:xfrm>
          <a:prstGeom prst="rect">
            <a:avLst/>
          </a:prstGeom>
          <a:solidFill>
            <a:schemeClr val="bg1"/>
          </a:solidFill>
          <a:ln w="12700" cmpd="sng" algn="ctr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lIns="91110" tIns="45558" rIns="91110" bIns="45558" anchor="ctr"/>
          <a:lstStyle/>
          <a:p>
            <a:pPr defTabSz="911203"/>
            <a:endParaRPr lang="en-US" sz="1274" dirty="0">
              <a:solidFill>
                <a:srgbClr val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036765" y="1320091"/>
            <a:ext cx="3287720" cy="2161078"/>
          </a:xfrm>
          <a:prstGeom prst="rect">
            <a:avLst/>
          </a:prstGeom>
          <a:solidFill>
            <a:srgbClr val="FFABA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0" tIns="45558" rIns="91110" bIns="45558" rtlCol="0" anchor="ctr"/>
          <a:lstStyle/>
          <a:p>
            <a:pPr algn="ctr" defTabSz="911203"/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85" y="230406"/>
            <a:ext cx="8618536" cy="5847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5534"/>
            <a:r>
              <a:rPr lang="en-US" dirty="0"/>
              <a:t>Different land use classifications exist, especially intensive and wild operations have to play a key role in White Rhino conservation efforts</a:t>
            </a: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259581" y="3550774"/>
            <a:ext cx="1759610" cy="9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0B4623"/>
                </a:solidFill>
              </a:rPr>
              <a:t>Artificial selection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0B4623"/>
                </a:solidFill>
              </a:rPr>
              <a:t>Supplementary feed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0B4623"/>
                </a:solidFill>
              </a:rPr>
              <a:t>Veterinary care</a:t>
            </a: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259581" y="2885273"/>
            <a:ext cx="1759610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0B4623"/>
                </a:solidFill>
              </a:rPr>
              <a:t>% of population</a:t>
            </a: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259581" y="1962956"/>
            <a:ext cx="1759610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0B4623"/>
                </a:solidFill>
              </a:rPr>
              <a:t>Avg. size</a:t>
            </a: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259581" y="2547213"/>
            <a:ext cx="1759610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0B4623"/>
                </a:solidFill>
              </a:rPr>
              <a:t># of rhinos</a:t>
            </a: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259581" y="4627454"/>
            <a:ext cx="1759610" cy="1231033"/>
          </a:xfrm>
          <a:prstGeom prst="rect">
            <a:avLst/>
          </a:prstGeom>
          <a:gradFill>
            <a:gsLst>
              <a:gs pos="0">
                <a:srgbClr val="108E3D"/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753" tIns="71753" rIns="71753" bIns="71753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b="1" dirty="0">
                <a:solidFill>
                  <a:srgbClr val="FFFFFF"/>
                </a:solidFill>
              </a:rPr>
              <a:t>Key messages:</a:t>
            </a:r>
          </a:p>
        </p:txBody>
      </p: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259562" y="2501280"/>
            <a:ext cx="8346153" cy="0"/>
          </a:xfrm>
          <a:prstGeom prst="line">
            <a:avLst/>
          </a:prstGeom>
          <a:ln w="12700" cmpd="sng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</p:cNvCxnSpPr>
          <p:nvPr/>
        </p:nvCxnSpPr>
        <p:spPr>
          <a:xfrm>
            <a:off x="259562" y="2839343"/>
            <a:ext cx="8346153" cy="0"/>
          </a:xfrm>
          <a:prstGeom prst="line">
            <a:avLst/>
          </a:prstGeom>
          <a:ln w="12700" cmpd="sng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259562" y="3504846"/>
            <a:ext cx="8346153" cy="0"/>
          </a:xfrm>
          <a:prstGeom prst="line">
            <a:avLst/>
          </a:prstGeom>
          <a:ln w="12700" cmpd="sng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/>
          </p:cNvCxnSpPr>
          <p:nvPr/>
        </p:nvCxnSpPr>
        <p:spPr>
          <a:xfrm>
            <a:off x="259562" y="4581529"/>
            <a:ext cx="8346153" cy="0"/>
          </a:xfrm>
          <a:prstGeom prst="line">
            <a:avLst/>
          </a:prstGeom>
          <a:ln w="12700" cmpd="sng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219040" y="1361401"/>
            <a:ext cx="0" cy="2097522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7041383" y="1361401"/>
            <a:ext cx="0" cy="2097522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Triangle 64"/>
          <p:cNvSpPr>
            <a:spLocks/>
          </p:cNvSpPr>
          <p:nvPr/>
        </p:nvSpPr>
        <p:spPr>
          <a:xfrm>
            <a:off x="2116531" y="3849125"/>
            <a:ext cx="6489181" cy="388165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0" tIns="45558" rIns="91110" bIns="45558" rtlCol="0" anchor="ctr"/>
          <a:lstStyle/>
          <a:p>
            <a:pPr algn="ctr" defTabSz="911203"/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109" name="Freeform 142"/>
          <p:cNvSpPr>
            <a:spLocks/>
          </p:cNvSpPr>
          <p:nvPr/>
        </p:nvSpPr>
        <p:spPr bwMode="auto">
          <a:xfrm>
            <a:off x="2166504" y="3148789"/>
            <a:ext cx="566656" cy="310162"/>
          </a:xfrm>
          <a:custGeom>
            <a:avLst/>
            <a:gdLst>
              <a:gd name="T0" fmla="*/ 1536 w 2550"/>
              <a:gd name="T1" fmla="*/ 70 h 1363"/>
              <a:gd name="T2" fmla="*/ 1801 w 2550"/>
              <a:gd name="T3" fmla="*/ 249 h 1363"/>
              <a:gd name="T4" fmla="*/ 1909 w 2550"/>
              <a:gd name="T5" fmla="*/ 361 h 1363"/>
              <a:gd name="T6" fmla="*/ 2009 w 2550"/>
              <a:gd name="T7" fmla="*/ 299 h 1363"/>
              <a:gd name="T8" fmla="*/ 2113 w 2550"/>
              <a:gd name="T9" fmla="*/ 349 h 1363"/>
              <a:gd name="T10" fmla="*/ 2099 w 2550"/>
              <a:gd name="T11" fmla="*/ 465 h 1363"/>
              <a:gd name="T12" fmla="*/ 2085 w 2550"/>
              <a:gd name="T13" fmla="*/ 559 h 1363"/>
              <a:gd name="T14" fmla="*/ 2129 w 2550"/>
              <a:gd name="T15" fmla="*/ 575 h 1363"/>
              <a:gd name="T16" fmla="*/ 2253 w 2550"/>
              <a:gd name="T17" fmla="*/ 485 h 1363"/>
              <a:gd name="T18" fmla="*/ 2243 w 2550"/>
              <a:gd name="T19" fmla="*/ 627 h 1363"/>
              <a:gd name="T20" fmla="*/ 2297 w 2550"/>
              <a:gd name="T21" fmla="*/ 691 h 1363"/>
              <a:gd name="T22" fmla="*/ 2444 w 2550"/>
              <a:gd name="T23" fmla="*/ 605 h 1363"/>
              <a:gd name="T24" fmla="*/ 2530 w 2550"/>
              <a:gd name="T25" fmla="*/ 553 h 1363"/>
              <a:gd name="T26" fmla="*/ 2400 w 2550"/>
              <a:gd name="T27" fmla="*/ 730 h 1363"/>
              <a:gd name="T28" fmla="*/ 2307 w 2550"/>
              <a:gd name="T29" fmla="*/ 880 h 1363"/>
              <a:gd name="T30" fmla="*/ 2307 w 2550"/>
              <a:gd name="T31" fmla="*/ 916 h 1363"/>
              <a:gd name="T32" fmla="*/ 2225 w 2550"/>
              <a:gd name="T33" fmla="*/ 982 h 1363"/>
              <a:gd name="T34" fmla="*/ 2187 w 2550"/>
              <a:gd name="T35" fmla="*/ 1028 h 1363"/>
              <a:gd name="T36" fmla="*/ 2075 w 2550"/>
              <a:gd name="T37" fmla="*/ 994 h 1363"/>
              <a:gd name="T38" fmla="*/ 1833 w 2550"/>
              <a:gd name="T39" fmla="*/ 924 h 1363"/>
              <a:gd name="T40" fmla="*/ 1661 w 2550"/>
              <a:gd name="T41" fmla="*/ 820 h 1363"/>
              <a:gd name="T42" fmla="*/ 1596 w 2550"/>
              <a:gd name="T43" fmla="*/ 934 h 1363"/>
              <a:gd name="T44" fmla="*/ 1699 w 2550"/>
              <a:gd name="T45" fmla="*/ 1156 h 1363"/>
              <a:gd name="T46" fmla="*/ 1795 w 2550"/>
              <a:gd name="T47" fmla="*/ 1254 h 1363"/>
              <a:gd name="T48" fmla="*/ 1659 w 2550"/>
              <a:gd name="T49" fmla="*/ 1310 h 1363"/>
              <a:gd name="T50" fmla="*/ 1502 w 2550"/>
              <a:gd name="T51" fmla="*/ 1208 h 1363"/>
              <a:gd name="T52" fmla="*/ 1456 w 2550"/>
              <a:gd name="T53" fmla="*/ 1034 h 1363"/>
              <a:gd name="T54" fmla="*/ 1426 w 2550"/>
              <a:gd name="T55" fmla="*/ 910 h 1363"/>
              <a:gd name="T56" fmla="*/ 1318 w 2550"/>
              <a:gd name="T57" fmla="*/ 944 h 1363"/>
              <a:gd name="T58" fmla="*/ 1316 w 2550"/>
              <a:gd name="T59" fmla="*/ 1116 h 1363"/>
              <a:gd name="T60" fmla="*/ 1378 w 2550"/>
              <a:gd name="T61" fmla="*/ 1266 h 1363"/>
              <a:gd name="T62" fmla="*/ 1330 w 2550"/>
              <a:gd name="T63" fmla="*/ 1351 h 1363"/>
              <a:gd name="T64" fmla="*/ 1182 w 2550"/>
              <a:gd name="T65" fmla="*/ 1355 h 1363"/>
              <a:gd name="T66" fmla="*/ 1162 w 2550"/>
              <a:gd name="T67" fmla="*/ 1278 h 1363"/>
              <a:gd name="T68" fmla="*/ 1094 w 2550"/>
              <a:gd name="T69" fmla="*/ 1012 h 1363"/>
              <a:gd name="T70" fmla="*/ 733 w 2550"/>
              <a:gd name="T71" fmla="*/ 988 h 1363"/>
              <a:gd name="T72" fmla="*/ 525 w 2550"/>
              <a:gd name="T73" fmla="*/ 898 h 1363"/>
              <a:gd name="T74" fmla="*/ 479 w 2550"/>
              <a:gd name="T75" fmla="*/ 1118 h 1363"/>
              <a:gd name="T76" fmla="*/ 595 w 2550"/>
              <a:gd name="T77" fmla="*/ 1240 h 1363"/>
              <a:gd name="T78" fmla="*/ 589 w 2550"/>
              <a:gd name="T79" fmla="*/ 1288 h 1363"/>
              <a:gd name="T80" fmla="*/ 515 w 2550"/>
              <a:gd name="T81" fmla="*/ 1324 h 1363"/>
              <a:gd name="T82" fmla="*/ 397 w 2550"/>
              <a:gd name="T83" fmla="*/ 1300 h 1363"/>
              <a:gd name="T84" fmla="*/ 349 w 2550"/>
              <a:gd name="T85" fmla="*/ 1210 h 1363"/>
              <a:gd name="T86" fmla="*/ 284 w 2550"/>
              <a:gd name="T87" fmla="*/ 1100 h 1363"/>
              <a:gd name="T88" fmla="*/ 308 w 2550"/>
              <a:gd name="T89" fmla="*/ 914 h 1363"/>
              <a:gd name="T90" fmla="*/ 234 w 2550"/>
              <a:gd name="T91" fmla="*/ 866 h 1363"/>
              <a:gd name="T92" fmla="*/ 252 w 2550"/>
              <a:gd name="T93" fmla="*/ 1172 h 1363"/>
              <a:gd name="T94" fmla="*/ 328 w 2550"/>
              <a:gd name="T95" fmla="*/ 1290 h 1363"/>
              <a:gd name="T96" fmla="*/ 274 w 2550"/>
              <a:gd name="T97" fmla="*/ 1330 h 1363"/>
              <a:gd name="T98" fmla="*/ 148 w 2550"/>
              <a:gd name="T99" fmla="*/ 1330 h 1363"/>
              <a:gd name="T100" fmla="*/ 122 w 2550"/>
              <a:gd name="T101" fmla="*/ 1236 h 1363"/>
              <a:gd name="T102" fmla="*/ 92 w 2550"/>
              <a:gd name="T103" fmla="*/ 1090 h 1363"/>
              <a:gd name="T104" fmla="*/ 44 w 2550"/>
              <a:gd name="T105" fmla="*/ 752 h 1363"/>
              <a:gd name="T106" fmla="*/ 20 w 2550"/>
              <a:gd name="T107" fmla="*/ 423 h 1363"/>
              <a:gd name="T108" fmla="*/ 160 w 2550"/>
              <a:gd name="T109" fmla="*/ 263 h 1363"/>
              <a:gd name="T110" fmla="*/ 282 w 2550"/>
              <a:gd name="T111" fmla="*/ 93 h 1363"/>
              <a:gd name="T112" fmla="*/ 425 w 2550"/>
              <a:gd name="T113" fmla="*/ 74 h 1363"/>
              <a:gd name="T114" fmla="*/ 605 w 2550"/>
              <a:gd name="T115" fmla="*/ 52 h 1363"/>
              <a:gd name="T116" fmla="*/ 943 w 2550"/>
              <a:gd name="T117" fmla="*/ 8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0" h="1363">
                <a:moveTo>
                  <a:pt x="1264" y="0"/>
                </a:moveTo>
                <a:lnTo>
                  <a:pt x="1316" y="2"/>
                </a:lnTo>
                <a:lnTo>
                  <a:pt x="1368" y="12"/>
                </a:lnTo>
                <a:lnTo>
                  <a:pt x="1420" y="28"/>
                </a:lnTo>
                <a:lnTo>
                  <a:pt x="1470" y="44"/>
                </a:lnTo>
                <a:lnTo>
                  <a:pt x="1536" y="70"/>
                </a:lnTo>
                <a:lnTo>
                  <a:pt x="1598" y="99"/>
                </a:lnTo>
                <a:lnTo>
                  <a:pt x="1657" y="135"/>
                </a:lnTo>
                <a:lnTo>
                  <a:pt x="1713" y="175"/>
                </a:lnTo>
                <a:lnTo>
                  <a:pt x="1739" y="197"/>
                </a:lnTo>
                <a:lnTo>
                  <a:pt x="1769" y="221"/>
                </a:lnTo>
                <a:lnTo>
                  <a:pt x="1801" y="249"/>
                </a:lnTo>
                <a:lnTo>
                  <a:pt x="1831" y="279"/>
                </a:lnTo>
                <a:lnTo>
                  <a:pt x="1859" y="311"/>
                </a:lnTo>
                <a:lnTo>
                  <a:pt x="1879" y="343"/>
                </a:lnTo>
                <a:lnTo>
                  <a:pt x="1893" y="373"/>
                </a:lnTo>
                <a:lnTo>
                  <a:pt x="1901" y="367"/>
                </a:lnTo>
                <a:lnTo>
                  <a:pt x="1909" y="361"/>
                </a:lnTo>
                <a:lnTo>
                  <a:pt x="1901" y="367"/>
                </a:lnTo>
                <a:lnTo>
                  <a:pt x="1895" y="375"/>
                </a:lnTo>
                <a:lnTo>
                  <a:pt x="1925" y="359"/>
                </a:lnTo>
                <a:lnTo>
                  <a:pt x="1953" y="337"/>
                </a:lnTo>
                <a:lnTo>
                  <a:pt x="1981" y="317"/>
                </a:lnTo>
                <a:lnTo>
                  <a:pt x="2009" y="299"/>
                </a:lnTo>
                <a:lnTo>
                  <a:pt x="2011" y="347"/>
                </a:lnTo>
                <a:lnTo>
                  <a:pt x="2011" y="393"/>
                </a:lnTo>
                <a:lnTo>
                  <a:pt x="2037" y="393"/>
                </a:lnTo>
                <a:lnTo>
                  <a:pt x="2061" y="387"/>
                </a:lnTo>
                <a:lnTo>
                  <a:pt x="2089" y="369"/>
                </a:lnTo>
                <a:lnTo>
                  <a:pt x="2113" y="349"/>
                </a:lnTo>
                <a:lnTo>
                  <a:pt x="2131" y="327"/>
                </a:lnTo>
                <a:lnTo>
                  <a:pt x="2147" y="305"/>
                </a:lnTo>
                <a:lnTo>
                  <a:pt x="2135" y="353"/>
                </a:lnTo>
                <a:lnTo>
                  <a:pt x="2119" y="401"/>
                </a:lnTo>
                <a:lnTo>
                  <a:pt x="2105" y="447"/>
                </a:lnTo>
                <a:lnTo>
                  <a:pt x="2099" y="465"/>
                </a:lnTo>
                <a:lnTo>
                  <a:pt x="2089" y="483"/>
                </a:lnTo>
                <a:lnTo>
                  <a:pt x="2079" y="503"/>
                </a:lnTo>
                <a:lnTo>
                  <a:pt x="2075" y="519"/>
                </a:lnTo>
                <a:lnTo>
                  <a:pt x="2075" y="533"/>
                </a:lnTo>
                <a:lnTo>
                  <a:pt x="2079" y="547"/>
                </a:lnTo>
                <a:lnTo>
                  <a:pt x="2085" y="559"/>
                </a:lnTo>
                <a:lnTo>
                  <a:pt x="2087" y="573"/>
                </a:lnTo>
                <a:lnTo>
                  <a:pt x="2085" y="589"/>
                </a:lnTo>
                <a:lnTo>
                  <a:pt x="2097" y="591"/>
                </a:lnTo>
                <a:lnTo>
                  <a:pt x="2109" y="591"/>
                </a:lnTo>
                <a:lnTo>
                  <a:pt x="2111" y="589"/>
                </a:lnTo>
                <a:lnTo>
                  <a:pt x="2129" y="575"/>
                </a:lnTo>
                <a:lnTo>
                  <a:pt x="2151" y="565"/>
                </a:lnTo>
                <a:lnTo>
                  <a:pt x="2173" y="553"/>
                </a:lnTo>
                <a:lnTo>
                  <a:pt x="2193" y="541"/>
                </a:lnTo>
                <a:lnTo>
                  <a:pt x="2213" y="523"/>
                </a:lnTo>
                <a:lnTo>
                  <a:pt x="2233" y="503"/>
                </a:lnTo>
                <a:lnTo>
                  <a:pt x="2253" y="485"/>
                </a:lnTo>
                <a:lnTo>
                  <a:pt x="2255" y="483"/>
                </a:lnTo>
                <a:lnTo>
                  <a:pt x="2261" y="503"/>
                </a:lnTo>
                <a:lnTo>
                  <a:pt x="2263" y="531"/>
                </a:lnTo>
                <a:lnTo>
                  <a:pt x="2259" y="563"/>
                </a:lnTo>
                <a:lnTo>
                  <a:pt x="2253" y="595"/>
                </a:lnTo>
                <a:lnTo>
                  <a:pt x="2243" y="627"/>
                </a:lnTo>
                <a:lnTo>
                  <a:pt x="2231" y="653"/>
                </a:lnTo>
                <a:lnTo>
                  <a:pt x="2219" y="673"/>
                </a:lnTo>
                <a:lnTo>
                  <a:pt x="2233" y="689"/>
                </a:lnTo>
                <a:lnTo>
                  <a:pt x="2251" y="695"/>
                </a:lnTo>
                <a:lnTo>
                  <a:pt x="2273" y="695"/>
                </a:lnTo>
                <a:lnTo>
                  <a:pt x="2297" y="691"/>
                </a:lnTo>
                <a:lnTo>
                  <a:pt x="2322" y="683"/>
                </a:lnTo>
                <a:lnTo>
                  <a:pt x="2346" y="673"/>
                </a:lnTo>
                <a:lnTo>
                  <a:pt x="2368" y="661"/>
                </a:lnTo>
                <a:lnTo>
                  <a:pt x="2388" y="649"/>
                </a:lnTo>
                <a:lnTo>
                  <a:pt x="2404" y="639"/>
                </a:lnTo>
                <a:lnTo>
                  <a:pt x="2444" y="605"/>
                </a:lnTo>
                <a:lnTo>
                  <a:pt x="2476" y="571"/>
                </a:lnTo>
                <a:lnTo>
                  <a:pt x="2500" y="535"/>
                </a:lnTo>
                <a:lnTo>
                  <a:pt x="2524" y="497"/>
                </a:lnTo>
                <a:lnTo>
                  <a:pt x="2550" y="455"/>
                </a:lnTo>
                <a:lnTo>
                  <a:pt x="2544" y="505"/>
                </a:lnTo>
                <a:lnTo>
                  <a:pt x="2530" y="553"/>
                </a:lnTo>
                <a:lnTo>
                  <a:pt x="2512" y="595"/>
                </a:lnTo>
                <a:lnTo>
                  <a:pt x="2490" y="635"/>
                </a:lnTo>
                <a:lnTo>
                  <a:pt x="2462" y="669"/>
                </a:lnTo>
                <a:lnTo>
                  <a:pt x="2452" y="679"/>
                </a:lnTo>
                <a:lnTo>
                  <a:pt x="2440" y="687"/>
                </a:lnTo>
                <a:lnTo>
                  <a:pt x="2400" y="730"/>
                </a:lnTo>
                <a:lnTo>
                  <a:pt x="2360" y="774"/>
                </a:lnTo>
                <a:lnTo>
                  <a:pt x="2320" y="820"/>
                </a:lnTo>
                <a:lnTo>
                  <a:pt x="2285" y="868"/>
                </a:lnTo>
                <a:lnTo>
                  <a:pt x="2293" y="872"/>
                </a:lnTo>
                <a:lnTo>
                  <a:pt x="2299" y="876"/>
                </a:lnTo>
                <a:lnTo>
                  <a:pt x="2307" y="880"/>
                </a:lnTo>
                <a:lnTo>
                  <a:pt x="2301" y="892"/>
                </a:lnTo>
                <a:lnTo>
                  <a:pt x="2295" y="906"/>
                </a:lnTo>
                <a:lnTo>
                  <a:pt x="2291" y="916"/>
                </a:lnTo>
                <a:lnTo>
                  <a:pt x="2297" y="916"/>
                </a:lnTo>
                <a:lnTo>
                  <a:pt x="2301" y="916"/>
                </a:lnTo>
                <a:lnTo>
                  <a:pt x="2307" y="916"/>
                </a:lnTo>
                <a:lnTo>
                  <a:pt x="2303" y="934"/>
                </a:lnTo>
                <a:lnTo>
                  <a:pt x="2291" y="948"/>
                </a:lnTo>
                <a:lnTo>
                  <a:pt x="2275" y="958"/>
                </a:lnTo>
                <a:lnTo>
                  <a:pt x="2257" y="966"/>
                </a:lnTo>
                <a:lnTo>
                  <a:pt x="2241" y="974"/>
                </a:lnTo>
                <a:lnTo>
                  <a:pt x="2225" y="982"/>
                </a:lnTo>
                <a:lnTo>
                  <a:pt x="2235" y="998"/>
                </a:lnTo>
                <a:lnTo>
                  <a:pt x="2235" y="1014"/>
                </a:lnTo>
                <a:lnTo>
                  <a:pt x="2227" y="1026"/>
                </a:lnTo>
                <a:lnTo>
                  <a:pt x="2215" y="1032"/>
                </a:lnTo>
                <a:lnTo>
                  <a:pt x="2197" y="1034"/>
                </a:lnTo>
                <a:lnTo>
                  <a:pt x="2187" y="1028"/>
                </a:lnTo>
                <a:lnTo>
                  <a:pt x="2175" y="1018"/>
                </a:lnTo>
                <a:lnTo>
                  <a:pt x="2161" y="1006"/>
                </a:lnTo>
                <a:lnTo>
                  <a:pt x="2145" y="994"/>
                </a:lnTo>
                <a:lnTo>
                  <a:pt x="2135" y="994"/>
                </a:lnTo>
                <a:lnTo>
                  <a:pt x="2123" y="994"/>
                </a:lnTo>
                <a:lnTo>
                  <a:pt x="2075" y="994"/>
                </a:lnTo>
                <a:lnTo>
                  <a:pt x="2031" y="996"/>
                </a:lnTo>
                <a:lnTo>
                  <a:pt x="1987" y="994"/>
                </a:lnTo>
                <a:lnTo>
                  <a:pt x="1947" y="986"/>
                </a:lnTo>
                <a:lnTo>
                  <a:pt x="1905" y="972"/>
                </a:lnTo>
                <a:lnTo>
                  <a:pt x="1863" y="948"/>
                </a:lnTo>
                <a:lnTo>
                  <a:pt x="1833" y="924"/>
                </a:lnTo>
                <a:lnTo>
                  <a:pt x="1803" y="896"/>
                </a:lnTo>
                <a:lnTo>
                  <a:pt x="1773" y="870"/>
                </a:lnTo>
                <a:lnTo>
                  <a:pt x="1743" y="846"/>
                </a:lnTo>
                <a:lnTo>
                  <a:pt x="1709" y="826"/>
                </a:lnTo>
                <a:lnTo>
                  <a:pt x="1683" y="820"/>
                </a:lnTo>
                <a:lnTo>
                  <a:pt x="1661" y="820"/>
                </a:lnTo>
                <a:lnTo>
                  <a:pt x="1642" y="830"/>
                </a:lnTo>
                <a:lnTo>
                  <a:pt x="1624" y="844"/>
                </a:lnTo>
                <a:lnTo>
                  <a:pt x="1612" y="864"/>
                </a:lnTo>
                <a:lnTo>
                  <a:pt x="1602" y="886"/>
                </a:lnTo>
                <a:lnTo>
                  <a:pt x="1598" y="910"/>
                </a:lnTo>
                <a:lnTo>
                  <a:pt x="1596" y="934"/>
                </a:lnTo>
                <a:lnTo>
                  <a:pt x="1604" y="986"/>
                </a:lnTo>
                <a:lnTo>
                  <a:pt x="1622" y="1036"/>
                </a:lnTo>
                <a:lnTo>
                  <a:pt x="1644" y="1084"/>
                </a:lnTo>
                <a:lnTo>
                  <a:pt x="1671" y="1128"/>
                </a:lnTo>
                <a:lnTo>
                  <a:pt x="1681" y="1142"/>
                </a:lnTo>
                <a:lnTo>
                  <a:pt x="1699" y="1156"/>
                </a:lnTo>
                <a:lnTo>
                  <a:pt x="1717" y="1172"/>
                </a:lnTo>
                <a:lnTo>
                  <a:pt x="1737" y="1188"/>
                </a:lnTo>
                <a:lnTo>
                  <a:pt x="1757" y="1204"/>
                </a:lnTo>
                <a:lnTo>
                  <a:pt x="1775" y="1222"/>
                </a:lnTo>
                <a:lnTo>
                  <a:pt x="1789" y="1238"/>
                </a:lnTo>
                <a:lnTo>
                  <a:pt x="1795" y="1254"/>
                </a:lnTo>
                <a:lnTo>
                  <a:pt x="1793" y="1270"/>
                </a:lnTo>
                <a:lnTo>
                  <a:pt x="1783" y="1284"/>
                </a:lnTo>
                <a:lnTo>
                  <a:pt x="1761" y="1296"/>
                </a:lnTo>
                <a:lnTo>
                  <a:pt x="1733" y="1304"/>
                </a:lnTo>
                <a:lnTo>
                  <a:pt x="1697" y="1310"/>
                </a:lnTo>
                <a:lnTo>
                  <a:pt x="1659" y="1310"/>
                </a:lnTo>
                <a:lnTo>
                  <a:pt x="1622" y="1306"/>
                </a:lnTo>
                <a:lnTo>
                  <a:pt x="1588" y="1300"/>
                </a:lnTo>
                <a:lnTo>
                  <a:pt x="1562" y="1288"/>
                </a:lnTo>
                <a:lnTo>
                  <a:pt x="1536" y="1268"/>
                </a:lnTo>
                <a:lnTo>
                  <a:pt x="1516" y="1240"/>
                </a:lnTo>
                <a:lnTo>
                  <a:pt x="1502" y="1208"/>
                </a:lnTo>
                <a:lnTo>
                  <a:pt x="1490" y="1172"/>
                </a:lnTo>
                <a:lnTo>
                  <a:pt x="1480" y="1136"/>
                </a:lnTo>
                <a:lnTo>
                  <a:pt x="1472" y="1100"/>
                </a:lnTo>
                <a:lnTo>
                  <a:pt x="1462" y="1068"/>
                </a:lnTo>
                <a:lnTo>
                  <a:pt x="1458" y="1052"/>
                </a:lnTo>
                <a:lnTo>
                  <a:pt x="1456" y="1034"/>
                </a:lnTo>
                <a:lnTo>
                  <a:pt x="1452" y="1012"/>
                </a:lnTo>
                <a:lnTo>
                  <a:pt x="1450" y="990"/>
                </a:lnTo>
                <a:lnTo>
                  <a:pt x="1446" y="966"/>
                </a:lnTo>
                <a:lnTo>
                  <a:pt x="1442" y="944"/>
                </a:lnTo>
                <a:lnTo>
                  <a:pt x="1434" y="926"/>
                </a:lnTo>
                <a:lnTo>
                  <a:pt x="1426" y="910"/>
                </a:lnTo>
                <a:lnTo>
                  <a:pt x="1416" y="898"/>
                </a:lnTo>
                <a:lnTo>
                  <a:pt x="1402" y="892"/>
                </a:lnTo>
                <a:lnTo>
                  <a:pt x="1384" y="892"/>
                </a:lnTo>
                <a:lnTo>
                  <a:pt x="1364" y="902"/>
                </a:lnTo>
                <a:lnTo>
                  <a:pt x="1338" y="920"/>
                </a:lnTo>
                <a:lnTo>
                  <a:pt x="1318" y="944"/>
                </a:lnTo>
                <a:lnTo>
                  <a:pt x="1304" y="970"/>
                </a:lnTo>
                <a:lnTo>
                  <a:pt x="1298" y="998"/>
                </a:lnTo>
                <a:lnTo>
                  <a:pt x="1298" y="1028"/>
                </a:lnTo>
                <a:lnTo>
                  <a:pt x="1302" y="1058"/>
                </a:lnTo>
                <a:lnTo>
                  <a:pt x="1308" y="1088"/>
                </a:lnTo>
                <a:lnTo>
                  <a:pt x="1316" y="1116"/>
                </a:lnTo>
                <a:lnTo>
                  <a:pt x="1326" y="1150"/>
                </a:lnTo>
                <a:lnTo>
                  <a:pt x="1334" y="1184"/>
                </a:lnTo>
                <a:lnTo>
                  <a:pt x="1346" y="1216"/>
                </a:lnTo>
                <a:lnTo>
                  <a:pt x="1354" y="1232"/>
                </a:lnTo>
                <a:lnTo>
                  <a:pt x="1366" y="1248"/>
                </a:lnTo>
                <a:lnTo>
                  <a:pt x="1378" y="1266"/>
                </a:lnTo>
                <a:lnTo>
                  <a:pt x="1388" y="1282"/>
                </a:lnTo>
                <a:lnTo>
                  <a:pt x="1392" y="1298"/>
                </a:lnTo>
                <a:lnTo>
                  <a:pt x="1388" y="1316"/>
                </a:lnTo>
                <a:lnTo>
                  <a:pt x="1374" y="1330"/>
                </a:lnTo>
                <a:lnTo>
                  <a:pt x="1354" y="1342"/>
                </a:lnTo>
                <a:lnTo>
                  <a:pt x="1330" y="1351"/>
                </a:lnTo>
                <a:lnTo>
                  <a:pt x="1302" y="1357"/>
                </a:lnTo>
                <a:lnTo>
                  <a:pt x="1274" y="1361"/>
                </a:lnTo>
                <a:lnTo>
                  <a:pt x="1244" y="1363"/>
                </a:lnTo>
                <a:lnTo>
                  <a:pt x="1220" y="1363"/>
                </a:lnTo>
                <a:lnTo>
                  <a:pt x="1198" y="1361"/>
                </a:lnTo>
                <a:lnTo>
                  <a:pt x="1182" y="1355"/>
                </a:lnTo>
                <a:lnTo>
                  <a:pt x="1162" y="1346"/>
                </a:lnTo>
                <a:lnTo>
                  <a:pt x="1152" y="1336"/>
                </a:lnTo>
                <a:lnTo>
                  <a:pt x="1150" y="1326"/>
                </a:lnTo>
                <a:lnTo>
                  <a:pt x="1152" y="1314"/>
                </a:lnTo>
                <a:lnTo>
                  <a:pt x="1156" y="1298"/>
                </a:lnTo>
                <a:lnTo>
                  <a:pt x="1162" y="1278"/>
                </a:lnTo>
                <a:lnTo>
                  <a:pt x="1164" y="1248"/>
                </a:lnTo>
                <a:lnTo>
                  <a:pt x="1160" y="1216"/>
                </a:lnTo>
                <a:lnTo>
                  <a:pt x="1152" y="1188"/>
                </a:lnTo>
                <a:lnTo>
                  <a:pt x="1144" y="1160"/>
                </a:lnTo>
                <a:lnTo>
                  <a:pt x="1118" y="1086"/>
                </a:lnTo>
                <a:lnTo>
                  <a:pt x="1094" y="1012"/>
                </a:lnTo>
                <a:lnTo>
                  <a:pt x="1074" y="938"/>
                </a:lnTo>
                <a:lnTo>
                  <a:pt x="1052" y="944"/>
                </a:lnTo>
                <a:lnTo>
                  <a:pt x="961" y="966"/>
                </a:lnTo>
                <a:lnTo>
                  <a:pt x="867" y="980"/>
                </a:lnTo>
                <a:lnTo>
                  <a:pt x="771" y="988"/>
                </a:lnTo>
                <a:lnTo>
                  <a:pt x="733" y="988"/>
                </a:lnTo>
                <a:lnTo>
                  <a:pt x="701" y="984"/>
                </a:lnTo>
                <a:lnTo>
                  <a:pt x="667" y="974"/>
                </a:lnTo>
                <a:lnTo>
                  <a:pt x="633" y="960"/>
                </a:lnTo>
                <a:lnTo>
                  <a:pt x="597" y="940"/>
                </a:lnTo>
                <a:lnTo>
                  <a:pt x="561" y="916"/>
                </a:lnTo>
                <a:lnTo>
                  <a:pt x="525" y="898"/>
                </a:lnTo>
                <a:lnTo>
                  <a:pt x="513" y="914"/>
                </a:lnTo>
                <a:lnTo>
                  <a:pt x="495" y="932"/>
                </a:lnTo>
                <a:lnTo>
                  <a:pt x="485" y="978"/>
                </a:lnTo>
                <a:lnTo>
                  <a:pt x="475" y="1024"/>
                </a:lnTo>
                <a:lnTo>
                  <a:pt x="473" y="1070"/>
                </a:lnTo>
                <a:lnTo>
                  <a:pt x="479" y="1118"/>
                </a:lnTo>
                <a:lnTo>
                  <a:pt x="491" y="1144"/>
                </a:lnTo>
                <a:lnTo>
                  <a:pt x="509" y="1166"/>
                </a:lnTo>
                <a:lnTo>
                  <a:pt x="529" y="1184"/>
                </a:lnTo>
                <a:lnTo>
                  <a:pt x="553" y="1202"/>
                </a:lnTo>
                <a:lnTo>
                  <a:pt x="575" y="1220"/>
                </a:lnTo>
                <a:lnTo>
                  <a:pt x="595" y="1240"/>
                </a:lnTo>
                <a:lnTo>
                  <a:pt x="609" y="1266"/>
                </a:lnTo>
                <a:lnTo>
                  <a:pt x="603" y="1266"/>
                </a:lnTo>
                <a:lnTo>
                  <a:pt x="595" y="1266"/>
                </a:lnTo>
                <a:lnTo>
                  <a:pt x="589" y="1268"/>
                </a:lnTo>
                <a:lnTo>
                  <a:pt x="581" y="1268"/>
                </a:lnTo>
                <a:lnTo>
                  <a:pt x="589" y="1288"/>
                </a:lnTo>
                <a:lnTo>
                  <a:pt x="589" y="1304"/>
                </a:lnTo>
                <a:lnTo>
                  <a:pt x="583" y="1314"/>
                </a:lnTo>
                <a:lnTo>
                  <a:pt x="571" y="1322"/>
                </a:lnTo>
                <a:lnTo>
                  <a:pt x="555" y="1324"/>
                </a:lnTo>
                <a:lnTo>
                  <a:pt x="535" y="1324"/>
                </a:lnTo>
                <a:lnTo>
                  <a:pt x="515" y="1324"/>
                </a:lnTo>
                <a:lnTo>
                  <a:pt x="493" y="1320"/>
                </a:lnTo>
                <a:lnTo>
                  <a:pt x="473" y="1316"/>
                </a:lnTo>
                <a:lnTo>
                  <a:pt x="453" y="1312"/>
                </a:lnTo>
                <a:lnTo>
                  <a:pt x="437" y="1310"/>
                </a:lnTo>
                <a:lnTo>
                  <a:pt x="427" y="1306"/>
                </a:lnTo>
                <a:lnTo>
                  <a:pt x="397" y="1300"/>
                </a:lnTo>
                <a:lnTo>
                  <a:pt x="377" y="1290"/>
                </a:lnTo>
                <a:lnTo>
                  <a:pt x="365" y="1280"/>
                </a:lnTo>
                <a:lnTo>
                  <a:pt x="359" y="1266"/>
                </a:lnTo>
                <a:lnTo>
                  <a:pt x="355" y="1250"/>
                </a:lnTo>
                <a:lnTo>
                  <a:pt x="353" y="1232"/>
                </a:lnTo>
                <a:lnTo>
                  <a:pt x="349" y="1210"/>
                </a:lnTo>
                <a:lnTo>
                  <a:pt x="343" y="1188"/>
                </a:lnTo>
                <a:lnTo>
                  <a:pt x="331" y="1164"/>
                </a:lnTo>
                <a:lnTo>
                  <a:pt x="318" y="1150"/>
                </a:lnTo>
                <a:lnTo>
                  <a:pt x="306" y="1132"/>
                </a:lnTo>
                <a:lnTo>
                  <a:pt x="294" y="1118"/>
                </a:lnTo>
                <a:lnTo>
                  <a:pt x="284" y="1100"/>
                </a:lnTo>
                <a:lnTo>
                  <a:pt x="278" y="1076"/>
                </a:lnTo>
                <a:lnTo>
                  <a:pt x="280" y="1042"/>
                </a:lnTo>
                <a:lnTo>
                  <a:pt x="288" y="1008"/>
                </a:lnTo>
                <a:lnTo>
                  <a:pt x="296" y="976"/>
                </a:lnTo>
                <a:lnTo>
                  <a:pt x="302" y="944"/>
                </a:lnTo>
                <a:lnTo>
                  <a:pt x="308" y="914"/>
                </a:lnTo>
                <a:lnTo>
                  <a:pt x="310" y="888"/>
                </a:lnTo>
                <a:lnTo>
                  <a:pt x="310" y="864"/>
                </a:lnTo>
                <a:lnTo>
                  <a:pt x="302" y="842"/>
                </a:lnTo>
                <a:lnTo>
                  <a:pt x="284" y="822"/>
                </a:lnTo>
                <a:lnTo>
                  <a:pt x="256" y="804"/>
                </a:lnTo>
                <a:lnTo>
                  <a:pt x="234" y="866"/>
                </a:lnTo>
                <a:lnTo>
                  <a:pt x="222" y="928"/>
                </a:lnTo>
                <a:lnTo>
                  <a:pt x="218" y="990"/>
                </a:lnTo>
                <a:lnTo>
                  <a:pt x="222" y="1052"/>
                </a:lnTo>
                <a:lnTo>
                  <a:pt x="232" y="1118"/>
                </a:lnTo>
                <a:lnTo>
                  <a:pt x="240" y="1148"/>
                </a:lnTo>
                <a:lnTo>
                  <a:pt x="252" y="1172"/>
                </a:lnTo>
                <a:lnTo>
                  <a:pt x="266" y="1192"/>
                </a:lnTo>
                <a:lnTo>
                  <a:pt x="284" y="1210"/>
                </a:lnTo>
                <a:lnTo>
                  <a:pt x="300" y="1230"/>
                </a:lnTo>
                <a:lnTo>
                  <a:pt x="316" y="1254"/>
                </a:lnTo>
                <a:lnTo>
                  <a:pt x="324" y="1274"/>
                </a:lnTo>
                <a:lnTo>
                  <a:pt x="328" y="1290"/>
                </a:lnTo>
                <a:lnTo>
                  <a:pt x="326" y="1302"/>
                </a:lnTo>
                <a:lnTo>
                  <a:pt x="318" y="1310"/>
                </a:lnTo>
                <a:lnTo>
                  <a:pt x="310" y="1316"/>
                </a:lnTo>
                <a:lnTo>
                  <a:pt x="298" y="1320"/>
                </a:lnTo>
                <a:lnTo>
                  <a:pt x="286" y="1326"/>
                </a:lnTo>
                <a:lnTo>
                  <a:pt x="274" y="1330"/>
                </a:lnTo>
                <a:lnTo>
                  <a:pt x="262" y="1338"/>
                </a:lnTo>
                <a:lnTo>
                  <a:pt x="254" y="1348"/>
                </a:lnTo>
                <a:lnTo>
                  <a:pt x="232" y="1349"/>
                </a:lnTo>
                <a:lnTo>
                  <a:pt x="204" y="1346"/>
                </a:lnTo>
                <a:lnTo>
                  <a:pt x="176" y="1340"/>
                </a:lnTo>
                <a:lnTo>
                  <a:pt x="148" y="1330"/>
                </a:lnTo>
                <a:lnTo>
                  <a:pt x="124" y="1320"/>
                </a:lnTo>
                <a:lnTo>
                  <a:pt x="112" y="1308"/>
                </a:lnTo>
                <a:lnTo>
                  <a:pt x="108" y="1292"/>
                </a:lnTo>
                <a:lnTo>
                  <a:pt x="112" y="1274"/>
                </a:lnTo>
                <a:lnTo>
                  <a:pt x="118" y="1254"/>
                </a:lnTo>
                <a:lnTo>
                  <a:pt x="122" y="1236"/>
                </a:lnTo>
                <a:lnTo>
                  <a:pt x="124" y="1220"/>
                </a:lnTo>
                <a:lnTo>
                  <a:pt x="120" y="1198"/>
                </a:lnTo>
                <a:lnTo>
                  <a:pt x="114" y="1182"/>
                </a:lnTo>
                <a:lnTo>
                  <a:pt x="106" y="1166"/>
                </a:lnTo>
                <a:lnTo>
                  <a:pt x="100" y="1148"/>
                </a:lnTo>
                <a:lnTo>
                  <a:pt x="92" y="1090"/>
                </a:lnTo>
                <a:lnTo>
                  <a:pt x="88" y="1032"/>
                </a:lnTo>
                <a:lnTo>
                  <a:pt x="88" y="974"/>
                </a:lnTo>
                <a:lnTo>
                  <a:pt x="86" y="918"/>
                </a:lnTo>
                <a:lnTo>
                  <a:pt x="78" y="860"/>
                </a:lnTo>
                <a:lnTo>
                  <a:pt x="64" y="804"/>
                </a:lnTo>
                <a:lnTo>
                  <a:pt x="44" y="752"/>
                </a:lnTo>
                <a:lnTo>
                  <a:pt x="28" y="699"/>
                </a:lnTo>
                <a:lnTo>
                  <a:pt x="12" y="645"/>
                </a:lnTo>
                <a:lnTo>
                  <a:pt x="4" y="589"/>
                </a:lnTo>
                <a:lnTo>
                  <a:pt x="0" y="533"/>
                </a:lnTo>
                <a:lnTo>
                  <a:pt x="6" y="477"/>
                </a:lnTo>
                <a:lnTo>
                  <a:pt x="20" y="423"/>
                </a:lnTo>
                <a:lnTo>
                  <a:pt x="36" y="391"/>
                </a:lnTo>
                <a:lnTo>
                  <a:pt x="56" y="365"/>
                </a:lnTo>
                <a:lnTo>
                  <a:pt x="76" y="343"/>
                </a:lnTo>
                <a:lnTo>
                  <a:pt x="100" y="323"/>
                </a:lnTo>
                <a:lnTo>
                  <a:pt x="126" y="299"/>
                </a:lnTo>
                <a:lnTo>
                  <a:pt x="160" y="263"/>
                </a:lnTo>
                <a:lnTo>
                  <a:pt x="190" y="221"/>
                </a:lnTo>
                <a:lnTo>
                  <a:pt x="216" y="177"/>
                </a:lnTo>
                <a:lnTo>
                  <a:pt x="244" y="133"/>
                </a:lnTo>
                <a:lnTo>
                  <a:pt x="246" y="129"/>
                </a:lnTo>
                <a:lnTo>
                  <a:pt x="264" y="107"/>
                </a:lnTo>
                <a:lnTo>
                  <a:pt x="282" y="93"/>
                </a:lnTo>
                <a:lnTo>
                  <a:pt x="300" y="88"/>
                </a:lnTo>
                <a:lnTo>
                  <a:pt x="320" y="84"/>
                </a:lnTo>
                <a:lnTo>
                  <a:pt x="341" y="84"/>
                </a:lnTo>
                <a:lnTo>
                  <a:pt x="367" y="84"/>
                </a:lnTo>
                <a:lnTo>
                  <a:pt x="397" y="80"/>
                </a:lnTo>
                <a:lnTo>
                  <a:pt x="425" y="74"/>
                </a:lnTo>
                <a:lnTo>
                  <a:pt x="451" y="64"/>
                </a:lnTo>
                <a:lnTo>
                  <a:pt x="475" y="52"/>
                </a:lnTo>
                <a:lnTo>
                  <a:pt x="499" y="44"/>
                </a:lnTo>
                <a:lnTo>
                  <a:pt x="525" y="38"/>
                </a:lnTo>
                <a:lnTo>
                  <a:pt x="557" y="40"/>
                </a:lnTo>
                <a:lnTo>
                  <a:pt x="605" y="52"/>
                </a:lnTo>
                <a:lnTo>
                  <a:pt x="653" y="66"/>
                </a:lnTo>
                <a:lnTo>
                  <a:pt x="699" y="80"/>
                </a:lnTo>
                <a:lnTo>
                  <a:pt x="747" y="88"/>
                </a:lnTo>
                <a:lnTo>
                  <a:pt x="813" y="89"/>
                </a:lnTo>
                <a:lnTo>
                  <a:pt x="879" y="86"/>
                </a:lnTo>
                <a:lnTo>
                  <a:pt x="943" y="80"/>
                </a:lnTo>
                <a:lnTo>
                  <a:pt x="1012" y="68"/>
                </a:lnTo>
                <a:lnTo>
                  <a:pt x="1078" y="50"/>
                </a:lnTo>
                <a:lnTo>
                  <a:pt x="1144" y="28"/>
                </a:lnTo>
                <a:lnTo>
                  <a:pt x="1210" y="10"/>
                </a:lnTo>
                <a:lnTo>
                  <a:pt x="126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110" tIns="45558" rIns="91110" bIns="45558" numCol="1" anchor="t" anchorCtr="0" compatLnSpc="1">
            <a:prstTxWarp prst="textNoShape">
              <a:avLst/>
            </a:prstTxWarp>
          </a:bodyPr>
          <a:lstStyle/>
          <a:p>
            <a:pPr defTabSz="911203"/>
            <a:endParaRPr lang="en-US" sz="1568">
              <a:solidFill>
                <a:srgbClr val="0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98301" y="3141670"/>
            <a:ext cx="346729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0%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286411" y="3141704"/>
            <a:ext cx="1035142" cy="317248"/>
            <a:chOff x="3190673" y="2959080"/>
            <a:chExt cx="1059307" cy="317267"/>
          </a:xfrm>
        </p:grpSpPr>
        <p:sp>
          <p:nvSpPr>
            <p:cNvPr id="111" name="Freeform 142"/>
            <p:cNvSpPr>
              <a:spLocks/>
            </p:cNvSpPr>
            <p:nvPr/>
          </p:nvSpPr>
          <p:spPr bwMode="auto">
            <a:xfrm>
              <a:off x="3190673" y="2965909"/>
              <a:ext cx="580365" cy="310438"/>
            </a:xfrm>
            <a:custGeom>
              <a:avLst/>
              <a:gdLst>
                <a:gd name="T0" fmla="*/ 1536 w 2550"/>
                <a:gd name="T1" fmla="*/ 70 h 1363"/>
                <a:gd name="T2" fmla="*/ 1801 w 2550"/>
                <a:gd name="T3" fmla="*/ 249 h 1363"/>
                <a:gd name="T4" fmla="*/ 1909 w 2550"/>
                <a:gd name="T5" fmla="*/ 361 h 1363"/>
                <a:gd name="T6" fmla="*/ 2009 w 2550"/>
                <a:gd name="T7" fmla="*/ 299 h 1363"/>
                <a:gd name="T8" fmla="*/ 2113 w 2550"/>
                <a:gd name="T9" fmla="*/ 349 h 1363"/>
                <a:gd name="T10" fmla="*/ 2099 w 2550"/>
                <a:gd name="T11" fmla="*/ 465 h 1363"/>
                <a:gd name="T12" fmla="*/ 2085 w 2550"/>
                <a:gd name="T13" fmla="*/ 559 h 1363"/>
                <a:gd name="T14" fmla="*/ 2129 w 2550"/>
                <a:gd name="T15" fmla="*/ 575 h 1363"/>
                <a:gd name="T16" fmla="*/ 2253 w 2550"/>
                <a:gd name="T17" fmla="*/ 485 h 1363"/>
                <a:gd name="T18" fmla="*/ 2243 w 2550"/>
                <a:gd name="T19" fmla="*/ 627 h 1363"/>
                <a:gd name="T20" fmla="*/ 2297 w 2550"/>
                <a:gd name="T21" fmla="*/ 691 h 1363"/>
                <a:gd name="T22" fmla="*/ 2444 w 2550"/>
                <a:gd name="T23" fmla="*/ 605 h 1363"/>
                <a:gd name="T24" fmla="*/ 2530 w 2550"/>
                <a:gd name="T25" fmla="*/ 553 h 1363"/>
                <a:gd name="T26" fmla="*/ 2400 w 2550"/>
                <a:gd name="T27" fmla="*/ 730 h 1363"/>
                <a:gd name="T28" fmla="*/ 2307 w 2550"/>
                <a:gd name="T29" fmla="*/ 880 h 1363"/>
                <a:gd name="T30" fmla="*/ 2307 w 2550"/>
                <a:gd name="T31" fmla="*/ 916 h 1363"/>
                <a:gd name="T32" fmla="*/ 2225 w 2550"/>
                <a:gd name="T33" fmla="*/ 982 h 1363"/>
                <a:gd name="T34" fmla="*/ 2187 w 2550"/>
                <a:gd name="T35" fmla="*/ 1028 h 1363"/>
                <a:gd name="T36" fmla="*/ 2075 w 2550"/>
                <a:gd name="T37" fmla="*/ 994 h 1363"/>
                <a:gd name="T38" fmla="*/ 1833 w 2550"/>
                <a:gd name="T39" fmla="*/ 924 h 1363"/>
                <a:gd name="T40" fmla="*/ 1661 w 2550"/>
                <a:gd name="T41" fmla="*/ 820 h 1363"/>
                <a:gd name="T42" fmla="*/ 1596 w 2550"/>
                <a:gd name="T43" fmla="*/ 934 h 1363"/>
                <a:gd name="T44" fmla="*/ 1699 w 2550"/>
                <a:gd name="T45" fmla="*/ 1156 h 1363"/>
                <a:gd name="T46" fmla="*/ 1795 w 2550"/>
                <a:gd name="T47" fmla="*/ 1254 h 1363"/>
                <a:gd name="T48" fmla="*/ 1659 w 2550"/>
                <a:gd name="T49" fmla="*/ 1310 h 1363"/>
                <a:gd name="T50" fmla="*/ 1502 w 2550"/>
                <a:gd name="T51" fmla="*/ 1208 h 1363"/>
                <a:gd name="T52" fmla="*/ 1456 w 2550"/>
                <a:gd name="T53" fmla="*/ 1034 h 1363"/>
                <a:gd name="T54" fmla="*/ 1426 w 2550"/>
                <a:gd name="T55" fmla="*/ 910 h 1363"/>
                <a:gd name="T56" fmla="*/ 1318 w 2550"/>
                <a:gd name="T57" fmla="*/ 944 h 1363"/>
                <a:gd name="T58" fmla="*/ 1316 w 2550"/>
                <a:gd name="T59" fmla="*/ 1116 h 1363"/>
                <a:gd name="T60" fmla="*/ 1378 w 2550"/>
                <a:gd name="T61" fmla="*/ 1266 h 1363"/>
                <a:gd name="T62" fmla="*/ 1330 w 2550"/>
                <a:gd name="T63" fmla="*/ 1351 h 1363"/>
                <a:gd name="T64" fmla="*/ 1182 w 2550"/>
                <a:gd name="T65" fmla="*/ 1355 h 1363"/>
                <a:gd name="T66" fmla="*/ 1162 w 2550"/>
                <a:gd name="T67" fmla="*/ 1278 h 1363"/>
                <a:gd name="T68" fmla="*/ 1094 w 2550"/>
                <a:gd name="T69" fmla="*/ 1012 h 1363"/>
                <a:gd name="T70" fmla="*/ 733 w 2550"/>
                <a:gd name="T71" fmla="*/ 988 h 1363"/>
                <a:gd name="T72" fmla="*/ 525 w 2550"/>
                <a:gd name="T73" fmla="*/ 898 h 1363"/>
                <a:gd name="T74" fmla="*/ 479 w 2550"/>
                <a:gd name="T75" fmla="*/ 1118 h 1363"/>
                <a:gd name="T76" fmla="*/ 595 w 2550"/>
                <a:gd name="T77" fmla="*/ 1240 h 1363"/>
                <a:gd name="T78" fmla="*/ 589 w 2550"/>
                <a:gd name="T79" fmla="*/ 1288 h 1363"/>
                <a:gd name="T80" fmla="*/ 515 w 2550"/>
                <a:gd name="T81" fmla="*/ 1324 h 1363"/>
                <a:gd name="T82" fmla="*/ 397 w 2550"/>
                <a:gd name="T83" fmla="*/ 1300 h 1363"/>
                <a:gd name="T84" fmla="*/ 349 w 2550"/>
                <a:gd name="T85" fmla="*/ 1210 h 1363"/>
                <a:gd name="T86" fmla="*/ 284 w 2550"/>
                <a:gd name="T87" fmla="*/ 1100 h 1363"/>
                <a:gd name="T88" fmla="*/ 308 w 2550"/>
                <a:gd name="T89" fmla="*/ 914 h 1363"/>
                <a:gd name="T90" fmla="*/ 234 w 2550"/>
                <a:gd name="T91" fmla="*/ 866 h 1363"/>
                <a:gd name="T92" fmla="*/ 252 w 2550"/>
                <a:gd name="T93" fmla="*/ 1172 h 1363"/>
                <a:gd name="T94" fmla="*/ 328 w 2550"/>
                <a:gd name="T95" fmla="*/ 1290 h 1363"/>
                <a:gd name="T96" fmla="*/ 274 w 2550"/>
                <a:gd name="T97" fmla="*/ 1330 h 1363"/>
                <a:gd name="T98" fmla="*/ 148 w 2550"/>
                <a:gd name="T99" fmla="*/ 1330 h 1363"/>
                <a:gd name="T100" fmla="*/ 122 w 2550"/>
                <a:gd name="T101" fmla="*/ 1236 h 1363"/>
                <a:gd name="T102" fmla="*/ 92 w 2550"/>
                <a:gd name="T103" fmla="*/ 1090 h 1363"/>
                <a:gd name="T104" fmla="*/ 44 w 2550"/>
                <a:gd name="T105" fmla="*/ 752 h 1363"/>
                <a:gd name="T106" fmla="*/ 20 w 2550"/>
                <a:gd name="T107" fmla="*/ 423 h 1363"/>
                <a:gd name="T108" fmla="*/ 160 w 2550"/>
                <a:gd name="T109" fmla="*/ 263 h 1363"/>
                <a:gd name="T110" fmla="*/ 282 w 2550"/>
                <a:gd name="T111" fmla="*/ 93 h 1363"/>
                <a:gd name="T112" fmla="*/ 425 w 2550"/>
                <a:gd name="T113" fmla="*/ 74 h 1363"/>
                <a:gd name="T114" fmla="*/ 605 w 2550"/>
                <a:gd name="T115" fmla="*/ 52 h 1363"/>
                <a:gd name="T116" fmla="*/ 943 w 2550"/>
                <a:gd name="T117" fmla="*/ 8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0" h="1363">
                  <a:moveTo>
                    <a:pt x="1264" y="0"/>
                  </a:moveTo>
                  <a:lnTo>
                    <a:pt x="1316" y="2"/>
                  </a:lnTo>
                  <a:lnTo>
                    <a:pt x="1368" y="12"/>
                  </a:lnTo>
                  <a:lnTo>
                    <a:pt x="1420" y="28"/>
                  </a:lnTo>
                  <a:lnTo>
                    <a:pt x="1470" y="44"/>
                  </a:lnTo>
                  <a:lnTo>
                    <a:pt x="1536" y="70"/>
                  </a:lnTo>
                  <a:lnTo>
                    <a:pt x="1598" y="99"/>
                  </a:lnTo>
                  <a:lnTo>
                    <a:pt x="1657" y="135"/>
                  </a:lnTo>
                  <a:lnTo>
                    <a:pt x="1713" y="175"/>
                  </a:lnTo>
                  <a:lnTo>
                    <a:pt x="1739" y="197"/>
                  </a:lnTo>
                  <a:lnTo>
                    <a:pt x="1769" y="221"/>
                  </a:lnTo>
                  <a:lnTo>
                    <a:pt x="1801" y="249"/>
                  </a:lnTo>
                  <a:lnTo>
                    <a:pt x="1831" y="279"/>
                  </a:lnTo>
                  <a:lnTo>
                    <a:pt x="1859" y="311"/>
                  </a:lnTo>
                  <a:lnTo>
                    <a:pt x="1879" y="343"/>
                  </a:lnTo>
                  <a:lnTo>
                    <a:pt x="1893" y="373"/>
                  </a:lnTo>
                  <a:lnTo>
                    <a:pt x="1901" y="367"/>
                  </a:lnTo>
                  <a:lnTo>
                    <a:pt x="1909" y="361"/>
                  </a:lnTo>
                  <a:lnTo>
                    <a:pt x="1901" y="367"/>
                  </a:lnTo>
                  <a:lnTo>
                    <a:pt x="1895" y="375"/>
                  </a:lnTo>
                  <a:lnTo>
                    <a:pt x="1925" y="359"/>
                  </a:lnTo>
                  <a:lnTo>
                    <a:pt x="1953" y="337"/>
                  </a:lnTo>
                  <a:lnTo>
                    <a:pt x="1981" y="317"/>
                  </a:lnTo>
                  <a:lnTo>
                    <a:pt x="2009" y="299"/>
                  </a:lnTo>
                  <a:lnTo>
                    <a:pt x="2011" y="347"/>
                  </a:lnTo>
                  <a:lnTo>
                    <a:pt x="2011" y="393"/>
                  </a:lnTo>
                  <a:lnTo>
                    <a:pt x="2037" y="393"/>
                  </a:lnTo>
                  <a:lnTo>
                    <a:pt x="2061" y="387"/>
                  </a:lnTo>
                  <a:lnTo>
                    <a:pt x="2089" y="369"/>
                  </a:lnTo>
                  <a:lnTo>
                    <a:pt x="2113" y="349"/>
                  </a:lnTo>
                  <a:lnTo>
                    <a:pt x="2131" y="327"/>
                  </a:lnTo>
                  <a:lnTo>
                    <a:pt x="2147" y="305"/>
                  </a:lnTo>
                  <a:lnTo>
                    <a:pt x="2135" y="353"/>
                  </a:lnTo>
                  <a:lnTo>
                    <a:pt x="2119" y="401"/>
                  </a:lnTo>
                  <a:lnTo>
                    <a:pt x="2105" y="447"/>
                  </a:lnTo>
                  <a:lnTo>
                    <a:pt x="2099" y="465"/>
                  </a:lnTo>
                  <a:lnTo>
                    <a:pt x="2089" y="483"/>
                  </a:lnTo>
                  <a:lnTo>
                    <a:pt x="2079" y="503"/>
                  </a:lnTo>
                  <a:lnTo>
                    <a:pt x="2075" y="519"/>
                  </a:lnTo>
                  <a:lnTo>
                    <a:pt x="2075" y="533"/>
                  </a:lnTo>
                  <a:lnTo>
                    <a:pt x="2079" y="547"/>
                  </a:lnTo>
                  <a:lnTo>
                    <a:pt x="2085" y="559"/>
                  </a:lnTo>
                  <a:lnTo>
                    <a:pt x="2087" y="573"/>
                  </a:lnTo>
                  <a:lnTo>
                    <a:pt x="2085" y="589"/>
                  </a:lnTo>
                  <a:lnTo>
                    <a:pt x="2097" y="591"/>
                  </a:lnTo>
                  <a:lnTo>
                    <a:pt x="2109" y="591"/>
                  </a:lnTo>
                  <a:lnTo>
                    <a:pt x="2111" y="589"/>
                  </a:lnTo>
                  <a:lnTo>
                    <a:pt x="2129" y="575"/>
                  </a:lnTo>
                  <a:lnTo>
                    <a:pt x="2151" y="565"/>
                  </a:lnTo>
                  <a:lnTo>
                    <a:pt x="2173" y="553"/>
                  </a:lnTo>
                  <a:lnTo>
                    <a:pt x="2193" y="541"/>
                  </a:lnTo>
                  <a:lnTo>
                    <a:pt x="2213" y="523"/>
                  </a:lnTo>
                  <a:lnTo>
                    <a:pt x="2233" y="503"/>
                  </a:lnTo>
                  <a:lnTo>
                    <a:pt x="2253" y="485"/>
                  </a:lnTo>
                  <a:lnTo>
                    <a:pt x="2255" y="483"/>
                  </a:lnTo>
                  <a:lnTo>
                    <a:pt x="2261" y="503"/>
                  </a:lnTo>
                  <a:lnTo>
                    <a:pt x="2263" y="531"/>
                  </a:lnTo>
                  <a:lnTo>
                    <a:pt x="2259" y="563"/>
                  </a:lnTo>
                  <a:lnTo>
                    <a:pt x="2253" y="595"/>
                  </a:lnTo>
                  <a:lnTo>
                    <a:pt x="2243" y="627"/>
                  </a:lnTo>
                  <a:lnTo>
                    <a:pt x="2231" y="653"/>
                  </a:lnTo>
                  <a:lnTo>
                    <a:pt x="2219" y="673"/>
                  </a:lnTo>
                  <a:lnTo>
                    <a:pt x="2233" y="689"/>
                  </a:lnTo>
                  <a:lnTo>
                    <a:pt x="2251" y="695"/>
                  </a:lnTo>
                  <a:lnTo>
                    <a:pt x="2273" y="695"/>
                  </a:lnTo>
                  <a:lnTo>
                    <a:pt x="2297" y="691"/>
                  </a:lnTo>
                  <a:lnTo>
                    <a:pt x="2322" y="683"/>
                  </a:lnTo>
                  <a:lnTo>
                    <a:pt x="2346" y="673"/>
                  </a:lnTo>
                  <a:lnTo>
                    <a:pt x="2368" y="661"/>
                  </a:lnTo>
                  <a:lnTo>
                    <a:pt x="2388" y="649"/>
                  </a:lnTo>
                  <a:lnTo>
                    <a:pt x="2404" y="639"/>
                  </a:lnTo>
                  <a:lnTo>
                    <a:pt x="2444" y="605"/>
                  </a:lnTo>
                  <a:lnTo>
                    <a:pt x="2476" y="571"/>
                  </a:lnTo>
                  <a:lnTo>
                    <a:pt x="2500" y="535"/>
                  </a:lnTo>
                  <a:lnTo>
                    <a:pt x="2524" y="497"/>
                  </a:lnTo>
                  <a:lnTo>
                    <a:pt x="2550" y="455"/>
                  </a:lnTo>
                  <a:lnTo>
                    <a:pt x="2544" y="505"/>
                  </a:lnTo>
                  <a:lnTo>
                    <a:pt x="2530" y="553"/>
                  </a:lnTo>
                  <a:lnTo>
                    <a:pt x="2512" y="595"/>
                  </a:lnTo>
                  <a:lnTo>
                    <a:pt x="2490" y="635"/>
                  </a:lnTo>
                  <a:lnTo>
                    <a:pt x="2462" y="669"/>
                  </a:lnTo>
                  <a:lnTo>
                    <a:pt x="2452" y="679"/>
                  </a:lnTo>
                  <a:lnTo>
                    <a:pt x="2440" y="687"/>
                  </a:lnTo>
                  <a:lnTo>
                    <a:pt x="2400" y="730"/>
                  </a:lnTo>
                  <a:lnTo>
                    <a:pt x="2360" y="774"/>
                  </a:lnTo>
                  <a:lnTo>
                    <a:pt x="2320" y="820"/>
                  </a:lnTo>
                  <a:lnTo>
                    <a:pt x="2285" y="868"/>
                  </a:lnTo>
                  <a:lnTo>
                    <a:pt x="2293" y="872"/>
                  </a:lnTo>
                  <a:lnTo>
                    <a:pt x="2299" y="876"/>
                  </a:lnTo>
                  <a:lnTo>
                    <a:pt x="2307" y="880"/>
                  </a:lnTo>
                  <a:lnTo>
                    <a:pt x="2301" y="892"/>
                  </a:lnTo>
                  <a:lnTo>
                    <a:pt x="2295" y="906"/>
                  </a:lnTo>
                  <a:lnTo>
                    <a:pt x="2291" y="916"/>
                  </a:lnTo>
                  <a:lnTo>
                    <a:pt x="2297" y="916"/>
                  </a:lnTo>
                  <a:lnTo>
                    <a:pt x="2301" y="916"/>
                  </a:lnTo>
                  <a:lnTo>
                    <a:pt x="2307" y="916"/>
                  </a:lnTo>
                  <a:lnTo>
                    <a:pt x="2303" y="934"/>
                  </a:lnTo>
                  <a:lnTo>
                    <a:pt x="2291" y="948"/>
                  </a:lnTo>
                  <a:lnTo>
                    <a:pt x="2275" y="958"/>
                  </a:lnTo>
                  <a:lnTo>
                    <a:pt x="2257" y="966"/>
                  </a:lnTo>
                  <a:lnTo>
                    <a:pt x="2241" y="974"/>
                  </a:lnTo>
                  <a:lnTo>
                    <a:pt x="2225" y="982"/>
                  </a:lnTo>
                  <a:lnTo>
                    <a:pt x="2235" y="998"/>
                  </a:lnTo>
                  <a:lnTo>
                    <a:pt x="2235" y="1014"/>
                  </a:lnTo>
                  <a:lnTo>
                    <a:pt x="2227" y="1026"/>
                  </a:lnTo>
                  <a:lnTo>
                    <a:pt x="2215" y="1032"/>
                  </a:lnTo>
                  <a:lnTo>
                    <a:pt x="2197" y="1034"/>
                  </a:lnTo>
                  <a:lnTo>
                    <a:pt x="2187" y="1028"/>
                  </a:lnTo>
                  <a:lnTo>
                    <a:pt x="2175" y="1018"/>
                  </a:lnTo>
                  <a:lnTo>
                    <a:pt x="2161" y="1006"/>
                  </a:lnTo>
                  <a:lnTo>
                    <a:pt x="2145" y="994"/>
                  </a:lnTo>
                  <a:lnTo>
                    <a:pt x="2135" y="994"/>
                  </a:lnTo>
                  <a:lnTo>
                    <a:pt x="2123" y="994"/>
                  </a:lnTo>
                  <a:lnTo>
                    <a:pt x="2075" y="994"/>
                  </a:lnTo>
                  <a:lnTo>
                    <a:pt x="2031" y="996"/>
                  </a:lnTo>
                  <a:lnTo>
                    <a:pt x="1987" y="994"/>
                  </a:lnTo>
                  <a:lnTo>
                    <a:pt x="1947" y="986"/>
                  </a:lnTo>
                  <a:lnTo>
                    <a:pt x="1905" y="972"/>
                  </a:lnTo>
                  <a:lnTo>
                    <a:pt x="1863" y="948"/>
                  </a:lnTo>
                  <a:lnTo>
                    <a:pt x="1833" y="924"/>
                  </a:lnTo>
                  <a:lnTo>
                    <a:pt x="1803" y="896"/>
                  </a:lnTo>
                  <a:lnTo>
                    <a:pt x="1773" y="870"/>
                  </a:lnTo>
                  <a:lnTo>
                    <a:pt x="1743" y="846"/>
                  </a:lnTo>
                  <a:lnTo>
                    <a:pt x="1709" y="826"/>
                  </a:lnTo>
                  <a:lnTo>
                    <a:pt x="1683" y="820"/>
                  </a:lnTo>
                  <a:lnTo>
                    <a:pt x="1661" y="820"/>
                  </a:lnTo>
                  <a:lnTo>
                    <a:pt x="1642" y="830"/>
                  </a:lnTo>
                  <a:lnTo>
                    <a:pt x="1624" y="844"/>
                  </a:lnTo>
                  <a:lnTo>
                    <a:pt x="1612" y="864"/>
                  </a:lnTo>
                  <a:lnTo>
                    <a:pt x="1602" y="886"/>
                  </a:lnTo>
                  <a:lnTo>
                    <a:pt x="1598" y="910"/>
                  </a:lnTo>
                  <a:lnTo>
                    <a:pt x="1596" y="934"/>
                  </a:lnTo>
                  <a:lnTo>
                    <a:pt x="1604" y="986"/>
                  </a:lnTo>
                  <a:lnTo>
                    <a:pt x="1622" y="1036"/>
                  </a:lnTo>
                  <a:lnTo>
                    <a:pt x="1644" y="1084"/>
                  </a:lnTo>
                  <a:lnTo>
                    <a:pt x="1671" y="1128"/>
                  </a:lnTo>
                  <a:lnTo>
                    <a:pt x="1681" y="1142"/>
                  </a:lnTo>
                  <a:lnTo>
                    <a:pt x="1699" y="1156"/>
                  </a:lnTo>
                  <a:lnTo>
                    <a:pt x="1717" y="1172"/>
                  </a:lnTo>
                  <a:lnTo>
                    <a:pt x="1737" y="1188"/>
                  </a:lnTo>
                  <a:lnTo>
                    <a:pt x="1757" y="1204"/>
                  </a:lnTo>
                  <a:lnTo>
                    <a:pt x="1775" y="1222"/>
                  </a:lnTo>
                  <a:lnTo>
                    <a:pt x="1789" y="1238"/>
                  </a:lnTo>
                  <a:lnTo>
                    <a:pt x="1795" y="1254"/>
                  </a:lnTo>
                  <a:lnTo>
                    <a:pt x="1793" y="1270"/>
                  </a:lnTo>
                  <a:lnTo>
                    <a:pt x="1783" y="1284"/>
                  </a:lnTo>
                  <a:lnTo>
                    <a:pt x="1761" y="1296"/>
                  </a:lnTo>
                  <a:lnTo>
                    <a:pt x="1733" y="1304"/>
                  </a:lnTo>
                  <a:lnTo>
                    <a:pt x="1697" y="1310"/>
                  </a:lnTo>
                  <a:lnTo>
                    <a:pt x="1659" y="1310"/>
                  </a:lnTo>
                  <a:lnTo>
                    <a:pt x="1622" y="1306"/>
                  </a:lnTo>
                  <a:lnTo>
                    <a:pt x="1588" y="1300"/>
                  </a:lnTo>
                  <a:lnTo>
                    <a:pt x="1562" y="1288"/>
                  </a:lnTo>
                  <a:lnTo>
                    <a:pt x="1536" y="1268"/>
                  </a:lnTo>
                  <a:lnTo>
                    <a:pt x="1516" y="1240"/>
                  </a:lnTo>
                  <a:lnTo>
                    <a:pt x="1502" y="1208"/>
                  </a:lnTo>
                  <a:lnTo>
                    <a:pt x="1490" y="1172"/>
                  </a:lnTo>
                  <a:lnTo>
                    <a:pt x="1480" y="1136"/>
                  </a:lnTo>
                  <a:lnTo>
                    <a:pt x="1472" y="1100"/>
                  </a:lnTo>
                  <a:lnTo>
                    <a:pt x="1462" y="1068"/>
                  </a:lnTo>
                  <a:lnTo>
                    <a:pt x="1458" y="1052"/>
                  </a:lnTo>
                  <a:lnTo>
                    <a:pt x="1456" y="1034"/>
                  </a:lnTo>
                  <a:lnTo>
                    <a:pt x="1452" y="1012"/>
                  </a:lnTo>
                  <a:lnTo>
                    <a:pt x="1450" y="990"/>
                  </a:lnTo>
                  <a:lnTo>
                    <a:pt x="1446" y="966"/>
                  </a:lnTo>
                  <a:lnTo>
                    <a:pt x="1442" y="944"/>
                  </a:lnTo>
                  <a:lnTo>
                    <a:pt x="1434" y="926"/>
                  </a:lnTo>
                  <a:lnTo>
                    <a:pt x="1426" y="910"/>
                  </a:lnTo>
                  <a:lnTo>
                    <a:pt x="1416" y="898"/>
                  </a:lnTo>
                  <a:lnTo>
                    <a:pt x="1402" y="892"/>
                  </a:lnTo>
                  <a:lnTo>
                    <a:pt x="1384" y="892"/>
                  </a:lnTo>
                  <a:lnTo>
                    <a:pt x="1364" y="902"/>
                  </a:lnTo>
                  <a:lnTo>
                    <a:pt x="1338" y="920"/>
                  </a:lnTo>
                  <a:lnTo>
                    <a:pt x="1318" y="944"/>
                  </a:lnTo>
                  <a:lnTo>
                    <a:pt x="1304" y="970"/>
                  </a:lnTo>
                  <a:lnTo>
                    <a:pt x="1298" y="998"/>
                  </a:lnTo>
                  <a:lnTo>
                    <a:pt x="1298" y="1028"/>
                  </a:lnTo>
                  <a:lnTo>
                    <a:pt x="1302" y="1058"/>
                  </a:lnTo>
                  <a:lnTo>
                    <a:pt x="1308" y="1088"/>
                  </a:lnTo>
                  <a:lnTo>
                    <a:pt x="1316" y="1116"/>
                  </a:lnTo>
                  <a:lnTo>
                    <a:pt x="1326" y="1150"/>
                  </a:lnTo>
                  <a:lnTo>
                    <a:pt x="1334" y="1184"/>
                  </a:lnTo>
                  <a:lnTo>
                    <a:pt x="1346" y="1216"/>
                  </a:lnTo>
                  <a:lnTo>
                    <a:pt x="1354" y="1232"/>
                  </a:lnTo>
                  <a:lnTo>
                    <a:pt x="1366" y="1248"/>
                  </a:lnTo>
                  <a:lnTo>
                    <a:pt x="1378" y="1266"/>
                  </a:lnTo>
                  <a:lnTo>
                    <a:pt x="1388" y="1282"/>
                  </a:lnTo>
                  <a:lnTo>
                    <a:pt x="1392" y="1298"/>
                  </a:lnTo>
                  <a:lnTo>
                    <a:pt x="1388" y="1316"/>
                  </a:lnTo>
                  <a:lnTo>
                    <a:pt x="1374" y="1330"/>
                  </a:lnTo>
                  <a:lnTo>
                    <a:pt x="1354" y="1342"/>
                  </a:lnTo>
                  <a:lnTo>
                    <a:pt x="1330" y="1351"/>
                  </a:lnTo>
                  <a:lnTo>
                    <a:pt x="1302" y="1357"/>
                  </a:lnTo>
                  <a:lnTo>
                    <a:pt x="1274" y="1361"/>
                  </a:lnTo>
                  <a:lnTo>
                    <a:pt x="1244" y="1363"/>
                  </a:lnTo>
                  <a:lnTo>
                    <a:pt x="1220" y="1363"/>
                  </a:lnTo>
                  <a:lnTo>
                    <a:pt x="1198" y="1361"/>
                  </a:lnTo>
                  <a:lnTo>
                    <a:pt x="1182" y="1355"/>
                  </a:lnTo>
                  <a:lnTo>
                    <a:pt x="1162" y="1346"/>
                  </a:lnTo>
                  <a:lnTo>
                    <a:pt x="1152" y="1336"/>
                  </a:lnTo>
                  <a:lnTo>
                    <a:pt x="1150" y="1326"/>
                  </a:lnTo>
                  <a:lnTo>
                    <a:pt x="1152" y="1314"/>
                  </a:lnTo>
                  <a:lnTo>
                    <a:pt x="1156" y="1298"/>
                  </a:lnTo>
                  <a:lnTo>
                    <a:pt x="1162" y="1278"/>
                  </a:lnTo>
                  <a:lnTo>
                    <a:pt x="1164" y="1248"/>
                  </a:lnTo>
                  <a:lnTo>
                    <a:pt x="1160" y="1216"/>
                  </a:lnTo>
                  <a:lnTo>
                    <a:pt x="1152" y="1188"/>
                  </a:lnTo>
                  <a:lnTo>
                    <a:pt x="1144" y="1160"/>
                  </a:lnTo>
                  <a:lnTo>
                    <a:pt x="1118" y="1086"/>
                  </a:lnTo>
                  <a:lnTo>
                    <a:pt x="1094" y="1012"/>
                  </a:lnTo>
                  <a:lnTo>
                    <a:pt x="1074" y="938"/>
                  </a:lnTo>
                  <a:lnTo>
                    <a:pt x="1052" y="944"/>
                  </a:lnTo>
                  <a:lnTo>
                    <a:pt x="961" y="966"/>
                  </a:lnTo>
                  <a:lnTo>
                    <a:pt x="867" y="980"/>
                  </a:lnTo>
                  <a:lnTo>
                    <a:pt x="771" y="988"/>
                  </a:lnTo>
                  <a:lnTo>
                    <a:pt x="733" y="988"/>
                  </a:lnTo>
                  <a:lnTo>
                    <a:pt x="701" y="984"/>
                  </a:lnTo>
                  <a:lnTo>
                    <a:pt x="667" y="974"/>
                  </a:lnTo>
                  <a:lnTo>
                    <a:pt x="633" y="960"/>
                  </a:lnTo>
                  <a:lnTo>
                    <a:pt x="597" y="940"/>
                  </a:lnTo>
                  <a:lnTo>
                    <a:pt x="561" y="916"/>
                  </a:lnTo>
                  <a:lnTo>
                    <a:pt x="525" y="898"/>
                  </a:lnTo>
                  <a:lnTo>
                    <a:pt x="513" y="914"/>
                  </a:lnTo>
                  <a:lnTo>
                    <a:pt x="495" y="932"/>
                  </a:lnTo>
                  <a:lnTo>
                    <a:pt x="485" y="978"/>
                  </a:lnTo>
                  <a:lnTo>
                    <a:pt x="475" y="1024"/>
                  </a:lnTo>
                  <a:lnTo>
                    <a:pt x="473" y="1070"/>
                  </a:lnTo>
                  <a:lnTo>
                    <a:pt x="479" y="1118"/>
                  </a:lnTo>
                  <a:lnTo>
                    <a:pt x="491" y="1144"/>
                  </a:lnTo>
                  <a:lnTo>
                    <a:pt x="509" y="1166"/>
                  </a:lnTo>
                  <a:lnTo>
                    <a:pt x="529" y="1184"/>
                  </a:lnTo>
                  <a:lnTo>
                    <a:pt x="553" y="1202"/>
                  </a:lnTo>
                  <a:lnTo>
                    <a:pt x="575" y="1220"/>
                  </a:lnTo>
                  <a:lnTo>
                    <a:pt x="595" y="1240"/>
                  </a:lnTo>
                  <a:lnTo>
                    <a:pt x="609" y="1266"/>
                  </a:lnTo>
                  <a:lnTo>
                    <a:pt x="603" y="1266"/>
                  </a:lnTo>
                  <a:lnTo>
                    <a:pt x="595" y="1266"/>
                  </a:lnTo>
                  <a:lnTo>
                    <a:pt x="589" y="1268"/>
                  </a:lnTo>
                  <a:lnTo>
                    <a:pt x="581" y="1268"/>
                  </a:lnTo>
                  <a:lnTo>
                    <a:pt x="589" y="1288"/>
                  </a:lnTo>
                  <a:lnTo>
                    <a:pt x="589" y="1304"/>
                  </a:lnTo>
                  <a:lnTo>
                    <a:pt x="583" y="1314"/>
                  </a:lnTo>
                  <a:lnTo>
                    <a:pt x="571" y="1322"/>
                  </a:lnTo>
                  <a:lnTo>
                    <a:pt x="555" y="1324"/>
                  </a:lnTo>
                  <a:lnTo>
                    <a:pt x="535" y="1324"/>
                  </a:lnTo>
                  <a:lnTo>
                    <a:pt x="515" y="1324"/>
                  </a:lnTo>
                  <a:lnTo>
                    <a:pt x="493" y="1320"/>
                  </a:lnTo>
                  <a:lnTo>
                    <a:pt x="473" y="1316"/>
                  </a:lnTo>
                  <a:lnTo>
                    <a:pt x="453" y="1312"/>
                  </a:lnTo>
                  <a:lnTo>
                    <a:pt x="437" y="1310"/>
                  </a:lnTo>
                  <a:lnTo>
                    <a:pt x="427" y="1306"/>
                  </a:lnTo>
                  <a:lnTo>
                    <a:pt x="397" y="1300"/>
                  </a:lnTo>
                  <a:lnTo>
                    <a:pt x="377" y="1290"/>
                  </a:lnTo>
                  <a:lnTo>
                    <a:pt x="365" y="1280"/>
                  </a:lnTo>
                  <a:lnTo>
                    <a:pt x="359" y="1266"/>
                  </a:lnTo>
                  <a:lnTo>
                    <a:pt x="355" y="1250"/>
                  </a:lnTo>
                  <a:lnTo>
                    <a:pt x="353" y="1232"/>
                  </a:lnTo>
                  <a:lnTo>
                    <a:pt x="349" y="1210"/>
                  </a:lnTo>
                  <a:lnTo>
                    <a:pt x="343" y="1188"/>
                  </a:lnTo>
                  <a:lnTo>
                    <a:pt x="331" y="1164"/>
                  </a:lnTo>
                  <a:lnTo>
                    <a:pt x="318" y="1150"/>
                  </a:lnTo>
                  <a:lnTo>
                    <a:pt x="306" y="1132"/>
                  </a:lnTo>
                  <a:lnTo>
                    <a:pt x="294" y="1118"/>
                  </a:lnTo>
                  <a:lnTo>
                    <a:pt x="284" y="1100"/>
                  </a:lnTo>
                  <a:lnTo>
                    <a:pt x="278" y="1076"/>
                  </a:lnTo>
                  <a:lnTo>
                    <a:pt x="280" y="1042"/>
                  </a:lnTo>
                  <a:lnTo>
                    <a:pt x="288" y="1008"/>
                  </a:lnTo>
                  <a:lnTo>
                    <a:pt x="296" y="976"/>
                  </a:lnTo>
                  <a:lnTo>
                    <a:pt x="302" y="944"/>
                  </a:lnTo>
                  <a:lnTo>
                    <a:pt x="308" y="914"/>
                  </a:lnTo>
                  <a:lnTo>
                    <a:pt x="310" y="888"/>
                  </a:lnTo>
                  <a:lnTo>
                    <a:pt x="310" y="864"/>
                  </a:lnTo>
                  <a:lnTo>
                    <a:pt x="302" y="842"/>
                  </a:lnTo>
                  <a:lnTo>
                    <a:pt x="284" y="822"/>
                  </a:lnTo>
                  <a:lnTo>
                    <a:pt x="256" y="804"/>
                  </a:lnTo>
                  <a:lnTo>
                    <a:pt x="234" y="866"/>
                  </a:lnTo>
                  <a:lnTo>
                    <a:pt x="222" y="928"/>
                  </a:lnTo>
                  <a:lnTo>
                    <a:pt x="218" y="990"/>
                  </a:lnTo>
                  <a:lnTo>
                    <a:pt x="222" y="1052"/>
                  </a:lnTo>
                  <a:lnTo>
                    <a:pt x="232" y="1118"/>
                  </a:lnTo>
                  <a:lnTo>
                    <a:pt x="240" y="1148"/>
                  </a:lnTo>
                  <a:lnTo>
                    <a:pt x="252" y="1172"/>
                  </a:lnTo>
                  <a:lnTo>
                    <a:pt x="266" y="1192"/>
                  </a:lnTo>
                  <a:lnTo>
                    <a:pt x="284" y="1210"/>
                  </a:lnTo>
                  <a:lnTo>
                    <a:pt x="300" y="1230"/>
                  </a:lnTo>
                  <a:lnTo>
                    <a:pt x="316" y="1254"/>
                  </a:lnTo>
                  <a:lnTo>
                    <a:pt x="324" y="1274"/>
                  </a:lnTo>
                  <a:lnTo>
                    <a:pt x="328" y="1290"/>
                  </a:lnTo>
                  <a:lnTo>
                    <a:pt x="326" y="1302"/>
                  </a:lnTo>
                  <a:lnTo>
                    <a:pt x="318" y="1310"/>
                  </a:lnTo>
                  <a:lnTo>
                    <a:pt x="310" y="1316"/>
                  </a:lnTo>
                  <a:lnTo>
                    <a:pt x="298" y="1320"/>
                  </a:lnTo>
                  <a:lnTo>
                    <a:pt x="286" y="1326"/>
                  </a:lnTo>
                  <a:lnTo>
                    <a:pt x="274" y="1330"/>
                  </a:lnTo>
                  <a:lnTo>
                    <a:pt x="262" y="1338"/>
                  </a:lnTo>
                  <a:lnTo>
                    <a:pt x="254" y="1348"/>
                  </a:lnTo>
                  <a:lnTo>
                    <a:pt x="232" y="1349"/>
                  </a:lnTo>
                  <a:lnTo>
                    <a:pt x="204" y="1346"/>
                  </a:lnTo>
                  <a:lnTo>
                    <a:pt x="176" y="1340"/>
                  </a:lnTo>
                  <a:lnTo>
                    <a:pt x="148" y="1330"/>
                  </a:lnTo>
                  <a:lnTo>
                    <a:pt x="124" y="1320"/>
                  </a:lnTo>
                  <a:lnTo>
                    <a:pt x="112" y="1308"/>
                  </a:lnTo>
                  <a:lnTo>
                    <a:pt x="108" y="1292"/>
                  </a:lnTo>
                  <a:lnTo>
                    <a:pt x="112" y="1274"/>
                  </a:lnTo>
                  <a:lnTo>
                    <a:pt x="118" y="1254"/>
                  </a:lnTo>
                  <a:lnTo>
                    <a:pt x="122" y="1236"/>
                  </a:lnTo>
                  <a:lnTo>
                    <a:pt x="124" y="1220"/>
                  </a:lnTo>
                  <a:lnTo>
                    <a:pt x="120" y="1198"/>
                  </a:lnTo>
                  <a:lnTo>
                    <a:pt x="114" y="1182"/>
                  </a:lnTo>
                  <a:lnTo>
                    <a:pt x="106" y="1166"/>
                  </a:lnTo>
                  <a:lnTo>
                    <a:pt x="100" y="1148"/>
                  </a:lnTo>
                  <a:lnTo>
                    <a:pt x="92" y="1090"/>
                  </a:lnTo>
                  <a:lnTo>
                    <a:pt x="88" y="1032"/>
                  </a:lnTo>
                  <a:lnTo>
                    <a:pt x="88" y="974"/>
                  </a:lnTo>
                  <a:lnTo>
                    <a:pt x="86" y="918"/>
                  </a:lnTo>
                  <a:lnTo>
                    <a:pt x="78" y="860"/>
                  </a:lnTo>
                  <a:lnTo>
                    <a:pt x="64" y="804"/>
                  </a:lnTo>
                  <a:lnTo>
                    <a:pt x="44" y="752"/>
                  </a:lnTo>
                  <a:lnTo>
                    <a:pt x="28" y="699"/>
                  </a:lnTo>
                  <a:lnTo>
                    <a:pt x="12" y="645"/>
                  </a:lnTo>
                  <a:lnTo>
                    <a:pt x="4" y="589"/>
                  </a:lnTo>
                  <a:lnTo>
                    <a:pt x="0" y="533"/>
                  </a:lnTo>
                  <a:lnTo>
                    <a:pt x="6" y="477"/>
                  </a:lnTo>
                  <a:lnTo>
                    <a:pt x="20" y="423"/>
                  </a:lnTo>
                  <a:lnTo>
                    <a:pt x="36" y="391"/>
                  </a:lnTo>
                  <a:lnTo>
                    <a:pt x="56" y="365"/>
                  </a:lnTo>
                  <a:lnTo>
                    <a:pt x="76" y="343"/>
                  </a:lnTo>
                  <a:lnTo>
                    <a:pt x="100" y="323"/>
                  </a:lnTo>
                  <a:lnTo>
                    <a:pt x="126" y="299"/>
                  </a:lnTo>
                  <a:lnTo>
                    <a:pt x="160" y="263"/>
                  </a:lnTo>
                  <a:lnTo>
                    <a:pt x="190" y="221"/>
                  </a:lnTo>
                  <a:lnTo>
                    <a:pt x="216" y="177"/>
                  </a:lnTo>
                  <a:lnTo>
                    <a:pt x="244" y="133"/>
                  </a:lnTo>
                  <a:lnTo>
                    <a:pt x="246" y="129"/>
                  </a:lnTo>
                  <a:lnTo>
                    <a:pt x="264" y="107"/>
                  </a:lnTo>
                  <a:lnTo>
                    <a:pt x="282" y="93"/>
                  </a:lnTo>
                  <a:lnTo>
                    <a:pt x="300" y="88"/>
                  </a:lnTo>
                  <a:lnTo>
                    <a:pt x="320" y="84"/>
                  </a:lnTo>
                  <a:lnTo>
                    <a:pt x="341" y="84"/>
                  </a:lnTo>
                  <a:lnTo>
                    <a:pt x="367" y="84"/>
                  </a:lnTo>
                  <a:lnTo>
                    <a:pt x="397" y="80"/>
                  </a:lnTo>
                  <a:lnTo>
                    <a:pt x="425" y="74"/>
                  </a:lnTo>
                  <a:lnTo>
                    <a:pt x="451" y="64"/>
                  </a:lnTo>
                  <a:lnTo>
                    <a:pt x="475" y="52"/>
                  </a:lnTo>
                  <a:lnTo>
                    <a:pt x="499" y="44"/>
                  </a:lnTo>
                  <a:lnTo>
                    <a:pt x="525" y="38"/>
                  </a:lnTo>
                  <a:lnTo>
                    <a:pt x="557" y="40"/>
                  </a:lnTo>
                  <a:lnTo>
                    <a:pt x="605" y="52"/>
                  </a:lnTo>
                  <a:lnTo>
                    <a:pt x="653" y="66"/>
                  </a:lnTo>
                  <a:lnTo>
                    <a:pt x="699" y="80"/>
                  </a:lnTo>
                  <a:lnTo>
                    <a:pt x="747" y="88"/>
                  </a:lnTo>
                  <a:lnTo>
                    <a:pt x="813" y="89"/>
                  </a:lnTo>
                  <a:lnTo>
                    <a:pt x="879" y="86"/>
                  </a:lnTo>
                  <a:lnTo>
                    <a:pt x="943" y="80"/>
                  </a:lnTo>
                  <a:lnTo>
                    <a:pt x="1012" y="68"/>
                  </a:lnTo>
                  <a:lnTo>
                    <a:pt x="1078" y="50"/>
                  </a:lnTo>
                  <a:lnTo>
                    <a:pt x="1144" y="28"/>
                  </a:lnTo>
                  <a:lnTo>
                    <a:pt x="1210" y="10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defTabSz="911203"/>
              <a:endParaRPr lang="en-US" sz="1568">
                <a:solidFill>
                  <a:srgbClr val="0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895157" y="2959080"/>
              <a:ext cx="354823" cy="24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GB" sz="1568" dirty="0">
                  <a:solidFill>
                    <a:srgbClr val="000000"/>
                  </a:solidFill>
                </a:rPr>
                <a:t>0%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430681" y="2885272"/>
            <a:ext cx="1515281" cy="573646"/>
            <a:chOff x="5390081" y="2702667"/>
            <a:chExt cx="1550656" cy="573680"/>
          </a:xfrm>
        </p:grpSpPr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5390081" y="2702667"/>
              <a:ext cx="1072496" cy="573680"/>
            </a:xfrm>
            <a:custGeom>
              <a:avLst/>
              <a:gdLst>
                <a:gd name="T0" fmla="*/ 1536 w 2550"/>
                <a:gd name="T1" fmla="*/ 70 h 1363"/>
                <a:gd name="T2" fmla="*/ 1801 w 2550"/>
                <a:gd name="T3" fmla="*/ 249 h 1363"/>
                <a:gd name="T4" fmla="*/ 1909 w 2550"/>
                <a:gd name="T5" fmla="*/ 361 h 1363"/>
                <a:gd name="T6" fmla="*/ 2009 w 2550"/>
                <a:gd name="T7" fmla="*/ 299 h 1363"/>
                <a:gd name="T8" fmla="*/ 2113 w 2550"/>
                <a:gd name="T9" fmla="*/ 349 h 1363"/>
                <a:gd name="T10" fmla="*/ 2099 w 2550"/>
                <a:gd name="T11" fmla="*/ 465 h 1363"/>
                <a:gd name="T12" fmla="*/ 2085 w 2550"/>
                <a:gd name="T13" fmla="*/ 559 h 1363"/>
                <a:gd name="T14" fmla="*/ 2129 w 2550"/>
                <a:gd name="T15" fmla="*/ 575 h 1363"/>
                <a:gd name="T16" fmla="*/ 2253 w 2550"/>
                <a:gd name="T17" fmla="*/ 485 h 1363"/>
                <a:gd name="T18" fmla="*/ 2243 w 2550"/>
                <a:gd name="T19" fmla="*/ 627 h 1363"/>
                <a:gd name="T20" fmla="*/ 2297 w 2550"/>
                <a:gd name="T21" fmla="*/ 691 h 1363"/>
                <a:gd name="T22" fmla="*/ 2444 w 2550"/>
                <a:gd name="T23" fmla="*/ 605 h 1363"/>
                <a:gd name="T24" fmla="*/ 2530 w 2550"/>
                <a:gd name="T25" fmla="*/ 553 h 1363"/>
                <a:gd name="T26" fmla="*/ 2400 w 2550"/>
                <a:gd name="T27" fmla="*/ 730 h 1363"/>
                <a:gd name="T28" fmla="*/ 2307 w 2550"/>
                <a:gd name="T29" fmla="*/ 880 h 1363"/>
                <a:gd name="T30" fmla="*/ 2307 w 2550"/>
                <a:gd name="T31" fmla="*/ 916 h 1363"/>
                <a:gd name="T32" fmla="*/ 2225 w 2550"/>
                <a:gd name="T33" fmla="*/ 982 h 1363"/>
                <a:gd name="T34" fmla="*/ 2187 w 2550"/>
                <a:gd name="T35" fmla="*/ 1028 h 1363"/>
                <a:gd name="T36" fmla="*/ 2075 w 2550"/>
                <a:gd name="T37" fmla="*/ 994 h 1363"/>
                <a:gd name="T38" fmla="*/ 1833 w 2550"/>
                <a:gd name="T39" fmla="*/ 924 h 1363"/>
                <a:gd name="T40" fmla="*/ 1661 w 2550"/>
                <a:gd name="T41" fmla="*/ 820 h 1363"/>
                <a:gd name="T42" fmla="*/ 1596 w 2550"/>
                <a:gd name="T43" fmla="*/ 934 h 1363"/>
                <a:gd name="T44" fmla="*/ 1699 w 2550"/>
                <a:gd name="T45" fmla="*/ 1156 h 1363"/>
                <a:gd name="T46" fmla="*/ 1795 w 2550"/>
                <a:gd name="T47" fmla="*/ 1254 h 1363"/>
                <a:gd name="T48" fmla="*/ 1659 w 2550"/>
                <a:gd name="T49" fmla="*/ 1310 h 1363"/>
                <a:gd name="T50" fmla="*/ 1502 w 2550"/>
                <a:gd name="T51" fmla="*/ 1208 h 1363"/>
                <a:gd name="T52" fmla="*/ 1456 w 2550"/>
                <a:gd name="T53" fmla="*/ 1034 h 1363"/>
                <a:gd name="T54" fmla="*/ 1426 w 2550"/>
                <a:gd name="T55" fmla="*/ 910 h 1363"/>
                <a:gd name="T56" fmla="*/ 1318 w 2550"/>
                <a:gd name="T57" fmla="*/ 944 h 1363"/>
                <a:gd name="T58" fmla="*/ 1316 w 2550"/>
                <a:gd name="T59" fmla="*/ 1116 h 1363"/>
                <a:gd name="T60" fmla="*/ 1378 w 2550"/>
                <a:gd name="T61" fmla="*/ 1266 h 1363"/>
                <a:gd name="T62" fmla="*/ 1330 w 2550"/>
                <a:gd name="T63" fmla="*/ 1351 h 1363"/>
                <a:gd name="T64" fmla="*/ 1182 w 2550"/>
                <a:gd name="T65" fmla="*/ 1355 h 1363"/>
                <a:gd name="T66" fmla="*/ 1162 w 2550"/>
                <a:gd name="T67" fmla="*/ 1278 h 1363"/>
                <a:gd name="T68" fmla="*/ 1094 w 2550"/>
                <a:gd name="T69" fmla="*/ 1012 h 1363"/>
                <a:gd name="T70" fmla="*/ 733 w 2550"/>
                <a:gd name="T71" fmla="*/ 988 h 1363"/>
                <a:gd name="T72" fmla="*/ 525 w 2550"/>
                <a:gd name="T73" fmla="*/ 898 h 1363"/>
                <a:gd name="T74" fmla="*/ 479 w 2550"/>
                <a:gd name="T75" fmla="*/ 1118 h 1363"/>
                <a:gd name="T76" fmla="*/ 595 w 2550"/>
                <a:gd name="T77" fmla="*/ 1240 h 1363"/>
                <a:gd name="T78" fmla="*/ 589 w 2550"/>
                <a:gd name="T79" fmla="*/ 1288 h 1363"/>
                <a:gd name="T80" fmla="*/ 515 w 2550"/>
                <a:gd name="T81" fmla="*/ 1324 h 1363"/>
                <a:gd name="T82" fmla="*/ 397 w 2550"/>
                <a:gd name="T83" fmla="*/ 1300 h 1363"/>
                <a:gd name="T84" fmla="*/ 349 w 2550"/>
                <a:gd name="T85" fmla="*/ 1210 h 1363"/>
                <a:gd name="T86" fmla="*/ 284 w 2550"/>
                <a:gd name="T87" fmla="*/ 1100 h 1363"/>
                <a:gd name="T88" fmla="*/ 308 w 2550"/>
                <a:gd name="T89" fmla="*/ 914 h 1363"/>
                <a:gd name="T90" fmla="*/ 234 w 2550"/>
                <a:gd name="T91" fmla="*/ 866 h 1363"/>
                <a:gd name="T92" fmla="*/ 252 w 2550"/>
                <a:gd name="T93" fmla="*/ 1172 h 1363"/>
                <a:gd name="T94" fmla="*/ 328 w 2550"/>
                <a:gd name="T95" fmla="*/ 1290 h 1363"/>
                <a:gd name="T96" fmla="*/ 274 w 2550"/>
                <a:gd name="T97" fmla="*/ 1330 h 1363"/>
                <a:gd name="T98" fmla="*/ 148 w 2550"/>
                <a:gd name="T99" fmla="*/ 1330 h 1363"/>
                <a:gd name="T100" fmla="*/ 122 w 2550"/>
                <a:gd name="T101" fmla="*/ 1236 h 1363"/>
                <a:gd name="T102" fmla="*/ 92 w 2550"/>
                <a:gd name="T103" fmla="*/ 1090 h 1363"/>
                <a:gd name="T104" fmla="*/ 44 w 2550"/>
                <a:gd name="T105" fmla="*/ 752 h 1363"/>
                <a:gd name="T106" fmla="*/ 20 w 2550"/>
                <a:gd name="T107" fmla="*/ 423 h 1363"/>
                <a:gd name="T108" fmla="*/ 160 w 2550"/>
                <a:gd name="T109" fmla="*/ 263 h 1363"/>
                <a:gd name="T110" fmla="*/ 282 w 2550"/>
                <a:gd name="T111" fmla="*/ 93 h 1363"/>
                <a:gd name="T112" fmla="*/ 425 w 2550"/>
                <a:gd name="T113" fmla="*/ 74 h 1363"/>
                <a:gd name="T114" fmla="*/ 605 w 2550"/>
                <a:gd name="T115" fmla="*/ 52 h 1363"/>
                <a:gd name="T116" fmla="*/ 943 w 2550"/>
                <a:gd name="T117" fmla="*/ 8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0" h="1363">
                  <a:moveTo>
                    <a:pt x="1264" y="0"/>
                  </a:moveTo>
                  <a:lnTo>
                    <a:pt x="1316" y="2"/>
                  </a:lnTo>
                  <a:lnTo>
                    <a:pt x="1368" y="12"/>
                  </a:lnTo>
                  <a:lnTo>
                    <a:pt x="1420" y="28"/>
                  </a:lnTo>
                  <a:lnTo>
                    <a:pt x="1470" y="44"/>
                  </a:lnTo>
                  <a:lnTo>
                    <a:pt x="1536" y="70"/>
                  </a:lnTo>
                  <a:lnTo>
                    <a:pt x="1598" y="99"/>
                  </a:lnTo>
                  <a:lnTo>
                    <a:pt x="1657" y="135"/>
                  </a:lnTo>
                  <a:lnTo>
                    <a:pt x="1713" y="175"/>
                  </a:lnTo>
                  <a:lnTo>
                    <a:pt x="1739" y="197"/>
                  </a:lnTo>
                  <a:lnTo>
                    <a:pt x="1769" y="221"/>
                  </a:lnTo>
                  <a:lnTo>
                    <a:pt x="1801" y="249"/>
                  </a:lnTo>
                  <a:lnTo>
                    <a:pt x="1831" y="279"/>
                  </a:lnTo>
                  <a:lnTo>
                    <a:pt x="1859" y="311"/>
                  </a:lnTo>
                  <a:lnTo>
                    <a:pt x="1879" y="343"/>
                  </a:lnTo>
                  <a:lnTo>
                    <a:pt x="1893" y="373"/>
                  </a:lnTo>
                  <a:lnTo>
                    <a:pt x="1901" y="367"/>
                  </a:lnTo>
                  <a:lnTo>
                    <a:pt x="1909" y="361"/>
                  </a:lnTo>
                  <a:lnTo>
                    <a:pt x="1901" y="367"/>
                  </a:lnTo>
                  <a:lnTo>
                    <a:pt x="1895" y="375"/>
                  </a:lnTo>
                  <a:lnTo>
                    <a:pt x="1925" y="359"/>
                  </a:lnTo>
                  <a:lnTo>
                    <a:pt x="1953" y="337"/>
                  </a:lnTo>
                  <a:lnTo>
                    <a:pt x="1981" y="317"/>
                  </a:lnTo>
                  <a:lnTo>
                    <a:pt x="2009" y="299"/>
                  </a:lnTo>
                  <a:lnTo>
                    <a:pt x="2011" y="347"/>
                  </a:lnTo>
                  <a:lnTo>
                    <a:pt x="2011" y="393"/>
                  </a:lnTo>
                  <a:lnTo>
                    <a:pt x="2037" y="393"/>
                  </a:lnTo>
                  <a:lnTo>
                    <a:pt x="2061" y="387"/>
                  </a:lnTo>
                  <a:lnTo>
                    <a:pt x="2089" y="369"/>
                  </a:lnTo>
                  <a:lnTo>
                    <a:pt x="2113" y="349"/>
                  </a:lnTo>
                  <a:lnTo>
                    <a:pt x="2131" y="327"/>
                  </a:lnTo>
                  <a:lnTo>
                    <a:pt x="2147" y="305"/>
                  </a:lnTo>
                  <a:lnTo>
                    <a:pt x="2135" y="353"/>
                  </a:lnTo>
                  <a:lnTo>
                    <a:pt x="2119" y="401"/>
                  </a:lnTo>
                  <a:lnTo>
                    <a:pt x="2105" y="447"/>
                  </a:lnTo>
                  <a:lnTo>
                    <a:pt x="2099" y="465"/>
                  </a:lnTo>
                  <a:lnTo>
                    <a:pt x="2089" y="483"/>
                  </a:lnTo>
                  <a:lnTo>
                    <a:pt x="2079" y="503"/>
                  </a:lnTo>
                  <a:lnTo>
                    <a:pt x="2075" y="519"/>
                  </a:lnTo>
                  <a:lnTo>
                    <a:pt x="2075" y="533"/>
                  </a:lnTo>
                  <a:lnTo>
                    <a:pt x="2079" y="547"/>
                  </a:lnTo>
                  <a:lnTo>
                    <a:pt x="2085" y="559"/>
                  </a:lnTo>
                  <a:lnTo>
                    <a:pt x="2087" y="573"/>
                  </a:lnTo>
                  <a:lnTo>
                    <a:pt x="2085" y="589"/>
                  </a:lnTo>
                  <a:lnTo>
                    <a:pt x="2097" y="591"/>
                  </a:lnTo>
                  <a:lnTo>
                    <a:pt x="2109" y="591"/>
                  </a:lnTo>
                  <a:lnTo>
                    <a:pt x="2111" y="589"/>
                  </a:lnTo>
                  <a:lnTo>
                    <a:pt x="2129" y="575"/>
                  </a:lnTo>
                  <a:lnTo>
                    <a:pt x="2151" y="565"/>
                  </a:lnTo>
                  <a:lnTo>
                    <a:pt x="2173" y="553"/>
                  </a:lnTo>
                  <a:lnTo>
                    <a:pt x="2193" y="541"/>
                  </a:lnTo>
                  <a:lnTo>
                    <a:pt x="2213" y="523"/>
                  </a:lnTo>
                  <a:lnTo>
                    <a:pt x="2233" y="503"/>
                  </a:lnTo>
                  <a:lnTo>
                    <a:pt x="2253" y="485"/>
                  </a:lnTo>
                  <a:lnTo>
                    <a:pt x="2255" y="483"/>
                  </a:lnTo>
                  <a:lnTo>
                    <a:pt x="2261" y="503"/>
                  </a:lnTo>
                  <a:lnTo>
                    <a:pt x="2263" y="531"/>
                  </a:lnTo>
                  <a:lnTo>
                    <a:pt x="2259" y="563"/>
                  </a:lnTo>
                  <a:lnTo>
                    <a:pt x="2253" y="595"/>
                  </a:lnTo>
                  <a:lnTo>
                    <a:pt x="2243" y="627"/>
                  </a:lnTo>
                  <a:lnTo>
                    <a:pt x="2231" y="653"/>
                  </a:lnTo>
                  <a:lnTo>
                    <a:pt x="2219" y="673"/>
                  </a:lnTo>
                  <a:lnTo>
                    <a:pt x="2233" y="689"/>
                  </a:lnTo>
                  <a:lnTo>
                    <a:pt x="2251" y="695"/>
                  </a:lnTo>
                  <a:lnTo>
                    <a:pt x="2273" y="695"/>
                  </a:lnTo>
                  <a:lnTo>
                    <a:pt x="2297" y="691"/>
                  </a:lnTo>
                  <a:lnTo>
                    <a:pt x="2322" y="683"/>
                  </a:lnTo>
                  <a:lnTo>
                    <a:pt x="2346" y="673"/>
                  </a:lnTo>
                  <a:lnTo>
                    <a:pt x="2368" y="661"/>
                  </a:lnTo>
                  <a:lnTo>
                    <a:pt x="2388" y="649"/>
                  </a:lnTo>
                  <a:lnTo>
                    <a:pt x="2404" y="639"/>
                  </a:lnTo>
                  <a:lnTo>
                    <a:pt x="2444" y="605"/>
                  </a:lnTo>
                  <a:lnTo>
                    <a:pt x="2476" y="571"/>
                  </a:lnTo>
                  <a:lnTo>
                    <a:pt x="2500" y="535"/>
                  </a:lnTo>
                  <a:lnTo>
                    <a:pt x="2524" y="497"/>
                  </a:lnTo>
                  <a:lnTo>
                    <a:pt x="2550" y="455"/>
                  </a:lnTo>
                  <a:lnTo>
                    <a:pt x="2544" y="505"/>
                  </a:lnTo>
                  <a:lnTo>
                    <a:pt x="2530" y="553"/>
                  </a:lnTo>
                  <a:lnTo>
                    <a:pt x="2512" y="595"/>
                  </a:lnTo>
                  <a:lnTo>
                    <a:pt x="2490" y="635"/>
                  </a:lnTo>
                  <a:lnTo>
                    <a:pt x="2462" y="669"/>
                  </a:lnTo>
                  <a:lnTo>
                    <a:pt x="2452" y="679"/>
                  </a:lnTo>
                  <a:lnTo>
                    <a:pt x="2440" y="687"/>
                  </a:lnTo>
                  <a:lnTo>
                    <a:pt x="2400" y="730"/>
                  </a:lnTo>
                  <a:lnTo>
                    <a:pt x="2360" y="774"/>
                  </a:lnTo>
                  <a:lnTo>
                    <a:pt x="2320" y="820"/>
                  </a:lnTo>
                  <a:lnTo>
                    <a:pt x="2285" y="868"/>
                  </a:lnTo>
                  <a:lnTo>
                    <a:pt x="2293" y="872"/>
                  </a:lnTo>
                  <a:lnTo>
                    <a:pt x="2299" y="876"/>
                  </a:lnTo>
                  <a:lnTo>
                    <a:pt x="2307" y="880"/>
                  </a:lnTo>
                  <a:lnTo>
                    <a:pt x="2301" y="892"/>
                  </a:lnTo>
                  <a:lnTo>
                    <a:pt x="2295" y="906"/>
                  </a:lnTo>
                  <a:lnTo>
                    <a:pt x="2291" y="916"/>
                  </a:lnTo>
                  <a:lnTo>
                    <a:pt x="2297" y="916"/>
                  </a:lnTo>
                  <a:lnTo>
                    <a:pt x="2301" y="916"/>
                  </a:lnTo>
                  <a:lnTo>
                    <a:pt x="2307" y="916"/>
                  </a:lnTo>
                  <a:lnTo>
                    <a:pt x="2303" y="934"/>
                  </a:lnTo>
                  <a:lnTo>
                    <a:pt x="2291" y="948"/>
                  </a:lnTo>
                  <a:lnTo>
                    <a:pt x="2275" y="958"/>
                  </a:lnTo>
                  <a:lnTo>
                    <a:pt x="2257" y="966"/>
                  </a:lnTo>
                  <a:lnTo>
                    <a:pt x="2241" y="974"/>
                  </a:lnTo>
                  <a:lnTo>
                    <a:pt x="2225" y="982"/>
                  </a:lnTo>
                  <a:lnTo>
                    <a:pt x="2235" y="998"/>
                  </a:lnTo>
                  <a:lnTo>
                    <a:pt x="2235" y="1014"/>
                  </a:lnTo>
                  <a:lnTo>
                    <a:pt x="2227" y="1026"/>
                  </a:lnTo>
                  <a:lnTo>
                    <a:pt x="2215" y="1032"/>
                  </a:lnTo>
                  <a:lnTo>
                    <a:pt x="2197" y="1034"/>
                  </a:lnTo>
                  <a:lnTo>
                    <a:pt x="2187" y="1028"/>
                  </a:lnTo>
                  <a:lnTo>
                    <a:pt x="2175" y="1018"/>
                  </a:lnTo>
                  <a:lnTo>
                    <a:pt x="2161" y="1006"/>
                  </a:lnTo>
                  <a:lnTo>
                    <a:pt x="2145" y="994"/>
                  </a:lnTo>
                  <a:lnTo>
                    <a:pt x="2135" y="994"/>
                  </a:lnTo>
                  <a:lnTo>
                    <a:pt x="2123" y="994"/>
                  </a:lnTo>
                  <a:lnTo>
                    <a:pt x="2075" y="994"/>
                  </a:lnTo>
                  <a:lnTo>
                    <a:pt x="2031" y="996"/>
                  </a:lnTo>
                  <a:lnTo>
                    <a:pt x="1987" y="994"/>
                  </a:lnTo>
                  <a:lnTo>
                    <a:pt x="1947" y="986"/>
                  </a:lnTo>
                  <a:lnTo>
                    <a:pt x="1905" y="972"/>
                  </a:lnTo>
                  <a:lnTo>
                    <a:pt x="1863" y="948"/>
                  </a:lnTo>
                  <a:lnTo>
                    <a:pt x="1833" y="924"/>
                  </a:lnTo>
                  <a:lnTo>
                    <a:pt x="1803" y="896"/>
                  </a:lnTo>
                  <a:lnTo>
                    <a:pt x="1773" y="870"/>
                  </a:lnTo>
                  <a:lnTo>
                    <a:pt x="1743" y="846"/>
                  </a:lnTo>
                  <a:lnTo>
                    <a:pt x="1709" y="826"/>
                  </a:lnTo>
                  <a:lnTo>
                    <a:pt x="1683" y="820"/>
                  </a:lnTo>
                  <a:lnTo>
                    <a:pt x="1661" y="820"/>
                  </a:lnTo>
                  <a:lnTo>
                    <a:pt x="1642" y="830"/>
                  </a:lnTo>
                  <a:lnTo>
                    <a:pt x="1624" y="844"/>
                  </a:lnTo>
                  <a:lnTo>
                    <a:pt x="1612" y="864"/>
                  </a:lnTo>
                  <a:lnTo>
                    <a:pt x="1602" y="886"/>
                  </a:lnTo>
                  <a:lnTo>
                    <a:pt x="1598" y="910"/>
                  </a:lnTo>
                  <a:lnTo>
                    <a:pt x="1596" y="934"/>
                  </a:lnTo>
                  <a:lnTo>
                    <a:pt x="1604" y="986"/>
                  </a:lnTo>
                  <a:lnTo>
                    <a:pt x="1622" y="1036"/>
                  </a:lnTo>
                  <a:lnTo>
                    <a:pt x="1644" y="1084"/>
                  </a:lnTo>
                  <a:lnTo>
                    <a:pt x="1671" y="1128"/>
                  </a:lnTo>
                  <a:lnTo>
                    <a:pt x="1681" y="1142"/>
                  </a:lnTo>
                  <a:lnTo>
                    <a:pt x="1699" y="1156"/>
                  </a:lnTo>
                  <a:lnTo>
                    <a:pt x="1717" y="1172"/>
                  </a:lnTo>
                  <a:lnTo>
                    <a:pt x="1737" y="1188"/>
                  </a:lnTo>
                  <a:lnTo>
                    <a:pt x="1757" y="1204"/>
                  </a:lnTo>
                  <a:lnTo>
                    <a:pt x="1775" y="1222"/>
                  </a:lnTo>
                  <a:lnTo>
                    <a:pt x="1789" y="1238"/>
                  </a:lnTo>
                  <a:lnTo>
                    <a:pt x="1795" y="1254"/>
                  </a:lnTo>
                  <a:lnTo>
                    <a:pt x="1793" y="1270"/>
                  </a:lnTo>
                  <a:lnTo>
                    <a:pt x="1783" y="1284"/>
                  </a:lnTo>
                  <a:lnTo>
                    <a:pt x="1761" y="1296"/>
                  </a:lnTo>
                  <a:lnTo>
                    <a:pt x="1733" y="1304"/>
                  </a:lnTo>
                  <a:lnTo>
                    <a:pt x="1697" y="1310"/>
                  </a:lnTo>
                  <a:lnTo>
                    <a:pt x="1659" y="1310"/>
                  </a:lnTo>
                  <a:lnTo>
                    <a:pt x="1622" y="1306"/>
                  </a:lnTo>
                  <a:lnTo>
                    <a:pt x="1588" y="1300"/>
                  </a:lnTo>
                  <a:lnTo>
                    <a:pt x="1562" y="1288"/>
                  </a:lnTo>
                  <a:lnTo>
                    <a:pt x="1536" y="1268"/>
                  </a:lnTo>
                  <a:lnTo>
                    <a:pt x="1516" y="1240"/>
                  </a:lnTo>
                  <a:lnTo>
                    <a:pt x="1502" y="1208"/>
                  </a:lnTo>
                  <a:lnTo>
                    <a:pt x="1490" y="1172"/>
                  </a:lnTo>
                  <a:lnTo>
                    <a:pt x="1480" y="1136"/>
                  </a:lnTo>
                  <a:lnTo>
                    <a:pt x="1472" y="1100"/>
                  </a:lnTo>
                  <a:lnTo>
                    <a:pt x="1462" y="1068"/>
                  </a:lnTo>
                  <a:lnTo>
                    <a:pt x="1458" y="1052"/>
                  </a:lnTo>
                  <a:lnTo>
                    <a:pt x="1456" y="1034"/>
                  </a:lnTo>
                  <a:lnTo>
                    <a:pt x="1452" y="1012"/>
                  </a:lnTo>
                  <a:lnTo>
                    <a:pt x="1450" y="990"/>
                  </a:lnTo>
                  <a:lnTo>
                    <a:pt x="1446" y="966"/>
                  </a:lnTo>
                  <a:lnTo>
                    <a:pt x="1442" y="944"/>
                  </a:lnTo>
                  <a:lnTo>
                    <a:pt x="1434" y="926"/>
                  </a:lnTo>
                  <a:lnTo>
                    <a:pt x="1426" y="910"/>
                  </a:lnTo>
                  <a:lnTo>
                    <a:pt x="1416" y="898"/>
                  </a:lnTo>
                  <a:lnTo>
                    <a:pt x="1402" y="892"/>
                  </a:lnTo>
                  <a:lnTo>
                    <a:pt x="1384" y="892"/>
                  </a:lnTo>
                  <a:lnTo>
                    <a:pt x="1364" y="902"/>
                  </a:lnTo>
                  <a:lnTo>
                    <a:pt x="1338" y="920"/>
                  </a:lnTo>
                  <a:lnTo>
                    <a:pt x="1318" y="944"/>
                  </a:lnTo>
                  <a:lnTo>
                    <a:pt x="1304" y="970"/>
                  </a:lnTo>
                  <a:lnTo>
                    <a:pt x="1298" y="998"/>
                  </a:lnTo>
                  <a:lnTo>
                    <a:pt x="1298" y="1028"/>
                  </a:lnTo>
                  <a:lnTo>
                    <a:pt x="1302" y="1058"/>
                  </a:lnTo>
                  <a:lnTo>
                    <a:pt x="1308" y="1088"/>
                  </a:lnTo>
                  <a:lnTo>
                    <a:pt x="1316" y="1116"/>
                  </a:lnTo>
                  <a:lnTo>
                    <a:pt x="1326" y="1150"/>
                  </a:lnTo>
                  <a:lnTo>
                    <a:pt x="1334" y="1184"/>
                  </a:lnTo>
                  <a:lnTo>
                    <a:pt x="1346" y="1216"/>
                  </a:lnTo>
                  <a:lnTo>
                    <a:pt x="1354" y="1232"/>
                  </a:lnTo>
                  <a:lnTo>
                    <a:pt x="1366" y="1248"/>
                  </a:lnTo>
                  <a:lnTo>
                    <a:pt x="1378" y="1266"/>
                  </a:lnTo>
                  <a:lnTo>
                    <a:pt x="1388" y="1282"/>
                  </a:lnTo>
                  <a:lnTo>
                    <a:pt x="1392" y="1298"/>
                  </a:lnTo>
                  <a:lnTo>
                    <a:pt x="1388" y="1316"/>
                  </a:lnTo>
                  <a:lnTo>
                    <a:pt x="1374" y="1330"/>
                  </a:lnTo>
                  <a:lnTo>
                    <a:pt x="1354" y="1342"/>
                  </a:lnTo>
                  <a:lnTo>
                    <a:pt x="1330" y="1351"/>
                  </a:lnTo>
                  <a:lnTo>
                    <a:pt x="1302" y="1357"/>
                  </a:lnTo>
                  <a:lnTo>
                    <a:pt x="1274" y="1361"/>
                  </a:lnTo>
                  <a:lnTo>
                    <a:pt x="1244" y="1363"/>
                  </a:lnTo>
                  <a:lnTo>
                    <a:pt x="1220" y="1363"/>
                  </a:lnTo>
                  <a:lnTo>
                    <a:pt x="1198" y="1361"/>
                  </a:lnTo>
                  <a:lnTo>
                    <a:pt x="1182" y="1355"/>
                  </a:lnTo>
                  <a:lnTo>
                    <a:pt x="1162" y="1346"/>
                  </a:lnTo>
                  <a:lnTo>
                    <a:pt x="1152" y="1336"/>
                  </a:lnTo>
                  <a:lnTo>
                    <a:pt x="1150" y="1326"/>
                  </a:lnTo>
                  <a:lnTo>
                    <a:pt x="1152" y="1314"/>
                  </a:lnTo>
                  <a:lnTo>
                    <a:pt x="1156" y="1298"/>
                  </a:lnTo>
                  <a:lnTo>
                    <a:pt x="1162" y="1278"/>
                  </a:lnTo>
                  <a:lnTo>
                    <a:pt x="1164" y="1248"/>
                  </a:lnTo>
                  <a:lnTo>
                    <a:pt x="1160" y="1216"/>
                  </a:lnTo>
                  <a:lnTo>
                    <a:pt x="1152" y="1188"/>
                  </a:lnTo>
                  <a:lnTo>
                    <a:pt x="1144" y="1160"/>
                  </a:lnTo>
                  <a:lnTo>
                    <a:pt x="1118" y="1086"/>
                  </a:lnTo>
                  <a:lnTo>
                    <a:pt x="1094" y="1012"/>
                  </a:lnTo>
                  <a:lnTo>
                    <a:pt x="1074" y="938"/>
                  </a:lnTo>
                  <a:lnTo>
                    <a:pt x="1052" y="944"/>
                  </a:lnTo>
                  <a:lnTo>
                    <a:pt x="961" y="966"/>
                  </a:lnTo>
                  <a:lnTo>
                    <a:pt x="867" y="980"/>
                  </a:lnTo>
                  <a:lnTo>
                    <a:pt x="771" y="988"/>
                  </a:lnTo>
                  <a:lnTo>
                    <a:pt x="733" y="988"/>
                  </a:lnTo>
                  <a:lnTo>
                    <a:pt x="701" y="984"/>
                  </a:lnTo>
                  <a:lnTo>
                    <a:pt x="667" y="974"/>
                  </a:lnTo>
                  <a:lnTo>
                    <a:pt x="633" y="960"/>
                  </a:lnTo>
                  <a:lnTo>
                    <a:pt x="597" y="940"/>
                  </a:lnTo>
                  <a:lnTo>
                    <a:pt x="561" y="916"/>
                  </a:lnTo>
                  <a:lnTo>
                    <a:pt x="525" y="898"/>
                  </a:lnTo>
                  <a:lnTo>
                    <a:pt x="513" y="914"/>
                  </a:lnTo>
                  <a:lnTo>
                    <a:pt x="495" y="932"/>
                  </a:lnTo>
                  <a:lnTo>
                    <a:pt x="485" y="978"/>
                  </a:lnTo>
                  <a:lnTo>
                    <a:pt x="475" y="1024"/>
                  </a:lnTo>
                  <a:lnTo>
                    <a:pt x="473" y="1070"/>
                  </a:lnTo>
                  <a:lnTo>
                    <a:pt x="479" y="1118"/>
                  </a:lnTo>
                  <a:lnTo>
                    <a:pt x="491" y="1144"/>
                  </a:lnTo>
                  <a:lnTo>
                    <a:pt x="509" y="1166"/>
                  </a:lnTo>
                  <a:lnTo>
                    <a:pt x="529" y="1184"/>
                  </a:lnTo>
                  <a:lnTo>
                    <a:pt x="553" y="1202"/>
                  </a:lnTo>
                  <a:lnTo>
                    <a:pt x="575" y="1220"/>
                  </a:lnTo>
                  <a:lnTo>
                    <a:pt x="595" y="1240"/>
                  </a:lnTo>
                  <a:lnTo>
                    <a:pt x="609" y="1266"/>
                  </a:lnTo>
                  <a:lnTo>
                    <a:pt x="603" y="1266"/>
                  </a:lnTo>
                  <a:lnTo>
                    <a:pt x="595" y="1266"/>
                  </a:lnTo>
                  <a:lnTo>
                    <a:pt x="589" y="1268"/>
                  </a:lnTo>
                  <a:lnTo>
                    <a:pt x="581" y="1268"/>
                  </a:lnTo>
                  <a:lnTo>
                    <a:pt x="589" y="1288"/>
                  </a:lnTo>
                  <a:lnTo>
                    <a:pt x="589" y="1304"/>
                  </a:lnTo>
                  <a:lnTo>
                    <a:pt x="583" y="1314"/>
                  </a:lnTo>
                  <a:lnTo>
                    <a:pt x="571" y="1322"/>
                  </a:lnTo>
                  <a:lnTo>
                    <a:pt x="555" y="1324"/>
                  </a:lnTo>
                  <a:lnTo>
                    <a:pt x="535" y="1324"/>
                  </a:lnTo>
                  <a:lnTo>
                    <a:pt x="515" y="1324"/>
                  </a:lnTo>
                  <a:lnTo>
                    <a:pt x="493" y="1320"/>
                  </a:lnTo>
                  <a:lnTo>
                    <a:pt x="473" y="1316"/>
                  </a:lnTo>
                  <a:lnTo>
                    <a:pt x="453" y="1312"/>
                  </a:lnTo>
                  <a:lnTo>
                    <a:pt x="437" y="1310"/>
                  </a:lnTo>
                  <a:lnTo>
                    <a:pt x="427" y="1306"/>
                  </a:lnTo>
                  <a:lnTo>
                    <a:pt x="397" y="1300"/>
                  </a:lnTo>
                  <a:lnTo>
                    <a:pt x="377" y="1290"/>
                  </a:lnTo>
                  <a:lnTo>
                    <a:pt x="365" y="1280"/>
                  </a:lnTo>
                  <a:lnTo>
                    <a:pt x="359" y="1266"/>
                  </a:lnTo>
                  <a:lnTo>
                    <a:pt x="355" y="1250"/>
                  </a:lnTo>
                  <a:lnTo>
                    <a:pt x="353" y="1232"/>
                  </a:lnTo>
                  <a:lnTo>
                    <a:pt x="349" y="1210"/>
                  </a:lnTo>
                  <a:lnTo>
                    <a:pt x="343" y="1188"/>
                  </a:lnTo>
                  <a:lnTo>
                    <a:pt x="331" y="1164"/>
                  </a:lnTo>
                  <a:lnTo>
                    <a:pt x="318" y="1150"/>
                  </a:lnTo>
                  <a:lnTo>
                    <a:pt x="306" y="1132"/>
                  </a:lnTo>
                  <a:lnTo>
                    <a:pt x="294" y="1118"/>
                  </a:lnTo>
                  <a:lnTo>
                    <a:pt x="284" y="1100"/>
                  </a:lnTo>
                  <a:lnTo>
                    <a:pt x="278" y="1076"/>
                  </a:lnTo>
                  <a:lnTo>
                    <a:pt x="280" y="1042"/>
                  </a:lnTo>
                  <a:lnTo>
                    <a:pt x="288" y="1008"/>
                  </a:lnTo>
                  <a:lnTo>
                    <a:pt x="296" y="976"/>
                  </a:lnTo>
                  <a:lnTo>
                    <a:pt x="302" y="944"/>
                  </a:lnTo>
                  <a:lnTo>
                    <a:pt x="308" y="914"/>
                  </a:lnTo>
                  <a:lnTo>
                    <a:pt x="310" y="888"/>
                  </a:lnTo>
                  <a:lnTo>
                    <a:pt x="310" y="864"/>
                  </a:lnTo>
                  <a:lnTo>
                    <a:pt x="302" y="842"/>
                  </a:lnTo>
                  <a:lnTo>
                    <a:pt x="284" y="822"/>
                  </a:lnTo>
                  <a:lnTo>
                    <a:pt x="256" y="804"/>
                  </a:lnTo>
                  <a:lnTo>
                    <a:pt x="234" y="866"/>
                  </a:lnTo>
                  <a:lnTo>
                    <a:pt x="222" y="928"/>
                  </a:lnTo>
                  <a:lnTo>
                    <a:pt x="218" y="990"/>
                  </a:lnTo>
                  <a:lnTo>
                    <a:pt x="222" y="1052"/>
                  </a:lnTo>
                  <a:lnTo>
                    <a:pt x="232" y="1118"/>
                  </a:lnTo>
                  <a:lnTo>
                    <a:pt x="240" y="1148"/>
                  </a:lnTo>
                  <a:lnTo>
                    <a:pt x="252" y="1172"/>
                  </a:lnTo>
                  <a:lnTo>
                    <a:pt x="266" y="1192"/>
                  </a:lnTo>
                  <a:lnTo>
                    <a:pt x="284" y="1210"/>
                  </a:lnTo>
                  <a:lnTo>
                    <a:pt x="300" y="1230"/>
                  </a:lnTo>
                  <a:lnTo>
                    <a:pt x="316" y="1254"/>
                  </a:lnTo>
                  <a:lnTo>
                    <a:pt x="324" y="1274"/>
                  </a:lnTo>
                  <a:lnTo>
                    <a:pt x="328" y="1290"/>
                  </a:lnTo>
                  <a:lnTo>
                    <a:pt x="326" y="1302"/>
                  </a:lnTo>
                  <a:lnTo>
                    <a:pt x="318" y="1310"/>
                  </a:lnTo>
                  <a:lnTo>
                    <a:pt x="310" y="1316"/>
                  </a:lnTo>
                  <a:lnTo>
                    <a:pt x="298" y="1320"/>
                  </a:lnTo>
                  <a:lnTo>
                    <a:pt x="286" y="1326"/>
                  </a:lnTo>
                  <a:lnTo>
                    <a:pt x="274" y="1330"/>
                  </a:lnTo>
                  <a:lnTo>
                    <a:pt x="262" y="1338"/>
                  </a:lnTo>
                  <a:lnTo>
                    <a:pt x="254" y="1348"/>
                  </a:lnTo>
                  <a:lnTo>
                    <a:pt x="232" y="1349"/>
                  </a:lnTo>
                  <a:lnTo>
                    <a:pt x="204" y="1346"/>
                  </a:lnTo>
                  <a:lnTo>
                    <a:pt x="176" y="1340"/>
                  </a:lnTo>
                  <a:lnTo>
                    <a:pt x="148" y="1330"/>
                  </a:lnTo>
                  <a:lnTo>
                    <a:pt x="124" y="1320"/>
                  </a:lnTo>
                  <a:lnTo>
                    <a:pt x="112" y="1308"/>
                  </a:lnTo>
                  <a:lnTo>
                    <a:pt x="108" y="1292"/>
                  </a:lnTo>
                  <a:lnTo>
                    <a:pt x="112" y="1274"/>
                  </a:lnTo>
                  <a:lnTo>
                    <a:pt x="118" y="1254"/>
                  </a:lnTo>
                  <a:lnTo>
                    <a:pt x="122" y="1236"/>
                  </a:lnTo>
                  <a:lnTo>
                    <a:pt x="124" y="1220"/>
                  </a:lnTo>
                  <a:lnTo>
                    <a:pt x="120" y="1198"/>
                  </a:lnTo>
                  <a:lnTo>
                    <a:pt x="114" y="1182"/>
                  </a:lnTo>
                  <a:lnTo>
                    <a:pt x="106" y="1166"/>
                  </a:lnTo>
                  <a:lnTo>
                    <a:pt x="100" y="1148"/>
                  </a:lnTo>
                  <a:lnTo>
                    <a:pt x="92" y="1090"/>
                  </a:lnTo>
                  <a:lnTo>
                    <a:pt x="88" y="1032"/>
                  </a:lnTo>
                  <a:lnTo>
                    <a:pt x="88" y="974"/>
                  </a:lnTo>
                  <a:lnTo>
                    <a:pt x="86" y="918"/>
                  </a:lnTo>
                  <a:lnTo>
                    <a:pt x="78" y="860"/>
                  </a:lnTo>
                  <a:lnTo>
                    <a:pt x="64" y="804"/>
                  </a:lnTo>
                  <a:lnTo>
                    <a:pt x="44" y="752"/>
                  </a:lnTo>
                  <a:lnTo>
                    <a:pt x="28" y="699"/>
                  </a:lnTo>
                  <a:lnTo>
                    <a:pt x="12" y="645"/>
                  </a:lnTo>
                  <a:lnTo>
                    <a:pt x="4" y="589"/>
                  </a:lnTo>
                  <a:lnTo>
                    <a:pt x="0" y="533"/>
                  </a:lnTo>
                  <a:lnTo>
                    <a:pt x="6" y="477"/>
                  </a:lnTo>
                  <a:lnTo>
                    <a:pt x="20" y="423"/>
                  </a:lnTo>
                  <a:lnTo>
                    <a:pt x="36" y="391"/>
                  </a:lnTo>
                  <a:lnTo>
                    <a:pt x="56" y="365"/>
                  </a:lnTo>
                  <a:lnTo>
                    <a:pt x="76" y="343"/>
                  </a:lnTo>
                  <a:lnTo>
                    <a:pt x="100" y="323"/>
                  </a:lnTo>
                  <a:lnTo>
                    <a:pt x="126" y="299"/>
                  </a:lnTo>
                  <a:lnTo>
                    <a:pt x="160" y="263"/>
                  </a:lnTo>
                  <a:lnTo>
                    <a:pt x="190" y="221"/>
                  </a:lnTo>
                  <a:lnTo>
                    <a:pt x="216" y="177"/>
                  </a:lnTo>
                  <a:lnTo>
                    <a:pt x="244" y="133"/>
                  </a:lnTo>
                  <a:lnTo>
                    <a:pt x="246" y="129"/>
                  </a:lnTo>
                  <a:lnTo>
                    <a:pt x="264" y="107"/>
                  </a:lnTo>
                  <a:lnTo>
                    <a:pt x="282" y="93"/>
                  </a:lnTo>
                  <a:lnTo>
                    <a:pt x="300" y="88"/>
                  </a:lnTo>
                  <a:lnTo>
                    <a:pt x="320" y="84"/>
                  </a:lnTo>
                  <a:lnTo>
                    <a:pt x="341" y="84"/>
                  </a:lnTo>
                  <a:lnTo>
                    <a:pt x="367" y="84"/>
                  </a:lnTo>
                  <a:lnTo>
                    <a:pt x="397" y="80"/>
                  </a:lnTo>
                  <a:lnTo>
                    <a:pt x="425" y="74"/>
                  </a:lnTo>
                  <a:lnTo>
                    <a:pt x="451" y="64"/>
                  </a:lnTo>
                  <a:lnTo>
                    <a:pt x="475" y="52"/>
                  </a:lnTo>
                  <a:lnTo>
                    <a:pt x="499" y="44"/>
                  </a:lnTo>
                  <a:lnTo>
                    <a:pt x="525" y="38"/>
                  </a:lnTo>
                  <a:lnTo>
                    <a:pt x="557" y="40"/>
                  </a:lnTo>
                  <a:lnTo>
                    <a:pt x="605" y="52"/>
                  </a:lnTo>
                  <a:lnTo>
                    <a:pt x="653" y="66"/>
                  </a:lnTo>
                  <a:lnTo>
                    <a:pt x="699" y="80"/>
                  </a:lnTo>
                  <a:lnTo>
                    <a:pt x="747" y="88"/>
                  </a:lnTo>
                  <a:lnTo>
                    <a:pt x="813" y="89"/>
                  </a:lnTo>
                  <a:lnTo>
                    <a:pt x="879" y="86"/>
                  </a:lnTo>
                  <a:lnTo>
                    <a:pt x="943" y="80"/>
                  </a:lnTo>
                  <a:lnTo>
                    <a:pt x="1012" y="68"/>
                  </a:lnTo>
                  <a:lnTo>
                    <a:pt x="1078" y="50"/>
                  </a:lnTo>
                  <a:lnTo>
                    <a:pt x="1144" y="28"/>
                  </a:lnTo>
                  <a:lnTo>
                    <a:pt x="1210" y="10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pPr defTabSz="911203"/>
              <a:endParaRPr lang="en-US" sz="1568">
                <a:solidFill>
                  <a:srgbClr val="0000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81981" y="2866397"/>
              <a:ext cx="458756" cy="24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GB" sz="1568" dirty="0">
                  <a:solidFill>
                    <a:srgbClr val="000000"/>
                  </a:solidFill>
                </a:rPr>
                <a:t>10%</a:t>
              </a:r>
            </a:p>
          </p:txBody>
        </p:sp>
      </p:grpSp>
      <p:sp>
        <p:nvSpPr>
          <p:cNvPr id="121" name="Freeform 142"/>
          <p:cNvSpPr>
            <a:spLocks/>
          </p:cNvSpPr>
          <p:nvPr/>
        </p:nvSpPr>
        <p:spPr bwMode="auto">
          <a:xfrm>
            <a:off x="7157318" y="2885272"/>
            <a:ext cx="1048030" cy="573646"/>
          </a:xfrm>
          <a:custGeom>
            <a:avLst/>
            <a:gdLst>
              <a:gd name="T0" fmla="*/ 1536 w 2550"/>
              <a:gd name="T1" fmla="*/ 70 h 1363"/>
              <a:gd name="T2" fmla="*/ 1801 w 2550"/>
              <a:gd name="T3" fmla="*/ 249 h 1363"/>
              <a:gd name="T4" fmla="*/ 1909 w 2550"/>
              <a:gd name="T5" fmla="*/ 361 h 1363"/>
              <a:gd name="T6" fmla="*/ 2009 w 2550"/>
              <a:gd name="T7" fmla="*/ 299 h 1363"/>
              <a:gd name="T8" fmla="*/ 2113 w 2550"/>
              <a:gd name="T9" fmla="*/ 349 h 1363"/>
              <a:gd name="T10" fmla="*/ 2099 w 2550"/>
              <a:gd name="T11" fmla="*/ 465 h 1363"/>
              <a:gd name="T12" fmla="*/ 2085 w 2550"/>
              <a:gd name="T13" fmla="*/ 559 h 1363"/>
              <a:gd name="T14" fmla="*/ 2129 w 2550"/>
              <a:gd name="T15" fmla="*/ 575 h 1363"/>
              <a:gd name="T16" fmla="*/ 2253 w 2550"/>
              <a:gd name="T17" fmla="*/ 485 h 1363"/>
              <a:gd name="T18" fmla="*/ 2243 w 2550"/>
              <a:gd name="T19" fmla="*/ 627 h 1363"/>
              <a:gd name="T20" fmla="*/ 2297 w 2550"/>
              <a:gd name="T21" fmla="*/ 691 h 1363"/>
              <a:gd name="T22" fmla="*/ 2444 w 2550"/>
              <a:gd name="T23" fmla="*/ 605 h 1363"/>
              <a:gd name="T24" fmla="*/ 2530 w 2550"/>
              <a:gd name="T25" fmla="*/ 553 h 1363"/>
              <a:gd name="T26" fmla="*/ 2400 w 2550"/>
              <a:gd name="T27" fmla="*/ 730 h 1363"/>
              <a:gd name="T28" fmla="*/ 2307 w 2550"/>
              <a:gd name="T29" fmla="*/ 880 h 1363"/>
              <a:gd name="T30" fmla="*/ 2307 w 2550"/>
              <a:gd name="T31" fmla="*/ 916 h 1363"/>
              <a:gd name="T32" fmla="*/ 2225 w 2550"/>
              <a:gd name="T33" fmla="*/ 982 h 1363"/>
              <a:gd name="T34" fmla="*/ 2187 w 2550"/>
              <a:gd name="T35" fmla="*/ 1028 h 1363"/>
              <a:gd name="T36" fmla="*/ 2075 w 2550"/>
              <a:gd name="T37" fmla="*/ 994 h 1363"/>
              <a:gd name="T38" fmla="*/ 1833 w 2550"/>
              <a:gd name="T39" fmla="*/ 924 h 1363"/>
              <a:gd name="T40" fmla="*/ 1661 w 2550"/>
              <a:gd name="T41" fmla="*/ 820 h 1363"/>
              <a:gd name="T42" fmla="*/ 1596 w 2550"/>
              <a:gd name="T43" fmla="*/ 934 h 1363"/>
              <a:gd name="T44" fmla="*/ 1699 w 2550"/>
              <a:gd name="T45" fmla="*/ 1156 h 1363"/>
              <a:gd name="T46" fmla="*/ 1795 w 2550"/>
              <a:gd name="T47" fmla="*/ 1254 h 1363"/>
              <a:gd name="T48" fmla="*/ 1659 w 2550"/>
              <a:gd name="T49" fmla="*/ 1310 h 1363"/>
              <a:gd name="T50" fmla="*/ 1502 w 2550"/>
              <a:gd name="T51" fmla="*/ 1208 h 1363"/>
              <a:gd name="T52" fmla="*/ 1456 w 2550"/>
              <a:gd name="T53" fmla="*/ 1034 h 1363"/>
              <a:gd name="T54" fmla="*/ 1426 w 2550"/>
              <a:gd name="T55" fmla="*/ 910 h 1363"/>
              <a:gd name="T56" fmla="*/ 1318 w 2550"/>
              <a:gd name="T57" fmla="*/ 944 h 1363"/>
              <a:gd name="T58" fmla="*/ 1316 w 2550"/>
              <a:gd name="T59" fmla="*/ 1116 h 1363"/>
              <a:gd name="T60" fmla="*/ 1378 w 2550"/>
              <a:gd name="T61" fmla="*/ 1266 h 1363"/>
              <a:gd name="T62" fmla="*/ 1330 w 2550"/>
              <a:gd name="T63" fmla="*/ 1351 h 1363"/>
              <a:gd name="T64" fmla="*/ 1182 w 2550"/>
              <a:gd name="T65" fmla="*/ 1355 h 1363"/>
              <a:gd name="T66" fmla="*/ 1162 w 2550"/>
              <a:gd name="T67" fmla="*/ 1278 h 1363"/>
              <a:gd name="T68" fmla="*/ 1094 w 2550"/>
              <a:gd name="T69" fmla="*/ 1012 h 1363"/>
              <a:gd name="T70" fmla="*/ 733 w 2550"/>
              <a:gd name="T71" fmla="*/ 988 h 1363"/>
              <a:gd name="T72" fmla="*/ 525 w 2550"/>
              <a:gd name="T73" fmla="*/ 898 h 1363"/>
              <a:gd name="T74" fmla="*/ 479 w 2550"/>
              <a:gd name="T75" fmla="*/ 1118 h 1363"/>
              <a:gd name="T76" fmla="*/ 595 w 2550"/>
              <a:gd name="T77" fmla="*/ 1240 h 1363"/>
              <a:gd name="T78" fmla="*/ 589 w 2550"/>
              <a:gd name="T79" fmla="*/ 1288 h 1363"/>
              <a:gd name="T80" fmla="*/ 515 w 2550"/>
              <a:gd name="T81" fmla="*/ 1324 h 1363"/>
              <a:gd name="T82" fmla="*/ 397 w 2550"/>
              <a:gd name="T83" fmla="*/ 1300 h 1363"/>
              <a:gd name="T84" fmla="*/ 349 w 2550"/>
              <a:gd name="T85" fmla="*/ 1210 h 1363"/>
              <a:gd name="T86" fmla="*/ 284 w 2550"/>
              <a:gd name="T87" fmla="*/ 1100 h 1363"/>
              <a:gd name="T88" fmla="*/ 308 w 2550"/>
              <a:gd name="T89" fmla="*/ 914 h 1363"/>
              <a:gd name="T90" fmla="*/ 234 w 2550"/>
              <a:gd name="T91" fmla="*/ 866 h 1363"/>
              <a:gd name="T92" fmla="*/ 252 w 2550"/>
              <a:gd name="T93" fmla="*/ 1172 h 1363"/>
              <a:gd name="T94" fmla="*/ 328 w 2550"/>
              <a:gd name="T95" fmla="*/ 1290 h 1363"/>
              <a:gd name="T96" fmla="*/ 274 w 2550"/>
              <a:gd name="T97" fmla="*/ 1330 h 1363"/>
              <a:gd name="T98" fmla="*/ 148 w 2550"/>
              <a:gd name="T99" fmla="*/ 1330 h 1363"/>
              <a:gd name="T100" fmla="*/ 122 w 2550"/>
              <a:gd name="T101" fmla="*/ 1236 h 1363"/>
              <a:gd name="T102" fmla="*/ 92 w 2550"/>
              <a:gd name="T103" fmla="*/ 1090 h 1363"/>
              <a:gd name="T104" fmla="*/ 44 w 2550"/>
              <a:gd name="T105" fmla="*/ 752 h 1363"/>
              <a:gd name="T106" fmla="*/ 20 w 2550"/>
              <a:gd name="T107" fmla="*/ 423 h 1363"/>
              <a:gd name="T108" fmla="*/ 160 w 2550"/>
              <a:gd name="T109" fmla="*/ 263 h 1363"/>
              <a:gd name="T110" fmla="*/ 282 w 2550"/>
              <a:gd name="T111" fmla="*/ 93 h 1363"/>
              <a:gd name="T112" fmla="*/ 425 w 2550"/>
              <a:gd name="T113" fmla="*/ 74 h 1363"/>
              <a:gd name="T114" fmla="*/ 605 w 2550"/>
              <a:gd name="T115" fmla="*/ 52 h 1363"/>
              <a:gd name="T116" fmla="*/ 943 w 2550"/>
              <a:gd name="T117" fmla="*/ 8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0" h="1363">
                <a:moveTo>
                  <a:pt x="1264" y="0"/>
                </a:moveTo>
                <a:lnTo>
                  <a:pt x="1316" y="2"/>
                </a:lnTo>
                <a:lnTo>
                  <a:pt x="1368" y="12"/>
                </a:lnTo>
                <a:lnTo>
                  <a:pt x="1420" y="28"/>
                </a:lnTo>
                <a:lnTo>
                  <a:pt x="1470" y="44"/>
                </a:lnTo>
                <a:lnTo>
                  <a:pt x="1536" y="70"/>
                </a:lnTo>
                <a:lnTo>
                  <a:pt x="1598" y="99"/>
                </a:lnTo>
                <a:lnTo>
                  <a:pt x="1657" y="135"/>
                </a:lnTo>
                <a:lnTo>
                  <a:pt x="1713" y="175"/>
                </a:lnTo>
                <a:lnTo>
                  <a:pt x="1739" y="197"/>
                </a:lnTo>
                <a:lnTo>
                  <a:pt x="1769" y="221"/>
                </a:lnTo>
                <a:lnTo>
                  <a:pt x="1801" y="249"/>
                </a:lnTo>
                <a:lnTo>
                  <a:pt x="1831" y="279"/>
                </a:lnTo>
                <a:lnTo>
                  <a:pt x="1859" y="311"/>
                </a:lnTo>
                <a:lnTo>
                  <a:pt x="1879" y="343"/>
                </a:lnTo>
                <a:lnTo>
                  <a:pt x="1893" y="373"/>
                </a:lnTo>
                <a:lnTo>
                  <a:pt x="1901" y="367"/>
                </a:lnTo>
                <a:lnTo>
                  <a:pt x="1909" y="361"/>
                </a:lnTo>
                <a:lnTo>
                  <a:pt x="1901" y="367"/>
                </a:lnTo>
                <a:lnTo>
                  <a:pt x="1895" y="375"/>
                </a:lnTo>
                <a:lnTo>
                  <a:pt x="1925" y="359"/>
                </a:lnTo>
                <a:lnTo>
                  <a:pt x="1953" y="337"/>
                </a:lnTo>
                <a:lnTo>
                  <a:pt x="1981" y="317"/>
                </a:lnTo>
                <a:lnTo>
                  <a:pt x="2009" y="299"/>
                </a:lnTo>
                <a:lnTo>
                  <a:pt x="2011" y="347"/>
                </a:lnTo>
                <a:lnTo>
                  <a:pt x="2011" y="393"/>
                </a:lnTo>
                <a:lnTo>
                  <a:pt x="2037" y="393"/>
                </a:lnTo>
                <a:lnTo>
                  <a:pt x="2061" y="387"/>
                </a:lnTo>
                <a:lnTo>
                  <a:pt x="2089" y="369"/>
                </a:lnTo>
                <a:lnTo>
                  <a:pt x="2113" y="349"/>
                </a:lnTo>
                <a:lnTo>
                  <a:pt x="2131" y="327"/>
                </a:lnTo>
                <a:lnTo>
                  <a:pt x="2147" y="305"/>
                </a:lnTo>
                <a:lnTo>
                  <a:pt x="2135" y="353"/>
                </a:lnTo>
                <a:lnTo>
                  <a:pt x="2119" y="401"/>
                </a:lnTo>
                <a:lnTo>
                  <a:pt x="2105" y="447"/>
                </a:lnTo>
                <a:lnTo>
                  <a:pt x="2099" y="465"/>
                </a:lnTo>
                <a:lnTo>
                  <a:pt x="2089" y="483"/>
                </a:lnTo>
                <a:lnTo>
                  <a:pt x="2079" y="503"/>
                </a:lnTo>
                <a:lnTo>
                  <a:pt x="2075" y="519"/>
                </a:lnTo>
                <a:lnTo>
                  <a:pt x="2075" y="533"/>
                </a:lnTo>
                <a:lnTo>
                  <a:pt x="2079" y="547"/>
                </a:lnTo>
                <a:lnTo>
                  <a:pt x="2085" y="559"/>
                </a:lnTo>
                <a:lnTo>
                  <a:pt x="2087" y="573"/>
                </a:lnTo>
                <a:lnTo>
                  <a:pt x="2085" y="589"/>
                </a:lnTo>
                <a:lnTo>
                  <a:pt x="2097" y="591"/>
                </a:lnTo>
                <a:lnTo>
                  <a:pt x="2109" y="591"/>
                </a:lnTo>
                <a:lnTo>
                  <a:pt x="2111" y="589"/>
                </a:lnTo>
                <a:lnTo>
                  <a:pt x="2129" y="575"/>
                </a:lnTo>
                <a:lnTo>
                  <a:pt x="2151" y="565"/>
                </a:lnTo>
                <a:lnTo>
                  <a:pt x="2173" y="553"/>
                </a:lnTo>
                <a:lnTo>
                  <a:pt x="2193" y="541"/>
                </a:lnTo>
                <a:lnTo>
                  <a:pt x="2213" y="523"/>
                </a:lnTo>
                <a:lnTo>
                  <a:pt x="2233" y="503"/>
                </a:lnTo>
                <a:lnTo>
                  <a:pt x="2253" y="485"/>
                </a:lnTo>
                <a:lnTo>
                  <a:pt x="2255" y="483"/>
                </a:lnTo>
                <a:lnTo>
                  <a:pt x="2261" y="503"/>
                </a:lnTo>
                <a:lnTo>
                  <a:pt x="2263" y="531"/>
                </a:lnTo>
                <a:lnTo>
                  <a:pt x="2259" y="563"/>
                </a:lnTo>
                <a:lnTo>
                  <a:pt x="2253" y="595"/>
                </a:lnTo>
                <a:lnTo>
                  <a:pt x="2243" y="627"/>
                </a:lnTo>
                <a:lnTo>
                  <a:pt x="2231" y="653"/>
                </a:lnTo>
                <a:lnTo>
                  <a:pt x="2219" y="673"/>
                </a:lnTo>
                <a:lnTo>
                  <a:pt x="2233" y="689"/>
                </a:lnTo>
                <a:lnTo>
                  <a:pt x="2251" y="695"/>
                </a:lnTo>
                <a:lnTo>
                  <a:pt x="2273" y="695"/>
                </a:lnTo>
                <a:lnTo>
                  <a:pt x="2297" y="691"/>
                </a:lnTo>
                <a:lnTo>
                  <a:pt x="2322" y="683"/>
                </a:lnTo>
                <a:lnTo>
                  <a:pt x="2346" y="673"/>
                </a:lnTo>
                <a:lnTo>
                  <a:pt x="2368" y="661"/>
                </a:lnTo>
                <a:lnTo>
                  <a:pt x="2388" y="649"/>
                </a:lnTo>
                <a:lnTo>
                  <a:pt x="2404" y="639"/>
                </a:lnTo>
                <a:lnTo>
                  <a:pt x="2444" y="605"/>
                </a:lnTo>
                <a:lnTo>
                  <a:pt x="2476" y="571"/>
                </a:lnTo>
                <a:lnTo>
                  <a:pt x="2500" y="535"/>
                </a:lnTo>
                <a:lnTo>
                  <a:pt x="2524" y="497"/>
                </a:lnTo>
                <a:lnTo>
                  <a:pt x="2550" y="455"/>
                </a:lnTo>
                <a:lnTo>
                  <a:pt x="2544" y="505"/>
                </a:lnTo>
                <a:lnTo>
                  <a:pt x="2530" y="553"/>
                </a:lnTo>
                <a:lnTo>
                  <a:pt x="2512" y="595"/>
                </a:lnTo>
                <a:lnTo>
                  <a:pt x="2490" y="635"/>
                </a:lnTo>
                <a:lnTo>
                  <a:pt x="2462" y="669"/>
                </a:lnTo>
                <a:lnTo>
                  <a:pt x="2452" y="679"/>
                </a:lnTo>
                <a:lnTo>
                  <a:pt x="2440" y="687"/>
                </a:lnTo>
                <a:lnTo>
                  <a:pt x="2400" y="730"/>
                </a:lnTo>
                <a:lnTo>
                  <a:pt x="2360" y="774"/>
                </a:lnTo>
                <a:lnTo>
                  <a:pt x="2320" y="820"/>
                </a:lnTo>
                <a:lnTo>
                  <a:pt x="2285" y="868"/>
                </a:lnTo>
                <a:lnTo>
                  <a:pt x="2293" y="872"/>
                </a:lnTo>
                <a:lnTo>
                  <a:pt x="2299" y="876"/>
                </a:lnTo>
                <a:lnTo>
                  <a:pt x="2307" y="880"/>
                </a:lnTo>
                <a:lnTo>
                  <a:pt x="2301" y="892"/>
                </a:lnTo>
                <a:lnTo>
                  <a:pt x="2295" y="906"/>
                </a:lnTo>
                <a:lnTo>
                  <a:pt x="2291" y="916"/>
                </a:lnTo>
                <a:lnTo>
                  <a:pt x="2297" y="916"/>
                </a:lnTo>
                <a:lnTo>
                  <a:pt x="2301" y="916"/>
                </a:lnTo>
                <a:lnTo>
                  <a:pt x="2307" y="916"/>
                </a:lnTo>
                <a:lnTo>
                  <a:pt x="2303" y="934"/>
                </a:lnTo>
                <a:lnTo>
                  <a:pt x="2291" y="948"/>
                </a:lnTo>
                <a:lnTo>
                  <a:pt x="2275" y="958"/>
                </a:lnTo>
                <a:lnTo>
                  <a:pt x="2257" y="966"/>
                </a:lnTo>
                <a:lnTo>
                  <a:pt x="2241" y="974"/>
                </a:lnTo>
                <a:lnTo>
                  <a:pt x="2225" y="982"/>
                </a:lnTo>
                <a:lnTo>
                  <a:pt x="2235" y="998"/>
                </a:lnTo>
                <a:lnTo>
                  <a:pt x="2235" y="1014"/>
                </a:lnTo>
                <a:lnTo>
                  <a:pt x="2227" y="1026"/>
                </a:lnTo>
                <a:lnTo>
                  <a:pt x="2215" y="1032"/>
                </a:lnTo>
                <a:lnTo>
                  <a:pt x="2197" y="1034"/>
                </a:lnTo>
                <a:lnTo>
                  <a:pt x="2187" y="1028"/>
                </a:lnTo>
                <a:lnTo>
                  <a:pt x="2175" y="1018"/>
                </a:lnTo>
                <a:lnTo>
                  <a:pt x="2161" y="1006"/>
                </a:lnTo>
                <a:lnTo>
                  <a:pt x="2145" y="994"/>
                </a:lnTo>
                <a:lnTo>
                  <a:pt x="2135" y="994"/>
                </a:lnTo>
                <a:lnTo>
                  <a:pt x="2123" y="994"/>
                </a:lnTo>
                <a:lnTo>
                  <a:pt x="2075" y="994"/>
                </a:lnTo>
                <a:lnTo>
                  <a:pt x="2031" y="996"/>
                </a:lnTo>
                <a:lnTo>
                  <a:pt x="1987" y="994"/>
                </a:lnTo>
                <a:lnTo>
                  <a:pt x="1947" y="986"/>
                </a:lnTo>
                <a:lnTo>
                  <a:pt x="1905" y="972"/>
                </a:lnTo>
                <a:lnTo>
                  <a:pt x="1863" y="948"/>
                </a:lnTo>
                <a:lnTo>
                  <a:pt x="1833" y="924"/>
                </a:lnTo>
                <a:lnTo>
                  <a:pt x="1803" y="896"/>
                </a:lnTo>
                <a:lnTo>
                  <a:pt x="1773" y="870"/>
                </a:lnTo>
                <a:lnTo>
                  <a:pt x="1743" y="846"/>
                </a:lnTo>
                <a:lnTo>
                  <a:pt x="1709" y="826"/>
                </a:lnTo>
                <a:lnTo>
                  <a:pt x="1683" y="820"/>
                </a:lnTo>
                <a:lnTo>
                  <a:pt x="1661" y="820"/>
                </a:lnTo>
                <a:lnTo>
                  <a:pt x="1642" y="830"/>
                </a:lnTo>
                <a:lnTo>
                  <a:pt x="1624" y="844"/>
                </a:lnTo>
                <a:lnTo>
                  <a:pt x="1612" y="864"/>
                </a:lnTo>
                <a:lnTo>
                  <a:pt x="1602" y="886"/>
                </a:lnTo>
                <a:lnTo>
                  <a:pt x="1598" y="910"/>
                </a:lnTo>
                <a:lnTo>
                  <a:pt x="1596" y="934"/>
                </a:lnTo>
                <a:lnTo>
                  <a:pt x="1604" y="986"/>
                </a:lnTo>
                <a:lnTo>
                  <a:pt x="1622" y="1036"/>
                </a:lnTo>
                <a:lnTo>
                  <a:pt x="1644" y="1084"/>
                </a:lnTo>
                <a:lnTo>
                  <a:pt x="1671" y="1128"/>
                </a:lnTo>
                <a:lnTo>
                  <a:pt x="1681" y="1142"/>
                </a:lnTo>
                <a:lnTo>
                  <a:pt x="1699" y="1156"/>
                </a:lnTo>
                <a:lnTo>
                  <a:pt x="1717" y="1172"/>
                </a:lnTo>
                <a:lnTo>
                  <a:pt x="1737" y="1188"/>
                </a:lnTo>
                <a:lnTo>
                  <a:pt x="1757" y="1204"/>
                </a:lnTo>
                <a:lnTo>
                  <a:pt x="1775" y="1222"/>
                </a:lnTo>
                <a:lnTo>
                  <a:pt x="1789" y="1238"/>
                </a:lnTo>
                <a:lnTo>
                  <a:pt x="1795" y="1254"/>
                </a:lnTo>
                <a:lnTo>
                  <a:pt x="1793" y="1270"/>
                </a:lnTo>
                <a:lnTo>
                  <a:pt x="1783" y="1284"/>
                </a:lnTo>
                <a:lnTo>
                  <a:pt x="1761" y="1296"/>
                </a:lnTo>
                <a:lnTo>
                  <a:pt x="1733" y="1304"/>
                </a:lnTo>
                <a:lnTo>
                  <a:pt x="1697" y="1310"/>
                </a:lnTo>
                <a:lnTo>
                  <a:pt x="1659" y="1310"/>
                </a:lnTo>
                <a:lnTo>
                  <a:pt x="1622" y="1306"/>
                </a:lnTo>
                <a:lnTo>
                  <a:pt x="1588" y="1300"/>
                </a:lnTo>
                <a:lnTo>
                  <a:pt x="1562" y="1288"/>
                </a:lnTo>
                <a:lnTo>
                  <a:pt x="1536" y="1268"/>
                </a:lnTo>
                <a:lnTo>
                  <a:pt x="1516" y="1240"/>
                </a:lnTo>
                <a:lnTo>
                  <a:pt x="1502" y="1208"/>
                </a:lnTo>
                <a:lnTo>
                  <a:pt x="1490" y="1172"/>
                </a:lnTo>
                <a:lnTo>
                  <a:pt x="1480" y="1136"/>
                </a:lnTo>
                <a:lnTo>
                  <a:pt x="1472" y="1100"/>
                </a:lnTo>
                <a:lnTo>
                  <a:pt x="1462" y="1068"/>
                </a:lnTo>
                <a:lnTo>
                  <a:pt x="1458" y="1052"/>
                </a:lnTo>
                <a:lnTo>
                  <a:pt x="1456" y="1034"/>
                </a:lnTo>
                <a:lnTo>
                  <a:pt x="1452" y="1012"/>
                </a:lnTo>
                <a:lnTo>
                  <a:pt x="1450" y="990"/>
                </a:lnTo>
                <a:lnTo>
                  <a:pt x="1446" y="966"/>
                </a:lnTo>
                <a:lnTo>
                  <a:pt x="1442" y="944"/>
                </a:lnTo>
                <a:lnTo>
                  <a:pt x="1434" y="926"/>
                </a:lnTo>
                <a:lnTo>
                  <a:pt x="1426" y="910"/>
                </a:lnTo>
                <a:lnTo>
                  <a:pt x="1416" y="898"/>
                </a:lnTo>
                <a:lnTo>
                  <a:pt x="1402" y="892"/>
                </a:lnTo>
                <a:lnTo>
                  <a:pt x="1384" y="892"/>
                </a:lnTo>
                <a:lnTo>
                  <a:pt x="1364" y="902"/>
                </a:lnTo>
                <a:lnTo>
                  <a:pt x="1338" y="920"/>
                </a:lnTo>
                <a:lnTo>
                  <a:pt x="1318" y="944"/>
                </a:lnTo>
                <a:lnTo>
                  <a:pt x="1304" y="970"/>
                </a:lnTo>
                <a:lnTo>
                  <a:pt x="1298" y="998"/>
                </a:lnTo>
                <a:lnTo>
                  <a:pt x="1298" y="1028"/>
                </a:lnTo>
                <a:lnTo>
                  <a:pt x="1302" y="1058"/>
                </a:lnTo>
                <a:lnTo>
                  <a:pt x="1308" y="1088"/>
                </a:lnTo>
                <a:lnTo>
                  <a:pt x="1316" y="1116"/>
                </a:lnTo>
                <a:lnTo>
                  <a:pt x="1326" y="1150"/>
                </a:lnTo>
                <a:lnTo>
                  <a:pt x="1334" y="1184"/>
                </a:lnTo>
                <a:lnTo>
                  <a:pt x="1346" y="1216"/>
                </a:lnTo>
                <a:lnTo>
                  <a:pt x="1354" y="1232"/>
                </a:lnTo>
                <a:lnTo>
                  <a:pt x="1366" y="1248"/>
                </a:lnTo>
                <a:lnTo>
                  <a:pt x="1378" y="1266"/>
                </a:lnTo>
                <a:lnTo>
                  <a:pt x="1388" y="1282"/>
                </a:lnTo>
                <a:lnTo>
                  <a:pt x="1392" y="1298"/>
                </a:lnTo>
                <a:lnTo>
                  <a:pt x="1388" y="1316"/>
                </a:lnTo>
                <a:lnTo>
                  <a:pt x="1374" y="1330"/>
                </a:lnTo>
                <a:lnTo>
                  <a:pt x="1354" y="1342"/>
                </a:lnTo>
                <a:lnTo>
                  <a:pt x="1330" y="1351"/>
                </a:lnTo>
                <a:lnTo>
                  <a:pt x="1302" y="1357"/>
                </a:lnTo>
                <a:lnTo>
                  <a:pt x="1274" y="1361"/>
                </a:lnTo>
                <a:lnTo>
                  <a:pt x="1244" y="1363"/>
                </a:lnTo>
                <a:lnTo>
                  <a:pt x="1220" y="1363"/>
                </a:lnTo>
                <a:lnTo>
                  <a:pt x="1198" y="1361"/>
                </a:lnTo>
                <a:lnTo>
                  <a:pt x="1182" y="1355"/>
                </a:lnTo>
                <a:lnTo>
                  <a:pt x="1162" y="1346"/>
                </a:lnTo>
                <a:lnTo>
                  <a:pt x="1152" y="1336"/>
                </a:lnTo>
                <a:lnTo>
                  <a:pt x="1150" y="1326"/>
                </a:lnTo>
                <a:lnTo>
                  <a:pt x="1152" y="1314"/>
                </a:lnTo>
                <a:lnTo>
                  <a:pt x="1156" y="1298"/>
                </a:lnTo>
                <a:lnTo>
                  <a:pt x="1162" y="1278"/>
                </a:lnTo>
                <a:lnTo>
                  <a:pt x="1164" y="1248"/>
                </a:lnTo>
                <a:lnTo>
                  <a:pt x="1160" y="1216"/>
                </a:lnTo>
                <a:lnTo>
                  <a:pt x="1152" y="1188"/>
                </a:lnTo>
                <a:lnTo>
                  <a:pt x="1144" y="1160"/>
                </a:lnTo>
                <a:lnTo>
                  <a:pt x="1118" y="1086"/>
                </a:lnTo>
                <a:lnTo>
                  <a:pt x="1094" y="1012"/>
                </a:lnTo>
                <a:lnTo>
                  <a:pt x="1074" y="938"/>
                </a:lnTo>
                <a:lnTo>
                  <a:pt x="1052" y="944"/>
                </a:lnTo>
                <a:lnTo>
                  <a:pt x="961" y="966"/>
                </a:lnTo>
                <a:lnTo>
                  <a:pt x="867" y="980"/>
                </a:lnTo>
                <a:lnTo>
                  <a:pt x="771" y="988"/>
                </a:lnTo>
                <a:lnTo>
                  <a:pt x="733" y="988"/>
                </a:lnTo>
                <a:lnTo>
                  <a:pt x="701" y="984"/>
                </a:lnTo>
                <a:lnTo>
                  <a:pt x="667" y="974"/>
                </a:lnTo>
                <a:lnTo>
                  <a:pt x="633" y="960"/>
                </a:lnTo>
                <a:lnTo>
                  <a:pt x="597" y="940"/>
                </a:lnTo>
                <a:lnTo>
                  <a:pt x="561" y="916"/>
                </a:lnTo>
                <a:lnTo>
                  <a:pt x="525" y="898"/>
                </a:lnTo>
                <a:lnTo>
                  <a:pt x="513" y="914"/>
                </a:lnTo>
                <a:lnTo>
                  <a:pt x="495" y="932"/>
                </a:lnTo>
                <a:lnTo>
                  <a:pt x="485" y="978"/>
                </a:lnTo>
                <a:lnTo>
                  <a:pt x="475" y="1024"/>
                </a:lnTo>
                <a:lnTo>
                  <a:pt x="473" y="1070"/>
                </a:lnTo>
                <a:lnTo>
                  <a:pt x="479" y="1118"/>
                </a:lnTo>
                <a:lnTo>
                  <a:pt x="491" y="1144"/>
                </a:lnTo>
                <a:lnTo>
                  <a:pt x="509" y="1166"/>
                </a:lnTo>
                <a:lnTo>
                  <a:pt x="529" y="1184"/>
                </a:lnTo>
                <a:lnTo>
                  <a:pt x="553" y="1202"/>
                </a:lnTo>
                <a:lnTo>
                  <a:pt x="575" y="1220"/>
                </a:lnTo>
                <a:lnTo>
                  <a:pt x="595" y="1240"/>
                </a:lnTo>
                <a:lnTo>
                  <a:pt x="609" y="1266"/>
                </a:lnTo>
                <a:lnTo>
                  <a:pt x="603" y="1266"/>
                </a:lnTo>
                <a:lnTo>
                  <a:pt x="595" y="1266"/>
                </a:lnTo>
                <a:lnTo>
                  <a:pt x="589" y="1268"/>
                </a:lnTo>
                <a:lnTo>
                  <a:pt x="581" y="1268"/>
                </a:lnTo>
                <a:lnTo>
                  <a:pt x="589" y="1288"/>
                </a:lnTo>
                <a:lnTo>
                  <a:pt x="589" y="1304"/>
                </a:lnTo>
                <a:lnTo>
                  <a:pt x="583" y="1314"/>
                </a:lnTo>
                <a:lnTo>
                  <a:pt x="571" y="1322"/>
                </a:lnTo>
                <a:lnTo>
                  <a:pt x="555" y="1324"/>
                </a:lnTo>
                <a:lnTo>
                  <a:pt x="535" y="1324"/>
                </a:lnTo>
                <a:lnTo>
                  <a:pt x="515" y="1324"/>
                </a:lnTo>
                <a:lnTo>
                  <a:pt x="493" y="1320"/>
                </a:lnTo>
                <a:lnTo>
                  <a:pt x="473" y="1316"/>
                </a:lnTo>
                <a:lnTo>
                  <a:pt x="453" y="1312"/>
                </a:lnTo>
                <a:lnTo>
                  <a:pt x="437" y="1310"/>
                </a:lnTo>
                <a:lnTo>
                  <a:pt x="427" y="1306"/>
                </a:lnTo>
                <a:lnTo>
                  <a:pt x="397" y="1300"/>
                </a:lnTo>
                <a:lnTo>
                  <a:pt x="377" y="1290"/>
                </a:lnTo>
                <a:lnTo>
                  <a:pt x="365" y="1280"/>
                </a:lnTo>
                <a:lnTo>
                  <a:pt x="359" y="1266"/>
                </a:lnTo>
                <a:lnTo>
                  <a:pt x="355" y="1250"/>
                </a:lnTo>
                <a:lnTo>
                  <a:pt x="353" y="1232"/>
                </a:lnTo>
                <a:lnTo>
                  <a:pt x="349" y="1210"/>
                </a:lnTo>
                <a:lnTo>
                  <a:pt x="343" y="1188"/>
                </a:lnTo>
                <a:lnTo>
                  <a:pt x="331" y="1164"/>
                </a:lnTo>
                <a:lnTo>
                  <a:pt x="318" y="1150"/>
                </a:lnTo>
                <a:lnTo>
                  <a:pt x="306" y="1132"/>
                </a:lnTo>
                <a:lnTo>
                  <a:pt x="294" y="1118"/>
                </a:lnTo>
                <a:lnTo>
                  <a:pt x="284" y="1100"/>
                </a:lnTo>
                <a:lnTo>
                  <a:pt x="278" y="1076"/>
                </a:lnTo>
                <a:lnTo>
                  <a:pt x="280" y="1042"/>
                </a:lnTo>
                <a:lnTo>
                  <a:pt x="288" y="1008"/>
                </a:lnTo>
                <a:lnTo>
                  <a:pt x="296" y="976"/>
                </a:lnTo>
                <a:lnTo>
                  <a:pt x="302" y="944"/>
                </a:lnTo>
                <a:lnTo>
                  <a:pt x="308" y="914"/>
                </a:lnTo>
                <a:lnTo>
                  <a:pt x="310" y="888"/>
                </a:lnTo>
                <a:lnTo>
                  <a:pt x="310" y="864"/>
                </a:lnTo>
                <a:lnTo>
                  <a:pt x="302" y="842"/>
                </a:lnTo>
                <a:lnTo>
                  <a:pt x="284" y="822"/>
                </a:lnTo>
                <a:lnTo>
                  <a:pt x="256" y="804"/>
                </a:lnTo>
                <a:lnTo>
                  <a:pt x="234" y="866"/>
                </a:lnTo>
                <a:lnTo>
                  <a:pt x="222" y="928"/>
                </a:lnTo>
                <a:lnTo>
                  <a:pt x="218" y="990"/>
                </a:lnTo>
                <a:lnTo>
                  <a:pt x="222" y="1052"/>
                </a:lnTo>
                <a:lnTo>
                  <a:pt x="232" y="1118"/>
                </a:lnTo>
                <a:lnTo>
                  <a:pt x="240" y="1148"/>
                </a:lnTo>
                <a:lnTo>
                  <a:pt x="252" y="1172"/>
                </a:lnTo>
                <a:lnTo>
                  <a:pt x="266" y="1192"/>
                </a:lnTo>
                <a:lnTo>
                  <a:pt x="284" y="1210"/>
                </a:lnTo>
                <a:lnTo>
                  <a:pt x="300" y="1230"/>
                </a:lnTo>
                <a:lnTo>
                  <a:pt x="316" y="1254"/>
                </a:lnTo>
                <a:lnTo>
                  <a:pt x="324" y="1274"/>
                </a:lnTo>
                <a:lnTo>
                  <a:pt x="328" y="1290"/>
                </a:lnTo>
                <a:lnTo>
                  <a:pt x="326" y="1302"/>
                </a:lnTo>
                <a:lnTo>
                  <a:pt x="318" y="1310"/>
                </a:lnTo>
                <a:lnTo>
                  <a:pt x="310" y="1316"/>
                </a:lnTo>
                <a:lnTo>
                  <a:pt x="298" y="1320"/>
                </a:lnTo>
                <a:lnTo>
                  <a:pt x="286" y="1326"/>
                </a:lnTo>
                <a:lnTo>
                  <a:pt x="274" y="1330"/>
                </a:lnTo>
                <a:lnTo>
                  <a:pt x="262" y="1338"/>
                </a:lnTo>
                <a:lnTo>
                  <a:pt x="254" y="1348"/>
                </a:lnTo>
                <a:lnTo>
                  <a:pt x="232" y="1349"/>
                </a:lnTo>
                <a:lnTo>
                  <a:pt x="204" y="1346"/>
                </a:lnTo>
                <a:lnTo>
                  <a:pt x="176" y="1340"/>
                </a:lnTo>
                <a:lnTo>
                  <a:pt x="148" y="1330"/>
                </a:lnTo>
                <a:lnTo>
                  <a:pt x="124" y="1320"/>
                </a:lnTo>
                <a:lnTo>
                  <a:pt x="112" y="1308"/>
                </a:lnTo>
                <a:lnTo>
                  <a:pt x="108" y="1292"/>
                </a:lnTo>
                <a:lnTo>
                  <a:pt x="112" y="1274"/>
                </a:lnTo>
                <a:lnTo>
                  <a:pt x="118" y="1254"/>
                </a:lnTo>
                <a:lnTo>
                  <a:pt x="122" y="1236"/>
                </a:lnTo>
                <a:lnTo>
                  <a:pt x="124" y="1220"/>
                </a:lnTo>
                <a:lnTo>
                  <a:pt x="120" y="1198"/>
                </a:lnTo>
                <a:lnTo>
                  <a:pt x="114" y="1182"/>
                </a:lnTo>
                <a:lnTo>
                  <a:pt x="106" y="1166"/>
                </a:lnTo>
                <a:lnTo>
                  <a:pt x="100" y="1148"/>
                </a:lnTo>
                <a:lnTo>
                  <a:pt x="92" y="1090"/>
                </a:lnTo>
                <a:lnTo>
                  <a:pt x="88" y="1032"/>
                </a:lnTo>
                <a:lnTo>
                  <a:pt x="88" y="974"/>
                </a:lnTo>
                <a:lnTo>
                  <a:pt x="86" y="918"/>
                </a:lnTo>
                <a:lnTo>
                  <a:pt x="78" y="860"/>
                </a:lnTo>
                <a:lnTo>
                  <a:pt x="64" y="804"/>
                </a:lnTo>
                <a:lnTo>
                  <a:pt x="44" y="752"/>
                </a:lnTo>
                <a:lnTo>
                  <a:pt x="28" y="699"/>
                </a:lnTo>
                <a:lnTo>
                  <a:pt x="12" y="645"/>
                </a:lnTo>
                <a:lnTo>
                  <a:pt x="4" y="589"/>
                </a:lnTo>
                <a:lnTo>
                  <a:pt x="0" y="533"/>
                </a:lnTo>
                <a:lnTo>
                  <a:pt x="6" y="477"/>
                </a:lnTo>
                <a:lnTo>
                  <a:pt x="20" y="423"/>
                </a:lnTo>
                <a:lnTo>
                  <a:pt x="36" y="391"/>
                </a:lnTo>
                <a:lnTo>
                  <a:pt x="56" y="365"/>
                </a:lnTo>
                <a:lnTo>
                  <a:pt x="76" y="343"/>
                </a:lnTo>
                <a:lnTo>
                  <a:pt x="100" y="323"/>
                </a:lnTo>
                <a:lnTo>
                  <a:pt x="126" y="299"/>
                </a:lnTo>
                <a:lnTo>
                  <a:pt x="160" y="263"/>
                </a:lnTo>
                <a:lnTo>
                  <a:pt x="190" y="221"/>
                </a:lnTo>
                <a:lnTo>
                  <a:pt x="216" y="177"/>
                </a:lnTo>
                <a:lnTo>
                  <a:pt x="244" y="133"/>
                </a:lnTo>
                <a:lnTo>
                  <a:pt x="246" y="129"/>
                </a:lnTo>
                <a:lnTo>
                  <a:pt x="264" y="107"/>
                </a:lnTo>
                <a:lnTo>
                  <a:pt x="282" y="93"/>
                </a:lnTo>
                <a:lnTo>
                  <a:pt x="300" y="88"/>
                </a:lnTo>
                <a:lnTo>
                  <a:pt x="320" y="84"/>
                </a:lnTo>
                <a:lnTo>
                  <a:pt x="341" y="84"/>
                </a:lnTo>
                <a:lnTo>
                  <a:pt x="367" y="84"/>
                </a:lnTo>
                <a:lnTo>
                  <a:pt x="397" y="80"/>
                </a:lnTo>
                <a:lnTo>
                  <a:pt x="425" y="74"/>
                </a:lnTo>
                <a:lnTo>
                  <a:pt x="451" y="64"/>
                </a:lnTo>
                <a:lnTo>
                  <a:pt x="475" y="52"/>
                </a:lnTo>
                <a:lnTo>
                  <a:pt x="499" y="44"/>
                </a:lnTo>
                <a:lnTo>
                  <a:pt x="525" y="38"/>
                </a:lnTo>
                <a:lnTo>
                  <a:pt x="557" y="40"/>
                </a:lnTo>
                <a:lnTo>
                  <a:pt x="605" y="52"/>
                </a:lnTo>
                <a:lnTo>
                  <a:pt x="653" y="66"/>
                </a:lnTo>
                <a:lnTo>
                  <a:pt x="699" y="80"/>
                </a:lnTo>
                <a:lnTo>
                  <a:pt x="747" y="88"/>
                </a:lnTo>
                <a:lnTo>
                  <a:pt x="813" y="89"/>
                </a:lnTo>
                <a:lnTo>
                  <a:pt x="879" y="86"/>
                </a:lnTo>
                <a:lnTo>
                  <a:pt x="943" y="80"/>
                </a:lnTo>
                <a:lnTo>
                  <a:pt x="1012" y="68"/>
                </a:lnTo>
                <a:lnTo>
                  <a:pt x="1078" y="50"/>
                </a:lnTo>
                <a:lnTo>
                  <a:pt x="1144" y="28"/>
                </a:lnTo>
                <a:lnTo>
                  <a:pt x="1210" y="10"/>
                </a:lnTo>
                <a:lnTo>
                  <a:pt x="1264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110" tIns="45558" rIns="91110" bIns="45558" numCol="1" anchor="t" anchorCtr="0" compatLnSpc="1">
            <a:prstTxWarp prst="textNoShape">
              <a:avLst/>
            </a:prstTxWarp>
          </a:bodyPr>
          <a:lstStyle/>
          <a:p>
            <a:pPr defTabSz="911203"/>
            <a:endParaRPr lang="en-US" sz="1568">
              <a:solidFill>
                <a:srgbClr val="00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270456" y="2902582"/>
            <a:ext cx="513521" cy="48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67%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23%</a:t>
            </a:r>
            <a:r>
              <a:rPr lang="en-GB" sz="1568" baseline="30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2116530" y="1962956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&lt;0.1 km²</a:t>
            </a: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3308952" y="1962956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&lt;1-10 km²</a:t>
            </a:r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>
            <a:off x="5430687" y="1962956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&lt;10-100 km²</a:t>
            </a: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7157325" y="1962956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~10-19,485 km²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2116530" y="2547213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2-5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3519482" y="2547213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~20</a:t>
            </a: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5430687" y="2547213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Up to 1400</a:t>
            </a:r>
            <a:r>
              <a:rPr lang="en-GB" sz="1568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7157325" y="2547213"/>
            <a:ext cx="1448393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568" dirty="0">
                <a:solidFill>
                  <a:srgbClr val="000000"/>
                </a:solidFill>
              </a:rPr>
              <a:t>5-8800</a:t>
            </a:r>
            <a:r>
              <a:rPr lang="en-GB" sz="1568" baseline="30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796793" y="1612541"/>
            <a:ext cx="1448393" cy="266683"/>
            <a:chOff x="3771616" y="1387727"/>
            <a:chExt cx="1482205" cy="266699"/>
          </a:xfrm>
        </p:grpSpPr>
        <p:sp>
          <p:nvSpPr>
            <p:cNvPr id="105" name="TextBox 104"/>
            <p:cNvSpPr txBox="1">
              <a:spLocks/>
            </p:cNvSpPr>
            <p:nvPr/>
          </p:nvSpPr>
          <p:spPr>
            <a:xfrm>
              <a:off x="3771616" y="1387727"/>
              <a:ext cx="148220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GB" sz="1568" b="1" dirty="0">
                  <a:solidFill>
                    <a:srgbClr val="0B4623"/>
                  </a:solidFill>
                </a:rPr>
                <a:t>Paddocks 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771616" y="1654426"/>
              <a:ext cx="1482205" cy="0"/>
            </a:xfrm>
            <a:prstGeom prst="straightConnector1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116530" y="1612541"/>
            <a:ext cx="1448393" cy="266683"/>
            <a:chOff x="2004671" y="1387727"/>
            <a:chExt cx="1482205" cy="266699"/>
          </a:xfrm>
        </p:grpSpPr>
        <p:sp>
          <p:nvSpPr>
            <p:cNvPr id="104" name="TextBox 103"/>
            <p:cNvSpPr txBox="1">
              <a:spLocks/>
            </p:cNvSpPr>
            <p:nvPr/>
          </p:nvSpPr>
          <p:spPr>
            <a:xfrm>
              <a:off x="2004671" y="1387727"/>
              <a:ext cx="148220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GB" sz="1568" b="1" dirty="0">
                  <a:solidFill>
                    <a:srgbClr val="0B4623"/>
                  </a:solidFill>
                </a:rPr>
                <a:t>Zoo Pen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004671" y="1654426"/>
              <a:ext cx="1052475" cy="0"/>
            </a:xfrm>
            <a:prstGeom prst="straightConnector1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157325" y="1612541"/>
            <a:ext cx="1448393" cy="266683"/>
            <a:chOff x="7163134" y="1387727"/>
            <a:chExt cx="1482205" cy="266699"/>
          </a:xfrm>
        </p:grpSpPr>
        <p:sp>
          <p:nvSpPr>
            <p:cNvPr id="106" name="TextBox 105"/>
            <p:cNvSpPr txBox="1">
              <a:spLocks/>
            </p:cNvSpPr>
            <p:nvPr/>
          </p:nvSpPr>
          <p:spPr>
            <a:xfrm>
              <a:off x="7163134" y="1387727"/>
              <a:ext cx="148220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GB" sz="1568" b="1" dirty="0">
                  <a:solidFill>
                    <a:srgbClr val="0B4623"/>
                  </a:solidFill>
                </a:rPr>
                <a:t>Wild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7163134" y="1654426"/>
              <a:ext cx="1482205" cy="0"/>
            </a:xfrm>
            <a:prstGeom prst="straightConnector1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477074" y="1371270"/>
            <a:ext cx="1448393" cy="507966"/>
            <a:chOff x="5396191" y="1146429"/>
            <a:chExt cx="1482205" cy="507997"/>
          </a:xfrm>
        </p:grpSpPr>
        <p:sp>
          <p:nvSpPr>
            <p:cNvPr id="114" name="TextBox 113"/>
            <p:cNvSpPr txBox="1">
              <a:spLocks/>
            </p:cNvSpPr>
            <p:nvPr/>
          </p:nvSpPr>
          <p:spPr>
            <a:xfrm>
              <a:off x="5396191" y="1146429"/>
              <a:ext cx="1482205" cy="482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B4623"/>
                </a:buClr>
              </a:pPr>
              <a:r>
                <a:rPr lang="en-GB" sz="1568" b="1" dirty="0">
                  <a:solidFill>
                    <a:srgbClr val="0B4623"/>
                  </a:solidFill>
                </a:rPr>
                <a:t>Intensive operations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5396191" y="1654426"/>
              <a:ext cx="1482205" cy="0"/>
            </a:xfrm>
            <a:prstGeom prst="straightConnector1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2084028" y="5100567"/>
            <a:ext cx="6565660" cy="523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0" tIns="45558" rIns="91110" bIns="45558" rtlCol="0" anchor="ctr"/>
          <a:lstStyle/>
          <a:p>
            <a:pPr algn="ctr" defTabSz="911203"/>
            <a:endParaRPr lang="en-US" sz="1568" dirty="0" err="1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2116531" y="4627454"/>
            <a:ext cx="6489181" cy="12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341666" indent="-341666">
              <a:buClr>
                <a:srgbClr val="0B4623"/>
              </a:buClr>
              <a:buFontTx/>
              <a:buAutoNum type="arabicPeriod"/>
            </a:pPr>
            <a:r>
              <a:rPr lang="en-GB" sz="1568" dirty="0">
                <a:solidFill>
                  <a:srgbClr val="000000"/>
                </a:solidFill>
              </a:rPr>
              <a:t>Do not put all effort on just one management model</a:t>
            </a:r>
          </a:p>
          <a:p>
            <a:pPr marL="341666" indent="-341666">
              <a:buClr>
                <a:srgbClr val="0B4623"/>
              </a:buClr>
              <a:buFontTx/>
              <a:buAutoNum type="arabicPeriod"/>
            </a:pPr>
            <a:r>
              <a:rPr lang="en-GB" sz="1568" dirty="0">
                <a:solidFill>
                  <a:srgbClr val="000000"/>
                </a:solidFill>
              </a:rPr>
              <a:t>Acknowledge different benefits of different land uses</a:t>
            </a:r>
          </a:p>
          <a:p>
            <a:pPr marL="341666" indent="-341666">
              <a:buClr>
                <a:srgbClr val="0B4623"/>
              </a:buClr>
              <a:buFontTx/>
              <a:buAutoNum type="arabicPeriod"/>
            </a:pPr>
            <a:r>
              <a:rPr lang="en-GB" sz="1568" dirty="0">
                <a:solidFill>
                  <a:srgbClr val="000000"/>
                </a:solidFill>
              </a:rPr>
              <a:t>Optimise usage of different land-uses in the short term to boost numbers and provide insurance policies</a:t>
            </a:r>
          </a:p>
          <a:p>
            <a:pPr marL="341666" indent="-341666">
              <a:buClr>
                <a:srgbClr val="0B4623"/>
              </a:buClr>
              <a:buFontTx/>
              <a:buAutoNum type="arabicPeriod"/>
            </a:pPr>
            <a:r>
              <a:rPr lang="en-GB" sz="1568" dirty="0">
                <a:solidFill>
                  <a:srgbClr val="000000"/>
                </a:solidFill>
              </a:rPr>
              <a:t>Priority is long term conservation in the wild environment</a:t>
            </a:r>
          </a:p>
        </p:txBody>
      </p: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5361121" y="1361401"/>
            <a:ext cx="0" cy="2097522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7096522" y="860652"/>
            <a:ext cx="1664643" cy="180947"/>
            <a:chOff x="8026400" y="269955"/>
            <a:chExt cx="1664643" cy="180958"/>
          </a:xfrm>
        </p:grpSpPr>
        <p:sp>
          <p:nvSpPr>
            <p:cNvPr id="128" name="Legend1"/>
            <p:cNvSpPr>
              <a:spLocks noChangeArrowheads="1"/>
            </p:cNvSpPr>
            <p:nvPr/>
          </p:nvSpPr>
          <p:spPr bwMode="auto">
            <a:xfrm>
              <a:off x="8280400" y="269955"/>
              <a:ext cx="1410643" cy="180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2128">
                <a:buClr>
                  <a:srgbClr val="0B4623"/>
                </a:buClr>
              </a:pPr>
              <a:r>
                <a:rPr lang="en-US" sz="1176" dirty="0">
                  <a:solidFill>
                    <a:srgbClr val="000000"/>
                  </a:solidFill>
                </a:rPr>
                <a:t>Detailed in next page</a:t>
              </a:r>
            </a:p>
          </p:txBody>
        </p:sp>
        <p:sp>
          <p:nvSpPr>
            <p:cNvPr id="129" name="LegendRectangle1"/>
            <p:cNvSpPr>
              <a:spLocks noChangeArrowheads="1"/>
            </p:cNvSpPr>
            <p:nvPr/>
          </p:nvSpPr>
          <p:spPr bwMode="auto">
            <a:xfrm>
              <a:off x="8026400" y="281068"/>
              <a:ext cx="165100" cy="1603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1203"/>
              <a:endParaRPr lang="en-US" sz="1568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826155" y="860652"/>
            <a:ext cx="1137255" cy="180947"/>
            <a:chOff x="8026400" y="269955"/>
            <a:chExt cx="1137255" cy="180958"/>
          </a:xfrm>
        </p:grpSpPr>
        <p:sp>
          <p:nvSpPr>
            <p:cNvPr id="137" name="Legend1"/>
            <p:cNvSpPr>
              <a:spLocks noChangeArrowheads="1"/>
            </p:cNvSpPr>
            <p:nvPr/>
          </p:nvSpPr>
          <p:spPr bwMode="auto">
            <a:xfrm>
              <a:off x="8280400" y="269955"/>
              <a:ext cx="883255" cy="180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2128">
                <a:buClr>
                  <a:srgbClr val="0B4623"/>
                </a:buClr>
              </a:pPr>
              <a:r>
                <a:rPr lang="en-US" sz="1176" dirty="0">
                  <a:solidFill>
                    <a:srgbClr val="000000"/>
                  </a:solidFill>
                </a:rPr>
                <a:t>Not preferred</a:t>
              </a:r>
            </a:p>
          </p:txBody>
        </p:sp>
        <p:sp>
          <p:nvSpPr>
            <p:cNvPr id="138" name="LegendRectangle1"/>
            <p:cNvSpPr>
              <a:spLocks noChangeArrowheads="1"/>
            </p:cNvSpPr>
            <p:nvPr/>
          </p:nvSpPr>
          <p:spPr bwMode="auto">
            <a:xfrm>
              <a:off x="8026400" y="281068"/>
              <a:ext cx="165100" cy="160338"/>
            </a:xfrm>
            <a:prstGeom prst="rect">
              <a:avLst/>
            </a:prstGeom>
            <a:solidFill>
              <a:srgbClr val="FFABAB"/>
            </a:solidFill>
            <a:ln w="9525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1203"/>
              <a:endParaRPr lang="en-US" sz="1568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TextBox 63"/>
          <p:cNvSpPr txBox="1">
            <a:spLocks/>
          </p:cNvSpPr>
          <p:nvPr/>
        </p:nvSpPr>
        <p:spPr>
          <a:xfrm>
            <a:off x="259566" y="6028297"/>
            <a:ext cx="6489181" cy="1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980" dirty="0">
                <a:solidFill>
                  <a:srgbClr val="000000"/>
                </a:solidFill>
              </a:rPr>
              <a:t>1 1400	2 16488 	3 Private 23% / State 67%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2050394" y="1320091"/>
            <a:ext cx="1643860" cy="2161078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62556" y="1361393"/>
            <a:ext cx="1643860" cy="2161078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Marvin Title Tracker Circle"/>
          <p:cNvSpPr>
            <a:spLocks/>
          </p:cNvSpPr>
          <p:nvPr/>
        </p:nvSpPr>
        <p:spPr>
          <a:xfrm>
            <a:off x="171485" y="196119"/>
            <a:ext cx="361303" cy="36088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110" tIns="45558" rIns="91110" bIns="45558" rtlCol="0" anchor="ctr" anchorCtr="1">
            <a:noAutofit/>
          </a:bodyPr>
          <a:lstStyle/>
          <a:p>
            <a:pPr algn="ctr" defTabSz="911203"/>
            <a:r>
              <a:rPr lang="en-US" sz="1862" b="1" dirty="0">
                <a:solidFill>
                  <a:srgbClr val="0B4623"/>
                </a:solidFill>
              </a:rPr>
              <a:t>D1</a:t>
            </a:r>
          </a:p>
        </p:txBody>
      </p:sp>
    </p:spTree>
    <p:extLst>
      <p:ext uri="{BB962C8B-B14F-4D97-AF65-F5344CB8AC3E}">
        <p14:creationId xmlns:p14="http://schemas.microsoft.com/office/powerpoint/2010/main" val="28973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437531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8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Aspiration</a:t>
            </a:r>
            <a:endParaRPr lang="en-US" dirty="0"/>
          </a:p>
        </p:txBody>
      </p:sp>
      <p:sp>
        <p:nvSpPr>
          <p:cNvPr id="6" name="TextBox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56508" y="2117343"/>
            <a:ext cx="5394036" cy="183564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 sz="13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77109" y="2204168"/>
            <a:ext cx="515283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chemeClr val="accent5"/>
                </a:solidFill>
              </a:rPr>
              <a:t>“A robust integrated approach by all stakeholders to secure meta population of rhino in South Africa through effective reduction in the number of rhino killed through poaching by 11.1%, resulting in increase </a:t>
            </a:r>
            <a:r>
              <a:rPr lang="en-US" sz="1800" kern="0" dirty="0" smtClean="0">
                <a:solidFill>
                  <a:schemeClr val="accent5"/>
                </a:solidFill>
              </a:rPr>
              <a:t>in the </a:t>
            </a:r>
            <a:r>
              <a:rPr lang="en-US" sz="1800" kern="0" dirty="0">
                <a:solidFill>
                  <a:schemeClr val="accent5"/>
                </a:solidFill>
              </a:rPr>
              <a:t>population at 2% p.a. through 2020”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9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43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04" y="230188"/>
            <a:ext cx="878998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/>
            <a:r>
              <a:rPr lang="en-US" dirty="0" smtClean="0"/>
              <a:t>The lab has identified top 20 key populations / reserves that </a:t>
            </a:r>
            <a:r>
              <a:rPr lang="en-US" dirty="0"/>
              <a:t>conserve 80% of South African and 56% of the world’s rhinos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0" y="974457"/>
            <a:ext cx="8961437" cy="495300"/>
            <a:chOff x="119063" y="1058863"/>
            <a:chExt cx="8961437" cy="495300"/>
          </a:xfrm>
        </p:grpSpPr>
        <p:sp>
          <p:nvSpPr>
            <p:cNvPr id="53" name="Rectangle 52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4" name="Straight Connector 53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4. Footnote"/>
          <p:cNvSpPr txBox="1">
            <a:spLocks noChangeArrowheads="1"/>
          </p:cNvSpPr>
          <p:nvPr/>
        </p:nvSpPr>
        <p:spPr bwMode="auto">
          <a:xfrm>
            <a:off x="163195" y="5670057"/>
            <a:ext cx="86182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9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</a:t>
            </a:r>
            <a:r>
              <a:rPr lang="en-GB" dirty="0"/>
              <a:t>1 The properties selected were either </a:t>
            </a:r>
            <a:r>
              <a:rPr lang="en-GB" dirty="0" err="1"/>
              <a:t>IUCN</a:t>
            </a:r>
            <a:r>
              <a:rPr lang="en-GB" dirty="0"/>
              <a:t> </a:t>
            </a:r>
            <a:r>
              <a:rPr lang="en-GB" dirty="0" err="1"/>
              <a:t>SSC</a:t>
            </a:r>
            <a:r>
              <a:rPr lang="en-GB" dirty="0"/>
              <a:t> </a:t>
            </a:r>
            <a:r>
              <a:rPr lang="en-GB" dirty="0" err="1"/>
              <a:t>AfRSG</a:t>
            </a:r>
            <a:r>
              <a:rPr lang="en-GB" dirty="0"/>
              <a:t>-rated Key black rhino populations &gt;50, and/or Key white rhino populations &gt;100 or Key white rhino populations &gt;50 that also had black rhino reserve and &gt;100  rhinos in total. </a:t>
            </a:r>
            <a:endParaRPr lang="en-US" dirty="0"/>
          </a:p>
          <a:p>
            <a:r>
              <a:rPr lang="en-GB" dirty="0" smtClean="0"/>
              <a:t>2  </a:t>
            </a:r>
            <a:r>
              <a:rPr lang="en-GB" dirty="0"/>
              <a:t>These 20 key reserves conserve 71%, 67% and 100% of the country’s </a:t>
            </a:r>
            <a:r>
              <a:rPr lang="en-GB" dirty="0" err="1"/>
              <a:t>D.b.minor</a:t>
            </a:r>
            <a:r>
              <a:rPr lang="en-GB" dirty="0"/>
              <a:t>, </a:t>
            </a:r>
            <a:r>
              <a:rPr lang="en-GB" dirty="0" err="1"/>
              <a:t>D.b.bicornis</a:t>
            </a:r>
            <a:r>
              <a:rPr lang="en-GB" dirty="0"/>
              <a:t> and </a:t>
            </a:r>
            <a:r>
              <a:rPr lang="en-GB" dirty="0" err="1"/>
              <a:t>D.b.michaeli</a:t>
            </a:r>
            <a:r>
              <a:rPr lang="en-GB" dirty="0"/>
              <a:t> </a:t>
            </a:r>
            <a:r>
              <a:rPr lang="en-GB" dirty="0" err="1"/>
              <a:t>metapopulations</a:t>
            </a:r>
            <a:r>
              <a:rPr lang="en-GB" dirty="0"/>
              <a:t> respectively. Globally these populations conserve 51% of Africa’s </a:t>
            </a:r>
            <a:r>
              <a:rPr lang="en-GB" dirty="0" err="1"/>
              <a:t>D.b.minor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8" name="Rectangle 47"/>
          <p:cNvSpPr>
            <a:spLocks/>
          </p:cNvSpPr>
          <p:nvPr/>
        </p:nvSpPr>
        <p:spPr bwMode="gray">
          <a:xfrm>
            <a:off x="253621" y="1016547"/>
            <a:ext cx="5992433" cy="460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300" dirty="0">
              <a:latin typeface="+mn-lt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53621" y="1016547"/>
            <a:ext cx="5992433" cy="36086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Identified key rhino populations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2500" y="2405762"/>
            <a:ext cx="4403269" cy="1470504"/>
            <a:chOff x="432500" y="2569042"/>
            <a:chExt cx="5155500" cy="1470504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432500" y="2569042"/>
              <a:ext cx="5155500" cy="0"/>
            </a:xfrm>
            <a:prstGeom prst="line">
              <a:avLst/>
            </a:prstGeom>
            <a:ln w="12700" cmpd="sng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432500" y="3198786"/>
              <a:ext cx="5016954" cy="0"/>
            </a:xfrm>
            <a:prstGeom prst="line">
              <a:avLst/>
            </a:prstGeom>
            <a:ln w="12700" cmpd="sng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432500" y="4039546"/>
              <a:ext cx="4975249" cy="0"/>
            </a:xfrm>
            <a:prstGeom prst="line">
              <a:avLst/>
            </a:prstGeom>
            <a:ln w="12700" cmpd="sng">
              <a:solidFill>
                <a:srgbClr val="80808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>
            <a:spLocks/>
          </p:cNvSpPr>
          <p:nvPr/>
        </p:nvSpPr>
        <p:spPr>
          <a:xfrm>
            <a:off x="6331845" y="1016547"/>
            <a:ext cx="2474477" cy="46085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  <a:effectLst/>
          <a:extLst/>
        </p:spPr>
        <p:txBody>
          <a:bodyPr wrap="square" lIns="91433" tIns="45717" rIns="91433" bIns="45717" rtlCol="0" anchor="ctr">
            <a:noAutofit/>
          </a:bodyPr>
          <a:lstStyle>
            <a:defPPr>
              <a:defRPr lang="en-US"/>
            </a:defPPr>
            <a:lvl1pPr>
              <a:buClr>
                <a:schemeClr val="tx2"/>
              </a:buClr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6445082" y="1471831"/>
            <a:ext cx="224800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These players will</a:t>
            </a:r>
          </a:p>
          <a:p>
            <a:pPr lvl="2">
              <a:buClr>
                <a:schemeClr val="bg1"/>
              </a:buClr>
            </a:pPr>
            <a:r>
              <a:rPr lang="en-US" dirty="0" err="1" smtClean="0">
                <a:solidFill>
                  <a:schemeClr val="bg1"/>
                </a:solidFill>
              </a:rPr>
              <a:t>Maximise</a:t>
            </a:r>
            <a:r>
              <a:rPr lang="en-US" dirty="0" smtClean="0">
                <a:solidFill>
                  <a:schemeClr val="bg1"/>
                </a:solidFill>
              </a:rPr>
              <a:t> “bang for the buck” in terms of conservation impact</a:t>
            </a:r>
          </a:p>
          <a:p>
            <a:pPr lvl="2">
              <a:buClr>
                <a:schemeClr val="bg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Should be </a:t>
            </a:r>
            <a:r>
              <a:rPr lang="en-US" dirty="0" err="1" smtClean="0">
                <a:solidFill>
                  <a:schemeClr val="bg1"/>
                </a:solidFill>
              </a:rPr>
              <a:t>prioritised</a:t>
            </a:r>
            <a:r>
              <a:rPr lang="en-US" dirty="0" smtClean="0">
                <a:solidFill>
                  <a:schemeClr val="bg1"/>
                </a:solidFill>
              </a:rPr>
              <a:t> to be supported</a:t>
            </a:r>
          </a:p>
          <a:p>
            <a:pPr lvl="2">
              <a:buClr>
                <a:schemeClr val="bg1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Suffer from exploding cost and limited </a:t>
            </a:r>
            <a:r>
              <a:rPr lang="en-US" dirty="0" err="1" smtClean="0">
                <a:solidFill>
                  <a:schemeClr val="bg1"/>
                </a:solidFill>
              </a:rPr>
              <a:t>monetisation</a:t>
            </a:r>
            <a:r>
              <a:rPr lang="en-US" dirty="0" smtClean="0">
                <a:solidFill>
                  <a:schemeClr val="bg1"/>
                </a:solidFill>
              </a:rPr>
              <a:t> potential</a:t>
            </a: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432500" y="2612912"/>
            <a:ext cx="1757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Private </a:t>
            </a:r>
            <a:endParaRPr lang="en-US" sz="1400" dirty="0"/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432500" y="3256723"/>
            <a:ext cx="17572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Public </a:t>
            </a:r>
            <a:endParaRPr lang="en-US" sz="1400" dirty="0"/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432500" y="3939627"/>
            <a:ext cx="137798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Share in rhino population</a:t>
            </a:r>
          </a:p>
          <a:p>
            <a:endParaRPr lang="en-US" sz="1400" dirty="0"/>
          </a:p>
          <a:p>
            <a:r>
              <a:rPr lang="en-US" sz="1400" dirty="0" smtClean="0"/>
              <a:t>South Africa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Africa</a:t>
            </a:r>
            <a:endParaRPr lang="en-US" sz="1400" dirty="0"/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2410888" y="4352816"/>
            <a:ext cx="10294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72%</a:t>
            </a:r>
            <a:endParaRPr lang="en-US" sz="1000" baseline="30000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>
            <a:spLocks/>
          </p:cNvSpPr>
          <p:nvPr/>
        </p:nvSpPr>
        <p:spPr>
          <a:xfrm>
            <a:off x="3652369" y="4352816"/>
            <a:ext cx="10294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81%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3947237" y="4993344"/>
            <a:ext cx="192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>
            <a:spLocks/>
          </p:cNvSpPr>
          <p:nvPr/>
        </p:nvSpPr>
        <p:spPr>
          <a:xfrm>
            <a:off x="2410887" y="5018445"/>
            <a:ext cx="10294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26%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>
            <a:spLocks/>
          </p:cNvSpPr>
          <p:nvPr/>
        </p:nvSpPr>
        <p:spPr>
          <a:xfrm>
            <a:off x="3652369" y="5018445"/>
            <a:ext cx="10294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73%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432500" y="1931721"/>
            <a:ext cx="175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Number of operations with species</a:t>
            </a:r>
            <a:endParaRPr lang="en-US" sz="1400" dirty="0"/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2606735" y="1839388"/>
            <a:ext cx="57259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13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3880797" y="1839388"/>
            <a:ext cx="57259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18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322288" y="1545846"/>
            <a:ext cx="1141487" cy="2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Black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2322288" y="1789686"/>
            <a:ext cx="11414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/>
          </p:cNvSpPr>
          <p:nvPr/>
        </p:nvSpPr>
        <p:spPr>
          <a:xfrm>
            <a:off x="2354868" y="4040917"/>
            <a:ext cx="1141487" cy="2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Black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3596350" y="1545846"/>
            <a:ext cx="1141487" cy="2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White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3596350" y="1789686"/>
            <a:ext cx="11414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/>
          </p:cNvSpPr>
          <p:nvPr/>
        </p:nvSpPr>
        <p:spPr>
          <a:xfrm>
            <a:off x="3596350" y="4040916"/>
            <a:ext cx="1141487" cy="2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White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2347607" y="2570686"/>
            <a:ext cx="1053365" cy="5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220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3674190" y="2557992"/>
            <a:ext cx="9028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2,850</a:t>
            </a: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2522794" y="3189605"/>
            <a:ext cx="9028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1,150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3634650" y="3177534"/>
            <a:ext cx="1103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12,000</a:t>
            </a:r>
          </a:p>
        </p:txBody>
      </p:sp>
      <p:sp>
        <p:nvSpPr>
          <p:cNvPr id="78" name="Tracker circle"/>
          <p:cNvSpPr/>
          <p:nvPr/>
        </p:nvSpPr>
        <p:spPr>
          <a:xfrm>
            <a:off x="3461558" y="2011510"/>
            <a:ext cx="248920" cy="24892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1" name="Marvin Title Tracker Circle"/>
          <p:cNvSpPr>
            <a:spLocks/>
          </p:cNvSpPr>
          <p:nvPr/>
        </p:nvSpPr>
        <p:spPr>
          <a:xfrm>
            <a:off x="171451" y="195932"/>
            <a:ext cx="361303" cy="36090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9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D2</a:t>
            </a:r>
          </a:p>
        </p:txBody>
      </p:sp>
      <p:sp>
        <p:nvSpPr>
          <p:cNvPr id="56" name="1. On-page tracker"/>
          <p:cNvSpPr>
            <a:spLocks noChangeArrowheads="1"/>
          </p:cNvSpPr>
          <p:nvPr/>
        </p:nvSpPr>
        <p:spPr bwMode="auto">
          <a:xfrm>
            <a:off x="171451" y="26988"/>
            <a:ext cx="50374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438150"/>
            <a:r>
              <a:rPr lang="en-US" sz="1400" baseline="0" noProof="0" dirty="0" smtClean="0">
                <a:solidFill>
                  <a:srgbClr val="808080"/>
                </a:solidFill>
                <a:latin typeface="+mn-lt"/>
                <a:ea typeface="+mn-ea"/>
              </a:rPr>
              <a:t>INITIATIVE DEEP DIVES – BIOLOGICAL MANAGEMENT</a:t>
            </a:r>
            <a:endParaRPr lang="en-US" sz="1400" baseline="0" noProof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57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5D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5121774" y="1514754"/>
            <a:ext cx="105495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Overlap between populations and reserves results in ~20 key rhino populations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66444" y="2135970"/>
            <a:ext cx="471548" cy="0"/>
          </a:xfrm>
          <a:prstGeom prst="line">
            <a:avLst/>
          </a:prstGeom>
          <a:ln w="3492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35983" y="1502322"/>
            <a:ext cx="16467" cy="1486557"/>
          </a:xfrm>
          <a:prstGeom prst="line">
            <a:avLst/>
          </a:prstGeom>
          <a:ln w="34925">
            <a:solidFill>
              <a:schemeClr val="accent6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756525"/>
              </p:ext>
            </p:extLst>
          </p:nvPr>
        </p:nvGraphicFramePr>
        <p:xfrm>
          <a:off x="1630" y="182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1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0" y="182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60324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Implementing BMPs and protecting key rhino populations have several challenges </a:t>
            </a:r>
            <a:endParaRPr lang="en-GB" dirty="0"/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00300" y="848050"/>
            <a:ext cx="4209849" cy="53602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1568" dirty="0" err="1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>
            <a:spLocks/>
          </p:cNvSpPr>
          <p:nvPr/>
        </p:nvSpPr>
        <p:spPr>
          <a:xfrm>
            <a:off x="4579592" y="848050"/>
            <a:ext cx="4209849" cy="536023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en-ZA" sz="1568" dirty="0" err="1">
              <a:solidFill>
                <a:schemeClr val="tx1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45" y="1281779"/>
            <a:ext cx="493992" cy="33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37" y="1281779"/>
            <a:ext cx="423422" cy="33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18" y="1289642"/>
            <a:ext cx="545743" cy="33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26" y="1304681"/>
            <a:ext cx="675219" cy="10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26" y="2429796"/>
            <a:ext cx="675219" cy="10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36" y="3529878"/>
            <a:ext cx="675219" cy="121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23" y="1218784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01" y="1909037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06" y="2755882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74" y="3596935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5411" y="3977949"/>
            <a:ext cx="860360" cy="3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4433" y="3938947"/>
            <a:ext cx="980157" cy="3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63411" y="3891602"/>
            <a:ext cx="1386223" cy="3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22" y="1254563"/>
            <a:ext cx="269154" cy="3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47" y="1672628"/>
            <a:ext cx="214701" cy="35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47" y="1413246"/>
            <a:ext cx="870065" cy="61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77" y="1421487"/>
            <a:ext cx="537185" cy="6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15500" y="1935306"/>
            <a:ext cx="11994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ZA" sz="1200" dirty="0"/>
              <a:t>Variable dissemination within the “state” vertical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8613" y="2755880"/>
            <a:ext cx="117953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ZA" sz="1200" dirty="0"/>
              <a:t>Varying communication platforms to front line staff</a:t>
            </a:r>
          </a:p>
        </p:txBody>
      </p:sp>
      <p:sp>
        <p:nvSpPr>
          <p:cNvPr id="86" name="Marvin Title Tracker Circle"/>
          <p:cNvSpPr>
            <a:spLocks/>
          </p:cNvSpPr>
          <p:nvPr/>
        </p:nvSpPr>
        <p:spPr>
          <a:xfrm>
            <a:off x="4626774" y="945447"/>
            <a:ext cx="361303" cy="36088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032" tIns="45520" rIns="91032" bIns="45520" rtlCol="0" anchor="ctr" anchorCtr="1">
            <a:noAutofit/>
          </a:bodyPr>
          <a:lstStyle/>
          <a:p>
            <a:pPr algn="ctr" defTabSz="910432"/>
            <a:r>
              <a:rPr lang="en-US" sz="1862" b="1" dirty="0">
                <a:solidFill>
                  <a:srgbClr val="0B4623"/>
                </a:solidFill>
              </a:rPr>
              <a:t>D4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35766" y="877412"/>
            <a:ext cx="2159566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568" b="1" dirty="0"/>
              <a:t>Share best practices</a:t>
            </a:r>
          </a:p>
        </p:txBody>
      </p:sp>
      <p:pic>
        <p:nvPicPr>
          <p:cNvPr id="92" name="Picture 2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51" y="2643328"/>
            <a:ext cx="514586" cy="61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90" y="2643329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Freeform 149"/>
          <p:cNvSpPr>
            <a:spLocks/>
          </p:cNvSpPr>
          <p:nvPr/>
        </p:nvSpPr>
        <p:spPr bwMode="gray">
          <a:xfrm>
            <a:off x="5742247" y="2868629"/>
            <a:ext cx="187101" cy="339314"/>
          </a:xfrm>
          <a:custGeom>
            <a:avLst/>
            <a:gdLst>
              <a:gd name="T0" fmla="*/ 2147483647 w 209"/>
              <a:gd name="T1" fmla="*/ 2147483647 h 541"/>
              <a:gd name="T2" fmla="*/ 2147483647 w 209"/>
              <a:gd name="T3" fmla="*/ 2147483647 h 541"/>
              <a:gd name="T4" fmla="*/ 2147483647 w 209"/>
              <a:gd name="T5" fmla="*/ 2147483647 h 541"/>
              <a:gd name="T6" fmla="*/ 2147483647 w 209"/>
              <a:gd name="T7" fmla="*/ 2147483647 h 541"/>
              <a:gd name="T8" fmla="*/ 0 w 209"/>
              <a:gd name="T9" fmla="*/ 2147483647 h 541"/>
              <a:gd name="T10" fmla="*/ 2147483647 w 209"/>
              <a:gd name="T11" fmla="*/ 2147483647 h 541"/>
              <a:gd name="T12" fmla="*/ 2147483647 w 209"/>
              <a:gd name="T13" fmla="*/ 2147483647 h 541"/>
              <a:gd name="T14" fmla="*/ 2147483647 w 209"/>
              <a:gd name="T15" fmla="*/ 2147483647 h 541"/>
              <a:gd name="T16" fmla="*/ 2147483647 w 209"/>
              <a:gd name="T17" fmla="*/ 2147483647 h 541"/>
              <a:gd name="T18" fmla="*/ 2147483647 w 209"/>
              <a:gd name="T19" fmla="*/ 2147483647 h 541"/>
              <a:gd name="T20" fmla="*/ 2147483647 w 209"/>
              <a:gd name="T21" fmla="*/ 0 h 541"/>
              <a:gd name="T22" fmla="*/ 2147483647 w 209"/>
              <a:gd name="T23" fmla="*/ 2147483647 h 5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9"/>
              <a:gd name="T37" fmla="*/ 0 h 541"/>
              <a:gd name="T38" fmla="*/ 209 w 209"/>
              <a:gd name="T39" fmla="*/ 541 h 5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9" h="541">
                <a:moveTo>
                  <a:pt x="97" y="7"/>
                </a:moveTo>
                <a:lnTo>
                  <a:pt x="7" y="283"/>
                </a:lnTo>
                <a:lnTo>
                  <a:pt x="127" y="245"/>
                </a:lnTo>
                <a:lnTo>
                  <a:pt x="50" y="406"/>
                </a:lnTo>
                <a:lnTo>
                  <a:pt x="0" y="372"/>
                </a:lnTo>
                <a:lnTo>
                  <a:pt x="12" y="541"/>
                </a:lnTo>
                <a:lnTo>
                  <a:pt x="181" y="389"/>
                </a:lnTo>
                <a:lnTo>
                  <a:pt x="88" y="410"/>
                </a:lnTo>
                <a:lnTo>
                  <a:pt x="209" y="183"/>
                </a:lnTo>
                <a:lnTo>
                  <a:pt x="71" y="216"/>
                </a:lnTo>
                <a:lnTo>
                  <a:pt x="179" y="0"/>
                </a:lnTo>
                <a:lnTo>
                  <a:pt x="97" y="7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0432"/>
            <a:endParaRPr lang="en-US" sz="1568" b="1">
              <a:solidFill>
                <a:srgbClr val="000000"/>
              </a:solidFill>
            </a:endParaRPr>
          </a:p>
        </p:txBody>
      </p:sp>
      <p:sp>
        <p:nvSpPr>
          <p:cNvPr id="95" name="Freeform 149"/>
          <p:cNvSpPr>
            <a:spLocks/>
          </p:cNvSpPr>
          <p:nvPr/>
        </p:nvSpPr>
        <p:spPr bwMode="gray">
          <a:xfrm>
            <a:off x="6427936" y="2769917"/>
            <a:ext cx="187101" cy="339314"/>
          </a:xfrm>
          <a:custGeom>
            <a:avLst/>
            <a:gdLst>
              <a:gd name="T0" fmla="*/ 2147483647 w 209"/>
              <a:gd name="T1" fmla="*/ 2147483647 h 541"/>
              <a:gd name="T2" fmla="*/ 2147483647 w 209"/>
              <a:gd name="T3" fmla="*/ 2147483647 h 541"/>
              <a:gd name="T4" fmla="*/ 2147483647 w 209"/>
              <a:gd name="T5" fmla="*/ 2147483647 h 541"/>
              <a:gd name="T6" fmla="*/ 2147483647 w 209"/>
              <a:gd name="T7" fmla="*/ 2147483647 h 541"/>
              <a:gd name="T8" fmla="*/ 0 w 209"/>
              <a:gd name="T9" fmla="*/ 2147483647 h 541"/>
              <a:gd name="T10" fmla="*/ 2147483647 w 209"/>
              <a:gd name="T11" fmla="*/ 2147483647 h 541"/>
              <a:gd name="T12" fmla="*/ 2147483647 w 209"/>
              <a:gd name="T13" fmla="*/ 2147483647 h 541"/>
              <a:gd name="T14" fmla="*/ 2147483647 w 209"/>
              <a:gd name="T15" fmla="*/ 2147483647 h 541"/>
              <a:gd name="T16" fmla="*/ 2147483647 w 209"/>
              <a:gd name="T17" fmla="*/ 2147483647 h 541"/>
              <a:gd name="T18" fmla="*/ 2147483647 w 209"/>
              <a:gd name="T19" fmla="*/ 2147483647 h 541"/>
              <a:gd name="T20" fmla="*/ 2147483647 w 209"/>
              <a:gd name="T21" fmla="*/ 0 h 541"/>
              <a:gd name="T22" fmla="*/ 2147483647 w 209"/>
              <a:gd name="T23" fmla="*/ 2147483647 h 5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9"/>
              <a:gd name="T37" fmla="*/ 0 h 541"/>
              <a:gd name="T38" fmla="*/ 209 w 209"/>
              <a:gd name="T39" fmla="*/ 541 h 5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9" h="541">
                <a:moveTo>
                  <a:pt x="97" y="7"/>
                </a:moveTo>
                <a:lnTo>
                  <a:pt x="7" y="283"/>
                </a:lnTo>
                <a:lnTo>
                  <a:pt x="127" y="245"/>
                </a:lnTo>
                <a:lnTo>
                  <a:pt x="50" y="406"/>
                </a:lnTo>
                <a:lnTo>
                  <a:pt x="0" y="372"/>
                </a:lnTo>
                <a:lnTo>
                  <a:pt x="12" y="541"/>
                </a:lnTo>
                <a:lnTo>
                  <a:pt x="181" y="389"/>
                </a:lnTo>
                <a:lnTo>
                  <a:pt x="88" y="410"/>
                </a:lnTo>
                <a:lnTo>
                  <a:pt x="209" y="183"/>
                </a:lnTo>
                <a:lnTo>
                  <a:pt x="71" y="216"/>
                </a:lnTo>
                <a:lnTo>
                  <a:pt x="179" y="0"/>
                </a:lnTo>
                <a:lnTo>
                  <a:pt x="97" y="7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0432"/>
            <a:endParaRPr lang="en-US" sz="1568" b="1">
              <a:solidFill>
                <a:srgbClr val="000000"/>
              </a:solidFill>
            </a:endParaRPr>
          </a:p>
        </p:txBody>
      </p:sp>
      <p:sp>
        <p:nvSpPr>
          <p:cNvPr id="96" name="Freeform 149"/>
          <p:cNvSpPr>
            <a:spLocks/>
          </p:cNvSpPr>
          <p:nvPr/>
        </p:nvSpPr>
        <p:spPr bwMode="gray">
          <a:xfrm>
            <a:off x="5763290" y="3427277"/>
            <a:ext cx="187101" cy="339314"/>
          </a:xfrm>
          <a:custGeom>
            <a:avLst/>
            <a:gdLst>
              <a:gd name="T0" fmla="*/ 2147483647 w 209"/>
              <a:gd name="T1" fmla="*/ 2147483647 h 541"/>
              <a:gd name="T2" fmla="*/ 2147483647 w 209"/>
              <a:gd name="T3" fmla="*/ 2147483647 h 541"/>
              <a:gd name="T4" fmla="*/ 2147483647 w 209"/>
              <a:gd name="T5" fmla="*/ 2147483647 h 541"/>
              <a:gd name="T6" fmla="*/ 2147483647 w 209"/>
              <a:gd name="T7" fmla="*/ 2147483647 h 541"/>
              <a:gd name="T8" fmla="*/ 0 w 209"/>
              <a:gd name="T9" fmla="*/ 2147483647 h 541"/>
              <a:gd name="T10" fmla="*/ 2147483647 w 209"/>
              <a:gd name="T11" fmla="*/ 2147483647 h 541"/>
              <a:gd name="T12" fmla="*/ 2147483647 w 209"/>
              <a:gd name="T13" fmla="*/ 2147483647 h 541"/>
              <a:gd name="T14" fmla="*/ 2147483647 w 209"/>
              <a:gd name="T15" fmla="*/ 2147483647 h 541"/>
              <a:gd name="T16" fmla="*/ 2147483647 w 209"/>
              <a:gd name="T17" fmla="*/ 2147483647 h 541"/>
              <a:gd name="T18" fmla="*/ 2147483647 w 209"/>
              <a:gd name="T19" fmla="*/ 2147483647 h 541"/>
              <a:gd name="T20" fmla="*/ 2147483647 w 209"/>
              <a:gd name="T21" fmla="*/ 0 h 541"/>
              <a:gd name="T22" fmla="*/ 2147483647 w 209"/>
              <a:gd name="T23" fmla="*/ 2147483647 h 5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9"/>
              <a:gd name="T37" fmla="*/ 0 h 541"/>
              <a:gd name="T38" fmla="*/ 209 w 209"/>
              <a:gd name="T39" fmla="*/ 541 h 5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9" h="541">
                <a:moveTo>
                  <a:pt x="97" y="7"/>
                </a:moveTo>
                <a:lnTo>
                  <a:pt x="7" y="283"/>
                </a:lnTo>
                <a:lnTo>
                  <a:pt x="127" y="245"/>
                </a:lnTo>
                <a:lnTo>
                  <a:pt x="50" y="406"/>
                </a:lnTo>
                <a:lnTo>
                  <a:pt x="0" y="372"/>
                </a:lnTo>
                <a:lnTo>
                  <a:pt x="12" y="541"/>
                </a:lnTo>
                <a:lnTo>
                  <a:pt x="181" y="389"/>
                </a:lnTo>
                <a:lnTo>
                  <a:pt x="88" y="410"/>
                </a:lnTo>
                <a:lnTo>
                  <a:pt x="209" y="183"/>
                </a:lnTo>
                <a:lnTo>
                  <a:pt x="71" y="216"/>
                </a:lnTo>
                <a:lnTo>
                  <a:pt x="179" y="0"/>
                </a:lnTo>
                <a:lnTo>
                  <a:pt x="97" y="7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0432"/>
            <a:endParaRPr lang="en-US" sz="1568" b="1">
              <a:solidFill>
                <a:srgbClr val="000000"/>
              </a:solidFill>
            </a:endParaRPr>
          </a:p>
        </p:txBody>
      </p:sp>
      <p:pic>
        <p:nvPicPr>
          <p:cNvPr id="98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39" y="2461299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35" y="3181639"/>
            <a:ext cx="340722" cy="36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>
          <a:xfrm>
            <a:off x="7528712" y="1274782"/>
            <a:ext cx="11994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ZA" sz="1200" dirty="0"/>
              <a:t>Attendance of key meetings is variable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548613" y="3666889"/>
            <a:ext cx="117953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ZA" sz="1200" dirty="0">
                <a:solidFill>
                  <a:srgbClr val="000000"/>
                </a:solidFill>
              </a:rPr>
              <a:t>Room for better engagement with the private sector and communities</a:t>
            </a:r>
            <a:endParaRPr lang="en-Z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83427" y="4748431"/>
            <a:ext cx="40021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200" dirty="0"/>
              <a:t>Minister letter about meeting importance</a:t>
            </a:r>
          </a:p>
          <a:p>
            <a:pPr lvl="1"/>
            <a:r>
              <a:rPr lang="en-US" sz="1200" dirty="0"/>
              <a:t>Matching funding for travel budget to ensure attendance</a:t>
            </a:r>
          </a:p>
          <a:p>
            <a:pPr lvl="1"/>
            <a:r>
              <a:rPr lang="en-US" sz="1200" dirty="0"/>
              <a:t>Dissemination guidelines from proceedings</a:t>
            </a:r>
          </a:p>
          <a:p>
            <a:pPr lvl="1"/>
            <a:r>
              <a:rPr lang="en-US" sz="1200" dirty="0"/>
              <a:t>Establish rhino management extension officers</a:t>
            </a:r>
          </a:p>
          <a:p>
            <a:pPr lvl="1"/>
            <a:r>
              <a:rPr lang="en-US" sz="1200" dirty="0"/>
              <a:t>Establish a rhino forum for all </a:t>
            </a:r>
            <a:r>
              <a:rPr lang="en-US" sz="1200" dirty="0" smtClean="0"/>
              <a:t>stakeholders</a:t>
            </a:r>
            <a:endParaRPr lang="en-US" sz="1200" dirty="0"/>
          </a:p>
        </p:txBody>
      </p:sp>
      <p:sp>
        <p:nvSpPr>
          <p:cNvPr id="44" name="Marvin Title Tracker Circle"/>
          <p:cNvSpPr>
            <a:spLocks/>
          </p:cNvSpPr>
          <p:nvPr/>
        </p:nvSpPr>
        <p:spPr>
          <a:xfrm>
            <a:off x="253710" y="909853"/>
            <a:ext cx="361303" cy="36088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032" tIns="45520" rIns="91032" bIns="45520" rtlCol="0" anchor="ctr" anchorCtr="1">
            <a:noAutofit/>
          </a:bodyPr>
          <a:lstStyle/>
          <a:p>
            <a:pPr algn="ctr" defTabSz="910432"/>
            <a:r>
              <a:rPr lang="en-US" sz="1862" b="1" dirty="0">
                <a:solidFill>
                  <a:srgbClr val="0B4623"/>
                </a:solidFill>
              </a:rPr>
              <a:t>D3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6" y="1318885"/>
            <a:ext cx="4051317" cy="48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6227" y="1801850"/>
            <a:ext cx="3274134" cy="521343"/>
          </a:xfrm>
          <a:prstGeom prst="rect">
            <a:avLst/>
          </a:prstGeom>
        </p:spPr>
        <p:txBody>
          <a:bodyPr wrap="square" lIns="89520" tIns="44759" rIns="89520" bIns="4475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372" dirty="0">
                <a:solidFill>
                  <a:srgbClr val="000000"/>
                </a:solidFill>
              </a:rPr>
              <a:t>permits required for “normal rhino management and translocation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212" y="1695270"/>
            <a:ext cx="752822" cy="708835"/>
          </a:xfrm>
          <a:prstGeom prst="rect">
            <a:avLst/>
          </a:prstGeom>
        </p:spPr>
        <p:txBody>
          <a:bodyPr wrap="none" lIns="89520" tIns="44759" rIns="89520" bIns="44759">
            <a:spAutoFit/>
          </a:bodyPr>
          <a:lstStyle/>
          <a:p>
            <a:r>
              <a:rPr lang="en-US" sz="4018" dirty="0">
                <a:solidFill>
                  <a:srgbClr val="0B4623"/>
                </a:solidFill>
              </a:rPr>
              <a:t>18</a:t>
            </a:r>
            <a:endParaRPr lang="en-ZA" sz="1568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" y="2292192"/>
            <a:ext cx="3901440" cy="60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3" y="2957481"/>
            <a:ext cx="2826926" cy="17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73" y="3202928"/>
            <a:ext cx="496302" cy="11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1262" y="936341"/>
            <a:ext cx="3281668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568" b="1" dirty="0"/>
              <a:t>Improve regulatory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13" y="4685911"/>
            <a:ext cx="40826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200" dirty="0"/>
              <a:t>Upgrade websites to informative portals for effective and correct permitting</a:t>
            </a:r>
          </a:p>
          <a:p>
            <a:pPr lvl="1"/>
            <a:r>
              <a:rPr lang="en-US" sz="1200" dirty="0"/>
              <a:t>Implement TOPS Standing Permits efficiently across all provinces</a:t>
            </a:r>
          </a:p>
          <a:p>
            <a:pPr lvl="1"/>
            <a:r>
              <a:rPr lang="en-US" sz="1200" dirty="0"/>
              <a:t>Secure rhino information and protect the integrity of government</a:t>
            </a:r>
          </a:p>
          <a:p>
            <a:pPr lvl="1"/>
            <a:r>
              <a:rPr lang="en-US" sz="1200" dirty="0"/>
              <a:t>Stimulate compulsory Rhino information flow and analyses between stakeholders</a:t>
            </a:r>
          </a:p>
        </p:txBody>
      </p:sp>
    </p:spTree>
    <p:extLst>
      <p:ext uri="{BB962C8B-B14F-4D97-AF65-F5344CB8AC3E}">
        <p14:creationId xmlns:p14="http://schemas.microsoft.com/office/powerpoint/2010/main" val="37654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31823"/>
              </p:ext>
            </p:extLst>
          </p:nvPr>
        </p:nvGraphicFramePr>
        <p:xfrm>
          <a:off x="1598" y="17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54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8" y="17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5" descr="C:\Users\271677\Desktop\Sam\226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0" r="33142" b="31792"/>
          <a:stretch/>
        </p:blipFill>
        <p:spPr bwMode="auto">
          <a:xfrm>
            <a:off x="0" y="-12072"/>
            <a:ext cx="8961438" cy="673334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0" y="-12072"/>
            <a:ext cx="8961438" cy="6733348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68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117" y="-1793"/>
            <a:ext cx="8961438" cy="36195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85567" algn="ctr"/>
            <a:r>
              <a:rPr lang="en-US" sz="2352" dirty="0"/>
              <a:t>Getting smart with information we collate and what we learn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2637333" y="6934831"/>
            <a:ext cx="597723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659531" y="2509529"/>
            <a:ext cx="249970" cy="253122"/>
            <a:chOff x="2882453" y="1092739"/>
            <a:chExt cx="343127" cy="343124"/>
          </a:xfrm>
        </p:grpSpPr>
        <p:sp>
          <p:nvSpPr>
            <p:cNvPr id="22" name="Oval 21"/>
            <p:cNvSpPr/>
            <p:nvPr/>
          </p:nvSpPr>
          <p:spPr>
            <a:xfrm>
              <a:off x="2882453" y="1092739"/>
              <a:ext cx="343127" cy="3431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30"/>
              <a:endParaRPr lang="en-US" sz="1176" dirty="0">
                <a:solidFill>
                  <a:srgbClr val="000000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019803" y="1140956"/>
              <a:ext cx="173183" cy="253555"/>
            </a:xfrm>
            <a:prstGeom prst="chevron">
              <a:avLst/>
            </a:prstGeom>
            <a:gradFill>
              <a:gsLst>
                <a:gs pos="0">
                  <a:srgbClr val="108E3D"/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30">
                <a:buClr>
                  <a:srgbClr val="FFFFFF"/>
                </a:buClr>
              </a:pPr>
              <a:endParaRPr lang="en-US" sz="1176" dirty="0">
                <a:solidFill>
                  <a:srgbClr val="FFFFFF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2936557" y="1172487"/>
              <a:ext cx="130114" cy="190499"/>
            </a:xfrm>
            <a:prstGeom prst="chevron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30">
                <a:buClr>
                  <a:srgbClr val="FFFFFF"/>
                </a:buClr>
              </a:pPr>
              <a:endParaRPr lang="en-US" sz="1176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38710" y="2471053"/>
            <a:ext cx="1373461" cy="33007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/>
          <a:p>
            <a:pPr defTabSz="894305">
              <a:buClr>
                <a:srgbClr val="0B4623"/>
              </a:buClr>
            </a:pPr>
            <a:r>
              <a:rPr lang="en-US" sz="1176" b="1" dirty="0">
                <a:solidFill>
                  <a:srgbClr val="FFFFFF"/>
                </a:solidFill>
              </a:rPr>
              <a:t>Focus areas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956873" y="2471053"/>
            <a:ext cx="3359247" cy="3300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spAutoFit/>
          </a:bodyPr>
          <a:lstStyle/>
          <a:p>
            <a:pPr marL="114180" defTabSz="894305">
              <a:buClr>
                <a:srgbClr val="0B4623"/>
              </a:buClr>
            </a:pPr>
            <a:r>
              <a:rPr lang="en-US" sz="1176" b="1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363491" y="2471053"/>
            <a:ext cx="3359247" cy="3300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spAutoFit/>
          </a:bodyPr>
          <a:lstStyle/>
          <a:p>
            <a:pPr marL="114180" defTabSz="894305">
              <a:buClr>
                <a:srgbClr val="0B4623"/>
              </a:buClr>
            </a:pPr>
            <a:r>
              <a:rPr lang="en-US" sz="1176" b="1" dirty="0">
                <a:solidFill>
                  <a:srgbClr val="FFFFFF"/>
                </a:solidFill>
              </a:rPr>
              <a:t>Emerging priorities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38710" y="4112795"/>
            <a:ext cx="1373461" cy="673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Effects of scale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956873" y="4112877"/>
            <a:ext cx="3359247" cy="3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Different land-uses of rhinos provide different challenges and opportunities for sustainability</a:t>
            </a: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5316120" y="4112876"/>
            <a:ext cx="3359247" cy="1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Contributions of land-uses to sustainability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38709" y="3435447"/>
            <a:ext cx="1373461" cy="63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Risks associated with management 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956873" y="3465573"/>
            <a:ext cx="3359247" cy="3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Risk vary between type of intervention and the scale at which that is done.  </a:t>
            </a: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5363491" y="3407091"/>
            <a:ext cx="3359247" cy="5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Disease risks and vectors</a:t>
            </a:r>
          </a:p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Risks of domestication</a:t>
            </a:r>
          </a:p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Social risks of introducing black rhinos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38710" y="2840172"/>
            <a:ext cx="1373461" cy="5410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Biological techniques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956873" y="2840174"/>
            <a:ext cx="3359247" cy="1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Several techniques achieve the same outcome. 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5363491" y="2840172"/>
            <a:ext cx="3359247" cy="5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Effective release of orphans</a:t>
            </a:r>
          </a:p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Well-being of rhinos after intervention</a:t>
            </a:r>
          </a:p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Assessment techniques</a:t>
            </a:r>
          </a:p>
        </p:txBody>
      </p:sp>
      <p:cxnSp>
        <p:nvCxnSpPr>
          <p:cNvPr id="85" name="Straight Connector 84"/>
          <p:cNvCxnSpPr>
            <a:cxnSpLocks/>
          </p:cNvCxnSpPr>
          <p:nvPr/>
        </p:nvCxnSpPr>
        <p:spPr>
          <a:xfrm flipH="1">
            <a:off x="1956882" y="3393839"/>
            <a:ext cx="676586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 flipH="1">
            <a:off x="1956882" y="4088577"/>
            <a:ext cx="676586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vin Title Tracker Circle"/>
          <p:cNvSpPr>
            <a:spLocks/>
          </p:cNvSpPr>
          <p:nvPr/>
        </p:nvSpPr>
        <p:spPr>
          <a:xfrm>
            <a:off x="23425" y="1992581"/>
            <a:ext cx="361303" cy="36088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45" tIns="45674" rIns="91345" bIns="45674" rtlCol="0" anchor="ctr" anchorCtr="1">
            <a:noAutofit/>
          </a:bodyPr>
          <a:lstStyle/>
          <a:p>
            <a:pPr algn="ctr" defTabSz="913530"/>
            <a:r>
              <a:rPr lang="en-US" sz="1862" b="1" dirty="0">
                <a:solidFill>
                  <a:srgbClr val="0B4623"/>
                </a:solidFill>
              </a:rPr>
              <a:t>D6</a:t>
            </a: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238701" y="4846841"/>
            <a:ext cx="1373461" cy="6731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97" tIns="71997" rIns="71997" bIns="7199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tx2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Understanding rhinos dynamics and responses</a:t>
            </a: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1956873" y="4846842"/>
            <a:ext cx="3359247" cy="5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GB" sz="1176" dirty="0">
                <a:solidFill>
                  <a:srgbClr val="000000"/>
                </a:solidFill>
              </a:rPr>
              <a:t>Rhinos respond to </a:t>
            </a:r>
            <a:r>
              <a:rPr lang="en-GB" sz="1176" dirty="0" smtClean="0">
                <a:solidFill>
                  <a:srgbClr val="000000"/>
                </a:solidFill>
              </a:rPr>
              <a:t>Management of Rhino populations </a:t>
            </a:r>
            <a:r>
              <a:rPr lang="en-GB" sz="1176" dirty="0">
                <a:solidFill>
                  <a:srgbClr val="000000"/>
                </a:solidFill>
              </a:rPr>
              <a:t>–consequences of some interventions unknown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>
            <a:off x="5363491" y="4846841"/>
            <a:ext cx="3492589" cy="7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Dynamics in semi-extensive and extensive areas</a:t>
            </a:r>
          </a:p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Evaluate response to </a:t>
            </a:r>
            <a:r>
              <a:rPr lang="en-US" sz="1176" dirty="0" smtClean="0">
                <a:solidFill>
                  <a:srgbClr val="000000"/>
                </a:solidFill>
              </a:rPr>
              <a:t>Management of Rhino populations</a:t>
            </a:r>
            <a:endParaRPr lang="en-GB" sz="1176" dirty="0">
              <a:solidFill>
                <a:srgbClr val="000000"/>
              </a:solidFill>
            </a:endParaRPr>
          </a:p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endParaRPr lang="en-US" sz="1176" dirty="0">
              <a:solidFill>
                <a:srgbClr val="000000"/>
              </a:solidFill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1956875" y="5539396"/>
            <a:ext cx="3441394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/>
          </p:cNvSpPr>
          <p:nvPr/>
        </p:nvSpPr>
        <p:spPr>
          <a:xfrm>
            <a:off x="238701" y="5583216"/>
            <a:ext cx="1373461" cy="600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97" tIns="71997" rIns="71997" bIns="7199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tx2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Understanding rhinos as drivers of systems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956873" y="5583217"/>
            <a:ext cx="3359247" cy="3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Rhinos play key roles as ecological engineers and how society enjoy and use them.  </a:t>
            </a: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 flipH="1">
            <a:off x="1980314" y="4818497"/>
            <a:ext cx="676586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flipH="1">
            <a:off x="1997383" y="6147779"/>
            <a:ext cx="3342432" cy="1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7640" y="1991504"/>
            <a:ext cx="189026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568" b="1" dirty="0"/>
              <a:t>Applied Research</a:t>
            </a:r>
          </a:p>
        </p:txBody>
      </p:sp>
      <p:sp>
        <p:nvSpPr>
          <p:cNvPr id="47" name="Marvin Title Tracker Circle"/>
          <p:cNvSpPr>
            <a:spLocks/>
          </p:cNvSpPr>
          <p:nvPr/>
        </p:nvSpPr>
        <p:spPr>
          <a:xfrm>
            <a:off x="-9191" y="382182"/>
            <a:ext cx="361303" cy="36088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345" tIns="45674" rIns="91345" bIns="45674" rtlCol="0" anchor="ctr" anchorCtr="1">
            <a:noAutofit/>
          </a:bodyPr>
          <a:lstStyle/>
          <a:p>
            <a:pPr algn="ctr" defTabSz="913530"/>
            <a:r>
              <a:rPr lang="en-US" sz="1862" b="1" dirty="0">
                <a:solidFill>
                  <a:srgbClr val="0B4623"/>
                </a:solidFill>
              </a:rPr>
              <a:t>D5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640" y="396783"/>
            <a:ext cx="3122971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568" b="1" dirty="0"/>
              <a:t>Expand RMG Status Reporting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94309" y="910627"/>
            <a:ext cx="249970" cy="253122"/>
            <a:chOff x="2882453" y="1092739"/>
            <a:chExt cx="343127" cy="343124"/>
          </a:xfrm>
        </p:grpSpPr>
        <p:sp>
          <p:nvSpPr>
            <p:cNvPr id="54" name="Oval 53"/>
            <p:cNvSpPr/>
            <p:nvPr/>
          </p:nvSpPr>
          <p:spPr>
            <a:xfrm>
              <a:off x="2882453" y="1092739"/>
              <a:ext cx="343127" cy="3431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30"/>
              <a:endParaRPr lang="en-US" sz="1176" dirty="0">
                <a:solidFill>
                  <a:srgbClr val="000000"/>
                </a:solidFill>
              </a:endParaRPr>
            </a:p>
          </p:txBody>
        </p:sp>
        <p:sp>
          <p:nvSpPr>
            <p:cNvPr id="55" name="Chevron 54"/>
            <p:cNvSpPr/>
            <p:nvPr/>
          </p:nvSpPr>
          <p:spPr>
            <a:xfrm>
              <a:off x="3019803" y="1140956"/>
              <a:ext cx="173183" cy="253555"/>
            </a:xfrm>
            <a:prstGeom prst="chevron">
              <a:avLst/>
            </a:prstGeom>
            <a:gradFill>
              <a:gsLst>
                <a:gs pos="0">
                  <a:srgbClr val="108E3D"/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30">
                <a:buClr>
                  <a:srgbClr val="FFFFFF"/>
                </a:buClr>
              </a:pPr>
              <a:endParaRPr lang="en-US" sz="1176" dirty="0">
                <a:solidFill>
                  <a:srgbClr val="FFFFFF"/>
                </a:solidFill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2936557" y="1172487"/>
              <a:ext cx="130114" cy="190499"/>
            </a:xfrm>
            <a:prstGeom prst="chevron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30">
                <a:buClr>
                  <a:srgbClr val="FFFFFF"/>
                </a:buClr>
              </a:pPr>
              <a:endParaRPr lang="en-US" sz="1176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273487" y="872152"/>
            <a:ext cx="1373461" cy="33007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/>
          <a:p>
            <a:pPr defTabSz="894305">
              <a:buClr>
                <a:srgbClr val="0B4623"/>
              </a:buClr>
            </a:pPr>
            <a:r>
              <a:rPr lang="en-US" sz="1176" b="1" dirty="0">
                <a:solidFill>
                  <a:srgbClr val="FFFFFF"/>
                </a:solidFill>
              </a:rPr>
              <a:t>Focus areas</a:t>
            </a:r>
          </a:p>
        </p:txBody>
      </p: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1991651" y="872152"/>
            <a:ext cx="3359247" cy="3300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spAutoFit/>
          </a:bodyPr>
          <a:lstStyle/>
          <a:p>
            <a:pPr marL="114180" defTabSz="894305">
              <a:buClr>
                <a:srgbClr val="0B4623"/>
              </a:buClr>
            </a:pPr>
            <a:r>
              <a:rPr lang="en-US" sz="1176" b="1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5398269" y="872152"/>
            <a:ext cx="3359247" cy="3300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spAutoFit/>
          </a:bodyPr>
          <a:lstStyle/>
          <a:p>
            <a:pPr marL="114180" defTabSz="894305">
              <a:buClr>
                <a:srgbClr val="0B4623"/>
              </a:buClr>
            </a:pPr>
            <a:r>
              <a:rPr lang="en-US" sz="1176" b="1" dirty="0">
                <a:solidFill>
                  <a:srgbClr val="FFFFFF"/>
                </a:solidFill>
              </a:rPr>
              <a:t>Activity</a:t>
            </a:r>
          </a:p>
        </p:txBody>
      </p:sp>
      <p:sp>
        <p:nvSpPr>
          <p:cNvPr id="60" name="TextBox 59"/>
          <p:cNvSpPr txBox="1">
            <a:spLocks/>
          </p:cNvSpPr>
          <p:nvPr/>
        </p:nvSpPr>
        <p:spPr>
          <a:xfrm>
            <a:off x="271909" y="1550512"/>
            <a:ext cx="1373461" cy="3186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Black rhinos</a:t>
            </a: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1991650" y="1596479"/>
            <a:ext cx="3217215" cy="3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Declining quality in data collection and reporting</a:t>
            </a:r>
          </a:p>
        </p:txBody>
      </p:sp>
      <p:sp>
        <p:nvSpPr>
          <p:cNvPr id="62" name="TextBox 61"/>
          <p:cNvSpPr txBox="1">
            <a:spLocks/>
          </p:cNvSpPr>
          <p:nvPr/>
        </p:nvSpPr>
        <p:spPr>
          <a:xfrm>
            <a:off x="5398269" y="1612760"/>
            <a:ext cx="3359247" cy="3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Improve annual black rhino RMG Reporting using possible simplified formats</a:t>
            </a:r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273487" y="1241271"/>
            <a:ext cx="1373461" cy="2705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37" tIns="71937" rIns="71937" bIns="7193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0" lvl="1" defTabSz="895255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B4623"/>
                </a:solidFill>
              </a:rPr>
              <a:t>White rhinos</a:t>
            </a: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1991651" y="1256150"/>
            <a:ext cx="3359247" cy="1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No standardized white rhino reporting</a:t>
            </a:r>
          </a:p>
        </p:txBody>
      </p:sp>
      <p:sp>
        <p:nvSpPr>
          <p:cNvPr id="65" name="TextBox 64"/>
          <p:cNvSpPr txBox="1">
            <a:spLocks/>
          </p:cNvSpPr>
          <p:nvPr/>
        </p:nvSpPr>
        <p:spPr>
          <a:xfrm>
            <a:off x="5398269" y="1256722"/>
            <a:ext cx="3359247" cy="1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3000"/>
              </a:lnSpc>
              <a:spcBef>
                <a:spcPct val="10000"/>
              </a:spcBef>
              <a:spcAft>
                <a:spcPct val="0"/>
              </a:spcAft>
              <a:buClr>
                <a:srgbClr val="0B4623"/>
              </a:buClr>
            </a:pPr>
            <a:r>
              <a:rPr lang="en-US" sz="1176" dirty="0">
                <a:solidFill>
                  <a:srgbClr val="000000"/>
                </a:solidFill>
              </a:rPr>
              <a:t>Establish white rhino RMG Reporting Format</a:t>
            </a:r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1991659" y="1525908"/>
            <a:ext cx="676586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H="1">
            <a:off x="1991659" y="2489676"/>
            <a:ext cx="6765867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5971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29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41" y="2349305"/>
            <a:ext cx="4304713" cy="830997"/>
          </a:xfrm>
        </p:spPr>
        <p:txBody>
          <a:bodyPr/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76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06" name="Object 10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07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877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dirty="0"/>
              <a:t>To do this work, more than 70 people from more than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20 </a:t>
            </a:r>
            <a:r>
              <a:rPr lang="en-US" altLang="en-US" dirty="0"/>
              <a:t>organizations, representing ~5,600</a:t>
            </a:r>
            <a:r>
              <a:rPr lang="en-US" altLang="en-US" baseline="30000" dirty="0"/>
              <a:t>1</a:t>
            </a:r>
            <a:r>
              <a:rPr lang="en-US" altLang="en-US" dirty="0"/>
              <a:t> hours of work,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working together in </a:t>
            </a:r>
            <a:r>
              <a:rPr lang="en-US" altLang="en-US" dirty="0"/>
              <a:t>the Rhino lab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21728" y="269955"/>
            <a:ext cx="1368260" cy="212366"/>
            <a:chOff x="7421728" y="289006"/>
            <a:chExt cx="1368260" cy="212366"/>
          </a:xfrm>
        </p:grpSpPr>
        <p:sp>
          <p:nvSpPr>
            <p:cNvPr id="66" name="StickerRectangle"/>
            <p:cNvSpPr>
              <a:spLocks noChangeArrowheads="1"/>
            </p:cNvSpPr>
            <p:nvPr/>
          </p:nvSpPr>
          <p:spPr bwMode="auto">
            <a:xfrm>
              <a:off x="7421728" y="289006"/>
              <a:ext cx="1368260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smtClean="0">
                  <a:solidFill>
                    <a:srgbClr val="808080"/>
                  </a:solidFill>
                  <a:latin typeface="+mn-lt"/>
                </a:rPr>
                <a:t>NOT EXHAUSTIVE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67" name="AutoShape 31"/>
            <p:cNvCxnSpPr>
              <a:cxnSpLocks noChangeShapeType="1"/>
              <a:stCxn id="66" idx="2"/>
              <a:endCxn id="66" idx="4"/>
            </p:cNvCxnSpPr>
            <p:nvPr/>
          </p:nvCxnSpPr>
          <p:spPr bwMode="auto">
            <a:xfrm>
              <a:off x="7421728" y="289006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32"/>
            <p:cNvCxnSpPr>
              <a:cxnSpLocks noChangeShapeType="1"/>
              <a:stCxn id="66" idx="4"/>
              <a:endCxn id="66" idx="6"/>
            </p:cNvCxnSpPr>
            <p:nvPr/>
          </p:nvCxnSpPr>
          <p:spPr bwMode="auto">
            <a:xfrm>
              <a:off x="7421728" y="501372"/>
              <a:ext cx="136826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McK 4. Footnote"/>
          <p:cNvSpPr txBox="1">
            <a:spLocks noChangeArrowheads="1"/>
          </p:cNvSpPr>
          <p:nvPr/>
        </p:nvSpPr>
        <p:spPr bwMode="auto">
          <a:xfrm>
            <a:off x="171752" y="6036883"/>
            <a:ext cx="861823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9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Average of 50 people for 14 days, working 8 hours a day</a:t>
            </a:r>
            <a:endParaRPr lang="en-ZA" dirty="0"/>
          </a:p>
        </p:txBody>
      </p:sp>
      <p:pic>
        <p:nvPicPr>
          <p:cNvPr id="95" name="Picture 94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0194" y="1357848"/>
            <a:ext cx="1095273" cy="348953"/>
          </a:xfrm>
          <a:prstGeom prst="rect">
            <a:avLst/>
          </a:prstGeom>
        </p:spPr>
      </p:pic>
      <p:pic>
        <p:nvPicPr>
          <p:cNvPr id="97" name="Picture 96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70669" y="1896562"/>
            <a:ext cx="1095273" cy="348953"/>
          </a:xfrm>
          <a:prstGeom prst="rect">
            <a:avLst/>
          </a:prstGeom>
        </p:spPr>
      </p:pic>
      <p:pic>
        <p:nvPicPr>
          <p:cNvPr id="99" name="Picture 98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55110" y="2113785"/>
            <a:ext cx="1095273" cy="348953"/>
          </a:xfrm>
          <a:prstGeom prst="rect">
            <a:avLst/>
          </a:prstGeom>
        </p:spPr>
      </p:pic>
      <p:pic>
        <p:nvPicPr>
          <p:cNvPr id="101" name="Picture 100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8985" y="2387651"/>
            <a:ext cx="774790" cy="348953"/>
          </a:xfrm>
          <a:prstGeom prst="rect">
            <a:avLst/>
          </a:prstGeom>
        </p:spPr>
      </p:pic>
      <p:pic>
        <p:nvPicPr>
          <p:cNvPr id="102" name="Picture 101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18984" y="1352082"/>
            <a:ext cx="765283" cy="31396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70844" y="2799882"/>
            <a:ext cx="838994" cy="26218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4478" y="3439485"/>
            <a:ext cx="1313516" cy="53079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2649" y="4802524"/>
            <a:ext cx="662226" cy="648818"/>
          </a:xfrm>
          <a:prstGeom prst="rect">
            <a:avLst/>
          </a:prstGeom>
        </p:spPr>
      </p:pic>
      <p:pic>
        <p:nvPicPr>
          <p:cNvPr id="107" name="Picture 106"/>
          <p:cNvPicPr>
            <a:picLocks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683033" y="5157500"/>
            <a:ext cx="1480457" cy="58656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601" y="5204494"/>
            <a:ext cx="732168" cy="66402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7157" y="3963894"/>
            <a:ext cx="1206902" cy="68542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11747" y="4077442"/>
            <a:ext cx="712378" cy="822710"/>
          </a:xfrm>
          <a:prstGeom prst="rect">
            <a:avLst/>
          </a:prstGeom>
        </p:spPr>
      </p:pic>
      <p:pic>
        <p:nvPicPr>
          <p:cNvPr id="112" name="Picture 111"/>
          <p:cNvPicPr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61469" y="2127378"/>
            <a:ext cx="1095262" cy="440239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519" y="1390867"/>
            <a:ext cx="658159" cy="53042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918" r="9829" b="1659"/>
          <a:stretch/>
        </p:blipFill>
        <p:spPr bwMode="gray">
          <a:xfrm>
            <a:off x="1864898" y="3209688"/>
            <a:ext cx="621128" cy="771956"/>
          </a:xfrm>
          <a:prstGeom prst="rect">
            <a:avLst/>
          </a:prstGeom>
        </p:spPr>
      </p:pic>
      <p:pic>
        <p:nvPicPr>
          <p:cNvPr id="115" name="Picture 114"/>
          <p:cNvPicPr>
            <a:picLocks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2" y="2863013"/>
            <a:ext cx="1095273" cy="34895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462511" y="1360525"/>
            <a:ext cx="973417" cy="80395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3876" y="1316747"/>
            <a:ext cx="903856" cy="96633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84335" y="2491668"/>
            <a:ext cx="2417195" cy="44718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47014" y="1331043"/>
            <a:ext cx="1007799" cy="919617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95084" y="2546614"/>
            <a:ext cx="1043712" cy="86201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97780" y="1317890"/>
            <a:ext cx="1546112" cy="659479"/>
          </a:xfrm>
          <a:prstGeom prst="rect">
            <a:avLst/>
          </a:prstGeom>
        </p:spPr>
      </p:pic>
      <p:pic>
        <p:nvPicPr>
          <p:cNvPr id="122" name="Picture 121"/>
          <p:cNvPicPr>
            <a:picLocks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1" y="2764065"/>
            <a:ext cx="1043712" cy="86201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41826" y="3005409"/>
            <a:ext cx="858494" cy="605686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03393" y="4283685"/>
            <a:ext cx="546667" cy="81108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736784" y="3035684"/>
            <a:ext cx="735352" cy="698584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26240" y="1987933"/>
            <a:ext cx="1217952" cy="48718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51650" y="2395241"/>
            <a:ext cx="776174" cy="93140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38269" y="3476157"/>
            <a:ext cx="728096" cy="72809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66769" y="4200057"/>
            <a:ext cx="694192" cy="69419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10755" y="3780957"/>
            <a:ext cx="1094102" cy="562781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42662" y="4723932"/>
            <a:ext cx="1991326" cy="52523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83320" y="4406702"/>
            <a:ext cx="1215780" cy="57671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3964" y="5060528"/>
            <a:ext cx="1120202" cy="78581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7318" y="5383861"/>
            <a:ext cx="1583064" cy="585335"/>
          </a:xfrm>
          <a:prstGeom prst="rect">
            <a:avLst/>
          </a:prstGeom>
        </p:spPr>
      </p:pic>
      <p:sp>
        <p:nvSpPr>
          <p:cNvPr id="49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0" y="1197883"/>
            <a:ext cx="8961437" cy="495300"/>
            <a:chOff x="119063" y="1058863"/>
            <a:chExt cx="8961437" cy="495300"/>
          </a:xfrm>
        </p:grpSpPr>
        <p:sp>
          <p:nvSpPr>
            <p:cNvPr id="50" name="Rectangle 49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4262" name="Picture 278" descr="Image result for traffic anti wildlife trafficking logo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13" y="3862677"/>
            <a:ext cx="1936634" cy="6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838809" y="5185846"/>
            <a:ext cx="650570" cy="6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66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0121" y="487589"/>
            <a:ext cx="3668385" cy="552892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85" name="Rectangle 84"/>
          <p:cNvSpPr>
            <a:spLocks/>
          </p:cNvSpPr>
          <p:nvPr/>
        </p:nvSpPr>
        <p:spPr bwMode="gray">
          <a:xfrm>
            <a:off x="382985" y="823580"/>
            <a:ext cx="8195468" cy="5337646"/>
          </a:xfrm>
          <a:prstGeom prst="rect">
            <a:avLst/>
          </a:prstGeom>
          <a:solidFill>
            <a:schemeClr val="bg2">
              <a:alpha val="8200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 bwMode="gray">
          <a:xfrm>
            <a:off x="2256811" y="2866384"/>
            <a:ext cx="6262508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 bwMode="gray">
          <a:xfrm>
            <a:off x="2256811" y="3648111"/>
            <a:ext cx="6262508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 bwMode="gray">
          <a:xfrm>
            <a:off x="2256811" y="4429854"/>
            <a:ext cx="6262508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 bwMode="gray">
          <a:xfrm>
            <a:off x="2256811" y="2031857"/>
            <a:ext cx="6262508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 bwMode="gray">
          <a:xfrm>
            <a:off x="2256811" y="5296022"/>
            <a:ext cx="6262508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250"/>
          <p:cNvSpPr>
            <a:spLocks noChangeArrowheads="1"/>
          </p:cNvSpPr>
          <p:nvPr/>
        </p:nvSpPr>
        <p:spPr bwMode="gray">
          <a:xfrm>
            <a:off x="5688858" y="868039"/>
            <a:ext cx="2830461" cy="2293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400" b="1" baseline="0" noProof="0" dirty="0" smtClean="0">
                <a:solidFill>
                  <a:schemeClr val="tx2"/>
                </a:solidFill>
                <a:latin typeface="+mn-lt"/>
                <a:ea typeface="+mn-ea"/>
              </a:rPr>
              <a:t>Objective</a:t>
            </a:r>
            <a:endParaRPr lang="en-US" sz="1400" baseline="0" noProof="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8" name="Rectangle 57"/>
          <p:cNvSpPr>
            <a:spLocks/>
          </p:cNvSpPr>
          <p:nvPr/>
        </p:nvSpPr>
        <p:spPr bwMode="gray">
          <a:xfrm>
            <a:off x="5688858" y="1110933"/>
            <a:ext cx="2830461" cy="542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0" name="AutoShape 250"/>
          <p:cNvSpPr>
            <a:spLocks noChangeArrowheads="1"/>
          </p:cNvSpPr>
          <p:nvPr/>
        </p:nvSpPr>
        <p:spPr bwMode="gray">
          <a:xfrm>
            <a:off x="2256811" y="867315"/>
            <a:ext cx="3336242" cy="2293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400" b="1" baseline="0" noProof="0" dirty="0" smtClean="0">
                <a:solidFill>
                  <a:schemeClr val="tx2"/>
                </a:solidFill>
                <a:latin typeface="+mn-lt"/>
                <a:ea typeface="+mn-ea"/>
              </a:rPr>
              <a:t>Description</a:t>
            </a:r>
            <a:endParaRPr lang="en-US" sz="1400" baseline="0" noProof="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gray">
          <a:xfrm>
            <a:off x="2256811" y="1028562"/>
            <a:ext cx="3336250" cy="136184"/>
            <a:chOff x="1468867" y="805325"/>
            <a:chExt cx="3796955" cy="171204"/>
          </a:xfrm>
        </p:grpSpPr>
        <p:sp>
          <p:nvSpPr>
            <p:cNvPr id="3" name="Rectangle 2"/>
            <p:cNvSpPr>
              <a:spLocks/>
            </p:cNvSpPr>
            <p:nvPr/>
          </p:nvSpPr>
          <p:spPr bwMode="gray">
            <a:xfrm>
              <a:off x="1468867" y="908361"/>
              <a:ext cx="3685281" cy="6816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 bwMode="gray">
            <a:xfrm>
              <a:off x="5064125" y="805325"/>
              <a:ext cx="201697" cy="171204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>
            <a:spLocks/>
          </p:cNvSpPr>
          <p:nvPr/>
        </p:nvSpPr>
        <p:spPr bwMode="gray">
          <a:xfrm>
            <a:off x="488184" y="1230476"/>
            <a:ext cx="1672086" cy="7537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72009" tIns="72009" rIns="72009" bIns="72009" rtlCol="0" anchor="ctr" anchorCtr="0"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en-US" sz="1400" b="1" dirty="0" smtClean="0">
                <a:solidFill>
                  <a:schemeClr val="tx2"/>
                </a:solidFill>
                <a:latin typeface="+mn-lt"/>
              </a:rPr>
              <a:t>Participants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 bwMode="gray">
          <a:xfrm>
            <a:off x="1585119" y="1451026"/>
            <a:ext cx="482424" cy="312615"/>
            <a:chOff x="966786" y="2015459"/>
            <a:chExt cx="593649" cy="303447"/>
          </a:xfrm>
          <a:solidFill>
            <a:schemeClr val="accent3"/>
          </a:solidFill>
        </p:grpSpPr>
        <p:sp>
          <p:nvSpPr>
            <p:cNvPr id="41" name="Freeform 32"/>
            <p:cNvSpPr>
              <a:spLocks/>
            </p:cNvSpPr>
            <p:nvPr/>
          </p:nvSpPr>
          <p:spPr bwMode="gray">
            <a:xfrm>
              <a:off x="1373791" y="2087708"/>
              <a:ext cx="186644" cy="216748"/>
            </a:xfrm>
            <a:custGeom>
              <a:avLst/>
              <a:gdLst>
                <a:gd name="T0" fmla="*/ 36 w 89"/>
                <a:gd name="T1" fmla="*/ 100 h 103"/>
                <a:gd name="T2" fmla="*/ 36 w 89"/>
                <a:gd name="T3" fmla="*/ 103 h 103"/>
                <a:gd name="T4" fmla="*/ 81 w 89"/>
                <a:gd name="T5" fmla="*/ 103 h 103"/>
                <a:gd name="T6" fmla="*/ 87 w 89"/>
                <a:gd name="T7" fmla="*/ 100 h 103"/>
                <a:gd name="T8" fmla="*/ 89 w 89"/>
                <a:gd name="T9" fmla="*/ 94 h 103"/>
                <a:gd name="T10" fmla="*/ 54 w 89"/>
                <a:gd name="T11" fmla="*/ 56 h 103"/>
                <a:gd name="T12" fmla="*/ 54 w 89"/>
                <a:gd name="T13" fmla="*/ 56 h 103"/>
                <a:gd name="T14" fmla="*/ 60 w 89"/>
                <a:gd name="T15" fmla="*/ 17 h 103"/>
                <a:gd name="T16" fmla="*/ 32 w 89"/>
                <a:gd name="T17" fmla="*/ 0 h 103"/>
                <a:gd name="T18" fmla="*/ 4 w 89"/>
                <a:gd name="T19" fmla="*/ 17 h 103"/>
                <a:gd name="T20" fmla="*/ 4 w 89"/>
                <a:gd name="T21" fmla="*/ 47 h 103"/>
                <a:gd name="T22" fmla="*/ 36 w 89"/>
                <a:gd name="T23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03">
                  <a:moveTo>
                    <a:pt x="36" y="100"/>
                  </a:moveTo>
                  <a:cubicBezTo>
                    <a:pt x="36" y="101"/>
                    <a:pt x="36" y="102"/>
                    <a:pt x="36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3" y="103"/>
                    <a:pt x="85" y="102"/>
                    <a:pt x="87" y="100"/>
                  </a:cubicBezTo>
                  <a:cubicBezTo>
                    <a:pt x="88" y="98"/>
                    <a:pt x="89" y="96"/>
                    <a:pt x="89" y="94"/>
                  </a:cubicBezTo>
                  <a:cubicBezTo>
                    <a:pt x="87" y="80"/>
                    <a:pt x="80" y="61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61" y="48"/>
                    <a:pt x="65" y="30"/>
                    <a:pt x="60" y="17"/>
                  </a:cubicBezTo>
                  <a:cubicBezTo>
                    <a:pt x="57" y="11"/>
                    <a:pt x="50" y="0"/>
                    <a:pt x="32" y="0"/>
                  </a:cubicBezTo>
                  <a:cubicBezTo>
                    <a:pt x="18" y="0"/>
                    <a:pt x="8" y="6"/>
                    <a:pt x="4" y="17"/>
                  </a:cubicBezTo>
                  <a:cubicBezTo>
                    <a:pt x="0" y="27"/>
                    <a:pt x="1" y="38"/>
                    <a:pt x="4" y="47"/>
                  </a:cubicBezTo>
                  <a:cubicBezTo>
                    <a:pt x="22" y="58"/>
                    <a:pt x="34" y="77"/>
                    <a:pt x="3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gray">
            <a:xfrm>
              <a:off x="966786" y="2087708"/>
              <a:ext cx="185440" cy="216748"/>
            </a:xfrm>
            <a:custGeom>
              <a:avLst/>
              <a:gdLst>
                <a:gd name="T0" fmla="*/ 7 w 88"/>
                <a:gd name="T1" fmla="*/ 103 h 103"/>
                <a:gd name="T2" fmla="*/ 51 w 88"/>
                <a:gd name="T3" fmla="*/ 103 h 103"/>
                <a:gd name="T4" fmla="*/ 51 w 88"/>
                <a:gd name="T5" fmla="*/ 100 h 103"/>
                <a:gd name="T6" fmla="*/ 85 w 88"/>
                <a:gd name="T7" fmla="*/ 45 h 103"/>
                <a:gd name="T8" fmla="*/ 85 w 88"/>
                <a:gd name="T9" fmla="*/ 17 h 103"/>
                <a:gd name="T10" fmla="*/ 56 w 88"/>
                <a:gd name="T11" fmla="*/ 0 h 103"/>
                <a:gd name="T12" fmla="*/ 28 w 88"/>
                <a:gd name="T13" fmla="*/ 17 h 103"/>
                <a:gd name="T14" fmla="*/ 34 w 88"/>
                <a:gd name="T15" fmla="*/ 56 h 103"/>
                <a:gd name="T16" fmla="*/ 34 w 88"/>
                <a:gd name="T17" fmla="*/ 56 h 103"/>
                <a:gd name="T18" fmla="*/ 0 w 88"/>
                <a:gd name="T19" fmla="*/ 94 h 103"/>
                <a:gd name="T20" fmla="*/ 2 w 88"/>
                <a:gd name="T21" fmla="*/ 100 h 103"/>
                <a:gd name="T22" fmla="*/ 7 w 88"/>
                <a:gd name="T2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03">
                  <a:moveTo>
                    <a:pt x="7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2"/>
                    <a:pt x="51" y="101"/>
                    <a:pt x="51" y="100"/>
                  </a:cubicBezTo>
                  <a:cubicBezTo>
                    <a:pt x="53" y="76"/>
                    <a:pt x="65" y="57"/>
                    <a:pt x="85" y="45"/>
                  </a:cubicBezTo>
                  <a:cubicBezTo>
                    <a:pt x="88" y="37"/>
                    <a:pt x="88" y="26"/>
                    <a:pt x="85" y="17"/>
                  </a:cubicBezTo>
                  <a:cubicBezTo>
                    <a:pt x="80" y="6"/>
                    <a:pt x="70" y="0"/>
                    <a:pt x="56" y="0"/>
                  </a:cubicBezTo>
                  <a:cubicBezTo>
                    <a:pt x="38" y="0"/>
                    <a:pt x="31" y="11"/>
                    <a:pt x="28" y="17"/>
                  </a:cubicBezTo>
                  <a:cubicBezTo>
                    <a:pt x="23" y="30"/>
                    <a:pt x="27" y="48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8" y="61"/>
                    <a:pt x="1" y="80"/>
                    <a:pt x="0" y="94"/>
                  </a:cubicBezTo>
                  <a:cubicBezTo>
                    <a:pt x="0" y="96"/>
                    <a:pt x="0" y="98"/>
                    <a:pt x="2" y="100"/>
                  </a:cubicBezTo>
                  <a:cubicBezTo>
                    <a:pt x="3" y="102"/>
                    <a:pt x="5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gray">
            <a:xfrm>
              <a:off x="1104060" y="2015459"/>
              <a:ext cx="315489" cy="303447"/>
            </a:xfrm>
            <a:custGeom>
              <a:avLst/>
              <a:gdLst>
                <a:gd name="T0" fmla="*/ 54 w 150"/>
                <a:gd name="T1" fmla="*/ 78 h 144"/>
                <a:gd name="T2" fmla="*/ 55 w 150"/>
                <a:gd name="T3" fmla="*/ 80 h 144"/>
                <a:gd name="T4" fmla="*/ 51 w 150"/>
                <a:gd name="T5" fmla="*/ 83 h 144"/>
                <a:gd name="T6" fmla="*/ 0 w 150"/>
                <a:gd name="T7" fmla="*/ 135 h 144"/>
                <a:gd name="T8" fmla="*/ 2 w 150"/>
                <a:gd name="T9" fmla="*/ 141 h 144"/>
                <a:gd name="T10" fmla="*/ 8 w 150"/>
                <a:gd name="T11" fmla="*/ 144 h 144"/>
                <a:gd name="T12" fmla="*/ 142 w 150"/>
                <a:gd name="T13" fmla="*/ 144 h 144"/>
                <a:gd name="T14" fmla="*/ 147 w 150"/>
                <a:gd name="T15" fmla="*/ 141 h 144"/>
                <a:gd name="T16" fmla="*/ 149 w 150"/>
                <a:gd name="T17" fmla="*/ 135 h 144"/>
                <a:gd name="T18" fmla="*/ 99 w 150"/>
                <a:gd name="T19" fmla="*/ 83 h 144"/>
                <a:gd name="T20" fmla="*/ 95 w 150"/>
                <a:gd name="T21" fmla="*/ 81 h 144"/>
                <a:gd name="T22" fmla="*/ 96 w 150"/>
                <a:gd name="T23" fmla="*/ 78 h 144"/>
                <a:gd name="T24" fmla="*/ 97 w 150"/>
                <a:gd name="T25" fmla="*/ 78 h 144"/>
                <a:gd name="T26" fmla="*/ 108 w 150"/>
                <a:gd name="T27" fmla="*/ 19 h 144"/>
                <a:gd name="T28" fmla="*/ 76 w 150"/>
                <a:gd name="T29" fmla="*/ 0 h 144"/>
                <a:gd name="T30" fmla="*/ 44 w 150"/>
                <a:gd name="T31" fmla="*/ 19 h 144"/>
                <a:gd name="T32" fmla="*/ 54 w 150"/>
                <a:gd name="T33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44">
                  <a:moveTo>
                    <a:pt x="54" y="78"/>
                  </a:moveTo>
                  <a:cubicBezTo>
                    <a:pt x="55" y="80"/>
                    <a:pt x="55" y="80"/>
                    <a:pt x="55" y="80"/>
                  </a:cubicBezTo>
                  <a:cubicBezTo>
                    <a:pt x="55" y="81"/>
                    <a:pt x="54" y="82"/>
                    <a:pt x="51" y="83"/>
                  </a:cubicBezTo>
                  <a:cubicBezTo>
                    <a:pt x="20" y="89"/>
                    <a:pt x="3" y="107"/>
                    <a:pt x="0" y="135"/>
                  </a:cubicBezTo>
                  <a:cubicBezTo>
                    <a:pt x="0" y="137"/>
                    <a:pt x="1" y="139"/>
                    <a:pt x="2" y="141"/>
                  </a:cubicBezTo>
                  <a:cubicBezTo>
                    <a:pt x="3" y="143"/>
                    <a:pt x="6" y="144"/>
                    <a:pt x="8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4" y="144"/>
                    <a:pt x="146" y="143"/>
                    <a:pt x="147" y="141"/>
                  </a:cubicBezTo>
                  <a:cubicBezTo>
                    <a:pt x="149" y="140"/>
                    <a:pt x="150" y="137"/>
                    <a:pt x="149" y="135"/>
                  </a:cubicBezTo>
                  <a:cubicBezTo>
                    <a:pt x="147" y="107"/>
                    <a:pt x="130" y="89"/>
                    <a:pt x="99" y="83"/>
                  </a:cubicBezTo>
                  <a:cubicBezTo>
                    <a:pt x="96" y="82"/>
                    <a:pt x="95" y="81"/>
                    <a:pt x="95" y="81"/>
                  </a:cubicBezTo>
                  <a:cubicBezTo>
                    <a:pt x="95" y="81"/>
                    <a:pt x="95" y="80"/>
                    <a:pt x="96" y="78"/>
                  </a:cubicBezTo>
                  <a:cubicBezTo>
                    <a:pt x="96" y="78"/>
                    <a:pt x="97" y="78"/>
                    <a:pt x="97" y="78"/>
                  </a:cubicBezTo>
                  <a:cubicBezTo>
                    <a:pt x="107" y="67"/>
                    <a:pt x="116" y="39"/>
                    <a:pt x="108" y="19"/>
                  </a:cubicBezTo>
                  <a:cubicBezTo>
                    <a:pt x="102" y="7"/>
                    <a:pt x="91" y="0"/>
                    <a:pt x="76" y="0"/>
                  </a:cubicBezTo>
                  <a:cubicBezTo>
                    <a:pt x="60" y="0"/>
                    <a:pt x="49" y="7"/>
                    <a:pt x="44" y="19"/>
                  </a:cubicBezTo>
                  <a:cubicBezTo>
                    <a:pt x="35" y="39"/>
                    <a:pt x="44" y="67"/>
                    <a:pt x="5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22" name="TextBox 21"/>
          <p:cNvSpPr txBox="1">
            <a:spLocks/>
          </p:cNvSpPr>
          <p:nvPr/>
        </p:nvSpPr>
        <p:spPr bwMode="gray">
          <a:xfrm>
            <a:off x="5688858" y="1230476"/>
            <a:ext cx="2830461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Break down silos</a:t>
            </a:r>
          </a:p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Design implementation plans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 bwMode="gray">
          <a:xfrm>
            <a:off x="2256811" y="1230476"/>
            <a:ext cx="3336242" cy="4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15-25 cross cutting stakeholders</a:t>
            </a:r>
            <a:endParaRPr lang="en-US" sz="1400" dirty="0" smtClean="0">
              <a:cs typeface="Arial" panose="020B0604020202020204" pitchFamily="34" charset="0"/>
            </a:endParaRPr>
          </a:p>
          <a:p>
            <a:pPr lvl="1">
              <a:spcBef>
                <a:spcPct val="25000"/>
              </a:spcBef>
            </a:pPr>
            <a:r>
              <a:rPr lang="en-US" sz="14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Sufficient seniority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to make decisions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/>
          </p:cNvSpPr>
          <p:nvPr/>
        </p:nvSpPr>
        <p:spPr bwMode="gray">
          <a:xfrm>
            <a:off x="488184" y="2079523"/>
            <a:ext cx="1672086" cy="7391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72009" tIns="72009" rIns="72009" bIns="72009" rtlCol="0" anchor="ctr" anchorCtr="0"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Leadership</a:t>
            </a:r>
          </a:p>
        </p:txBody>
      </p:sp>
      <p:grpSp>
        <p:nvGrpSpPr>
          <p:cNvPr id="59" name="Group 58"/>
          <p:cNvGrpSpPr/>
          <p:nvPr/>
        </p:nvGrpSpPr>
        <p:grpSpPr bwMode="gray">
          <a:xfrm>
            <a:off x="1643923" y="2277839"/>
            <a:ext cx="364816" cy="342563"/>
            <a:chOff x="1968501" y="796925"/>
            <a:chExt cx="679450" cy="736600"/>
          </a:xfrm>
          <a:solidFill>
            <a:schemeClr val="accent3"/>
          </a:solidFill>
        </p:grpSpPr>
        <p:sp>
          <p:nvSpPr>
            <p:cNvPr id="60" name="Freeform 12"/>
            <p:cNvSpPr>
              <a:spLocks/>
            </p:cNvSpPr>
            <p:nvPr/>
          </p:nvSpPr>
          <p:spPr bwMode="gray">
            <a:xfrm>
              <a:off x="2133601" y="796925"/>
              <a:ext cx="349250" cy="355600"/>
            </a:xfrm>
            <a:custGeom>
              <a:avLst/>
              <a:gdLst>
                <a:gd name="T0" fmla="*/ 37 w 123"/>
                <a:gd name="T1" fmla="*/ 98 h 125"/>
                <a:gd name="T2" fmla="*/ 35 w 123"/>
                <a:gd name="T3" fmla="*/ 120 h 125"/>
                <a:gd name="T4" fmla="*/ 61 w 123"/>
                <a:gd name="T5" fmla="*/ 125 h 125"/>
                <a:gd name="T6" fmla="*/ 88 w 123"/>
                <a:gd name="T7" fmla="*/ 120 h 125"/>
                <a:gd name="T8" fmla="*/ 86 w 123"/>
                <a:gd name="T9" fmla="*/ 98 h 125"/>
                <a:gd name="T10" fmla="*/ 88 w 123"/>
                <a:gd name="T11" fmla="*/ 96 h 125"/>
                <a:gd name="T12" fmla="*/ 62 w 123"/>
                <a:gd name="T13" fmla="*/ 0 h 125"/>
                <a:gd name="T14" fmla="*/ 35 w 123"/>
                <a:gd name="T15" fmla="*/ 96 h 125"/>
                <a:gd name="T16" fmla="*/ 37 w 123"/>
                <a:gd name="T17" fmla="*/ 9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5">
                  <a:moveTo>
                    <a:pt x="37" y="98"/>
                  </a:moveTo>
                  <a:cubicBezTo>
                    <a:pt x="40" y="102"/>
                    <a:pt x="45" y="112"/>
                    <a:pt x="35" y="120"/>
                  </a:cubicBezTo>
                  <a:cubicBezTo>
                    <a:pt x="41" y="123"/>
                    <a:pt x="50" y="125"/>
                    <a:pt x="61" y="125"/>
                  </a:cubicBezTo>
                  <a:cubicBezTo>
                    <a:pt x="72" y="125"/>
                    <a:pt x="81" y="123"/>
                    <a:pt x="88" y="120"/>
                  </a:cubicBezTo>
                  <a:cubicBezTo>
                    <a:pt x="78" y="112"/>
                    <a:pt x="83" y="102"/>
                    <a:pt x="86" y="98"/>
                  </a:cubicBezTo>
                  <a:cubicBezTo>
                    <a:pt x="87" y="97"/>
                    <a:pt x="87" y="96"/>
                    <a:pt x="88" y="96"/>
                  </a:cubicBezTo>
                  <a:cubicBezTo>
                    <a:pt x="107" y="76"/>
                    <a:pt x="123" y="0"/>
                    <a:pt x="62" y="0"/>
                  </a:cubicBezTo>
                  <a:cubicBezTo>
                    <a:pt x="0" y="0"/>
                    <a:pt x="16" y="76"/>
                    <a:pt x="35" y="96"/>
                  </a:cubicBezTo>
                  <a:cubicBezTo>
                    <a:pt x="36" y="96"/>
                    <a:pt x="37" y="97"/>
                    <a:pt x="3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gray">
            <a:xfrm>
              <a:off x="1968501" y="1152525"/>
              <a:ext cx="679450" cy="381000"/>
            </a:xfrm>
            <a:custGeom>
              <a:avLst/>
              <a:gdLst>
                <a:gd name="T0" fmla="*/ 156 w 239"/>
                <a:gd name="T1" fmla="*/ 0 h 134"/>
                <a:gd name="T2" fmla="*/ 134 w 239"/>
                <a:gd name="T3" fmla="*/ 81 h 134"/>
                <a:gd name="T4" fmla="*/ 123 w 239"/>
                <a:gd name="T5" fmla="*/ 36 h 134"/>
                <a:gd name="T6" fmla="*/ 123 w 239"/>
                <a:gd name="T7" fmla="*/ 36 h 134"/>
                <a:gd name="T8" fmla="*/ 129 w 239"/>
                <a:gd name="T9" fmla="*/ 25 h 134"/>
                <a:gd name="T10" fmla="*/ 126 w 239"/>
                <a:gd name="T11" fmla="*/ 19 h 134"/>
                <a:gd name="T12" fmla="*/ 112 w 239"/>
                <a:gd name="T13" fmla="*/ 19 h 134"/>
                <a:gd name="T14" fmla="*/ 109 w 239"/>
                <a:gd name="T15" fmla="*/ 25 h 134"/>
                <a:gd name="T16" fmla="*/ 115 w 239"/>
                <a:gd name="T17" fmla="*/ 36 h 134"/>
                <a:gd name="T18" fmla="*/ 115 w 239"/>
                <a:gd name="T19" fmla="*/ 36 h 134"/>
                <a:gd name="T20" fmla="*/ 105 w 239"/>
                <a:gd name="T21" fmla="*/ 81 h 134"/>
                <a:gd name="T22" fmla="*/ 82 w 239"/>
                <a:gd name="T23" fmla="*/ 0 h 134"/>
                <a:gd name="T24" fmla="*/ 0 w 239"/>
                <a:gd name="T25" fmla="*/ 102 h 134"/>
                <a:gd name="T26" fmla="*/ 120 w 239"/>
                <a:gd name="T27" fmla="*/ 133 h 134"/>
                <a:gd name="T28" fmla="*/ 239 w 239"/>
                <a:gd name="T29" fmla="*/ 102 h 134"/>
                <a:gd name="T30" fmla="*/ 156 w 239"/>
                <a:gd name="T3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34">
                  <a:moveTo>
                    <a:pt x="156" y="0"/>
                  </a:moveTo>
                  <a:cubicBezTo>
                    <a:pt x="134" y="81"/>
                    <a:pt x="134" y="81"/>
                    <a:pt x="134" y="81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1" y="22"/>
                    <a:pt x="130" y="19"/>
                    <a:pt x="12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09" y="19"/>
                    <a:pt x="107" y="22"/>
                    <a:pt x="109" y="25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9" y="7"/>
                    <a:pt x="0" y="28"/>
                    <a:pt x="0" y="102"/>
                  </a:cubicBezTo>
                  <a:cubicBezTo>
                    <a:pt x="0" y="134"/>
                    <a:pt x="120" y="133"/>
                    <a:pt x="120" y="133"/>
                  </a:cubicBezTo>
                  <a:cubicBezTo>
                    <a:pt x="120" y="133"/>
                    <a:pt x="239" y="134"/>
                    <a:pt x="239" y="102"/>
                  </a:cubicBezTo>
                  <a:cubicBezTo>
                    <a:pt x="239" y="27"/>
                    <a:pt x="190" y="6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 dirty="0"/>
            </a:p>
          </p:txBody>
        </p:sp>
      </p:grpSp>
      <p:sp>
        <p:nvSpPr>
          <p:cNvPr id="20" name="TextBox 19"/>
          <p:cNvSpPr txBox="1">
            <a:spLocks/>
          </p:cNvSpPr>
          <p:nvPr/>
        </p:nvSpPr>
        <p:spPr bwMode="gray">
          <a:xfrm>
            <a:off x="5688858" y="2079523"/>
            <a:ext cx="2830461" cy="73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Provide ‘live’ guidance</a:t>
            </a:r>
          </a:p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Debottleneck processes</a:t>
            </a:r>
          </a:p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Sign off on outputs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 bwMode="gray">
          <a:xfrm>
            <a:off x="2256811" y="2079523"/>
            <a:ext cx="3336242" cy="42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Government leaders</a:t>
            </a:r>
            <a:r>
              <a:rPr 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1400" dirty="0" smtClean="0">
                <a:cs typeface="Arial" panose="020B0604020202020204" pitchFamily="34" charset="0"/>
              </a:rPr>
              <a:t>frequently engaged in the lab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gray">
          <a:xfrm>
            <a:off x="488184" y="2914050"/>
            <a:ext cx="1672086" cy="686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72009" tIns="72009" rIns="72009" bIns="72009" rtlCol="0" anchor="ctr" anchorCtr="0"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Timeline</a:t>
            </a:r>
          </a:p>
        </p:txBody>
      </p:sp>
      <p:grpSp>
        <p:nvGrpSpPr>
          <p:cNvPr id="62" name="Group 61"/>
          <p:cNvGrpSpPr/>
          <p:nvPr/>
        </p:nvGrpSpPr>
        <p:grpSpPr bwMode="gray">
          <a:xfrm>
            <a:off x="1635186" y="3059527"/>
            <a:ext cx="382290" cy="395441"/>
            <a:chOff x="6467475" y="1028700"/>
            <a:chExt cx="357188" cy="342900"/>
          </a:xfrm>
          <a:solidFill>
            <a:schemeClr val="accent3"/>
          </a:solidFill>
        </p:grpSpPr>
        <p:sp>
          <p:nvSpPr>
            <p:cNvPr id="63" name="Freeform 122"/>
            <p:cNvSpPr>
              <a:spLocks/>
            </p:cNvSpPr>
            <p:nvPr/>
          </p:nvSpPr>
          <p:spPr bwMode="gray">
            <a:xfrm>
              <a:off x="6467475" y="1028700"/>
              <a:ext cx="319088" cy="309562"/>
            </a:xfrm>
            <a:custGeom>
              <a:avLst/>
              <a:gdLst>
                <a:gd name="T0" fmla="*/ 132 w 136"/>
                <a:gd name="T1" fmla="*/ 18 h 132"/>
                <a:gd name="T2" fmla="*/ 116 w 136"/>
                <a:gd name="T3" fmla="*/ 18 h 132"/>
                <a:gd name="T4" fmla="*/ 116 w 136"/>
                <a:gd name="T5" fmla="*/ 8 h 132"/>
                <a:gd name="T6" fmla="*/ 108 w 136"/>
                <a:gd name="T7" fmla="*/ 0 h 132"/>
                <a:gd name="T8" fmla="*/ 106 w 136"/>
                <a:gd name="T9" fmla="*/ 0 h 132"/>
                <a:gd name="T10" fmla="*/ 108 w 136"/>
                <a:gd name="T11" fmla="*/ 5 h 132"/>
                <a:gd name="T12" fmla="*/ 108 w 136"/>
                <a:gd name="T13" fmla="*/ 31 h 132"/>
                <a:gd name="T14" fmla="*/ 100 w 136"/>
                <a:gd name="T15" fmla="*/ 29 h 132"/>
                <a:gd name="T16" fmla="*/ 100 w 136"/>
                <a:gd name="T17" fmla="*/ 18 h 132"/>
                <a:gd name="T18" fmla="*/ 36 w 136"/>
                <a:gd name="T19" fmla="*/ 18 h 132"/>
                <a:gd name="T20" fmla="*/ 36 w 136"/>
                <a:gd name="T21" fmla="*/ 8 h 132"/>
                <a:gd name="T22" fmla="*/ 29 w 136"/>
                <a:gd name="T23" fmla="*/ 0 h 132"/>
                <a:gd name="T24" fmla="*/ 27 w 136"/>
                <a:gd name="T25" fmla="*/ 0 h 132"/>
                <a:gd name="T26" fmla="*/ 28 w 136"/>
                <a:gd name="T27" fmla="*/ 5 h 132"/>
                <a:gd name="T28" fmla="*/ 28 w 136"/>
                <a:gd name="T29" fmla="*/ 31 h 132"/>
                <a:gd name="T30" fmla="*/ 21 w 136"/>
                <a:gd name="T31" fmla="*/ 29 h 132"/>
                <a:gd name="T32" fmla="*/ 21 w 136"/>
                <a:gd name="T33" fmla="*/ 18 h 132"/>
                <a:gd name="T34" fmla="*/ 4 w 136"/>
                <a:gd name="T35" fmla="*/ 18 h 132"/>
                <a:gd name="T36" fmla="*/ 0 w 136"/>
                <a:gd name="T37" fmla="*/ 22 h 132"/>
                <a:gd name="T38" fmla="*/ 0 w 136"/>
                <a:gd name="T39" fmla="*/ 121 h 132"/>
                <a:gd name="T40" fmla="*/ 11 w 136"/>
                <a:gd name="T41" fmla="*/ 132 h 132"/>
                <a:gd name="T42" fmla="*/ 91 w 136"/>
                <a:gd name="T43" fmla="*/ 132 h 132"/>
                <a:gd name="T44" fmla="*/ 78 w 136"/>
                <a:gd name="T45" fmla="*/ 121 h 132"/>
                <a:gd name="T46" fmla="*/ 11 w 136"/>
                <a:gd name="T47" fmla="*/ 121 h 132"/>
                <a:gd name="T48" fmla="*/ 11 w 136"/>
                <a:gd name="T49" fmla="*/ 47 h 132"/>
                <a:gd name="T50" fmla="*/ 125 w 136"/>
                <a:gd name="T51" fmla="*/ 47 h 132"/>
                <a:gd name="T52" fmla="*/ 125 w 136"/>
                <a:gd name="T53" fmla="*/ 65 h 132"/>
                <a:gd name="T54" fmla="*/ 136 w 136"/>
                <a:gd name="T55" fmla="*/ 73 h 132"/>
                <a:gd name="T56" fmla="*/ 136 w 136"/>
                <a:gd name="T57" fmla="*/ 22 h 132"/>
                <a:gd name="T58" fmla="*/ 132 w 136"/>
                <a:gd name="T59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132">
                  <a:moveTo>
                    <a:pt x="132" y="18"/>
                  </a:moveTo>
                  <a:cubicBezTo>
                    <a:pt x="116" y="18"/>
                    <a:pt x="116" y="18"/>
                    <a:pt x="116" y="1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3"/>
                    <a:pt x="112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107" y="2"/>
                    <a:pt x="108" y="3"/>
                    <a:pt x="108" y="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3"/>
                    <a:pt x="100" y="35"/>
                    <a:pt x="100" y="2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3"/>
                    <a:pt x="33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8" y="2"/>
                    <a:pt x="28" y="3"/>
                    <a:pt x="28" y="5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3"/>
                    <a:pt x="21" y="35"/>
                    <a:pt x="21" y="2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20"/>
                    <a:pt x="0" y="2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7"/>
                    <a:pt x="5" y="132"/>
                    <a:pt x="11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5" y="129"/>
                    <a:pt x="81" y="125"/>
                    <a:pt x="78" y="121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9" y="67"/>
                    <a:pt x="133" y="70"/>
                    <a:pt x="136" y="73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0"/>
                    <a:pt x="135" y="18"/>
                    <a:pt x="1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4" name="Freeform 123"/>
            <p:cNvSpPr>
              <a:spLocks noEditPoints="1"/>
            </p:cNvSpPr>
            <p:nvPr/>
          </p:nvSpPr>
          <p:spPr bwMode="gray">
            <a:xfrm>
              <a:off x="6619875" y="1166813"/>
              <a:ext cx="204788" cy="204787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4 h 87"/>
                <a:gd name="T4" fmla="*/ 43 w 87"/>
                <a:gd name="T5" fmla="*/ 87 h 87"/>
                <a:gd name="T6" fmla="*/ 87 w 87"/>
                <a:gd name="T7" fmla="*/ 44 h 87"/>
                <a:gd name="T8" fmla="*/ 43 w 87"/>
                <a:gd name="T9" fmla="*/ 0 h 87"/>
                <a:gd name="T10" fmla="*/ 73 w 87"/>
                <a:gd name="T11" fmla="*/ 50 h 87"/>
                <a:gd name="T12" fmla="*/ 47 w 87"/>
                <a:gd name="T13" fmla="*/ 50 h 87"/>
                <a:gd name="T14" fmla="*/ 43 w 87"/>
                <a:gd name="T15" fmla="*/ 52 h 87"/>
                <a:gd name="T16" fmla="*/ 37 w 87"/>
                <a:gd name="T17" fmla="*/ 46 h 87"/>
                <a:gd name="T18" fmla="*/ 37 w 87"/>
                <a:gd name="T19" fmla="*/ 45 h 87"/>
                <a:gd name="T20" fmla="*/ 37 w 87"/>
                <a:gd name="T21" fmla="*/ 20 h 87"/>
                <a:gd name="T22" fmla="*/ 43 w 87"/>
                <a:gd name="T23" fmla="*/ 14 h 87"/>
                <a:gd name="T24" fmla="*/ 48 w 87"/>
                <a:gd name="T25" fmla="*/ 20 h 87"/>
                <a:gd name="T26" fmla="*/ 48 w 87"/>
                <a:gd name="T27" fmla="*/ 20 h 87"/>
                <a:gd name="T28" fmla="*/ 48 w 87"/>
                <a:gd name="T29" fmla="*/ 42 h 87"/>
                <a:gd name="T30" fmla="*/ 73 w 87"/>
                <a:gd name="T31" fmla="*/ 42 h 87"/>
                <a:gd name="T32" fmla="*/ 77 w 87"/>
                <a:gd name="T33" fmla="*/ 46 h 87"/>
                <a:gd name="T34" fmla="*/ 73 w 87"/>
                <a:gd name="T35" fmla="*/ 5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73" y="50"/>
                  </a:move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39" y="52"/>
                    <a:pt x="37" y="50"/>
                    <a:pt x="37" y="46"/>
                  </a:cubicBezTo>
                  <a:cubicBezTo>
                    <a:pt x="37" y="46"/>
                    <a:pt x="37" y="45"/>
                    <a:pt x="37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9" y="14"/>
                    <a:pt x="43" y="14"/>
                  </a:cubicBezTo>
                  <a:cubicBezTo>
                    <a:pt x="46" y="14"/>
                    <a:pt x="48" y="16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5" y="42"/>
                    <a:pt x="77" y="44"/>
                    <a:pt x="77" y="46"/>
                  </a:cubicBezTo>
                  <a:cubicBezTo>
                    <a:pt x="77" y="49"/>
                    <a:pt x="75" y="50"/>
                    <a:pt x="7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46" name="TextBox 45"/>
          <p:cNvSpPr txBox="1">
            <a:spLocks/>
          </p:cNvSpPr>
          <p:nvPr/>
        </p:nvSpPr>
        <p:spPr bwMode="gray">
          <a:xfrm>
            <a:off x="5688858" y="2914050"/>
            <a:ext cx="2830461" cy="2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Fast, actionable results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/>
          </p:cNvSpPr>
          <p:nvPr/>
        </p:nvSpPr>
        <p:spPr bwMode="gray">
          <a:xfrm>
            <a:off x="2256811" y="2914050"/>
            <a:ext cx="3336242" cy="6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b="1" dirty="0">
                <a:solidFill>
                  <a:schemeClr val="tx2"/>
                </a:solidFill>
                <a:ea typeface="SimSun" panose="02010600030101010101" pitchFamily="2" charset="-122"/>
              </a:rPr>
              <a:t>3</a:t>
            </a:r>
            <a:r>
              <a:rPr lang="en-US" sz="14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 weeks</a:t>
            </a:r>
            <a:r>
              <a:rPr lang="en-US" sz="1400" dirty="0" smtClean="0">
                <a:cs typeface="Arial" panose="020B0604020202020204" pitchFamily="34" charset="0"/>
              </a:rPr>
              <a:t>, continuous fulltime process</a:t>
            </a:r>
          </a:p>
          <a:p>
            <a:pPr lvl="2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High level aspirations to detailed implementation plans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/>
          </p:cNvSpPr>
          <p:nvPr/>
        </p:nvSpPr>
        <p:spPr bwMode="gray">
          <a:xfrm>
            <a:off x="488184" y="3695793"/>
            <a:ext cx="1672086" cy="6863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72009" tIns="72009" rIns="72009" bIns="72009" rtlCol="0" anchor="ctr" anchorCtr="0"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Venue</a:t>
            </a:r>
          </a:p>
        </p:txBody>
      </p:sp>
      <p:grpSp>
        <p:nvGrpSpPr>
          <p:cNvPr id="65" name="Group 64"/>
          <p:cNvGrpSpPr/>
          <p:nvPr/>
        </p:nvGrpSpPr>
        <p:grpSpPr bwMode="gray">
          <a:xfrm>
            <a:off x="1655357" y="3808836"/>
            <a:ext cx="341949" cy="463480"/>
            <a:chOff x="2128838" y="2309813"/>
            <a:chExt cx="498475" cy="755650"/>
          </a:xfrm>
          <a:solidFill>
            <a:schemeClr val="accent3"/>
          </a:solidFill>
        </p:grpSpPr>
        <p:sp>
          <p:nvSpPr>
            <p:cNvPr id="66" name="Freeform 15"/>
            <p:cNvSpPr>
              <a:spLocks/>
            </p:cNvSpPr>
            <p:nvPr/>
          </p:nvSpPr>
          <p:spPr bwMode="gray">
            <a:xfrm>
              <a:off x="2128838" y="3001963"/>
              <a:ext cx="498475" cy="63500"/>
            </a:xfrm>
            <a:custGeom>
              <a:avLst/>
              <a:gdLst>
                <a:gd name="T0" fmla="*/ 157 w 314"/>
                <a:gd name="T1" fmla="*/ 0 h 40"/>
                <a:gd name="T2" fmla="*/ 0 w 314"/>
                <a:gd name="T3" fmla="*/ 0 h 40"/>
                <a:gd name="T4" fmla="*/ 0 w 314"/>
                <a:gd name="T5" fmla="*/ 40 h 40"/>
                <a:gd name="T6" fmla="*/ 314 w 314"/>
                <a:gd name="T7" fmla="*/ 40 h 40"/>
                <a:gd name="T8" fmla="*/ 314 w 314"/>
                <a:gd name="T9" fmla="*/ 0 h 40"/>
                <a:gd name="T10" fmla="*/ 157 w 31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40">
                  <a:moveTo>
                    <a:pt x="157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14" y="40"/>
                  </a:lnTo>
                  <a:lnTo>
                    <a:pt x="314" y="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7" name="Oval 16"/>
            <p:cNvSpPr>
              <a:spLocks noChangeArrowheads="1"/>
            </p:cNvSpPr>
            <p:nvPr/>
          </p:nvSpPr>
          <p:spPr bwMode="gray">
            <a:xfrm>
              <a:off x="2282826" y="2460625"/>
              <a:ext cx="190500" cy="188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8" name="Freeform 17"/>
            <p:cNvSpPr>
              <a:spLocks noEditPoints="1"/>
            </p:cNvSpPr>
            <p:nvPr/>
          </p:nvSpPr>
          <p:spPr bwMode="gray">
            <a:xfrm>
              <a:off x="2136776" y="2309813"/>
              <a:ext cx="484188" cy="692150"/>
            </a:xfrm>
            <a:custGeom>
              <a:avLst/>
              <a:gdLst>
                <a:gd name="T0" fmla="*/ 99 w 177"/>
                <a:gd name="T1" fmla="*/ 246 h 253"/>
                <a:gd name="T2" fmla="*/ 177 w 177"/>
                <a:gd name="T3" fmla="*/ 88 h 253"/>
                <a:gd name="T4" fmla="*/ 88 w 177"/>
                <a:gd name="T5" fmla="*/ 0 h 253"/>
                <a:gd name="T6" fmla="*/ 0 w 177"/>
                <a:gd name="T7" fmla="*/ 88 h 253"/>
                <a:gd name="T8" fmla="*/ 78 w 177"/>
                <a:gd name="T9" fmla="*/ 246 h 253"/>
                <a:gd name="T10" fmla="*/ 88 w 177"/>
                <a:gd name="T11" fmla="*/ 253 h 253"/>
                <a:gd name="T12" fmla="*/ 99 w 177"/>
                <a:gd name="T13" fmla="*/ 246 h 253"/>
                <a:gd name="T14" fmla="*/ 88 w 177"/>
                <a:gd name="T15" fmla="*/ 149 h 253"/>
                <a:gd name="T16" fmla="*/ 28 w 177"/>
                <a:gd name="T17" fmla="*/ 90 h 253"/>
                <a:gd name="T18" fmla="*/ 88 w 177"/>
                <a:gd name="T19" fmla="*/ 30 h 253"/>
                <a:gd name="T20" fmla="*/ 148 w 177"/>
                <a:gd name="T21" fmla="*/ 90 h 253"/>
                <a:gd name="T22" fmla="*/ 88 w 177"/>
                <a:gd name="T23" fmla="*/ 1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253">
                  <a:moveTo>
                    <a:pt x="99" y="246"/>
                  </a:moveTo>
                  <a:cubicBezTo>
                    <a:pt x="99" y="246"/>
                    <a:pt x="177" y="149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49"/>
                    <a:pt x="78" y="246"/>
                    <a:pt x="78" y="246"/>
                  </a:cubicBezTo>
                  <a:cubicBezTo>
                    <a:pt x="81" y="250"/>
                    <a:pt x="85" y="253"/>
                    <a:pt x="88" y="253"/>
                  </a:cubicBezTo>
                  <a:cubicBezTo>
                    <a:pt x="92" y="253"/>
                    <a:pt x="96" y="250"/>
                    <a:pt x="99" y="246"/>
                  </a:cubicBezTo>
                  <a:close/>
                  <a:moveTo>
                    <a:pt x="88" y="149"/>
                  </a:moveTo>
                  <a:cubicBezTo>
                    <a:pt x="55" y="149"/>
                    <a:pt x="28" y="123"/>
                    <a:pt x="28" y="90"/>
                  </a:cubicBezTo>
                  <a:cubicBezTo>
                    <a:pt x="28" y="57"/>
                    <a:pt x="55" y="30"/>
                    <a:pt x="88" y="30"/>
                  </a:cubicBezTo>
                  <a:cubicBezTo>
                    <a:pt x="121" y="30"/>
                    <a:pt x="148" y="57"/>
                    <a:pt x="148" y="90"/>
                  </a:cubicBezTo>
                  <a:cubicBezTo>
                    <a:pt x="148" y="123"/>
                    <a:pt x="121" y="149"/>
                    <a:pt x="8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0" name="TextBox 9"/>
          <p:cNvSpPr txBox="1">
            <a:spLocks/>
          </p:cNvSpPr>
          <p:nvPr/>
        </p:nvSpPr>
        <p:spPr bwMode="gray">
          <a:xfrm>
            <a:off x="5688858" y="3695777"/>
            <a:ext cx="2830461" cy="6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Work towards common goal </a:t>
            </a:r>
          </a:p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Focus collectively without ‘day job distractions’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 bwMode="gray">
          <a:xfrm>
            <a:off x="2256811" y="3695777"/>
            <a:ext cx="3336242" cy="6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Off-site</a:t>
            </a:r>
            <a:r>
              <a:rPr lang="en-US" sz="1400" b="1" dirty="0" smtClean="0">
                <a:ea typeface="SimSun" panose="02010600030101010101" pitchFamily="2" charset="-122"/>
              </a:rPr>
              <a:t>, </a:t>
            </a:r>
          </a:p>
          <a:p>
            <a:pPr lvl="2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Work streams in different rooms; same site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/>
          </p:cNvSpPr>
          <p:nvPr/>
        </p:nvSpPr>
        <p:spPr bwMode="gray">
          <a:xfrm>
            <a:off x="488184" y="5345199"/>
            <a:ext cx="1672086" cy="724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72009" tIns="72009" rIns="72009" bIns="72009" rtlCol="0" anchor="ctr" anchorCtr="0">
            <a:noAutofit/>
          </a:bodyPr>
          <a:lstStyle/>
          <a:p>
            <a:pPr defTabSz="895350">
              <a:buClr>
                <a:schemeClr val="tx2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End</a:t>
            </a:r>
          </a:p>
          <a:p>
            <a:pPr defTabSz="895350">
              <a:buClr>
                <a:schemeClr val="tx2"/>
              </a:buClr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products</a:t>
            </a:r>
          </a:p>
        </p:txBody>
      </p:sp>
      <p:grpSp>
        <p:nvGrpSpPr>
          <p:cNvPr id="70" name="Group 69"/>
          <p:cNvGrpSpPr/>
          <p:nvPr/>
        </p:nvGrpSpPr>
        <p:grpSpPr bwMode="gray">
          <a:xfrm>
            <a:off x="1635186" y="5471558"/>
            <a:ext cx="382290" cy="471390"/>
            <a:chOff x="1806538" y="5249903"/>
            <a:chExt cx="703248" cy="798519"/>
          </a:xfrm>
          <a:solidFill>
            <a:schemeClr val="accent3"/>
          </a:solidFill>
        </p:grpSpPr>
        <p:sp>
          <p:nvSpPr>
            <p:cNvPr id="71" name="Freeform 65"/>
            <p:cNvSpPr>
              <a:spLocks/>
            </p:cNvSpPr>
            <p:nvPr/>
          </p:nvSpPr>
          <p:spPr bwMode="gray">
            <a:xfrm>
              <a:off x="1865274" y="5249903"/>
              <a:ext cx="168272" cy="193676"/>
            </a:xfrm>
            <a:custGeom>
              <a:avLst/>
              <a:gdLst>
                <a:gd name="T0" fmla="*/ 165 w 330"/>
                <a:gd name="T1" fmla="*/ 381 h 381"/>
                <a:gd name="T2" fmla="*/ 330 w 330"/>
                <a:gd name="T3" fmla="*/ 177 h 381"/>
                <a:gd name="T4" fmla="*/ 165 w 330"/>
                <a:gd name="T5" fmla="*/ 0 h 381"/>
                <a:gd name="T6" fmla="*/ 0 w 330"/>
                <a:gd name="T7" fmla="*/ 177 h 381"/>
                <a:gd name="T8" fmla="*/ 165 w 330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81">
                  <a:moveTo>
                    <a:pt x="165" y="381"/>
                  </a:moveTo>
                  <a:cubicBezTo>
                    <a:pt x="258" y="380"/>
                    <a:pt x="330" y="271"/>
                    <a:pt x="330" y="177"/>
                  </a:cubicBezTo>
                  <a:cubicBezTo>
                    <a:pt x="330" y="82"/>
                    <a:pt x="256" y="2"/>
                    <a:pt x="165" y="0"/>
                  </a:cubicBezTo>
                  <a:cubicBezTo>
                    <a:pt x="74" y="2"/>
                    <a:pt x="0" y="83"/>
                    <a:pt x="0" y="177"/>
                  </a:cubicBezTo>
                  <a:cubicBezTo>
                    <a:pt x="0" y="271"/>
                    <a:pt x="73" y="380"/>
                    <a:pt x="165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gray">
            <a:xfrm>
              <a:off x="1933536" y="5457867"/>
              <a:ext cx="31749" cy="19050"/>
            </a:xfrm>
            <a:custGeom>
              <a:avLst/>
              <a:gdLst>
                <a:gd name="T0" fmla="*/ 54 w 62"/>
                <a:gd name="T1" fmla="*/ 1 h 38"/>
                <a:gd name="T2" fmla="*/ 7 w 62"/>
                <a:gd name="T3" fmla="*/ 1 h 38"/>
                <a:gd name="T4" fmla="*/ 3 w 62"/>
                <a:gd name="T5" fmla="*/ 4 h 38"/>
                <a:gd name="T6" fmla="*/ 0 w 62"/>
                <a:gd name="T7" fmla="*/ 10 h 38"/>
                <a:gd name="T8" fmla="*/ 0 w 62"/>
                <a:gd name="T9" fmla="*/ 14 h 38"/>
                <a:gd name="T10" fmla="*/ 11 w 62"/>
                <a:gd name="T11" fmla="*/ 36 h 38"/>
                <a:gd name="T12" fmla="*/ 14 w 62"/>
                <a:gd name="T13" fmla="*/ 38 h 38"/>
                <a:gd name="T14" fmla="*/ 30 w 62"/>
                <a:gd name="T15" fmla="*/ 38 h 38"/>
                <a:gd name="T16" fmla="*/ 47 w 62"/>
                <a:gd name="T17" fmla="*/ 38 h 38"/>
                <a:gd name="T18" fmla="*/ 50 w 62"/>
                <a:gd name="T19" fmla="*/ 36 h 38"/>
                <a:gd name="T20" fmla="*/ 58 w 62"/>
                <a:gd name="T21" fmla="*/ 20 h 38"/>
                <a:gd name="T22" fmla="*/ 58 w 62"/>
                <a:gd name="T23" fmla="*/ 4 h 38"/>
                <a:gd name="T24" fmla="*/ 54 w 62"/>
                <a:gd name="T2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4" y="1"/>
                  </a:moveTo>
                  <a:cubicBezTo>
                    <a:pt x="38" y="0"/>
                    <a:pt x="23" y="0"/>
                    <a:pt x="7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2" y="6"/>
                    <a:pt x="1" y="8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4" y="22"/>
                    <a:pt x="7" y="29"/>
                    <a:pt x="11" y="36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9" y="38"/>
                    <a:pt x="25" y="38"/>
                    <a:pt x="30" y="38"/>
                  </a:cubicBezTo>
                  <a:cubicBezTo>
                    <a:pt x="36" y="38"/>
                    <a:pt x="41" y="38"/>
                    <a:pt x="47" y="38"/>
                  </a:cubicBezTo>
                  <a:cubicBezTo>
                    <a:pt x="49" y="38"/>
                    <a:pt x="49" y="38"/>
                    <a:pt x="50" y="36"/>
                  </a:cubicBezTo>
                  <a:cubicBezTo>
                    <a:pt x="53" y="31"/>
                    <a:pt x="55" y="25"/>
                    <a:pt x="58" y="20"/>
                  </a:cubicBezTo>
                  <a:cubicBezTo>
                    <a:pt x="61" y="15"/>
                    <a:pt x="62" y="10"/>
                    <a:pt x="58" y="4"/>
                  </a:cubicBezTo>
                  <a:cubicBezTo>
                    <a:pt x="57" y="2"/>
                    <a:pt x="56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gray">
            <a:xfrm>
              <a:off x="1806538" y="5457867"/>
              <a:ext cx="479415" cy="590555"/>
            </a:xfrm>
            <a:custGeom>
              <a:avLst/>
              <a:gdLst>
                <a:gd name="T0" fmla="*/ 465 w 942"/>
                <a:gd name="T1" fmla="*/ 140 h 1159"/>
                <a:gd name="T2" fmla="*/ 872 w 942"/>
                <a:gd name="T3" fmla="*/ 140 h 1159"/>
                <a:gd name="T4" fmla="*/ 942 w 942"/>
                <a:gd name="T5" fmla="*/ 70 h 1159"/>
                <a:gd name="T6" fmla="*/ 872 w 942"/>
                <a:gd name="T7" fmla="*/ 0 h 1159"/>
                <a:gd name="T8" fmla="*/ 463 w 942"/>
                <a:gd name="T9" fmla="*/ 0 h 1159"/>
                <a:gd name="T10" fmla="*/ 463 w 942"/>
                <a:gd name="T11" fmla="*/ 0 h 1159"/>
                <a:gd name="T12" fmla="*/ 375 w 942"/>
                <a:gd name="T13" fmla="*/ 0 h 1159"/>
                <a:gd name="T14" fmla="*/ 314 w 942"/>
                <a:gd name="T15" fmla="*/ 120 h 1159"/>
                <a:gd name="T16" fmla="*/ 307 w 942"/>
                <a:gd name="T17" fmla="*/ 90 h 1159"/>
                <a:gd name="T18" fmla="*/ 297 w 942"/>
                <a:gd name="T19" fmla="*/ 47 h 1159"/>
                <a:gd name="T20" fmla="*/ 263 w 942"/>
                <a:gd name="T21" fmla="*/ 47 h 1159"/>
                <a:gd name="T22" fmla="*/ 261 w 942"/>
                <a:gd name="T23" fmla="*/ 49 h 1159"/>
                <a:gd name="T24" fmla="*/ 247 w 942"/>
                <a:gd name="T25" fmla="*/ 112 h 1159"/>
                <a:gd name="T26" fmla="*/ 246 w 942"/>
                <a:gd name="T27" fmla="*/ 119 h 1159"/>
                <a:gd name="T28" fmla="*/ 184 w 942"/>
                <a:gd name="T29" fmla="*/ 0 h 1159"/>
                <a:gd name="T30" fmla="*/ 96 w 942"/>
                <a:gd name="T31" fmla="*/ 0 h 1159"/>
                <a:gd name="T32" fmla="*/ 0 w 942"/>
                <a:gd name="T33" fmla="*/ 102 h 1159"/>
                <a:gd name="T34" fmla="*/ 0 w 942"/>
                <a:gd name="T35" fmla="*/ 485 h 1159"/>
                <a:gd name="T36" fmla="*/ 88 w 942"/>
                <a:gd name="T37" fmla="*/ 585 h 1159"/>
                <a:gd name="T38" fmla="*/ 129 w 942"/>
                <a:gd name="T39" fmla="*/ 1054 h 1159"/>
                <a:gd name="T40" fmla="*/ 210 w 942"/>
                <a:gd name="T41" fmla="*/ 1158 h 1159"/>
                <a:gd name="T42" fmla="*/ 350 w 942"/>
                <a:gd name="T43" fmla="*/ 1158 h 1159"/>
                <a:gd name="T44" fmla="*/ 430 w 942"/>
                <a:gd name="T45" fmla="*/ 1054 h 1159"/>
                <a:gd name="T46" fmla="*/ 465 w 942"/>
                <a:gd name="T47" fmla="*/ 661 h 1159"/>
                <a:gd name="T48" fmla="*/ 465 w 942"/>
                <a:gd name="T49" fmla="*/ 661 h 1159"/>
                <a:gd name="T50" fmla="*/ 465 w 942"/>
                <a:gd name="T51" fmla="*/ 14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2" h="1159">
                  <a:moveTo>
                    <a:pt x="465" y="140"/>
                  </a:moveTo>
                  <a:cubicBezTo>
                    <a:pt x="872" y="140"/>
                    <a:pt x="872" y="140"/>
                    <a:pt x="872" y="140"/>
                  </a:cubicBezTo>
                  <a:cubicBezTo>
                    <a:pt x="911" y="140"/>
                    <a:pt x="942" y="108"/>
                    <a:pt x="942" y="70"/>
                  </a:cubicBezTo>
                  <a:cubicBezTo>
                    <a:pt x="942" y="32"/>
                    <a:pt x="911" y="0"/>
                    <a:pt x="872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1" y="110"/>
                    <a:pt x="309" y="100"/>
                    <a:pt x="307" y="90"/>
                  </a:cubicBezTo>
                  <a:cubicBezTo>
                    <a:pt x="304" y="76"/>
                    <a:pt x="301" y="61"/>
                    <a:pt x="297" y="47"/>
                  </a:cubicBezTo>
                  <a:cubicBezTo>
                    <a:pt x="286" y="47"/>
                    <a:pt x="274" y="47"/>
                    <a:pt x="263" y="47"/>
                  </a:cubicBezTo>
                  <a:cubicBezTo>
                    <a:pt x="261" y="47"/>
                    <a:pt x="261" y="48"/>
                    <a:pt x="261" y="49"/>
                  </a:cubicBezTo>
                  <a:cubicBezTo>
                    <a:pt x="256" y="70"/>
                    <a:pt x="252" y="91"/>
                    <a:pt x="247" y="112"/>
                  </a:cubicBezTo>
                  <a:cubicBezTo>
                    <a:pt x="247" y="114"/>
                    <a:pt x="246" y="117"/>
                    <a:pt x="246" y="119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6"/>
                    <a:pt x="0" y="102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38"/>
                    <a:pt x="38" y="581"/>
                    <a:pt x="88" y="585"/>
                  </a:cubicBezTo>
                  <a:cubicBezTo>
                    <a:pt x="102" y="740"/>
                    <a:pt x="115" y="896"/>
                    <a:pt x="129" y="1054"/>
                  </a:cubicBezTo>
                  <a:cubicBezTo>
                    <a:pt x="135" y="1109"/>
                    <a:pt x="170" y="1156"/>
                    <a:pt x="210" y="1158"/>
                  </a:cubicBezTo>
                  <a:cubicBezTo>
                    <a:pt x="256" y="1159"/>
                    <a:pt x="303" y="1159"/>
                    <a:pt x="350" y="1158"/>
                  </a:cubicBezTo>
                  <a:cubicBezTo>
                    <a:pt x="389" y="1156"/>
                    <a:pt x="425" y="1109"/>
                    <a:pt x="430" y="1054"/>
                  </a:cubicBezTo>
                  <a:cubicBezTo>
                    <a:pt x="442" y="922"/>
                    <a:pt x="453" y="791"/>
                    <a:pt x="465" y="661"/>
                  </a:cubicBezTo>
                  <a:cubicBezTo>
                    <a:pt x="465" y="661"/>
                    <a:pt x="465" y="661"/>
                    <a:pt x="465" y="661"/>
                  </a:cubicBezTo>
                  <a:lnTo>
                    <a:pt x="46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gray">
            <a:xfrm>
              <a:off x="2104982" y="5902371"/>
              <a:ext cx="287332" cy="146051"/>
            </a:xfrm>
            <a:custGeom>
              <a:avLst/>
              <a:gdLst>
                <a:gd name="T0" fmla="*/ 341 w 563"/>
                <a:gd name="T1" fmla="*/ 0 h 288"/>
                <a:gd name="T2" fmla="*/ 222 w 563"/>
                <a:gd name="T3" fmla="*/ 0 h 288"/>
                <a:gd name="T4" fmla="*/ 17 w 563"/>
                <a:gd name="T5" fmla="*/ 212 h 288"/>
                <a:gd name="T6" fmla="*/ 17 w 563"/>
                <a:gd name="T7" fmla="*/ 275 h 288"/>
                <a:gd name="T8" fmla="*/ 47 w 563"/>
                <a:gd name="T9" fmla="*/ 288 h 288"/>
                <a:gd name="T10" fmla="*/ 78 w 563"/>
                <a:gd name="T11" fmla="*/ 275 h 288"/>
                <a:gd name="T12" fmla="*/ 282 w 563"/>
                <a:gd name="T13" fmla="*/ 63 h 288"/>
                <a:gd name="T14" fmla="*/ 486 w 563"/>
                <a:gd name="T15" fmla="*/ 275 h 288"/>
                <a:gd name="T16" fmla="*/ 516 w 563"/>
                <a:gd name="T17" fmla="*/ 288 h 288"/>
                <a:gd name="T18" fmla="*/ 546 w 563"/>
                <a:gd name="T19" fmla="*/ 275 h 288"/>
                <a:gd name="T20" fmla="*/ 546 w 563"/>
                <a:gd name="T21" fmla="*/ 212 h 288"/>
                <a:gd name="T22" fmla="*/ 341 w 563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288">
                  <a:moveTo>
                    <a:pt x="341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7" y="212"/>
                    <a:pt x="17" y="212"/>
                    <a:pt x="17" y="212"/>
                  </a:cubicBezTo>
                  <a:cubicBezTo>
                    <a:pt x="0" y="229"/>
                    <a:pt x="0" y="257"/>
                    <a:pt x="17" y="275"/>
                  </a:cubicBezTo>
                  <a:cubicBezTo>
                    <a:pt x="26" y="283"/>
                    <a:pt x="37" y="288"/>
                    <a:pt x="47" y="288"/>
                  </a:cubicBezTo>
                  <a:cubicBezTo>
                    <a:pt x="58" y="288"/>
                    <a:pt x="69" y="283"/>
                    <a:pt x="78" y="275"/>
                  </a:cubicBezTo>
                  <a:cubicBezTo>
                    <a:pt x="282" y="63"/>
                    <a:pt x="282" y="63"/>
                    <a:pt x="282" y="63"/>
                  </a:cubicBezTo>
                  <a:cubicBezTo>
                    <a:pt x="486" y="275"/>
                    <a:pt x="486" y="275"/>
                    <a:pt x="486" y="275"/>
                  </a:cubicBezTo>
                  <a:cubicBezTo>
                    <a:pt x="494" y="283"/>
                    <a:pt x="505" y="288"/>
                    <a:pt x="516" y="288"/>
                  </a:cubicBezTo>
                  <a:cubicBezTo>
                    <a:pt x="527" y="288"/>
                    <a:pt x="538" y="283"/>
                    <a:pt x="546" y="275"/>
                  </a:cubicBezTo>
                  <a:cubicBezTo>
                    <a:pt x="563" y="257"/>
                    <a:pt x="563" y="229"/>
                    <a:pt x="546" y="212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gray">
            <a:xfrm>
              <a:off x="2062120" y="5251491"/>
              <a:ext cx="447666" cy="620717"/>
            </a:xfrm>
            <a:custGeom>
              <a:avLst/>
              <a:gdLst>
                <a:gd name="T0" fmla="*/ 755 w 879"/>
                <a:gd name="T1" fmla="*/ 108 h 1220"/>
                <a:gd name="T2" fmla="*/ 531 w 879"/>
                <a:gd name="T3" fmla="*/ 108 h 1220"/>
                <a:gd name="T4" fmla="*/ 407 w 879"/>
                <a:gd name="T5" fmla="*/ 0 h 1220"/>
                <a:gd name="T6" fmla="*/ 324 w 879"/>
                <a:gd name="T7" fmla="*/ 0 h 1220"/>
                <a:gd name="T8" fmla="*/ 201 w 879"/>
                <a:gd name="T9" fmla="*/ 108 h 1220"/>
                <a:gd name="T10" fmla="*/ 0 w 879"/>
                <a:gd name="T11" fmla="*/ 108 h 1220"/>
                <a:gd name="T12" fmla="*/ 9 w 879"/>
                <a:gd name="T13" fmla="*/ 174 h 1220"/>
                <a:gd name="T14" fmla="*/ 8 w 879"/>
                <a:gd name="T15" fmla="*/ 191 h 1220"/>
                <a:gd name="T16" fmla="*/ 252 w 879"/>
                <a:gd name="T17" fmla="*/ 191 h 1220"/>
                <a:gd name="T18" fmla="*/ 285 w 879"/>
                <a:gd name="T19" fmla="*/ 191 h 1220"/>
                <a:gd name="T20" fmla="*/ 446 w 879"/>
                <a:gd name="T21" fmla="*/ 191 h 1220"/>
                <a:gd name="T22" fmla="*/ 490 w 879"/>
                <a:gd name="T23" fmla="*/ 191 h 1220"/>
                <a:gd name="T24" fmla="*/ 755 w 879"/>
                <a:gd name="T25" fmla="*/ 191 h 1220"/>
                <a:gd name="T26" fmla="*/ 796 w 879"/>
                <a:gd name="T27" fmla="*/ 238 h 1220"/>
                <a:gd name="T28" fmla="*/ 796 w 879"/>
                <a:gd name="T29" fmla="*/ 1090 h 1220"/>
                <a:gd name="T30" fmla="*/ 755 w 879"/>
                <a:gd name="T31" fmla="*/ 1137 h 1220"/>
                <a:gd name="T32" fmla="*/ 23 w 879"/>
                <a:gd name="T33" fmla="*/ 1137 h 1220"/>
                <a:gd name="T34" fmla="*/ 16 w 879"/>
                <a:gd name="T35" fmla="*/ 1220 h 1220"/>
                <a:gd name="T36" fmla="*/ 755 w 879"/>
                <a:gd name="T37" fmla="*/ 1220 h 1220"/>
                <a:gd name="T38" fmla="*/ 879 w 879"/>
                <a:gd name="T39" fmla="*/ 1090 h 1220"/>
                <a:gd name="T40" fmla="*/ 879 w 879"/>
                <a:gd name="T41" fmla="*/ 238 h 1220"/>
                <a:gd name="T42" fmla="*/ 755 w 879"/>
                <a:gd name="T43" fmla="*/ 108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9" h="1220">
                  <a:moveTo>
                    <a:pt x="755" y="108"/>
                  </a:moveTo>
                  <a:cubicBezTo>
                    <a:pt x="531" y="108"/>
                    <a:pt x="531" y="108"/>
                    <a:pt x="531" y="108"/>
                  </a:cubicBezTo>
                  <a:cubicBezTo>
                    <a:pt x="522" y="47"/>
                    <a:pt x="470" y="0"/>
                    <a:pt x="40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61" y="0"/>
                    <a:pt x="209" y="47"/>
                    <a:pt x="201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5" y="129"/>
                    <a:pt x="9" y="151"/>
                    <a:pt x="9" y="174"/>
                  </a:cubicBezTo>
                  <a:cubicBezTo>
                    <a:pt x="9" y="180"/>
                    <a:pt x="8" y="185"/>
                    <a:pt x="8" y="191"/>
                  </a:cubicBezTo>
                  <a:cubicBezTo>
                    <a:pt x="252" y="191"/>
                    <a:pt x="252" y="191"/>
                    <a:pt x="252" y="191"/>
                  </a:cubicBezTo>
                  <a:cubicBezTo>
                    <a:pt x="285" y="191"/>
                    <a:pt x="285" y="191"/>
                    <a:pt x="285" y="191"/>
                  </a:cubicBezTo>
                  <a:cubicBezTo>
                    <a:pt x="446" y="191"/>
                    <a:pt x="446" y="191"/>
                    <a:pt x="446" y="191"/>
                  </a:cubicBezTo>
                  <a:cubicBezTo>
                    <a:pt x="490" y="191"/>
                    <a:pt x="490" y="191"/>
                    <a:pt x="490" y="191"/>
                  </a:cubicBezTo>
                  <a:cubicBezTo>
                    <a:pt x="755" y="191"/>
                    <a:pt x="755" y="191"/>
                    <a:pt x="755" y="191"/>
                  </a:cubicBezTo>
                  <a:cubicBezTo>
                    <a:pt x="778" y="191"/>
                    <a:pt x="796" y="212"/>
                    <a:pt x="796" y="238"/>
                  </a:cubicBezTo>
                  <a:cubicBezTo>
                    <a:pt x="796" y="1090"/>
                    <a:pt x="796" y="1090"/>
                    <a:pt x="796" y="1090"/>
                  </a:cubicBezTo>
                  <a:cubicBezTo>
                    <a:pt x="796" y="1116"/>
                    <a:pt x="778" y="1137"/>
                    <a:pt x="755" y="1137"/>
                  </a:cubicBezTo>
                  <a:cubicBezTo>
                    <a:pt x="23" y="1137"/>
                    <a:pt x="23" y="1137"/>
                    <a:pt x="23" y="1137"/>
                  </a:cubicBezTo>
                  <a:cubicBezTo>
                    <a:pt x="21" y="1165"/>
                    <a:pt x="18" y="1193"/>
                    <a:pt x="16" y="1220"/>
                  </a:cubicBezTo>
                  <a:cubicBezTo>
                    <a:pt x="755" y="1220"/>
                    <a:pt x="755" y="1220"/>
                    <a:pt x="755" y="1220"/>
                  </a:cubicBezTo>
                  <a:cubicBezTo>
                    <a:pt x="824" y="1220"/>
                    <a:pt x="879" y="1162"/>
                    <a:pt x="879" y="1090"/>
                  </a:cubicBezTo>
                  <a:cubicBezTo>
                    <a:pt x="879" y="238"/>
                    <a:pt x="879" y="238"/>
                    <a:pt x="879" y="238"/>
                  </a:cubicBezTo>
                  <a:cubicBezTo>
                    <a:pt x="879" y="166"/>
                    <a:pt x="824" y="108"/>
                    <a:pt x="7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TextBox 12"/>
          <p:cNvSpPr txBox="1">
            <a:spLocks/>
          </p:cNvSpPr>
          <p:nvPr/>
        </p:nvSpPr>
        <p:spPr bwMode="gray">
          <a:xfrm>
            <a:off x="5688858" y="5343690"/>
            <a:ext cx="2830461" cy="42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dirty="0" smtClean="0">
                <a:cs typeface="Arial" panose="020B0604020202020204" pitchFamily="34" charset="0"/>
              </a:rPr>
              <a:t>Improve chances of implementation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>
            <a:spLocks/>
          </p:cNvSpPr>
          <p:nvPr/>
        </p:nvSpPr>
        <p:spPr bwMode="gray">
          <a:xfrm>
            <a:off x="2256811" y="5344746"/>
            <a:ext cx="3336242" cy="63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4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“3-feet” level implementation plan </a:t>
            </a:r>
            <a:r>
              <a:rPr lang="en-US" sz="1400" dirty="0" smtClean="0">
                <a:solidFill>
                  <a:schemeClr val="tx2"/>
                </a:solidFill>
                <a:ea typeface="SimSun" panose="02010600030101010101" pitchFamily="2" charset="-122"/>
              </a:rPr>
              <a:t>with required budget identified for realizing initiatives</a:t>
            </a:r>
            <a:endParaRPr lang="en-US" sz="1400" dirty="0">
              <a:ea typeface="SimSun" panose="02010600030101010101" pitchFamily="2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8184" y="4477520"/>
            <a:ext cx="8031135" cy="770836"/>
            <a:chOff x="488184" y="4515416"/>
            <a:chExt cx="8031135" cy="770836"/>
          </a:xfrm>
        </p:grpSpPr>
        <p:sp>
          <p:nvSpPr>
            <p:cNvPr id="33" name="Rectangle 32"/>
            <p:cNvSpPr>
              <a:spLocks/>
            </p:cNvSpPr>
            <p:nvPr/>
          </p:nvSpPr>
          <p:spPr bwMode="gray">
            <a:xfrm>
              <a:off x="488184" y="4516887"/>
              <a:ext cx="1672086" cy="7693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72009" tIns="72009" rIns="72009" bIns="72009" rtlCol="0" anchor="ctr" anchorCtr="0">
              <a:no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 b="1" dirty="0">
                  <a:solidFill>
                    <a:schemeClr val="tx2"/>
                  </a:solidFill>
                  <a:latin typeface="+mn-lt"/>
                </a:rPr>
                <a:t>Working</a:t>
              </a:r>
              <a:br>
                <a:rPr lang="en-US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en-US" sz="1400" b="1" dirty="0">
                  <a:solidFill>
                    <a:schemeClr val="tx2"/>
                  </a:solidFill>
                  <a:latin typeface="+mn-lt"/>
                </a:rPr>
                <a:t>style</a:t>
              </a:r>
            </a:p>
          </p:txBody>
        </p:sp>
        <p:sp>
          <p:nvSpPr>
            <p:cNvPr id="16" name="TextBox 15"/>
            <p:cNvSpPr txBox="1">
              <a:spLocks/>
            </p:cNvSpPr>
            <p:nvPr/>
          </p:nvSpPr>
          <p:spPr bwMode="gray">
            <a:xfrm>
              <a:off x="5688858" y="4515416"/>
              <a:ext cx="2830461" cy="47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25000"/>
                </a:spcBef>
              </a:pPr>
              <a:r>
                <a:rPr lang="en-US" sz="1400" dirty="0" smtClean="0">
                  <a:cs typeface="Arial" panose="020B0604020202020204" pitchFamily="34" charset="0"/>
                </a:rPr>
                <a:t>Avoid non-productive discussion</a:t>
              </a:r>
            </a:p>
            <a:p>
              <a:pPr lvl="1">
                <a:spcBef>
                  <a:spcPct val="25000"/>
                </a:spcBef>
              </a:pPr>
              <a:r>
                <a:rPr lang="en-US" sz="1400" dirty="0" smtClean="0">
                  <a:cs typeface="Arial" panose="020B0604020202020204" pitchFamily="34" charset="0"/>
                </a:rPr>
                <a:t>Extract high quality input</a:t>
              </a:r>
              <a:endParaRPr 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>
              <a:spLocks/>
            </p:cNvSpPr>
            <p:nvPr/>
          </p:nvSpPr>
          <p:spPr bwMode="gray">
            <a:xfrm>
              <a:off x="2256811" y="4515416"/>
              <a:ext cx="3336242" cy="47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>
                <a:spcBef>
                  <a:spcPct val="25000"/>
                </a:spcBef>
              </a:pPr>
              <a:r>
                <a:rPr lang="en-US" sz="1400" b="1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Intense problem solving</a:t>
              </a:r>
              <a:r>
                <a:rPr lang="en-US" sz="1400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, </a:t>
              </a:r>
              <a:endParaRPr lang="en-US" sz="1400" dirty="0" smtClean="0">
                <a:cs typeface="Arial" panose="020B0604020202020204" pitchFamily="34" charset="0"/>
              </a:endParaRPr>
            </a:p>
            <a:p>
              <a:pPr lvl="1">
                <a:spcBef>
                  <a:spcPct val="25000"/>
                </a:spcBef>
              </a:pPr>
              <a:r>
                <a:rPr lang="en-US" sz="1400" b="1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Non-hierarchical and collaborative</a:t>
              </a:r>
              <a:endParaRPr lang="en-US" sz="14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Freeform 85"/>
          <p:cNvSpPr>
            <a:spLocks noEditPoints="1"/>
          </p:cNvSpPr>
          <p:nvPr/>
        </p:nvSpPr>
        <p:spPr bwMode="gray">
          <a:xfrm>
            <a:off x="1671686" y="4672216"/>
            <a:ext cx="309290" cy="381445"/>
          </a:xfrm>
          <a:custGeom>
            <a:avLst/>
            <a:gdLst>
              <a:gd name="T0" fmla="*/ 25 w 132"/>
              <a:gd name="T1" fmla="*/ 160 h 172"/>
              <a:gd name="T2" fmla="*/ 12 w 132"/>
              <a:gd name="T3" fmla="*/ 147 h 172"/>
              <a:gd name="T4" fmla="*/ 12 w 132"/>
              <a:gd name="T5" fmla="*/ 12 h 172"/>
              <a:gd name="T6" fmla="*/ 10 w 132"/>
              <a:gd name="T7" fmla="*/ 12 h 172"/>
              <a:gd name="T8" fmla="*/ 0 w 132"/>
              <a:gd name="T9" fmla="*/ 23 h 172"/>
              <a:gd name="T10" fmla="*/ 0 w 132"/>
              <a:gd name="T11" fmla="*/ 149 h 172"/>
              <a:gd name="T12" fmla="*/ 21 w 132"/>
              <a:gd name="T13" fmla="*/ 172 h 172"/>
              <a:gd name="T14" fmla="*/ 110 w 132"/>
              <a:gd name="T15" fmla="*/ 172 h 172"/>
              <a:gd name="T16" fmla="*/ 120 w 132"/>
              <a:gd name="T17" fmla="*/ 161 h 172"/>
              <a:gd name="T18" fmla="*/ 120 w 132"/>
              <a:gd name="T19" fmla="*/ 160 h 172"/>
              <a:gd name="T20" fmla="*/ 25 w 132"/>
              <a:gd name="T21" fmla="*/ 160 h 172"/>
              <a:gd name="T22" fmla="*/ 99 w 132"/>
              <a:gd name="T23" fmla="*/ 0 h 172"/>
              <a:gd name="T24" fmla="*/ 28 w 132"/>
              <a:gd name="T25" fmla="*/ 0 h 172"/>
              <a:gd name="T26" fmla="*/ 20 w 132"/>
              <a:gd name="T27" fmla="*/ 9 h 172"/>
              <a:gd name="T28" fmla="*/ 20 w 132"/>
              <a:gd name="T29" fmla="*/ 143 h 172"/>
              <a:gd name="T30" fmla="*/ 28 w 132"/>
              <a:gd name="T31" fmla="*/ 152 h 172"/>
              <a:gd name="T32" fmla="*/ 124 w 132"/>
              <a:gd name="T33" fmla="*/ 152 h 172"/>
              <a:gd name="T34" fmla="*/ 132 w 132"/>
              <a:gd name="T35" fmla="*/ 143 h 172"/>
              <a:gd name="T36" fmla="*/ 132 w 132"/>
              <a:gd name="T37" fmla="*/ 33 h 172"/>
              <a:gd name="T38" fmla="*/ 99 w 132"/>
              <a:gd name="T39" fmla="*/ 0 h 172"/>
              <a:gd name="T40" fmla="*/ 120 w 132"/>
              <a:gd name="T41" fmla="*/ 140 h 172"/>
              <a:gd name="T42" fmla="*/ 32 w 132"/>
              <a:gd name="T43" fmla="*/ 140 h 172"/>
              <a:gd name="T44" fmla="*/ 32 w 132"/>
              <a:gd name="T45" fmla="*/ 12 h 172"/>
              <a:gd name="T46" fmla="*/ 92 w 132"/>
              <a:gd name="T47" fmla="*/ 12 h 172"/>
              <a:gd name="T48" fmla="*/ 92 w 132"/>
              <a:gd name="T49" fmla="*/ 32 h 172"/>
              <a:gd name="T50" fmla="*/ 100 w 132"/>
              <a:gd name="T51" fmla="*/ 40 h 172"/>
              <a:gd name="T52" fmla="*/ 120 w 132"/>
              <a:gd name="T53" fmla="*/ 40 h 172"/>
              <a:gd name="T54" fmla="*/ 120 w 132"/>
              <a:gd name="T55" fmla="*/ 140 h 172"/>
              <a:gd name="T56" fmla="*/ 80 w 132"/>
              <a:gd name="T57" fmla="*/ 28 h 172"/>
              <a:gd name="T58" fmla="*/ 44 w 132"/>
              <a:gd name="T59" fmla="*/ 28 h 172"/>
              <a:gd name="T60" fmla="*/ 44 w 132"/>
              <a:gd name="T61" fmla="*/ 40 h 172"/>
              <a:gd name="T62" fmla="*/ 80 w 132"/>
              <a:gd name="T63" fmla="*/ 40 h 172"/>
              <a:gd name="T64" fmla="*/ 80 w 132"/>
              <a:gd name="T65" fmla="*/ 28 h 172"/>
              <a:gd name="T66" fmla="*/ 44 w 132"/>
              <a:gd name="T67" fmla="*/ 68 h 172"/>
              <a:gd name="T68" fmla="*/ 108 w 132"/>
              <a:gd name="T69" fmla="*/ 68 h 172"/>
              <a:gd name="T70" fmla="*/ 108 w 132"/>
              <a:gd name="T71" fmla="*/ 56 h 172"/>
              <a:gd name="T72" fmla="*/ 44 w 132"/>
              <a:gd name="T73" fmla="*/ 56 h 172"/>
              <a:gd name="T74" fmla="*/ 44 w 132"/>
              <a:gd name="T75" fmla="*/ 68 h 172"/>
              <a:gd name="T76" fmla="*/ 44 w 132"/>
              <a:gd name="T77" fmla="*/ 96 h 172"/>
              <a:gd name="T78" fmla="*/ 108 w 132"/>
              <a:gd name="T79" fmla="*/ 96 h 172"/>
              <a:gd name="T80" fmla="*/ 108 w 132"/>
              <a:gd name="T81" fmla="*/ 84 h 172"/>
              <a:gd name="T82" fmla="*/ 44 w 132"/>
              <a:gd name="T83" fmla="*/ 84 h 172"/>
              <a:gd name="T84" fmla="*/ 44 w 132"/>
              <a:gd name="T85" fmla="*/ 96 h 172"/>
              <a:gd name="T86" fmla="*/ 44 w 132"/>
              <a:gd name="T87" fmla="*/ 124 h 172"/>
              <a:gd name="T88" fmla="*/ 108 w 132"/>
              <a:gd name="T89" fmla="*/ 124 h 172"/>
              <a:gd name="T90" fmla="*/ 108 w 132"/>
              <a:gd name="T91" fmla="*/ 112 h 172"/>
              <a:gd name="T92" fmla="*/ 44 w 132"/>
              <a:gd name="T93" fmla="*/ 112 h 172"/>
              <a:gd name="T94" fmla="*/ 44 w 132"/>
              <a:gd name="T95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" h="172">
                <a:moveTo>
                  <a:pt x="25" y="160"/>
                </a:moveTo>
                <a:cubicBezTo>
                  <a:pt x="18" y="160"/>
                  <a:pt x="12" y="154"/>
                  <a:pt x="12" y="147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12"/>
                  <a:pt x="0" y="17"/>
                  <a:pt x="0" y="23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61"/>
                  <a:pt x="10" y="170"/>
                  <a:pt x="21" y="172"/>
                </a:cubicBezTo>
                <a:cubicBezTo>
                  <a:pt x="110" y="172"/>
                  <a:pt x="110" y="172"/>
                  <a:pt x="110" y="172"/>
                </a:cubicBezTo>
                <a:cubicBezTo>
                  <a:pt x="116" y="172"/>
                  <a:pt x="120" y="167"/>
                  <a:pt x="120" y="161"/>
                </a:cubicBezTo>
                <a:cubicBezTo>
                  <a:pt x="120" y="160"/>
                  <a:pt x="120" y="160"/>
                  <a:pt x="120" y="160"/>
                </a:cubicBezTo>
                <a:lnTo>
                  <a:pt x="25" y="160"/>
                </a:lnTo>
                <a:close/>
                <a:moveTo>
                  <a:pt x="99" y="0"/>
                </a:move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20" y="4"/>
                  <a:pt x="20" y="9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8"/>
                  <a:pt x="24" y="152"/>
                  <a:pt x="28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8" y="152"/>
                  <a:pt x="132" y="148"/>
                  <a:pt x="132" y="143"/>
                </a:cubicBezTo>
                <a:cubicBezTo>
                  <a:pt x="132" y="33"/>
                  <a:pt x="132" y="33"/>
                  <a:pt x="132" y="33"/>
                </a:cubicBezTo>
                <a:lnTo>
                  <a:pt x="99" y="0"/>
                </a:lnTo>
                <a:close/>
                <a:moveTo>
                  <a:pt x="120" y="140"/>
                </a:moveTo>
                <a:cubicBezTo>
                  <a:pt x="32" y="140"/>
                  <a:pt x="32" y="140"/>
                  <a:pt x="32" y="140"/>
                </a:cubicBezTo>
                <a:cubicBezTo>
                  <a:pt x="32" y="12"/>
                  <a:pt x="32" y="12"/>
                  <a:pt x="32" y="12"/>
                </a:cubicBezTo>
                <a:cubicBezTo>
                  <a:pt x="92" y="12"/>
                  <a:pt x="92" y="12"/>
                  <a:pt x="92" y="1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7"/>
                  <a:pt x="96" y="40"/>
                  <a:pt x="100" y="40"/>
                </a:cubicBezTo>
                <a:cubicBezTo>
                  <a:pt x="120" y="40"/>
                  <a:pt x="120" y="40"/>
                  <a:pt x="120" y="40"/>
                </a:cubicBezTo>
                <a:lnTo>
                  <a:pt x="120" y="140"/>
                </a:lnTo>
                <a:close/>
                <a:moveTo>
                  <a:pt x="80" y="28"/>
                </a:moveTo>
                <a:cubicBezTo>
                  <a:pt x="44" y="28"/>
                  <a:pt x="44" y="28"/>
                  <a:pt x="44" y="28"/>
                </a:cubicBezTo>
                <a:cubicBezTo>
                  <a:pt x="44" y="40"/>
                  <a:pt x="44" y="40"/>
                  <a:pt x="44" y="40"/>
                </a:cubicBezTo>
                <a:cubicBezTo>
                  <a:pt x="80" y="40"/>
                  <a:pt x="80" y="40"/>
                  <a:pt x="80" y="40"/>
                </a:cubicBezTo>
                <a:lnTo>
                  <a:pt x="80" y="28"/>
                </a:lnTo>
                <a:close/>
                <a:moveTo>
                  <a:pt x="44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44" y="56"/>
                  <a:pt x="44" y="56"/>
                  <a:pt x="44" y="56"/>
                </a:cubicBezTo>
                <a:lnTo>
                  <a:pt x="44" y="68"/>
                </a:lnTo>
                <a:close/>
                <a:moveTo>
                  <a:pt x="44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44" y="84"/>
                  <a:pt x="44" y="84"/>
                  <a:pt x="44" y="84"/>
                </a:cubicBezTo>
                <a:lnTo>
                  <a:pt x="44" y="96"/>
                </a:lnTo>
                <a:close/>
                <a:moveTo>
                  <a:pt x="44" y="124"/>
                </a:moveTo>
                <a:cubicBezTo>
                  <a:pt x="108" y="124"/>
                  <a:pt x="108" y="124"/>
                  <a:pt x="108" y="124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44" y="112"/>
                  <a:pt x="44" y="112"/>
                  <a:pt x="44" y="112"/>
                </a:cubicBezTo>
                <a:lnTo>
                  <a:pt x="44" y="1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</p:spPr>
        <p:txBody>
          <a:bodyPr/>
          <a:lstStyle/>
          <a:p>
            <a:r>
              <a:rPr lang="en-US" dirty="0"/>
              <a:t>The Lab methodology is facilitating unlocking solutions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Rhino </a:t>
            </a:r>
            <a:r>
              <a:rPr lang="en-US" dirty="0"/>
              <a:t>conservation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54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90992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7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/>
          </p:cNvSpPr>
          <p:nvPr/>
        </p:nvSpPr>
        <p:spPr>
          <a:xfrm>
            <a:off x="171451" y="4474891"/>
            <a:ext cx="5124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Approximately 50 </a:t>
            </a:r>
            <a:r>
              <a:rPr lang="en-US" sz="2400" dirty="0" smtClean="0"/>
              <a:t>Highly ambitious initiatives </a:t>
            </a:r>
            <a:r>
              <a:rPr lang="en-US" sz="1400" dirty="0" smtClean="0"/>
              <a:t>along dimensions </a:t>
            </a:r>
            <a:r>
              <a:rPr lang="en-US" sz="1400" dirty="0" smtClean="0">
                <a:solidFill>
                  <a:schemeClr val="accent3"/>
                </a:solidFill>
              </a:rPr>
              <a:t>Community, Legislation, Demand Management, Management of Rhino populations and Enforcement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en-US" dirty="0" smtClean="0"/>
              <a:t>The Rhino Lab has the potential to be a turning point…</a:t>
            </a:r>
            <a:endParaRPr lang="en-US" dirty="0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71451" y="917987"/>
            <a:ext cx="4686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New level of </a:t>
            </a:r>
            <a:r>
              <a:rPr lang="en-US" sz="2800" dirty="0" smtClean="0">
                <a:solidFill>
                  <a:schemeClr val="accent3"/>
                </a:solidFill>
              </a:rPr>
              <a:t>collaboration</a:t>
            </a:r>
            <a:r>
              <a:rPr lang="en-US" sz="1400" dirty="0" smtClean="0"/>
              <a:t> between Private Sector, NGOs, Academia and Government</a:t>
            </a:r>
            <a:endParaRPr lang="en-US" sz="1400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71451" y="2093362"/>
            <a:ext cx="4686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dirty="0" smtClean="0"/>
              <a:t>Unprecedented approach and level of </a:t>
            </a:r>
            <a:r>
              <a:rPr lang="en-US" sz="2400" dirty="0" smtClean="0">
                <a:solidFill>
                  <a:schemeClr val="accent3"/>
                </a:solidFill>
              </a:rPr>
              <a:t>ownership from SAPS</a:t>
            </a:r>
            <a:r>
              <a:rPr lang="en-US" sz="2400" dirty="0" smtClean="0"/>
              <a:t> </a:t>
            </a:r>
            <a:r>
              <a:rPr lang="en-US" sz="1400" dirty="0" smtClean="0"/>
              <a:t>and the </a:t>
            </a:r>
            <a:r>
              <a:rPr lang="en-US" sz="1400" smtClean="0"/>
              <a:t>security cluster</a:t>
            </a:r>
            <a:endParaRPr lang="en-US" sz="140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71451" y="3361070"/>
            <a:ext cx="4686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accent3"/>
                </a:solidFill>
              </a:rPr>
              <a:t>Detailed and costed </a:t>
            </a:r>
            <a:r>
              <a:rPr lang="en-US" sz="1400" dirty="0" smtClean="0"/>
              <a:t>implementation plans with a high level of accountability </a:t>
            </a:r>
            <a:endParaRPr lang="en-US" sz="1400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1452" y="1828840"/>
            <a:ext cx="468690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1452" y="3096548"/>
            <a:ext cx="468690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71452" y="4210367"/>
            <a:ext cx="468690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8"/>
          <p:cNvSpPr>
            <a:spLocks noEditPoints="1"/>
          </p:cNvSpPr>
          <p:nvPr/>
        </p:nvSpPr>
        <p:spPr bwMode="auto">
          <a:xfrm>
            <a:off x="4858360" y="1221697"/>
            <a:ext cx="4606130" cy="4541138"/>
          </a:xfrm>
          <a:custGeom>
            <a:avLst/>
            <a:gdLst>
              <a:gd name="T0" fmla="*/ 344 w 639"/>
              <a:gd name="T1" fmla="*/ 0 h 631"/>
              <a:gd name="T2" fmla="*/ 48 w 639"/>
              <a:gd name="T3" fmla="*/ 296 h 631"/>
              <a:gd name="T4" fmla="*/ 51 w 639"/>
              <a:gd name="T5" fmla="*/ 339 h 631"/>
              <a:gd name="T6" fmla="*/ 62 w 639"/>
              <a:gd name="T7" fmla="*/ 339 h 631"/>
              <a:gd name="T8" fmla="*/ 148 w 639"/>
              <a:gd name="T9" fmla="*/ 339 h 631"/>
              <a:gd name="T10" fmla="*/ 143 w 639"/>
              <a:gd name="T11" fmla="*/ 296 h 631"/>
              <a:gd name="T12" fmla="*/ 344 w 639"/>
              <a:gd name="T13" fmla="*/ 96 h 631"/>
              <a:gd name="T14" fmla="*/ 544 w 639"/>
              <a:gd name="T15" fmla="*/ 296 h 631"/>
              <a:gd name="T16" fmla="*/ 344 w 639"/>
              <a:gd name="T17" fmla="*/ 496 h 631"/>
              <a:gd name="T18" fmla="*/ 293 w 639"/>
              <a:gd name="T19" fmla="*/ 490 h 631"/>
              <a:gd name="T20" fmla="*/ 293 w 639"/>
              <a:gd name="T21" fmla="*/ 569 h 631"/>
              <a:gd name="T22" fmla="*/ 293 w 639"/>
              <a:gd name="T23" fmla="*/ 587 h 631"/>
              <a:gd name="T24" fmla="*/ 344 w 639"/>
              <a:gd name="T25" fmla="*/ 592 h 631"/>
              <a:gd name="T26" fmla="*/ 639 w 639"/>
              <a:gd name="T27" fmla="*/ 296 h 631"/>
              <a:gd name="T28" fmla="*/ 344 w 639"/>
              <a:gd name="T29" fmla="*/ 0 h 631"/>
              <a:gd name="T30" fmla="*/ 63 w 639"/>
              <a:gd name="T31" fmla="*/ 390 h 631"/>
              <a:gd name="T32" fmla="*/ 62 w 639"/>
              <a:gd name="T33" fmla="*/ 390 h 631"/>
              <a:gd name="T34" fmla="*/ 64 w 639"/>
              <a:gd name="T35" fmla="*/ 393 h 631"/>
              <a:gd name="T36" fmla="*/ 108 w 639"/>
              <a:gd name="T37" fmla="*/ 437 h 631"/>
              <a:gd name="T38" fmla="*/ 93 w 639"/>
              <a:gd name="T39" fmla="*/ 452 h 631"/>
              <a:gd name="T40" fmla="*/ 0 w 639"/>
              <a:gd name="T41" fmla="*/ 545 h 631"/>
              <a:gd name="T42" fmla="*/ 86 w 639"/>
              <a:gd name="T43" fmla="*/ 631 h 631"/>
              <a:gd name="T44" fmla="*/ 195 w 639"/>
              <a:gd name="T45" fmla="*/ 523 h 631"/>
              <a:gd name="T46" fmla="*/ 242 w 639"/>
              <a:gd name="T47" fmla="*/ 569 h 631"/>
              <a:gd name="T48" fmla="*/ 242 w 639"/>
              <a:gd name="T49" fmla="*/ 468 h 631"/>
              <a:gd name="T50" fmla="*/ 242 w 639"/>
              <a:gd name="T51" fmla="*/ 390 h 631"/>
              <a:gd name="T52" fmla="*/ 167 w 639"/>
              <a:gd name="T53" fmla="*/ 390 h 631"/>
              <a:gd name="T54" fmla="*/ 63 w 639"/>
              <a:gd name="T55" fmla="*/ 390 h 631"/>
              <a:gd name="T56" fmla="*/ 344 w 639"/>
              <a:gd name="T57" fmla="*/ 387 h 631"/>
              <a:gd name="T58" fmla="*/ 435 w 639"/>
              <a:gd name="T59" fmla="*/ 296 h 631"/>
              <a:gd name="T60" fmla="*/ 344 w 639"/>
              <a:gd name="T61" fmla="*/ 205 h 631"/>
              <a:gd name="T62" fmla="*/ 252 w 639"/>
              <a:gd name="T63" fmla="*/ 296 h 631"/>
              <a:gd name="T64" fmla="*/ 264 w 639"/>
              <a:gd name="T65" fmla="*/ 339 h 631"/>
              <a:gd name="T66" fmla="*/ 293 w 639"/>
              <a:gd name="T67" fmla="*/ 372 h 631"/>
              <a:gd name="T68" fmla="*/ 344 w 639"/>
              <a:gd name="T69" fmla="*/ 387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9" h="631">
                <a:moveTo>
                  <a:pt x="344" y="0"/>
                </a:moveTo>
                <a:cubicBezTo>
                  <a:pt x="180" y="0"/>
                  <a:pt x="48" y="133"/>
                  <a:pt x="48" y="296"/>
                </a:cubicBezTo>
                <a:cubicBezTo>
                  <a:pt x="48" y="311"/>
                  <a:pt x="49" y="325"/>
                  <a:pt x="51" y="339"/>
                </a:cubicBezTo>
                <a:cubicBezTo>
                  <a:pt x="62" y="339"/>
                  <a:pt x="62" y="339"/>
                  <a:pt x="62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45" y="325"/>
                  <a:pt x="143" y="311"/>
                  <a:pt x="143" y="296"/>
                </a:cubicBezTo>
                <a:cubicBezTo>
                  <a:pt x="143" y="186"/>
                  <a:pt x="233" y="96"/>
                  <a:pt x="344" y="96"/>
                </a:cubicBezTo>
                <a:cubicBezTo>
                  <a:pt x="454" y="96"/>
                  <a:pt x="544" y="186"/>
                  <a:pt x="544" y="296"/>
                </a:cubicBezTo>
                <a:cubicBezTo>
                  <a:pt x="544" y="406"/>
                  <a:pt x="454" y="496"/>
                  <a:pt x="344" y="496"/>
                </a:cubicBezTo>
                <a:cubicBezTo>
                  <a:pt x="326" y="496"/>
                  <a:pt x="309" y="494"/>
                  <a:pt x="293" y="490"/>
                </a:cubicBezTo>
                <a:cubicBezTo>
                  <a:pt x="293" y="569"/>
                  <a:pt x="293" y="569"/>
                  <a:pt x="293" y="569"/>
                </a:cubicBezTo>
                <a:cubicBezTo>
                  <a:pt x="293" y="587"/>
                  <a:pt x="293" y="587"/>
                  <a:pt x="293" y="587"/>
                </a:cubicBezTo>
                <a:cubicBezTo>
                  <a:pt x="309" y="590"/>
                  <a:pt x="326" y="592"/>
                  <a:pt x="344" y="592"/>
                </a:cubicBezTo>
                <a:cubicBezTo>
                  <a:pt x="507" y="592"/>
                  <a:pt x="639" y="459"/>
                  <a:pt x="639" y="296"/>
                </a:cubicBezTo>
                <a:cubicBezTo>
                  <a:pt x="639" y="133"/>
                  <a:pt x="507" y="0"/>
                  <a:pt x="344" y="0"/>
                </a:cubicBezTo>
                <a:close/>
                <a:moveTo>
                  <a:pt x="63" y="390"/>
                </a:moveTo>
                <a:cubicBezTo>
                  <a:pt x="62" y="390"/>
                  <a:pt x="62" y="390"/>
                  <a:pt x="62" y="390"/>
                </a:cubicBezTo>
                <a:cubicBezTo>
                  <a:pt x="64" y="393"/>
                  <a:pt x="64" y="393"/>
                  <a:pt x="64" y="393"/>
                </a:cubicBezTo>
                <a:cubicBezTo>
                  <a:pt x="108" y="437"/>
                  <a:pt x="108" y="437"/>
                  <a:pt x="108" y="437"/>
                </a:cubicBezTo>
                <a:cubicBezTo>
                  <a:pt x="93" y="452"/>
                  <a:pt x="93" y="452"/>
                  <a:pt x="93" y="452"/>
                </a:cubicBezTo>
                <a:cubicBezTo>
                  <a:pt x="0" y="545"/>
                  <a:pt x="0" y="545"/>
                  <a:pt x="0" y="545"/>
                </a:cubicBezTo>
                <a:cubicBezTo>
                  <a:pt x="86" y="631"/>
                  <a:pt x="86" y="631"/>
                  <a:pt x="86" y="631"/>
                </a:cubicBezTo>
                <a:cubicBezTo>
                  <a:pt x="195" y="523"/>
                  <a:pt x="195" y="523"/>
                  <a:pt x="195" y="523"/>
                </a:cubicBezTo>
                <a:cubicBezTo>
                  <a:pt x="242" y="569"/>
                  <a:pt x="242" y="569"/>
                  <a:pt x="242" y="569"/>
                </a:cubicBezTo>
                <a:cubicBezTo>
                  <a:pt x="242" y="468"/>
                  <a:pt x="242" y="468"/>
                  <a:pt x="242" y="468"/>
                </a:cubicBezTo>
                <a:cubicBezTo>
                  <a:pt x="242" y="390"/>
                  <a:pt x="242" y="390"/>
                  <a:pt x="242" y="390"/>
                </a:cubicBezTo>
                <a:cubicBezTo>
                  <a:pt x="167" y="390"/>
                  <a:pt x="167" y="390"/>
                  <a:pt x="167" y="390"/>
                </a:cubicBezTo>
                <a:lnTo>
                  <a:pt x="63" y="390"/>
                </a:lnTo>
                <a:close/>
                <a:moveTo>
                  <a:pt x="344" y="387"/>
                </a:moveTo>
                <a:cubicBezTo>
                  <a:pt x="394" y="387"/>
                  <a:pt x="435" y="346"/>
                  <a:pt x="435" y="296"/>
                </a:cubicBezTo>
                <a:cubicBezTo>
                  <a:pt x="435" y="246"/>
                  <a:pt x="394" y="205"/>
                  <a:pt x="344" y="205"/>
                </a:cubicBezTo>
                <a:cubicBezTo>
                  <a:pt x="293" y="205"/>
                  <a:pt x="252" y="246"/>
                  <a:pt x="252" y="296"/>
                </a:cubicBezTo>
                <a:cubicBezTo>
                  <a:pt x="252" y="312"/>
                  <a:pt x="257" y="326"/>
                  <a:pt x="264" y="339"/>
                </a:cubicBezTo>
                <a:cubicBezTo>
                  <a:pt x="271" y="352"/>
                  <a:pt x="281" y="364"/>
                  <a:pt x="293" y="372"/>
                </a:cubicBezTo>
                <a:cubicBezTo>
                  <a:pt x="307" y="382"/>
                  <a:pt x="325" y="387"/>
                  <a:pt x="344" y="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5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0" y="567126"/>
            <a:ext cx="8961437" cy="495300"/>
            <a:chOff x="119063" y="1058863"/>
            <a:chExt cx="8961437" cy="495300"/>
          </a:xfrm>
        </p:grpSpPr>
        <p:sp>
          <p:nvSpPr>
            <p:cNvPr id="57" name="Rectangle 56"/>
            <p:cNvSpPr>
              <a:spLocks/>
            </p:cNvSpPr>
            <p:nvPr/>
          </p:nvSpPr>
          <p:spPr>
            <a:xfrm>
              <a:off x="119063" y="1068388"/>
              <a:ext cx="8961437" cy="485775"/>
            </a:xfrm>
            <a:prstGeom prst="rect">
              <a:avLst/>
            </a:prstGeom>
            <a:gradFill rotWithShape="1">
              <a:gsLst>
                <a:gs pos="0">
                  <a:srgbClr val="EEEEEE"/>
                </a:gs>
                <a:gs pos="100000">
                  <a:srgbClr val="EEEEEE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 err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119063" y="1058863"/>
              <a:ext cx="896143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>
            <a:spLocks/>
          </p:cNvSpPr>
          <p:nvPr/>
        </p:nvSpPr>
        <p:spPr>
          <a:xfrm>
            <a:off x="166315" y="742747"/>
            <a:ext cx="3379257" cy="3148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6010257" y="742747"/>
            <a:ext cx="2799771" cy="3148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166315" y="3953311"/>
            <a:ext cx="3379257" cy="2220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>
          <a:xfrm>
            <a:off x="3624028" y="3953311"/>
            <a:ext cx="5186002" cy="2220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24"/>
          <p:cNvSpPr txBox="1">
            <a:spLocks/>
          </p:cNvSpPr>
          <p:nvPr/>
        </p:nvSpPr>
        <p:spPr bwMode="gray">
          <a:xfrm>
            <a:off x="286259" y="1476929"/>
            <a:ext cx="3159459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895042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5" lvl="1" indent="0">
              <a:spcBef>
                <a:spcPct val="15000"/>
              </a:spcBef>
              <a:buNone/>
            </a:pPr>
            <a:r>
              <a:rPr lang="en-US" sz="900" b="1" dirty="0" smtClean="0">
                <a:solidFill>
                  <a:schemeClr val="accent2"/>
                </a:solidFill>
              </a:rPr>
              <a:t>Anti-poaching</a:t>
            </a:r>
          </a:p>
          <a:p>
            <a:pPr lvl="1">
              <a:spcBef>
                <a:spcPct val="15000"/>
              </a:spcBef>
            </a:pPr>
            <a:r>
              <a:rPr lang="en-US" sz="900" dirty="0" err="1" smtClean="0"/>
              <a:t>APU</a:t>
            </a:r>
            <a:r>
              <a:rPr lang="en-US" sz="900" dirty="0" smtClean="0"/>
              <a:t> capabilities: improved standardization and use of best practices</a:t>
            </a:r>
          </a:p>
          <a:p>
            <a:pPr lvl="1">
              <a:spcBef>
                <a:spcPct val="15000"/>
              </a:spcBef>
            </a:pPr>
            <a:r>
              <a:rPr lang="en-US" sz="900" dirty="0" smtClean="0"/>
              <a:t>Protection: more mobile footprint in the park, emphasis on perimeter protection</a:t>
            </a:r>
          </a:p>
          <a:p>
            <a:pPr lvl="1">
              <a:spcBef>
                <a:spcPct val="15000"/>
              </a:spcBef>
            </a:pPr>
            <a:r>
              <a:rPr lang="en-US" sz="900" dirty="0" smtClean="0"/>
              <a:t>Reactive elements: ramp up of </a:t>
            </a:r>
            <a:r>
              <a:rPr lang="en-US" sz="900" dirty="0" err="1" smtClean="0"/>
              <a:t>APUs</a:t>
            </a:r>
            <a:r>
              <a:rPr lang="en-US" sz="900" dirty="0" smtClean="0"/>
              <a:t> in provinces, increased support for </a:t>
            </a:r>
            <a:r>
              <a:rPr lang="en-US" sz="900" dirty="0" err="1" smtClean="0"/>
              <a:t>APUs</a:t>
            </a:r>
            <a:r>
              <a:rPr lang="en-US" sz="900" dirty="0" smtClean="0"/>
              <a:t> in </a:t>
            </a:r>
            <a:r>
              <a:rPr lang="en-US" sz="900" dirty="0" err="1" smtClean="0"/>
              <a:t>SANParks</a:t>
            </a:r>
            <a:endParaRPr lang="en-US" sz="900" dirty="0" smtClean="0"/>
          </a:p>
          <a:p>
            <a:pPr lvl="1">
              <a:spcBef>
                <a:spcPct val="15000"/>
              </a:spcBef>
            </a:pPr>
            <a:r>
              <a:rPr lang="en-US" sz="900" dirty="0" smtClean="0"/>
              <a:t>Proactive elements: improved intelligence, transnational cooperation, and use of technology</a:t>
            </a:r>
            <a:endParaRPr lang="en-US" sz="900" dirty="0"/>
          </a:p>
        </p:txBody>
      </p:sp>
      <p:sp>
        <p:nvSpPr>
          <p:cNvPr id="44" name="TextBox 4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66315" y="742747"/>
            <a:ext cx="3379257" cy="68700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Law Enforcement</a:t>
            </a:r>
            <a:endParaRPr lang="en-US" sz="1200" dirty="0"/>
          </a:p>
        </p:txBody>
      </p:sp>
      <p:sp>
        <p:nvSpPr>
          <p:cNvPr id="39" name="TextBox 4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010257" y="742747"/>
            <a:ext cx="2799771" cy="6870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Demand Management</a:t>
            </a:r>
            <a:endParaRPr lang="en-US" sz="1200" dirty="0"/>
          </a:p>
        </p:txBody>
      </p:sp>
      <p:sp>
        <p:nvSpPr>
          <p:cNvPr id="40" name="TextBox 4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68053" y="3951381"/>
            <a:ext cx="3377519" cy="6870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2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dirty="0" smtClean="0"/>
              <a:t>Management of Rhino populations</a:t>
            </a:r>
            <a:endParaRPr lang="en-US" dirty="0"/>
          </a:p>
        </p:txBody>
      </p:sp>
      <p:sp>
        <p:nvSpPr>
          <p:cNvPr id="45" name="TextBox 4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624028" y="3953311"/>
            <a:ext cx="5186002" cy="68700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2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dirty="0"/>
              <a:t>Responsive Legislation</a:t>
            </a:r>
          </a:p>
        </p:txBody>
      </p:sp>
      <p:pic>
        <p:nvPicPr>
          <p:cNvPr id="35" name="Picture 34"/>
          <p:cNvPicPr>
            <a:picLocks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01" y="846721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72" y="4057285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60" y="4055355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" y="846721"/>
            <a:ext cx="717537" cy="47905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Rectangle 40"/>
          <p:cNvSpPr>
            <a:spLocks/>
          </p:cNvSpPr>
          <p:nvPr/>
        </p:nvSpPr>
        <p:spPr>
          <a:xfrm>
            <a:off x="3624028" y="742747"/>
            <a:ext cx="2307772" cy="3148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 txBox="1">
            <a:spLocks/>
          </p:cNvSpPr>
          <p:nvPr/>
        </p:nvSpPr>
        <p:spPr bwMode="gray">
          <a:xfrm>
            <a:off x="3743972" y="1476929"/>
            <a:ext cx="2075135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</a:pPr>
            <a:r>
              <a:rPr lang="en-US" sz="900" dirty="0"/>
              <a:t>Improved governance via community facilitators </a:t>
            </a:r>
            <a:endParaRPr lang="en-US" sz="900" dirty="0" smtClean="0"/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Enhance the community ranger model with  a national career and roll-out plan for the community ranger model</a:t>
            </a:r>
            <a:endParaRPr lang="en-US" sz="900" dirty="0"/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Conduct stock take on existing economic community empowerment programs to intelligently consolidate and re-allocate resources</a:t>
            </a:r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Develop and roll-out a broader restorative justice </a:t>
            </a:r>
            <a:r>
              <a:rPr lang="en-US" sz="900" dirty="0" err="1" smtClean="0">
                <a:solidFill>
                  <a:srgbClr val="000000"/>
                </a:solidFill>
              </a:rPr>
              <a:t>programme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>
                <a:solidFill>
                  <a:srgbClr val="000000"/>
                </a:solidFill>
              </a:rPr>
              <a:t>with SAPS and other partners</a:t>
            </a:r>
            <a:endParaRPr lang="en-US" sz="900" dirty="0"/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Launch a community </a:t>
            </a:r>
            <a:r>
              <a:rPr lang="en-US" sz="900" dirty="0" smtClean="0">
                <a:solidFill>
                  <a:srgbClr val="000000"/>
                </a:solidFill>
              </a:rPr>
              <a:t>empowerment </a:t>
            </a:r>
            <a:r>
              <a:rPr lang="en-US" sz="900" dirty="0">
                <a:solidFill>
                  <a:srgbClr val="000000"/>
                </a:solidFill>
              </a:rPr>
              <a:t>plan and </a:t>
            </a:r>
            <a:r>
              <a:rPr lang="en-US" sz="900" dirty="0" smtClean="0">
                <a:solidFill>
                  <a:srgbClr val="000000"/>
                </a:solidFill>
              </a:rPr>
              <a:t>champions</a:t>
            </a:r>
            <a:endParaRPr lang="en-US" sz="900" dirty="0"/>
          </a:p>
        </p:txBody>
      </p:sp>
      <p:sp>
        <p:nvSpPr>
          <p:cNvPr id="42" name="TextBox 4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624028" y="742747"/>
            <a:ext cx="2307772" cy="68700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rgbClr val="002960"/>
              </a:buClr>
              <a:defRPr sz="14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200" dirty="0" smtClean="0"/>
              <a:t>Community Engagement</a:t>
            </a:r>
            <a:endParaRPr lang="en-US" sz="12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72" y="859978"/>
            <a:ext cx="717537" cy="45254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gray">
          <a:xfrm>
            <a:off x="168052" y="230197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 total of 44 initiatives have been developed in the Rhino Lab</a:t>
            </a:r>
            <a:endParaRPr lang="en-US" dirty="0"/>
          </a:p>
        </p:txBody>
      </p:sp>
      <p:sp>
        <p:nvSpPr>
          <p:cNvPr id="33" name="McK 1. On-page tracker"/>
          <p:cNvSpPr>
            <a:spLocks noChangeArrowheads="1"/>
          </p:cNvSpPr>
          <p:nvPr/>
        </p:nvSpPr>
        <p:spPr bwMode="auto">
          <a:xfrm>
            <a:off x="171451" y="26988"/>
            <a:ext cx="26601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  <a:latin typeface="+mn-lt"/>
                <a:ea typeface="+mj-ea"/>
              </a:rPr>
              <a:t>INITIATIVES – FULL OVERVIEW</a:t>
            </a:r>
            <a:endParaRPr lang="en-US" sz="1400" dirty="0">
              <a:solidFill>
                <a:srgbClr val="808080"/>
              </a:solidFill>
              <a:latin typeface="+mn-lt"/>
              <a:ea typeface="+mj-ea"/>
            </a:endParaRPr>
          </a:p>
        </p:txBody>
      </p:sp>
      <p:sp>
        <p:nvSpPr>
          <p:cNvPr id="46" name="Rectangle 16"/>
          <p:cNvSpPr txBox="1">
            <a:spLocks/>
          </p:cNvSpPr>
          <p:nvPr/>
        </p:nvSpPr>
        <p:spPr bwMode="gray">
          <a:xfrm>
            <a:off x="6130201" y="1476929"/>
            <a:ext cx="2494634" cy="225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</a:pPr>
            <a:r>
              <a:rPr lang="en-US" sz="900" dirty="0"/>
              <a:t>Undertake peer reviewed research, with credible funding mechanism, on consumer markets and forms of demand and supply based on government direction and link this to demand management </a:t>
            </a:r>
            <a:r>
              <a:rPr lang="en-US" sz="900" dirty="0" smtClean="0"/>
              <a:t>initiatives</a:t>
            </a:r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Continue and expand investigation of the potential of alternative options to address national demand, increase benefits and disrupt illicit supply chain (e.g. trade, exporting live rhino, synthetic rhino horn)</a:t>
            </a:r>
            <a:endParaRPr lang="en-US" sz="900" dirty="0"/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Develop targeted messages for an information campaign as part of a communication strategy relating to the status and management of rhino to address incorrect perceptions that lead to speculation that drives exaggerated prices of rhino </a:t>
            </a:r>
            <a:r>
              <a:rPr lang="en-US" sz="900" dirty="0" smtClean="0">
                <a:solidFill>
                  <a:srgbClr val="000000"/>
                </a:solidFill>
              </a:rPr>
              <a:t>horn</a:t>
            </a:r>
            <a:endParaRPr lang="en-US" sz="900" dirty="0"/>
          </a:p>
        </p:txBody>
      </p:sp>
      <p:sp>
        <p:nvSpPr>
          <p:cNvPr id="48" name="Rectangle 16"/>
          <p:cNvSpPr txBox="1">
            <a:spLocks/>
          </p:cNvSpPr>
          <p:nvPr/>
        </p:nvSpPr>
        <p:spPr bwMode="gray">
          <a:xfrm>
            <a:off x="286260" y="4696733"/>
            <a:ext cx="3221863" cy="13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</a:pPr>
            <a:r>
              <a:rPr lang="en-US" sz="900" dirty="0"/>
              <a:t>Guidelines for land use, e.g., intensive breeding </a:t>
            </a:r>
            <a:r>
              <a:rPr lang="en-US" sz="900" dirty="0" smtClean="0"/>
              <a:t>operations</a:t>
            </a:r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Securing and growing </a:t>
            </a:r>
            <a:r>
              <a:rPr lang="en-US" sz="900" dirty="0" smtClean="0">
                <a:solidFill>
                  <a:srgbClr val="000000"/>
                </a:solidFill>
              </a:rPr>
              <a:t>key rhino populations, </a:t>
            </a:r>
            <a:r>
              <a:rPr lang="en-US" sz="900" dirty="0">
                <a:solidFill>
                  <a:srgbClr val="000000"/>
                </a:solidFill>
              </a:rPr>
              <a:t>by funding </a:t>
            </a:r>
            <a:r>
              <a:rPr lang="en-US" sz="900" dirty="0" smtClean="0">
                <a:solidFill>
                  <a:srgbClr val="000000"/>
                </a:solidFill>
              </a:rPr>
              <a:t>their owners </a:t>
            </a:r>
          </a:p>
          <a:p>
            <a:pPr lvl="1">
              <a:spcBef>
                <a:spcPct val="15000"/>
              </a:spcBef>
            </a:pPr>
            <a:r>
              <a:rPr lang="en-US" sz="900" dirty="0" smtClean="0">
                <a:solidFill>
                  <a:srgbClr val="000000"/>
                </a:solidFill>
              </a:rPr>
              <a:t>Improved </a:t>
            </a:r>
            <a:r>
              <a:rPr lang="en-US" sz="900" dirty="0">
                <a:solidFill>
                  <a:srgbClr val="000000"/>
                </a:solidFill>
              </a:rPr>
              <a:t>regulatory environment, e.g., increase usage of standing permits</a:t>
            </a:r>
            <a:endParaRPr lang="en-US" sz="900" dirty="0"/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Improved best practice sharing across all stake-holders</a:t>
            </a:r>
            <a:endParaRPr lang="en-US" sz="900" dirty="0"/>
          </a:p>
          <a:p>
            <a:pPr lvl="1">
              <a:spcBef>
                <a:spcPct val="15000"/>
              </a:spcBef>
            </a:pPr>
            <a:r>
              <a:rPr lang="en-GB" sz="900" dirty="0">
                <a:solidFill>
                  <a:srgbClr val="000000"/>
                </a:solidFill>
              </a:rPr>
              <a:t>Expanded </a:t>
            </a:r>
            <a:r>
              <a:rPr lang="en-GB" sz="900" dirty="0" err="1">
                <a:solidFill>
                  <a:srgbClr val="000000"/>
                </a:solidFill>
              </a:rPr>
              <a:t>RMG</a:t>
            </a:r>
            <a:r>
              <a:rPr lang="en-GB" sz="900" dirty="0">
                <a:solidFill>
                  <a:srgbClr val="000000"/>
                </a:solidFill>
              </a:rPr>
              <a:t> status reporting for white rhino and continued for black rhino</a:t>
            </a:r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List of applied research priorities identified by </a:t>
            </a:r>
            <a:r>
              <a:rPr lang="en-US" sz="900" dirty="0" err="1" smtClean="0">
                <a:solidFill>
                  <a:srgbClr val="000000"/>
                </a:solidFill>
              </a:rPr>
              <a:t>RMG</a:t>
            </a:r>
            <a:endParaRPr lang="en-US" sz="900" dirty="0"/>
          </a:p>
        </p:txBody>
      </p:sp>
      <p:sp>
        <p:nvSpPr>
          <p:cNvPr id="32" name="Rectangle 11"/>
          <p:cNvSpPr txBox="1">
            <a:spLocks/>
          </p:cNvSpPr>
          <p:nvPr/>
        </p:nvSpPr>
        <p:spPr bwMode="gray">
          <a:xfrm>
            <a:off x="286259" y="2825190"/>
            <a:ext cx="3159459" cy="103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5" lvl="1" indent="0">
              <a:spcBef>
                <a:spcPct val="15000"/>
              </a:spcBef>
              <a:buNone/>
            </a:pPr>
            <a:r>
              <a:rPr lang="en-US" sz="900" b="1" dirty="0" smtClean="0">
                <a:solidFill>
                  <a:schemeClr val="accent2"/>
                </a:solidFill>
              </a:rPr>
              <a:t>SAPS</a:t>
            </a:r>
            <a:endParaRPr lang="en-US" sz="900" b="1" dirty="0">
              <a:solidFill>
                <a:schemeClr val="accent2"/>
              </a:solidFill>
            </a:endParaRPr>
          </a:p>
          <a:p>
            <a:pPr lvl="1">
              <a:spcBef>
                <a:spcPct val="15000"/>
              </a:spcBef>
            </a:pPr>
            <a:r>
              <a:rPr lang="en-US" sz="900" dirty="0" smtClean="0"/>
              <a:t>Prosecution: improved collaboration to treat problem as </a:t>
            </a:r>
            <a:r>
              <a:rPr lang="en-US" sz="900" dirty="0" err="1" smtClean="0"/>
              <a:t>organised</a:t>
            </a:r>
            <a:r>
              <a:rPr lang="en-US" sz="900" dirty="0" smtClean="0"/>
              <a:t> transnational crime</a:t>
            </a:r>
          </a:p>
          <a:p>
            <a:pPr lvl="1">
              <a:spcBef>
                <a:spcPct val="15000"/>
              </a:spcBef>
            </a:pPr>
            <a:r>
              <a:rPr lang="en-US" sz="900" dirty="0" smtClean="0"/>
              <a:t>Detection: increased capabilities in forensics and intelligence</a:t>
            </a:r>
          </a:p>
          <a:p>
            <a:pPr lvl="1">
              <a:spcBef>
                <a:spcPct val="15000"/>
              </a:spcBef>
            </a:pPr>
            <a:r>
              <a:rPr lang="en-US" sz="900" dirty="0" smtClean="0"/>
              <a:t>Collaboration: law enforcement cooperation with transit and consumer states</a:t>
            </a:r>
          </a:p>
        </p:txBody>
      </p:sp>
      <p:sp>
        <p:nvSpPr>
          <p:cNvPr id="34" name="Text Placeholder 8"/>
          <p:cNvSpPr>
            <a:spLocks noGrp="1"/>
          </p:cNvSpPr>
          <p:nvPr/>
        </p:nvSpPr>
        <p:spPr bwMode="gray">
          <a:xfrm>
            <a:off x="0" y="0"/>
            <a:ext cx="142875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80963" rIns="0" bIns="80963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buClr>
                <a:schemeClr val="bg1"/>
              </a:buClr>
              <a:buSzPct val="125000"/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4</a:t>
            </a:r>
            <a:endParaRPr lang="en-US" sz="9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Rectangle 16"/>
          <p:cNvSpPr txBox="1">
            <a:spLocks/>
          </p:cNvSpPr>
          <p:nvPr/>
        </p:nvSpPr>
        <p:spPr bwMode="gray">
          <a:xfrm>
            <a:off x="3743972" y="4696733"/>
            <a:ext cx="2067884" cy="12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</a:pPr>
            <a:r>
              <a:rPr lang="en-US" sz="900" dirty="0"/>
              <a:t>Rhino horn stockpile management with reference to </a:t>
            </a:r>
            <a:r>
              <a:rPr lang="en-US" sz="900" dirty="0" smtClean="0"/>
              <a:t>centralization </a:t>
            </a:r>
            <a:r>
              <a:rPr lang="en-US" sz="900" dirty="0"/>
              <a:t>and a tracking system for rhino horn stockpiles to address auditing and security </a:t>
            </a:r>
            <a:r>
              <a:rPr lang="en-US" sz="900" dirty="0" smtClean="0"/>
              <a:t>concerns</a:t>
            </a:r>
          </a:p>
          <a:p>
            <a:pPr lvl="1">
              <a:spcBef>
                <a:spcPct val="15000"/>
              </a:spcBef>
            </a:pPr>
            <a:r>
              <a:rPr lang="en-US" sz="900" dirty="0"/>
              <a:t>Amend as appropriate National legislation to provide for effective regulation of domestic trade in 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Rhino horn</a:t>
            </a:r>
            <a:endParaRPr lang="en-US" sz="900" dirty="0"/>
          </a:p>
        </p:txBody>
      </p:sp>
      <p:sp>
        <p:nvSpPr>
          <p:cNvPr id="51" name="Rectangle 16"/>
          <p:cNvSpPr txBox="1">
            <a:spLocks/>
          </p:cNvSpPr>
          <p:nvPr/>
        </p:nvSpPr>
        <p:spPr bwMode="gray">
          <a:xfrm>
            <a:off x="5935838" y="4696733"/>
            <a:ext cx="2778792" cy="128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042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08" lvl="1" indent="-192023" defTabSz="895042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042" lvl="2" indent="-261848" defTabSz="895042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151" lvl="3" indent="-155522" defTabSz="895042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550" lvl="4" indent="-130130" defTabSz="895042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50" indent="-130130" defTabSz="89504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15000"/>
              </a:spcBef>
            </a:pPr>
            <a:r>
              <a:rPr lang="en-US" sz="900" dirty="0" smtClean="0">
                <a:solidFill>
                  <a:srgbClr val="000000"/>
                </a:solidFill>
              </a:rPr>
              <a:t>Draft </a:t>
            </a:r>
            <a:r>
              <a:rPr lang="en-US" sz="900" dirty="0">
                <a:solidFill>
                  <a:srgbClr val="000000"/>
                </a:solidFill>
              </a:rPr>
              <a:t>policy that provides financial security incentives for rhino conservation and ownership</a:t>
            </a:r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Initiate a policy and legislative development process  including a review of constitutional mandate to move towards national consolidation of all forms of wildlife regulation</a:t>
            </a:r>
          </a:p>
          <a:p>
            <a:pPr lvl="1">
              <a:spcBef>
                <a:spcPct val="15000"/>
              </a:spcBef>
            </a:pPr>
            <a:r>
              <a:rPr lang="en-US" sz="900" dirty="0">
                <a:solidFill>
                  <a:srgbClr val="000000"/>
                </a:solidFill>
              </a:rPr>
              <a:t>Finalize and implement the electronic national integrated permit system that enables uniformity in capturing of data and information </a:t>
            </a:r>
            <a:r>
              <a:rPr lang="en-US" sz="900" dirty="0" smtClean="0">
                <a:solidFill>
                  <a:srgbClr val="000000"/>
                </a:solidFill>
              </a:rPr>
              <a:t>management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9" name="Oval 4"/>
          <p:cNvSpPr txBox="1"/>
          <p:nvPr>
            <p:custDataLst>
              <p:tags r:id="rId8"/>
            </p:custDataLst>
          </p:nvPr>
        </p:nvSpPr>
        <p:spPr>
          <a:xfrm>
            <a:off x="76618" y="2000324"/>
            <a:ext cx="254292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30" name="Oval 4"/>
          <p:cNvSpPr txBox="1"/>
          <p:nvPr>
            <p:custDataLst>
              <p:tags r:id="rId9"/>
            </p:custDataLst>
          </p:nvPr>
        </p:nvSpPr>
        <p:spPr>
          <a:xfrm>
            <a:off x="4699463" y="631769"/>
            <a:ext cx="254292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/>
              <a:t>B</a:t>
            </a:r>
          </a:p>
        </p:txBody>
      </p:sp>
      <p:sp>
        <p:nvSpPr>
          <p:cNvPr id="31" name="Oval 4"/>
          <p:cNvSpPr txBox="1"/>
          <p:nvPr>
            <p:custDataLst>
              <p:tags r:id="rId10"/>
            </p:custDataLst>
          </p:nvPr>
        </p:nvSpPr>
        <p:spPr>
          <a:xfrm>
            <a:off x="7410142" y="631769"/>
            <a:ext cx="254292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52" name="Oval 4"/>
          <p:cNvSpPr txBox="1"/>
          <p:nvPr>
            <p:custDataLst>
              <p:tags r:id="rId11"/>
            </p:custDataLst>
          </p:nvPr>
        </p:nvSpPr>
        <p:spPr>
          <a:xfrm>
            <a:off x="1751573" y="3860927"/>
            <a:ext cx="254292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D</a:t>
            </a:r>
            <a:endParaRPr lang="en-US" sz="1200" dirty="0"/>
          </a:p>
        </p:txBody>
      </p:sp>
      <p:sp>
        <p:nvSpPr>
          <p:cNvPr id="53" name="Oval 4"/>
          <p:cNvSpPr txBox="1"/>
          <p:nvPr>
            <p:custDataLst>
              <p:tags r:id="rId12"/>
            </p:custDataLst>
          </p:nvPr>
        </p:nvSpPr>
        <p:spPr>
          <a:xfrm>
            <a:off x="6051744" y="3860927"/>
            <a:ext cx="254292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E</a:t>
            </a:r>
            <a:endParaRPr lang="en-US" sz="1200" dirty="0"/>
          </a:p>
        </p:txBody>
      </p:sp>
      <p:sp>
        <p:nvSpPr>
          <p:cNvPr id="54" name="Oval 4"/>
          <p:cNvSpPr txBox="1"/>
          <p:nvPr>
            <p:custDataLst>
              <p:tags r:id="rId13"/>
            </p:custDataLst>
          </p:nvPr>
        </p:nvSpPr>
        <p:spPr>
          <a:xfrm>
            <a:off x="76618" y="3072833"/>
            <a:ext cx="254292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/>
              <a:t>S</a:t>
            </a:r>
            <a:endParaRPr lang="en-US" sz="1200" dirty="0"/>
          </a:p>
        </p:txBody>
      </p:sp>
      <p:sp>
        <p:nvSpPr>
          <p:cNvPr id="55" name="Oval 4"/>
          <p:cNvSpPr txBox="1"/>
          <p:nvPr>
            <p:custDataLst>
              <p:tags r:id="rId14"/>
            </p:custDataLst>
          </p:nvPr>
        </p:nvSpPr>
        <p:spPr>
          <a:xfrm>
            <a:off x="1678205" y="631769"/>
            <a:ext cx="401026" cy="2542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err="1" smtClean="0"/>
              <a:t>A,S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04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MTBTACCENT" val="Text2"/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1&quot;&gt;&lt;elem m_fUsage=&quot;1.00000000000000000000E+000&quot;&gt;&lt;m_msothmcolidx val=&quot;0&quot;/&gt;&lt;m_rgb r=&quot;CA&quot; g=&quot;CA&quot; b=&quot;CA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NEWSLIDENUMBER" val="True"/>
  <p:tag name="PREVIOUSNAME" val="C:\JM Documents\_Work\_Studies\rhino\Post labs\Syndication documents\12_09_2016_Briefing document with minster's feedback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Hcb3b1VUOvTgMMa7lBI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0kaaMCj0upCmhYGVjmH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GGi068R8iv.7GSxF4Q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5CRjkRTbKMIQHvPGmTK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PZ3waqSz2dzPNL05mBu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eLjpkqRL2u1s7YyfuS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T_l5U_R9qTqssmIBTP6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Jwbk3iRnqdZ7V6SaKLQ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nwoBYqTHmP_t7sJqQZT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Nz5l7gSyWH6FNgrtSXA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xvd48_SK.SUXky.jFkn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4pwJMJQ2mUWqoIbNPOh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nmYJWOSfi3FE1G9yYVj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nHojYHQ7OuPR9dAdAd.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imKfNVSzWxqiLqZhJa6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nY.hcGRPiFgQzh09qxu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iCUXk9S7CzhNY1uVrDW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VhPluHQPmkXQcsnSEgU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iKlQK1Rd2bK4zRc9WDr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AdjivpTFe1yCwv5lKBZ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9wgjcbTuSj0dhXufyfS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YiW5EITjK96prq.Kw1I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w4XgCmRwW3zLmDB3dB3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3T9ixuSMK31QAMOdglV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MSV0p3SHi.P9t7Fj7_g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46PbBRQUKIEyuWbQPU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Ud1lQqTrGxN6nDiXmc4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qEe_t4Rs.DycdUOGDg3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b1VZM7RUepq.OKIp4RX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T6190FRhGh2JNZQWUxr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38XnRuQ3meNmZzdhQe0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PrMP2RQS.S9yV6650nO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2MOq9VQeS78YAcGZ6zG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Tmr7I2Rgm9zmwhqFIIZ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YHvcu.QHmlhP8PQN.ad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xMTJ0FRY6VhKeWkMcDj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BCZy3tSxGfRb0E012xk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rjJPdqSiCsg83ZbdvV.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OSK3r1JkSbu1WiNdrJL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eO7rCySMqrssjDbm4Dd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lsBPMaSE66Fnii3P7NW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MNjyYBS1iuPHScrnR7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hjvVY8QWaWEFkmC.DY_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Jn3DUnQkSRMHVIEeSal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untDooS5e7DQar5cItR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ZuWwv7S.mJLBuKbSXrl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xN270tRqCdmZYxvc1y4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ERPpbQTEqfCFHaplXsd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wj64WWSmqaICQdNnB8_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6DQWAjRNq5d70z6tVi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A_.kPIS.KICLz5aIHK.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qGcyPmQLu3QNQtmeb5.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0U5WEcm0iIoA1BUwNQK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qUSZsi3E6gd0ialBOgY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lW75ZF5kajdlgPdEuQ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pVh7IHHUC9sSDK0BoZu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qav3FIxkauEr5O7hret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GvNTevs0iECtQl8pBgP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OdSHjoE0aSAUAvgTQNN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1gi5Hp4kCnk8wo_NA_s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bPeW2a3kunpwVzarCma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OyAcAATUig73hiXDsAd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PRcyJ8SdW4OnZ3sR16v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eH9Nj0QKeKLFgIIelf4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bKYt2ISKmcvX5Mmflol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ASDLG2QtuD4mRXgBb.3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iivdznT0imrYqWNKE32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meZeryRkuCOFQHDrN.R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CyrO7cQM281_kxofVrJ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m9scepTWaJKvwSl.L1C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oKjKChSTyZNzjqoq3FJ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Z0EanMQ3G3S.2t1Vmm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yISEmQQ2.MI37efo0IL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Qyd3EqSaeNJ3lq6ZEr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0bVOaRSNOoPikSrvyFi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Fgyjl.RQWn4kAcKv3lt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myp5MeSSy59ESfqsGlS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NNYIB4Qq.OUVnj.Z9v1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qiWjmhT3KdxeU5G05tr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Z7x9SASvejyBO6MS4UU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qGcyPmQLu3QNQtmeb5.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SpN8i2SuuqzkYV5Rkiw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vpoUVTSTi1AKCXorxp1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50wyGTnyLUa68AICuC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hcQD32TGCrrHctUt4wP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KV2ZXBT2SSI_gTNwzxH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g9XO__T_ubJZPQxDQLk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njF8mwS.yi3xQQNiREg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HSxN8tRi.zhmIFQhW7c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k5cHFsRYq_ucO1QEro7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v9gdZ1RiSadJIn.hitN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R_xDFMSA.ZjogO2h9WO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B6g6d3SKaV2P3giHlwZ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rRhMHGQaersLcdWQSbA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YrczuqS4aNeRK2lCGNG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VbCIyiQjOxrv8saB8lp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RhQhdRTEKQ8gFyr3RBl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qc0ZRYR42SyxC2Ez4It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6p9b5iSNiBGQjXSD6HR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ZuWwv7S.mJLBuKbSXrl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EHjHJBTlqvN2Hsg0wtV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ldql6aSUiiLIdZGXgRh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rj0HTDQ0iM3tg4GF_3m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NE6aiMRx624n5X3n1bZ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NduXgoQ2mnbvVhdlgM6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Zll6EZ20Ki0tMkZr7XQ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Zll6EZ20Ki0tMkZr7XQ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Zll6EZ20Ki0tMkZr7XQ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IB8_4CRDiqM2ferj4zj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SGgvgAR7iRoabQ9DYZc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ycNknMSFW0n1DeHimQN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M7T.YrSBqvXDDcHgPQC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alnEmXTOW9XBsqgSwnC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A0bPSbQ2W4XnPGTmca7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YxnEcATimm5_mwjcXMs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Zw1U5gQ5eOvmenhXyO3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rppsMXSvuPxmZifBtrS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ZQEre3QwqHqHUA9Ar1U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m6xm8zT4qP7pAb5cJhy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euf_ryTOWGaqDHHrVG4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FB4pZETrS8pPS0evMvq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gMJimsROCEq8mDZS6j6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.qyTJ9Q263yG5i5OdB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CB3UrZS36NB.qMGccEZ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IB8_4CRDiqM2ferj4zj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R6BonpTriJG5U4YoJhI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21DaSzTgC7MRpB0VCGA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poJ7.hQCShx3OoM7L.4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IB8_4CRDiqM2ferj4zj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R6BonpTriJG5U4YoJhI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4qvxI0TdKfqcfYbN5k6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fH0PnkTOeRKqzStMtJK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10ZwiSSM.8et08tgp0_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6FnOJ8TJGHAmI17L7qE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_ZJb9vR9i2y9TzalKAs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4uSDTARouIIDJLCfwuP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VbnaTST0CndJcA2E9K5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MbprzJS76zy8QPei1xC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CyXfS5SGWtziyr82vWX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4V7AHfStC_7LFMk4c1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8XD.qRT7aDN_oo.QTRh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KVgMXTfKl6hd55LpcK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bVODHLQ7yI41zISkI2E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o1onmzSEWnkNYN6x.su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tcOm7FTYaCA2ZhciBPM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TIRvhcR5KScT2PRYVrb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ptuZ_vTIiauROtWQHhT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ZUb8ZPTlya.w373lq5_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0j_SUfekytLfzDJN3J9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10ZwiSSM.8et08tgp0_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0ZTCTAQ62h7ZmlCH1UF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EHjow0SNq14iQBC1IeW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IB8_4CRDiqM2ferj4zj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R6BonpTriJG5U4YoJhI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4qvxI0TdKfqcfYbN5k6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a3M4l6RW21Vc0eRu_MH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1RmIRhLEKr.mf_8MC8P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q.0Ext5UeOUhioekrgS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4kvOnTThOYSqLZuhLf0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JMcHcnSyCG7QMItnXd4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ysGOS7SSyIcXI3Ybx6p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FM7b0yQkSrqPP7gHPF0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W.0OTS8aNOgsdpcdp6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GCE6y9RYmOno3Z1Rs68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i3BqZwR5ubAisVJLwD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Te73XMRAy9j11B8Ss9A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H7pQExSweUzXsR22YrD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A5_naxSlOLyrY1dSrZ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MxT29XQgGgIt5EBA_T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lEMRdLQ_eYg.cmEolY.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GalVAuQom2_KZ0GGqzJ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H0dhkoRGmu4lL_Thdg9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mRqgu.TSmqbeyKSSpD0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G2bnQ_TnmDXRZbmF9c6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d_7vJTTESUruCF5LJo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ydyEMBRFavBqm8m4hbK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NS047_Template">
  <a:themeElements>
    <a:clrScheme name="Current">
      <a:dk1>
        <a:srgbClr val="000000"/>
      </a:dk1>
      <a:lt1>
        <a:srgbClr val="FFFFFF"/>
      </a:lt1>
      <a:dk2>
        <a:srgbClr val="0B4623"/>
      </a:dk2>
      <a:lt2>
        <a:srgbClr val="FFFFFF"/>
      </a:lt2>
      <a:accent1>
        <a:srgbClr val="8BBC9C"/>
      </a:accent1>
      <a:accent2>
        <a:srgbClr val="0D7532"/>
      </a:accent2>
      <a:accent3>
        <a:srgbClr val="0B4623"/>
      </a:accent3>
      <a:accent4>
        <a:srgbClr val="BF9015"/>
      </a:accent4>
      <a:accent5>
        <a:srgbClr val="995E11"/>
      </a:accent5>
      <a:accent6>
        <a:srgbClr val="808080"/>
      </a:accent6>
      <a:hlink>
        <a:srgbClr val="0B4623"/>
      </a:hlink>
      <a:folHlink>
        <a:srgbClr val="BF90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B4623"/>
        </a:dk2>
        <a:lt2>
          <a:srgbClr val="FFFFFF"/>
        </a:lt2>
        <a:accent1>
          <a:srgbClr val="8BBC9C"/>
        </a:accent1>
        <a:accent2>
          <a:srgbClr val="0D7532"/>
        </a:accent2>
        <a:accent3>
          <a:srgbClr val="0B4623"/>
        </a:accent3>
        <a:accent4>
          <a:srgbClr val="BF9015"/>
        </a:accent4>
        <a:accent5>
          <a:srgbClr val="995E11"/>
        </a:accent5>
        <a:accent6>
          <a:srgbClr val="808080"/>
        </a:accent6>
        <a:hlink>
          <a:srgbClr val="0B4623"/>
        </a:hlink>
        <a:folHlink>
          <a:srgbClr val="BF90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RNS047_Template</Template>
  <TotalTime>0</TotalTime>
  <Words>5961</Words>
  <Application>Microsoft Office PowerPoint</Application>
  <PresentationFormat>Custom</PresentationFormat>
  <Paragraphs>1080</Paragraphs>
  <Slides>53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 Unicode MS</vt:lpstr>
      <vt:lpstr>ＭＳ Ｐゴシック</vt:lpstr>
      <vt:lpstr>SimSun</vt:lpstr>
      <vt:lpstr>Arial</vt:lpstr>
      <vt:lpstr>Calibri</vt:lpstr>
      <vt:lpstr>Century Gothic</vt:lpstr>
      <vt:lpstr>Georgia</vt:lpstr>
      <vt:lpstr>Times New Roman</vt:lpstr>
      <vt:lpstr>RNS047_Template</vt:lpstr>
      <vt:lpstr>Default Design</vt:lpstr>
      <vt:lpstr>1_RNS047_Template</vt:lpstr>
      <vt:lpstr>2_RNS047_Template</vt:lpstr>
      <vt:lpstr>think-cell Slide</vt:lpstr>
      <vt:lpstr>Chart</vt:lpstr>
      <vt:lpstr>Rhino Conservation Lab Outcomes </vt:lpstr>
      <vt:lpstr>Rhino conservation is one of the work stream under the Biodiversity Lab – an effort to unlock the potential of South Africa’s Biodiversity</vt:lpstr>
      <vt:lpstr>South Africa has shown that it can save the rhino, and although poaching is a complex problem, multi-stakeholder solutions will yield results</vt:lpstr>
      <vt:lpstr>We developed work streams based on Cabinet decisions emanating from the Committee of  Inquiry process: 5 pillars of rhino conservation</vt:lpstr>
      <vt:lpstr>Aspiration</vt:lpstr>
      <vt:lpstr>To do this work, more than 70 people from more than  20 organizations, representing ~5,6001 hours of work,  working together in the Rhino lab</vt:lpstr>
      <vt:lpstr>The Lab methodology is facilitating unlocking solutions to  Rhino conservation</vt:lpstr>
      <vt:lpstr>The Rhino Lab has the potential to be a turning point…</vt:lpstr>
      <vt:lpstr>A total of 44 initiatives have been developed in the Rhino Lab</vt:lpstr>
      <vt:lpstr>Of all the initiatives, 11 are ‘quick wins’ that can be implemented and achieve results in the next 12 months</vt:lpstr>
      <vt:lpstr>Overall budget</vt:lpstr>
      <vt:lpstr>Implementation of the Rhino Conservation Lab initiatives will be tracked by a Delivery Unit structure</vt:lpstr>
      <vt:lpstr>Appendix 1 - Contents</vt:lpstr>
      <vt:lpstr>Contents</vt:lpstr>
      <vt:lpstr>Anti-Poaching – 22 initiatives (All initiatives to be implemented in compliance with legislative requirements)</vt:lpstr>
      <vt:lpstr>Follow a zoning approach to ensure allocation of resources to the highest risk geographies</vt:lpstr>
      <vt:lpstr>Provincial parks are not resourced for effective poaching control</vt:lpstr>
      <vt:lpstr>Establish an APU for each government protected area with rhino populations and use KNP and Umfolozi as operating models and  examples</vt:lpstr>
      <vt:lpstr>Provide access to (psychiatric) Health &amp; Wellness programmes for APUs, or work with SAPS to leverage existing programmes</vt:lpstr>
      <vt:lpstr>Formation of an APU liaison office in DEA Enforcement</vt:lpstr>
      <vt:lpstr>Contents</vt:lpstr>
      <vt:lpstr>Context and Role of Rhino Lab</vt:lpstr>
      <vt:lpstr>National Integrated Strategy to Combat Wildlife Trafficking in  South Africa (NISCWT)</vt:lpstr>
      <vt:lpstr>The NISCWT strategy addresses wildlife trafficking as  a transnational organised crime, and significantly ramps  up capacity and collaboration to detect and prosecute</vt:lpstr>
      <vt:lpstr>Each of the objectives in NISCWT was unpacked in sub-objectives,  with detailed and costed implementation plans behind them</vt:lpstr>
      <vt:lpstr>The success of NISCWT will be measured by several key KPIs over time</vt:lpstr>
      <vt:lpstr>Contents</vt:lpstr>
      <vt:lpstr>Community empowerment has shortlisted 5 initiatives to increase the participation and economic benefits of communities from conservation</vt:lpstr>
      <vt:lpstr>The lab developed a proposal for the end-state local governance mechanism</vt:lpstr>
      <vt:lpstr>Example: To achieve security, a participation regarding land claims of neighboring communities needs to be facilitated</vt:lpstr>
      <vt:lpstr>Community-based ambassadors have proven to be a model to empower communities economically and increase buy-in</vt:lpstr>
      <vt:lpstr>PowerPoint Presentation</vt:lpstr>
      <vt:lpstr>Contents</vt:lpstr>
      <vt:lpstr>Demand management</vt:lpstr>
      <vt:lpstr>Priority research areas</vt:lpstr>
      <vt:lpstr>There is urgent need to undertake research on crucial questions affecting our approach to demand management</vt:lpstr>
      <vt:lpstr>An appointed task team will look into alternative options to  satisfy foreign consumer demand from within  SA </vt:lpstr>
      <vt:lpstr>A targeted message is needed to change the perceptions on rhino horn in the various audiences </vt:lpstr>
      <vt:lpstr>Contents</vt:lpstr>
      <vt:lpstr>Responsive Legislation</vt:lpstr>
      <vt:lpstr>Rhino horn stockpiles are stored in various places which has brought challenges</vt:lpstr>
      <vt:lpstr>There are significant advantages to private centralised horn stockpiles, including auditability and security</vt:lpstr>
      <vt:lpstr>To ensure no leaks, we would regulate around the following areas and other emerging areas</vt:lpstr>
      <vt:lpstr>National consolidation of wildlife regulation is necessary for cohesion in implementation of regulation</vt:lpstr>
      <vt:lpstr>To achieve national consolidation in wildlife regulation </vt:lpstr>
      <vt:lpstr>The National integrated permit system is being developed but lacks infrastructure and biometric resourcing</vt:lpstr>
      <vt:lpstr>Contents</vt:lpstr>
      <vt:lpstr>6 initiatives for Management of Rhino populations</vt:lpstr>
      <vt:lpstr>Different land use classifications exist, especially intensive and wild operations have to play a key role in White Rhino conservation efforts</vt:lpstr>
      <vt:lpstr>The lab has identified top 20 key populations / reserves that conserve 80% of South African and 56% of the world’s rhinos </vt:lpstr>
      <vt:lpstr>Implementing BMPs and protecting key rhino populations have several challenges </vt:lpstr>
      <vt:lpstr>Getting smart with information we collate and what we learn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2016-03-07T08:54:02Z</dcterms:created>
  <dcterms:modified xsi:type="dcterms:W3CDTF">2016-10-17T06:25:16Z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