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60" r:id="rId4"/>
    <p:sldId id="261" r:id="rId5"/>
    <p:sldId id="262" r:id="rId6"/>
    <p:sldId id="263" r:id="rId7"/>
    <p:sldId id="264" r:id="rId8"/>
    <p:sldId id="265" r:id="rId9"/>
    <p:sldId id="305" r:id="rId10"/>
    <p:sldId id="266" r:id="rId11"/>
    <p:sldId id="267" r:id="rId12"/>
    <p:sldId id="268" r:id="rId13"/>
    <p:sldId id="269" r:id="rId14"/>
    <p:sldId id="270" r:id="rId15"/>
    <p:sldId id="271" r:id="rId16"/>
    <p:sldId id="272" r:id="rId17"/>
    <p:sldId id="273" r:id="rId18"/>
    <p:sldId id="274" r:id="rId19"/>
    <p:sldId id="275" r:id="rId20"/>
    <p:sldId id="276" r:id="rId21"/>
    <p:sldId id="280" r:id="rId22"/>
    <p:sldId id="281" r:id="rId23"/>
    <p:sldId id="282" r:id="rId24"/>
    <p:sldId id="283" r:id="rId25"/>
    <p:sldId id="284" r:id="rId26"/>
    <p:sldId id="285" r:id="rId27"/>
    <p:sldId id="287" r:id="rId28"/>
    <p:sldId id="289" r:id="rId29"/>
    <p:sldId id="290" r:id="rId30"/>
    <p:sldId id="291" r:id="rId31"/>
    <p:sldId id="292" r:id="rId32"/>
    <p:sldId id="293" r:id="rId33"/>
    <p:sldId id="294" r:id="rId34"/>
    <p:sldId id="295" r:id="rId35"/>
    <p:sldId id="296" r:id="rId36"/>
    <p:sldId id="297" r:id="rId37"/>
    <p:sldId id="298" r:id="rId38"/>
    <p:sldId id="299" r:id="rId39"/>
    <p:sldId id="303" r:id="rId40"/>
    <p:sldId id="300" r:id="rId41"/>
    <p:sldId id="30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4597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52" autoAdjust="0"/>
  </p:normalViewPr>
  <p:slideViewPr>
    <p:cSldViewPr>
      <p:cViewPr>
        <p:scale>
          <a:sx n="80" d="100"/>
          <a:sy n="80" d="100"/>
        </p:scale>
        <p:origin x="-2514" y="-6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dk1"/>
                </a:solidFill>
                <a:latin typeface="+mn-lt"/>
                <a:ea typeface="+mn-ea"/>
                <a:cs typeface="+mn-cs"/>
              </a:defRPr>
            </a:pPr>
            <a:r>
              <a:rPr lang="en-ZA" sz="1600">
                <a:solidFill>
                  <a:schemeClr val="dk1"/>
                </a:solidFill>
                <a:latin typeface="+mn-lt"/>
                <a:ea typeface="+mn-ea"/>
                <a:cs typeface="+mn-cs"/>
              </a:rPr>
              <a:t>PROGRAMME</a:t>
            </a:r>
            <a:r>
              <a:rPr lang="en-ZA" sz="1600" baseline="0">
                <a:solidFill>
                  <a:schemeClr val="dk1"/>
                </a:solidFill>
                <a:latin typeface="+mn-lt"/>
                <a:ea typeface="+mn-ea"/>
                <a:cs typeface="+mn-cs"/>
              </a:rPr>
              <a:t> 1: ADMINISTRATION</a:t>
            </a:r>
            <a:endParaRPr lang="en-ZA" sz="1600"/>
          </a:p>
        </c:rich>
      </c:tx>
      <c:spPr>
        <a:solidFill>
          <a:schemeClr val="lt1"/>
        </a:solidFill>
        <a:ln w="12700" cap="flat" cmpd="sng" algn="ctr">
          <a:solidFill>
            <a:schemeClr val="dk1"/>
          </a:solidFill>
          <a:prstDash val="solid"/>
          <a:miter lim="800000"/>
        </a:ln>
        <a:effectLst/>
      </c:spPr>
    </c:title>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12895269741889892"/>
          <c:y val="0.16470588235294126"/>
          <c:w val="0.62954022320247838"/>
          <c:h val="0.77647058823529402"/>
        </c:manualLayout>
      </c:layout>
      <c:pie3DChart>
        <c:varyColors val="1"/>
        <c:ser>
          <c:idx val="0"/>
          <c:order val="0"/>
          <c:explosion val="10"/>
          <c:dPt>
            <c:idx val="0"/>
            <c:spPr>
              <a:solidFill>
                <a:srgbClr val="00B05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8FEF-4B1B-B58B-1B69ABF3EB22}"/>
              </c:ext>
            </c:extLst>
          </c:dPt>
          <c:dPt>
            <c:idx val="1"/>
            <c:spPr>
              <a:solidFill>
                <a:srgbClr val="FF0000"/>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8FEF-4B1B-B58B-1B69ABF3EB22}"/>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CatName val="1"/>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Sheet1!$E$21:$F$21</c:f>
              <c:strCache>
                <c:ptCount val="2"/>
                <c:pt idx="0">
                  <c:v>Percentage Targets Achieved</c:v>
                </c:pt>
                <c:pt idx="1">
                  <c:v>Percentage Targets Not Achieved</c:v>
                </c:pt>
              </c:strCache>
            </c:strRef>
          </c:cat>
          <c:val>
            <c:numRef>
              <c:f>Sheet1!$E$22:$F$22</c:f>
              <c:numCache>
                <c:formatCode>0%</c:formatCode>
                <c:ptCount val="2"/>
                <c:pt idx="0">
                  <c:v>0.67000000000000015</c:v>
                </c:pt>
                <c:pt idx="1">
                  <c:v>0.33000000000000007</c:v>
                </c:pt>
              </c:numCache>
            </c:numRef>
          </c:val>
          <c:extLst xmlns:c16r2="http://schemas.microsoft.com/office/drawing/2015/06/chart">
            <c:ext xmlns:c16="http://schemas.microsoft.com/office/drawing/2014/chart" uri="{C3380CC4-5D6E-409C-BE32-E72D297353CC}">
              <c16:uniqueId val="{00000004-8FEF-4B1B-B58B-1B69ABF3EB22}"/>
            </c:ext>
          </c:extLst>
        </c:ser>
        <c:dLbls>
          <c:showCatName val="1"/>
        </c:dLbls>
      </c:pie3DChart>
      <c:spPr>
        <a:noFill/>
        <a:ln>
          <a:noFill/>
        </a:ln>
        <a:effectLst/>
      </c:spPr>
    </c:plotArea>
    <c:legend>
      <c:legendPos val="r"/>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2A8E85-D302-4D43-BDC4-C589F11DDF2F}" type="doc">
      <dgm:prSet loTypeId="urn:microsoft.com/office/officeart/2005/8/layout/pyramid2" loCatId="pyramid" qsTypeId="urn:microsoft.com/office/officeart/2005/8/quickstyle/simple1" qsCatId="simple" csTypeId="urn:microsoft.com/office/officeart/2005/8/colors/accent6_3" csCatId="accent6" phldr="1"/>
      <dgm:spPr/>
    </dgm:pt>
    <dgm:pt modelId="{58E83CC7-3817-4616-AA95-C58D2F0180E0}">
      <dgm:prSet phldrT="[Text]" custT="1"/>
      <dgm:spPr>
        <a:xfrm>
          <a:off x="2828440" y="434825"/>
          <a:ext cx="4104015" cy="755596"/>
        </a:xfrm>
        <a:prstGeom prst="roundRect">
          <a:avLst/>
        </a:prstGeom>
        <a:solidFill>
          <a:srgbClr val="92D050">
            <a:alpha val="90000"/>
          </a:srgbClr>
        </a:solidFill>
        <a:ln w="25400" cap="flat" cmpd="sng" algn="ctr">
          <a:solidFill>
            <a:srgbClr val="F79646">
              <a:shade val="80000"/>
              <a:hueOff val="0"/>
              <a:satOff val="0"/>
              <a:lumOff val="0"/>
              <a:alphaOff val="0"/>
            </a:srgbClr>
          </a:solidFill>
          <a:prstDash val="solid"/>
        </a:ln>
        <a:effectLst/>
      </dgm:spPr>
      <dgm:t>
        <a:bodyPr/>
        <a:lstStyle/>
        <a:p>
          <a:pPr algn="ctr"/>
          <a:r>
            <a:rPr lang="en-ZA" sz="1400" b="1" dirty="0" smtClean="0">
              <a:solidFill>
                <a:sysClr val="windowText" lastClr="000000">
                  <a:hueOff val="0"/>
                  <a:satOff val="0"/>
                  <a:lumOff val="0"/>
                  <a:alphaOff val="0"/>
                </a:sysClr>
              </a:solidFill>
              <a:latin typeface="Arial" pitchFamily="34" charset="0"/>
              <a:ea typeface="+mn-ea"/>
              <a:cs typeface="Arial" pitchFamily="34" charset="0"/>
            </a:rPr>
            <a:t>Vision</a:t>
          </a:r>
        </a:p>
        <a:p>
          <a:pPr algn="l"/>
          <a:r>
            <a:rPr lang="en-ZA" sz="1400" dirty="0" smtClean="0">
              <a:solidFill>
                <a:sysClr val="windowText" lastClr="000000">
                  <a:hueOff val="0"/>
                  <a:satOff val="0"/>
                  <a:lumOff val="0"/>
                  <a:alphaOff val="0"/>
                </a:sysClr>
              </a:solidFill>
              <a:latin typeface="Arial" pitchFamily="34" charset="0"/>
              <a:ea typeface="+mn-ea"/>
              <a:cs typeface="Arial" pitchFamily="34" charset="0"/>
            </a:rPr>
            <a:t>A single, transformed and independent Judicial system that guarantees access to justice for all</a:t>
          </a:r>
          <a:endParaRPr lang="en-ZA" sz="1400" dirty="0">
            <a:solidFill>
              <a:sysClr val="windowText" lastClr="000000">
                <a:hueOff val="0"/>
                <a:satOff val="0"/>
                <a:lumOff val="0"/>
                <a:alphaOff val="0"/>
              </a:sysClr>
            </a:solidFill>
            <a:latin typeface="Arial" pitchFamily="34" charset="0"/>
            <a:ea typeface="+mn-ea"/>
            <a:cs typeface="Arial" pitchFamily="34" charset="0"/>
          </a:endParaRPr>
        </a:p>
      </dgm:t>
    </dgm:pt>
    <dgm:pt modelId="{0A3AF1F3-24B9-479D-A1E5-0CC6D71EAFDC}" type="parTrans" cxnId="{1C5F00A6-F475-4FA6-BFB2-DD7B22C22248}">
      <dgm:prSet/>
      <dgm:spPr/>
      <dgm:t>
        <a:bodyPr/>
        <a:lstStyle/>
        <a:p>
          <a:endParaRPr lang="en-ZA"/>
        </a:p>
      </dgm:t>
    </dgm:pt>
    <dgm:pt modelId="{3ADE8B96-8691-45AE-90F6-E5694F4E1AF8}" type="sibTrans" cxnId="{1C5F00A6-F475-4FA6-BFB2-DD7B22C22248}">
      <dgm:prSet/>
      <dgm:spPr/>
      <dgm:t>
        <a:bodyPr/>
        <a:lstStyle/>
        <a:p>
          <a:endParaRPr lang="en-ZA"/>
        </a:p>
      </dgm:t>
    </dgm:pt>
    <dgm:pt modelId="{467827D2-40FC-45E5-8B4C-D8B05E7F7DCA}">
      <dgm:prSet phldrT="[Text]" custT="1"/>
      <dgm:spPr>
        <a:xfrm>
          <a:off x="2868869" y="1298158"/>
          <a:ext cx="4023158" cy="861893"/>
        </a:xfrm>
        <a:prstGeom prst="roundRect">
          <a:avLst/>
        </a:prstGeom>
        <a:solidFill>
          <a:srgbClr val="1F497D">
            <a:lumMod val="60000"/>
            <a:lumOff val="40000"/>
            <a:alpha val="90000"/>
          </a:srgbClr>
        </a:solidFill>
        <a:ln w="25400" cap="flat" cmpd="sng" algn="ctr">
          <a:solidFill>
            <a:srgbClr val="F79646">
              <a:shade val="80000"/>
              <a:hueOff val="-190846"/>
              <a:satOff val="8505"/>
              <a:lumOff val="11889"/>
              <a:alphaOff val="0"/>
            </a:srgbClr>
          </a:solidFill>
          <a:prstDash val="solid"/>
        </a:ln>
        <a:effectLst/>
      </dgm:spPr>
      <dgm:t>
        <a:bodyPr/>
        <a:lstStyle/>
        <a:p>
          <a:pPr algn="ctr"/>
          <a:r>
            <a:rPr lang="en-ZA" sz="1400" b="1" dirty="0" smtClean="0">
              <a:solidFill>
                <a:sysClr val="windowText" lastClr="000000">
                  <a:hueOff val="0"/>
                  <a:satOff val="0"/>
                  <a:lumOff val="0"/>
                  <a:alphaOff val="0"/>
                </a:sysClr>
              </a:solidFill>
              <a:latin typeface="Arial" pitchFamily="34" charset="0"/>
              <a:ea typeface="+mn-ea"/>
              <a:cs typeface="Arial" pitchFamily="34" charset="0"/>
            </a:rPr>
            <a:t>Mission</a:t>
          </a:r>
        </a:p>
        <a:p>
          <a:pPr algn="l"/>
          <a:r>
            <a:rPr lang="en-ZA" sz="1400" dirty="0" smtClean="0">
              <a:solidFill>
                <a:sysClr val="windowText" lastClr="000000">
                  <a:hueOff val="0"/>
                  <a:satOff val="0"/>
                  <a:lumOff val="0"/>
                  <a:alphaOff val="0"/>
                </a:sysClr>
              </a:solidFill>
              <a:latin typeface="Arial" pitchFamily="34" charset="0"/>
              <a:ea typeface="+mn-ea"/>
              <a:cs typeface="Arial" pitchFamily="34" charset="0"/>
            </a:rPr>
            <a:t>To provide support to the Judicial system to ensure effective and efficient court administration services  </a:t>
          </a:r>
          <a:endParaRPr lang="en-ZA" sz="1400" dirty="0">
            <a:solidFill>
              <a:sysClr val="windowText" lastClr="000000">
                <a:hueOff val="0"/>
                <a:satOff val="0"/>
                <a:lumOff val="0"/>
                <a:alphaOff val="0"/>
              </a:sysClr>
            </a:solidFill>
            <a:latin typeface="Arial" pitchFamily="34" charset="0"/>
            <a:ea typeface="+mn-ea"/>
            <a:cs typeface="Arial" pitchFamily="34" charset="0"/>
          </a:endParaRPr>
        </a:p>
      </dgm:t>
    </dgm:pt>
    <dgm:pt modelId="{6BD141E0-097F-4758-8980-22234D8A4EEC}" type="parTrans" cxnId="{AF0523F0-E6D1-4BC0-9F9F-D18A941225B5}">
      <dgm:prSet/>
      <dgm:spPr/>
      <dgm:t>
        <a:bodyPr/>
        <a:lstStyle/>
        <a:p>
          <a:endParaRPr lang="en-ZA"/>
        </a:p>
      </dgm:t>
    </dgm:pt>
    <dgm:pt modelId="{DF5CE962-7FE5-4A16-8C0F-3F96806C5F06}" type="sibTrans" cxnId="{AF0523F0-E6D1-4BC0-9F9F-D18A941225B5}">
      <dgm:prSet/>
      <dgm:spPr/>
      <dgm:t>
        <a:bodyPr/>
        <a:lstStyle/>
        <a:p>
          <a:endParaRPr lang="en-ZA"/>
        </a:p>
      </dgm:t>
    </dgm:pt>
    <dgm:pt modelId="{D1B650B6-F99A-4D72-BF17-121F2647412D}">
      <dgm:prSet phldrT="[Text]" custT="1"/>
      <dgm:spPr>
        <a:xfrm>
          <a:off x="2868869" y="2267788"/>
          <a:ext cx="4023158" cy="1533049"/>
        </a:xfrm>
        <a:prstGeom prst="roundRect">
          <a:avLst/>
        </a:prstGeom>
        <a:solidFill>
          <a:srgbClr val="9BBB59">
            <a:lumMod val="60000"/>
            <a:lumOff val="40000"/>
            <a:alpha val="90000"/>
          </a:srgbClr>
        </a:solidFill>
        <a:ln w="25400" cap="flat" cmpd="sng" algn="ctr">
          <a:solidFill>
            <a:srgbClr val="F79646">
              <a:shade val="80000"/>
              <a:hueOff val="-381692"/>
              <a:satOff val="17009"/>
              <a:lumOff val="23779"/>
              <a:alphaOff val="0"/>
            </a:srgbClr>
          </a:solidFill>
          <a:prstDash val="solid"/>
        </a:ln>
        <a:effectLst/>
      </dgm:spPr>
      <dgm:t>
        <a:bodyPr/>
        <a:lstStyle/>
        <a:p>
          <a:pPr algn="ctr"/>
          <a:r>
            <a:rPr lang="en-ZA" sz="1400" b="1" dirty="0" smtClean="0">
              <a:solidFill>
                <a:sysClr val="windowText" lastClr="000000">
                  <a:hueOff val="0"/>
                  <a:satOff val="0"/>
                  <a:lumOff val="0"/>
                  <a:alphaOff val="0"/>
                </a:sysClr>
              </a:solidFill>
              <a:latin typeface="Arial" pitchFamily="34" charset="0"/>
              <a:ea typeface="+mn-ea"/>
              <a:cs typeface="Arial" pitchFamily="34" charset="0"/>
            </a:rPr>
            <a:t>Values</a:t>
          </a:r>
        </a:p>
        <a:p>
          <a:pPr algn="just"/>
          <a:r>
            <a:rPr lang="en-ZA" sz="1400" dirty="0" smtClean="0">
              <a:solidFill>
                <a:sysClr val="windowText" lastClr="000000">
                  <a:hueOff val="0"/>
                  <a:satOff val="0"/>
                  <a:lumOff val="0"/>
                  <a:alphaOff val="0"/>
                </a:sysClr>
              </a:solidFill>
              <a:latin typeface="Arial" pitchFamily="34" charset="0"/>
              <a:ea typeface="+mn-ea"/>
              <a:cs typeface="Arial" pitchFamily="34" charset="0"/>
            </a:rPr>
            <a:t>- Respect and protection of the Constitution </a:t>
          </a:r>
        </a:p>
        <a:p>
          <a:pPr algn="just"/>
          <a:r>
            <a:rPr lang="en-ZA" sz="1400" dirty="0" smtClean="0">
              <a:solidFill>
                <a:sysClr val="windowText" lastClr="000000">
                  <a:hueOff val="0"/>
                  <a:satOff val="0"/>
                  <a:lumOff val="0"/>
                  <a:alphaOff val="0"/>
                </a:sysClr>
              </a:solidFill>
              <a:latin typeface="Arial" pitchFamily="34" charset="0"/>
              <a:ea typeface="+mn-ea"/>
              <a:cs typeface="Arial" pitchFamily="34" charset="0"/>
            </a:rPr>
            <a:t>- Honesty and integrity</a:t>
          </a:r>
        </a:p>
        <a:p>
          <a:pPr algn="just"/>
          <a:r>
            <a:rPr lang="en-ZA" sz="1400" dirty="0" smtClean="0">
              <a:solidFill>
                <a:sysClr val="windowText" lastClr="000000">
                  <a:hueOff val="0"/>
                  <a:satOff val="0"/>
                  <a:lumOff val="0"/>
                  <a:alphaOff val="0"/>
                </a:sysClr>
              </a:solidFill>
              <a:latin typeface="Arial" pitchFamily="34" charset="0"/>
              <a:ea typeface="+mn-ea"/>
              <a:cs typeface="Arial" pitchFamily="34" charset="0"/>
            </a:rPr>
            <a:t>- Openness and transparency</a:t>
          </a:r>
        </a:p>
        <a:p>
          <a:pPr algn="just"/>
          <a:r>
            <a:rPr lang="en-ZA" sz="1400" dirty="0" smtClean="0">
              <a:solidFill>
                <a:sysClr val="windowText" lastClr="000000">
                  <a:hueOff val="0"/>
                  <a:satOff val="0"/>
                  <a:lumOff val="0"/>
                  <a:alphaOff val="0"/>
                </a:sysClr>
              </a:solidFill>
              <a:latin typeface="Arial" pitchFamily="34" charset="0"/>
              <a:ea typeface="+mn-ea"/>
              <a:cs typeface="Arial" pitchFamily="34" charset="0"/>
            </a:rPr>
            <a:t>- Professionalism and excellence</a:t>
          </a:r>
          <a:r>
            <a:rPr lang="en-ZA" sz="1400" dirty="0" smtClean="0">
              <a:solidFill>
                <a:sysClr val="windowText" lastClr="000000">
                  <a:hueOff val="0"/>
                  <a:satOff val="0"/>
                  <a:lumOff val="0"/>
                  <a:alphaOff val="0"/>
                </a:sysClr>
              </a:solidFill>
              <a:latin typeface="Calibri"/>
              <a:ea typeface="+mn-ea"/>
              <a:cs typeface="Arial" pitchFamily="34" charset="0"/>
            </a:rPr>
            <a:t> </a:t>
          </a:r>
        </a:p>
        <a:p>
          <a:pPr algn="ctr"/>
          <a:endParaRPr lang="en-ZA" sz="1300" dirty="0">
            <a:solidFill>
              <a:sysClr val="windowText" lastClr="000000">
                <a:hueOff val="0"/>
                <a:satOff val="0"/>
                <a:lumOff val="0"/>
                <a:alphaOff val="0"/>
              </a:sysClr>
            </a:solidFill>
            <a:latin typeface="Calibri"/>
            <a:ea typeface="+mn-ea"/>
            <a:cs typeface="+mn-cs"/>
          </a:endParaRPr>
        </a:p>
      </dgm:t>
    </dgm:pt>
    <dgm:pt modelId="{1EE2ED74-BF8D-4AF0-82B4-A1495D61067F}" type="parTrans" cxnId="{BA53C6BD-3550-4842-B10C-FA8FFEBF2E7D}">
      <dgm:prSet/>
      <dgm:spPr/>
      <dgm:t>
        <a:bodyPr/>
        <a:lstStyle/>
        <a:p>
          <a:endParaRPr lang="en-ZA"/>
        </a:p>
      </dgm:t>
    </dgm:pt>
    <dgm:pt modelId="{53D592AE-A24E-43FD-A988-22B398EC94AE}" type="sibTrans" cxnId="{BA53C6BD-3550-4842-B10C-FA8FFEBF2E7D}">
      <dgm:prSet/>
      <dgm:spPr/>
      <dgm:t>
        <a:bodyPr/>
        <a:lstStyle/>
        <a:p>
          <a:endParaRPr lang="en-ZA"/>
        </a:p>
      </dgm:t>
    </dgm:pt>
    <dgm:pt modelId="{CD118955-0DAD-424C-88BE-F3C6DBF39E1E}" type="pres">
      <dgm:prSet presAssocID="{A52A8E85-D302-4D43-BDC4-C589F11DDF2F}" presName="compositeShape" presStyleCnt="0">
        <dgm:presLayoutVars>
          <dgm:dir/>
          <dgm:resizeHandles/>
        </dgm:presLayoutVars>
      </dgm:prSet>
      <dgm:spPr/>
    </dgm:pt>
    <dgm:pt modelId="{9B9E14A9-F8FB-4ED0-88D1-D71DD52E7832}" type="pres">
      <dgm:prSet presAssocID="{A52A8E85-D302-4D43-BDC4-C589F11DDF2F}" presName="pyramid" presStyleLbl="node1" presStyleIdx="0" presStyleCnt="1"/>
      <dgm:spPr>
        <a:xfrm>
          <a:off x="1297143" y="0"/>
          <a:ext cx="4343400" cy="4343400"/>
        </a:xfrm>
        <a:prstGeom prst="triangle">
          <a:avLst/>
        </a:prstGeom>
        <a:solidFill>
          <a:srgbClr val="F79646">
            <a:shade val="8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en-US"/>
        </a:p>
      </dgm:t>
    </dgm:pt>
    <dgm:pt modelId="{2CA3E3A1-84AE-4003-A8CC-D6BEEB216EFE}" type="pres">
      <dgm:prSet presAssocID="{A52A8E85-D302-4D43-BDC4-C589F11DDF2F}" presName="theList" presStyleCnt="0"/>
      <dgm:spPr/>
    </dgm:pt>
    <dgm:pt modelId="{86D8EF4C-6ABF-4B8A-83DD-7AEF1EC0414B}" type="pres">
      <dgm:prSet presAssocID="{58E83CC7-3817-4616-AA95-C58D2F0180E0}" presName="aNode" presStyleLbl="fgAcc1" presStyleIdx="0" presStyleCnt="3" custScaleX="145367" custScaleY="95731">
        <dgm:presLayoutVars>
          <dgm:bulletEnabled val="1"/>
        </dgm:presLayoutVars>
      </dgm:prSet>
      <dgm:spPr>
        <a:prstGeom prst="roundRect">
          <a:avLst/>
        </a:prstGeom>
      </dgm:spPr>
      <dgm:t>
        <a:bodyPr/>
        <a:lstStyle/>
        <a:p>
          <a:endParaRPr lang="en-ZA"/>
        </a:p>
      </dgm:t>
    </dgm:pt>
    <dgm:pt modelId="{3DC3E484-68C0-45FF-9546-F85ED121BA49}" type="pres">
      <dgm:prSet presAssocID="{58E83CC7-3817-4616-AA95-C58D2F0180E0}" presName="aSpace" presStyleCnt="0"/>
      <dgm:spPr/>
    </dgm:pt>
    <dgm:pt modelId="{845D4C0F-848F-4491-BDBE-A7BD7BD27F9D}" type="pres">
      <dgm:prSet presAssocID="{467827D2-40FC-45E5-8B4C-D8B05E7F7DCA}" presName="aNode" presStyleLbl="fgAcc1" presStyleIdx="1" presStyleCnt="3" custScaleX="148251" custScaleY="88425" custLinFactNeighborX="0" custLinFactNeighborY="1967">
        <dgm:presLayoutVars>
          <dgm:bulletEnabled val="1"/>
        </dgm:presLayoutVars>
      </dgm:prSet>
      <dgm:spPr>
        <a:prstGeom prst="roundRect">
          <a:avLst/>
        </a:prstGeom>
      </dgm:spPr>
      <dgm:t>
        <a:bodyPr/>
        <a:lstStyle/>
        <a:p>
          <a:endParaRPr lang="en-ZA"/>
        </a:p>
      </dgm:t>
    </dgm:pt>
    <dgm:pt modelId="{9861A45D-BB48-499F-81FD-6F6B79826792}" type="pres">
      <dgm:prSet presAssocID="{467827D2-40FC-45E5-8B4C-D8B05E7F7DCA}" presName="aSpace" presStyleCnt="0"/>
      <dgm:spPr/>
    </dgm:pt>
    <dgm:pt modelId="{0021BFC3-670B-4527-A4D1-9C255D556671}" type="pres">
      <dgm:prSet presAssocID="{D1B650B6-F99A-4D72-BF17-121F2647412D}" presName="aNode" presStyleLbl="fgAcc1" presStyleIdx="2" presStyleCnt="3" custScaleX="155485" custScaleY="166770" custLinFactNeighborX="1122" custLinFactNeighborY="43776">
        <dgm:presLayoutVars>
          <dgm:bulletEnabled val="1"/>
        </dgm:presLayoutVars>
      </dgm:prSet>
      <dgm:spPr>
        <a:prstGeom prst="roundRect">
          <a:avLst/>
        </a:prstGeom>
      </dgm:spPr>
      <dgm:t>
        <a:bodyPr/>
        <a:lstStyle/>
        <a:p>
          <a:endParaRPr lang="en-ZA"/>
        </a:p>
      </dgm:t>
    </dgm:pt>
    <dgm:pt modelId="{291952E9-9ACD-46E8-BBBC-DD57BFF50171}" type="pres">
      <dgm:prSet presAssocID="{D1B650B6-F99A-4D72-BF17-121F2647412D}" presName="aSpace" presStyleCnt="0"/>
      <dgm:spPr/>
    </dgm:pt>
  </dgm:ptLst>
  <dgm:cxnLst>
    <dgm:cxn modelId="{52057CB5-6C8A-49EA-A456-68B7FB05B867}" type="presOf" srcId="{467827D2-40FC-45E5-8B4C-D8B05E7F7DCA}" destId="{845D4C0F-848F-4491-BDBE-A7BD7BD27F9D}" srcOrd="0" destOrd="0" presId="urn:microsoft.com/office/officeart/2005/8/layout/pyramid2"/>
    <dgm:cxn modelId="{1C5F00A6-F475-4FA6-BFB2-DD7B22C22248}" srcId="{A52A8E85-D302-4D43-BDC4-C589F11DDF2F}" destId="{58E83CC7-3817-4616-AA95-C58D2F0180E0}" srcOrd="0" destOrd="0" parTransId="{0A3AF1F3-24B9-479D-A1E5-0CC6D71EAFDC}" sibTransId="{3ADE8B96-8691-45AE-90F6-E5694F4E1AF8}"/>
    <dgm:cxn modelId="{57B0D8EA-D000-471B-889E-4DF85049C37F}" type="presOf" srcId="{A52A8E85-D302-4D43-BDC4-C589F11DDF2F}" destId="{CD118955-0DAD-424C-88BE-F3C6DBF39E1E}" srcOrd="0" destOrd="0" presId="urn:microsoft.com/office/officeart/2005/8/layout/pyramid2"/>
    <dgm:cxn modelId="{AF0523F0-E6D1-4BC0-9F9F-D18A941225B5}" srcId="{A52A8E85-D302-4D43-BDC4-C589F11DDF2F}" destId="{467827D2-40FC-45E5-8B4C-D8B05E7F7DCA}" srcOrd="1" destOrd="0" parTransId="{6BD141E0-097F-4758-8980-22234D8A4EEC}" sibTransId="{DF5CE962-7FE5-4A16-8C0F-3F96806C5F06}"/>
    <dgm:cxn modelId="{C4EEE943-7B0B-4103-91EB-ABB41A891E26}" type="presOf" srcId="{58E83CC7-3817-4616-AA95-C58D2F0180E0}" destId="{86D8EF4C-6ABF-4B8A-83DD-7AEF1EC0414B}" srcOrd="0" destOrd="0" presId="urn:microsoft.com/office/officeart/2005/8/layout/pyramid2"/>
    <dgm:cxn modelId="{4D4C9B64-600E-4944-BB4A-CFDF388F57C3}" type="presOf" srcId="{D1B650B6-F99A-4D72-BF17-121F2647412D}" destId="{0021BFC3-670B-4527-A4D1-9C255D556671}" srcOrd="0" destOrd="0" presId="urn:microsoft.com/office/officeart/2005/8/layout/pyramid2"/>
    <dgm:cxn modelId="{BA53C6BD-3550-4842-B10C-FA8FFEBF2E7D}" srcId="{A52A8E85-D302-4D43-BDC4-C589F11DDF2F}" destId="{D1B650B6-F99A-4D72-BF17-121F2647412D}" srcOrd="2" destOrd="0" parTransId="{1EE2ED74-BF8D-4AF0-82B4-A1495D61067F}" sibTransId="{53D592AE-A24E-43FD-A988-22B398EC94AE}"/>
    <dgm:cxn modelId="{87012301-FEA1-4387-B1BB-DC20C870EBDB}" type="presParOf" srcId="{CD118955-0DAD-424C-88BE-F3C6DBF39E1E}" destId="{9B9E14A9-F8FB-4ED0-88D1-D71DD52E7832}" srcOrd="0" destOrd="0" presId="urn:microsoft.com/office/officeart/2005/8/layout/pyramid2"/>
    <dgm:cxn modelId="{DF9EEE92-C74F-4290-991B-28BE39D0AF1F}" type="presParOf" srcId="{CD118955-0DAD-424C-88BE-F3C6DBF39E1E}" destId="{2CA3E3A1-84AE-4003-A8CC-D6BEEB216EFE}" srcOrd="1" destOrd="0" presId="urn:microsoft.com/office/officeart/2005/8/layout/pyramid2"/>
    <dgm:cxn modelId="{27B6D01D-479C-4426-8842-4F950C741C93}" type="presParOf" srcId="{2CA3E3A1-84AE-4003-A8CC-D6BEEB216EFE}" destId="{86D8EF4C-6ABF-4B8A-83DD-7AEF1EC0414B}" srcOrd="0" destOrd="0" presId="urn:microsoft.com/office/officeart/2005/8/layout/pyramid2"/>
    <dgm:cxn modelId="{873D5831-DCC3-46D8-833D-AE0105538B1F}" type="presParOf" srcId="{2CA3E3A1-84AE-4003-A8CC-D6BEEB216EFE}" destId="{3DC3E484-68C0-45FF-9546-F85ED121BA49}" srcOrd="1" destOrd="0" presId="urn:microsoft.com/office/officeart/2005/8/layout/pyramid2"/>
    <dgm:cxn modelId="{74248C11-E3B6-4565-A7A6-4EB6FB713EF4}" type="presParOf" srcId="{2CA3E3A1-84AE-4003-A8CC-D6BEEB216EFE}" destId="{845D4C0F-848F-4491-BDBE-A7BD7BD27F9D}" srcOrd="2" destOrd="0" presId="urn:microsoft.com/office/officeart/2005/8/layout/pyramid2"/>
    <dgm:cxn modelId="{43DD86F8-7CF1-4DE5-86CB-40874130F4EE}" type="presParOf" srcId="{2CA3E3A1-84AE-4003-A8CC-D6BEEB216EFE}" destId="{9861A45D-BB48-499F-81FD-6F6B79826792}" srcOrd="3" destOrd="0" presId="urn:microsoft.com/office/officeart/2005/8/layout/pyramid2"/>
    <dgm:cxn modelId="{4E6E64D8-8707-4E21-A67C-F2DA21497FE3}" type="presParOf" srcId="{2CA3E3A1-84AE-4003-A8CC-D6BEEB216EFE}" destId="{0021BFC3-670B-4527-A4D1-9C255D556671}" srcOrd="4" destOrd="0" presId="urn:microsoft.com/office/officeart/2005/8/layout/pyramid2"/>
    <dgm:cxn modelId="{33A0E19C-A660-4507-8A6E-629297275635}" type="presParOf" srcId="{2CA3E3A1-84AE-4003-A8CC-D6BEEB216EFE}" destId="{291952E9-9ACD-46E8-BBBC-DD57BFF50171}" srcOrd="5"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9E14A9-F8FB-4ED0-88D1-D71DD52E7832}">
      <dsp:nvSpPr>
        <dsp:cNvPr id="0" name=""/>
        <dsp:cNvSpPr/>
      </dsp:nvSpPr>
      <dsp:spPr>
        <a:xfrm>
          <a:off x="1225730" y="0"/>
          <a:ext cx="4343400" cy="4343400"/>
        </a:xfrm>
        <a:prstGeom prst="triangle">
          <a:avLst/>
        </a:prstGeom>
        <a:solidFill>
          <a:srgbClr val="F79646">
            <a:shade val="8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6D8EF4C-6ABF-4B8A-83DD-7AEF1EC0414B}">
      <dsp:nvSpPr>
        <dsp:cNvPr id="0" name=""/>
        <dsp:cNvSpPr/>
      </dsp:nvSpPr>
      <dsp:spPr>
        <a:xfrm>
          <a:off x="2757027" y="435184"/>
          <a:ext cx="4104015" cy="855959"/>
        </a:xfrm>
        <a:prstGeom prst="roundRect">
          <a:avLst/>
        </a:prstGeom>
        <a:solidFill>
          <a:srgbClr val="92D050">
            <a:alpha val="90000"/>
          </a:srgbClr>
        </a:solidFill>
        <a:ln w="25400" cap="flat" cmpd="sng" algn="ctr">
          <a:solidFill>
            <a:srgbClr val="F79646">
              <a:shade val="8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ysClr val="windowText" lastClr="000000">
                  <a:hueOff val="0"/>
                  <a:satOff val="0"/>
                  <a:lumOff val="0"/>
                  <a:alphaOff val="0"/>
                </a:sysClr>
              </a:solidFill>
              <a:latin typeface="Arial" pitchFamily="34" charset="0"/>
              <a:ea typeface="+mn-ea"/>
              <a:cs typeface="Arial" pitchFamily="34" charset="0"/>
            </a:rPr>
            <a:t>Vision</a:t>
          </a:r>
        </a:p>
        <a:p>
          <a:pPr lvl="0" algn="l"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A single, transformed and independent Judicial system that guarantees access to justice for all</a:t>
          </a:r>
          <a:endParaRPr lang="en-ZA" sz="1400" kern="1200" dirty="0">
            <a:solidFill>
              <a:sysClr val="windowText" lastClr="000000">
                <a:hueOff val="0"/>
                <a:satOff val="0"/>
                <a:lumOff val="0"/>
                <a:alphaOff val="0"/>
              </a:sysClr>
            </a:solidFill>
            <a:latin typeface="Arial" pitchFamily="34" charset="0"/>
            <a:ea typeface="+mn-ea"/>
            <a:cs typeface="Arial" pitchFamily="34" charset="0"/>
          </a:endParaRPr>
        </a:p>
      </dsp:txBody>
      <dsp:txXfrm>
        <a:off x="2757027" y="435184"/>
        <a:ext cx="4104015" cy="855959"/>
      </dsp:txXfrm>
    </dsp:sp>
    <dsp:sp modelId="{845D4C0F-848F-4491-BDBE-A7BD7BD27F9D}">
      <dsp:nvSpPr>
        <dsp:cNvPr id="0" name=""/>
        <dsp:cNvSpPr/>
      </dsp:nvSpPr>
      <dsp:spPr>
        <a:xfrm>
          <a:off x="2716316" y="1405107"/>
          <a:ext cx="4185437" cy="790634"/>
        </a:xfrm>
        <a:prstGeom prst="roundRect">
          <a:avLst/>
        </a:prstGeom>
        <a:solidFill>
          <a:srgbClr val="1F497D">
            <a:lumMod val="60000"/>
            <a:lumOff val="40000"/>
            <a:alpha val="90000"/>
          </a:srgbClr>
        </a:solidFill>
        <a:ln w="25400" cap="flat" cmpd="sng" algn="ctr">
          <a:solidFill>
            <a:srgbClr val="F79646">
              <a:shade val="80000"/>
              <a:hueOff val="-190846"/>
              <a:satOff val="8505"/>
              <a:lumOff val="1188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ysClr val="windowText" lastClr="000000">
                  <a:hueOff val="0"/>
                  <a:satOff val="0"/>
                  <a:lumOff val="0"/>
                  <a:alphaOff val="0"/>
                </a:sysClr>
              </a:solidFill>
              <a:latin typeface="Arial" pitchFamily="34" charset="0"/>
              <a:ea typeface="+mn-ea"/>
              <a:cs typeface="Arial" pitchFamily="34" charset="0"/>
            </a:rPr>
            <a:t>Mission</a:t>
          </a:r>
        </a:p>
        <a:p>
          <a:pPr lvl="0" algn="l"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To provide support to the Judicial system to ensure effective and efficient court administration services  </a:t>
          </a:r>
          <a:endParaRPr lang="en-ZA" sz="1400" kern="1200" dirty="0">
            <a:solidFill>
              <a:sysClr val="windowText" lastClr="000000">
                <a:hueOff val="0"/>
                <a:satOff val="0"/>
                <a:lumOff val="0"/>
                <a:alphaOff val="0"/>
              </a:sysClr>
            </a:solidFill>
            <a:latin typeface="Arial" pitchFamily="34" charset="0"/>
            <a:ea typeface="+mn-ea"/>
            <a:cs typeface="Arial" pitchFamily="34" charset="0"/>
          </a:endParaRPr>
        </a:p>
      </dsp:txBody>
      <dsp:txXfrm>
        <a:off x="2716316" y="1405107"/>
        <a:ext cx="4185437" cy="790634"/>
      </dsp:txXfrm>
    </dsp:sp>
    <dsp:sp modelId="{0021BFC3-670B-4527-A4D1-9C255D556671}">
      <dsp:nvSpPr>
        <dsp:cNvPr id="0" name=""/>
        <dsp:cNvSpPr/>
      </dsp:nvSpPr>
      <dsp:spPr>
        <a:xfrm>
          <a:off x="2645877" y="2354236"/>
          <a:ext cx="4389668" cy="1491139"/>
        </a:xfrm>
        <a:prstGeom prst="roundRect">
          <a:avLst/>
        </a:prstGeom>
        <a:solidFill>
          <a:srgbClr val="9BBB59">
            <a:lumMod val="60000"/>
            <a:lumOff val="40000"/>
            <a:alpha val="90000"/>
          </a:srgbClr>
        </a:solidFill>
        <a:ln w="25400" cap="flat" cmpd="sng" algn="ctr">
          <a:solidFill>
            <a:srgbClr val="F79646">
              <a:shade val="80000"/>
              <a:hueOff val="-381692"/>
              <a:satOff val="17009"/>
              <a:lumOff val="23779"/>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solidFill>
                <a:sysClr val="windowText" lastClr="000000">
                  <a:hueOff val="0"/>
                  <a:satOff val="0"/>
                  <a:lumOff val="0"/>
                  <a:alphaOff val="0"/>
                </a:sysClr>
              </a:solidFill>
              <a:latin typeface="Arial" pitchFamily="34" charset="0"/>
              <a:ea typeface="+mn-ea"/>
              <a:cs typeface="Arial" pitchFamily="34" charset="0"/>
            </a:rPr>
            <a:t>Values</a:t>
          </a:r>
        </a:p>
        <a:p>
          <a:pPr lvl="0" algn="just"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 Respect and protection of the Constitution </a:t>
          </a:r>
        </a:p>
        <a:p>
          <a:pPr lvl="0" algn="just"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 Honesty and integrity</a:t>
          </a:r>
        </a:p>
        <a:p>
          <a:pPr lvl="0" algn="just"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 Openness and transparency</a:t>
          </a:r>
        </a:p>
        <a:p>
          <a:pPr lvl="0" algn="just" defTabSz="622300">
            <a:lnSpc>
              <a:spcPct val="90000"/>
            </a:lnSpc>
            <a:spcBef>
              <a:spcPct val="0"/>
            </a:spcBef>
            <a:spcAft>
              <a:spcPct val="35000"/>
            </a:spcAft>
          </a:pPr>
          <a:r>
            <a:rPr lang="en-ZA" sz="1400" kern="1200" dirty="0" smtClean="0">
              <a:solidFill>
                <a:sysClr val="windowText" lastClr="000000">
                  <a:hueOff val="0"/>
                  <a:satOff val="0"/>
                  <a:lumOff val="0"/>
                  <a:alphaOff val="0"/>
                </a:sysClr>
              </a:solidFill>
              <a:latin typeface="Arial" pitchFamily="34" charset="0"/>
              <a:ea typeface="+mn-ea"/>
              <a:cs typeface="Arial" pitchFamily="34" charset="0"/>
            </a:rPr>
            <a:t>- Professionalism and excellence</a:t>
          </a:r>
          <a:r>
            <a:rPr lang="en-ZA" sz="1400" kern="1200" dirty="0" smtClean="0">
              <a:solidFill>
                <a:sysClr val="windowText" lastClr="000000">
                  <a:hueOff val="0"/>
                  <a:satOff val="0"/>
                  <a:lumOff val="0"/>
                  <a:alphaOff val="0"/>
                </a:sysClr>
              </a:solidFill>
              <a:latin typeface="Calibri"/>
              <a:ea typeface="+mn-ea"/>
              <a:cs typeface="Arial" pitchFamily="34" charset="0"/>
            </a:rPr>
            <a:t> </a:t>
          </a:r>
        </a:p>
        <a:p>
          <a:pPr lvl="0" algn="ctr" defTabSz="622300">
            <a:lnSpc>
              <a:spcPct val="90000"/>
            </a:lnSpc>
            <a:spcBef>
              <a:spcPct val="0"/>
            </a:spcBef>
            <a:spcAft>
              <a:spcPct val="35000"/>
            </a:spcAft>
          </a:pPr>
          <a:endParaRPr lang="en-ZA" sz="1300" kern="1200" dirty="0">
            <a:solidFill>
              <a:sysClr val="windowText" lastClr="000000">
                <a:hueOff val="0"/>
                <a:satOff val="0"/>
                <a:lumOff val="0"/>
                <a:alphaOff val="0"/>
              </a:sysClr>
            </a:solidFill>
            <a:latin typeface="Calibri"/>
            <a:ea typeface="+mn-ea"/>
            <a:cs typeface="+mn-cs"/>
          </a:endParaRPr>
        </a:p>
      </dsp:txBody>
      <dsp:txXfrm>
        <a:off x="2645877" y="2354236"/>
        <a:ext cx="4389668" cy="149113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CFBF8-562A-4C48-86DB-42E4F4271702}" type="datetimeFigureOut">
              <a:rPr lang="en-ZW" smtClean="0"/>
              <a:pPr/>
              <a:t>10/21/2016</a:t>
            </a:fld>
            <a:endParaRPr lang="en-ZW"/>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4FF46-402C-4D54-A348-0200D9FAF577}" type="slidenum">
              <a:rPr lang="en-ZW" smtClean="0"/>
              <a:pPr/>
              <a:t>‹#›</a:t>
            </a:fld>
            <a:endParaRPr lang="en-ZW"/>
          </a:p>
        </p:txBody>
      </p:sp>
    </p:spTree>
    <p:extLst>
      <p:ext uri="{BB962C8B-B14F-4D97-AF65-F5344CB8AC3E}">
        <p14:creationId xmlns:p14="http://schemas.microsoft.com/office/powerpoint/2010/main" xmlns="" val="200999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B4F0CF-9DF0-4374-92A5-47A2CA4359B3}" type="datetime1">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44981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18F6A3-21C7-4247-BB5B-BBDBE15E5513}" type="datetime1">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242722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F8F40-2CC4-42FA-901F-5D3F074E2E5D}" type="datetime1">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52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055A7A-7472-4DD2-8E6A-30E58AE4A64F}" type="datetime1">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22475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BC703-9CBD-4C49-9D46-7E5315BC7B2A}" type="datetime1">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128837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3467E-8B7A-4DC8-8F23-852B907FD53A}" type="datetime1">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58977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D20CA6-662A-490F-BDBC-EADB3AD32E1D}" type="datetime1">
              <a:rPr lang="en-US" smtClean="0"/>
              <a:pPr/>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190740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A7A362-94D6-4602-9E86-8A78737CBDD2}" type="datetime1">
              <a:rPr lang="en-US" smtClean="0"/>
              <a:pPr/>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38542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3EAD7-FB0D-4C64-BED7-62002F27C66C}" type="datetime1">
              <a:rPr lang="en-US" smtClean="0"/>
              <a:pPr/>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84194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DC4F6-BB58-40CD-BAA9-657822FC037A}" type="datetime1">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57947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C3034-BCF9-4765-9828-019EA033BE7A}" type="datetime1">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356898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704AD-EFDB-474D-8022-A2281E18622C}" type="datetime1">
              <a:rPr lang="en-US" smtClean="0"/>
              <a:pPr/>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5B8AA-779B-4164-A036-37DE6F17BF6A}" type="slidenum">
              <a:rPr lang="en-US" smtClean="0"/>
              <a:pPr/>
              <a:t>‹#›</a:t>
            </a:fld>
            <a:endParaRPr lang="en-US"/>
          </a:p>
        </p:txBody>
      </p:sp>
    </p:spTree>
    <p:extLst>
      <p:ext uri="{BB962C8B-B14F-4D97-AF65-F5344CB8AC3E}">
        <p14:creationId xmlns:p14="http://schemas.microsoft.com/office/powerpoint/2010/main" xmlns="" val="192041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62800" y="6598016"/>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ctrTitle"/>
          </p:nvPr>
        </p:nvSpPr>
        <p:spPr>
          <a:xfrm>
            <a:off x="685800" y="3733800"/>
            <a:ext cx="7772400" cy="2362200"/>
          </a:xfrm>
        </p:spPr>
        <p:txBody>
          <a:bodyPr>
            <a:noAutofit/>
          </a:bodyPr>
          <a:lstStyle/>
          <a:p>
            <a:r>
              <a:rPr lang="en-ZA" sz="3600" b="1" dirty="0"/>
              <a:t>1</a:t>
            </a:r>
            <a:r>
              <a:rPr lang="en-ZA" sz="3600" b="1" baseline="30000" dirty="0"/>
              <a:t>st</a:t>
            </a:r>
            <a:r>
              <a:rPr lang="en-ZA" sz="3600" b="1" dirty="0"/>
              <a:t>  QUARTERLY PERFORMANCE REPORT 2016/17 </a:t>
            </a:r>
            <a:r>
              <a:rPr lang="en-ZA" sz="3600" dirty="0" smtClean="0"/>
              <a:t/>
            </a:r>
            <a:br>
              <a:rPr lang="en-ZA" sz="3600" dirty="0" smtClean="0"/>
            </a:br>
            <a:r>
              <a:rPr lang="en-ZA" sz="3600" dirty="0" smtClean="0"/>
              <a:t/>
            </a:r>
            <a:br>
              <a:rPr lang="en-ZA" sz="3600" dirty="0" smtClean="0"/>
            </a:br>
            <a:r>
              <a:rPr lang="en-US" sz="2400" b="1" dirty="0" smtClean="0"/>
              <a:t>PRESENTED BY THE SECRETARY GENERAL</a:t>
            </a:r>
            <a:br>
              <a:rPr lang="en-US" sz="2400" b="1" dirty="0" smtClean="0"/>
            </a:br>
            <a:r>
              <a:rPr lang="en-US" sz="2400" b="1" dirty="0" smtClean="0"/>
              <a:t> </a:t>
            </a:r>
            <a:r>
              <a:rPr lang="en-US" sz="2400" b="1" dirty="0"/>
              <a:t>MS MEMME SEJOSENGWE </a:t>
            </a:r>
            <a:endParaRPr lang="en-US" sz="2400" b="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581400" y="812992"/>
            <a:ext cx="1738620" cy="231372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rPr>
              <a:t>www.judiciary.org.za</a:t>
            </a:r>
            <a:endParaRPr lang="en-US" sz="1100" b="1" dirty="0">
              <a:solidFill>
                <a:schemeClr val="bg1"/>
              </a:solidFill>
            </a:endParaRPr>
          </a:p>
        </p:txBody>
      </p:sp>
      <p:sp>
        <p:nvSpPr>
          <p:cNvPr id="3" name="Slide Number Placeholder 2"/>
          <p:cNvSpPr>
            <a:spLocks noGrp="1"/>
          </p:cNvSpPr>
          <p:nvPr>
            <p:ph type="sldNum" sz="quarter" idx="12"/>
          </p:nvPr>
        </p:nvSpPr>
        <p:spPr/>
        <p:txBody>
          <a:bodyPr/>
          <a:lstStyle/>
          <a:p>
            <a:fld id="{5BD5B8AA-779B-4164-A036-37DE6F17BF6A}" type="slidenum">
              <a:rPr lang="en-US" smtClean="0"/>
              <a:pPr/>
              <a:t>1</a:t>
            </a:fld>
            <a:endParaRPr lang="en-US"/>
          </a:p>
        </p:txBody>
      </p:sp>
    </p:spTree>
    <p:extLst>
      <p:ext uri="{BB962C8B-B14F-4D97-AF65-F5344CB8AC3E}">
        <p14:creationId xmlns:p14="http://schemas.microsoft.com/office/powerpoint/2010/main" xmlns="" val="92924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a:bodyPr>
          <a:lstStyle/>
          <a:p>
            <a:r>
              <a:rPr lang="en-ZA" altLang="en-US" sz="3200" b="1" dirty="0">
                <a:solidFill>
                  <a:srgbClr val="0070C0"/>
                </a:solidFill>
                <a:cs typeface="Arial" panose="020B0604020202020204" pitchFamily="34" charset="0"/>
              </a:rPr>
              <a:t>OVERVIEW OF QUARTER 1 PERFORMANCE:2016/17</a:t>
            </a:r>
            <a:endParaRPr lang="en-US" sz="32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pic>
        <p:nvPicPr>
          <p:cNvPr id="9" name="table"/>
          <p:cNvPicPr>
            <a:picLocks noGrp="1" noChangeAspect="1"/>
          </p:cNvPicPr>
          <p:nvPr>
            <p:ph idx="1"/>
          </p:nvPr>
        </p:nvPicPr>
        <p:blipFill>
          <a:blip r:embed="rId3" cstate="print"/>
          <a:stretch>
            <a:fillRect/>
          </a:stretch>
        </p:blipFill>
        <p:spPr>
          <a:xfrm>
            <a:off x="495300" y="1417638"/>
            <a:ext cx="8229600" cy="4038600"/>
          </a:xfrm>
          <a:prstGeom prst="rect">
            <a:avLst/>
          </a:prstGeom>
        </p:spPr>
      </p:pic>
      <p:sp>
        <p:nvSpPr>
          <p:cNvPr id="3" name="Slide Number Placeholder 2"/>
          <p:cNvSpPr>
            <a:spLocks noGrp="1"/>
          </p:cNvSpPr>
          <p:nvPr>
            <p:ph type="sldNum" sz="quarter" idx="12"/>
          </p:nvPr>
        </p:nvSpPr>
        <p:spPr/>
        <p:txBody>
          <a:bodyPr/>
          <a:lstStyle/>
          <a:p>
            <a:fld id="{5BD5B8AA-779B-4164-A036-37DE6F17BF6A}" type="slidenum">
              <a:rPr lang="en-US" smtClean="0"/>
              <a:pPr/>
              <a:t>10</a:t>
            </a:fld>
            <a:endParaRPr lang="en-US"/>
          </a:p>
        </p:txBody>
      </p:sp>
    </p:spTree>
    <p:extLst>
      <p:ext uri="{BB962C8B-B14F-4D97-AF65-F5344CB8AC3E}">
        <p14:creationId xmlns:p14="http://schemas.microsoft.com/office/powerpoint/2010/main" xmlns="" val="2967149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5BD5B8AA-779B-4164-A036-37DE6F17BF6A}" type="slidenum">
              <a:rPr lang="en-US" smtClean="0"/>
              <a:pPr/>
              <a:t>‹#›</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a:bodyPr>
          <a:lstStyle/>
          <a:p>
            <a:r>
              <a:rPr lang="en-ZA" altLang="en-US" sz="3200" b="1" dirty="0">
                <a:solidFill>
                  <a:srgbClr val="0070C0"/>
                </a:solidFill>
                <a:cs typeface="Arial" panose="020B0604020202020204" pitchFamily="34" charset="0"/>
              </a:rPr>
              <a:t>OVERVIEW OF QUARTER 1 PERFORMANCE:2016/17</a:t>
            </a:r>
            <a:endParaRPr lang="en-US" sz="32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pic>
        <p:nvPicPr>
          <p:cNvPr id="9"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24000"/>
            <a:ext cx="7666421"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12</a:t>
            </a:fld>
            <a:endParaRPr lang="en-US"/>
          </a:p>
        </p:txBody>
      </p:sp>
    </p:spTree>
    <p:extLst>
      <p:ext uri="{BB962C8B-B14F-4D97-AF65-F5344CB8AC3E}">
        <p14:creationId xmlns:p14="http://schemas.microsoft.com/office/powerpoint/2010/main" xmlns="" val="182513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547610"/>
            <a:ext cx="9067800" cy="1143000"/>
          </a:xfrm>
        </p:spPr>
        <p:txBody>
          <a:bodyPr>
            <a:normAutofit fontScale="90000"/>
          </a:bodyPr>
          <a:lstStyle/>
          <a:p>
            <a:r>
              <a:rPr lang="en-US" altLang="en-US" b="1" dirty="0">
                <a:solidFill>
                  <a:srgbClr val="0070C0"/>
                </a:solidFill>
                <a:latin typeface="Arial" panose="020B0604020202020204" pitchFamily="34" charset="0"/>
                <a:cs typeface="Arial" panose="020B0604020202020204" pitchFamily="34" charset="0"/>
              </a:rPr>
              <a:t>PERFORMANCE PER PROGRAMME</a:t>
            </a:r>
            <a:endParaRPr lang="en-ZA"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0600" y="4191000"/>
            <a:ext cx="7543800" cy="762000"/>
          </a:xfrm>
        </p:spPr>
        <p:txBody>
          <a:bodyPr/>
          <a:lstStyle/>
          <a:p>
            <a:pPr marL="0" lvl="0" indent="0" algn="ctr" fontAlgn="base">
              <a:spcBef>
                <a:spcPct val="0"/>
              </a:spcBef>
              <a:spcAft>
                <a:spcPct val="0"/>
              </a:spcAft>
              <a:buNone/>
            </a:pPr>
            <a:r>
              <a:rPr lang="en-ZA" sz="2400" b="1" dirty="0">
                <a:solidFill>
                  <a:srgbClr val="0070C0"/>
                </a:solidFill>
                <a:latin typeface="Arial" charset="0"/>
              </a:rPr>
              <a:t>PROGRAMME 1: ADMINISTARTION</a:t>
            </a:r>
          </a:p>
        </p:txBody>
      </p:sp>
      <p:sp>
        <p:nvSpPr>
          <p:cNvPr id="5" name="Slide Number Placeholder 4"/>
          <p:cNvSpPr>
            <a:spLocks noGrp="1"/>
          </p:cNvSpPr>
          <p:nvPr>
            <p:ph type="sldNum" sz="quarter" idx="12"/>
          </p:nvPr>
        </p:nvSpPr>
        <p:spPr/>
        <p:txBody>
          <a:bodyPr/>
          <a:lstStyle/>
          <a:p>
            <a:fld id="{5BD5B8AA-779B-4164-A036-37DE6F17BF6A}" type="slidenum">
              <a:rPr lang="en-US" smtClean="0"/>
              <a:pPr/>
              <a:t>13</a:t>
            </a:fld>
            <a:endParaRPr lang="en-US"/>
          </a:p>
        </p:txBody>
      </p:sp>
    </p:spTree>
    <p:extLst>
      <p:ext uri="{BB962C8B-B14F-4D97-AF65-F5344CB8AC3E}">
        <p14:creationId xmlns:p14="http://schemas.microsoft.com/office/powerpoint/2010/main" xmlns="" val="518183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a:bodyPr>
          <a:lstStyle/>
          <a:p>
            <a:r>
              <a:rPr lang="en-US" altLang="en-US" b="1" dirty="0">
                <a:solidFill>
                  <a:srgbClr val="0070C0"/>
                </a:solidFill>
                <a:cs typeface="Arial" panose="020B0604020202020204" pitchFamily="34" charset="0"/>
              </a:rPr>
              <a:t>PROGRAMME 1: ADMINISTRATION</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pic>
        <p:nvPicPr>
          <p:cNvPr id="8" name="table"/>
          <p:cNvPicPr>
            <a:picLocks noGrp="1" noChangeAspect="1"/>
          </p:cNvPicPr>
          <p:nvPr>
            <p:ph idx="1"/>
          </p:nvPr>
        </p:nvPicPr>
        <p:blipFill>
          <a:blip r:embed="rId3" cstate="print"/>
          <a:stretch>
            <a:fillRect/>
          </a:stretch>
        </p:blipFill>
        <p:spPr>
          <a:xfrm>
            <a:off x="546159" y="1295401"/>
            <a:ext cx="8051682" cy="4267199"/>
          </a:xfrm>
          <a:prstGeom prst="rect">
            <a:avLst/>
          </a:prstGeom>
        </p:spPr>
      </p:pic>
      <p:sp>
        <p:nvSpPr>
          <p:cNvPr id="3" name="Slide Number Placeholder 2"/>
          <p:cNvSpPr>
            <a:spLocks noGrp="1"/>
          </p:cNvSpPr>
          <p:nvPr>
            <p:ph type="sldNum" sz="quarter" idx="12"/>
          </p:nvPr>
        </p:nvSpPr>
        <p:spPr/>
        <p:txBody>
          <a:bodyPr/>
          <a:lstStyle/>
          <a:p>
            <a:fld id="{5BD5B8AA-779B-4164-A036-37DE6F17BF6A}" type="slidenum">
              <a:rPr lang="en-US" smtClean="0"/>
              <a:pPr/>
              <a:t>14</a:t>
            </a:fld>
            <a:endParaRPr lang="en-US"/>
          </a:p>
        </p:txBody>
      </p:sp>
    </p:spTree>
    <p:extLst>
      <p:ext uri="{BB962C8B-B14F-4D97-AF65-F5344CB8AC3E}">
        <p14:creationId xmlns:p14="http://schemas.microsoft.com/office/powerpoint/2010/main" xmlns="" val="3357892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fontScale="90000"/>
          </a:bodyPr>
          <a:lstStyle/>
          <a:p>
            <a:r>
              <a:rPr lang="en-ZA" altLang="en-US" b="1" dirty="0">
                <a:solidFill>
                  <a:srgbClr val="0070C0"/>
                </a:solidFill>
                <a:cs typeface="Arial" charset="0"/>
              </a:rPr>
              <a:t>PERFORMANCE OF PROGRAMME 1: ADMINISTRATION</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pic>
        <p:nvPicPr>
          <p:cNvPr id="9" name="table"/>
          <p:cNvPicPr>
            <a:picLocks noGrp="1" noChangeAspect="1"/>
          </p:cNvPicPr>
          <p:nvPr>
            <p:ph idx="1"/>
          </p:nvPr>
        </p:nvPicPr>
        <p:blipFill>
          <a:blip r:embed="rId3" cstate="print"/>
          <a:stretch>
            <a:fillRect/>
          </a:stretch>
        </p:blipFill>
        <p:spPr>
          <a:xfrm>
            <a:off x="750093" y="1561581"/>
            <a:ext cx="7631907" cy="3857076"/>
          </a:xfrm>
          <a:prstGeom prst="rect">
            <a:avLst/>
          </a:prstGeom>
        </p:spPr>
      </p:pic>
      <p:sp>
        <p:nvSpPr>
          <p:cNvPr id="3" name="Slide Number Placeholder 2"/>
          <p:cNvSpPr>
            <a:spLocks noGrp="1"/>
          </p:cNvSpPr>
          <p:nvPr>
            <p:ph type="sldNum" sz="quarter" idx="12"/>
          </p:nvPr>
        </p:nvSpPr>
        <p:spPr/>
        <p:txBody>
          <a:bodyPr/>
          <a:lstStyle/>
          <a:p>
            <a:fld id="{5BD5B8AA-779B-4164-A036-37DE6F17BF6A}" type="slidenum">
              <a:rPr lang="en-US" smtClean="0"/>
              <a:pPr/>
              <a:t>15</a:t>
            </a:fld>
            <a:endParaRPr lang="en-US"/>
          </a:p>
        </p:txBody>
      </p:sp>
    </p:spTree>
    <p:extLst>
      <p:ext uri="{BB962C8B-B14F-4D97-AF65-F5344CB8AC3E}">
        <p14:creationId xmlns:p14="http://schemas.microsoft.com/office/powerpoint/2010/main" xmlns="" val="2605935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fontScale="90000"/>
          </a:bodyPr>
          <a:lstStyle/>
          <a:p>
            <a:r>
              <a:rPr lang="en-ZA" altLang="en-US" b="1" dirty="0">
                <a:solidFill>
                  <a:srgbClr val="0070C0"/>
                </a:solidFill>
                <a:cs typeface="Arial" charset="0"/>
              </a:rPr>
              <a:t>PERFORMANCE OF PROGRAMME 1: ADMINISTRATION</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975122215"/>
              </p:ext>
            </p:extLst>
          </p:nvPr>
        </p:nvGraphicFramePr>
        <p:xfrm>
          <a:off x="762000" y="1600201"/>
          <a:ext cx="7848600" cy="3886199"/>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16</a:t>
            </a:fld>
            <a:endParaRPr lang="en-US"/>
          </a:p>
        </p:txBody>
      </p:sp>
    </p:spTree>
    <p:extLst>
      <p:ext uri="{BB962C8B-B14F-4D97-AF65-F5344CB8AC3E}">
        <p14:creationId xmlns:p14="http://schemas.microsoft.com/office/powerpoint/2010/main" xmlns="" val="92550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76200" y="274638"/>
            <a:ext cx="9067800" cy="1143000"/>
          </a:xfrm>
        </p:spPr>
        <p:txBody>
          <a:bodyPr>
            <a:normAutofit fontScale="90000"/>
          </a:bodyPr>
          <a:lstStyle/>
          <a:p>
            <a:r>
              <a:rPr lang="en-ZA" b="1" dirty="0">
                <a:solidFill>
                  <a:srgbClr val="0070C0"/>
                </a:solidFill>
              </a:rPr>
              <a:t>PERFORMANCE PER SUB-PROGRAMME</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pic>
        <p:nvPicPr>
          <p:cNvPr id="9" name="Content Placeholder 8"/>
          <p:cNvPicPr>
            <a:picLocks noGrp="1" noChangeAspect="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1" y="1417638"/>
            <a:ext cx="7848600" cy="399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17</a:t>
            </a:fld>
            <a:endParaRPr lang="en-US"/>
          </a:p>
        </p:txBody>
      </p:sp>
    </p:spTree>
    <p:extLst>
      <p:ext uri="{BB962C8B-B14F-4D97-AF65-F5344CB8AC3E}">
        <p14:creationId xmlns:p14="http://schemas.microsoft.com/office/powerpoint/2010/main" xmlns="" val="2794390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0" y="-13027"/>
            <a:ext cx="9525000" cy="1143000"/>
          </a:xfrm>
        </p:spPr>
        <p:txBody>
          <a:bodyPr>
            <a:normAutofit fontScale="90000"/>
          </a:bodyPr>
          <a:lstStyle/>
          <a:p>
            <a:r>
              <a:rPr lang="en-US" sz="4000" b="1" dirty="0">
                <a:solidFill>
                  <a:srgbClr val="0070C0"/>
                </a:solidFill>
              </a:rPr>
              <a:t>PROGRAMME 1: </a:t>
            </a:r>
            <a:r>
              <a:rPr lang="en-US" sz="3600" b="1" dirty="0">
                <a:solidFill>
                  <a:srgbClr val="0070C0"/>
                </a:solidFill>
                <a:cs typeface="Arial" pitchFamily="34" charset="0"/>
              </a:rPr>
              <a:t>ADMINISTRATION PERFORMANCE INFORMATION</a:t>
            </a:r>
            <a:endParaRPr lang="en-US" sz="36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graphicFrame>
        <p:nvGraphicFramePr>
          <p:cNvPr id="8" name="Content Placeholder 7"/>
          <p:cNvGraphicFramePr>
            <a:graphicFrameLocks/>
          </p:cNvGraphicFramePr>
          <p:nvPr>
            <p:extLst>
              <p:ext uri="{D42A27DB-BD31-4B8C-83A1-F6EECF244321}">
                <p14:modId xmlns:p14="http://schemas.microsoft.com/office/powerpoint/2010/main" xmlns="" val="705261839"/>
              </p:ext>
            </p:extLst>
          </p:nvPr>
        </p:nvGraphicFramePr>
        <p:xfrm>
          <a:off x="76200" y="1071561"/>
          <a:ext cx="8915400" cy="4539566"/>
        </p:xfrm>
        <a:graphic>
          <a:graphicData uri="http://schemas.openxmlformats.org/drawingml/2006/table">
            <a:tbl>
              <a:tblPr firstRow="1" firstCol="1" bandRow="1"/>
              <a:tblGrid>
                <a:gridCol w="1244435">
                  <a:extLst>
                    <a:ext uri="{9D8B030D-6E8A-4147-A177-3AD203B41FA5}">
                      <a16:colId xmlns:a16="http://schemas.microsoft.com/office/drawing/2014/main" xmlns="" val="20000"/>
                    </a:ext>
                  </a:extLst>
                </a:gridCol>
                <a:gridCol w="1118904">
                  <a:extLst>
                    <a:ext uri="{9D8B030D-6E8A-4147-A177-3AD203B41FA5}">
                      <a16:colId xmlns:a16="http://schemas.microsoft.com/office/drawing/2014/main" xmlns="" val="20001"/>
                    </a:ext>
                  </a:extLst>
                </a:gridCol>
                <a:gridCol w="1109622">
                  <a:extLst>
                    <a:ext uri="{9D8B030D-6E8A-4147-A177-3AD203B41FA5}">
                      <a16:colId xmlns:a16="http://schemas.microsoft.com/office/drawing/2014/main" xmlns="" val="20002"/>
                    </a:ext>
                  </a:extLst>
                </a:gridCol>
                <a:gridCol w="1016828">
                  <a:extLst>
                    <a:ext uri="{9D8B030D-6E8A-4147-A177-3AD203B41FA5}">
                      <a16:colId xmlns:a16="http://schemas.microsoft.com/office/drawing/2014/main" xmlns="" val="20003"/>
                    </a:ext>
                  </a:extLst>
                </a:gridCol>
                <a:gridCol w="963379">
                  <a:extLst>
                    <a:ext uri="{9D8B030D-6E8A-4147-A177-3AD203B41FA5}">
                      <a16:colId xmlns:a16="http://schemas.microsoft.com/office/drawing/2014/main" xmlns="" val="20004"/>
                    </a:ext>
                  </a:extLst>
                </a:gridCol>
                <a:gridCol w="1035477">
                  <a:extLst>
                    <a:ext uri="{9D8B030D-6E8A-4147-A177-3AD203B41FA5}">
                      <a16:colId xmlns:a16="http://schemas.microsoft.com/office/drawing/2014/main" xmlns="" val="20005"/>
                    </a:ext>
                  </a:extLst>
                </a:gridCol>
                <a:gridCol w="1054645">
                  <a:extLst>
                    <a:ext uri="{9D8B030D-6E8A-4147-A177-3AD203B41FA5}">
                      <a16:colId xmlns:a16="http://schemas.microsoft.com/office/drawing/2014/main" xmlns="" val="20006"/>
                    </a:ext>
                  </a:extLst>
                </a:gridCol>
                <a:gridCol w="1372110">
                  <a:extLst>
                    <a:ext uri="{9D8B030D-6E8A-4147-A177-3AD203B41FA5}">
                      <a16:colId xmlns:a16="http://schemas.microsoft.com/office/drawing/2014/main" xmlns="" val="20007"/>
                    </a:ext>
                  </a:extLst>
                </a:gridCol>
              </a:tblGrid>
              <a:tr h="133743">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Performance Indicators</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Targets for 2016/17 as per Annual Performance Plan (APP)</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Quarter 1</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rowSpan="2"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Comments</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2" hMerge="1">
                  <a:txBody>
                    <a:bodyPr/>
                    <a:lstStyle/>
                    <a:p>
                      <a:endParaRPr lang="en-ZA"/>
                    </a:p>
                  </a:txBody>
                  <a:tcPr/>
                </a:tc>
                <a:tc rowSpan="2" hMerge="1">
                  <a:txBody>
                    <a:bodyPr/>
                    <a:lstStyle/>
                    <a:p>
                      <a:endParaRPr lang="en-ZA"/>
                    </a:p>
                  </a:txBody>
                  <a:tcPr/>
                </a:tc>
                <a:extLst>
                  <a:ext uri="{0D108BD9-81ED-4DB2-BD59-A6C34878D82A}">
                    <a16:rowId xmlns:a16="http://schemas.microsoft.com/office/drawing/2014/main" xmlns="" val="10000"/>
                  </a:ext>
                </a:extLst>
              </a:tr>
              <a:tr h="133743">
                <a:tc vMerge="1">
                  <a:txBody>
                    <a:bodyPr/>
                    <a:lstStyle/>
                    <a:p>
                      <a:endParaRPr lang="en-ZA"/>
                    </a:p>
                  </a:txBody>
                  <a:tcPr/>
                </a:tc>
                <a:tc vMerge="1">
                  <a:txBody>
                    <a:bodyPr/>
                    <a:lstStyle/>
                    <a:p>
                      <a:endParaRPr lang="en-ZA"/>
                    </a:p>
                  </a:txBody>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Progress</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1"/>
                  </a:ext>
                </a:extLst>
              </a:tr>
              <a:tr h="300559">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Target as per APP</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output – preliminary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Deviation (Actual)</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Status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Reason for Deviation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Planned Action</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2"/>
                  </a:ext>
                </a:extLst>
              </a:tr>
              <a:tr h="278509">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Sub-Programme 1: Management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xmlns="" val="10003"/>
                  </a:ext>
                </a:extLst>
              </a:tr>
              <a:tr h="101938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Annual</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Performance Plan</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compliant with the</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National Treasury</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prescripts tabled</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within prescribed</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timelines</a:t>
                      </a:r>
                      <a:endParaRPr lang="en-ZA" sz="800" b="1" dirty="0">
                        <a:effectLst/>
                        <a:latin typeface="Arial Narrow" panose="020B0606020202030204" pitchFamily="34" charset="0"/>
                        <a:ea typeface="Calibri"/>
                        <a:cs typeface="Times New Roman"/>
                      </a:endParaRPr>
                    </a:p>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 </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OCJ Annual</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Performance Plan</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(2017/18) tabled in</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Parliament as per</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National Treasury</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timelines</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Develop</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draft Annual</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Performance</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Plan (2017/18)</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compliant with the</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prescripts</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Draft Annual Performance Plan (2017/18) compliant with the prescripts developed</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N/A</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800" dirty="0">
                        <a:solidFill>
                          <a:srgbClr val="FF0000"/>
                        </a:solidFill>
                        <a:effectLst/>
                        <a:latin typeface="Arial Narrow" panose="020B0606020202030204" pitchFamily="34" charset="0"/>
                        <a:ea typeface="Times New Roman"/>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a:solidFill>
                            <a:srgbClr val="000000"/>
                          </a:solidFill>
                          <a:effectLst/>
                          <a:latin typeface="Arial Narrow" panose="020B0606020202030204" pitchFamily="34" charset="0"/>
                          <a:ea typeface="Calibri"/>
                          <a:cs typeface="Times New Roman"/>
                        </a:rPr>
                        <a:t>N/A</a:t>
                      </a:r>
                      <a:endParaRPr lang="en-ZA" sz="80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a:solidFill>
                            <a:srgbClr val="000000"/>
                          </a:solidFill>
                          <a:effectLst/>
                          <a:latin typeface="Arial Narrow" panose="020B0606020202030204" pitchFamily="34" charset="0"/>
                          <a:ea typeface="Calibri"/>
                          <a:cs typeface="Times New Roman"/>
                        </a:rPr>
                        <a:t>N/A</a:t>
                      </a:r>
                      <a:endParaRPr lang="en-ZA" sz="80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47502">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 </a:t>
                      </a:r>
                      <a:endParaRPr lang="en-ZA" sz="800" dirty="0">
                        <a:effectLst/>
                        <a:latin typeface="Arial Narrow" panose="020B0606020202030204" pitchFamily="34" charset="0"/>
                        <a:ea typeface="Calibri"/>
                        <a:cs typeface="Times New Roman"/>
                      </a:endParaRPr>
                    </a:p>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Sub-Programme 2: Corporate Services </a:t>
                      </a:r>
                      <a:endParaRPr lang="en-ZA" sz="8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5"/>
                  </a:ext>
                </a:extLst>
              </a:tr>
              <a:tr h="116252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Percentage of funded</a:t>
                      </a:r>
                      <a:br>
                        <a:rPr lang="en-ZA" sz="800" b="1" dirty="0">
                          <a:solidFill>
                            <a:srgbClr val="000000"/>
                          </a:solidFill>
                          <a:effectLst/>
                          <a:latin typeface="Arial Narrow" panose="020B0606020202030204" pitchFamily="34" charset="0"/>
                          <a:ea typeface="Calibri"/>
                          <a:cs typeface="Times New Roman"/>
                        </a:rPr>
                      </a:br>
                      <a:r>
                        <a:rPr lang="en-ZA" sz="800" b="1" dirty="0">
                          <a:solidFill>
                            <a:srgbClr val="000000"/>
                          </a:solidFill>
                          <a:effectLst/>
                          <a:latin typeface="Arial Narrow" panose="020B0606020202030204" pitchFamily="34" charset="0"/>
                          <a:ea typeface="Calibri"/>
                          <a:cs typeface="Times New Roman"/>
                        </a:rPr>
                        <a:t>vacant posts filled</a:t>
                      </a:r>
                      <a:endParaRPr lang="en-ZA" sz="800" b="1" dirty="0">
                        <a:effectLst/>
                        <a:latin typeface="Arial Narrow" panose="020B0606020202030204" pitchFamily="34" charset="0"/>
                        <a:ea typeface="Calibri"/>
                        <a:cs typeface="Times New Roman"/>
                      </a:endParaRPr>
                    </a:p>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 </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90%</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20%</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17%</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3%</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Some of the candidates that were made offers in quarter 1 could only start in quarter 2.  Namely: Supreme Court of Appeal (4); National Office (5); and Eastern Cape (2). </a:t>
                      </a:r>
                      <a:endParaRPr lang="en-ZA" sz="800" b="1">
                        <a:effectLst/>
                        <a:latin typeface="Arial Narrow" panose="020B0606020202030204" pitchFamily="34" charset="0"/>
                        <a:ea typeface="Calibri"/>
                        <a:cs typeface="Times New Roman"/>
                      </a:endParaRPr>
                    </a:p>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 </a:t>
                      </a:r>
                      <a:endParaRPr lang="en-ZA" sz="800" b="1">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Close monitoring of the recruitment process will be done to fast track the filling of posts.  </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111121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ICT Master</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Systems Plan</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developed and</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implemented over</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the MTEF</a:t>
                      </a:r>
                      <a:endParaRPr lang="en-ZA" sz="800" b="1">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Master Systems</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Plan implementation</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initiated (critical</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systems)</a:t>
                      </a:r>
                      <a:endParaRPr lang="en-ZA" sz="800" b="1">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Tender</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requirements</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(Terms of</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Reference)</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developed and</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tender advertised</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for infrastructure</a:t>
                      </a:r>
                      <a:br>
                        <a:rPr lang="en-ZA" sz="800" b="1">
                          <a:solidFill>
                            <a:srgbClr val="000000"/>
                          </a:solidFill>
                          <a:effectLst/>
                          <a:latin typeface="Arial Narrow" panose="020B0606020202030204" pitchFamily="34" charset="0"/>
                          <a:ea typeface="Calibri"/>
                          <a:cs typeface="Times New Roman"/>
                        </a:rPr>
                      </a:br>
                      <a:r>
                        <a:rPr lang="en-ZA" sz="800" b="1">
                          <a:solidFill>
                            <a:srgbClr val="000000"/>
                          </a:solidFill>
                          <a:effectLst/>
                          <a:latin typeface="Arial Narrow" panose="020B0606020202030204" pitchFamily="34" charset="0"/>
                          <a:ea typeface="Calibri"/>
                          <a:cs typeface="Times New Roman"/>
                        </a:rPr>
                        <a:t>upgrades</a:t>
                      </a:r>
                      <a:endParaRPr lang="en-ZA" sz="800" b="1">
                        <a:effectLst/>
                        <a:latin typeface="Arial Narrow" panose="020B0606020202030204" pitchFamily="34" charset="0"/>
                        <a:ea typeface="Calibri"/>
                        <a:cs typeface="Times New Roman"/>
                      </a:endParaRPr>
                    </a:p>
                    <a:p>
                      <a:pPr>
                        <a:lnSpc>
                          <a:spcPct val="107000"/>
                        </a:lnSpc>
                        <a:spcAft>
                          <a:spcPts val="0"/>
                        </a:spcAft>
                      </a:pPr>
                      <a:r>
                        <a:rPr lang="en-ZA" sz="800" b="1">
                          <a:solidFill>
                            <a:srgbClr val="000000"/>
                          </a:solidFill>
                          <a:effectLst/>
                          <a:latin typeface="Arial Narrow" panose="020B0606020202030204" pitchFamily="34" charset="0"/>
                          <a:ea typeface="Calibri"/>
                          <a:cs typeface="Times New Roman"/>
                        </a:rPr>
                        <a:t> </a:t>
                      </a:r>
                      <a:endParaRPr lang="en-ZA" sz="800" b="1">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Business Case and Terms of Reference developed, and tender not advertised</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Tender not advertised</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800" b="1" dirty="0">
                        <a:solidFill>
                          <a:srgbClr val="FF0000"/>
                        </a:solidFill>
                        <a:effectLst/>
                        <a:latin typeface="Arial Narrow" panose="020B0606020202030204" pitchFamily="34" charset="0"/>
                        <a:ea typeface="Times New Roman"/>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The process to advertise the tender was withdrawn and instead the SITA RFQ process for transversal contracts was followed in line with the SITA prescripts </a:t>
                      </a:r>
                      <a:endParaRPr lang="en-ZA" sz="800" b="1" dirty="0">
                        <a:effectLst/>
                        <a:latin typeface="Arial Narrow" panose="020B0606020202030204" pitchFamily="34" charset="0"/>
                        <a:ea typeface="Calibri"/>
                        <a:cs typeface="Times New Roman"/>
                      </a:endParaRPr>
                    </a:p>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 </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solidFill>
                            <a:srgbClr val="000000"/>
                          </a:solidFill>
                          <a:effectLst/>
                          <a:latin typeface="Arial Narrow" panose="020B0606020202030204" pitchFamily="34" charset="0"/>
                          <a:ea typeface="Calibri"/>
                          <a:cs typeface="Times New Roman"/>
                        </a:rPr>
                        <a:t>N/A</a:t>
                      </a:r>
                      <a:endParaRPr lang="en-ZA" sz="800" b="1"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pic>
        <p:nvPicPr>
          <p:cNvPr id="10"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2209800"/>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4800600"/>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31" descr="sad_smiley.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l="12503" t="12503" r="8337" b="12503"/>
          <a:stretch>
            <a:fillRect/>
          </a:stretch>
        </p:blipFill>
        <p:spPr bwMode="auto">
          <a:xfrm>
            <a:off x="5791200" y="3538092"/>
            <a:ext cx="419100" cy="3905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18</a:t>
            </a:fld>
            <a:endParaRPr lang="en-US"/>
          </a:p>
        </p:txBody>
      </p:sp>
    </p:spTree>
    <p:extLst>
      <p:ext uri="{BB962C8B-B14F-4D97-AF65-F5344CB8AC3E}">
        <p14:creationId xmlns:p14="http://schemas.microsoft.com/office/powerpoint/2010/main" xmlns="" val="1254746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0" y="-13027"/>
            <a:ext cx="9525000" cy="1143000"/>
          </a:xfrm>
        </p:spPr>
        <p:txBody>
          <a:bodyPr>
            <a:normAutofit fontScale="90000"/>
          </a:bodyPr>
          <a:lstStyle/>
          <a:p>
            <a:r>
              <a:rPr lang="en-US" sz="3600" b="1" dirty="0">
                <a:solidFill>
                  <a:srgbClr val="0070C0"/>
                </a:solidFill>
              </a:rPr>
              <a:t>PROGRAMME 1: </a:t>
            </a:r>
            <a:r>
              <a:rPr lang="en-US" sz="3600" b="1" dirty="0">
                <a:solidFill>
                  <a:srgbClr val="0070C0"/>
                </a:solidFill>
                <a:cs typeface="Arial" pitchFamily="34" charset="0"/>
              </a:rPr>
              <a:t>ADMINISTRATION PERFORMANCE INFORMATION (CONT….)</a:t>
            </a:r>
            <a:endParaRPr lang="en-US" sz="36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graphicFrame>
        <p:nvGraphicFramePr>
          <p:cNvPr id="9" name="Content Placeholder 4"/>
          <p:cNvGraphicFramePr>
            <a:graphicFrameLocks noGrp="1"/>
          </p:cNvGraphicFramePr>
          <p:nvPr>
            <p:ph idx="1"/>
            <p:extLst>
              <p:ext uri="{D42A27DB-BD31-4B8C-83A1-F6EECF244321}">
                <p14:modId xmlns:p14="http://schemas.microsoft.com/office/powerpoint/2010/main" xmlns="" val="1547172550"/>
              </p:ext>
            </p:extLst>
          </p:nvPr>
        </p:nvGraphicFramePr>
        <p:xfrm>
          <a:off x="76201" y="990601"/>
          <a:ext cx="8991599" cy="4677261"/>
        </p:xfrm>
        <a:graphic>
          <a:graphicData uri="http://schemas.openxmlformats.org/drawingml/2006/table">
            <a:tbl>
              <a:tblPr firstRow="1" firstCol="1" bandRow="1"/>
              <a:tblGrid>
                <a:gridCol w="1400120">
                  <a:extLst>
                    <a:ext uri="{9D8B030D-6E8A-4147-A177-3AD203B41FA5}">
                      <a16:colId xmlns:a16="http://schemas.microsoft.com/office/drawing/2014/main" xmlns="" val="20000"/>
                    </a:ext>
                  </a:extLst>
                </a:gridCol>
                <a:gridCol w="1245354">
                  <a:extLst>
                    <a:ext uri="{9D8B030D-6E8A-4147-A177-3AD203B41FA5}">
                      <a16:colId xmlns:a16="http://schemas.microsoft.com/office/drawing/2014/main" xmlns="" val="20001"/>
                    </a:ext>
                  </a:extLst>
                </a:gridCol>
                <a:gridCol w="1109724">
                  <a:extLst>
                    <a:ext uri="{9D8B030D-6E8A-4147-A177-3AD203B41FA5}">
                      <a16:colId xmlns:a16="http://schemas.microsoft.com/office/drawing/2014/main" xmlns="" val="20002"/>
                    </a:ext>
                  </a:extLst>
                </a:gridCol>
                <a:gridCol w="1131741">
                  <a:extLst>
                    <a:ext uri="{9D8B030D-6E8A-4147-A177-3AD203B41FA5}">
                      <a16:colId xmlns:a16="http://schemas.microsoft.com/office/drawing/2014/main" xmlns="" val="20003"/>
                    </a:ext>
                  </a:extLst>
                </a:gridCol>
                <a:gridCol w="983630">
                  <a:extLst>
                    <a:ext uri="{9D8B030D-6E8A-4147-A177-3AD203B41FA5}">
                      <a16:colId xmlns:a16="http://schemas.microsoft.com/office/drawing/2014/main" xmlns="" val="20004"/>
                    </a:ext>
                  </a:extLst>
                </a:gridCol>
                <a:gridCol w="854268">
                  <a:extLst>
                    <a:ext uri="{9D8B030D-6E8A-4147-A177-3AD203B41FA5}">
                      <a16:colId xmlns:a16="http://schemas.microsoft.com/office/drawing/2014/main" xmlns="" val="20005"/>
                    </a:ext>
                  </a:extLst>
                </a:gridCol>
                <a:gridCol w="1152498">
                  <a:extLst>
                    <a:ext uri="{9D8B030D-6E8A-4147-A177-3AD203B41FA5}">
                      <a16:colId xmlns:a16="http://schemas.microsoft.com/office/drawing/2014/main" xmlns="" val="20006"/>
                    </a:ext>
                  </a:extLst>
                </a:gridCol>
                <a:gridCol w="1114264">
                  <a:extLst>
                    <a:ext uri="{9D8B030D-6E8A-4147-A177-3AD203B41FA5}">
                      <a16:colId xmlns:a16="http://schemas.microsoft.com/office/drawing/2014/main" xmlns="" val="20007"/>
                    </a:ext>
                  </a:extLst>
                </a:gridCol>
              </a:tblGrid>
              <a:tr h="425975">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Performance Indicators</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Targets for 2016/17 as per Annual Performance Plan (APP)</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Target as per APP</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output – preliminary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Deviation (Actual)</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Status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Reason for Deviation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Planned Action</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xmlns="" val="10000"/>
                  </a:ext>
                </a:extLst>
              </a:tr>
              <a:tr h="717166">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ICT Master</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Systems Plan</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 and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implemented over</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the </a:t>
                      </a:r>
                      <a:r>
                        <a:rPr lang="en-ZA" sz="900" b="1" dirty="0" smtClean="0">
                          <a:solidFill>
                            <a:srgbClr val="000000"/>
                          </a:solidFill>
                          <a:effectLst/>
                          <a:latin typeface="Arial Narrow" panose="020B0606020202030204" pitchFamily="34" charset="0"/>
                          <a:ea typeface="Calibri"/>
                          <a:cs typeface="Times New Roman"/>
                        </a:rPr>
                        <a:t>MTEF</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Master Systems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Plan implementation</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initiated (critical</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systems)</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Business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requirements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specifications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 for</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critical systems</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Business requirements specifications developed </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34405">
                <a:tc gridSpan="8">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r>
                        <a:rPr lang="en-ZA" sz="900" b="1" dirty="0" smtClean="0">
                          <a:solidFill>
                            <a:srgbClr val="000000"/>
                          </a:solidFill>
                          <a:effectLst/>
                          <a:latin typeface="Arial Narrow" panose="020B0606020202030204" pitchFamily="34" charset="0"/>
                          <a:ea typeface="Calibri"/>
                          <a:cs typeface="Times New Roman"/>
                        </a:rPr>
                        <a:t>Sub-Programme </a:t>
                      </a:r>
                      <a:r>
                        <a:rPr lang="en-ZA" sz="900" b="1" dirty="0">
                          <a:solidFill>
                            <a:srgbClr val="000000"/>
                          </a:solidFill>
                          <a:effectLst/>
                          <a:latin typeface="Arial Narrow" panose="020B0606020202030204" pitchFamily="34" charset="0"/>
                          <a:ea typeface="Calibri"/>
                          <a:cs typeface="Times New Roman"/>
                        </a:rPr>
                        <a:t>3: Financial Administration </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1008546">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compliant financial</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performance</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reports submitted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within the</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prescribed</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timelines</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12</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3</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3</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0</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71477">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 asset</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registers produced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in line with the</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prescripts</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2</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effectLst/>
                          <a:latin typeface="Arial Narrow" panose="020B0606020202030204" pitchFamily="34" charset="0"/>
                          <a:ea typeface="Calibri"/>
                          <a:cs typeface="Times New Roman"/>
                        </a:rPr>
                        <a:t>N/A</a:t>
                      </a: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34405">
                <a:tc gridSpan="8">
                  <a:txBody>
                    <a:bodyPr/>
                    <a:lstStyle/>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Sub-Programme </a:t>
                      </a:r>
                      <a:r>
                        <a:rPr lang="en-ZA" sz="900" b="1" dirty="0">
                          <a:solidFill>
                            <a:srgbClr val="000000"/>
                          </a:solidFill>
                          <a:effectLst/>
                          <a:latin typeface="Arial Narrow" panose="020B0606020202030204" pitchFamily="34" charset="0"/>
                          <a:ea typeface="Calibri"/>
                          <a:cs typeface="Times New Roman"/>
                        </a:rPr>
                        <a:t>4: Internal Audit &amp; Risk Management  </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5"/>
                  </a:ext>
                </a:extLst>
              </a:tr>
              <a:tr h="571477">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Combined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assurance plan</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 and</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implemented</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Combined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assurance plan</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Combined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assurance</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framework</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Combined Assurance Framework developed </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008546">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strategic and</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operational</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risk registers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developed and</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updated</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2</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2</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0</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pic>
        <p:nvPicPr>
          <p:cNvPr id="10"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6514" y="1583164"/>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6514" y="2741207"/>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9403" y="4953000"/>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46514" y="4118893"/>
            <a:ext cx="361950" cy="3524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19</a:t>
            </a:fld>
            <a:endParaRPr lang="en-US"/>
          </a:p>
        </p:txBody>
      </p:sp>
    </p:spTree>
    <p:extLst>
      <p:ext uri="{BB962C8B-B14F-4D97-AF65-F5344CB8AC3E}">
        <p14:creationId xmlns:p14="http://schemas.microsoft.com/office/powerpoint/2010/main" xmlns="" val="193291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p:txBody>
          <a:bodyPr/>
          <a:lstStyle/>
          <a:p>
            <a:r>
              <a:rPr lang="en-ZA" b="1" dirty="0">
                <a:solidFill>
                  <a:srgbClr val="0070C0"/>
                </a:solidFill>
              </a:rPr>
              <a:t>PRESENTATION OUTLINE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343400"/>
          </a:xfrm>
        </p:spPr>
        <p:txBody>
          <a:bodyPr>
            <a:normAutofit lnSpcReduction="10000"/>
          </a:bodyPr>
          <a:lstStyle/>
          <a:p>
            <a:pPr algn="just">
              <a:lnSpc>
                <a:spcPct val="150000"/>
              </a:lnSpc>
              <a:buFont typeface="Wingdings" pitchFamily="2" charset="2"/>
              <a:buChar char="q"/>
              <a:defRPr/>
            </a:pPr>
            <a:r>
              <a:rPr lang="en-US" sz="1600" dirty="0">
                <a:latin typeface="Arial Narrow" panose="020B0606020202030204" pitchFamily="34" charset="0"/>
              </a:rPr>
              <a:t>PURPOSE OF THE PRESENTATION </a:t>
            </a:r>
          </a:p>
          <a:p>
            <a:pPr algn="just">
              <a:lnSpc>
                <a:spcPct val="150000"/>
              </a:lnSpc>
              <a:buFont typeface="Wingdings" pitchFamily="2" charset="2"/>
              <a:buChar char="q"/>
              <a:defRPr/>
            </a:pPr>
            <a:r>
              <a:rPr lang="en-US" sz="1600" dirty="0">
                <a:latin typeface="Arial Narrow" panose="020B0606020202030204" pitchFamily="34" charset="0"/>
              </a:rPr>
              <a:t>MANDATE OF THE DEPARTMENT </a:t>
            </a:r>
          </a:p>
          <a:p>
            <a:pPr algn="just">
              <a:lnSpc>
                <a:spcPct val="150000"/>
              </a:lnSpc>
              <a:buFont typeface="Wingdings" pitchFamily="2" charset="2"/>
              <a:buChar char="q"/>
              <a:defRPr/>
            </a:pPr>
            <a:r>
              <a:rPr lang="en-US" sz="1600" dirty="0">
                <a:latin typeface="Arial Narrow" panose="020B0606020202030204" pitchFamily="34" charset="0"/>
              </a:rPr>
              <a:t>VISION, MISSION AND VALUES </a:t>
            </a:r>
          </a:p>
          <a:p>
            <a:pPr algn="just">
              <a:lnSpc>
                <a:spcPct val="150000"/>
              </a:lnSpc>
              <a:buFont typeface="Wingdings" pitchFamily="2" charset="2"/>
              <a:buChar char="q"/>
              <a:defRPr/>
            </a:pPr>
            <a:r>
              <a:rPr lang="en-US" sz="1600" dirty="0">
                <a:latin typeface="Arial Narrow" panose="020B0606020202030204" pitchFamily="34" charset="0"/>
              </a:rPr>
              <a:t>OVERVIEW OF Q1 (2016/17) PERFORMANCE</a:t>
            </a:r>
          </a:p>
          <a:p>
            <a:pPr algn="just">
              <a:lnSpc>
                <a:spcPct val="150000"/>
              </a:lnSpc>
              <a:buFont typeface="Wingdings" pitchFamily="2" charset="2"/>
              <a:buChar char="q"/>
              <a:defRPr/>
            </a:pPr>
            <a:r>
              <a:rPr lang="en-US" sz="1600" dirty="0">
                <a:latin typeface="Arial Narrow" panose="020B0606020202030204" pitchFamily="34" charset="0"/>
              </a:rPr>
              <a:t>PERFORMANCE PER PROGRAMME</a:t>
            </a:r>
          </a:p>
          <a:p>
            <a:pPr lvl="1" algn="just">
              <a:lnSpc>
                <a:spcPct val="150000"/>
              </a:lnSpc>
              <a:buFont typeface="Wingdings" pitchFamily="2" charset="2"/>
              <a:buChar char="q"/>
              <a:defRPr/>
            </a:pPr>
            <a:r>
              <a:rPr lang="en-US" sz="1400" dirty="0">
                <a:latin typeface="Arial Narrow" panose="020B0606020202030204" pitchFamily="34" charset="0"/>
              </a:rPr>
              <a:t>PROGRAMME 1: ADMINISTRATION</a:t>
            </a:r>
          </a:p>
          <a:p>
            <a:pPr lvl="1" algn="just">
              <a:lnSpc>
                <a:spcPct val="150000"/>
              </a:lnSpc>
              <a:buFont typeface="Wingdings" pitchFamily="2" charset="2"/>
              <a:buChar char="q"/>
              <a:defRPr/>
            </a:pPr>
            <a:r>
              <a:rPr lang="en-US" sz="1400" dirty="0">
                <a:latin typeface="Arial Narrow" panose="020B0606020202030204" pitchFamily="34" charset="0"/>
              </a:rPr>
              <a:t>PROGRAMME 2: JUDICIAL SUPPORT AND COURT ADMINISTRATION</a:t>
            </a:r>
          </a:p>
          <a:p>
            <a:pPr lvl="1" algn="just">
              <a:lnSpc>
                <a:spcPct val="150000"/>
              </a:lnSpc>
              <a:buFont typeface="Wingdings" pitchFamily="2" charset="2"/>
              <a:buChar char="q"/>
              <a:defRPr/>
            </a:pPr>
            <a:r>
              <a:rPr lang="en-US" sz="1400" dirty="0">
                <a:latin typeface="Arial Narrow" panose="020B0606020202030204" pitchFamily="34" charset="0"/>
              </a:rPr>
              <a:t>PROGRAMME 3: JUDICIAL </a:t>
            </a:r>
            <a:r>
              <a:rPr lang="en-US" sz="1400" dirty="0" smtClean="0">
                <a:latin typeface="Arial Narrow" panose="020B0606020202030204" pitchFamily="34" charset="0"/>
              </a:rPr>
              <a:t>EDUCATION </a:t>
            </a:r>
            <a:r>
              <a:rPr lang="en-US" sz="1400" dirty="0">
                <a:latin typeface="Arial Narrow" panose="020B0606020202030204" pitchFamily="34" charset="0"/>
              </a:rPr>
              <a:t>AND RESEARCH</a:t>
            </a:r>
          </a:p>
          <a:p>
            <a:pPr algn="just">
              <a:lnSpc>
                <a:spcPct val="150000"/>
              </a:lnSpc>
              <a:buFont typeface="Wingdings" pitchFamily="2" charset="2"/>
              <a:buChar char="q"/>
              <a:defRPr/>
            </a:pPr>
            <a:r>
              <a:rPr lang="en-US" sz="1600" dirty="0">
                <a:latin typeface="Arial Narrow" panose="020B0606020202030204" pitchFamily="34" charset="0"/>
              </a:rPr>
              <a:t>STATISTICAL INFORMATION</a:t>
            </a:r>
          </a:p>
          <a:p>
            <a:pPr algn="just">
              <a:lnSpc>
                <a:spcPct val="150000"/>
              </a:lnSpc>
              <a:buFont typeface="Wingdings" pitchFamily="2" charset="2"/>
              <a:buChar char="q"/>
              <a:defRPr/>
            </a:pPr>
            <a:r>
              <a:rPr lang="en-US" sz="1600" dirty="0">
                <a:latin typeface="Arial Narrow" panose="020B0606020202030204" pitchFamily="34" charset="0"/>
              </a:rPr>
              <a:t>FINANCIAL PERFORMANCE REPORT</a:t>
            </a:r>
          </a:p>
          <a:p>
            <a:pPr algn="just">
              <a:lnSpc>
                <a:spcPct val="150000"/>
              </a:lnSpc>
              <a:buFont typeface="Wingdings" pitchFamily="2" charset="2"/>
              <a:buChar char="q"/>
              <a:defRPr/>
            </a:pPr>
            <a:r>
              <a:rPr lang="en-US" sz="1600" dirty="0" smtClean="0">
                <a:latin typeface="Arial Narrow" panose="020B0606020202030204" pitchFamily="34" charset="0"/>
              </a:rPr>
              <a:t>CONCLUSION</a:t>
            </a:r>
            <a:endParaRPr lang="en-US" sz="1600" dirty="0">
              <a:latin typeface="Arial Narrow" panose="020B060602020203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2</a:t>
            </a:fld>
            <a:endParaRPr lang="en-US"/>
          </a:p>
        </p:txBody>
      </p:sp>
    </p:spTree>
    <p:extLst>
      <p:ext uri="{BB962C8B-B14F-4D97-AF65-F5344CB8AC3E}">
        <p14:creationId xmlns:p14="http://schemas.microsoft.com/office/powerpoint/2010/main" xmlns="" val="2780944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0" y="-13027"/>
            <a:ext cx="9525000" cy="1143000"/>
          </a:xfrm>
        </p:spPr>
        <p:txBody>
          <a:bodyPr>
            <a:normAutofit fontScale="90000"/>
          </a:bodyPr>
          <a:lstStyle/>
          <a:p>
            <a:r>
              <a:rPr lang="en-US" sz="3600" b="1" dirty="0">
                <a:solidFill>
                  <a:srgbClr val="0070C0"/>
                </a:solidFill>
              </a:rPr>
              <a:t>PROGRAMME 1: </a:t>
            </a:r>
            <a:r>
              <a:rPr lang="en-US" sz="3600" b="1" dirty="0">
                <a:solidFill>
                  <a:srgbClr val="0070C0"/>
                </a:solidFill>
                <a:cs typeface="Arial" pitchFamily="34" charset="0"/>
              </a:rPr>
              <a:t>ADMINISTRATION PERFORMANCE INFORMATION (CONT….)</a:t>
            </a:r>
            <a:endParaRPr lang="en-US" sz="36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graphicFrame>
        <p:nvGraphicFramePr>
          <p:cNvPr id="14" name="Content Placeholder 3"/>
          <p:cNvGraphicFramePr>
            <a:graphicFrameLocks/>
          </p:cNvGraphicFramePr>
          <p:nvPr>
            <p:extLst>
              <p:ext uri="{D42A27DB-BD31-4B8C-83A1-F6EECF244321}">
                <p14:modId xmlns:p14="http://schemas.microsoft.com/office/powerpoint/2010/main" xmlns="" val="2287682934"/>
              </p:ext>
            </p:extLst>
          </p:nvPr>
        </p:nvGraphicFramePr>
        <p:xfrm>
          <a:off x="76201" y="1295400"/>
          <a:ext cx="8991599" cy="4191000"/>
        </p:xfrm>
        <a:graphic>
          <a:graphicData uri="http://schemas.openxmlformats.org/drawingml/2006/table">
            <a:tbl>
              <a:tblPr firstRow="1" firstCol="1" bandRow="1"/>
              <a:tblGrid>
                <a:gridCol w="1288766">
                  <a:extLst>
                    <a:ext uri="{9D8B030D-6E8A-4147-A177-3AD203B41FA5}">
                      <a16:colId xmlns:a16="http://schemas.microsoft.com/office/drawing/2014/main" xmlns="" val="20000"/>
                    </a:ext>
                  </a:extLst>
                </a:gridCol>
                <a:gridCol w="1155934">
                  <a:extLst>
                    <a:ext uri="{9D8B030D-6E8A-4147-A177-3AD203B41FA5}">
                      <a16:colId xmlns:a16="http://schemas.microsoft.com/office/drawing/2014/main" xmlns="" val="20001"/>
                    </a:ext>
                  </a:extLst>
                </a:gridCol>
                <a:gridCol w="957195">
                  <a:extLst>
                    <a:ext uri="{9D8B030D-6E8A-4147-A177-3AD203B41FA5}">
                      <a16:colId xmlns:a16="http://schemas.microsoft.com/office/drawing/2014/main" xmlns="" val="20002"/>
                    </a:ext>
                  </a:extLst>
                </a:gridCol>
                <a:gridCol w="1050483">
                  <a:extLst>
                    <a:ext uri="{9D8B030D-6E8A-4147-A177-3AD203B41FA5}">
                      <a16:colId xmlns:a16="http://schemas.microsoft.com/office/drawing/2014/main" xmlns="" val="20003"/>
                    </a:ext>
                  </a:extLst>
                </a:gridCol>
                <a:gridCol w="899399">
                  <a:extLst>
                    <a:ext uri="{9D8B030D-6E8A-4147-A177-3AD203B41FA5}">
                      <a16:colId xmlns:a16="http://schemas.microsoft.com/office/drawing/2014/main" xmlns="" val="20004"/>
                    </a:ext>
                  </a:extLst>
                </a:gridCol>
                <a:gridCol w="792931">
                  <a:extLst>
                    <a:ext uri="{9D8B030D-6E8A-4147-A177-3AD203B41FA5}">
                      <a16:colId xmlns:a16="http://schemas.microsoft.com/office/drawing/2014/main" xmlns="" val="20005"/>
                    </a:ext>
                  </a:extLst>
                </a:gridCol>
                <a:gridCol w="1069749">
                  <a:extLst>
                    <a:ext uri="{9D8B030D-6E8A-4147-A177-3AD203B41FA5}">
                      <a16:colId xmlns:a16="http://schemas.microsoft.com/office/drawing/2014/main" xmlns="" val="20006"/>
                    </a:ext>
                  </a:extLst>
                </a:gridCol>
                <a:gridCol w="1777142">
                  <a:extLst>
                    <a:ext uri="{9D8B030D-6E8A-4147-A177-3AD203B41FA5}">
                      <a16:colId xmlns:a16="http://schemas.microsoft.com/office/drawing/2014/main" xmlns="" val="20007"/>
                    </a:ext>
                  </a:extLst>
                </a:gridCol>
              </a:tblGrid>
              <a:tr h="698828">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Performance Indicators</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Targets for 2016/17 as per Annual Performance Plan (APP)</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Target as per APP</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output – preliminary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Deviation (Actual)</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Status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Reason for Deviation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Planned Action</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0"/>
                  </a:ext>
                </a:extLst>
              </a:tr>
              <a:tr h="12192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Percentage of audit findings (internal and external) </a:t>
                      </a:r>
                      <a:r>
                        <a:rPr lang="en-ZA" sz="900" b="1" dirty="0" smtClean="0">
                          <a:effectLst/>
                          <a:latin typeface="Arial Narrow" panose="020B0606020202030204" pitchFamily="34" charset="0"/>
                          <a:ea typeface="Calibri"/>
                          <a:cs typeface="Times New Roman"/>
                        </a:rPr>
                        <a:t>addressed</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80%</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65%</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49%</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16%</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Inadequate internal controls.</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Operations Committee (OPSCO) to work with unit Heads to address outstanding action plans and Internal Audit unit to conduct follow up audit to provide assurance</a:t>
                      </a:r>
                      <a:r>
                        <a:rPr lang="en-ZA" sz="900" b="1" dirty="0" smtClean="0">
                          <a:solidFill>
                            <a:srgbClr val="000000"/>
                          </a:solidFill>
                          <a:effectLst/>
                          <a:latin typeface="Arial Narrow" panose="020B0606020202030204" pitchFamily="34" charset="0"/>
                          <a:ea typeface="Calibri"/>
                          <a:cs typeface="Times New Roman"/>
                        </a:rPr>
                        <a:t>.</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4478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Percentage of reported fraud cases investigated </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100%</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100%</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83%</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17%</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Unavailability of suspects and witnesses to conduct interviews within the prescribed investigation period; and inadequate capacity within the Forensic unit.</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The Forensic Investigators continually try to improve on the management of witnesses and suspects in order to expedite the interview processes to take statement timeously; and recruitment of one Forensic Investigator underway.  </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82517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Unqualified audit</a:t>
                      </a:r>
                      <a:br>
                        <a:rPr lang="en-ZA" sz="900" b="1">
                          <a:solidFill>
                            <a:srgbClr val="000000"/>
                          </a:solidFill>
                          <a:effectLst/>
                          <a:latin typeface="Arial Narrow" panose="020B0606020202030204" pitchFamily="34" charset="0"/>
                          <a:ea typeface="Calibri"/>
                          <a:cs typeface="Times New Roman"/>
                        </a:rPr>
                      </a:br>
                      <a:r>
                        <a:rPr lang="en-ZA" sz="900" b="1">
                          <a:solidFill>
                            <a:srgbClr val="000000"/>
                          </a:solidFill>
                          <a:effectLst/>
                          <a:latin typeface="Arial Narrow" panose="020B0606020202030204" pitchFamily="34" charset="0"/>
                          <a:ea typeface="Calibri"/>
                          <a:cs typeface="Times New Roman"/>
                        </a:rPr>
                        <a:t>outcome</a:t>
                      </a:r>
                      <a:endParaRPr lang="en-ZA" sz="900" b="1">
                        <a:effectLst/>
                        <a:latin typeface="Arial Narrow" panose="020B0606020202030204" pitchFamily="34" charset="0"/>
                        <a:ea typeface="Calibri"/>
                        <a:cs typeface="Times New Roman"/>
                      </a:endParaRPr>
                    </a:p>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 </a:t>
                      </a:r>
                      <a:endParaRPr lang="en-ZA" sz="900" b="1">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Unqualified</a:t>
                      </a:r>
                      <a:br>
                        <a:rPr lang="en-ZA" sz="900" b="1">
                          <a:solidFill>
                            <a:srgbClr val="000000"/>
                          </a:solidFill>
                          <a:effectLst/>
                          <a:latin typeface="Arial Narrow" panose="020B0606020202030204" pitchFamily="34" charset="0"/>
                          <a:ea typeface="Calibri"/>
                          <a:cs typeface="Times New Roman"/>
                        </a:rPr>
                      </a:br>
                      <a:r>
                        <a:rPr lang="en-ZA" sz="900" b="1">
                          <a:solidFill>
                            <a:srgbClr val="000000"/>
                          </a:solidFill>
                          <a:effectLst/>
                          <a:latin typeface="Arial Narrow" panose="020B0606020202030204" pitchFamily="34" charset="0"/>
                          <a:ea typeface="Calibri"/>
                          <a:cs typeface="Times New Roman"/>
                        </a:rPr>
                        <a:t>audit outcome</a:t>
                      </a:r>
                      <a:endParaRPr lang="en-ZA" sz="900" b="1">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N/A</a:t>
                      </a: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55961" marR="55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pic>
        <p:nvPicPr>
          <p:cNvPr id="15" name="Picture 10" descr="sad_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l="12503" t="12503" r="8337" b="12503"/>
          <a:stretch>
            <a:fillRect/>
          </a:stretch>
        </p:blipFill>
        <p:spPr bwMode="auto">
          <a:xfrm>
            <a:off x="5572873" y="2590800"/>
            <a:ext cx="419100" cy="390525"/>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10" descr="sad_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l="12503" t="12503" r="8337" b="12503"/>
          <a:stretch>
            <a:fillRect/>
          </a:stretch>
        </p:blipFill>
        <p:spPr bwMode="auto">
          <a:xfrm>
            <a:off x="5572873" y="3732828"/>
            <a:ext cx="419100" cy="3905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20</a:t>
            </a:fld>
            <a:endParaRPr lang="en-US"/>
          </a:p>
        </p:txBody>
      </p:sp>
    </p:spTree>
    <p:extLst>
      <p:ext uri="{BB962C8B-B14F-4D97-AF65-F5344CB8AC3E}">
        <p14:creationId xmlns:p14="http://schemas.microsoft.com/office/powerpoint/2010/main" xmlns="" val="2445063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547610"/>
            <a:ext cx="9067800" cy="1143000"/>
          </a:xfrm>
        </p:spPr>
        <p:txBody>
          <a:bodyPr>
            <a:normAutofit fontScale="90000"/>
          </a:bodyPr>
          <a:lstStyle/>
          <a:p>
            <a:r>
              <a:rPr lang="en-US" altLang="en-US" b="1" dirty="0">
                <a:solidFill>
                  <a:srgbClr val="0070C0"/>
                </a:solidFill>
                <a:latin typeface="Arial" panose="020B0604020202020204" pitchFamily="34" charset="0"/>
                <a:cs typeface="Arial" panose="020B0604020202020204" pitchFamily="34" charset="0"/>
              </a:rPr>
              <a:t>PERFORMANCE PER PROGRAMME</a:t>
            </a:r>
            <a:endParaRPr lang="en-ZA"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0600" y="4191000"/>
            <a:ext cx="7543800" cy="762000"/>
          </a:xfrm>
        </p:spPr>
        <p:txBody>
          <a:bodyPr>
            <a:normAutofit lnSpcReduction="10000"/>
          </a:bodyPr>
          <a:lstStyle/>
          <a:p>
            <a:pPr marL="0" lvl="0" indent="0" algn="ctr" eaLnBrk="0" fontAlgn="base" hangingPunct="0">
              <a:spcAft>
                <a:spcPct val="0"/>
              </a:spcAft>
              <a:buNone/>
            </a:pPr>
            <a:r>
              <a:rPr lang="en-US" altLang="en-US" sz="2400" b="1" kern="0" dirty="0">
                <a:solidFill>
                  <a:srgbClr val="0070C0"/>
                </a:solidFill>
                <a:latin typeface="Arial" charset="0"/>
                <a:cs typeface="Arial" charset="0"/>
              </a:rPr>
              <a:t>PROGRAMME 2: JUDICIAL SUPPORT AND COURT ADMINISTRATION</a:t>
            </a:r>
            <a:endParaRPr lang="en-ZA" sz="2400" b="1" kern="0" dirty="0">
              <a:solidFill>
                <a:srgbClr val="0070C0"/>
              </a:solidFill>
              <a:latin typeface="Arial"/>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21</a:t>
            </a:fld>
            <a:endParaRPr lang="en-US"/>
          </a:p>
        </p:txBody>
      </p:sp>
    </p:spTree>
    <p:extLst>
      <p:ext uri="{BB962C8B-B14F-4D97-AF65-F5344CB8AC3E}">
        <p14:creationId xmlns:p14="http://schemas.microsoft.com/office/powerpoint/2010/main" xmlns="" val="3225991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74638"/>
            <a:ext cx="9067800" cy="1143000"/>
          </a:xfrm>
        </p:spPr>
        <p:txBody>
          <a:bodyPr>
            <a:normAutofit fontScale="90000"/>
          </a:bodyPr>
          <a:lstStyle/>
          <a:p>
            <a:r>
              <a:rPr lang="en-US" altLang="en-US" b="1" dirty="0">
                <a:solidFill>
                  <a:srgbClr val="0070C0"/>
                </a:solidFill>
                <a:cs typeface="Arial" panose="020B0604020202020204" pitchFamily="34" charset="0"/>
              </a:rPr>
              <a:t>PROGRAMME 2: </a:t>
            </a:r>
            <a:r>
              <a:rPr lang="en-US" altLang="en-US" b="1" dirty="0">
                <a:solidFill>
                  <a:srgbClr val="0070C0"/>
                </a:solidFill>
                <a:cs typeface="Arial" charset="0"/>
              </a:rPr>
              <a:t>JUDICIAL SUPPORT AND COURT ADMINISTRATION</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169332337"/>
              </p:ext>
            </p:extLst>
          </p:nvPr>
        </p:nvGraphicFramePr>
        <p:xfrm>
          <a:off x="300964" y="1429557"/>
          <a:ext cx="8690636" cy="4209243"/>
        </p:xfrm>
        <a:graphic>
          <a:graphicData uri="http://schemas.openxmlformats.org/drawingml/2006/table">
            <a:tbl>
              <a:tblPr firstRow="1" bandRow="1"/>
              <a:tblGrid>
                <a:gridCol w="4345318">
                  <a:extLst>
                    <a:ext uri="{9D8B030D-6E8A-4147-A177-3AD203B41FA5}">
                      <a16:colId xmlns:a16="http://schemas.microsoft.com/office/drawing/2014/main" xmlns="" val="20000"/>
                    </a:ext>
                  </a:extLst>
                </a:gridCol>
                <a:gridCol w="4345318">
                  <a:extLst>
                    <a:ext uri="{9D8B030D-6E8A-4147-A177-3AD203B41FA5}">
                      <a16:colId xmlns:a16="http://schemas.microsoft.com/office/drawing/2014/main" xmlns="" val="20001"/>
                    </a:ext>
                  </a:extLst>
                </a:gridCol>
              </a:tblGrid>
              <a:tr h="24684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sz="1400" dirty="0"/>
                    </a:p>
                  </a:txBody>
                  <a:tcP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extLst>
                  <a:ext uri="{0D108BD9-81ED-4DB2-BD59-A6C34878D82A}">
                    <a16:rowId xmlns:a16="http://schemas.microsoft.com/office/drawing/2014/main" xmlns="" val="10000"/>
                  </a:ext>
                </a:extLst>
              </a:tr>
              <a:tr h="114498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Purpose of Programme 2</a:t>
                      </a:r>
                    </a:p>
                    <a:p>
                      <a:endParaRPr lang="en-ZA"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lvl="0" algn="just" eaLnBrk="1" fontAlgn="auto" hangingPunct="1">
                        <a:spcAft>
                          <a:spcPts val="0"/>
                        </a:spcAft>
                        <a:buFont typeface="Arial" panose="020B0604020202020204" pitchFamily="34" charset="0"/>
                        <a:buNone/>
                        <a:defRPr/>
                      </a:pPr>
                      <a:r>
                        <a:rPr lang="en-US" sz="1600" dirty="0" smtClean="0">
                          <a:latin typeface="Arial" pitchFamily="34" charset="0"/>
                          <a:cs typeface="Arial" pitchFamily="34" charset="0"/>
                        </a:rPr>
                        <a:t>To provide judicial support and court administration services to the Superior Courts, including secretariat and administrative support services to the Judicial Service Commission (JSC)</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1"/>
                  </a:ext>
                </a:extLst>
              </a:tr>
              <a:tr h="177084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Sub- </a:t>
                      </a:r>
                      <a:r>
                        <a:rPr lang="en-US" sz="1800" b="1" dirty="0" err="1" smtClean="0"/>
                        <a:t>Programmes</a:t>
                      </a:r>
                      <a:r>
                        <a:rPr lang="en-US" sz="1800" b="1" dirty="0" smtClean="0"/>
                        <a:t> </a:t>
                      </a:r>
                    </a:p>
                    <a:p>
                      <a:endParaRPr lang="en-ZA"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lvl="0" indent="-285750" algn="just"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Administration of Superior Courts</a:t>
                      </a:r>
                    </a:p>
                    <a:p>
                      <a:pPr marL="285750" lvl="0" indent="-285750" algn="just"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Judicial Service Commission</a:t>
                      </a:r>
                    </a:p>
                    <a:p>
                      <a:pPr marL="285750" lvl="0" indent="-285750" algn="just"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Constitutional Court</a:t>
                      </a:r>
                    </a:p>
                    <a:p>
                      <a:pPr marL="285750" lvl="0" indent="-285750" algn="just"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Supreme Court of Appeal</a:t>
                      </a:r>
                    </a:p>
                    <a:p>
                      <a:pPr marL="285750" lvl="0" indent="-285750" algn="just"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High Courts</a:t>
                      </a:r>
                    </a:p>
                    <a:p>
                      <a:pPr marL="285750" lvl="0" indent="-285750" algn="just" eaLnBrk="1" fontAlgn="auto" hangingPunct="1">
                        <a:spcAft>
                          <a:spcPts val="0"/>
                        </a:spcAft>
                        <a:buFont typeface="Wingdings" panose="05000000000000000000" pitchFamily="2" charset="2"/>
                        <a:buChar char="§"/>
                        <a:defRPr/>
                      </a:pPr>
                      <a:r>
                        <a:rPr lang="en-US" sz="1600" dirty="0" err="1" smtClean="0">
                          <a:latin typeface="Arial" pitchFamily="34" charset="0"/>
                          <a:cs typeface="Arial" pitchFamily="34" charset="0"/>
                        </a:rPr>
                        <a:t>Specialised</a:t>
                      </a:r>
                      <a:r>
                        <a:rPr lang="en-US" sz="1600" dirty="0" smtClean="0">
                          <a:latin typeface="Arial" pitchFamily="34" charset="0"/>
                          <a:cs typeface="Arial" pitchFamily="34" charset="0"/>
                        </a:rPr>
                        <a:t> Courts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extLst>
                  <a:ext uri="{0D108BD9-81ED-4DB2-BD59-A6C34878D82A}">
                    <a16:rowId xmlns:a16="http://schemas.microsoft.com/office/drawing/2014/main" xmlns="" val="10002"/>
                  </a:ext>
                </a:extLst>
              </a:tr>
              <a:tr h="78452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Strategic Objectives</a:t>
                      </a:r>
                    </a:p>
                    <a:p>
                      <a:endParaRPr lang="en-ZA"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lvl="0" indent="-285750" eaLnBrk="1" hangingPunct="1">
                        <a:buFont typeface="Wingdings" panose="05000000000000000000" pitchFamily="2" charset="2"/>
                        <a:buChar char="§"/>
                        <a:defRPr/>
                      </a:pPr>
                      <a:r>
                        <a:rPr lang="en-US" sz="1600" dirty="0" smtClean="0"/>
                        <a:t>Ensure</a:t>
                      </a:r>
                      <a:r>
                        <a:rPr lang="en-US" sz="1600" baseline="0" dirty="0" smtClean="0"/>
                        <a:t> the effective and efficient administration of the Superior Courts and Judicial service commission</a:t>
                      </a:r>
                      <a:endParaRPr lang="en-ZA"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22</a:t>
            </a:fld>
            <a:endParaRPr lang="en-US"/>
          </a:p>
        </p:txBody>
      </p:sp>
    </p:spTree>
    <p:extLst>
      <p:ext uri="{BB962C8B-B14F-4D97-AF65-F5344CB8AC3E}">
        <p14:creationId xmlns:p14="http://schemas.microsoft.com/office/powerpoint/2010/main" xmlns="" val="3308942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228600" y="152400"/>
            <a:ext cx="9525000" cy="1143000"/>
          </a:xfrm>
        </p:spPr>
        <p:txBody>
          <a:bodyPr>
            <a:noAutofit/>
          </a:bodyPr>
          <a:lstStyle/>
          <a:p>
            <a:r>
              <a:rPr lang="en-ZA" altLang="en-US" sz="3600" b="1" dirty="0">
                <a:solidFill>
                  <a:srgbClr val="0070C0"/>
                </a:solidFill>
                <a:cs typeface="Arial" panose="020B0604020202020204" pitchFamily="34" charset="0"/>
              </a:rPr>
              <a:t>PERFORMANCE OF PROGRAMME 2: </a:t>
            </a:r>
            <a:r>
              <a:rPr lang="en-US" altLang="en-US" sz="3600" b="1" dirty="0">
                <a:solidFill>
                  <a:srgbClr val="0070C0"/>
                </a:solidFill>
                <a:cs typeface="Arial" panose="020B0604020202020204" pitchFamily="34" charset="0"/>
              </a:rPr>
              <a:t>JUDICIAL SUPPORT AND COURT ADMINISTRATION</a:t>
            </a:r>
            <a:endParaRPr lang="en-US" sz="3600" b="1" dirty="0">
              <a:solidFill>
                <a:srgbClr val="0070C0"/>
              </a:solidFill>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147511316"/>
              </p:ext>
            </p:extLst>
          </p:nvPr>
        </p:nvGraphicFramePr>
        <p:xfrm>
          <a:off x="457200" y="1497623"/>
          <a:ext cx="8229600" cy="3912577"/>
        </p:xfrm>
        <a:graphic>
          <a:graphicData uri="http://schemas.openxmlformats.org/drawingml/2006/table">
            <a:tbl>
              <a:tblPr firstRow="1" bandRow="1"/>
              <a:tblGrid>
                <a:gridCol w="2057400">
                  <a:extLst>
                    <a:ext uri="{9D8B030D-6E8A-4147-A177-3AD203B41FA5}">
                      <a16:colId xmlns:a16="http://schemas.microsoft.com/office/drawing/2014/main" xmlns="" val="20000"/>
                    </a:ext>
                  </a:extLst>
                </a:gridCol>
                <a:gridCol w="2090796">
                  <a:extLst>
                    <a:ext uri="{9D8B030D-6E8A-4147-A177-3AD203B41FA5}">
                      <a16:colId xmlns:a16="http://schemas.microsoft.com/office/drawing/2014/main" xmlns="" val="20001"/>
                    </a:ext>
                  </a:extLst>
                </a:gridCol>
                <a:gridCol w="2024004">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155263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dirty="0">
                        <a:solidFill>
                          <a:srgbClr val="0070C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lumMod val="50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ZA" dirty="0" smtClean="0">
                          <a:solidFill>
                            <a:schemeClr val="tx1"/>
                          </a:solidFill>
                        </a:rPr>
                        <a:t>Planned targets for Quarter 1</a:t>
                      </a:r>
                      <a:endParaRPr lang="en-ZA"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lumMod val="50000"/>
                      </a:srgb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ZA" dirty="0" smtClean="0">
                          <a:solidFill>
                            <a:schemeClr val="tx1"/>
                          </a:solidFill>
                        </a:rPr>
                        <a:t>Targets achieved</a:t>
                      </a:r>
                      <a:endParaRPr lang="en-ZA"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ZA" dirty="0" smtClean="0">
                          <a:solidFill>
                            <a:schemeClr val="tx1"/>
                          </a:solidFill>
                        </a:rPr>
                        <a:t>Targets not achieved</a:t>
                      </a:r>
                      <a:endParaRPr lang="en-ZA"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xmlns="" val="10000"/>
                  </a:ext>
                </a:extLst>
              </a:tr>
              <a:tr h="235994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ZA" dirty="0" smtClean="0"/>
                        <a:t>APP</a:t>
                      </a:r>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4597A0"/>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ZA" dirty="0" smtClean="0"/>
                        <a:t>7</a:t>
                      </a:r>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ZA" dirty="0" smtClean="0"/>
                        <a:t>6</a:t>
                      </a:r>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ZA" dirty="0" smtClean="0"/>
                        <a:t>1</a:t>
                      </a:r>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23</a:t>
            </a:fld>
            <a:endParaRPr lang="en-US"/>
          </a:p>
        </p:txBody>
      </p:sp>
    </p:spTree>
    <p:extLst>
      <p:ext uri="{BB962C8B-B14F-4D97-AF65-F5344CB8AC3E}">
        <p14:creationId xmlns:p14="http://schemas.microsoft.com/office/powerpoint/2010/main" xmlns="" val="2457066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5BD5B8AA-779B-4164-A036-37DE6F17BF6A}" type="slidenum">
              <a:rPr lang="en-US" smtClean="0"/>
              <a:pPr/>
              <a:t>‹#›</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228600" y="152400"/>
            <a:ext cx="9525000" cy="1143000"/>
          </a:xfrm>
        </p:spPr>
        <p:txBody>
          <a:bodyPr>
            <a:noAutofit/>
          </a:bodyPr>
          <a:lstStyle/>
          <a:p>
            <a:r>
              <a:rPr lang="en-ZA" altLang="en-US" sz="3600" b="1" dirty="0">
                <a:solidFill>
                  <a:srgbClr val="0070C0"/>
                </a:solidFill>
                <a:cs typeface="Arial" charset="0"/>
              </a:rPr>
              <a:t>PERFORMANCE PER SUB-PROGRAMMES</a:t>
            </a:r>
            <a:endParaRPr lang="en-US" sz="3600" b="1" dirty="0">
              <a:solidFill>
                <a:srgbClr val="0070C0"/>
              </a:solidFill>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7" y="980728"/>
            <a:ext cx="8641085" cy="45818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25</a:t>
            </a:fld>
            <a:endParaRPr lang="en-US"/>
          </a:p>
        </p:txBody>
      </p:sp>
    </p:spTree>
    <p:extLst>
      <p:ext uri="{BB962C8B-B14F-4D97-AF65-F5344CB8AC3E}">
        <p14:creationId xmlns:p14="http://schemas.microsoft.com/office/powerpoint/2010/main" xmlns="" val="2898856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0" y="-13027"/>
            <a:ext cx="9525000" cy="1143000"/>
          </a:xfrm>
        </p:spPr>
        <p:txBody>
          <a:bodyPr>
            <a:normAutofit fontScale="90000"/>
          </a:bodyPr>
          <a:lstStyle/>
          <a:p>
            <a:pPr algn="l"/>
            <a:r>
              <a:rPr lang="en-US" sz="3600" b="1" dirty="0">
                <a:solidFill>
                  <a:srgbClr val="0070C0"/>
                </a:solidFill>
              </a:rPr>
              <a:t>PROGRAMME 2: </a:t>
            </a:r>
            <a:r>
              <a:rPr lang="en-US" altLang="en-US" sz="3600" b="1" dirty="0">
                <a:solidFill>
                  <a:srgbClr val="0070C0"/>
                </a:solidFill>
                <a:cs typeface="Arial" charset="0"/>
              </a:rPr>
              <a:t>JUDICIAL SUPPORT AND COURT ADMINISTRATION</a:t>
            </a:r>
            <a:r>
              <a:rPr lang="en-US" sz="3600" b="1" dirty="0">
                <a:solidFill>
                  <a:srgbClr val="0070C0"/>
                </a:solidFill>
                <a:cs typeface="Arial" pitchFamily="34" charset="0"/>
              </a:rPr>
              <a:t> PERFORMANCE INFORMATION</a:t>
            </a:r>
            <a:endParaRPr lang="en-US" sz="36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1293850234"/>
              </p:ext>
            </p:extLst>
          </p:nvPr>
        </p:nvGraphicFramePr>
        <p:xfrm>
          <a:off x="76200" y="1219199"/>
          <a:ext cx="8991601" cy="4307916"/>
        </p:xfrm>
        <a:graphic>
          <a:graphicData uri="http://schemas.openxmlformats.org/drawingml/2006/table">
            <a:tbl>
              <a:tblPr firstRow="1" firstCol="1" bandRow="1"/>
              <a:tblGrid>
                <a:gridCol w="1012158">
                  <a:extLst>
                    <a:ext uri="{9D8B030D-6E8A-4147-A177-3AD203B41FA5}">
                      <a16:colId xmlns:a16="http://schemas.microsoft.com/office/drawing/2014/main" xmlns="" val="20000"/>
                    </a:ext>
                  </a:extLst>
                </a:gridCol>
                <a:gridCol w="1161082">
                  <a:extLst>
                    <a:ext uri="{9D8B030D-6E8A-4147-A177-3AD203B41FA5}">
                      <a16:colId xmlns:a16="http://schemas.microsoft.com/office/drawing/2014/main" xmlns="" val="20001"/>
                    </a:ext>
                  </a:extLst>
                </a:gridCol>
                <a:gridCol w="1150279">
                  <a:extLst>
                    <a:ext uri="{9D8B030D-6E8A-4147-A177-3AD203B41FA5}">
                      <a16:colId xmlns:a16="http://schemas.microsoft.com/office/drawing/2014/main" xmlns="" val="20002"/>
                    </a:ext>
                  </a:extLst>
                </a:gridCol>
                <a:gridCol w="1113132">
                  <a:extLst>
                    <a:ext uri="{9D8B030D-6E8A-4147-A177-3AD203B41FA5}">
                      <a16:colId xmlns:a16="http://schemas.microsoft.com/office/drawing/2014/main" xmlns="" val="20003"/>
                    </a:ext>
                  </a:extLst>
                </a:gridCol>
                <a:gridCol w="997683">
                  <a:extLst>
                    <a:ext uri="{9D8B030D-6E8A-4147-A177-3AD203B41FA5}">
                      <a16:colId xmlns:a16="http://schemas.microsoft.com/office/drawing/2014/main" xmlns="" val="20004"/>
                    </a:ext>
                  </a:extLst>
                </a:gridCol>
                <a:gridCol w="1031965">
                  <a:extLst>
                    <a:ext uri="{9D8B030D-6E8A-4147-A177-3AD203B41FA5}">
                      <a16:colId xmlns:a16="http://schemas.microsoft.com/office/drawing/2014/main" xmlns="" val="20005"/>
                    </a:ext>
                  </a:extLst>
                </a:gridCol>
                <a:gridCol w="1031965">
                  <a:extLst>
                    <a:ext uri="{9D8B030D-6E8A-4147-A177-3AD203B41FA5}">
                      <a16:colId xmlns:a16="http://schemas.microsoft.com/office/drawing/2014/main" xmlns="" val="20006"/>
                    </a:ext>
                  </a:extLst>
                </a:gridCol>
                <a:gridCol w="1493337">
                  <a:extLst>
                    <a:ext uri="{9D8B030D-6E8A-4147-A177-3AD203B41FA5}">
                      <a16:colId xmlns:a16="http://schemas.microsoft.com/office/drawing/2014/main" xmlns="" val="20007"/>
                    </a:ext>
                  </a:extLst>
                </a:gridCol>
              </a:tblGrid>
              <a:tr h="142625">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Performance Indicators</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Targets for 2016/17 as per Annual Performance Plan (APP)</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Quarter 1</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rowSpan="2"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Comments</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2" hMerge="1">
                  <a:txBody>
                    <a:bodyPr/>
                    <a:lstStyle/>
                    <a:p>
                      <a:endParaRPr lang="en-ZA"/>
                    </a:p>
                  </a:txBody>
                  <a:tcPr/>
                </a:tc>
                <a:tc rowSpan="2" hMerge="1">
                  <a:txBody>
                    <a:bodyPr/>
                    <a:lstStyle/>
                    <a:p>
                      <a:endParaRPr lang="en-ZA"/>
                    </a:p>
                  </a:txBody>
                  <a:tcPr/>
                </a:tc>
                <a:extLst>
                  <a:ext uri="{0D108BD9-81ED-4DB2-BD59-A6C34878D82A}">
                    <a16:rowId xmlns:a16="http://schemas.microsoft.com/office/drawing/2014/main" xmlns="" val="10000"/>
                  </a:ext>
                </a:extLst>
              </a:tr>
              <a:tr h="142625">
                <a:tc vMerge="1">
                  <a:txBody>
                    <a:bodyPr/>
                    <a:lstStyle/>
                    <a:p>
                      <a:endParaRPr lang="en-ZA"/>
                    </a:p>
                  </a:txBody>
                  <a:tcPr/>
                </a:tc>
                <a:tc vMerge="1">
                  <a:txBody>
                    <a:bodyPr/>
                    <a:lstStyle/>
                    <a:p>
                      <a:endParaRPr lang="en-ZA"/>
                    </a:p>
                  </a:txBody>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900" b="1" dirty="0">
                          <a:effectLst/>
                          <a:latin typeface="Arial Narrow" panose="020B0606020202030204" pitchFamily="34" charset="0"/>
                          <a:ea typeface="Calibri"/>
                          <a:cs typeface="Times New Roman"/>
                        </a:rPr>
                        <a:t>Progress</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1"/>
                  </a:ext>
                </a:extLst>
              </a:tr>
              <a:tr h="408161">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Quarter 1 Target as per APP</a:t>
                      </a:r>
                      <a:endParaRPr lang="en-ZA" sz="90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Quarter 1 output – preliminary </a:t>
                      </a:r>
                      <a:endParaRPr lang="en-ZA" sz="90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Deviation (Actual)</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Status </a:t>
                      </a:r>
                      <a:endParaRPr lang="en-ZA" sz="90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Reason for Deviation </a:t>
                      </a:r>
                      <a:endParaRPr lang="en-ZA" sz="90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Planned Action</a:t>
                      </a:r>
                      <a:endParaRPr lang="en-ZA" sz="90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2"/>
                  </a:ext>
                </a:extLst>
              </a:tr>
              <a:tr h="297007">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Sub-Programme 1: Administration of Superior Courts  </a:t>
                      </a:r>
                      <a:endParaRPr lang="en-ZA" sz="900"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3"/>
                  </a:ext>
                </a:extLst>
              </a:tr>
              <a:tr h="11190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Percentage of</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compliance with</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quasi-judicial targets</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73</a:t>
                      </a:r>
                      <a:r>
                        <a:rPr lang="en-ZA" sz="900" b="1" dirty="0" smtClean="0">
                          <a:solidFill>
                            <a:srgbClr val="000000"/>
                          </a:solidFill>
                          <a:effectLst/>
                          <a:latin typeface="Arial Narrow" panose="020B0606020202030204" pitchFamily="34" charset="0"/>
                          <a:ea typeface="Calibri"/>
                          <a:cs typeface="Times New Roman"/>
                        </a:rPr>
                        <a:t>%</a:t>
                      </a:r>
                    </a:p>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(15596/21157)</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Improved control measures were put in place to ensure that quasi-judicial functions are speedily dealt with.   </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91433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 Superior Courts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performance monitoring</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reports produced</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5</a:t>
                      </a:r>
                      <a:endParaRPr lang="en-ZA" sz="900" b="1">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0</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N/A</a:t>
                      </a: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N/A</a:t>
                      </a: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27588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Percentage of default</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judgments finalised by</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Registrars</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80</a:t>
                      </a:r>
                      <a:r>
                        <a:rPr lang="en-ZA" sz="900" b="1" dirty="0" smtClean="0">
                          <a:solidFill>
                            <a:srgbClr val="000000"/>
                          </a:solidFill>
                          <a:effectLst/>
                          <a:latin typeface="Arial Narrow" panose="020B0606020202030204" pitchFamily="34" charset="0"/>
                          <a:ea typeface="Calibri"/>
                          <a:cs typeface="Times New Roman"/>
                        </a:rPr>
                        <a:t>%</a:t>
                      </a:r>
                    </a:p>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(12491/15535)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-15%</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Improved control measures were put in place to ensure that quasi-judicial functions are speedily dealt with.   </a:t>
                      </a:r>
                      <a:endParaRPr lang="en-ZA" sz="900" b="1" dirty="0">
                        <a:effectLst/>
                        <a:latin typeface="Arial Narrow" panose="020B0606020202030204" pitchFamily="34" charset="0"/>
                        <a:ea typeface="Calibri"/>
                        <a:cs typeface="Times New Roman"/>
                      </a:endParaRP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N/A</a:t>
                      </a:r>
                    </a:p>
                  </a:txBody>
                  <a:tcPr marL="64543" marR="64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pic>
        <p:nvPicPr>
          <p:cNvPr id="14"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82027" y="2373312"/>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93321" y="3510756"/>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82027" y="4648200"/>
            <a:ext cx="361950" cy="3524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26</a:t>
            </a:fld>
            <a:endParaRPr lang="en-US"/>
          </a:p>
        </p:txBody>
      </p:sp>
    </p:spTree>
    <p:extLst>
      <p:ext uri="{BB962C8B-B14F-4D97-AF65-F5344CB8AC3E}">
        <p14:creationId xmlns:p14="http://schemas.microsoft.com/office/powerpoint/2010/main" xmlns="" val="2534061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2275" y="152400"/>
            <a:ext cx="9525000" cy="1143000"/>
          </a:xfrm>
        </p:spPr>
        <p:txBody>
          <a:bodyPr>
            <a:normAutofit fontScale="90000"/>
          </a:bodyPr>
          <a:lstStyle/>
          <a:p>
            <a:r>
              <a:rPr lang="en-US" sz="3600" b="1" dirty="0">
                <a:solidFill>
                  <a:srgbClr val="0070C0"/>
                </a:solidFill>
              </a:rPr>
              <a:t>PROGRAMME 2: </a:t>
            </a:r>
            <a:r>
              <a:rPr lang="en-US" altLang="en-US" sz="3600" b="1" dirty="0">
                <a:solidFill>
                  <a:srgbClr val="0070C0"/>
                </a:solidFill>
                <a:cs typeface="Arial" charset="0"/>
              </a:rPr>
              <a:t>JUDICIAL SUPPORT AND COURT ADMINISTRATION</a:t>
            </a:r>
            <a:r>
              <a:rPr lang="en-US" sz="3600" b="1" dirty="0">
                <a:solidFill>
                  <a:srgbClr val="0070C0"/>
                </a:solidFill>
                <a:cs typeface="Arial" pitchFamily="34" charset="0"/>
              </a:rPr>
              <a:t> PERFORMANCE INFORMATION (CONT……)</a:t>
            </a:r>
            <a:endParaRPr lang="en-US" sz="36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52997517"/>
              </p:ext>
            </p:extLst>
          </p:nvPr>
        </p:nvGraphicFramePr>
        <p:xfrm>
          <a:off x="76200" y="1427041"/>
          <a:ext cx="8991600" cy="4406450"/>
        </p:xfrm>
        <a:graphic>
          <a:graphicData uri="http://schemas.openxmlformats.org/drawingml/2006/table">
            <a:tbl>
              <a:tblPr firstRow="1" firstCol="1" bandRow="1"/>
              <a:tblGrid>
                <a:gridCol w="1063648">
                  <a:extLst>
                    <a:ext uri="{9D8B030D-6E8A-4147-A177-3AD203B41FA5}">
                      <a16:colId xmlns:a16="http://schemas.microsoft.com/office/drawing/2014/main" xmlns="" val="20000"/>
                    </a:ext>
                  </a:extLst>
                </a:gridCol>
                <a:gridCol w="1338657">
                  <a:extLst>
                    <a:ext uri="{9D8B030D-6E8A-4147-A177-3AD203B41FA5}">
                      <a16:colId xmlns:a16="http://schemas.microsoft.com/office/drawing/2014/main" xmlns="" val="20001"/>
                    </a:ext>
                  </a:extLst>
                </a:gridCol>
                <a:gridCol w="1074147">
                  <a:extLst>
                    <a:ext uri="{9D8B030D-6E8A-4147-A177-3AD203B41FA5}">
                      <a16:colId xmlns:a16="http://schemas.microsoft.com/office/drawing/2014/main" xmlns="" val="20002"/>
                    </a:ext>
                  </a:extLst>
                </a:gridCol>
                <a:gridCol w="1119959">
                  <a:extLst>
                    <a:ext uri="{9D8B030D-6E8A-4147-A177-3AD203B41FA5}">
                      <a16:colId xmlns:a16="http://schemas.microsoft.com/office/drawing/2014/main" xmlns="" val="20003"/>
                    </a:ext>
                  </a:extLst>
                </a:gridCol>
                <a:gridCol w="907398">
                  <a:extLst>
                    <a:ext uri="{9D8B030D-6E8A-4147-A177-3AD203B41FA5}">
                      <a16:colId xmlns:a16="http://schemas.microsoft.com/office/drawing/2014/main" xmlns="" val="20004"/>
                    </a:ext>
                  </a:extLst>
                </a:gridCol>
                <a:gridCol w="799984">
                  <a:extLst>
                    <a:ext uri="{9D8B030D-6E8A-4147-A177-3AD203B41FA5}">
                      <a16:colId xmlns:a16="http://schemas.microsoft.com/office/drawing/2014/main" xmlns="" val="20005"/>
                    </a:ext>
                  </a:extLst>
                </a:gridCol>
                <a:gridCol w="1213179">
                  <a:extLst>
                    <a:ext uri="{9D8B030D-6E8A-4147-A177-3AD203B41FA5}">
                      <a16:colId xmlns:a16="http://schemas.microsoft.com/office/drawing/2014/main" xmlns="" val="20006"/>
                    </a:ext>
                  </a:extLst>
                </a:gridCol>
                <a:gridCol w="1474628">
                  <a:extLst>
                    <a:ext uri="{9D8B030D-6E8A-4147-A177-3AD203B41FA5}">
                      <a16:colId xmlns:a16="http://schemas.microsoft.com/office/drawing/2014/main" xmlns="" val="20007"/>
                    </a:ext>
                  </a:extLst>
                </a:gridCol>
              </a:tblGrid>
              <a:tr h="477959">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Performance Indicators</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900" b="1" dirty="0" smtClean="0">
                          <a:effectLst/>
                          <a:latin typeface="Arial Narrow" panose="020B0606020202030204" pitchFamily="34" charset="0"/>
                          <a:ea typeface="Calibri"/>
                          <a:cs typeface="Times New Roman"/>
                        </a:rPr>
                        <a:t>Targets for 2016/17 as per Annual Performance Plan (APP)</a:t>
                      </a:r>
                      <a:endParaRPr lang="en-ZA" sz="900" dirty="0" smtClean="0">
                        <a:effectLst/>
                        <a:latin typeface="Arial Narrow" panose="020B0606020202030204" pitchFamily="34" charset="0"/>
                        <a:ea typeface="Calibri"/>
                        <a:cs typeface="Times New Roman"/>
                      </a:endParaRPr>
                    </a:p>
                  </a:txBody>
                  <a:tcPr marL="62623" marR="626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Target as per APP</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Quarter 1 output – preliminary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Deviation (Actual)</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Status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Reason for Deviation </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Planned Action</a:t>
                      </a:r>
                      <a:endParaRPr lang="en-ZA" sz="900" dirty="0">
                        <a:effectLst/>
                        <a:latin typeface="Arial Narrow" panose="020B0606020202030204" pitchFamily="34" charset="0"/>
                        <a:ea typeface="Calibri"/>
                        <a:cs typeface="Times New Roman"/>
                      </a:endParaRPr>
                    </a:p>
                  </a:txBody>
                  <a:tcPr marL="45920" marR="459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0"/>
                  </a:ext>
                </a:extLst>
              </a:tr>
              <a:tr h="7620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Percentage of taxations of</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legal costs finalised</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65%</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82</a:t>
                      </a:r>
                      <a:r>
                        <a:rPr lang="en-ZA" sz="900" b="1" dirty="0" smtClean="0">
                          <a:solidFill>
                            <a:srgbClr val="000000"/>
                          </a:solidFill>
                          <a:effectLst/>
                          <a:latin typeface="Arial Narrow" panose="020B0606020202030204" pitchFamily="34" charset="0"/>
                          <a:ea typeface="Calibri"/>
                          <a:cs typeface="Times New Roman"/>
                        </a:rPr>
                        <a:t>%</a:t>
                      </a:r>
                    </a:p>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(4715/5760)</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-17%</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Improved control measures were put in place to ensure that quasi-judicial functions are speedily dealt with.   </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N/A</a:t>
                      </a: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10668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 training</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workshops on case</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management conducted for</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Registrars, Statisticians and</a:t>
                      </a:r>
                      <a:br>
                        <a:rPr lang="en-ZA" sz="900" b="1" dirty="0">
                          <a:solidFill>
                            <a:srgbClr val="000000"/>
                          </a:solidFill>
                          <a:effectLst/>
                          <a:latin typeface="Arial Narrow" panose="020B0606020202030204" pitchFamily="34" charset="0"/>
                          <a:ea typeface="Calibri"/>
                          <a:cs typeface="Times New Roman"/>
                        </a:rPr>
                      </a:br>
                      <a:r>
                        <a:rPr lang="en-ZA" sz="900" b="1" dirty="0" smtClean="0">
                          <a:solidFill>
                            <a:srgbClr val="000000"/>
                          </a:solidFill>
                          <a:effectLst/>
                          <a:latin typeface="Arial Narrow" panose="020B0606020202030204" pitchFamily="34" charset="0"/>
                          <a:ea typeface="Calibri"/>
                          <a:cs typeface="Times New Roman"/>
                        </a:rPr>
                        <a:t>Clerks</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4</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1</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0</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Arial Narrow" panose="020B0606020202030204" pitchFamily="34" charset="0"/>
                          <a:ea typeface="Calibri"/>
                          <a:cs typeface="Times New Roman"/>
                        </a:rPr>
                        <a:t>N/A</a:t>
                      </a: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Arial Narrow" panose="020B0606020202030204" pitchFamily="34" charset="0"/>
                          <a:ea typeface="Calibri"/>
                          <a:cs typeface="Times New Roman"/>
                        </a:rPr>
                        <a:t>N/A</a:t>
                      </a: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004484">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Percentage of warrants of</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release delivered within one</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day of the release granted</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100%</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100%</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85</a:t>
                      </a:r>
                      <a:r>
                        <a:rPr lang="en-ZA" sz="900" b="1" dirty="0" smtClean="0">
                          <a:solidFill>
                            <a:srgbClr val="000000"/>
                          </a:solidFill>
                          <a:effectLst/>
                          <a:latin typeface="Arial Narrow" panose="020B0606020202030204" pitchFamily="34" charset="0"/>
                          <a:ea typeface="Calibri"/>
                          <a:cs typeface="Times New Roman"/>
                        </a:rPr>
                        <a:t>%</a:t>
                      </a:r>
                    </a:p>
                    <a:p>
                      <a:pPr>
                        <a:lnSpc>
                          <a:spcPct val="107000"/>
                        </a:lnSpc>
                        <a:spcAft>
                          <a:spcPts val="0"/>
                        </a:spcAft>
                      </a:pPr>
                      <a:r>
                        <a:rPr lang="en-ZA" sz="900" b="1" dirty="0" smtClean="0">
                          <a:solidFill>
                            <a:srgbClr val="000000"/>
                          </a:solidFill>
                          <a:effectLst/>
                          <a:latin typeface="Arial Narrow" panose="020B0606020202030204" pitchFamily="34" charset="0"/>
                          <a:ea typeface="Calibri"/>
                          <a:cs typeface="Times New Roman"/>
                        </a:rPr>
                        <a:t>(23/27)</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15%</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effectLst/>
                        <a:latin typeface="Arial Narrow" panose="020B0606020202030204" pitchFamily="34" charset="0"/>
                        <a:ea typeface="Times New Roman"/>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The Circuit Courts were unable to bring the files back to the Main Court and have the warrant delivered in time. </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effectLst/>
                          <a:latin typeface="Arial Narrow" panose="020B0606020202030204" pitchFamily="34" charset="0"/>
                          <a:ea typeface="Calibri"/>
                          <a:cs typeface="Times New Roman"/>
                        </a:rPr>
                        <a:t> </a:t>
                      </a: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The warrant will be faxed to the Main Court immediately after been granted.</a:t>
                      </a:r>
                      <a:endParaRPr lang="en-ZA" sz="900" b="1" dirty="0">
                        <a:effectLst/>
                        <a:latin typeface="Arial Narrow" panose="020B0606020202030204" pitchFamily="34" charset="0"/>
                        <a:ea typeface="Calibri"/>
                        <a:cs typeface="Times New Roman"/>
                      </a:endParaRPr>
                    </a:p>
                    <a:p>
                      <a:pPr>
                        <a:lnSpc>
                          <a:spcPct val="107000"/>
                        </a:lnSpc>
                        <a:spcAft>
                          <a:spcPts val="0"/>
                        </a:spcAft>
                      </a:pPr>
                      <a:r>
                        <a:rPr lang="en-ZA" sz="900" b="1" dirty="0">
                          <a:effectLst/>
                          <a:latin typeface="Arial Narrow" panose="020B0606020202030204" pitchFamily="34" charset="0"/>
                          <a:ea typeface="Calibri"/>
                          <a:cs typeface="Times New Roman"/>
                        </a:rPr>
                        <a:t> </a:t>
                      </a: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191960">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 </a:t>
                      </a:r>
                      <a:r>
                        <a:rPr lang="en-ZA" sz="900" b="1" dirty="0" smtClean="0">
                          <a:solidFill>
                            <a:srgbClr val="000000"/>
                          </a:solidFill>
                          <a:effectLst/>
                          <a:latin typeface="Arial Narrow" panose="020B0606020202030204" pitchFamily="34" charset="0"/>
                          <a:ea typeface="Calibri"/>
                          <a:cs typeface="Times New Roman"/>
                        </a:rPr>
                        <a:t>Sub-Programme </a:t>
                      </a:r>
                      <a:r>
                        <a:rPr lang="en-ZA" sz="900" b="1" dirty="0">
                          <a:solidFill>
                            <a:srgbClr val="000000"/>
                          </a:solidFill>
                          <a:effectLst/>
                          <a:latin typeface="Arial Narrow" panose="020B0606020202030204" pitchFamily="34" charset="0"/>
                          <a:ea typeface="Calibri"/>
                          <a:cs typeface="Times New Roman"/>
                        </a:rPr>
                        <a:t>2: Judicial Service Commission </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US"/>
                    </a:p>
                  </a:txBody>
                  <a:tcPr/>
                </a:tc>
                <a:extLst>
                  <a:ext uri="{0D108BD9-81ED-4DB2-BD59-A6C34878D82A}">
                    <a16:rowId xmlns:a16="http://schemas.microsoft.com/office/drawing/2014/main" xmlns="" val="10004"/>
                  </a:ext>
                </a:extLst>
              </a:tr>
              <a:tr h="60960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Number of reports on</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judicial appointments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and complaints</a:t>
                      </a:r>
                      <a:br>
                        <a:rPr lang="en-ZA" sz="900" b="1" dirty="0">
                          <a:solidFill>
                            <a:srgbClr val="000000"/>
                          </a:solidFill>
                          <a:effectLst/>
                          <a:latin typeface="Arial Narrow" panose="020B0606020202030204" pitchFamily="34" charset="0"/>
                          <a:ea typeface="Calibri"/>
                          <a:cs typeface="Times New Roman"/>
                        </a:rPr>
                      </a:br>
                      <a:r>
                        <a:rPr lang="en-ZA" sz="900" b="1" dirty="0">
                          <a:solidFill>
                            <a:srgbClr val="000000"/>
                          </a:solidFill>
                          <a:effectLst/>
                          <a:latin typeface="Arial Narrow" panose="020B0606020202030204" pitchFamily="34" charset="0"/>
                          <a:ea typeface="Calibri"/>
                          <a:cs typeface="Times New Roman"/>
                        </a:rPr>
                        <a:t>produced</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3</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1</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0</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panose="020B0606020202030204" pitchFamily="34" charset="0"/>
                        <a:ea typeface="Times New Roman"/>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Arial Narrow" panose="020B0606020202030204" pitchFamily="34" charset="0"/>
                          <a:ea typeface="Calibri"/>
                          <a:cs typeface="Times New Roman"/>
                        </a:rPr>
                        <a:t>N/A</a:t>
                      </a:r>
                      <a:endParaRPr lang="en-ZA" sz="900" b="1">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Arial Narrow" panose="020B0606020202030204" pitchFamily="34" charset="0"/>
                          <a:ea typeface="Calibri"/>
                          <a:cs typeface="Times New Roman"/>
                        </a:rPr>
                        <a:t>N/A</a:t>
                      </a:r>
                      <a:endParaRPr lang="en-ZA" sz="900" b="1" dirty="0">
                        <a:effectLst/>
                        <a:latin typeface="Arial Narrow" panose="020B0606020202030204" pitchFamily="34" charset="0"/>
                        <a:ea typeface="Calibri"/>
                        <a:cs typeface="Times New Roman"/>
                      </a:endParaRPr>
                    </a:p>
                  </a:txBody>
                  <a:tcPr marL="56530" marR="56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pic>
        <p:nvPicPr>
          <p:cNvPr id="8"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04520" y="2201268"/>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04520" y="2912872"/>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04520" y="5121892"/>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1"/>
          <p:cNvPicPr>
            <a:picLocks noChangeAspect="1"/>
          </p:cNvPicPr>
          <p:nvPr/>
        </p:nvPicPr>
        <p:blipFill>
          <a:blip r:embed="rId4" cstate="print"/>
          <a:stretch>
            <a:fillRect/>
          </a:stretch>
        </p:blipFill>
        <p:spPr>
          <a:xfrm>
            <a:off x="5804520" y="4039812"/>
            <a:ext cx="420660" cy="390178"/>
          </a:xfrm>
          <a:prstGeom prst="rect">
            <a:avLst/>
          </a:prstGeom>
        </p:spPr>
      </p:pic>
      <p:sp>
        <p:nvSpPr>
          <p:cNvPr id="3" name="Slide Number Placeholder 2"/>
          <p:cNvSpPr>
            <a:spLocks noGrp="1"/>
          </p:cNvSpPr>
          <p:nvPr>
            <p:ph type="sldNum" sz="quarter" idx="12"/>
          </p:nvPr>
        </p:nvSpPr>
        <p:spPr/>
        <p:txBody>
          <a:bodyPr/>
          <a:lstStyle/>
          <a:p>
            <a:fld id="{5BD5B8AA-779B-4164-A036-37DE6F17BF6A}" type="slidenum">
              <a:rPr lang="en-US" smtClean="0"/>
              <a:pPr/>
              <a:t>27</a:t>
            </a:fld>
            <a:endParaRPr lang="en-US"/>
          </a:p>
        </p:txBody>
      </p:sp>
    </p:spTree>
    <p:extLst>
      <p:ext uri="{BB962C8B-B14F-4D97-AF65-F5344CB8AC3E}">
        <p14:creationId xmlns:p14="http://schemas.microsoft.com/office/powerpoint/2010/main" xmlns="" val="37325050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547610"/>
            <a:ext cx="9067800" cy="1143000"/>
          </a:xfrm>
        </p:spPr>
        <p:txBody>
          <a:bodyPr>
            <a:normAutofit fontScale="90000"/>
          </a:bodyPr>
          <a:lstStyle/>
          <a:p>
            <a:r>
              <a:rPr lang="en-US" altLang="en-US" b="1" dirty="0">
                <a:solidFill>
                  <a:srgbClr val="0070C0"/>
                </a:solidFill>
                <a:latin typeface="Arial" panose="020B0604020202020204" pitchFamily="34" charset="0"/>
                <a:cs typeface="Arial" panose="020B0604020202020204" pitchFamily="34" charset="0"/>
              </a:rPr>
              <a:t>PERFORMANCE PER PROGRAMME</a:t>
            </a:r>
            <a:endParaRPr lang="en-ZA"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0600" y="4191000"/>
            <a:ext cx="7543800" cy="762000"/>
          </a:xfrm>
        </p:spPr>
        <p:txBody>
          <a:bodyPr>
            <a:normAutofit lnSpcReduction="10000"/>
          </a:bodyPr>
          <a:lstStyle/>
          <a:p>
            <a:pPr marL="0" lvl="0" indent="0" algn="ctr" eaLnBrk="0" fontAlgn="base" hangingPunct="0">
              <a:spcAft>
                <a:spcPct val="0"/>
              </a:spcAft>
              <a:buNone/>
            </a:pPr>
            <a:r>
              <a:rPr lang="en-US" altLang="en-US" sz="2400" b="1" kern="0" dirty="0">
                <a:solidFill>
                  <a:srgbClr val="0070C0"/>
                </a:solidFill>
                <a:latin typeface="Arial" charset="0"/>
                <a:cs typeface="Arial" charset="0"/>
              </a:rPr>
              <a:t>PROGRAMME 3: JUDICIAL </a:t>
            </a:r>
            <a:r>
              <a:rPr lang="en-US" altLang="en-US" sz="2400" b="1" kern="0" dirty="0" smtClean="0">
                <a:solidFill>
                  <a:srgbClr val="0070C0"/>
                </a:solidFill>
                <a:latin typeface="Arial" charset="0"/>
                <a:cs typeface="Arial" charset="0"/>
              </a:rPr>
              <a:t>EDUCATION </a:t>
            </a:r>
            <a:r>
              <a:rPr lang="en-US" altLang="en-US" sz="2400" b="1" kern="0" dirty="0">
                <a:solidFill>
                  <a:srgbClr val="0070C0"/>
                </a:solidFill>
                <a:latin typeface="Arial" charset="0"/>
                <a:cs typeface="Arial" charset="0"/>
              </a:rPr>
              <a:t>AND RESEARCH</a:t>
            </a:r>
            <a:endParaRPr lang="en-ZA" sz="2400" b="1" kern="0" dirty="0">
              <a:solidFill>
                <a:srgbClr val="0070C0"/>
              </a:solidFill>
              <a:latin typeface="Arial"/>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28</a:t>
            </a:fld>
            <a:endParaRPr lang="en-US"/>
          </a:p>
        </p:txBody>
      </p:sp>
    </p:spTree>
    <p:extLst>
      <p:ext uri="{BB962C8B-B14F-4D97-AF65-F5344CB8AC3E}">
        <p14:creationId xmlns:p14="http://schemas.microsoft.com/office/powerpoint/2010/main" xmlns="" val="1922858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74638"/>
            <a:ext cx="9067800" cy="1143000"/>
          </a:xfrm>
        </p:spPr>
        <p:txBody>
          <a:bodyPr>
            <a:normAutofit fontScale="90000"/>
          </a:bodyPr>
          <a:lstStyle/>
          <a:p>
            <a:r>
              <a:rPr lang="en-US" altLang="en-US" b="1" dirty="0">
                <a:solidFill>
                  <a:srgbClr val="0070C0"/>
                </a:solidFill>
                <a:cs typeface="Arial" panose="020B0604020202020204" pitchFamily="34" charset="0"/>
              </a:rPr>
              <a:t>PROGRAMME 3: </a:t>
            </a:r>
            <a:r>
              <a:rPr lang="en-US" altLang="en-US" b="1" dirty="0">
                <a:solidFill>
                  <a:srgbClr val="0070C0"/>
                </a:solidFill>
                <a:cs typeface="Arial" charset="0"/>
              </a:rPr>
              <a:t>JUDICIAL EDUCATION AND RESEARCH</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1701322624"/>
              </p:ext>
            </p:extLst>
          </p:nvPr>
        </p:nvGraphicFramePr>
        <p:xfrm>
          <a:off x="76200" y="1417638"/>
          <a:ext cx="8991600" cy="4144961"/>
        </p:xfrm>
        <a:graphic>
          <a:graphicData uri="http://schemas.openxmlformats.org/drawingml/2006/table">
            <a:tbl>
              <a:tblPr firstRow="1" bandRow="1"/>
              <a:tblGrid>
                <a:gridCol w="3596640">
                  <a:extLst>
                    <a:ext uri="{9D8B030D-6E8A-4147-A177-3AD203B41FA5}">
                      <a16:colId xmlns:a16="http://schemas.microsoft.com/office/drawing/2014/main" xmlns="" val="20000"/>
                    </a:ext>
                  </a:extLst>
                </a:gridCol>
                <a:gridCol w="5394960">
                  <a:extLst>
                    <a:ext uri="{9D8B030D-6E8A-4147-A177-3AD203B41FA5}">
                      <a16:colId xmlns:a16="http://schemas.microsoft.com/office/drawing/2014/main" xmlns="" val="20001"/>
                    </a:ext>
                  </a:extLst>
                </a:gridCol>
              </a:tblGrid>
              <a:tr h="41747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dirty="0"/>
                    </a:p>
                  </a:txBody>
                  <a:tcP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extLst>
                  <a:ext uri="{0D108BD9-81ED-4DB2-BD59-A6C34878D82A}">
                    <a16:rowId xmlns:a16="http://schemas.microsoft.com/office/drawing/2014/main" xmlns="" val="10000"/>
                  </a:ext>
                </a:extLst>
              </a:tr>
              <a:tr h="135679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Purpose of Programme 3</a:t>
                      </a:r>
                    </a:p>
                    <a:p>
                      <a:endParaRPr lang="en-ZA" sz="16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lvl="0" algn="just" eaLnBrk="1" fontAlgn="auto" hangingPunct="1">
                        <a:spcAft>
                          <a:spcPts val="0"/>
                        </a:spcAft>
                        <a:buFont typeface="Arial" panose="020B0604020202020204" pitchFamily="34" charset="0"/>
                        <a:buNone/>
                        <a:defRPr/>
                      </a:pPr>
                      <a:r>
                        <a:rPr lang="en-US" sz="1600" dirty="0" smtClean="0">
                          <a:latin typeface="Arial" pitchFamily="34" charset="0"/>
                          <a:cs typeface="Arial" pitchFamily="34" charset="0"/>
                        </a:rPr>
                        <a:t>To provide education </a:t>
                      </a:r>
                      <a:r>
                        <a:rPr lang="en-US" sz="1600" dirty="0" err="1" smtClean="0">
                          <a:latin typeface="Arial" pitchFamily="34" charset="0"/>
                          <a:cs typeface="Arial" pitchFamily="34" charset="0"/>
                        </a:rPr>
                        <a:t>programmes</a:t>
                      </a:r>
                      <a:r>
                        <a:rPr lang="en-US" sz="1600" dirty="0" smtClean="0">
                          <a:latin typeface="Arial" pitchFamily="34" charset="0"/>
                          <a:cs typeface="Arial" pitchFamily="34" charset="0"/>
                        </a:rPr>
                        <a:t> to Judicial Officers, including policy development and research services for the optimal administration of justice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1"/>
                  </a:ext>
                </a:extLst>
              </a:tr>
              <a:tr h="14052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Sub- </a:t>
                      </a:r>
                      <a:r>
                        <a:rPr lang="en-US" sz="1600" b="1" dirty="0" err="1" smtClean="0"/>
                        <a:t>Programmes</a:t>
                      </a:r>
                      <a:r>
                        <a:rPr lang="en-US" sz="1600" b="1" dirty="0" smtClean="0"/>
                        <a:t> </a:t>
                      </a:r>
                    </a:p>
                    <a:p>
                      <a:endParaRPr lang="en-ZA" sz="16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lvl="0" indent="-285750"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South African Judicial Education Institute (SAJEI) </a:t>
                      </a:r>
                    </a:p>
                    <a:p>
                      <a:pPr marL="285750" lvl="0" indent="-285750" eaLnBrk="1" fontAlgn="auto" hangingPunct="1">
                        <a:spcAft>
                          <a:spcPts val="0"/>
                        </a:spcAft>
                        <a:buFont typeface="Wingdings" panose="05000000000000000000" pitchFamily="2" charset="2"/>
                        <a:buChar char="§"/>
                        <a:defRPr/>
                      </a:pPr>
                      <a:r>
                        <a:rPr lang="en-US" sz="1600" dirty="0" smtClean="0">
                          <a:latin typeface="Arial" pitchFamily="34" charset="0"/>
                          <a:cs typeface="Arial" pitchFamily="34" charset="0"/>
                        </a:rPr>
                        <a:t>Judicial Policy and Research</a:t>
                      </a:r>
                      <a:endParaRPr lang="en-ZA"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extLst>
                  <a:ext uri="{0D108BD9-81ED-4DB2-BD59-A6C34878D82A}">
                    <a16:rowId xmlns:a16="http://schemas.microsoft.com/office/drawing/2014/main" xmlns="" val="10002"/>
                  </a:ext>
                </a:extLst>
              </a:tr>
              <a:tr h="965409">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Strategic Objectives</a:t>
                      </a:r>
                    </a:p>
                    <a:p>
                      <a:endParaRPr lang="en-ZA" sz="16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lvl="0" indent="-285750" eaLnBrk="1" hangingPunct="1">
                        <a:buFont typeface="Wingdings" panose="05000000000000000000" pitchFamily="2" charset="2"/>
                        <a:buChar char="§"/>
                        <a:defRPr/>
                      </a:pPr>
                      <a:r>
                        <a:rPr lang="en-US" sz="1600" dirty="0" smtClean="0"/>
                        <a:t>Enhance</a:t>
                      </a:r>
                      <a:r>
                        <a:rPr lang="en-US" sz="1600" baseline="0" dirty="0" smtClean="0"/>
                        <a:t> judicial skills of serving and aspiring Judicial officers to perform optimally</a:t>
                      </a:r>
                      <a:endParaRPr lang="en-ZA"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29</a:t>
            </a:fld>
            <a:endParaRPr lang="en-US"/>
          </a:p>
        </p:txBody>
      </p:sp>
    </p:spTree>
    <p:extLst>
      <p:ext uri="{BB962C8B-B14F-4D97-AF65-F5344CB8AC3E}">
        <p14:creationId xmlns:p14="http://schemas.microsoft.com/office/powerpoint/2010/main" xmlns="" val="3712080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p:txBody>
          <a:bodyPr/>
          <a:lstStyle/>
          <a:p>
            <a:r>
              <a:rPr lang="en-ZA" b="1" dirty="0">
                <a:solidFill>
                  <a:srgbClr val="0070C0"/>
                </a:solidFill>
              </a:rPr>
              <a:t>PURPOSE</a:t>
            </a:r>
            <a:r>
              <a:rPr lang="en-ZA" b="1" dirty="0">
                <a:solidFill>
                  <a:srgbClr val="0070C0"/>
                </a:solidFill>
                <a:latin typeface="Arial" panose="020B0604020202020204" pitchFamily="34" charset="0"/>
                <a:cs typeface="Arial" panose="020B0604020202020204" pitchFamily="34" charset="0"/>
              </a:rPr>
              <a:t> OF </a:t>
            </a:r>
            <a:r>
              <a:rPr lang="en-US" altLang="en-US" b="1" dirty="0">
                <a:solidFill>
                  <a:srgbClr val="0070C0"/>
                </a:solidFill>
                <a:latin typeface="Arial" panose="020B0604020202020204" pitchFamily="34" charset="0"/>
                <a:cs typeface="Arial" panose="020B0604020202020204" pitchFamily="34" charset="0"/>
              </a:rPr>
              <a:t>PRESENTATION</a:t>
            </a:r>
            <a:r>
              <a:rPr lang="en-ZA" b="1" dirty="0">
                <a:solidFill>
                  <a:prstClr val="black"/>
                </a:solidFill>
              </a:rPr>
              <a: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343400"/>
          </a:xfrm>
        </p:spPr>
        <p:txBody>
          <a:bodyPr>
            <a:normAutofit/>
          </a:bodyPr>
          <a:lstStyle/>
          <a:p>
            <a:pPr marL="109728" lvl="0" indent="0">
              <a:spcBef>
                <a:spcPts val="400"/>
              </a:spcBef>
              <a:buNone/>
            </a:pPr>
            <a:r>
              <a:rPr lang="en-ZA" sz="2400" b="1" dirty="0">
                <a:solidFill>
                  <a:prstClr val="black"/>
                </a:solidFill>
                <a:latin typeface="Arial" panose="020B0604020202020204" pitchFamily="34" charset="0"/>
                <a:cs typeface="Arial" panose="020B0604020202020204" pitchFamily="34" charset="0"/>
              </a:rPr>
              <a:t>The purpose of the presentation is</a:t>
            </a:r>
            <a:r>
              <a:rPr lang="en-ZA" sz="2400" b="1" dirty="0" smtClean="0">
                <a:solidFill>
                  <a:prstClr val="black"/>
                </a:solidFill>
                <a:latin typeface="Arial" panose="020B0604020202020204" pitchFamily="34" charset="0"/>
                <a:cs typeface="Arial" panose="020B0604020202020204" pitchFamily="34" charset="0"/>
              </a:rPr>
              <a:t>:</a:t>
            </a:r>
          </a:p>
          <a:p>
            <a:pPr marL="109728" lvl="0" indent="0">
              <a:spcBef>
                <a:spcPts val="400"/>
              </a:spcBef>
              <a:buNone/>
            </a:pPr>
            <a:endParaRPr lang="en-ZA" sz="2400" b="1" dirty="0">
              <a:solidFill>
                <a:prstClr val="black"/>
              </a:solidFill>
              <a:latin typeface="Arial" panose="020B0604020202020204" pitchFamily="34" charset="0"/>
              <a:cs typeface="Arial" panose="020B0604020202020204" pitchFamily="34" charset="0"/>
            </a:endParaRPr>
          </a:p>
          <a:p>
            <a:pPr marL="566928" lvl="0" indent="-457200" algn="just">
              <a:spcBef>
                <a:spcPts val="400"/>
              </a:spcBef>
              <a:buFont typeface="Wingdings" pitchFamily="2" charset="2"/>
              <a:buChar char="q"/>
            </a:pPr>
            <a:r>
              <a:rPr lang="en-ZA" sz="2400" dirty="0">
                <a:solidFill>
                  <a:srgbClr val="000000"/>
                </a:solidFill>
                <a:latin typeface="Arial" panose="020B0604020202020204" pitchFamily="34" charset="0"/>
                <a:cs typeface="Arial" panose="020B0604020202020204" pitchFamily="34" charset="0"/>
              </a:rPr>
              <a:t>To present the 1</a:t>
            </a:r>
            <a:r>
              <a:rPr lang="en-ZA" sz="2400" baseline="30000" dirty="0">
                <a:solidFill>
                  <a:srgbClr val="000000"/>
                </a:solidFill>
                <a:latin typeface="Arial" panose="020B0604020202020204" pitchFamily="34" charset="0"/>
                <a:cs typeface="Arial" panose="020B0604020202020204" pitchFamily="34" charset="0"/>
              </a:rPr>
              <a:t>st</a:t>
            </a:r>
            <a:r>
              <a:rPr lang="en-ZA" sz="2400" dirty="0">
                <a:solidFill>
                  <a:srgbClr val="000000"/>
                </a:solidFill>
                <a:latin typeface="Arial" panose="020B0604020202020204" pitchFamily="34" charset="0"/>
                <a:cs typeface="Arial" panose="020B0604020202020204" pitchFamily="34" charset="0"/>
              </a:rPr>
              <a:t> quarterly performance report (non financial and financial performance information) to the </a:t>
            </a:r>
            <a:r>
              <a:rPr lang="en-ZA" sz="2400" dirty="0" smtClean="0">
                <a:solidFill>
                  <a:srgbClr val="000000"/>
                </a:solidFill>
                <a:latin typeface="Arial" panose="020B0604020202020204" pitchFamily="34" charset="0"/>
                <a:cs typeface="Arial" panose="020B0604020202020204" pitchFamily="34" charset="0"/>
              </a:rPr>
              <a:t>Portfolio </a:t>
            </a:r>
            <a:r>
              <a:rPr lang="en-ZA" sz="2400" dirty="0">
                <a:solidFill>
                  <a:srgbClr val="000000"/>
                </a:solidFill>
                <a:latin typeface="Arial" panose="020B0604020202020204" pitchFamily="34" charset="0"/>
                <a:cs typeface="Arial" panose="020B0604020202020204" pitchFamily="34" charset="0"/>
              </a:rPr>
              <a:t>C</a:t>
            </a:r>
            <a:r>
              <a:rPr lang="en-ZA" sz="2400" dirty="0" smtClean="0">
                <a:solidFill>
                  <a:srgbClr val="000000"/>
                </a:solidFill>
                <a:latin typeface="Arial" panose="020B0604020202020204" pitchFamily="34" charset="0"/>
                <a:cs typeface="Arial" panose="020B0604020202020204" pitchFamily="34" charset="0"/>
              </a:rPr>
              <a:t>ommittee</a:t>
            </a:r>
            <a:r>
              <a:rPr lang="en-ZA" sz="2400" dirty="0">
                <a:solidFill>
                  <a:srgbClr val="000000"/>
                </a:solidFill>
                <a:latin typeface="Arial" panose="020B0604020202020204" pitchFamily="34" charset="0"/>
                <a:cs typeface="Arial" panose="020B0604020202020204" pitchFamily="34" charset="0"/>
              </a:rPr>
              <a:t>.</a:t>
            </a:r>
            <a:endParaRPr lang="en-GB" sz="2400" dirty="0">
              <a:solidFill>
                <a:prstClr val="black"/>
              </a:solidFill>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3</a:t>
            </a:fld>
            <a:endParaRPr lang="en-US"/>
          </a:p>
        </p:txBody>
      </p:sp>
    </p:spTree>
    <p:extLst>
      <p:ext uri="{BB962C8B-B14F-4D97-AF65-F5344CB8AC3E}">
        <p14:creationId xmlns:p14="http://schemas.microsoft.com/office/powerpoint/2010/main" xmlns="" val="25209677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74638"/>
            <a:ext cx="9067800" cy="1143000"/>
          </a:xfrm>
        </p:spPr>
        <p:txBody>
          <a:bodyPr>
            <a:normAutofit fontScale="90000"/>
          </a:bodyPr>
          <a:lstStyle/>
          <a:p>
            <a:r>
              <a:rPr lang="en-US" altLang="en-US" b="1" dirty="0">
                <a:solidFill>
                  <a:srgbClr val="0070C0"/>
                </a:solidFill>
                <a:cs typeface="Arial" panose="020B0604020202020204" pitchFamily="34" charset="0"/>
              </a:rPr>
              <a:t>PROGRAMME 3: </a:t>
            </a:r>
            <a:r>
              <a:rPr lang="en-US" altLang="en-US" b="1" dirty="0">
                <a:solidFill>
                  <a:srgbClr val="0070C0"/>
                </a:solidFill>
                <a:cs typeface="Arial" charset="0"/>
              </a:rPr>
              <a:t>JUDICIAL EDUCATION AND RESEARCH</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1025619628"/>
              </p:ext>
            </p:extLst>
          </p:nvPr>
        </p:nvGraphicFramePr>
        <p:xfrm>
          <a:off x="457200" y="1600200"/>
          <a:ext cx="8229600" cy="3962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1572402">
                <a:tc>
                  <a:txBody>
                    <a:bodyPr/>
                    <a:lstStyle/>
                    <a:p>
                      <a:endParaRPr lang="en-ZA"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97A0"/>
                    </a:solidFill>
                  </a:tcPr>
                </a:tc>
                <a:tc>
                  <a:txBody>
                    <a:bodyPr/>
                    <a:lstStyle/>
                    <a:p>
                      <a:r>
                        <a:rPr lang="en-ZA" dirty="0" smtClean="0">
                          <a:solidFill>
                            <a:schemeClr val="tx1"/>
                          </a:solidFill>
                        </a:rPr>
                        <a:t>Planned targets for Quarter 1</a:t>
                      </a: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97A0"/>
                    </a:solidFill>
                  </a:tcPr>
                </a:tc>
                <a:tc>
                  <a:txBody>
                    <a:bodyPr/>
                    <a:lstStyle/>
                    <a:p>
                      <a:r>
                        <a:rPr lang="en-ZA" dirty="0" smtClean="0">
                          <a:solidFill>
                            <a:schemeClr val="tx1"/>
                          </a:solidFill>
                        </a:rPr>
                        <a:t>Targets achieved</a:t>
                      </a: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ZA" dirty="0" smtClean="0">
                          <a:solidFill>
                            <a:schemeClr val="tx1"/>
                          </a:solidFill>
                        </a:rPr>
                        <a:t>Targets not achieved</a:t>
                      </a:r>
                      <a:endParaRPr lang="en-Z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xmlns="" val="10000"/>
                  </a:ext>
                </a:extLst>
              </a:tr>
              <a:tr h="2389998">
                <a:tc>
                  <a:txBody>
                    <a:bodyPr/>
                    <a:lstStyle/>
                    <a:p>
                      <a:r>
                        <a:rPr lang="en-ZA" dirty="0" smtClean="0"/>
                        <a:t>APP</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597A0"/>
                    </a:solidFill>
                  </a:tcPr>
                </a:tc>
                <a:tc>
                  <a:txBody>
                    <a:bodyPr/>
                    <a:lstStyle/>
                    <a:p>
                      <a:r>
                        <a:rPr lang="en-ZA" dirty="0" smtClean="0"/>
                        <a:t>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2</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dirty="0" smtClean="0"/>
                        <a:t>0</a:t>
                      </a:r>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30</a:t>
            </a:fld>
            <a:endParaRPr lang="en-US"/>
          </a:p>
        </p:txBody>
      </p:sp>
    </p:spTree>
    <p:extLst>
      <p:ext uri="{BB962C8B-B14F-4D97-AF65-F5344CB8AC3E}">
        <p14:creationId xmlns:p14="http://schemas.microsoft.com/office/powerpoint/2010/main" xmlns="" val="3180116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fld id="{5BD5B8AA-779B-4164-A036-37DE6F17BF6A}" type="slidenum">
              <a:rPr lang="en-US" smtClean="0"/>
              <a:pPr/>
              <a:t>‹#›</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74638"/>
            <a:ext cx="9067800" cy="1143000"/>
          </a:xfrm>
        </p:spPr>
        <p:txBody>
          <a:bodyPr>
            <a:normAutofit fontScale="90000"/>
          </a:bodyPr>
          <a:lstStyle/>
          <a:p>
            <a:r>
              <a:rPr lang="en-ZA" altLang="en-US" b="1" dirty="0">
                <a:solidFill>
                  <a:srgbClr val="0070C0"/>
                </a:solidFill>
                <a:cs typeface="Arial" charset="0"/>
              </a:rPr>
              <a:t>PERFORMANCE PER SUB-PROGRAMMES</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0911" y="1471780"/>
            <a:ext cx="8462036" cy="4068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32</a:t>
            </a:fld>
            <a:endParaRPr lang="en-US"/>
          </a:p>
        </p:txBody>
      </p:sp>
    </p:spTree>
    <p:extLst>
      <p:ext uri="{BB962C8B-B14F-4D97-AF65-F5344CB8AC3E}">
        <p14:creationId xmlns:p14="http://schemas.microsoft.com/office/powerpoint/2010/main" xmlns="" val="1395004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17060" y="0"/>
            <a:ext cx="9144000" cy="1143000"/>
          </a:xfrm>
        </p:spPr>
        <p:txBody>
          <a:bodyPr>
            <a:normAutofit/>
          </a:bodyPr>
          <a:lstStyle/>
          <a:p>
            <a:r>
              <a:rPr lang="en-US" sz="3200" b="1" dirty="0">
                <a:solidFill>
                  <a:srgbClr val="0070C0"/>
                </a:solidFill>
              </a:rPr>
              <a:t>PROGRAMME 3: </a:t>
            </a:r>
            <a:r>
              <a:rPr lang="en-US" altLang="en-US" sz="3200" b="1" dirty="0">
                <a:solidFill>
                  <a:srgbClr val="0070C0"/>
                </a:solidFill>
              </a:rPr>
              <a:t>JUDICIAL EDUCATION AND RESEARCH</a:t>
            </a:r>
            <a:r>
              <a:rPr lang="en-US" sz="3200" b="1" dirty="0">
                <a:solidFill>
                  <a:srgbClr val="0070C0"/>
                </a:solidFill>
              </a:rPr>
              <a:t> PERFORMANCE INFORMATION</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xmlns="" val="2625798604"/>
              </p:ext>
            </p:extLst>
          </p:nvPr>
        </p:nvGraphicFramePr>
        <p:xfrm>
          <a:off x="85345" y="1143000"/>
          <a:ext cx="8982455" cy="4487355"/>
        </p:xfrm>
        <a:graphic>
          <a:graphicData uri="http://schemas.openxmlformats.org/drawingml/2006/table">
            <a:tbl>
              <a:tblPr firstRow="1" firstCol="1" bandRow="1"/>
              <a:tblGrid>
                <a:gridCol w="1074380">
                  <a:extLst>
                    <a:ext uri="{9D8B030D-6E8A-4147-A177-3AD203B41FA5}">
                      <a16:colId xmlns:a16="http://schemas.microsoft.com/office/drawing/2014/main" xmlns="" val="20000"/>
                    </a:ext>
                  </a:extLst>
                </a:gridCol>
                <a:gridCol w="1227568">
                  <a:extLst>
                    <a:ext uri="{9D8B030D-6E8A-4147-A177-3AD203B41FA5}">
                      <a16:colId xmlns:a16="http://schemas.microsoft.com/office/drawing/2014/main" xmlns="" val="20001"/>
                    </a:ext>
                  </a:extLst>
                </a:gridCol>
                <a:gridCol w="1214428">
                  <a:extLst>
                    <a:ext uri="{9D8B030D-6E8A-4147-A177-3AD203B41FA5}">
                      <a16:colId xmlns:a16="http://schemas.microsoft.com/office/drawing/2014/main" xmlns="" val="20002"/>
                    </a:ext>
                  </a:extLst>
                </a:gridCol>
                <a:gridCol w="1176012">
                  <a:extLst>
                    <a:ext uri="{9D8B030D-6E8A-4147-A177-3AD203B41FA5}">
                      <a16:colId xmlns:a16="http://schemas.microsoft.com/office/drawing/2014/main" xmlns="" val="20003"/>
                    </a:ext>
                  </a:extLst>
                </a:gridCol>
                <a:gridCol w="1053096">
                  <a:extLst>
                    <a:ext uri="{9D8B030D-6E8A-4147-A177-3AD203B41FA5}">
                      <a16:colId xmlns:a16="http://schemas.microsoft.com/office/drawing/2014/main" xmlns="" val="20004"/>
                    </a:ext>
                  </a:extLst>
                </a:gridCol>
                <a:gridCol w="1091056">
                  <a:extLst>
                    <a:ext uri="{9D8B030D-6E8A-4147-A177-3AD203B41FA5}">
                      <a16:colId xmlns:a16="http://schemas.microsoft.com/office/drawing/2014/main" xmlns="" val="20005"/>
                    </a:ext>
                  </a:extLst>
                </a:gridCol>
                <a:gridCol w="1091056">
                  <a:extLst>
                    <a:ext uri="{9D8B030D-6E8A-4147-A177-3AD203B41FA5}">
                      <a16:colId xmlns:a16="http://schemas.microsoft.com/office/drawing/2014/main" xmlns="" val="20006"/>
                    </a:ext>
                  </a:extLst>
                </a:gridCol>
                <a:gridCol w="1054859">
                  <a:extLst>
                    <a:ext uri="{9D8B030D-6E8A-4147-A177-3AD203B41FA5}">
                      <a16:colId xmlns:a16="http://schemas.microsoft.com/office/drawing/2014/main" xmlns="" val="20007"/>
                    </a:ext>
                  </a:extLst>
                </a:gridCol>
              </a:tblGrid>
              <a:tr h="126316">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effectLst/>
                          <a:latin typeface="Calibri"/>
                          <a:ea typeface="Calibri"/>
                          <a:cs typeface="Times New Roman"/>
                        </a:rPr>
                        <a:t>Performance Indicators</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effectLst/>
                          <a:latin typeface="Calibri"/>
                          <a:ea typeface="Calibri"/>
                          <a:cs typeface="Times New Roman"/>
                        </a:rPr>
                        <a:t>Targets for 2016/17 as per Annual Performance Plan (APP)</a:t>
                      </a:r>
                      <a:endParaRPr lang="en-ZA" sz="100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800" b="1" dirty="0">
                          <a:effectLst/>
                          <a:latin typeface="Calibri"/>
                          <a:ea typeface="Calibri"/>
                          <a:cs typeface="Times New Roman"/>
                        </a:rPr>
                        <a:t>Quarter 1</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rowSpan="2"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800" b="1" dirty="0">
                          <a:effectLst/>
                          <a:latin typeface="Calibri"/>
                          <a:ea typeface="Calibri"/>
                          <a:cs typeface="Times New Roman"/>
                        </a:rPr>
                        <a:t>Comments</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rowSpan="2" hMerge="1">
                  <a:txBody>
                    <a:bodyPr/>
                    <a:lstStyle/>
                    <a:p>
                      <a:endParaRPr lang="en-ZA"/>
                    </a:p>
                  </a:txBody>
                  <a:tcPr/>
                </a:tc>
                <a:tc rowSpan="2" hMerge="1">
                  <a:txBody>
                    <a:bodyPr/>
                    <a:lstStyle/>
                    <a:p>
                      <a:endParaRPr lang="en-ZA"/>
                    </a:p>
                  </a:txBody>
                  <a:tcPr/>
                </a:tc>
                <a:extLst>
                  <a:ext uri="{0D108BD9-81ED-4DB2-BD59-A6C34878D82A}">
                    <a16:rowId xmlns:a16="http://schemas.microsoft.com/office/drawing/2014/main" xmlns="" val="10000"/>
                  </a:ext>
                </a:extLst>
              </a:tr>
              <a:tr h="126316">
                <a:tc vMerge="1">
                  <a:txBody>
                    <a:bodyPr/>
                    <a:lstStyle/>
                    <a:p>
                      <a:endParaRPr lang="en-ZA"/>
                    </a:p>
                  </a:txBody>
                  <a:tcPr/>
                </a:tc>
                <a:tc vMerge="1">
                  <a:txBody>
                    <a:bodyPr/>
                    <a:lstStyle/>
                    <a:p>
                      <a:endParaRPr lang="en-ZA"/>
                    </a:p>
                  </a:txBody>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800" b="1" dirty="0">
                          <a:effectLst/>
                          <a:latin typeface="Calibri"/>
                          <a:ea typeface="Calibri"/>
                          <a:cs typeface="Times New Roman"/>
                        </a:rPr>
                        <a:t>Progress</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gridSpan="3" vMerge="1">
                  <a:txBody>
                    <a:bodyPr/>
                    <a:lstStyle/>
                    <a:p>
                      <a:endParaRPr lang="en-ZA"/>
                    </a:p>
                  </a:txBody>
                  <a:tcPr/>
                </a:tc>
                <a:tc hMerge="1" vMerge="1">
                  <a:txBody>
                    <a:bodyPr/>
                    <a:lstStyle/>
                    <a:p>
                      <a:endParaRPr lang="en-ZA"/>
                    </a:p>
                  </a:txBody>
                  <a:tcPr/>
                </a:tc>
                <a:tc hMerge="1" vMerge="1">
                  <a:txBody>
                    <a:bodyPr/>
                    <a:lstStyle/>
                    <a:p>
                      <a:endParaRPr lang="en-ZA"/>
                    </a:p>
                  </a:txBody>
                  <a:tcPr/>
                </a:tc>
                <a:extLst>
                  <a:ext uri="{0D108BD9-81ED-4DB2-BD59-A6C34878D82A}">
                    <a16:rowId xmlns:a16="http://schemas.microsoft.com/office/drawing/2014/main" xmlns="" val="10001"/>
                  </a:ext>
                </a:extLst>
              </a:tr>
              <a:tr h="448273">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effectLst/>
                          <a:latin typeface="Calibri"/>
                          <a:ea typeface="Calibri"/>
                          <a:cs typeface="Times New Roman"/>
                        </a:rPr>
                        <a:t>Quarter 1 Target as per APP</a:t>
                      </a:r>
                      <a:endParaRPr lang="en-ZA" sz="100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effectLst/>
                          <a:latin typeface="Calibri"/>
                          <a:ea typeface="Calibri"/>
                          <a:cs typeface="Times New Roman"/>
                        </a:rPr>
                        <a:t>Quarter 1 output – preliminary </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effectLst/>
                          <a:latin typeface="Calibri"/>
                          <a:ea typeface="Calibri"/>
                          <a:cs typeface="Times New Roman"/>
                        </a:rPr>
                        <a:t>Deviation (Actual)</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dirty="0">
                          <a:effectLst/>
                          <a:latin typeface="Calibri"/>
                          <a:ea typeface="Calibri"/>
                          <a:cs typeface="Times New Roman"/>
                        </a:rPr>
                        <a:t>Status </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effectLst/>
                          <a:latin typeface="Calibri"/>
                          <a:ea typeface="Calibri"/>
                          <a:cs typeface="Times New Roman"/>
                        </a:rPr>
                        <a:t>Reason for Deviation </a:t>
                      </a:r>
                      <a:endParaRPr lang="en-ZA" sz="100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800" b="1">
                          <a:effectLst/>
                          <a:latin typeface="Calibri"/>
                          <a:ea typeface="Calibri"/>
                          <a:cs typeface="Times New Roman"/>
                        </a:rPr>
                        <a:t>Planned Action</a:t>
                      </a:r>
                      <a:endParaRPr lang="en-ZA" sz="100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2"/>
                  </a:ext>
                </a:extLst>
              </a:tr>
              <a:tr h="226199">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700" b="1" dirty="0">
                          <a:solidFill>
                            <a:srgbClr val="000000"/>
                          </a:solidFill>
                          <a:effectLst/>
                          <a:latin typeface="Calibri"/>
                          <a:ea typeface="Calibri"/>
                          <a:cs typeface="Times New Roman"/>
                        </a:rPr>
                        <a:t> </a:t>
                      </a:r>
                      <a:endParaRPr lang="en-ZA" sz="1000" dirty="0">
                        <a:effectLst/>
                        <a:latin typeface="Calibri"/>
                        <a:ea typeface="Calibri"/>
                        <a:cs typeface="Times New Roman"/>
                      </a:endParaRPr>
                    </a:p>
                    <a:p>
                      <a:pPr>
                        <a:lnSpc>
                          <a:spcPct val="107000"/>
                        </a:lnSpc>
                        <a:spcAft>
                          <a:spcPts val="0"/>
                        </a:spcAft>
                      </a:pPr>
                      <a:r>
                        <a:rPr lang="en-ZA" sz="700" b="1" dirty="0">
                          <a:solidFill>
                            <a:srgbClr val="000000"/>
                          </a:solidFill>
                          <a:effectLst/>
                          <a:latin typeface="Calibri"/>
                          <a:ea typeface="Calibri"/>
                          <a:cs typeface="Times New Roman"/>
                        </a:rPr>
                        <a:t>Sub-Programme 1: South African Judicial Education Institute (SAJEI) </a:t>
                      </a:r>
                      <a:endParaRPr lang="en-ZA" sz="1000"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3"/>
                  </a:ext>
                </a:extLst>
              </a:tr>
              <a:tr h="103387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Calibri"/>
                          <a:ea typeface="Calibri"/>
                          <a:cs typeface="Times New Roman"/>
                        </a:rPr>
                        <a:t>Number of judicial education</a:t>
                      </a:r>
                      <a:br>
                        <a:rPr lang="en-ZA" sz="900" b="1" dirty="0">
                          <a:solidFill>
                            <a:srgbClr val="000000"/>
                          </a:solidFill>
                          <a:effectLst/>
                          <a:latin typeface="Calibri"/>
                          <a:ea typeface="Calibri"/>
                          <a:cs typeface="Times New Roman"/>
                        </a:rPr>
                      </a:br>
                      <a:r>
                        <a:rPr lang="en-ZA" sz="900" b="1" dirty="0">
                          <a:solidFill>
                            <a:srgbClr val="000000"/>
                          </a:solidFill>
                          <a:effectLst/>
                          <a:latin typeface="Calibri"/>
                          <a:ea typeface="Calibri"/>
                          <a:cs typeface="Times New Roman"/>
                        </a:rPr>
                        <a:t>courses conducted</a:t>
                      </a:r>
                      <a:endParaRPr lang="en-ZA" sz="900" b="1"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70</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5</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9</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-4</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a:ea typeface="Times New Roman"/>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Results of Stakeholder Engagement sessions with Leadership of Lower Court Judiciary</a:t>
                      </a:r>
                      <a:endParaRPr lang="en-ZA" sz="900" b="1">
                        <a:effectLst/>
                        <a:latin typeface="Calibri"/>
                        <a:ea typeface="Calibri"/>
                        <a:cs typeface="Times New Roman"/>
                      </a:endParaRPr>
                    </a:p>
                    <a:p>
                      <a:pPr>
                        <a:lnSpc>
                          <a:spcPct val="107000"/>
                        </a:lnSpc>
                        <a:spcAft>
                          <a:spcPts val="0"/>
                        </a:spcAft>
                      </a:pPr>
                      <a:r>
                        <a:rPr lang="en-ZA" sz="900" b="1">
                          <a:solidFill>
                            <a:srgbClr val="000000"/>
                          </a:solidFill>
                          <a:effectLst/>
                          <a:latin typeface="Calibri"/>
                          <a:ea typeface="Calibri"/>
                          <a:cs typeface="Times New Roman"/>
                        </a:rPr>
                        <a:t> </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N/A</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89645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M and E framework for judicial education</a:t>
                      </a:r>
                      <a:br>
                        <a:rPr lang="en-ZA" sz="900" b="1">
                          <a:solidFill>
                            <a:srgbClr val="000000"/>
                          </a:solidFill>
                          <a:effectLst/>
                          <a:latin typeface="Calibri"/>
                          <a:ea typeface="Calibri"/>
                          <a:cs typeface="Times New Roman"/>
                        </a:rPr>
                      </a:br>
                      <a:r>
                        <a:rPr lang="en-ZA" sz="900" b="1">
                          <a:solidFill>
                            <a:srgbClr val="000000"/>
                          </a:solidFill>
                          <a:effectLst/>
                          <a:latin typeface="Calibri"/>
                          <a:ea typeface="Calibri"/>
                          <a:cs typeface="Times New Roman"/>
                        </a:rPr>
                        <a:t>and training developed and implemented</a:t>
                      </a:r>
                      <a:endParaRPr lang="en-ZA" sz="900" b="1">
                        <a:effectLst/>
                        <a:latin typeface="Calibri"/>
                        <a:ea typeface="Calibri"/>
                        <a:cs typeface="Times New Roman"/>
                      </a:endParaRPr>
                    </a:p>
                    <a:p>
                      <a:pPr>
                        <a:lnSpc>
                          <a:spcPct val="107000"/>
                        </a:lnSpc>
                        <a:spcAft>
                          <a:spcPts val="0"/>
                        </a:spcAft>
                      </a:pPr>
                      <a:r>
                        <a:rPr lang="en-ZA" sz="900" b="1">
                          <a:solidFill>
                            <a:srgbClr val="000000"/>
                          </a:solidFill>
                          <a:effectLst/>
                          <a:latin typeface="Calibri"/>
                          <a:ea typeface="Calibri"/>
                          <a:cs typeface="Times New Roman"/>
                        </a:rPr>
                        <a:t> </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M&amp;E</a:t>
                      </a:r>
                      <a:br>
                        <a:rPr lang="en-ZA" sz="900" b="1">
                          <a:solidFill>
                            <a:srgbClr val="000000"/>
                          </a:solidFill>
                          <a:effectLst/>
                          <a:latin typeface="Calibri"/>
                          <a:ea typeface="Calibri"/>
                          <a:cs typeface="Times New Roman"/>
                        </a:rPr>
                      </a:br>
                      <a:r>
                        <a:rPr lang="en-ZA" sz="900" b="1">
                          <a:solidFill>
                            <a:srgbClr val="000000"/>
                          </a:solidFill>
                          <a:effectLst/>
                          <a:latin typeface="Calibri"/>
                          <a:ea typeface="Calibri"/>
                          <a:cs typeface="Times New Roman"/>
                        </a:rPr>
                        <a:t>Framework</a:t>
                      </a:r>
                      <a:br>
                        <a:rPr lang="en-ZA" sz="900" b="1">
                          <a:solidFill>
                            <a:srgbClr val="000000"/>
                          </a:solidFill>
                          <a:effectLst/>
                          <a:latin typeface="Calibri"/>
                          <a:ea typeface="Calibri"/>
                          <a:cs typeface="Times New Roman"/>
                        </a:rPr>
                      </a:br>
                      <a:r>
                        <a:rPr lang="en-ZA" sz="900" b="1">
                          <a:solidFill>
                            <a:srgbClr val="000000"/>
                          </a:solidFill>
                          <a:effectLst/>
                          <a:latin typeface="Calibri"/>
                          <a:ea typeface="Calibri"/>
                          <a:cs typeface="Times New Roman"/>
                        </a:rPr>
                        <a:t>approved</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N/A</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N/A</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Calibri"/>
                          <a:ea typeface="Times New Roman"/>
                          <a:cs typeface="Times New Roman"/>
                        </a:rPr>
                        <a:t>N/A</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effectLst/>
                          <a:latin typeface="Calibri"/>
                          <a:ea typeface="Calibri"/>
                          <a:cs typeface="Times New Roman"/>
                        </a:rPr>
                        <a:t>N/A</a:t>
                      </a: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effectLst/>
                          <a:latin typeface="Calibri"/>
                          <a:ea typeface="Calibri"/>
                          <a:cs typeface="Times New Roman"/>
                        </a:rPr>
                        <a:t>N/A</a:t>
                      </a: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90707">
                <a:tc gridSpan="8">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Calibri"/>
                          <a:ea typeface="Calibri"/>
                          <a:cs typeface="Times New Roman"/>
                        </a:rPr>
                        <a:t> </a:t>
                      </a:r>
                      <a:endParaRPr lang="en-ZA" sz="900" b="1" dirty="0">
                        <a:effectLst/>
                        <a:latin typeface="Calibri"/>
                        <a:ea typeface="Calibri"/>
                        <a:cs typeface="Times New Roman"/>
                      </a:endParaRPr>
                    </a:p>
                    <a:p>
                      <a:pPr>
                        <a:lnSpc>
                          <a:spcPct val="107000"/>
                        </a:lnSpc>
                        <a:spcAft>
                          <a:spcPts val="0"/>
                        </a:spcAft>
                      </a:pPr>
                      <a:r>
                        <a:rPr lang="en-ZA" sz="900" b="1" dirty="0">
                          <a:solidFill>
                            <a:srgbClr val="000000"/>
                          </a:solidFill>
                          <a:effectLst/>
                          <a:latin typeface="Calibri"/>
                          <a:ea typeface="Calibri"/>
                          <a:cs typeface="Times New Roman"/>
                        </a:rPr>
                        <a:t>Sub-Programme 2: Judicial Policy and Research  </a:t>
                      </a:r>
                      <a:endParaRPr lang="en-ZA" sz="900" b="1"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dirty="0"/>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6"/>
                  </a:ext>
                </a:extLst>
              </a:tr>
              <a:tr h="119526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Percentage of legal advisory opinions on</a:t>
                      </a:r>
                      <a:br>
                        <a:rPr lang="en-ZA" sz="900" b="1">
                          <a:solidFill>
                            <a:srgbClr val="000000"/>
                          </a:solidFill>
                          <a:effectLst/>
                          <a:latin typeface="Calibri"/>
                          <a:ea typeface="Calibri"/>
                          <a:cs typeface="Times New Roman"/>
                        </a:rPr>
                      </a:br>
                      <a:r>
                        <a:rPr lang="en-ZA" sz="900" b="1">
                          <a:solidFill>
                            <a:srgbClr val="000000"/>
                          </a:solidFill>
                          <a:effectLst/>
                          <a:latin typeface="Calibri"/>
                          <a:ea typeface="Calibri"/>
                          <a:cs typeface="Times New Roman"/>
                        </a:rPr>
                        <a:t>policy development and research services</a:t>
                      </a:r>
                      <a:br>
                        <a:rPr lang="en-ZA" sz="900" b="1">
                          <a:solidFill>
                            <a:srgbClr val="000000"/>
                          </a:solidFill>
                          <a:effectLst/>
                          <a:latin typeface="Calibri"/>
                          <a:ea typeface="Calibri"/>
                          <a:cs typeface="Times New Roman"/>
                        </a:rPr>
                      </a:br>
                      <a:r>
                        <a:rPr lang="en-ZA" sz="900" b="1">
                          <a:solidFill>
                            <a:srgbClr val="000000"/>
                          </a:solidFill>
                          <a:effectLst/>
                          <a:latin typeface="Calibri"/>
                          <a:ea typeface="Calibri"/>
                          <a:cs typeface="Times New Roman"/>
                        </a:rPr>
                        <a:t>provided within 15 days of receipt</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80%</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80%</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100%</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-20%</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endParaRPr lang="en-ZA" sz="900" b="1" dirty="0">
                        <a:solidFill>
                          <a:srgbClr val="FF0000"/>
                        </a:solidFill>
                        <a:effectLst/>
                        <a:latin typeface="Arial Narrow"/>
                        <a:ea typeface="Times New Roman"/>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a:solidFill>
                            <a:srgbClr val="000000"/>
                          </a:solidFill>
                          <a:effectLst/>
                          <a:latin typeface="Calibri"/>
                          <a:ea typeface="Calibri"/>
                          <a:cs typeface="Times New Roman"/>
                        </a:rPr>
                        <a:t>All legal advisory opinions were finalised within 15 days of request.  </a:t>
                      </a:r>
                      <a:endParaRPr lang="en-ZA" sz="900" b="1">
                        <a:effectLst/>
                        <a:latin typeface="Calibri"/>
                        <a:ea typeface="Calibri"/>
                        <a:cs typeface="Times New Roman"/>
                      </a:endParaRPr>
                    </a:p>
                    <a:p>
                      <a:pPr>
                        <a:lnSpc>
                          <a:spcPct val="107000"/>
                        </a:lnSpc>
                        <a:spcAft>
                          <a:spcPts val="0"/>
                        </a:spcAft>
                      </a:pPr>
                      <a:r>
                        <a:rPr lang="en-ZA" sz="900" b="1">
                          <a:solidFill>
                            <a:srgbClr val="000000"/>
                          </a:solidFill>
                          <a:effectLst/>
                          <a:latin typeface="Calibri"/>
                          <a:ea typeface="Calibri"/>
                          <a:cs typeface="Times New Roman"/>
                        </a:rPr>
                        <a:t> </a:t>
                      </a:r>
                      <a:endParaRPr lang="en-ZA" sz="900" b="1">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900" b="1" dirty="0">
                          <a:solidFill>
                            <a:srgbClr val="000000"/>
                          </a:solidFill>
                          <a:effectLst/>
                          <a:latin typeface="Calibri"/>
                          <a:ea typeface="Calibri"/>
                          <a:cs typeface="Times New Roman"/>
                        </a:rPr>
                        <a:t>N/A</a:t>
                      </a:r>
                      <a:endParaRPr lang="en-ZA" sz="900" b="1" dirty="0">
                        <a:effectLst/>
                        <a:latin typeface="Calibri"/>
                        <a:ea typeface="Calibri"/>
                        <a:cs typeface="Times New Roman"/>
                      </a:endParaRPr>
                    </a:p>
                  </a:txBody>
                  <a:tcPr marL="62212" marR="622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pic>
        <p:nvPicPr>
          <p:cNvPr id="11"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71876" y="2335650"/>
            <a:ext cx="361950" cy="352425"/>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29" descr="green smile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71876" y="4724400"/>
            <a:ext cx="361950" cy="3524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33</a:t>
            </a:fld>
            <a:endParaRPr lang="en-US"/>
          </a:p>
        </p:txBody>
      </p:sp>
    </p:spTree>
    <p:extLst>
      <p:ext uri="{BB962C8B-B14F-4D97-AF65-F5344CB8AC3E}">
        <p14:creationId xmlns:p14="http://schemas.microsoft.com/office/powerpoint/2010/main" xmlns="" val="3706822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547610"/>
            <a:ext cx="9067800" cy="1143000"/>
          </a:xfrm>
        </p:spPr>
        <p:txBody>
          <a:bodyPr>
            <a:normAutofit/>
          </a:bodyPr>
          <a:lstStyle/>
          <a:p>
            <a:pPr lvl="0" eaLnBrk="0" fontAlgn="base" hangingPunct="0">
              <a:spcBef>
                <a:spcPct val="20000"/>
              </a:spcBef>
              <a:spcAft>
                <a:spcPct val="0"/>
              </a:spcAft>
            </a:pPr>
            <a:r>
              <a:rPr lang="en-ZA" sz="3200" b="1" kern="0" dirty="0">
                <a:solidFill>
                  <a:srgbClr val="0070C0"/>
                </a:solidFill>
                <a:latin typeface="Arial"/>
                <a:ea typeface="+mn-ea"/>
                <a:cs typeface="+mn-cs"/>
              </a:rPr>
              <a:t>STATISTICAL INFORMATION</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90600" y="4191000"/>
            <a:ext cx="7543800" cy="762000"/>
          </a:xfrm>
        </p:spPr>
        <p:txBody>
          <a:bodyPr>
            <a:normAutofit/>
          </a:bodyPr>
          <a:lstStyle/>
          <a:p>
            <a:pPr marL="0" lvl="0" indent="0" algn="ctr" eaLnBrk="0" fontAlgn="base" hangingPunct="0">
              <a:spcAft>
                <a:spcPct val="0"/>
              </a:spcAft>
              <a:buNone/>
            </a:pPr>
            <a:r>
              <a:rPr lang="en-ZA" sz="2800" b="1" kern="0" cap="all" dirty="0">
                <a:solidFill>
                  <a:srgbClr val="0070C0"/>
                </a:solidFill>
                <a:latin typeface="Arial"/>
                <a:ea typeface="+mj-ea"/>
                <a:cs typeface="+mj-cs"/>
              </a:rPr>
              <a:t>Programme 2 &amp;3</a:t>
            </a:r>
            <a:endParaRPr lang="en-ZA" sz="2400" b="1" kern="0" dirty="0">
              <a:solidFill>
                <a:srgbClr val="0070C0"/>
              </a:solidFill>
              <a:latin typeface="Arial"/>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34</a:t>
            </a:fld>
            <a:endParaRPr lang="en-US"/>
          </a:p>
        </p:txBody>
      </p:sp>
    </p:spTree>
    <p:extLst>
      <p:ext uri="{BB962C8B-B14F-4D97-AF65-F5344CB8AC3E}">
        <p14:creationId xmlns:p14="http://schemas.microsoft.com/office/powerpoint/2010/main" xmlns="" val="3939955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17060" y="0"/>
            <a:ext cx="9144000" cy="1143000"/>
          </a:xfrm>
        </p:spPr>
        <p:txBody>
          <a:bodyPr>
            <a:normAutofit/>
          </a:bodyPr>
          <a:lstStyle/>
          <a:p>
            <a:r>
              <a:rPr lang="en-ZA" sz="3200" b="1" dirty="0">
                <a:solidFill>
                  <a:srgbClr val="0070C0"/>
                </a:solidFill>
              </a:rPr>
              <a:t>STATISTICAL INFORMATION</a:t>
            </a:r>
            <a:endParaRPr lang="en-US" sz="3200" b="1"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401970410"/>
              </p:ext>
            </p:extLst>
          </p:nvPr>
        </p:nvGraphicFramePr>
        <p:xfrm>
          <a:off x="126195" y="980729"/>
          <a:ext cx="8865404" cy="4593057"/>
        </p:xfrm>
        <a:graphic>
          <a:graphicData uri="http://schemas.openxmlformats.org/drawingml/2006/table">
            <a:tbl>
              <a:tblPr firstRow="1" firstCol="1" bandRow="1"/>
              <a:tblGrid>
                <a:gridCol w="487776">
                  <a:extLst>
                    <a:ext uri="{9D8B030D-6E8A-4147-A177-3AD203B41FA5}">
                      <a16:colId xmlns:a16="http://schemas.microsoft.com/office/drawing/2014/main" xmlns="" val="20000"/>
                    </a:ext>
                  </a:extLst>
                </a:gridCol>
                <a:gridCol w="4056195">
                  <a:extLst>
                    <a:ext uri="{9D8B030D-6E8A-4147-A177-3AD203B41FA5}">
                      <a16:colId xmlns:a16="http://schemas.microsoft.com/office/drawing/2014/main" xmlns="" val="20001"/>
                    </a:ext>
                  </a:extLst>
                </a:gridCol>
                <a:gridCol w="1158267">
                  <a:extLst>
                    <a:ext uri="{9D8B030D-6E8A-4147-A177-3AD203B41FA5}">
                      <a16:colId xmlns:a16="http://schemas.microsoft.com/office/drawing/2014/main" xmlns="" val="20002"/>
                    </a:ext>
                  </a:extLst>
                </a:gridCol>
                <a:gridCol w="890974">
                  <a:extLst>
                    <a:ext uri="{9D8B030D-6E8A-4147-A177-3AD203B41FA5}">
                      <a16:colId xmlns:a16="http://schemas.microsoft.com/office/drawing/2014/main" xmlns="" val="20003"/>
                    </a:ext>
                  </a:extLst>
                </a:gridCol>
                <a:gridCol w="1158267">
                  <a:extLst>
                    <a:ext uri="{9D8B030D-6E8A-4147-A177-3AD203B41FA5}">
                      <a16:colId xmlns:a16="http://schemas.microsoft.com/office/drawing/2014/main" xmlns="" val="20004"/>
                    </a:ext>
                  </a:extLst>
                </a:gridCol>
                <a:gridCol w="1113925">
                  <a:extLst>
                    <a:ext uri="{9D8B030D-6E8A-4147-A177-3AD203B41FA5}">
                      <a16:colId xmlns:a16="http://schemas.microsoft.com/office/drawing/2014/main" xmlns="" val="20005"/>
                    </a:ext>
                  </a:extLst>
                </a:gridCol>
              </a:tblGrid>
              <a:tr h="5971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No</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Performance Indicator</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2016/17 Annual Target</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Quarter 1 Target as per APP</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Quarter 1 output -Preliminary</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Deviation </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0"/>
                  </a:ext>
                </a:extLst>
              </a:tr>
              <a:tr h="520862">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dirty="0">
                          <a:solidFill>
                            <a:srgbClr val="000000"/>
                          </a:solidFill>
                          <a:effectLst/>
                          <a:latin typeface="Calibri"/>
                          <a:ea typeface="Times New Roman"/>
                          <a:cs typeface="Times New Roman"/>
                        </a:rPr>
                        <a:t>PROGRAMME 2: JUDICIAL SUPPORT AND COURT ADMINISTRATION</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427849">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a:solidFill>
                            <a:srgbClr val="000000"/>
                          </a:solidFill>
                          <a:effectLst/>
                          <a:latin typeface="Calibri"/>
                          <a:ea typeface="Times New Roman"/>
                          <a:cs typeface="Times New Roman"/>
                        </a:rPr>
                        <a:t>Sub-Programme 3: Constitutional Court</a:t>
                      </a:r>
                      <a:endParaRPr lang="en-ZA"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208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1</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80</a:t>
                      </a:r>
                      <a:r>
                        <a:rPr lang="en-ZA" sz="1000" b="1" dirty="0" smtClean="0">
                          <a:solidFill>
                            <a:srgbClr val="000000"/>
                          </a:solidFill>
                          <a:effectLst/>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80%</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31</a:t>
                      </a:r>
                      <a:r>
                        <a:rPr lang="en-ZA" sz="1000" b="1" dirty="0" smtClean="0">
                          <a:solidFill>
                            <a:srgbClr val="000000"/>
                          </a:solidFill>
                          <a:effectLst/>
                          <a:latin typeface="Calibri"/>
                          <a:ea typeface="Times New Roman"/>
                          <a:cs typeface="Times New Roman"/>
                        </a:rPr>
                        <a:t>%</a:t>
                      </a:r>
                    </a:p>
                    <a:p>
                      <a:pPr marL="0" marR="0" indent="0" algn="r" defTabSz="914400" rtl="0" eaLnBrk="1" fontAlgn="auto" latinLnBrk="0" hangingPunct="1">
                        <a:lnSpc>
                          <a:spcPct val="107000"/>
                        </a:lnSpc>
                        <a:spcBef>
                          <a:spcPts val="0"/>
                        </a:spcBef>
                        <a:spcAft>
                          <a:spcPts val="0"/>
                        </a:spcAft>
                        <a:buClrTx/>
                        <a:buSzTx/>
                        <a:buFontTx/>
                        <a:buNone/>
                        <a:tabLst/>
                        <a:defRPr/>
                      </a:pPr>
                      <a:r>
                        <a:rPr lang="en-ZA" sz="1000" b="1" dirty="0" smtClean="0">
                          <a:solidFill>
                            <a:srgbClr val="000000"/>
                          </a:solidFill>
                          <a:effectLst/>
                          <a:latin typeface="+mn-lt"/>
                          <a:ea typeface="Calibri"/>
                          <a:cs typeface="Times New Roman"/>
                        </a:rPr>
                        <a:t>(49/159)</a:t>
                      </a:r>
                      <a:endParaRPr lang="en-ZA" sz="1100" b="1"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49%</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23226">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a:solidFill>
                            <a:srgbClr val="000000"/>
                          </a:solidFill>
                          <a:effectLst/>
                          <a:latin typeface="Calibri"/>
                          <a:ea typeface="Times New Roman"/>
                          <a:cs typeface="Times New Roman"/>
                        </a:rPr>
                        <a:t>Sub-Programme 4: Supreme Court of Appeal</a:t>
                      </a:r>
                      <a:endParaRPr lang="en-ZA"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4"/>
                  </a:ext>
                </a:extLst>
              </a:tr>
              <a:tr h="30771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2</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80</a:t>
                      </a:r>
                      <a:r>
                        <a:rPr lang="en-ZA" sz="1000" b="1" dirty="0" smtClean="0">
                          <a:solidFill>
                            <a:srgbClr val="000000"/>
                          </a:solidFill>
                          <a:effectLst/>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80%</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83</a:t>
                      </a:r>
                      <a:r>
                        <a:rPr lang="en-ZA" sz="1000" b="1" dirty="0" smtClean="0">
                          <a:solidFill>
                            <a:srgbClr val="000000"/>
                          </a:solidFill>
                          <a:effectLst/>
                          <a:latin typeface="Calibri"/>
                          <a:ea typeface="Times New Roman"/>
                          <a:cs typeface="Times New Roman"/>
                        </a:rPr>
                        <a:t>%</a:t>
                      </a:r>
                    </a:p>
                    <a:p>
                      <a:pPr marL="0" marR="0" indent="0" algn="r" defTabSz="914400" rtl="0" eaLnBrk="1" fontAlgn="auto" latinLnBrk="0" hangingPunct="1">
                        <a:lnSpc>
                          <a:spcPct val="107000"/>
                        </a:lnSpc>
                        <a:spcBef>
                          <a:spcPts val="0"/>
                        </a:spcBef>
                        <a:spcAft>
                          <a:spcPts val="0"/>
                        </a:spcAft>
                        <a:buClrTx/>
                        <a:buSzTx/>
                        <a:buFontTx/>
                        <a:buNone/>
                        <a:tabLst/>
                        <a:defRPr/>
                      </a:pPr>
                      <a:r>
                        <a:rPr lang="en-ZA" sz="1000" b="1" dirty="0" smtClean="0">
                          <a:solidFill>
                            <a:srgbClr val="000000"/>
                          </a:solidFill>
                          <a:effectLst/>
                          <a:latin typeface="+mn-lt"/>
                          <a:ea typeface="Calibri"/>
                          <a:cs typeface="Times New Roman"/>
                        </a:rPr>
                        <a:t>(59</a:t>
                      </a:r>
                      <a:r>
                        <a:rPr lang="en-ZA" sz="1000" b="1" baseline="0" dirty="0" smtClean="0">
                          <a:solidFill>
                            <a:srgbClr val="000000"/>
                          </a:solidFill>
                          <a:effectLst/>
                          <a:latin typeface="+mn-lt"/>
                          <a:ea typeface="Calibri"/>
                          <a:cs typeface="Times New Roman"/>
                        </a:rPr>
                        <a:t>/71)</a:t>
                      </a:r>
                      <a:endParaRPr lang="en-ZA" sz="1000" b="1" dirty="0" smtClean="0">
                        <a:solidFill>
                          <a:srgbClr val="000000"/>
                        </a:solidFill>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-3%</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23226">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a:solidFill>
                            <a:srgbClr val="000000"/>
                          </a:solidFill>
                          <a:effectLst/>
                          <a:latin typeface="Calibri"/>
                          <a:ea typeface="Times New Roman"/>
                          <a:cs typeface="Times New Roman"/>
                        </a:rPr>
                        <a:t>Sub-Programme 5: High Courts</a:t>
                      </a:r>
                      <a:endParaRPr lang="en-ZA" sz="1100" b="1">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6"/>
                  </a:ext>
                </a:extLst>
              </a:tr>
              <a:tr h="43560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effectLst/>
                          <a:latin typeface="Calibri"/>
                          <a:ea typeface="Times New Roman"/>
                          <a:cs typeface="Times New Roman"/>
                        </a:rPr>
                        <a:t>3</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effectLst/>
                          <a:latin typeface="Calibri"/>
                          <a:ea typeface="Times New Roman"/>
                          <a:cs typeface="Times New Roman"/>
                        </a:rPr>
                        <a:t>Number of cases in the High Courts which are on the roll for more than 12 months</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smtClean="0">
                          <a:effectLst/>
                          <a:latin typeface="Calibri"/>
                          <a:ea typeface="Times New Roman"/>
                          <a:cs typeface="Times New Roman"/>
                        </a:rPr>
                        <a:t>156</a:t>
                      </a:r>
                    </a:p>
                    <a:p>
                      <a:pPr algn="r">
                        <a:lnSpc>
                          <a:spcPct val="107000"/>
                        </a:lnSpc>
                        <a:spcAft>
                          <a:spcPts val="0"/>
                        </a:spcAft>
                      </a:pP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effectLst/>
                          <a:latin typeface="Calibri"/>
                          <a:ea typeface="Times New Roman"/>
                          <a:cs typeface="Times New Roman"/>
                        </a:rPr>
                        <a:t>-</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effectLst/>
                          <a:latin typeface="Calibri"/>
                          <a:ea typeface="Times New Roman"/>
                          <a:cs typeface="Times New Roman"/>
                        </a:rPr>
                        <a:t>N/A</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effectLst/>
                          <a:latin typeface="Calibri"/>
                          <a:ea typeface="Times New Roman"/>
                          <a:cs typeface="Times New Roman"/>
                        </a:rPr>
                        <a:t>N/A</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r h="42784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4</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criminal cases finalised with verdict</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64</a:t>
                      </a:r>
                      <a:r>
                        <a:rPr lang="en-ZA" sz="1000" b="1" dirty="0" smtClean="0">
                          <a:solidFill>
                            <a:srgbClr val="000000"/>
                          </a:solidFill>
                          <a:effectLst/>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64%</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43</a:t>
                      </a:r>
                      <a:r>
                        <a:rPr lang="en-ZA" sz="1000" b="1" dirty="0" smtClean="0">
                          <a:solidFill>
                            <a:srgbClr val="000000"/>
                          </a:solidFill>
                          <a:effectLst/>
                          <a:latin typeface="Calibri"/>
                          <a:ea typeface="Times New Roman"/>
                          <a:cs typeface="Times New Roman"/>
                        </a:rPr>
                        <a:t>%</a:t>
                      </a:r>
                    </a:p>
                    <a:p>
                      <a:pPr algn="r">
                        <a:lnSpc>
                          <a:spcPct val="107000"/>
                        </a:lnSpc>
                        <a:spcAft>
                          <a:spcPts val="0"/>
                        </a:spcAft>
                      </a:pPr>
                      <a:r>
                        <a:rPr lang="en-ZA" sz="1000" b="1" dirty="0" smtClean="0">
                          <a:solidFill>
                            <a:srgbClr val="000000"/>
                          </a:solidFill>
                          <a:effectLst/>
                          <a:latin typeface="+mn-lt"/>
                          <a:ea typeface="Calibri"/>
                          <a:cs typeface="Times New Roman"/>
                        </a:rPr>
                        <a:t>(420/976)</a:t>
                      </a:r>
                      <a:endParaRPr lang="en-ZA" sz="10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21%</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8"/>
                  </a:ext>
                </a:extLst>
              </a:tr>
              <a:tr h="5022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5</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civil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54</a:t>
                      </a:r>
                      <a:r>
                        <a:rPr lang="en-ZA" sz="1000" b="1" dirty="0" smtClean="0">
                          <a:solidFill>
                            <a:srgbClr val="000000"/>
                          </a:solidFill>
                          <a:effectLst/>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54%</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66</a:t>
                      </a:r>
                      <a:r>
                        <a:rPr lang="en-ZA" sz="1000" b="1" dirty="0" smtClean="0">
                          <a:solidFill>
                            <a:srgbClr val="000000"/>
                          </a:solidFill>
                          <a:effectLst/>
                          <a:latin typeface="Calibri"/>
                          <a:ea typeface="Times New Roman"/>
                          <a:cs typeface="Times New Roman"/>
                        </a:rPr>
                        <a:t>%</a:t>
                      </a:r>
                    </a:p>
                    <a:p>
                      <a:pPr marL="0" marR="0" indent="0" algn="r" defTabSz="914400" rtl="0" eaLnBrk="1" fontAlgn="auto" latinLnBrk="0" hangingPunct="1">
                        <a:lnSpc>
                          <a:spcPct val="107000"/>
                        </a:lnSpc>
                        <a:spcBef>
                          <a:spcPts val="0"/>
                        </a:spcBef>
                        <a:spcAft>
                          <a:spcPts val="0"/>
                        </a:spcAft>
                        <a:buClrTx/>
                        <a:buSzTx/>
                        <a:buFontTx/>
                        <a:buNone/>
                        <a:tabLst/>
                        <a:defRPr/>
                      </a:pPr>
                      <a:r>
                        <a:rPr lang="en-ZA" sz="1000" b="1" dirty="0" smtClean="0">
                          <a:solidFill>
                            <a:srgbClr val="000000"/>
                          </a:solidFill>
                          <a:effectLst/>
                          <a:latin typeface="+mn-lt"/>
                          <a:ea typeface="Calibri"/>
                          <a:cs typeface="Times New Roman"/>
                        </a:rPr>
                        <a:t>(25930/39175)</a:t>
                      </a:r>
                      <a:endParaRPr lang="en-ZA" sz="1100" b="1"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-12%</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9"/>
                  </a:ext>
                </a:extLst>
              </a:tr>
              <a:tr h="59527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6</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reserved judgments finalised in all Superior Courts</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70</a:t>
                      </a:r>
                      <a:r>
                        <a:rPr lang="en-ZA" sz="1000" b="1" dirty="0" smtClean="0">
                          <a:solidFill>
                            <a:srgbClr val="000000"/>
                          </a:solidFill>
                          <a:effectLst/>
                          <a:latin typeface="Calibri"/>
                          <a:ea typeface="Times New Roma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70%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75</a:t>
                      </a:r>
                      <a:r>
                        <a:rPr lang="en-ZA" sz="1000" b="1" dirty="0" smtClean="0">
                          <a:solidFill>
                            <a:srgbClr val="000000"/>
                          </a:solidFill>
                          <a:effectLst/>
                          <a:latin typeface="Calibri"/>
                          <a:ea typeface="Times New Roman"/>
                          <a:cs typeface="Times New Roman"/>
                        </a:rPr>
                        <a:t>%</a:t>
                      </a:r>
                    </a:p>
                    <a:p>
                      <a:pPr marL="0" marR="0" indent="0" algn="r" defTabSz="914400" rtl="0" eaLnBrk="1" fontAlgn="auto" latinLnBrk="0" hangingPunct="1">
                        <a:lnSpc>
                          <a:spcPct val="107000"/>
                        </a:lnSpc>
                        <a:spcBef>
                          <a:spcPts val="0"/>
                        </a:spcBef>
                        <a:spcAft>
                          <a:spcPts val="0"/>
                        </a:spcAft>
                        <a:buClrTx/>
                        <a:buSzTx/>
                        <a:buFontTx/>
                        <a:buNone/>
                        <a:tabLst/>
                        <a:defRPr/>
                      </a:pPr>
                      <a:r>
                        <a:rPr lang="en-ZA" sz="1000" b="1" dirty="0" smtClean="0">
                          <a:solidFill>
                            <a:srgbClr val="000000"/>
                          </a:solidFill>
                          <a:effectLst/>
                          <a:latin typeface="+mn-lt"/>
                          <a:ea typeface="Calibri"/>
                          <a:cs typeface="Times New Roman"/>
                        </a:rPr>
                        <a:t>(845/1126)</a:t>
                      </a:r>
                      <a:endParaRPr lang="en-ZA" sz="1100" b="1" dirty="0" smtClean="0">
                        <a:effectLst/>
                        <a:latin typeface="+mn-lt"/>
                        <a:ea typeface="Calibri"/>
                        <a:cs typeface="Times New Roman"/>
                      </a:endParaRPr>
                    </a:p>
                    <a:p>
                      <a:pPr algn="r">
                        <a:lnSpc>
                          <a:spcPct val="107000"/>
                        </a:lnSpc>
                        <a:spcAft>
                          <a:spcPts val="0"/>
                        </a:spcAft>
                      </a:pP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-5%</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10"/>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35</a:t>
            </a:fld>
            <a:endParaRPr lang="en-US"/>
          </a:p>
        </p:txBody>
      </p:sp>
    </p:spTree>
    <p:extLst>
      <p:ext uri="{BB962C8B-B14F-4D97-AF65-F5344CB8AC3E}">
        <p14:creationId xmlns:p14="http://schemas.microsoft.com/office/powerpoint/2010/main" xmlns="" val="32122319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17060" y="0"/>
            <a:ext cx="9144000" cy="1143000"/>
          </a:xfrm>
        </p:spPr>
        <p:txBody>
          <a:bodyPr>
            <a:normAutofit/>
          </a:bodyPr>
          <a:lstStyle/>
          <a:p>
            <a:r>
              <a:rPr lang="en-ZA" sz="3200" b="1" dirty="0">
                <a:solidFill>
                  <a:srgbClr val="0070C0"/>
                </a:solidFill>
              </a:rPr>
              <a:t>STATISTICAL INFORMATION (continues……..)</a:t>
            </a:r>
            <a:endParaRPr lang="en-US" sz="3200" b="1"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039130713"/>
              </p:ext>
            </p:extLst>
          </p:nvPr>
        </p:nvGraphicFramePr>
        <p:xfrm>
          <a:off x="76199" y="980728"/>
          <a:ext cx="8991601" cy="2552759"/>
        </p:xfrm>
        <a:graphic>
          <a:graphicData uri="http://schemas.openxmlformats.org/drawingml/2006/table">
            <a:tbl>
              <a:tblPr firstRow="1" firstCol="1" bandRow="1"/>
              <a:tblGrid>
                <a:gridCol w="531047">
                  <a:extLst>
                    <a:ext uri="{9D8B030D-6E8A-4147-A177-3AD203B41FA5}">
                      <a16:colId xmlns:a16="http://schemas.microsoft.com/office/drawing/2014/main" xmlns="" val="20000"/>
                    </a:ext>
                  </a:extLst>
                </a:gridCol>
                <a:gridCol w="3682359">
                  <a:extLst>
                    <a:ext uri="{9D8B030D-6E8A-4147-A177-3AD203B41FA5}">
                      <a16:colId xmlns:a16="http://schemas.microsoft.com/office/drawing/2014/main" xmlns="" val="20001"/>
                    </a:ext>
                  </a:extLst>
                </a:gridCol>
                <a:gridCol w="1099150">
                  <a:extLst>
                    <a:ext uri="{9D8B030D-6E8A-4147-A177-3AD203B41FA5}">
                      <a16:colId xmlns:a16="http://schemas.microsoft.com/office/drawing/2014/main" xmlns="" val="20002"/>
                    </a:ext>
                  </a:extLst>
                </a:gridCol>
                <a:gridCol w="1398755">
                  <a:extLst>
                    <a:ext uri="{9D8B030D-6E8A-4147-A177-3AD203B41FA5}">
                      <a16:colId xmlns:a16="http://schemas.microsoft.com/office/drawing/2014/main" xmlns="" val="20003"/>
                    </a:ext>
                  </a:extLst>
                </a:gridCol>
                <a:gridCol w="1007555">
                  <a:extLst>
                    <a:ext uri="{9D8B030D-6E8A-4147-A177-3AD203B41FA5}">
                      <a16:colId xmlns:a16="http://schemas.microsoft.com/office/drawing/2014/main" xmlns="" val="20004"/>
                    </a:ext>
                  </a:extLst>
                </a:gridCol>
                <a:gridCol w="1272735">
                  <a:extLst>
                    <a:ext uri="{9D8B030D-6E8A-4147-A177-3AD203B41FA5}">
                      <a16:colId xmlns:a16="http://schemas.microsoft.com/office/drawing/2014/main" xmlns="" val="20005"/>
                    </a:ext>
                  </a:extLst>
                </a:gridCol>
              </a:tblGrid>
              <a:tr h="39087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No</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Performance Indicator</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2016/17 Annual Target</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Quarter 1 Target as per APP</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Quarter 1 output -Preliminary</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Deviation </a:t>
                      </a:r>
                      <a:endParaRPr lang="en-ZA"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extLst>
                  <a:ext uri="{0D108BD9-81ED-4DB2-BD59-A6C34878D82A}">
                    <a16:rowId xmlns:a16="http://schemas.microsoft.com/office/drawing/2014/main" xmlns="" val="10000"/>
                  </a:ext>
                </a:extLst>
              </a:tr>
              <a:tr h="384717">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dirty="0">
                          <a:solidFill>
                            <a:srgbClr val="000000"/>
                          </a:solidFill>
                          <a:effectLst/>
                          <a:latin typeface="Calibri"/>
                          <a:ea typeface="Times New Roman"/>
                          <a:cs typeface="Times New Roman"/>
                        </a:rPr>
                        <a:t>Sub-Programme 6: Specialised Courts </a:t>
                      </a:r>
                      <a:endParaRPr lang="en-ZA" sz="11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43163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7</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labour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54%</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54%</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56</a:t>
                      </a:r>
                      <a:r>
                        <a:rPr lang="en-ZA" sz="1000" b="1" dirty="0" smtClean="0">
                          <a:solidFill>
                            <a:srgbClr val="000000"/>
                          </a:solidFill>
                          <a:effectLst/>
                          <a:latin typeface="Calibri"/>
                          <a:ea typeface="Times New Roman"/>
                          <a:cs typeface="Times New Roman"/>
                        </a:rPr>
                        <a:t>%</a:t>
                      </a:r>
                    </a:p>
                    <a:p>
                      <a:pPr algn="r">
                        <a:lnSpc>
                          <a:spcPct val="107000"/>
                        </a:lnSpc>
                        <a:spcAft>
                          <a:spcPts val="0"/>
                        </a:spcAft>
                      </a:pPr>
                      <a:r>
                        <a:rPr lang="en-ZA" sz="1000" b="1" dirty="0" smtClean="0">
                          <a:solidFill>
                            <a:srgbClr val="000000"/>
                          </a:solidFill>
                          <a:effectLst/>
                          <a:latin typeface="Calibri"/>
                          <a:ea typeface="Calibri"/>
                          <a:cs typeface="Times New Roman"/>
                        </a:rPr>
                        <a:t>(956/1709)</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-2%</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81589">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8</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land claims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54%</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54%</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67</a:t>
                      </a:r>
                      <a:r>
                        <a:rPr lang="en-ZA" sz="1000" b="1" dirty="0" smtClean="0">
                          <a:solidFill>
                            <a:srgbClr val="000000"/>
                          </a:solidFill>
                          <a:effectLst/>
                          <a:latin typeface="Calibri"/>
                          <a:ea typeface="Times New Roman"/>
                          <a:cs typeface="Times New Roman"/>
                        </a:rPr>
                        <a:t>%</a:t>
                      </a:r>
                    </a:p>
                    <a:p>
                      <a:pPr algn="r">
                        <a:lnSpc>
                          <a:spcPct val="107000"/>
                        </a:lnSpc>
                        <a:spcAft>
                          <a:spcPts val="0"/>
                        </a:spcAft>
                      </a:pPr>
                      <a:r>
                        <a:rPr lang="en-ZA" sz="1000" b="1" dirty="0" smtClean="0">
                          <a:solidFill>
                            <a:srgbClr val="000000"/>
                          </a:solidFill>
                          <a:effectLst/>
                          <a:latin typeface="Calibri"/>
                          <a:ea typeface="Calibri"/>
                          <a:cs typeface="Times New Roman"/>
                        </a:rPr>
                        <a:t>(35/52)</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-13%</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45040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9</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Percentage of electoral cases finalised</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90%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90%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100</a:t>
                      </a:r>
                      <a:r>
                        <a:rPr lang="en-ZA" sz="1000" b="1" dirty="0" smtClean="0">
                          <a:solidFill>
                            <a:srgbClr val="000000"/>
                          </a:solidFill>
                          <a:effectLst/>
                          <a:latin typeface="Calibri"/>
                          <a:ea typeface="Times New Roman"/>
                          <a:cs typeface="Times New Roman"/>
                        </a:rPr>
                        <a:t>%</a:t>
                      </a:r>
                    </a:p>
                    <a:p>
                      <a:pPr algn="r">
                        <a:lnSpc>
                          <a:spcPct val="107000"/>
                        </a:lnSpc>
                        <a:spcAft>
                          <a:spcPts val="0"/>
                        </a:spcAft>
                      </a:pPr>
                      <a:r>
                        <a:rPr lang="en-ZA" sz="1000" b="1" dirty="0" smtClean="0">
                          <a:solidFill>
                            <a:srgbClr val="000000"/>
                          </a:solidFill>
                          <a:effectLst/>
                          <a:latin typeface="Calibri"/>
                          <a:ea typeface="Calibri"/>
                          <a:cs typeface="Times New Roman"/>
                        </a:rPr>
                        <a:t>(3/3)</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-10%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1521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dirty="0">
                          <a:solidFill>
                            <a:srgbClr val="000000"/>
                          </a:solidFill>
                          <a:effectLst/>
                          <a:latin typeface="Calibri"/>
                          <a:ea typeface="Times New Roman"/>
                          <a:cs typeface="Times New Roman"/>
                        </a:rPr>
                        <a:t>10</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competition appeal cases finalised</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72%</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72%</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100</a:t>
                      </a:r>
                      <a:r>
                        <a:rPr lang="en-ZA" sz="1000" b="1" dirty="0" smtClean="0">
                          <a:solidFill>
                            <a:srgbClr val="000000"/>
                          </a:solidFill>
                          <a:effectLst/>
                          <a:latin typeface="Calibri"/>
                          <a:ea typeface="Times New Roman"/>
                          <a:cs typeface="Times New Roman"/>
                        </a:rPr>
                        <a:t>%</a:t>
                      </a:r>
                    </a:p>
                    <a:p>
                      <a:pPr algn="r">
                        <a:lnSpc>
                          <a:spcPct val="107000"/>
                        </a:lnSpc>
                        <a:spcAft>
                          <a:spcPts val="0"/>
                        </a:spcAft>
                      </a:pPr>
                      <a:r>
                        <a:rPr lang="en-ZA" sz="1000" b="1" dirty="0" smtClean="0">
                          <a:solidFill>
                            <a:srgbClr val="000000"/>
                          </a:solidFill>
                          <a:effectLst/>
                          <a:latin typeface="Calibri"/>
                          <a:ea typeface="Calibri"/>
                          <a:cs typeface="Times New Roman"/>
                        </a:rPr>
                        <a:t>(2/2)</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-28%</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2908320200"/>
              </p:ext>
            </p:extLst>
          </p:nvPr>
        </p:nvGraphicFramePr>
        <p:xfrm>
          <a:off x="76199" y="3537454"/>
          <a:ext cx="8991600" cy="2025146"/>
        </p:xfrm>
        <a:graphic>
          <a:graphicData uri="http://schemas.openxmlformats.org/drawingml/2006/table">
            <a:tbl>
              <a:tblPr firstRow="1" firstCol="1" bandRow="1"/>
              <a:tblGrid>
                <a:gridCol w="405942">
                  <a:extLst>
                    <a:ext uri="{9D8B030D-6E8A-4147-A177-3AD203B41FA5}">
                      <a16:colId xmlns:a16="http://schemas.microsoft.com/office/drawing/2014/main" xmlns="" val="20000"/>
                    </a:ext>
                  </a:extLst>
                </a:gridCol>
                <a:gridCol w="3906356">
                  <a:extLst>
                    <a:ext uri="{9D8B030D-6E8A-4147-A177-3AD203B41FA5}">
                      <a16:colId xmlns:a16="http://schemas.microsoft.com/office/drawing/2014/main" xmlns="" val="20001"/>
                    </a:ext>
                  </a:extLst>
                </a:gridCol>
                <a:gridCol w="1101013">
                  <a:extLst>
                    <a:ext uri="{9D8B030D-6E8A-4147-A177-3AD203B41FA5}">
                      <a16:colId xmlns:a16="http://schemas.microsoft.com/office/drawing/2014/main" xmlns="" val="20002"/>
                    </a:ext>
                  </a:extLst>
                </a:gridCol>
                <a:gridCol w="1284513">
                  <a:extLst>
                    <a:ext uri="{9D8B030D-6E8A-4147-A177-3AD203B41FA5}">
                      <a16:colId xmlns:a16="http://schemas.microsoft.com/office/drawing/2014/main" xmlns="" val="20003"/>
                    </a:ext>
                  </a:extLst>
                </a:gridCol>
                <a:gridCol w="1101013">
                  <a:extLst>
                    <a:ext uri="{9D8B030D-6E8A-4147-A177-3AD203B41FA5}">
                      <a16:colId xmlns:a16="http://schemas.microsoft.com/office/drawing/2014/main" xmlns="" val="20004"/>
                    </a:ext>
                  </a:extLst>
                </a:gridCol>
                <a:gridCol w="1192763">
                  <a:extLst>
                    <a:ext uri="{9D8B030D-6E8A-4147-A177-3AD203B41FA5}">
                      <a16:colId xmlns:a16="http://schemas.microsoft.com/office/drawing/2014/main" xmlns="" val="20005"/>
                    </a:ext>
                  </a:extLst>
                </a:gridCol>
              </a:tblGrid>
              <a:tr h="304800">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dirty="0">
                          <a:solidFill>
                            <a:srgbClr val="000000"/>
                          </a:solidFill>
                          <a:effectLst/>
                          <a:latin typeface="Calibri"/>
                          <a:ea typeface="Times New Roman"/>
                          <a:cs typeface="Times New Roman"/>
                        </a:rPr>
                        <a:t>PROGRAMME 3: JUDICIAL EDUCATION AND RESEARCH</a:t>
                      </a:r>
                      <a:endParaRPr lang="en-ZA" sz="11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04800">
                <a:tc gridSpan="6">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7000"/>
                        </a:lnSpc>
                        <a:spcAft>
                          <a:spcPts val="0"/>
                        </a:spcAft>
                      </a:pPr>
                      <a:r>
                        <a:rPr lang="en-ZA" sz="1000" b="1" dirty="0">
                          <a:solidFill>
                            <a:srgbClr val="000000"/>
                          </a:solidFill>
                          <a:effectLst/>
                          <a:latin typeface="Calibri"/>
                          <a:ea typeface="Times New Roman"/>
                          <a:cs typeface="Times New Roman"/>
                        </a:rPr>
                        <a:t>Sub-Programme 2: Judicial Policy and Research</a:t>
                      </a:r>
                      <a:endParaRPr lang="en-ZA" sz="1100" b="1"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570316">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11</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disclosures for serving Judges' Registrable Interests submitted by 31 March</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100%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100%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93%</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7%</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84523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12</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7000"/>
                        </a:lnSpc>
                        <a:spcAft>
                          <a:spcPts val="0"/>
                        </a:spcAft>
                      </a:pPr>
                      <a:r>
                        <a:rPr lang="en-ZA" sz="1000" b="1">
                          <a:solidFill>
                            <a:srgbClr val="000000"/>
                          </a:solidFill>
                          <a:effectLst/>
                          <a:latin typeface="Calibri"/>
                          <a:ea typeface="Times New Roman"/>
                          <a:cs typeface="Times New Roman"/>
                        </a:rPr>
                        <a:t>Percentage of disclosures for newly appointed Judges' Registrable Interests submitted within 30 days of appointment (if any)</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100%</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100%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a:solidFill>
                            <a:srgbClr val="000000"/>
                          </a:solidFill>
                          <a:effectLst/>
                          <a:latin typeface="Calibri"/>
                          <a:ea typeface="Times New Roman"/>
                          <a:cs typeface="Times New Roman"/>
                        </a:rPr>
                        <a:t>0%</a:t>
                      </a:r>
                      <a:endParaRPr lang="en-ZA" sz="1100" b="1">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r">
                        <a:lnSpc>
                          <a:spcPct val="107000"/>
                        </a:lnSpc>
                        <a:spcAft>
                          <a:spcPts val="0"/>
                        </a:spcAft>
                      </a:pPr>
                      <a:r>
                        <a:rPr lang="en-ZA" sz="1000" b="1" dirty="0">
                          <a:solidFill>
                            <a:srgbClr val="000000"/>
                          </a:solidFill>
                          <a:effectLst/>
                          <a:latin typeface="Calibri"/>
                          <a:ea typeface="Times New Roman"/>
                          <a:cs typeface="Times New Roman"/>
                        </a:rPr>
                        <a:t>100%</a:t>
                      </a:r>
                      <a:endParaRPr lang="en-ZA" sz="11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36</a:t>
            </a:fld>
            <a:endParaRPr lang="en-US"/>
          </a:p>
        </p:txBody>
      </p:sp>
    </p:spTree>
    <p:extLst>
      <p:ext uri="{BB962C8B-B14F-4D97-AF65-F5344CB8AC3E}">
        <p14:creationId xmlns:p14="http://schemas.microsoft.com/office/powerpoint/2010/main" xmlns="" val="36832675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547610"/>
            <a:ext cx="9067800" cy="1143000"/>
          </a:xfrm>
        </p:spPr>
        <p:txBody>
          <a:bodyPr>
            <a:normAutofit fontScale="90000"/>
          </a:bodyPr>
          <a:lstStyle/>
          <a:p>
            <a:pPr lvl="0" eaLnBrk="0" fontAlgn="base" hangingPunct="0">
              <a:spcBef>
                <a:spcPct val="20000"/>
              </a:spcBef>
              <a:spcAft>
                <a:spcPct val="0"/>
              </a:spcAft>
            </a:pPr>
            <a:r>
              <a:rPr lang="en-US" altLang="en-US" sz="3600" b="1" kern="0" dirty="0">
                <a:solidFill>
                  <a:srgbClr val="0070C0"/>
                </a:solidFill>
                <a:latin typeface="Arial" charset="0"/>
                <a:ea typeface="+mn-ea"/>
                <a:cs typeface="Arial" charset="0"/>
              </a:rPr>
              <a:t>FINANCIAL PERFORMANCE REPORT:  QUARTER 1 </a:t>
            </a:r>
            <a:endParaRPr lang="en-ZA" sz="3600" b="1" kern="0" dirty="0">
              <a:solidFill>
                <a:srgbClr val="0070C0"/>
              </a:solidFill>
              <a:latin typeface="Arial"/>
              <a:ea typeface="+mn-ea"/>
              <a:cs typeface="+mn-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BD5B8AA-779B-4164-A036-37DE6F17BF6A}" type="slidenum">
              <a:rPr lang="en-US" smtClean="0"/>
              <a:pPr/>
              <a:t>37</a:t>
            </a:fld>
            <a:endParaRPr lang="en-US"/>
          </a:p>
        </p:txBody>
      </p:sp>
    </p:spTree>
    <p:extLst>
      <p:ext uri="{BB962C8B-B14F-4D97-AF65-F5344CB8AC3E}">
        <p14:creationId xmlns:p14="http://schemas.microsoft.com/office/powerpoint/2010/main" xmlns="" val="4139571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17060" y="0"/>
            <a:ext cx="9144000" cy="1143000"/>
          </a:xfrm>
        </p:spPr>
        <p:txBody>
          <a:bodyPr>
            <a:normAutofit/>
          </a:bodyPr>
          <a:lstStyle/>
          <a:p>
            <a:r>
              <a:rPr lang="en-ZA" sz="3200" b="1" dirty="0">
                <a:solidFill>
                  <a:srgbClr val="0070C0"/>
                </a:solidFill>
              </a:rPr>
              <a:t>QUARTER 1 EXPENDITURE PER PROGRAMME</a:t>
            </a:r>
            <a:endParaRPr lang="en-US" sz="3200" b="1"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0964" y="980728"/>
            <a:ext cx="8538236" cy="45818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5BD5B8AA-779B-4164-A036-37DE6F17BF6A}" type="slidenum">
              <a:rPr lang="en-US" smtClean="0"/>
              <a:pPr/>
              <a:t>38</a:t>
            </a:fld>
            <a:endParaRPr lang="en-US"/>
          </a:p>
        </p:txBody>
      </p:sp>
    </p:spTree>
    <p:extLst>
      <p:ext uri="{BB962C8B-B14F-4D97-AF65-F5344CB8AC3E}">
        <p14:creationId xmlns:p14="http://schemas.microsoft.com/office/powerpoint/2010/main" xmlns="" val="18951127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76200" y="274638"/>
            <a:ext cx="9067800" cy="1143000"/>
          </a:xfrm>
        </p:spPr>
        <p:txBody>
          <a:bodyPr>
            <a:normAutofit fontScale="90000"/>
          </a:bodyPr>
          <a:lstStyle/>
          <a:p>
            <a:r>
              <a:rPr lang="en-ZA" b="1" dirty="0">
                <a:solidFill>
                  <a:srgbClr val="0070C0"/>
                </a:solidFill>
              </a:rPr>
              <a:t>REASONS FOR UNDERSPENDING </a:t>
            </a:r>
            <a:r>
              <a:rPr lang="en-ZA" b="1" dirty="0" smtClean="0">
                <a:solidFill>
                  <a:srgbClr val="0070C0"/>
                </a:solidFill>
              </a:rPr>
              <a:t/>
            </a:r>
            <a:br>
              <a:rPr lang="en-ZA" b="1" dirty="0" smtClean="0">
                <a:solidFill>
                  <a:srgbClr val="0070C0"/>
                </a:solidFill>
              </a:rPr>
            </a:br>
            <a:r>
              <a:rPr lang="en-ZA" b="1" dirty="0" smtClean="0">
                <a:solidFill>
                  <a:srgbClr val="0070C0"/>
                </a:solidFill>
              </a:rPr>
              <a:t>PER </a:t>
            </a:r>
            <a:r>
              <a:rPr lang="en-ZA" b="1" dirty="0">
                <a:solidFill>
                  <a:srgbClr val="0070C0"/>
                </a:solidFill>
              </a:rPr>
              <a:t>PROGRAMME </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xmlns="" val="3652042988"/>
              </p:ext>
            </p:extLst>
          </p:nvPr>
        </p:nvGraphicFramePr>
        <p:xfrm>
          <a:off x="76200" y="834756"/>
          <a:ext cx="8991600" cy="5761634"/>
        </p:xfrm>
        <a:graphic>
          <a:graphicData uri="http://schemas.openxmlformats.org/drawingml/2006/table">
            <a:tbl>
              <a:tblPr firstRow="1" bandRow="1"/>
              <a:tblGrid>
                <a:gridCol w="1723390">
                  <a:extLst>
                    <a:ext uri="{9D8B030D-6E8A-4147-A177-3AD203B41FA5}">
                      <a16:colId xmlns:a16="http://schemas.microsoft.com/office/drawing/2014/main" xmlns="" val="20000"/>
                    </a:ext>
                  </a:extLst>
                </a:gridCol>
                <a:gridCol w="7268210">
                  <a:extLst>
                    <a:ext uri="{9D8B030D-6E8A-4147-A177-3AD203B41FA5}">
                      <a16:colId xmlns:a16="http://schemas.microsoft.com/office/drawing/2014/main" xmlns="" val="20001"/>
                    </a:ext>
                  </a:extLst>
                </a:gridCol>
              </a:tblGrid>
              <a:tr h="417474">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dirty="0"/>
                    </a:p>
                  </a:txBody>
                  <a:tcP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en-ZA"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2D2D8A"/>
                    </a:solidFill>
                  </a:tcPr>
                </a:tc>
                <a:extLst>
                  <a:ext uri="{0D108BD9-81ED-4DB2-BD59-A6C34878D82A}">
                    <a16:rowId xmlns:a16="http://schemas.microsoft.com/office/drawing/2014/main" xmlns="" val="10000"/>
                  </a:ext>
                </a:extLst>
              </a:tr>
              <a:tr h="184912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t>Programme 1</a:t>
                      </a:r>
                    </a:p>
                    <a:p>
                      <a:endParaRPr lang="en-ZA" sz="15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0" algn="just">
                        <a:spcAft>
                          <a:spcPts val="800"/>
                        </a:spcAft>
                        <a:buFont typeface="Wingdings" panose="05000000000000000000" pitchFamily="2" charset="2"/>
                        <a:buNone/>
                      </a:pPr>
                      <a:r>
                        <a:rPr lang="en-US" sz="1500" b="1" dirty="0" smtClean="0">
                          <a:solidFill>
                            <a:schemeClr val="tx1"/>
                          </a:solidFill>
                          <a:latin typeface="Arial" panose="020B0604020202020204" pitchFamily="34" charset="0"/>
                          <a:ea typeface="Calibri" panose="020F0502020204030204" pitchFamily="34" charset="0"/>
                          <a:cs typeface="Arial" panose="020B0604020202020204" pitchFamily="34" charset="0"/>
                        </a:rPr>
                        <a:t>Compensation of Employees (R6.7m):</a:t>
                      </a:r>
                    </a:p>
                    <a:p>
                      <a:pPr marL="285750" indent="-285750" algn="just">
                        <a:spcAft>
                          <a:spcPts val="800"/>
                        </a:spcAft>
                        <a:buFont typeface="Wingdings" panose="05000000000000000000" pitchFamily="2" charset="2"/>
                        <a:buChar char="§"/>
                      </a:pPr>
                      <a:r>
                        <a:rPr lang="en-US" sz="1500" dirty="0" smtClean="0">
                          <a:solidFill>
                            <a:schemeClr val="tx1"/>
                          </a:solidFill>
                          <a:latin typeface="Arial" panose="020B0604020202020204" pitchFamily="34" charset="0"/>
                          <a:ea typeface="Calibri" panose="020F0502020204030204" pitchFamily="34" charset="0"/>
                          <a:cs typeface="Arial" panose="020B0604020202020204" pitchFamily="34" charset="0"/>
                        </a:rPr>
                        <a:t>Funded vacancies not filled because of the relocation of National Office to the new building. During the first quarter, most of the appointments were made. However the majority</a:t>
                      </a:r>
                      <a:r>
                        <a:rPr lang="en-US" sz="150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of</a:t>
                      </a:r>
                      <a:r>
                        <a:rPr lang="en-US" sz="1500" dirty="0" smtClean="0">
                          <a:solidFill>
                            <a:schemeClr val="tx1"/>
                          </a:solidFill>
                          <a:latin typeface="Arial" panose="020B0604020202020204" pitchFamily="34" charset="0"/>
                          <a:ea typeface="Calibri" panose="020F0502020204030204" pitchFamily="34" charset="0"/>
                          <a:cs typeface="Arial" panose="020B0604020202020204" pitchFamily="34" charset="0"/>
                        </a:rPr>
                        <a:t> these incumbents will only resume duty in Q2 </a:t>
                      </a:r>
                    </a:p>
                    <a:p>
                      <a:pPr marL="0" indent="0" algn="just">
                        <a:spcAft>
                          <a:spcPts val="800"/>
                        </a:spcAft>
                        <a:buFont typeface="Wingdings" panose="05000000000000000000" pitchFamily="2" charset="2"/>
                        <a:buNone/>
                      </a:pPr>
                      <a:r>
                        <a:rPr lang="en-US" sz="1500" b="1" dirty="0" smtClean="0">
                          <a:solidFill>
                            <a:schemeClr val="tx1"/>
                          </a:solidFill>
                          <a:latin typeface="Arial" panose="020B0604020202020204" pitchFamily="34" charset="0"/>
                          <a:ea typeface="Calibri" panose="020F0502020204030204" pitchFamily="34" charset="0"/>
                          <a:cs typeface="Arial" panose="020B0604020202020204" pitchFamily="34" charset="0"/>
                        </a:rPr>
                        <a:t>Goods and Services (R2.0m):</a:t>
                      </a:r>
                    </a:p>
                    <a:p>
                      <a:pPr marL="285750" indent="-285750" algn="just">
                        <a:spcAft>
                          <a:spcPts val="800"/>
                        </a:spcAft>
                        <a:buFont typeface="Wingdings" panose="05000000000000000000" pitchFamily="2" charset="2"/>
                        <a:buChar char="§"/>
                      </a:pPr>
                      <a:r>
                        <a:rPr lang="en-US" sz="1500" dirty="0" smtClean="0">
                          <a:solidFill>
                            <a:schemeClr val="tx1"/>
                          </a:solidFill>
                          <a:latin typeface="Arial" panose="020B0604020202020204" pitchFamily="34" charset="0"/>
                          <a:ea typeface="Calibri" panose="020F0502020204030204" pitchFamily="34" charset="0"/>
                          <a:cs typeface="Arial" panose="020B0604020202020204" pitchFamily="34" charset="0"/>
                        </a:rPr>
                        <a:t>Non-commencement of the office rental of the National Office building. </a:t>
                      </a:r>
                      <a:endParaRPr lang="en-US" sz="1500" dirty="0" smtClean="0">
                        <a:solidFill>
                          <a:schemeClr val="tx1"/>
                        </a:solidFill>
                        <a:latin typeface="Arial" pitchFamily="34" charset="0"/>
                        <a:cs typeface="Arial"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1"/>
                  </a:ext>
                </a:extLst>
              </a:tr>
              <a:tr h="140528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t>Programme</a:t>
                      </a:r>
                      <a:r>
                        <a:rPr lang="en-US" sz="1500" b="1" baseline="0" dirty="0" smtClean="0"/>
                        <a:t> 2</a:t>
                      </a:r>
                      <a:endParaRPr lang="en-US" sz="1500" b="1" dirty="0" smtClean="0"/>
                    </a:p>
                    <a:p>
                      <a:endParaRPr lang="en-ZA" sz="15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500" b="1" dirty="0" smtClean="0">
                          <a:solidFill>
                            <a:schemeClr val="tx1"/>
                          </a:solidFill>
                          <a:latin typeface="Arial" panose="020B0604020202020204" pitchFamily="34" charset="0"/>
                          <a:cs typeface="Arial" panose="020B0604020202020204" pitchFamily="34" charset="0"/>
                        </a:rPr>
                        <a:t>Goods and Services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smtClean="0">
                          <a:solidFill>
                            <a:schemeClr val="tx1"/>
                          </a:solidFill>
                          <a:latin typeface="Arial" panose="020B0604020202020204" pitchFamily="34" charset="0"/>
                          <a:cs typeface="Arial" panose="020B0604020202020204" pitchFamily="34" charset="0"/>
                        </a:rPr>
                        <a:t>G-Fleet invoices paid but not yet reflected on BAS </a:t>
                      </a:r>
                      <a:r>
                        <a:rPr lang="en-US" sz="1500" b="1" dirty="0" smtClean="0">
                          <a:solidFill>
                            <a:schemeClr val="tx1"/>
                          </a:solidFill>
                          <a:latin typeface="Arial" panose="020B0604020202020204" pitchFamily="34" charset="0"/>
                          <a:cs typeface="Arial" panose="020B0604020202020204" pitchFamily="34" charset="0"/>
                        </a:rPr>
                        <a:t>(R8.0m)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smtClean="0">
                          <a:solidFill>
                            <a:schemeClr val="tx1"/>
                          </a:solidFill>
                          <a:latin typeface="Arial" panose="020B0604020202020204" pitchFamily="34" charset="0"/>
                          <a:cs typeface="Arial" panose="020B0604020202020204" pitchFamily="34" charset="0"/>
                        </a:rPr>
                        <a:t>Telkom bills for Superior Courts which are being paid by </a:t>
                      </a:r>
                      <a:r>
                        <a:rPr lang="en-US" sz="1500" dirty="0" err="1" smtClean="0">
                          <a:solidFill>
                            <a:schemeClr val="tx1"/>
                          </a:solidFill>
                          <a:latin typeface="Arial" panose="020B0604020202020204" pitchFamily="34" charset="0"/>
                          <a:cs typeface="Arial" panose="020B0604020202020204" pitchFamily="34" charset="0"/>
                        </a:rPr>
                        <a:t>DoJ</a:t>
                      </a:r>
                      <a:r>
                        <a:rPr lang="en-US" sz="1500" dirty="0" smtClean="0">
                          <a:solidFill>
                            <a:schemeClr val="tx1"/>
                          </a:solidFill>
                          <a:latin typeface="Arial" panose="020B0604020202020204" pitchFamily="34" charset="0"/>
                          <a:cs typeface="Arial" panose="020B0604020202020204" pitchFamily="34" charset="0"/>
                        </a:rPr>
                        <a:t> &amp;CD and not yet claimed from OCJ. These claims are received on a quarterly basis and the first one is due in July</a:t>
                      </a:r>
                      <a:r>
                        <a:rPr lang="en-US" sz="1500" baseline="0" dirty="0" smtClean="0">
                          <a:solidFill>
                            <a:schemeClr val="tx1"/>
                          </a:solidFill>
                          <a:latin typeface="Arial" panose="020B0604020202020204" pitchFamily="34" charset="0"/>
                          <a:cs typeface="Arial" panose="020B0604020202020204" pitchFamily="34" charset="0"/>
                        </a:rPr>
                        <a:t> </a:t>
                      </a:r>
                      <a:r>
                        <a:rPr lang="en-US" sz="1500" b="1" baseline="0" dirty="0" smtClean="0">
                          <a:solidFill>
                            <a:schemeClr val="tx1"/>
                          </a:solidFill>
                          <a:latin typeface="Arial" panose="020B0604020202020204" pitchFamily="34" charset="0"/>
                          <a:cs typeface="Arial" panose="020B0604020202020204" pitchFamily="34" charset="0"/>
                        </a:rPr>
                        <a:t>(R3.4m)</a:t>
                      </a:r>
                      <a:endParaRPr lang="en-ZA" sz="1500" b="1"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20000"/>
                      </a:srgbClr>
                    </a:solidFill>
                  </a:tcPr>
                </a:tc>
                <a:extLst>
                  <a:ext uri="{0D108BD9-81ED-4DB2-BD59-A6C34878D82A}">
                    <a16:rowId xmlns:a16="http://schemas.microsoft.com/office/drawing/2014/main" xmlns="" val="10002"/>
                  </a:ext>
                </a:extLst>
              </a:tr>
              <a:tr h="208975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t>Programme 3</a:t>
                      </a:r>
                    </a:p>
                    <a:p>
                      <a:endParaRPr lang="en-ZA" sz="15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indent="0" algn="just">
                        <a:spcAft>
                          <a:spcPts val="800"/>
                        </a:spcAft>
                        <a:buFont typeface="Wingdings" panose="05000000000000000000" pitchFamily="2" charset="2"/>
                        <a:buNone/>
                      </a:pPr>
                      <a:r>
                        <a:rPr lang="en-US" sz="1500" b="1" dirty="0" smtClean="0">
                          <a:solidFill>
                            <a:schemeClr val="tx1"/>
                          </a:solidFill>
                          <a:latin typeface="Arial" panose="020B0604020202020204" pitchFamily="34" charset="0"/>
                          <a:cs typeface="Arial" panose="020B0604020202020204" pitchFamily="34" charset="0"/>
                        </a:rPr>
                        <a:t>Compensation of Employees (R0.8m):</a:t>
                      </a:r>
                    </a:p>
                    <a:p>
                      <a:pPr marL="285750" indent="-285750" algn="just">
                        <a:spcAft>
                          <a:spcPts val="800"/>
                        </a:spcAft>
                        <a:buFont typeface="Wingdings" panose="05000000000000000000" pitchFamily="2" charset="2"/>
                        <a:buChar char="§"/>
                      </a:pPr>
                      <a:r>
                        <a:rPr lang="en-US" sz="1500" dirty="0" smtClean="0">
                          <a:solidFill>
                            <a:schemeClr val="tx1"/>
                          </a:solidFill>
                          <a:latin typeface="Arial" panose="020B0604020202020204" pitchFamily="34" charset="0"/>
                          <a:ea typeface="Calibri" panose="020F0502020204030204" pitchFamily="34" charset="0"/>
                          <a:cs typeface="Arial" panose="020B0604020202020204" pitchFamily="34" charset="0"/>
                        </a:rPr>
                        <a:t>Funded vacancies not filled because of the relocation of National Office to the new building. During the first quarter, most of the appointments were made. However the majority</a:t>
                      </a:r>
                      <a:r>
                        <a:rPr lang="en-US" sz="150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of</a:t>
                      </a:r>
                      <a:r>
                        <a:rPr lang="en-US" sz="1500" dirty="0" smtClean="0">
                          <a:solidFill>
                            <a:schemeClr val="tx1"/>
                          </a:solidFill>
                          <a:latin typeface="Arial" panose="020B0604020202020204" pitchFamily="34" charset="0"/>
                          <a:ea typeface="Calibri" panose="020F0502020204030204" pitchFamily="34" charset="0"/>
                          <a:cs typeface="Arial" panose="020B0604020202020204" pitchFamily="34" charset="0"/>
                        </a:rPr>
                        <a:t> these incumbents will only resume duty in Q2.</a:t>
                      </a:r>
                    </a:p>
                    <a:p>
                      <a:pPr marL="0" marR="0" indent="0" algn="just" defTabSz="914400" rtl="0" eaLnBrk="1" fontAlgn="auto" latinLnBrk="0" hangingPunct="1">
                        <a:lnSpc>
                          <a:spcPct val="100000"/>
                        </a:lnSpc>
                        <a:spcBef>
                          <a:spcPts val="0"/>
                        </a:spcBef>
                        <a:spcAft>
                          <a:spcPts val="800"/>
                        </a:spcAft>
                        <a:buClrTx/>
                        <a:buSzTx/>
                        <a:buFont typeface="Wingdings" panose="05000000000000000000" pitchFamily="2" charset="2"/>
                        <a:buNone/>
                        <a:tabLst/>
                        <a:defRPr/>
                      </a:pPr>
                      <a:r>
                        <a:rPr lang="en-US" sz="1500" b="1" dirty="0" smtClean="0">
                          <a:solidFill>
                            <a:schemeClr val="tx1"/>
                          </a:solidFill>
                          <a:latin typeface="Arial" panose="020B0604020202020204" pitchFamily="34" charset="0"/>
                          <a:ea typeface="Calibri" panose="020F0502020204030204" pitchFamily="34" charset="0"/>
                          <a:cs typeface="Arial" panose="020B0604020202020204" pitchFamily="34" charset="0"/>
                        </a:rPr>
                        <a:t>Goods and Services (R3.0m):</a:t>
                      </a:r>
                    </a:p>
                    <a:p>
                      <a:pPr marL="285750" indent="-285750" algn="just">
                        <a:spcAft>
                          <a:spcPts val="800"/>
                        </a:spcAft>
                        <a:buFont typeface="Wingdings" panose="05000000000000000000" pitchFamily="2" charset="2"/>
                        <a:buChar char="§"/>
                      </a:pPr>
                      <a:r>
                        <a:rPr lang="en-US" sz="1500" dirty="0" smtClean="0">
                          <a:solidFill>
                            <a:schemeClr val="tx1"/>
                          </a:solidFill>
                          <a:latin typeface="Arial" panose="020B0604020202020204" pitchFamily="34" charset="0"/>
                          <a:cs typeface="Arial" panose="020B0604020202020204" pitchFamily="34" charset="0"/>
                        </a:rPr>
                        <a:t>Outstanding invoices for the training </a:t>
                      </a:r>
                      <a:r>
                        <a:rPr lang="en-US" sz="1500" dirty="0" err="1" smtClean="0">
                          <a:solidFill>
                            <a:schemeClr val="tx1"/>
                          </a:solidFill>
                          <a:latin typeface="Arial" panose="020B0604020202020204" pitchFamily="34" charset="0"/>
                          <a:cs typeface="Arial" panose="020B0604020202020204" pitchFamily="34" charset="0"/>
                        </a:rPr>
                        <a:t>programmes</a:t>
                      </a:r>
                      <a:r>
                        <a:rPr lang="en-US" sz="1500" dirty="0" smtClean="0">
                          <a:solidFill>
                            <a:schemeClr val="tx1"/>
                          </a:solidFill>
                          <a:latin typeface="Arial" panose="020B0604020202020204" pitchFamily="34" charset="0"/>
                          <a:cs typeface="Arial" panose="020B0604020202020204" pitchFamily="34" charset="0"/>
                        </a:rPr>
                        <a:t> conducted.    </a:t>
                      </a:r>
                      <a:endParaRPr lang="en-ZA" sz="1500"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AEDEF">
                        <a:tint val="40000"/>
                      </a:srgbClr>
                    </a:solidFill>
                  </a:tcPr>
                </a:tc>
                <a:extLst>
                  <a:ext uri="{0D108BD9-81ED-4DB2-BD59-A6C34878D82A}">
                    <a16:rowId xmlns:a16="http://schemas.microsoft.com/office/drawing/2014/main" xmlns="" val="10003"/>
                  </a:ext>
                </a:extLst>
              </a:tr>
            </a:tbl>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39</a:t>
            </a:fld>
            <a:endParaRPr lang="en-US"/>
          </a:p>
        </p:txBody>
      </p:sp>
    </p:spTree>
    <p:extLst>
      <p:ext uri="{BB962C8B-B14F-4D97-AF65-F5344CB8AC3E}">
        <p14:creationId xmlns:p14="http://schemas.microsoft.com/office/powerpoint/2010/main" xmlns="" val="3858431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p:txBody>
          <a:bodyPr/>
          <a:lstStyle/>
          <a:p>
            <a:r>
              <a:rPr lang="en-ZA" b="1" dirty="0">
                <a:solidFill>
                  <a:srgbClr val="0070C0"/>
                </a:solidFill>
              </a:rPr>
              <a:t>MANDATE OF THE DEPARTMENT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343400"/>
          </a:xfrm>
        </p:spPr>
        <p:txBody>
          <a:bodyPr>
            <a:normAutofit lnSpcReduction="10000"/>
          </a:bodyPr>
          <a:lstStyle/>
          <a:p>
            <a:pPr marL="0" lvl="0" indent="0" algn="just">
              <a:lnSpc>
                <a:spcPct val="150000"/>
              </a:lnSpc>
              <a:buNone/>
              <a:defRPr/>
            </a:pPr>
            <a:r>
              <a:rPr lang="en-ZA" sz="1800" kern="0" dirty="0">
                <a:solidFill>
                  <a:srgbClr val="000000"/>
                </a:solidFill>
                <a:latin typeface="Arial" pitchFamily="34" charset="0"/>
                <a:cs typeface="Arial" pitchFamily="34" charset="0"/>
              </a:rPr>
              <a:t>The </a:t>
            </a:r>
            <a:r>
              <a:rPr lang="en-US" sz="1800" kern="0" dirty="0">
                <a:solidFill>
                  <a:srgbClr val="000000"/>
                </a:solidFill>
                <a:latin typeface="Arial" pitchFamily="34" charset="0"/>
                <a:cs typeface="Arial" pitchFamily="34" charset="0"/>
              </a:rPr>
              <a:t>mandate of the Office of the Chief Justice (OCJ) is to support the Chief Justice in executing administrative and judicial powers and duties as Head of the Judiciary and Head of the Constitutional Court. </a:t>
            </a:r>
          </a:p>
          <a:p>
            <a:pPr marL="0" lvl="0" indent="0" algn="just">
              <a:lnSpc>
                <a:spcPct val="150000"/>
              </a:lnSpc>
              <a:buNone/>
              <a:defRPr/>
            </a:pPr>
            <a:r>
              <a:rPr lang="en-US" sz="1800" b="1" kern="0" dirty="0">
                <a:solidFill>
                  <a:srgbClr val="0070C0"/>
                </a:solidFill>
                <a:latin typeface="Arial" pitchFamily="34" charset="0"/>
                <a:cs typeface="Arial" pitchFamily="34" charset="0"/>
              </a:rPr>
              <a:t>Functions: </a:t>
            </a:r>
          </a:p>
          <a:p>
            <a:pPr lvl="0" algn="just">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provide and coordinate legal and administrative support to the Chief Justice; </a:t>
            </a:r>
            <a:endParaRPr lang="en-ZA" sz="1800" kern="0" dirty="0">
              <a:solidFill>
                <a:srgbClr val="000000"/>
              </a:solidFill>
              <a:latin typeface="Arial" pitchFamily="34" charset="0"/>
              <a:cs typeface="Arial" pitchFamily="34" charset="0"/>
            </a:endParaRPr>
          </a:p>
          <a:p>
            <a:pPr lvl="0" algn="just">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provide communication and relationship management services and inter-governmental and international coordination; </a:t>
            </a:r>
            <a:endParaRPr lang="en-ZA" sz="1800" kern="0" dirty="0">
              <a:solidFill>
                <a:srgbClr val="000000"/>
              </a:solidFill>
              <a:latin typeface="Arial" pitchFamily="34" charset="0"/>
              <a:cs typeface="Arial" pitchFamily="34" charset="0"/>
            </a:endParaRPr>
          </a:p>
          <a:p>
            <a:pPr lvl="0" algn="just">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develop courts administration policy, norms and standards; </a:t>
            </a:r>
            <a:endParaRPr lang="en-ZA" sz="1800" kern="0" dirty="0">
              <a:solidFill>
                <a:srgbClr val="000000"/>
              </a:solidFill>
              <a:latin typeface="Arial" pitchFamily="34" charset="0"/>
              <a:cs typeface="Arial" pitchFamily="34" charset="0"/>
            </a:endParaRPr>
          </a:p>
          <a:p>
            <a:pPr lvl="0" algn="just">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support the development of Judicial policy, norms and standards;</a:t>
            </a:r>
            <a:endParaRPr lang="en-ZA" sz="1800" kern="0" dirty="0">
              <a:solidFill>
                <a:srgbClr val="000000"/>
              </a:solidFill>
              <a:latin typeface="Arial" pitchFamily="34" charset="0"/>
              <a:cs typeface="Arial"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4</a:t>
            </a:fld>
            <a:endParaRPr lang="en-US"/>
          </a:p>
        </p:txBody>
      </p:sp>
    </p:spTree>
    <p:extLst>
      <p:ext uri="{BB962C8B-B14F-4D97-AF65-F5344CB8AC3E}">
        <p14:creationId xmlns:p14="http://schemas.microsoft.com/office/powerpoint/2010/main" xmlns="" val="8079663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sp>
        <p:nvSpPr>
          <p:cNvPr id="2" name="Title 1"/>
          <p:cNvSpPr>
            <a:spLocks noGrp="1"/>
          </p:cNvSpPr>
          <p:nvPr>
            <p:ph type="title"/>
          </p:nvPr>
        </p:nvSpPr>
        <p:spPr>
          <a:xfrm>
            <a:off x="-17060" y="0"/>
            <a:ext cx="9144000" cy="1143000"/>
          </a:xfrm>
        </p:spPr>
        <p:txBody>
          <a:bodyPr>
            <a:normAutofit/>
          </a:bodyPr>
          <a:lstStyle/>
          <a:p>
            <a:r>
              <a:rPr lang="en-ZA" sz="3200" b="1" dirty="0">
                <a:solidFill>
                  <a:srgbClr val="0070C0"/>
                </a:solidFill>
              </a:rPr>
              <a:t>CONCLUSION</a:t>
            </a:r>
            <a:endParaRPr lang="en-US" sz="3200" b="1" dirty="0">
              <a:solidFill>
                <a:srgbClr val="0070C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300964" y="1346032"/>
            <a:ext cx="8280920" cy="3693319"/>
          </a:xfrm>
          <a:prstGeom prst="rect">
            <a:avLst/>
          </a:prstGeom>
        </p:spPr>
        <p:txBody>
          <a:bodyPr wrap="square">
            <a:spAutoFit/>
          </a:bodyPr>
          <a:lstStyle/>
          <a:p>
            <a:pPr marL="285750" indent="-285750" fontAlgn="base">
              <a:spcBef>
                <a:spcPct val="0"/>
              </a:spcBef>
              <a:spcAft>
                <a:spcPct val="0"/>
              </a:spcAft>
              <a:buFont typeface="Wingdings" panose="05000000000000000000" pitchFamily="2" charset="2"/>
              <a:buChar char="q"/>
            </a:pPr>
            <a:r>
              <a:rPr lang="en-ZA" dirty="0" smtClean="0">
                <a:solidFill>
                  <a:srgbClr val="000000"/>
                </a:solidFill>
                <a:latin typeface="Arial" charset="0"/>
              </a:rPr>
              <a:t>As at the end of the 1</a:t>
            </a:r>
            <a:r>
              <a:rPr lang="en-ZA" baseline="30000" dirty="0" smtClean="0">
                <a:solidFill>
                  <a:srgbClr val="000000"/>
                </a:solidFill>
                <a:latin typeface="Arial" charset="0"/>
              </a:rPr>
              <a:t>st</a:t>
            </a:r>
            <a:r>
              <a:rPr lang="en-ZA" dirty="0" smtClean="0">
                <a:solidFill>
                  <a:srgbClr val="000000"/>
                </a:solidFill>
                <a:latin typeface="Arial" charset="0"/>
              </a:rPr>
              <a:t> quarter of  </a:t>
            </a:r>
            <a:r>
              <a:rPr lang="en-ZA" dirty="0">
                <a:solidFill>
                  <a:srgbClr val="000000"/>
                </a:solidFill>
                <a:latin typeface="Arial" charset="0"/>
              </a:rPr>
              <a:t>2016/2017 financial </a:t>
            </a:r>
            <a:r>
              <a:rPr lang="en-ZA" dirty="0" smtClean="0">
                <a:solidFill>
                  <a:srgbClr val="000000"/>
                </a:solidFill>
                <a:latin typeface="Arial" charset="0"/>
              </a:rPr>
              <a:t>year the </a:t>
            </a:r>
            <a:r>
              <a:rPr lang="en-ZA" dirty="0">
                <a:solidFill>
                  <a:srgbClr val="000000"/>
                </a:solidFill>
                <a:latin typeface="Arial" charset="0"/>
              </a:rPr>
              <a:t>OCJ </a:t>
            </a:r>
            <a:r>
              <a:rPr lang="en-ZA" dirty="0" smtClean="0">
                <a:solidFill>
                  <a:srgbClr val="000000"/>
                </a:solidFill>
                <a:latin typeface="Arial" charset="0"/>
              </a:rPr>
              <a:t> achieved 78% of its planned targets.</a:t>
            </a:r>
          </a:p>
          <a:p>
            <a:pPr fontAlgn="base">
              <a:spcBef>
                <a:spcPct val="0"/>
              </a:spcBef>
              <a:spcAft>
                <a:spcPct val="0"/>
              </a:spcAft>
            </a:pPr>
            <a:endParaRPr lang="en-ZA" dirty="0" smtClean="0">
              <a:solidFill>
                <a:srgbClr val="000000"/>
              </a:solidFill>
              <a:latin typeface="Arial" charset="0"/>
            </a:endParaRPr>
          </a:p>
          <a:p>
            <a:pPr marL="285750" indent="-285750" fontAlgn="base">
              <a:spcBef>
                <a:spcPct val="0"/>
              </a:spcBef>
              <a:spcAft>
                <a:spcPct val="0"/>
              </a:spcAft>
              <a:buFont typeface="Wingdings" panose="05000000000000000000" pitchFamily="2" charset="2"/>
              <a:buChar char="q"/>
            </a:pPr>
            <a:r>
              <a:rPr lang="en-ZA" dirty="0" smtClean="0">
                <a:solidFill>
                  <a:srgbClr val="000000"/>
                </a:solidFill>
                <a:latin typeface="Arial" charset="0"/>
              </a:rPr>
              <a:t> To address the challenges that the department was faced with during the first quarter, various </a:t>
            </a:r>
            <a:r>
              <a:rPr lang="en-ZA" dirty="0">
                <a:solidFill>
                  <a:srgbClr val="000000"/>
                </a:solidFill>
                <a:latin typeface="Arial" charset="0"/>
              </a:rPr>
              <a:t>control measures have been put in place to ensure </a:t>
            </a:r>
            <a:r>
              <a:rPr lang="en-ZA" dirty="0" smtClean="0">
                <a:solidFill>
                  <a:srgbClr val="000000"/>
                </a:solidFill>
                <a:latin typeface="Arial" charset="0"/>
              </a:rPr>
              <a:t>improved performance and effective </a:t>
            </a:r>
            <a:r>
              <a:rPr lang="en-ZA" dirty="0">
                <a:solidFill>
                  <a:srgbClr val="000000"/>
                </a:solidFill>
                <a:latin typeface="Arial" charset="0"/>
              </a:rPr>
              <a:t>administrative support to the </a:t>
            </a:r>
            <a:r>
              <a:rPr lang="en-ZA" dirty="0" smtClean="0">
                <a:solidFill>
                  <a:srgbClr val="000000"/>
                </a:solidFill>
                <a:latin typeface="Arial" charset="0"/>
              </a:rPr>
              <a:t>Judiciary.</a:t>
            </a:r>
          </a:p>
          <a:p>
            <a:pPr fontAlgn="base">
              <a:spcBef>
                <a:spcPct val="0"/>
              </a:spcBef>
              <a:spcAft>
                <a:spcPct val="0"/>
              </a:spcAft>
            </a:pPr>
            <a:endParaRPr lang="en-ZA" dirty="0" smtClean="0">
              <a:solidFill>
                <a:srgbClr val="000000"/>
              </a:solidFill>
              <a:latin typeface="Arial" charset="0"/>
            </a:endParaRPr>
          </a:p>
          <a:p>
            <a:pPr marL="285750" indent="-285750" fontAlgn="base">
              <a:spcBef>
                <a:spcPct val="0"/>
              </a:spcBef>
              <a:spcAft>
                <a:spcPct val="0"/>
              </a:spcAft>
              <a:buFont typeface="Wingdings" panose="05000000000000000000" pitchFamily="2" charset="2"/>
              <a:buChar char="q"/>
            </a:pPr>
            <a:r>
              <a:rPr lang="en-ZA" dirty="0" smtClean="0">
                <a:solidFill>
                  <a:srgbClr val="000000"/>
                </a:solidFill>
                <a:latin typeface="Arial" charset="0"/>
              </a:rPr>
              <a:t>Human </a:t>
            </a:r>
            <a:r>
              <a:rPr lang="en-ZA" dirty="0">
                <a:solidFill>
                  <a:srgbClr val="000000"/>
                </a:solidFill>
                <a:latin typeface="Arial" charset="0"/>
              </a:rPr>
              <a:t>resources capacity </a:t>
            </a:r>
            <a:r>
              <a:rPr lang="en-ZA" dirty="0" smtClean="0">
                <a:solidFill>
                  <a:srgbClr val="000000"/>
                </a:solidFill>
                <a:latin typeface="Arial" charset="0"/>
              </a:rPr>
              <a:t>was a challenge during the Q1 </a:t>
            </a:r>
            <a:r>
              <a:rPr lang="en-ZA" dirty="0">
                <a:solidFill>
                  <a:srgbClr val="000000"/>
                </a:solidFill>
                <a:latin typeface="Arial" charset="0"/>
              </a:rPr>
              <a:t>which contributed to non-achievement of some of the planned quarterly </a:t>
            </a:r>
            <a:r>
              <a:rPr lang="en-ZA" dirty="0" smtClean="0">
                <a:solidFill>
                  <a:srgbClr val="000000"/>
                </a:solidFill>
                <a:latin typeface="Arial" charset="0"/>
              </a:rPr>
              <a:t>targets.</a:t>
            </a:r>
          </a:p>
          <a:p>
            <a:pPr fontAlgn="base">
              <a:spcBef>
                <a:spcPct val="0"/>
              </a:spcBef>
              <a:spcAft>
                <a:spcPct val="0"/>
              </a:spcAft>
            </a:pPr>
            <a:endParaRPr lang="en-ZA" dirty="0" smtClean="0">
              <a:solidFill>
                <a:srgbClr val="000000"/>
              </a:solidFill>
              <a:latin typeface="Arial" charset="0"/>
            </a:endParaRPr>
          </a:p>
          <a:p>
            <a:pPr marL="285750" indent="-285750" fontAlgn="base">
              <a:spcBef>
                <a:spcPct val="0"/>
              </a:spcBef>
              <a:spcAft>
                <a:spcPct val="0"/>
              </a:spcAft>
              <a:buFont typeface="Wingdings" panose="05000000000000000000" pitchFamily="2" charset="2"/>
              <a:buChar char="q"/>
            </a:pPr>
            <a:r>
              <a:rPr lang="en-ZA" dirty="0">
                <a:solidFill>
                  <a:srgbClr val="000000"/>
                </a:solidFill>
                <a:latin typeface="Arial" charset="0"/>
              </a:rPr>
              <a:t>A</a:t>
            </a:r>
            <a:r>
              <a:rPr lang="en-ZA" dirty="0" smtClean="0">
                <a:solidFill>
                  <a:srgbClr val="000000"/>
                </a:solidFill>
                <a:latin typeface="Arial" charset="0"/>
              </a:rPr>
              <a:t>ll </a:t>
            </a:r>
            <a:r>
              <a:rPr lang="en-ZA" dirty="0">
                <a:solidFill>
                  <a:srgbClr val="000000"/>
                </a:solidFill>
                <a:latin typeface="Arial" charset="0"/>
              </a:rPr>
              <a:t>funded vacant positions will be filled as a matter of urgency in the next quarters of the 2016/2017 financial </a:t>
            </a:r>
            <a:r>
              <a:rPr lang="en-ZA" dirty="0" smtClean="0">
                <a:solidFill>
                  <a:srgbClr val="000000"/>
                </a:solidFill>
                <a:latin typeface="Arial" charset="0"/>
              </a:rPr>
              <a:t>year to address capacity constraints.       </a:t>
            </a:r>
            <a:endParaRPr lang="en-ZA" dirty="0">
              <a:solidFill>
                <a:srgbClr val="000000"/>
              </a:solidFill>
              <a:latin typeface="Arial" charset="0"/>
            </a:endParaRPr>
          </a:p>
          <a:p>
            <a:pPr marL="285750" indent="-285750" fontAlgn="base">
              <a:spcBef>
                <a:spcPct val="0"/>
              </a:spcBef>
              <a:spcAft>
                <a:spcPct val="0"/>
              </a:spcAft>
              <a:buFont typeface="Wingdings" panose="05000000000000000000" pitchFamily="2" charset="2"/>
              <a:buChar char="q"/>
            </a:pPr>
            <a:endParaRPr lang="en-ZA" dirty="0">
              <a:solidFill>
                <a:srgbClr val="000000"/>
              </a:solidFill>
              <a:latin typeface="Arial" charset="0"/>
            </a:endParaRPr>
          </a:p>
        </p:txBody>
      </p:sp>
      <p:sp>
        <p:nvSpPr>
          <p:cNvPr id="3" name="Slide Number Placeholder 2"/>
          <p:cNvSpPr>
            <a:spLocks noGrp="1"/>
          </p:cNvSpPr>
          <p:nvPr>
            <p:ph type="sldNum" sz="quarter" idx="12"/>
          </p:nvPr>
        </p:nvSpPr>
        <p:spPr/>
        <p:txBody>
          <a:bodyPr/>
          <a:lstStyle/>
          <a:p>
            <a:fld id="{5BD5B8AA-779B-4164-A036-37DE6F17BF6A}" type="slidenum">
              <a:rPr lang="en-US" smtClean="0"/>
              <a:pPr/>
              <a:t>40</a:t>
            </a:fld>
            <a:endParaRPr lang="en-US"/>
          </a:p>
        </p:txBody>
      </p:sp>
    </p:spTree>
    <p:extLst>
      <p:ext uri="{BB962C8B-B14F-4D97-AF65-F5344CB8AC3E}">
        <p14:creationId xmlns:p14="http://schemas.microsoft.com/office/powerpoint/2010/main" xmlns="" val="32572304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solidFill>
                <a:prstClr val="black"/>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prstClr val="white"/>
                </a:solidFill>
                <a:latin typeface="Arial" panose="020B0604020202020204" pitchFamily="34" charset="0"/>
                <a:cs typeface="Arial" panose="020B0604020202020204" pitchFamily="34" charset="0"/>
              </a:rPr>
              <a:t>www.judiciary.org.za</a:t>
            </a:r>
            <a:endParaRPr lang="en-US" sz="1100" b="1" dirty="0">
              <a:solidFill>
                <a:prstClr val="white"/>
              </a:solidFill>
              <a:latin typeface="Arial" panose="020B0604020202020204" pitchFamily="34" charset="0"/>
              <a:cs typeface="Arial" panose="020B0604020202020204" pitchFamily="34" charset="0"/>
            </a:endParaRPr>
          </a:p>
        </p:txBody>
      </p:sp>
      <p:sp>
        <p:nvSpPr>
          <p:cNvPr id="8" name="Rectangle 7"/>
          <p:cNvSpPr/>
          <p:nvPr/>
        </p:nvSpPr>
        <p:spPr>
          <a:xfrm>
            <a:off x="228600" y="1875472"/>
            <a:ext cx="8280920" cy="1477328"/>
          </a:xfrm>
          <a:prstGeom prst="rect">
            <a:avLst/>
          </a:prstGeom>
        </p:spPr>
        <p:txBody>
          <a:bodyPr wrap="square">
            <a:spAutoFit/>
          </a:bodyPr>
          <a:lstStyle/>
          <a:p>
            <a:pPr lvl="0" algn="ctr" eaLnBrk="0" fontAlgn="base" hangingPunct="0">
              <a:spcBef>
                <a:spcPct val="20000"/>
              </a:spcBef>
              <a:spcAft>
                <a:spcPct val="0"/>
              </a:spcAft>
            </a:pPr>
            <a:r>
              <a:rPr lang="en-ZA" sz="7200" b="1" kern="0" dirty="0">
                <a:solidFill>
                  <a:srgbClr val="000000"/>
                </a:solidFill>
                <a:latin typeface="Arial"/>
              </a:rPr>
              <a:t>THANK U </a:t>
            </a:r>
          </a:p>
          <a:p>
            <a:pPr marL="285750" indent="-285750" fontAlgn="base">
              <a:spcBef>
                <a:spcPct val="0"/>
              </a:spcBef>
              <a:spcAft>
                <a:spcPct val="0"/>
              </a:spcAft>
              <a:buFont typeface="Wingdings" panose="05000000000000000000" pitchFamily="2" charset="2"/>
              <a:buChar char="q"/>
            </a:pPr>
            <a:endParaRPr lang="en-ZA" dirty="0">
              <a:solidFill>
                <a:srgbClr val="000000"/>
              </a:solidFill>
              <a:latin typeface="Arial" charset="0"/>
            </a:endParaRPr>
          </a:p>
        </p:txBody>
      </p:sp>
      <p:sp>
        <p:nvSpPr>
          <p:cNvPr id="2" name="Slide Number Placeholder 1"/>
          <p:cNvSpPr>
            <a:spLocks noGrp="1"/>
          </p:cNvSpPr>
          <p:nvPr>
            <p:ph type="sldNum" sz="quarter" idx="12"/>
          </p:nvPr>
        </p:nvSpPr>
        <p:spPr/>
        <p:txBody>
          <a:bodyPr/>
          <a:lstStyle/>
          <a:p>
            <a:fld id="{5BD5B8AA-779B-4164-A036-37DE6F17BF6A}" type="slidenum">
              <a:rPr lang="en-US" smtClean="0"/>
              <a:pPr/>
              <a:t>41</a:t>
            </a:fld>
            <a:endParaRPr lang="en-US"/>
          </a:p>
        </p:txBody>
      </p:sp>
    </p:spTree>
    <p:extLst>
      <p:ext uri="{BB962C8B-B14F-4D97-AF65-F5344CB8AC3E}">
        <p14:creationId xmlns:p14="http://schemas.microsoft.com/office/powerpoint/2010/main" xmlns="" val="2477433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p:txBody>
          <a:bodyPr>
            <a:normAutofit/>
          </a:bodyPr>
          <a:lstStyle/>
          <a:p>
            <a:r>
              <a:rPr lang="en-ZA" b="1" dirty="0">
                <a:solidFill>
                  <a:srgbClr val="0070C0"/>
                </a:solidFill>
                <a:cs typeface="Arial" pitchFamily="34" charset="0"/>
              </a:rPr>
              <a:t>MANDATE</a:t>
            </a:r>
            <a:r>
              <a:rPr lang="en-ZA" b="1" dirty="0">
                <a:solidFill>
                  <a:srgbClr val="0070C0"/>
                </a:solidFill>
                <a:latin typeface="Arial" pitchFamily="34" charset="0"/>
                <a:cs typeface="Arial" pitchFamily="34" charset="0"/>
              </a:rPr>
              <a:t> Continues</a:t>
            </a:r>
            <a:r>
              <a:rPr lang="en-ZA" b="1" dirty="0" smtClean="0">
                <a:solidFill>
                  <a:srgbClr val="0070C0"/>
                </a:solidFill>
                <a:latin typeface="Arial" pitchFamily="34" charset="0"/>
                <a:cs typeface="Arial"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343400"/>
          </a:xfrm>
        </p:spPr>
        <p:txBody>
          <a:bodyPr>
            <a:normAutofit fontScale="92500" lnSpcReduction="20000"/>
          </a:bodyPr>
          <a:lstStyle/>
          <a:p>
            <a:pPr lvl="0">
              <a:lnSpc>
                <a:spcPct val="150000"/>
              </a:lnSpc>
              <a:buFont typeface="Wingdings" panose="05000000000000000000" pitchFamily="2" charset="2"/>
              <a:buChar char="q"/>
              <a:defRPr/>
            </a:pPr>
            <a:endParaRPr lang="en-US" sz="1800" kern="0" dirty="0" smtClean="0">
              <a:solidFill>
                <a:srgbClr val="000000"/>
              </a:solidFill>
              <a:latin typeface="Arial" pitchFamily="34" charset="0"/>
              <a:cs typeface="Arial" pitchFamily="34" charset="0"/>
            </a:endParaRPr>
          </a:p>
          <a:p>
            <a:pPr lvl="0">
              <a:lnSpc>
                <a:spcPct val="150000"/>
              </a:lnSpc>
              <a:buFont typeface="Wingdings" panose="05000000000000000000" pitchFamily="2" charset="2"/>
              <a:buChar char="q"/>
              <a:defRPr/>
            </a:pPr>
            <a:r>
              <a:rPr lang="en-US" sz="1800" kern="0" dirty="0" smtClean="0">
                <a:solidFill>
                  <a:srgbClr val="000000"/>
                </a:solidFill>
                <a:latin typeface="Arial" pitchFamily="34" charset="0"/>
                <a:cs typeface="Arial" pitchFamily="34" charset="0"/>
              </a:rPr>
              <a:t>To </a:t>
            </a:r>
            <a:r>
              <a:rPr lang="en-US" sz="1800" kern="0" dirty="0">
                <a:solidFill>
                  <a:srgbClr val="000000"/>
                </a:solidFill>
                <a:latin typeface="Arial" pitchFamily="34" charset="0"/>
                <a:cs typeface="Arial" pitchFamily="34" charset="0"/>
              </a:rPr>
              <a:t>support the Judicial function of the Superior Courts</a:t>
            </a:r>
            <a:r>
              <a:rPr lang="en-US" sz="1800" kern="0" dirty="0" smtClean="0">
                <a:solidFill>
                  <a:srgbClr val="000000"/>
                </a:solidFill>
                <a:latin typeface="Arial" pitchFamily="34" charset="0"/>
                <a:cs typeface="Arial" pitchFamily="34" charset="0"/>
              </a:rPr>
              <a:t>;</a:t>
            </a:r>
          </a:p>
          <a:p>
            <a:pPr marL="0" lvl="0" indent="0">
              <a:lnSpc>
                <a:spcPct val="150000"/>
              </a:lnSpc>
              <a:buNone/>
              <a:defRPr/>
            </a:pPr>
            <a:endParaRPr lang="en-US" sz="1800" kern="0" dirty="0">
              <a:solidFill>
                <a:srgbClr val="000000"/>
              </a:solidFill>
              <a:latin typeface="Arial" pitchFamily="34" charset="0"/>
              <a:cs typeface="Arial" pitchFamily="34" charset="0"/>
            </a:endParaRPr>
          </a:p>
          <a:p>
            <a:pPr lvl="0">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render administrative support to the Superior Courts</a:t>
            </a:r>
            <a:r>
              <a:rPr lang="en-US" sz="1800" kern="0" dirty="0" smtClean="0">
                <a:solidFill>
                  <a:srgbClr val="000000"/>
                </a:solidFill>
                <a:latin typeface="Arial" pitchFamily="34" charset="0"/>
                <a:cs typeface="Arial" pitchFamily="34" charset="0"/>
              </a:rPr>
              <a:t>;</a:t>
            </a:r>
          </a:p>
          <a:p>
            <a:pPr marL="0" lvl="0" indent="0">
              <a:lnSpc>
                <a:spcPct val="150000"/>
              </a:lnSpc>
              <a:buNone/>
              <a:defRPr/>
            </a:pPr>
            <a:endParaRPr lang="en-US" sz="1800" kern="0" dirty="0">
              <a:solidFill>
                <a:srgbClr val="000000"/>
              </a:solidFill>
              <a:latin typeface="Arial" pitchFamily="34" charset="0"/>
              <a:cs typeface="Arial" pitchFamily="34" charset="0"/>
            </a:endParaRPr>
          </a:p>
          <a:p>
            <a:pPr lvl="0">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support the Judicial Service Commission in the execution of its mandate; </a:t>
            </a:r>
            <a:endParaRPr lang="en-US" sz="1800" kern="0" dirty="0" smtClean="0">
              <a:solidFill>
                <a:srgbClr val="000000"/>
              </a:solidFill>
              <a:latin typeface="Arial" pitchFamily="34" charset="0"/>
              <a:cs typeface="Arial" pitchFamily="34" charset="0"/>
            </a:endParaRPr>
          </a:p>
          <a:p>
            <a:pPr marL="0" lvl="0" indent="0">
              <a:lnSpc>
                <a:spcPct val="150000"/>
              </a:lnSpc>
              <a:buNone/>
              <a:defRPr/>
            </a:pPr>
            <a:endParaRPr lang="en-US" sz="1800" kern="0" dirty="0">
              <a:solidFill>
                <a:srgbClr val="000000"/>
              </a:solidFill>
              <a:latin typeface="Arial" pitchFamily="34" charset="0"/>
              <a:cs typeface="Arial" pitchFamily="34" charset="0"/>
            </a:endParaRPr>
          </a:p>
          <a:p>
            <a:pPr lvl="0">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support South African Judicial Education Institute  in the execution of its mandate; and  </a:t>
            </a:r>
            <a:endParaRPr lang="en-US" sz="1800" kern="0" dirty="0" smtClean="0">
              <a:solidFill>
                <a:srgbClr val="000000"/>
              </a:solidFill>
              <a:latin typeface="Arial" pitchFamily="34" charset="0"/>
              <a:cs typeface="Arial" pitchFamily="34" charset="0"/>
            </a:endParaRPr>
          </a:p>
          <a:p>
            <a:pPr marL="0" lvl="0" indent="0">
              <a:lnSpc>
                <a:spcPct val="150000"/>
              </a:lnSpc>
              <a:buNone/>
              <a:defRPr/>
            </a:pPr>
            <a:endParaRPr lang="en-US" sz="1800" kern="0" dirty="0">
              <a:solidFill>
                <a:srgbClr val="000000"/>
              </a:solidFill>
              <a:latin typeface="Arial" pitchFamily="34" charset="0"/>
              <a:cs typeface="Arial" pitchFamily="34" charset="0"/>
            </a:endParaRPr>
          </a:p>
          <a:p>
            <a:pPr lvl="0">
              <a:lnSpc>
                <a:spcPct val="150000"/>
              </a:lnSpc>
              <a:buFont typeface="Wingdings" panose="05000000000000000000" pitchFamily="2" charset="2"/>
              <a:buChar char="q"/>
              <a:defRPr/>
            </a:pPr>
            <a:r>
              <a:rPr lang="en-US" sz="1800" kern="0" dirty="0">
                <a:solidFill>
                  <a:srgbClr val="000000"/>
                </a:solidFill>
                <a:latin typeface="Arial" pitchFamily="34" charset="0"/>
                <a:cs typeface="Arial" pitchFamily="34" charset="0"/>
              </a:rPr>
              <a:t>To administer Judges’ Remuneration and Conditions of Employment </a:t>
            </a:r>
            <a:r>
              <a:rPr lang="en-US" sz="1800" kern="0" dirty="0" smtClean="0">
                <a:solidFill>
                  <a:srgbClr val="000000"/>
                </a:solidFill>
                <a:latin typeface="Arial" pitchFamily="34" charset="0"/>
                <a:cs typeface="Arial" pitchFamily="34" charset="0"/>
              </a:rPr>
              <a:t>Act</a:t>
            </a:r>
            <a:endParaRPr lang="en-ZA" sz="1800" kern="0" dirty="0">
              <a:solidFill>
                <a:srgbClr val="000000"/>
              </a:solidFill>
              <a:latin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5</a:t>
            </a:fld>
            <a:endParaRPr lang="en-US"/>
          </a:p>
        </p:txBody>
      </p:sp>
    </p:spTree>
    <p:extLst>
      <p:ext uri="{BB962C8B-B14F-4D97-AF65-F5344CB8AC3E}">
        <p14:creationId xmlns:p14="http://schemas.microsoft.com/office/powerpoint/2010/main" xmlns="" val="1805823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457200" y="274638"/>
            <a:ext cx="8229600" cy="715962"/>
          </a:xfrm>
        </p:spPr>
        <p:txBody>
          <a:bodyPr>
            <a:normAutofit fontScale="90000"/>
          </a:bodyPr>
          <a:lstStyle/>
          <a:p>
            <a:r>
              <a:rPr lang="en-ZA" b="1" dirty="0">
                <a:solidFill>
                  <a:srgbClr val="0070C0"/>
                </a:solidFill>
                <a:cs typeface="Arial" pitchFamily="34" charset="0"/>
              </a:rPr>
              <a:t>MANDATE</a:t>
            </a:r>
            <a:r>
              <a:rPr lang="en-ZA" b="1" dirty="0">
                <a:solidFill>
                  <a:srgbClr val="0070C0"/>
                </a:solidFill>
                <a:latin typeface="Arial" pitchFamily="34" charset="0"/>
                <a:cs typeface="Arial" pitchFamily="34" charset="0"/>
              </a:rPr>
              <a:t> Continues</a:t>
            </a:r>
            <a:r>
              <a:rPr lang="en-ZA" b="1" dirty="0" smtClean="0">
                <a:solidFill>
                  <a:srgbClr val="0070C0"/>
                </a:solidFill>
                <a:latin typeface="Arial" pitchFamily="34" charset="0"/>
                <a:cs typeface="Arial"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458200" cy="4572000"/>
          </a:xfrm>
        </p:spPr>
        <p:txBody>
          <a:bodyPr>
            <a:normAutofit fontScale="77500" lnSpcReduction="20000"/>
          </a:bodyPr>
          <a:lstStyle/>
          <a:p>
            <a:pPr algn="just">
              <a:lnSpc>
                <a:spcPct val="150000"/>
              </a:lnSpc>
              <a:buFont typeface="Wingdings" panose="05000000000000000000" pitchFamily="2" charset="2"/>
              <a:buChar char="q"/>
              <a:defRPr/>
            </a:pPr>
            <a:endParaRPr lang="en-ZA" sz="2000" dirty="0" smtClean="0">
              <a:latin typeface="Arial" pitchFamily="34" charset="0"/>
              <a:cs typeface="Arial" pitchFamily="34" charset="0"/>
            </a:endParaRPr>
          </a:p>
          <a:p>
            <a:pPr algn="just">
              <a:lnSpc>
                <a:spcPct val="150000"/>
              </a:lnSpc>
              <a:buFont typeface="Wingdings" panose="05000000000000000000" pitchFamily="2" charset="2"/>
              <a:buChar char="q"/>
              <a:defRPr/>
            </a:pPr>
            <a:r>
              <a:rPr lang="en-ZA" sz="2000" dirty="0" smtClean="0">
                <a:latin typeface="Arial" pitchFamily="34" charset="0"/>
                <a:cs typeface="Arial" pitchFamily="34" charset="0"/>
              </a:rPr>
              <a:t>Superior Courts Act, 2013 </a:t>
            </a:r>
          </a:p>
          <a:p>
            <a:pPr marL="0" indent="0" algn="just">
              <a:lnSpc>
                <a:spcPct val="150000"/>
              </a:lnSpc>
              <a:buNone/>
              <a:defRPr/>
            </a:pPr>
            <a:endParaRPr lang="en-ZA" sz="2000" dirty="0" smtClean="0">
              <a:latin typeface="Arial" pitchFamily="34" charset="0"/>
              <a:cs typeface="Arial" pitchFamily="34" charset="0"/>
            </a:endParaRPr>
          </a:p>
          <a:p>
            <a:pPr marL="914400" lvl="1" indent="-457200" algn="just">
              <a:lnSpc>
                <a:spcPct val="150000"/>
              </a:lnSpc>
              <a:buFont typeface="Courier New" pitchFamily="49" charset="0"/>
              <a:buChar char="o"/>
              <a:defRPr/>
            </a:pPr>
            <a:r>
              <a:rPr lang="en-ZA" sz="2000" dirty="0" smtClean="0">
                <a:latin typeface="Arial" pitchFamily="34" charset="0"/>
                <a:cs typeface="Arial" pitchFamily="34" charset="0"/>
              </a:rPr>
              <a:t>CJ exercise responsibility over the administration of judicial functions of all courts.</a:t>
            </a:r>
          </a:p>
          <a:p>
            <a:pPr marL="457200" lvl="1" indent="0" algn="just">
              <a:lnSpc>
                <a:spcPct val="150000"/>
              </a:lnSpc>
              <a:buNone/>
              <a:defRPr/>
            </a:pPr>
            <a:endParaRPr lang="en-ZA" sz="2000" dirty="0" smtClean="0">
              <a:latin typeface="Arial" pitchFamily="34" charset="0"/>
              <a:cs typeface="Arial" pitchFamily="34" charset="0"/>
            </a:endParaRPr>
          </a:p>
          <a:p>
            <a:pPr marL="914400" lvl="1" indent="-457200" algn="just">
              <a:lnSpc>
                <a:spcPct val="150000"/>
              </a:lnSpc>
              <a:buFont typeface="Courier New" pitchFamily="49" charset="0"/>
              <a:buChar char="o"/>
              <a:defRPr/>
            </a:pPr>
            <a:r>
              <a:rPr lang="en-ZA" sz="2000" dirty="0" smtClean="0">
                <a:latin typeface="Arial" pitchFamily="34" charset="0"/>
                <a:cs typeface="Arial" pitchFamily="34" charset="0"/>
              </a:rPr>
              <a:t>Judges President to assume responsibility over coordination of judicial functions of all courts within each province.</a:t>
            </a:r>
          </a:p>
          <a:p>
            <a:pPr marL="457200" lvl="1" indent="0" algn="just">
              <a:lnSpc>
                <a:spcPct val="150000"/>
              </a:lnSpc>
              <a:buNone/>
              <a:defRPr/>
            </a:pPr>
            <a:endParaRPr lang="en-ZA" sz="2000" dirty="0" smtClean="0">
              <a:latin typeface="Arial" pitchFamily="34" charset="0"/>
              <a:cs typeface="Arial" pitchFamily="34" charset="0"/>
            </a:endParaRPr>
          </a:p>
          <a:p>
            <a:pPr algn="just">
              <a:lnSpc>
                <a:spcPct val="150000"/>
              </a:lnSpc>
              <a:buFont typeface="Wingdings" panose="05000000000000000000" pitchFamily="2" charset="2"/>
              <a:buChar char="q"/>
              <a:defRPr/>
            </a:pPr>
            <a:r>
              <a:rPr lang="en-ZA" sz="2000" dirty="0" smtClean="0">
                <a:latin typeface="Arial" pitchFamily="34" charset="0"/>
                <a:cs typeface="Arial" pitchFamily="34" charset="0"/>
              </a:rPr>
              <a:t>South </a:t>
            </a:r>
            <a:r>
              <a:rPr lang="en-ZA" sz="2000" dirty="0">
                <a:latin typeface="Arial" pitchFamily="34" charset="0"/>
                <a:cs typeface="Arial" pitchFamily="34" charset="0"/>
              </a:rPr>
              <a:t>African Judicial Education Institute Act, 2008 -  The Chief Justice is the Chairperson  of the SAJEI Council. SAJEI was established to provide  judicial education to all Judicial Officers. The responsibility for the training of Magistrates has been transferred from Justice College to SAJEI since January 2012. </a:t>
            </a:r>
            <a:endParaRPr lang="en-ZA" sz="2000" dirty="0" smtClean="0">
              <a:latin typeface="Arial" pitchFamily="34" charset="0"/>
              <a:cs typeface="Arial" pitchFamily="34" charset="0"/>
            </a:endParaRPr>
          </a:p>
          <a:p>
            <a:pPr lvl="0">
              <a:lnSpc>
                <a:spcPct val="150000"/>
              </a:lnSpc>
              <a:buFont typeface="Wingdings" panose="05000000000000000000" pitchFamily="2" charset="2"/>
              <a:buChar char="q"/>
              <a:defRPr/>
            </a:pPr>
            <a:endParaRPr lang="en-ZA" sz="1800" kern="0" dirty="0">
              <a:solidFill>
                <a:srgbClr val="000000"/>
              </a:solidFill>
              <a:latin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6</a:t>
            </a:fld>
            <a:endParaRPr lang="en-US"/>
          </a:p>
        </p:txBody>
      </p:sp>
    </p:spTree>
    <p:extLst>
      <p:ext uri="{BB962C8B-B14F-4D97-AF65-F5344CB8AC3E}">
        <p14:creationId xmlns:p14="http://schemas.microsoft.com/office/powerpoint/2010/main" xmlns="" val="3149054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457200" y="304800"/>
            <a:ext cx="8229600" cy="1143000"/>
          </a:xfrm>
        </p:spPr>
        <p:txBody>
          <a:bodyPr>
            <a:normAutofit/>
          </a:bodyPr>
          <a:lstStyle/>
          <a:p>
            <a:r>
              <a:rPr lang="en-ZA" b="1" dirty="0">
                <a:solidFill>
                  <a:srgbClr val="0070C0"/>
                </a:solidFill>
                <a:cs typeface="Arial" pitchFamily="34" charset="0"/>
              </a:rPr>
              <a:t>MANDATE</a:t>
            </a:r>
            <a:r>
              <a:rPr lang="en-ZA" b="1" dirty="0">
                <a:solidFill>
                  <a:srgbClr val="0070C0"/>
                </a:solidFill>
                <a:latin typeface="Arial" pitchFamily="34" charset="0"/>
                <a:cs typeface="Arial" pitchFamily="34" charset="0"/>
              </a:rPr>
              <a:t> Continues</a:t>
            </a:r>
            <a:r>
              <a:rPr lang="en-ZA" b="1" dirty="0" smtClean="0">
                <a:solidFill>
                  <a:srgbClr val="0070C0"/>
                </a:solidFill>
                <a:latin typeface="Arial" pitchFamily="34" charset="0"/>
                <a:cs typeface="Arial" pitchFamily="34" charset="0"/>
              </a:rPr>
              <a: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4343400"/>
          </a:xfrm>
        </p:spPr>
        <p:txBody>
          <a:bodyPr>
            <a:normAutofit lnSpcReduction="10000"/>
          </a:bodyPr>
          <a:lstStyle/>
          <a:p>
            <a:pPr lvl="0" algn="just" eaLnBrk="0" fontAlgn="base" hangingPunct="0">
              <a:lnSpc>
                <a:spcPct val="150000"/>
              </a:lnSpc>
              <a:spcAft>
                <a:spcPct val="0"/>
              </a:spcAft>
              <a:buFont typeface="Wingdings" panose="05000000000000000000" pitchFamily="2" charset="2"/>
              <a:buChar char="q"/>
              <a:defRPr/>
            </a:pPr>
            <a:endParaRPr lang="en-ZA" sz="1800" kern="0" dirty="0" smtClean="0">
              <a:solidFill>
                <a:srgbClr val="000000"/>
              </a:solidFill>
              <a:latin typeface="Arial" pitchFamily="34" charset="0"/>
              <a:cs typeface="Arial" pitchFamily="34" charset="0"/>
            </a:endParaRPr>
          </a:p>
          <a:p>
            <a:pPr lvl="0" algn="just" eaLnBrk="0" fontAlgn="base" hangingPunct="0">
              <a:lnSpc>
                <a:spcPct val="150000"/>
              </a:lnSpc>
              <a:spcAft>
                <a:spcPct val="0"/>
              </a:spcAft>
              <a:buFont typeface="Wingdings" panose="05000000000000000000" pitchFamily="2" charset="2"/>
              <a:buChar char="q"/>
              <a:defRPr/>
            </a:pPr>
            <a:r>
              <a:rPr lang="en-ZA" sz="1800" kern="0" dirty="0" smtClean="0">
                <a:solidFill>
                  <a:srgbClr val="000000"/>
                </a:solidFill>
                <a:latin typeface="Arial" pitchFamily="34" charset="0"/>
                <a:cs typeface="Arial" pitchFamily="34" charset="0"/>
              </a:rPr>
              <a:t>Judicial </a:t>
            </a:r>
            <a:r>
              <a:rPr lang="en-ZA" sz="1800" kern="0" dirty="0">
                <a:solidFill>
                  <a:srgbClr val="000000"/>
                </a:solidFill>
                <a:latin typeface="Arial" pitchFamily="34" charset="0"/>
                <a:cs typeface="Arial" pitchFamily="34" charset="0"/>
              </a:rPr>
              <a:t>Service Commission Act, 1994 – The Chief Justice is the Chairperson of the Judicial Service Commission which </a:t>
            </a:r>
            <a:r>
              <a:rPr lang="en-ZA" sz="1800" i="1" kern="0" dirty="0">
                <a:solidFill>
                  <a:srgbClr val="000000"/>
                </a:solidFill>
                <a:latin typeface="Arial" pitchFamily="34" charset="0"/>
                <a:cs typeface="Arial" pitchFamily="34" charset="0"/>
              </a:rPr>
              <a:t>inter alia </a:t>
            </a:r>
            <a:r>
              <a:rPr lang="en-ZA" sz="1800" kern="0" dirty="0">
                <a:solidFill>
                  <a:srgbClr val="000000"/>
                </a:solidFill>
                <a:latin typeface="Arial" pitchFamily="34" charset="0"/>
                <a:cs typeface="Arial" pitchFamily="34" charset="0"/>
              </a:rPr>
              <a:t>is responsible for the recommendation of candidates for judicial appointment and dealing with complaints lodged against Judges</a:t>
            </a:r>
            <a:r>
              <a:rPr lang="en-ZA" sz="1800" kern="0" dirty="0" smtClean="0">
                <a:solidFill>
                  <a:srgbClr val="000000"/>
                </a:solidFill>
                <a:latin typeface="Arial" pitchFamily="34" charset="0"/>
                <a:cs typeface="Arial" pitchFamily="34" charset="0"/>
              </a:rPr>
              <a:t>. </a:t>
            </a:r>
          </a:p>
          <a:p>
            <a:pPr lvl="0" algn="just" eaLnBrk="0" fontAlgn="base" hangingPunct="0">
              <a:lnSpc>
                <a:spcPct val="150000"/>
              </a:lnSpc>
              <a:spcAft>
                <a:spcPct val="0"/>
              </a:spcAft>
              <a:buFont typeface="Wingdings" panose="05000000000000000000" pitchFamily="2" charset="2"/>
              <a:buChar char="q"/>
              <a:defRPr/>
            </a:pPr>
            <a:r>
              <a:rPr lang="en-ZA" sz="1800" kern="0" dirty="0" smtClean="0">
                <a:latin typeface="Arial" pitchFamily="34" charset="0"/>
                <a:cs typeface="Arial" pitchFamily="34" charset="0"/>
              </a:rPr>
              <a:t>Judges’ Remuneration and Conditions of Employment Act 47 of 2001- provides for the remuneration and conditions of employment for all Judges</a:t>
            </a:r>
            <a:r>
              <a:rPr lang="en-ZA" sz="1800" kern="0" dirty="0" smtClean="0">
                <a:solidFill>
                  <a:srgbClr val="FF0000"/>
                </a:solidFill>
                <a:latin typeface="Arial" pitchFamily="34" charset="0"/>
                <a:cs typeface="Arial" pitchFamily="34" charset="0"/>
              </a:rPr>
              <a:t>. </a:t>
            </a:r>
            <a:endParaRPr lang="en-ZA" sz="1800" kern="0" dirty="0">
              <a:solidFill>
                <a:srgbClr val="000000"/>
              </a:solidFill>
              <a:latin typeface="Arial" pitchFamily="34" charset="0"/>
              <a:cs typeface="Arial" pitchFamily="34" charset="0"/>
            </a:endParaRPr>
          </a:p>
          <a:p>
            <a:pPr lvl="0" algn="just" eaLnBrk="0" fontAlgn="base" hangingPunct="0">
              <a:lnSpc>
                <a:spcPct val="150000"/>
              </a:lnSpc>
              <a:spcAft>
                <a:spcPct val="0"/>
              </a:spcAft>
              <a:buFont typeface="Wingdings" panose="05000000000000000000" pitchFamily="2" charset="2"/>
              <a:buChar char="q"/>
              <a:defRPr/>
            </a:pPr>
            <a:r>
              <a:rPr lang="en-ZA" sz="1800" kern="0" dirty="0">
                <a:solidFill>
                  <a:srgbClr val="000000"/>
                </a:solidFill>
                <a:latin typeface="Arial" pitchFamily="34" charset="0"/>
                <a:cs typeface="Arial" pitchFamily="34" charset="0"/>
              </a:rPr>
              <a:t>Public Finance Management Act, </a:t>
            </a:r>
            <a:r>
              <a:rPr lang="en-ZA" sz="1800" kern="0" dirty="0" smtClean="0">
                <a:solidFill>
                  <a:srgbClr val="000000"/>
                </a:solidFill>
                <a:latin typeface="Arial" pitchFamily="34" charset="0"/>
                <a:cs typeface="Arial" pitchFamily="34" charset="0"/>
              </a:rPr>
              <a:t>1999</a:t>
            </a:r>
          </a:p>
          <a:p>
            <a:pPr marL="0" lvl="0" indent="0" algn="just" eaLnBrk="0" fontAlgn="base" hangingPunct="0">
              <a:lnSpc>
                <a:spcPct val="150000"/>
              </a:lnSpc>
              <a:spcAft>
                <a:spcPct val="0"/>
              </a:spcAft>
              <a:buNone/>
              <a:defRPr/>
            </a:pPr>
            <a:endParaRPr lang="en-ZA" sz="1800" kern="0" dirty="0">
              <a:solidFill>
                <a:srgbClr val="000000"/>
              </a:solidFill>
              <a:latin typeface="Arial" pitchFamily="34" charset="0"/>
              <a:cs typeface="Arial" pitchFamily="34" charset="0"/>
            </a:endParaRPr>
          </a:p>
          <a:p>
            <a:pPr lvl="0" eaLnBrk="0" fontAlgn="base" hangingPunct="0">
              <a:lnSpc>
                <a:spcPct val="150000"/>
              </a:lnSpc>
              <a:spcAft>
                <a:spcPct val="0"/>
              </a:spcAft>
              <a:buFont typeface="Wingdings" panose="05000000000000000000" pitchFamily="2" charset="2"/>
              <a:buChar char="q"/>
              <a:defRPr/>
            </a:pPr>
            <a:r>
              <a:rPr lang="en-ZA" sz="1800" kern="0" dirty="0">
                <a:solidFill>
                  <a:srgbClr val="000000"/>
                </a:solidFill>
                <a:latin typeface="Arial" pitchFamily="34" charset="0"/>
                <a:cs typeface="Arial" pitchFamily="34" charset="0"/>
              </a:rPr>
              <a:t>Public Service Act &amp; Regulations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D5B8AA-779B-4164-A036-37DE6F17BF6A}" type="slidenum">
              <a:rPr lang="en-US" smtClean="0"/>
              <a:pPr/>
              <a:t>7</a:t>
            </a:fld>
            <a:endParaRPr lang="en-US"/>
          </a:p>
        </p:txBody>
      </p:sp>
    </p:spTree>
    <p:extLst>
      <p:ext uri="{BB962C8B-B14F-4D97-AF65-F5344CB8AC3E}">
        <p14:creationId xmlns:p14="http://schemas.microsoft.com/office/powerpoint/2010/main" xmlns="" val="2102128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p:txBody>
          <a:bodyPr>
            <a:normAutofit/>
          </a:bodyPr>
          <a:lstStyle/>
          <a:p>
            <a:r>
              <a:rPr lang="en-ZA" b="1" dirty="0">
                <a:solidFill>
                  <a:srgbClr val="0070C0"/>
                </a:solidFill>
                <a:cs typeface="Arial" pitchFamily="34" charset="0"/>
              </a:rPr>
              <a:t>VISION, MISSION AND VALUES</a:t>
            </a:r>
            <a:endParaRPr lang="en-US"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796979643"/>
              </p:ext>
            </p:extLst>
          </p:nvPr>
        </p:nvGraphicFramePr>
        <p:xfrm>
          <a:off x="457200" y="1219200"/>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BD5B8AA-779B-4164-A036-37DE6F17BF6A}" type="slidenum">
              <a:rPr lang="en-US" smtClean="0"/>
              <a:pPr/>
              <a:t>8</a:t>
            </a:fld>
            <a:endParaRPr lang="en-US"/>
          </a:p>
        </p:txBody>
      </p:sp>
    </p:spTree>
    <p:extLst>
      <p:ext uri="{BB962C8B-B14F-4D97-AF65-F5344CB8AC3E}">
        <p14:creationId xmlns:p14="http://schemas.microsoft.com/office/powerpoint/2010/main" xmlns="" val="2082452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62800" y="6596390"/>
            <a:ext cx="1981200" cy="261610"/>
          </a:xfrm>
          <a:prstGeom prst="rect">
            <a:avLst/>
          </a:prstGeom>
          <a:solidFill>
            <a:schemeClr val="accent1"/>
          </a:solidFill>
        </p:spPr>
        <p:txBody>
          <a:bodyPr wrap="square" rtlCol="0">
            <a:spAutoFit/>
          </a:bodyPr>
          <a:lstStyle/>
          <a:p>
            <a:endParaRPr lang="en-US" sz="1100" dirty="0"/>
          </a:p>
        </p:txBody>
      </p:sp>
      <p:sp>
        <p:nvSpPr>
          <p:cNvPr id="2" name="Title 1"/>
          <p:cNvSpPr>
            <a:spLocks noGrp="1"/>
          </p:cNvSpPr>
          <p:nvPr>
            <p:ph type="title"/>
          </p:nvPr>
        </p:nvSpPr>
        <p:spPr>
          <a:xfrm>
            <a:off x="457200" y="457200"/>
            <a:ext cx="8229600" cy="685800"/>
          </a:xfrm>
        </p:spPr>
        <p:txBody>
          <a:bodyPr>
            <a:normAutofit fontScale="90000"/>
          </a:bodyPr>
          <a:lstStyle/>
          <a:p>
            <a:r>
              <a:rPr lang="en-ZA" altLang="en-US" sz="4800" b="1" dirty="0" smtClean="0">
                <a:solidFill>
                  <a:srgbClr val="0070C0"/>
                </a:solidFill>
                <a:cs typeface="Arial" panose="020B0604020202020204" pitchFamily="34" charset="0"/>
              </a:rPr>
              <a:t>OCJ STRATEGIC GOALS</a:t>
            </a:r>
            <a:endParaRPr lang="en-US" b="1"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cstate="print"/>
          <a:stretch>
            <a:fillRect/>
          </a:stretch>
        </p:blipFill>
        <p:spPr>
          <a:xfrm>
            <a:off x="487135" y="1219200"/>
            <a:ext cx="8169729" cy="4343400"/>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00964" y="5562600"/>
            <a:ext cx="898259" cy="119538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7162800" y="6596390"/>
            <a:ext cx="1981200" cy="261610"/>
          </a:xfrm>
          <a:prstGeom prst="rect">
            <a:avLst/>
          </a:prstGeom>
          <a:noFill/>
        </p:spPr>
        <p:txBody>
          <a:bodyPr wrap="square" rtlCol="0">
            <a:spAutoFit/>
          </a:bodyPr>
          <a:lstStyle/>
          <a:p>
            <a:pPr algn="ctr"/>
            <a:r>
              <a:rPr lang="en-US" sz="1100" b="1" dirty="0" smtClean="0">
                <a:solidFill>
                  <a:schemeClr val="bg1"/>
                </a:solidFill>
                <a:latin typeface="Arial" panose="020B0604020202020204" pitchFamily="34" charset="0"/>
                <a:cs typeface="Arial" panose="020B0604020202020204" pitchFamily="34" charset="0"/>
              </a:rPr>
              <a:t>www.judiciary.org.za</a:t>
            </a:r>
            <a:endParaRPr lang="en-US" sz="1100" b="1" dirty="0">
              <a:solidFill>
                <a:schemeClr val="bg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BD5B8AA-779B-4164-A036-37DE6F17BF6A}" type="slidenum">
              <a:rPr lang="en-US" smtClean="0"/>
              <a:pPr/>
              <a:t>9</a:t>
            </a:fld>
            <a:endParaRPr lang="en-US"/>
          </a:p>
        </p:txBody>
      </p:sp>
    </p:spTree>
    <p:extLst>
      <p:ext uri="{BB962C8B-B14F-4D97-AF65-F5344CB8AC3E}">
        <p14:creationId xmlns:p14="http://schemas.microsoft.com/office/powerpoint/2010/main" xmlns="" val="3091832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1025</TotalTime>
  <Words>2254</Words>
  <Application>Microsoft Office PowerPoint</Application>
  <PresentationFormat>On-screen Show (4:3)</PresentationFormat>
  <Paragraphs>567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1st  QUARTERLY PERFORMANCE REPORT 2016/17   PRESENTED BY THE SECRETARY GENERAL  MS MEMME SEJOSENGWE </vt:lpstr>
      <vt:lpstr>PRESENTATION OUTLINE </vt:lpstr>
      <vt:lpstr>PURPOSE OF PRESENTATION </vt:lpstr>
      <vt:lpstr>MANDATE OF THE DEPARTMENT </vt:lpstr>
      <vt:lpstr>MANDATE Continues……….</vt:lpstr>
      <vt:lpstr>MANDATE Continues……….</vt:lpstr>
      <vt:lpstr>MANDATE Continues……….</vt:lpstr>
      <vt:lpstr>VISION, MISSION AND VALUES</vt:lpstr>
      <vt:lpstr>OCJ STRATEGIC GOALS</vt:lpstr>
      <vt:lpstr>OVERVIEW OF QUARTER 1 PERFORMANCE:2016/17</vt:lpstr>
      <vt:lpstr>Slide 11</vt:lpstr>
      <vt:lpstr>OVERVIEW OF QUARTER 1 PERFORMANCE:2016/17</vt:lpstr>
      <vt:lpstr>PERFORMANCE PER PROGRAMME</vt:lpstr>
      <vt:lpstr>PROGRAMME 1: ADMINISTRATION</vt:lpstr>
      <vt:lpstr>PERFORMANCE OF PROGRAMME 1: ADMINISTRATION</vt:lpstr>
      <vt:lpstr>PERFORMANCE OF PROGRAMME 1: ADMINISTRATION</vt:lpstr>
      <vt:lpstr>PERFORMANCE PER SUB-PROGRAMME</vt:lpstr>
      <vt:lpstr>PROGRAMME 1: ADMINISTRATION PERFORMANCE INFORMATION</vt:lpstr>
      <vt:lpstr>PROGRAMME 1: ADMINISTRATION PERFORMANCE INFORMATION (CONT….)</vt:lpstr>
      <vt:lpstr>PROGRAMME 1: ADMINISTRATION PERFORMANCE INFORMATION (CONT….)</vt:lpstr>
      <vt:lpstr>PERFORMANCE PER PROGRAMME</vt:lpstr>
      <vt:lpstr>PROGRAMME 2: JUDICIAL SUPPORT AND COURT ADMINISTRATION</vt:lpstr>
      <vt:lpstr>PERFORMANCE OF PROGRAMME 2: JUDICIAL SUPPORT AND COURT ADMINISTRATION</vt:lpstr>
      <vt:lpstr>Slide 24</vt:lpstr>
      <vt:lpstr>PERFORMANCE PER SUB-PROGRAMMES</vt:lpstr>
      <vt:lpstr>PROGRAMME 2: JUDICIAL SUPPORT AND COURT ADMINISTRATION PERFORMANCE INFORMATION</vt:lpstr>
      <vt:lpstr>PROGRAMME 2: JUDICIAL SUPPORT AND COURT ADMINISTRATION PERFORMANCE INFORMATION (CONT……)</vt:lpstr>
      <vt:lpstr>PERFORMANCE PER PROGRAMME</vt:lpstr>
      <vt:lpstr>PROGRAMME 3: JUDICIAL EDUCATION AND RESEARCH</vt:lpstr>
      <vt:lpstr>PROGRAMME 3: JUDICIAL EDUCATION AND RESEARCH</vt:lpstr>
      <vt:lpstr>Slide 31</vt:lpstr>
      <vt:lpstr>PERFORMANCE PER SUB-PROGRAMMES</vt:lpstr>
      <vt:lpstr>PROGRAMME 3: JUDICIAL EDUCATION AND RESEARCH PERFORMANCE INFORMATION</vt:lpstr>
      <vt:lpstr>STATISTICAL INFORMATION</vt:lpstr>
      <vt:lpstr>STATISTICAL INFORMATION</vt:lpstr>
      <vt:lpstr>STATISTICAL INFORMATION (continues……..)</vt:lpstr>
      <vt:lpstr>FINANCIAL PERFORMANCE REPORT:  QUARTER 1 </vt:lpstr>
      <vt:lpstr>QUARTER 1 EXPENDITURE PER PROGRAMME</vt:lpstr>
      <vt:lpstr>REASONS FOR UNDERSPENDING  PER PROGRAMME </vt:lpstr>
      <vt:lpstr>CONCLUSION</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Cornelius Silaule</dc:creator>
  <cp:lastModifiedBy>PUMZA</cp:lastModifiedBy>
  <cp:revision>66</cp:revision>
  <dcterms:created xsi:type="dcterms:W3CDTF">2016-07-19T11:19:53Z</dcterms:created>
  <dcterms:modified xsi:type="dcterms:W3CDTF">2016-10-21T08:48:16Z</dcterms:modified>
</cp:coreProperties>
</file>