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6" r:id="rId2"/>
    <p:sldId id="362" r:id="rId3"/>
    <p:sldId id="369" r:id="rId4"/>
    <p:sldId id="345" r:id="rId5"/>
    <p:sldId id="346" r:id="rId6"/>
    <p:sldId id="352" r:id="rId7"/>
    <p:sldId id="375" r:id="rId8"/>
    <p:sldId id="353" r:id="rId9"/>
    <p:sldId id="355" r:id="rId10"/>
    <p:sldId id="356" r:id="rId11"/>
    <p:sldId id="357" r:id="rId12"/>
    <p:sldId id="380" r:id="rId13"/>
    <p:sldId id="358" r:id="rId14"/>
    <p:sldId id="359" r:id="rId15"/>
    <p:sldId id="381" r:id="rId16"/>
    <p:sldId id="371" r:id="rId17"/>
    <p:sldId id="373" r:id="rId18"/>
    <p:sldId id="367" r:id="rId19"/>
    <p:sldId id="374" r:id="rId20"/>
    <p:sldId id="370" r:id="rId21"/>
    <p:sldId id="368" r:id="rId22"/>
    <p:sldId id="372" r:id="rId23"/>
    <p:sldId id="344" r:id="rId24"/>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le Baloyi" initials="SB" lastIdx="0" clrIdx="0">
    <p:extLst>
      <p:ext uri="{19B8F6BF-5375-455C-9EA6-DF929625EA0E}">
        <p15:presenceInfo xmlns:p15="http://schemas.microsoft.com/office/powerpoint/2012/main" xmlns="" userId="S-1-5-21-2885126243-1765827236-2930923962-3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4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03" autoAdjust="0"/>
    <p:restoredTop sz="69403" autoAdjust="0"/>
  </p:normalViewPr>
  <p:slideViewPr>
    <p:cSldViewPr snapToObjects="1">
      <p:cViewPr varScale="1">
        <p:scale>
          <a:sx n="80" d="100"/>
          <a:sy n="80" d="100"/>
        </p:scale>
        <p:origin x="-27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5" d="100"/>
          <a:sy n="75" d="100"/>
        </p:scale>
        <p:origin x="218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3177" tIns="46589" rIns="93177" bIns="46589"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849862" y="0"/>
            <a:ext cx="2946275" cy="496671"/>
          </a:xfrm>
          <a:prstGeom prst="rect">
            <a:avLst/>
          </a:prstGeom>
        </p:spPr>
        <p:txBody>
          <a:bodyPr vert="horz" lIns="93177" tIns="46589" rIns="93177" bIns="46589" rtlCol="0"/>
          <a:lstStyle>
            <a:lvl1pPr algn="r">
              <a:defRPr sz="1200">
                <a:cs typeface="Arial" charset="0"/>
              </a:defRPr>
            </a:lvl1pPr>
          </a:lstStyle>
          <a:p>
            <a:pPr>
              <a:defRPr/>
            </a:pPr>
            <a:fld id="{888B5DB3-37CC-4C52-91B8-518F1ACCCA07}" type="datetimeFigureOut">
              <a:rPr lang="en-US"/>
              <a:pPr>
                <a:defRPr/>
              </a:pPr>
              <a:t>10/19/2016</a:t>
            </a:fld>
            <a:endParaRPr lang="en-US" dirty="0"/>
          </a:p>
        </p:txBody>
      </p:sp>
      <p:sp>
        <p:nvSpPr>
          <p:cNvPr id="4" name="Footer Placeholder 3"/>
          <p:cNvSpPr>
            <a:spLocks noGrp="1"/>
          </p:cNvSpPr>
          <p:nvPr>
            <p:ph type="ftr" sz="quarter" idx="2"/>
          </p:nvPr>
        </p:nvSpPr>
        <p:spPr>
          <a:xfrm>
            <a:off x="0" y="9428272"/>
            <a:ext cx="2946275" cy="496671"/>
          </a:xfrm>
          <a:prstGeom prst="rect">
            <a:avLst/>
          </a:prstGeom>
        </p:spPr>
        <p:txBody>
          <a:bodyPr vert="horz" lIns="93177" tIns="46589" rIns="93177" bIns="46589"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849862" y="9428272"/>
            <a:ext cx="2946275" cy="496671"/>
          </a:xfrm>
          <a:prstGeom prst="rect">
            <a:avLst/>
          </a:prstGeom>
        </p:spPr>
        <p:txBody>
          <a:bodyPr vert="horz" lIns="93177" tIns="46589" rIns="93177" bIns="46589" rtlCol="0" anchor="b"/>
          <a:lstStyle>
            <a:lvl1pPr algn="r">
              <a:defRPr sz="1200">
                <a:cs typeface="Arial" charset="0"/>
              </a:defRPr>
            </a:lvl1pPr>
          </a:lstStyle>
          <a:p>
            <a:pPr>
              <a:defRPr/>
            </a:pPr>
            <a:fld id="{D39561EA-FA3D-4F7A-AA14-52434515BFD8}" type="slidenum">
              <a:rPr lang="en-US"/>
              <a:pPr>
                <a:defRPr/>
              </a:pPr>
              <a:t>‹#›</a:t>
            </a:fld>
            <a:endParaRPr lang="en-US" dirty="0"/>
          </a:p>
        </p:txBody>
      </p:sp>
    </p:spTree>
    <p:extLst>
      <p:ext uri="{BB962C8B-B14F-4D97-AF65-F5344CB8AC3E}">
        <p14:creationId xmlns:p14="http://schemas.microsoft.com/office/powerpoint/2010/main" xmlns="" val="2822989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6671"/>
          </a:xfrm>
          <a:prstGeom prst="rect">
            <a:avLst/>
          </a:prstGeom>
        </p:spPr>
        <p:txBody>
          <a:bodyPr vert="horz" lIns="93177" tIns="46589" rIns="93177" bIns="46589" rtlCol="0"/>
          <a:lstStyle>
            <a:lvl1pPr algn="l">
              <a:defRPr sz="12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3849862" y="0"/>
            <a:ext cx="2946275" cy="496671"/>
          </a:xfrm>
          <a:prstGeom prst="rect">
            <a:avLst/>
          </a:prstGeom>
        </p:spPr>
        <p:txBody>
          <a:bodyPr vert="horz" lIns="93177" tIns="46589" rIns="93177" bIns="46589" rtlCol="0"/>
          <a:lstStyle>
            <a:lvl1pPr algn="r">
              <a:defRPr sz="1200">
                <a:latin typeface="Arial" pitchFamily="34" charset="0"/>
                <a:cs typeface="+mn-cs"/>
              </a:defRPr>
            </a:lvl1pPr>
          </a:lstStyle>
          <a:p>
            <a:pPr>
              <a:defRPr/>
            </a:pPr>
            <a:fld id="{4C102351-6E1F-4F45-B6A9-7EBDF7B36502}" type="datetimeFigureOut">
              <a:rPr lang="en-US"/>
              <a:pPr>
                <a:defRPr/>
              </a:pPr>
              <a:t>10/19/2016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0383" y="4715831"/>
            <a:ext cx="5436909" cy="4466649"/>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272"/>
            <a:ext cx="2946275" cy="496671"/>
          </a:xfrm>
          <a:prstGeom prst="rect">
            <a:avLst/>
          </a:prstGeom>
        </p:spPr>
        <p:txBody>
          <a:bodyPr vert="horz" lIns="93177" tIns="46589" rIns="93177" bIns="46589" rtlCol="0" anchor="b"/>
          <a:lstStyle>
            <a:lvl1pPr algn="l">
              <a:defRPr sz="12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49862" y="9428272"/>
            <a:ext cx="2946275" cy="496671"/>
          </a:xfrm>
          <a:prstGeom prst="rect">
            <a:avLst/>
          </a:prstGeom>
        </p:spPr>
        <p:txBody>
          <a:bodyPr vert="horz" lIns="93177" tIns="46589" rIns="93177" bIns="46589" rtlCol="0" anchor="b"/>
          <a:lstStyle>
            <a:lvl1pPr algn="r">
              <a:defRPr sz="1200">
                <a:latin typeface="Arial" pitchFamily="34" charset="0"/>
                <a:cs typeface="+mn-cs"/>
              </a:defRPr>
            </a:lvl1pPr>
          </a:lstStyle>
          <a:p>
            <a:pPr>
              <a:defRPr/>
            </a:pPr>
            <a:fld id="{D978B4FD-B66C-40BD-9BCE-BFDC8C8DE4F7}" type="slidenum">
              <a:rPr lang="en-US"/>
              <a:pPr>
                <a:defRPr/>
              </a:pPr>
              <a:t>‹#›</a:t>
            </a:fld>
            <a:endParaRPr lang="en-US" dirty="0"/>
          </a:p>
        </p:txBody>
      </p:sp>
    </p:spTree>
    <p:extLst>
      <p:ext uri="{BB962C8B-B14F-4D97-AF65-F5344CB8AC3E}">
        <p14:creationId xmlns:p14="http://schemas.microsoft.com/office/powerpoint/2010/main" xmlns="" val="1930894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D978B4FD-B66C-40BD-9BCE-BFDC8C8DE4F7}" type="slidenum">
              <a:rPr lang="en-US" smtClean="0"/>
              <a:pPr>
                <a:defRPr/>
              </a:pPr>
              <a:t>1</a:t>
            </a:fld>
            <a:endParaRPr lang="en-US" dirty="0"/>
          </a:p>
        </p:txBody>
      </p:sp>
    </p:spTree>
    <p:extLst>
      <p:ext uri="{BB962C8B-B14F-4D97-AF65-F5344CB8AC3E}">
        <p14:creationId xmlns:p14="http://schemas.microsoft.com/office/powerpoint/2010/main" xmlns="" val="31390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mn-ea"/>
                <a:cs typeface="+mn-cs"/>
              </a:rPr>
              <a:t>The Department of Cooperative Governance with this presentation presents the 2015/16 annual report of the National Disaster Management Centre (NDMC) in compliance with Section 24 (1) of the Disaster Management Act, 2002 (Act No. 57 of 2002) – DMA.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978B4FD-B66C-40BD-9BCE-BFDC8C8DE4F7}" type="slidenum">
              <a:rPr lang="en-US" smtClean="0"/>
              <a:pPr>
                <a:defRPr/>
              </a:pPr>
              <a:t>2</a:t>
            </a:fld>
            <a:endParaRPr lang="en-US" dirty="0"/>
          </a:p>
        </p:txBody>
      </p:sp>
    </p:spTree>
    <p:extLst>
      <p:ext uri="{BB962C8B-B14F-4D97-AF65-F5344CB8AC3E}">
        <p14:creationId xmlns:p14="http://schemas.microsoft.com/office/powerpoint/2010/main" xmlns="" val="187249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978B4FD-B66C-40BD-9BCE-BFDC8C8DE4F7}" type="slidenum">
              <a:rPr lang="en-US" smtClean="0"/>
              <a:pPr>
                <a:defRPr/>
              </a:pPr>
              <a:t>19</a:t>
            </a:fld>
            <a:endParaRPr lang="en-US" dirty="0"/>
          </a:p>
        </p:txBody>
      </p:sp>
    </p:spTree>
    <p:extLst>
      <p:ext uri="{BB962C8B-B14F-4D97-AF65-F5344CB8AC3E}">
        <p14:creationId xmlns:p14="http://schemas.microsoft.com/office/powerpoint/2010/main" xmlns="" val="145884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4E6402-27FD-4D2F-A5E0-7F394483BE9E}" type="datetime1">
              <a:rPr lang="en-US"/>
              <a:pPr>
                <a:defRPr/>
              </a:pPr>
              <a:t>10/19/2016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459C83-E911-4E46-B0DB-EDDE7C20088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617AE-EBC0-419D-AD22-256021676C6E}" type="datetime1">
              <a:rPr lang="en-US"/>
              <a:pPr>
                <a:defRPr/>
              </a:pPr>
              <a:t>10/19/2016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FFD13F2-C245-4654-8528-8E8B3CF0DCF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5C4BC6-6F8E-467A-BE03-523ABE9965F9}" type="datetime1">
              <a:rPr lang="en-US"/>
              <a:pPr>
                <a:defRPr/>
              </a:pPr>
              <a:t>10/19/2016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1BBA0AA-E6D2-489E-B24A-85D29A48188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2531DE-281A-4603-B4E7-2F0C15D783D7}" type="datetime1">
              <a:rPr lang="en-US"/>
              <a:pPr>
                <a:defRPr/>
              </a:pPr>
              <a:t>10/19/2016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ECE652-6A64-4ADE-A684-30FA09954EF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94B4C2-C2E0-42FB-AA21-EE24A4097A56}" type="datetime1">
              <a:rPr lang="en-US"/>
              <a:pPr>
                <a:defRPr/>
              </a:pPr>
              <a:t>10/19/2016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5DD1B2D-3FAF-4412-B6FD-C9107499706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B398E6-047E-4276-9EBB-C675B62A2850}" type="datetime1">
              <a:rPr lang="en-US"/>
              <a:pPr>
                <a:defRPr/>
              </a:pPr>
              <a:t>10/19/2016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6D9C2F-63F0-48C3-B896-64E32069D57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CA2963-89D8-486A-9330-5EB05205F254}" type="datetime1">
              <a:rPr lang="en-US"/>
              <a:pPr>
                <a:defRPr/>
              </a:pPr>
              <a:t>10/19/2016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F5758DB-A7FC-4F35-83A3-81A0733C13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F0271F-2B8B-47D3-ABAC-CA9FCF23CE7E}" type="datetime1">
              <a:rPr lang="en-US"/>
              <a:pPr>
                <a:defRPr/>
              </a:pPr>
              <a:t>10/19/2016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314A879-802C-4344-9B78-DF38596C2B9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669E14-B54A-419A-B0D8-76BBCE5E1359}" type="datetime1">
              <a:rPr lang="en-US"/>
              <a:pPr>
                <a:defRPr/>
              </a:pPr>
              <a:t>10/19/2016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E7B00A4-631B-446D-8D3F-E6F174EE8B4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C34910-607D-4A91-875B-0ED2A83F2AB0}" type="datetime1">
              <a:rPr lang="en-US"/>
              <a:pPr>
                <a:defRPr/>
              </a:pPr>
              <a:t>10/19/2016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8F5CCA6-338C-4C7C-AFB1-C2B63874947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98855B-709B-4EE8-AFAD-A50D403B8D00}" type="datetime1">
              <a:rPr lang="en-US"/>
              <a:pPr>
                <a:defRPr/>
              </a:pPr>
              <a:t>10/19/2016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066C40B-167C-4B92-A232-1798DDE07D6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cs typeface="+mn-cs"/>
              </a:defRPr>
            </a:lvl1pPr>
          </a:lstStyle>
          <a:p>
            <a:pPr>
              <a:defRPr/>
            </a:pPr>
            <a:fld id="{6E8CB81A-3CF2-4FC2-8C5C-83062DE474B4}" type="datetime1">
              <a:rPr lang="en-US"/>
              <a:pPr>
                <a:defRPr/>
              </a:pPr>
              <a:t>10/19/2016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cs typeface="+mn-cs"/>
              </a:defRPr>
            </a:lvl1pPr>
          </a:lstStyle>
          <a:p>
            <a:pPr>
              <a:defRPr/>
            </a:pPr>
            <a:fld id="{4FAC9AE8-CB0B-448E-B0E2-7C5C00B55E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CoG logo.jpg"/>
          <p:cNvPicPr>
            <a:picLocks noChangeAspect="1"/>
          </p:cNvPicPr>
          <p:nvPr/>
        </p:nvPicPr>
        <p:blipFill>
          <a:blip r:embed="rId3"/>
          <a:srcRect/>
          <a:stretch>
            <a:fillRect/>
          </a:stretch>
        </p:blipFill>
        <p:spPr bwMode="auto">
          <a:xfrm>
            <a:off x="0" y="5992812"/>
            <a:ext cx="2697163" cy="865188"/>
          </a:xfrm>
          <a:prstGeom prst="rect">
            <a:avLst/>
          </a:prstGeom>
          <a:noFill/>
          <a:ln w="9525">
            <a:noFill/>
            <a:miter lim="800000"/>
            <a:headEnd/>
            <a:tailEnd/>
          </a:ln>
        </p:spPr>
      </p:pic>
      <p:sp>
        <p:nvSpPr>
          <p:cNvPr id="4" name="TextBox 3"/>
          <p:cNvSpPr txBox="1"/>
          <p:nvPr/>
        </p:nvSpPr>
        <p:spPr>
          <a:xfrm>
            <a:off x="1066800" y="762000"/>
            <a:ext cx="6858000" cy="1168400"/>
          </a:xfrm>
          <a:prstGeom prst="rect">
            <a:avLst/>
          </a:prstGeom>
          <a:noFill/>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3500" b="1" dirty="0" smtClean="0">
                <a:effectLst>
                  <a:outerShdw blurRad="38100" dist="38100" dir="2700000" algn="tl">
                    <a:srgbClr val="C0C0C0"/>
                  </a:outerShdw>
                </a:effectLst>
                <a:cs typeface="+mn-cs"/>
              </a:rPr>
              <a:t>Department of </a:t>
            </a:r>
          </a:p>
          <a:p>
            <a:pPr algn="ctr" eaLnBrk="1" hangingPunct="1">
              <a:defRPr/>
            </a:pPr>
            <a:r>
              <a:rPr lang="en-US" sz="3500" b="1" dirty="0" smtClean="0">
                <a:effectLst>
                  <a:outerShdw blurRad="38100" dist="38100" dir="2700000" algn="tl">
                    <a:srgbClr val="C0C0C0"/>
                  </a:outerShdw>
                </a:effectLst>
                <a:cs typeface="+mn-cs"/>
              </a:rPr>
              <a:t>Cooperative Governance </a:t>
            </a:r>
          </a:p>
        </p:txBody>
      </p:sp>
      <p:sp>
        <p:nvSpPr>
          <p:cNvPr id="4100" name="TextBox 5"/>
          <p:cNvSpPr txBox="1">
            <a:spLocks noChangeArrowheads="1"/>
          </p:cNvSpPr>
          <p:nvPr/>
        </p:nvSpPr>
        <p:spPr bwMode="auto">
          <a:xfrm>
            <a:off x="611560" y="2852936"/>
            <a:ext cx="7776864" cy="1384995"/>
          </a:xfrm>
          <a:prstGeom prst="rect">
            <a:avLst/>
          </a:prstGeom>
          <a:noFill/>
          <a:ln w="9525">
            <a:noFill/>
            <a:miter lim="800000"/>
            <a:headEnd/>
            <a:tailEnd/>
          </a:ln>
        </p:spPr>
        <p:txBody>
          <a:bodyPr wrap="square">
            <a:spAutoFit/>
          </a:bodyPr>
          <a:lstStyle/>
          <a:p>
            <a:pPr algn="ctr"/>
            <a:r>
              <a:rPr lang="en-US" sz="2800" b="1" dirty="0" smtClean="0"/>
              <a:t>Briefing to the Portfolio Committee on the 2015/16 NDMC Annual Report</a:t>
            </a:r>
            <a:endParaRPr lang="en-US" sz="2800" b="1" dirty="0"/>
          </a:p>
          <a:p>
            <a:pPr algn="ctr"/>
            <a:endParaRPr lang="en-US" sz="2800" b="1" dirty="0"/>
          </a:p>
        </p:txBody>
      </p:sp>
      <p:sp>
        <p:nvSpPr>
          <p:cNvPr id="4101" name="TextBox 5"/>
          <p:cNvSpPr txBox="1">
            <a:spLocks noChangeArrowheads="1"/>
          </p:cNvSpPr>
          <p:nvPr/>
        </p:nvSpPr>
        <p:spPr bwMode="auto">
          <a:xfrm>
            <a:off x="577038" y="4228408"/>
            <a:ext cx="7313240" cy="769441"/>
          </a:xfrm>
          <a:prstGeom prst="rect">
            <a:avLst/>
          </a:prstGeom>
          <a:noFill/>
          <a:ln w="9525">
            <a:noFill/>
            <a:miter lim="800000"/>
            <a:headEnd/>
            <a:tailEnd/>
          </a:ln>
        </p:spPr>
        <p:txBody>
          <a:bodyPr wrap="square">
            <a:spAutoFit/>
          </a:bodyPr>
          <a:lstStyle/>
          <a:p>
            <a:pPr algn="ctr"/>
            <a:endParaRPr lang="en-US" sz="2000" b="1" i="1" dirty="0" smtClean="0"/>
          </a:p>
          <a:p>
            <a:pPr algn="ctr"/>
            <a:r>
              <a:rPr lang="en-ZA" sz="2400" b="1" dirty="0" smtClean="0">
                <a:solidFill>
                  <a:srgbClr val="000000"/>
                </a:solidFill>
                <a:latin typeface="Arial" panose="020B0604020202020204" pitchFamily="34" charset="0"/>
                <a:cs typeface="Arial" panose="020B0604020202020204" pitchFamily="34" charset="0"/>
              </a:rPr>
              <a:t>18 October 2016</a:t>
            </a:r>
            <a:endParaRPr lang="en-US" sz="2400" b="1" dirty="0" smtClean="0">
              <a:latin typeface="Arial" panose="020B0604020202020204" pitchFamily="34" charset="0"/>
              <a:cs typeface="Arial" panose="020B0604020202020204" pitchFamily="34" charset="0"/>
            </a:endParaRPr>
          </a:p>
        </p:txBody>
      </p:sp>
      <p:sp>
        <p:nvSpPr>
          <p:cNvPr id="8"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FB077EFB-164D-47A1-81B1-3707252F15BD}" type="slidenum">
              <a:rPr lang="en-US" sz="2400" b="1">
                <a:solidFill>
                  <a:srgbClr val="FFFFFF"/>
                </a:solidFill>
                <a:latin typeface="+mj-lt"/>
                <a:ea typeface="+mj-ea"/>
                <a:cs typeface="+mj-cs"/>
              </a:rPr>
              <a:pPr algn="ctr">
                <a:defRPr/>
              </a:pPr>
              <a:t>1</a:t>
            </a:fld>
            <a:endParaRPr lang="en-US" sz="2400" b="1" dirty="0">
              <a:solidFill>
                <a:srgbClr val="FFFFFF"/>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10</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251520" y="112503"/>
            <a:ext cx="8784976"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3</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three provides an overview of the results of monitoring of prevention and mitigation initiatives undertaken by disaster management stakeholders across the country </a:t>
            </a: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8" name="Picture 7"/>
          <p:cNvPicPr>
            <a:picLocks noChangeAspect="1"/>
          </p:cNvPicPr>
          <p:nvPr/>
        </p:nvPicPr>
        <p:blipFill>
          <a:blip r:embed="rId3"/>
          <a:stretch>
            <a:fillRect/>
          </a:stretch>
        </p:blipFill>
        <p:spPr>
          <a:xfrm>
            <a:off x="0" y="908721"/>
            <a:ext cx="2364277" cy="3312368"/>
          </a:xfrm>
          <a:prstGeom prst="rect">
            <a:avLst/>
          </a:prstGeom>
        </p:spPr>
      </p:pic>
      <p:pic>
        <p:nvPicPr>
          <p:cNvPr id="9" name="Picture 8"/>
          <p:cNvPicPr>
            <a:picLocks noChangeAspect="1"/>
          </p:cNvPicPr>
          <p:nvPr/>
        </p:nvPicPr>
        <p:blipFill>
          <a:blip r:embed="rId4"/>
          <a:stretch>
            <a:fillRect/>
          </a:stretch>
        </p:blipFill>
        <p:spPr>
          <a:xfrm>
            <a:off x="3898" y="4231481"/>
            <a:ext cx="2360379" cy="1734328"/>
          </a:xfrm>
          <a:prstGeom prst="rect">
            <a:avLst/>
          </a:prstGeom>
        </p:spPr>
      </p:pic>
      <p:pic>
        <p:nvPicPr>
          <p:cNvPr id="10" name="Picture 9"/>
          <p:cNvPicPr>
            <a:picLocks noChangeAspect="1"/>
          </p:cNvPicPr>
          <p:nvPr/>
        </p:nvPicPr>
        <p:blipFill>
          <a:blip r:embed="rId5"/>
          <a:stretch>
            <a:fillRect/>
          </a:stretch>
        </p:blipFill>
        <p:spPr>
          <a:xfrm>
            <a:off x="6648450" y="1935435"/>
            <a:ext cx="2343150" cy="2781300"/>
          </a:xfrm>
          <a:prstGeom prst="rect">
            <a:avLst/>
          </a:prstGeom>
        </p:spPr>
      </p:pic>
      <p:pic>
        <p:nvPicPr>
          <p:cNvPr id="13" name="Picture 12"/>
          <p:cNvPicPr>
            <a:picLocks noChangeAspect="1"/>
          </p:cNvPicPr>
          <p:nvPr/>
        </p:nvPicPr>
        <p:blipFill>
          <a:blip r:embed="rId6"/>
          <a:stretch>
            <a:fillRect/>
          </a:stretch>
        </p:blipFill>
        <p:spPr>
          <a:xfrm>
            <a:off x="2983314" y="2208872"/>
            <a:ext cx="3182426" cy="4045217"/>
          </a:xfrm>
          <a:prstGeom prst="rect">
            <a:avLst/>
          </a:prstGeom>
        </p:spPr>
      </p:pic>
    </p:spTree>
    <p:extLst>
      <p:ext uri="{BB962C8B-B14F-4D97-AF65-F5344CB8AC3E}">
        <p14:creationId xmlns:p14="http://schemas.microsoft.com/office/powerpoint/2010/main" xmlns="" val="2744562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11</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4</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four provides details of states of disasters declared, disasters classified and their effects.</a:t>
            </a: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1" y="908721"/>
            <a:ext cx="2363140" cy="3312368"/>
          </a:xfrm>
          <a:prstGeom prst="rect">
            <a:avLst/>
          </a:prstGeom>
        </p:spPr>
      </p:pic>
      <p:pic>
        <p:nvPicPr>
          <p:cNvPr id="8" name="Picture 7"/>
          <p:cNvPicPr>
            <a:picLocks noChangeAspect="1"/>
          </p:cNvPicPr>
          <p:nvPr/>
        </p:nvPicPr>
        <p:blipFill>
          <a:blip r:embed="rId4"/>
          <a:stretch>
            <a:fillRect/>
          </a:stretch>
        </p:blipFill>
        <p:spPr>
          <a:xfrm>
            <a:off x="2743285" y="1704985"/>
            <a:ext cx="5615981" cy="5153015"/>
          </a:xfrm>
          <a:prstGeom prst="rect">
            <a:avLst/>
          </a:prstGeom>
        </p:spPr>
      </p:pic>
    </p:spTree>
    <p:extLst>
      <p:ext uri="{BB962C8B-B14F-4D97-AF65-F5344CB8AC3E}">
        <p14:creationId xmlns:p14="http://schemas.microsoft.com/office/powerpoint/2010/main" xmlns="" val="245700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12</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4 (Cont.) </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2" name="Picture 1"/>
          <p:cNvPicPr>
            <a:picLocks noChangeAspect="1"/>
          </p:cNvPicPr>
          <p:nvPr/>
        </p:nvPicPr>
        <p:blipFill>
          <a:blip r:embed="rId3"/>
          <a:stretch>
            <a:fillRect/>
          </a:stretch>
        </p:blipFill>
        <p:spPr>
          <a:xfrm>
            <a:off x="2694666" y="754751"/>
            <a:ext cx="4520925" cy="6103249"/>
          </a:xfrm>
          <a:prstGeom prst="rect">
            <a:avLst/>
          </a:prstGeom>
        </p:spPr>
      </p:pic>
    </p:spTree>
    <p:extLst>
      <p:ext uri="{BB962C8B-B14F-4D97-AF65-F5344CB8AC3E}">
        <p14:creationId xmlns:p14="http://schemas.microsoft.com/office/powerpoint/2010/main" xmlns="" val="948691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13</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2"/>
            <a:ext cx="8435280" cy="724209"/>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5</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five reflects on some legislative compliance issues and challenges faced by organs of state across the spheres of government in implementing the disaster management legislation </a:t>
            </a:r>
            <a:r>
              <a:rPr lang="en-ZA" sz="2000" dirty="0">
                <a:latin typeface="Arial" panose="020B0604020202020204" pitchFamily="34" charset="0"/>
                <a:cs typeface="Arial" panose="020B0604020202020204" pitchFamily="34" charset="0"/>
              </a:rPr>
              <a:t>which includes details of the,</a:t>
            </a:r>
          </a:p>
          <a:p>
            <a:r>
              <a:rPr lang="en-ZA" sz="2000" dirty="0" smtClean="0">
                <a:latin typeface="Arial" panose="020B0604020202020204" pitchFamily="34" charset="0"/>
                <a:cs typeface="Arial" panose="020B0604020202020204" pitchFamily="34" charset="0"/>
              </a:rPr>
              <a:t>Annual reports received from </a:t>
            </a:r>
          </a:p>
          <a:p>
            <a:pPr lvl="1"/>
            <a:r>
              <a:rPr lang="en-ZA" sz="1600" dirty="0" smtClean="0">
                <a:latin typeface="Arial" panose="020B0604020202020204" pitchFamily="34" charset="0"/>
                <a:cs typeface="Arial" panose="020B0604020202020204" pitchFamily="34" charset="0"/>
              </a:rPr>
              <a:t>PDMC’s, MDMC’s, national organs of state and other entities, and provincial organs of state</a:t>
            </a:r>
          </a:p>
          <a:p>
            <a:r>
              <a:rPr lang="en-ZA" sz="2000" dirty="0" smtClean="0">
                <a:latin typeface="Arial" panose="020B0604020202020204" pitchFamily="34" charset="0"/>
                <a:cs typeface="Arial" panose="020B0604020202020204" pitchFamily="34" charset="0"/>
              </a:rPr>
              <a:t>Functionality of the Disaster Management Advisory Forums</a:t>
            </a:r>
          </a:p>
          <a:p>
            <a:r>
              <a:rPr lang="en-ZA" sz="2000" dirty="0" smtClean="0">
                <a:latin typeface="Arial" panose="020B0604020202020204" pitchFamily="34" charset="0"/>
                <a:cs typeface="Arial" panose="020B0604020202020204" pitchFamily="34" charset="0"/>
              </a:rPr>
              <a:t>Lack of implementation of disaster risk reduction by stakeholders</a:t>
            </a:r>
          </a:p>
          <a:p>
            <a:r>
              <a:rPr lang="en-ZA" sz="2000" dirty="0" smtClean="0">
                <a:latin typeface="Arial" panose="020B0604020202020204" pitchFamily="34" charset="0"/>
                <a:cs typeface="Arial" panose="020B0604020202020204" pitchFamily="34" charset="0"/>
              </a:rPr>
              <a:t>Non-implementation of prescripts to respond disaster occurrences by other organ of state</a:t>
            </a:r>
          </a:p>
          <a:p>
            <a:r>
              <a:rPr lang="en-ZA" sz="2000" dirty="0" smtClean="0">
                <a:latin typeface="Arial" panose="020B0604020202020204" pitchFamily="34" charset="0"/>
                <a:cs typeface="Arial" panose="020B0604020202020204" pitchFamily="34" charset="0"/>
              </a:rPr>
              <a:t>Public advocacy and awareness programmes not prioritised and funded, and</a:t>
            </a:r>
          </a:p>
          <a:p>
            <a:r>
              <a:rPr lang="en-ZA" sz="2000" dirty="0" smtClean="0">
                <a:latin typeface="Arial" panose="020B0604020202020204" pitchFamily="34" charset="0"/>
                <a:cs typeface="Arial" panose="020B0604020202020204" pitchFamily="34" charset="0"/>
              </a:rPr>
              <a:t>Challenges identified from provincial quarterly reports</a:t>
            </a: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9160" y="908720"/>
            <a:ext cx="2365411" cy="3312368"/>
          </a:xfrm>
          <a:prstGeom prst="rect">
            <a:avLst/>
          </a:prstGeom>
        </p:spPr>
      </p:pic>
    </p:spTree>
    <p:extLst>
      <p:ext uri="{BB962C8B-B14F-4D97-AF65-F5344CB8AC3E}">
        <p14:creationId xmlns:p14="http://schemas.microsoft.com/office/powerpoint/2010/main" xmlns="" val="507855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14</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6</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six provides a list of the disaster management plans submitted to the NDMC and sector drought response plans facilitated and submitted by sectors</a:t>
            </a: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22097" y="908720"/>
            <a:ext cx="2312880" cy="3240360"/>
          </a:xfrm>
          <a:prstGeom prst="rect">
            <a:avLst/>
          </a:prstGeom>
        </p:spPr>
      </p:pic>
      <p:pic>
        <p:nvPicPr>
          <p:cNvPr id="8" name="Picture 7"/>
          <p:cNvPicPr>
            <a:picLocks noChangeAspect="1"/>
          </p:cNvPicPr>
          <p:nvPr/>
        </p:nvPicPr>
        <p:blipFill>
          <a:blip r:embed="rId4"/>
          <a:stretch>
            <a:fillRect/>
          </a:stretch>
        </p:blipFill>
        <p:spPr>
          <a:xfrm>
            <a:off x="2940968" y="1982149"/>
            <a:ext cx="6050632" cy="4097278"/>
          </a:xfrm>
          <a:prstGeom prst="rect">
            <a:avLst/>
          </a:prstGeom>
        </p:spPr>
      </p:pic>
    </p:spTree>
    <p:extLst>
      <p:ext uri="{BB962C8B-B14F-4D97-AF65-F5344CB8AC3E}">
        <p14:creationId xmlns:p14="http://schemas.microsoft.com/office/powerpoint/2010/main" xmlns="" val="1254023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15</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7</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seven reflects on the national coordination of disaster management across the three spheres of government which includes details of the,</a:t>
            </a:r>
          </a:p>
          <a:p>
            <a:r>
              <a:rPr lang="en-ZA" sz="2000" dirty="0" smtClean="0">
                <a:latin typeface="Arial" panose="020B0604020202020204" pitchFamily="34" charset="0"/>
                <a:cs typeface="Arial" panose="020B0604020202020204" pitchFamily="34" charset="0"/>
              </a:rPr>
              <a:t>Structure of National Disaster Management Coordination </a:t>
            </a:r>
          </a:p>
          <a:p>
            <a:r>
              <a:rPr lang="en-ZA" sz="2000" dirty="0" smtClean="0">
                <a:latin typeface="Arial" panose="020B0604020202020204" pitchFamily="34" charset="0"/>
                <a:cs typeface="Arial" panose="020B0604020202020204" pitchFamily="34" charset="0"/>
              </a:rPr>
              <a:t>Intergovernmental Committee on Disaster Management</a:t>
            </a:r>
          </a:p>
          <a:p>
            <a:r>
              <a:rPr lang="en-ZA" sz="2000" dirty="0" smtClean="0">
                <a:latin typeface="Arial" panose="020B0604020202020204" pitchFamily="34" charset="0"/>
                <a:cs typeface="Arial" panose="020B0604020202020204" pitchFamily="34" charset="0"/>
              </a:rPr>
              <a:t>National Disaster Management Advisory Forum </a:t>
            </a:r>
          </a:p>
          <a:p>
            <a:r>
              <a:rPr lang="en-ZA" sz="2000" dirty="0" smtClean="0">
                <a:latin typeface="Arial" panose="020B0604020202020204" pitchFamily="34" charset="0"/>
                <a:cs typeface="Arial" panose="020B0604020202020204" pitchFamily="34" charset="0"/>
              </a:rPr>
              <a:t>National Joint Drought Coordination Committee</a:t>
            </a:r>
          </a:p>
          <a:p>
            <a:r>
              <a:rPr lang="en-ZA" sz="2000" dirty="0" smtClean="0">
                <a:latin typeface="Arial" panose="020B0604020202020204" pitchFamily="34" charset="0"/>
                <a:cs typeface="Arial" panose="020B0604020202020204" pitchFamily="34" charset="0"/>
              </a:rPr>
              <a:t>Coastal PDMC’s Forum</a:t>
            </a:r>
          </a:p>
          <a:p>
            <a:r>
              <a:rPr lang="en-ZA" sz="2000" dirty="0" smtClean="0">
                <a:latin typeface="Arial" panose="020B0604020202020204" pitchFamily="34" charset="0"/>
                <a:cs typeface="Arial" panose="020B0604020202020204" pitchFamily="34" charset="0"/>
              </a:rPr>
              <a:t>Participation in Intergovernmental and other Coordinating Structures</a:t>
            </a:r>
          </a:p>
          <a:p>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0" y="908720"/>
            <a:ext cx="2363915" cy="3328615"/>
          </a:xfrm>
          <a:prstGeom prst="rect">
            <a:avLst/>
          </a:prstGeom>
        </p:spPr>
      </p:pic>
    </p:spTree>
    <p:extLst>
      <p:ext uri="{BB962C8B-B14F-4D97-AF65-F5344CB8AC3E}">
        <p14:creationId xmlns:p14="http://schemas.microsoft.com/office/powerpoint/2010/main" xmlns="" val="18299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16</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pPr marL="0" indent="0">
              <a:buNone/>
            </a:pPr>
            <a:r>
              <a:rPr lang="en-ZA" sz="2400" dirty="0">
                <a:latin typeface="Arial" panose="020B0604020202020204" pitchFamily="34" charset="0"/>
                <a:cs typeface="Arial" panose="020B0604020202020204" pitchFamily="34" charset="0"/>
              </a:rPr>
              <a:t>Part 2:	</a:t>
            </a:r>
            <a:r>
              <a:rPr lang="en-ZA" sz="2400" dirty="0" smtClean="0">
                <a:latin typeface="Arial" panose="020B0604020202020204" pitchFamily="34" charset="0"/>
                <a:cs typeface="Arial" panose="020B0604020202020204" pitchFamily="34" charset="0"/>
              </a:rPr>
              <a:t> Submission </a:t>
            </a:r>
            <a:r>
              <a:rPr lang="en-ZA" sz="2400" dirty="0">
                <a:latin typeface="Arial" panose="020B0604020202020204" pitchFamily="34" charset="0"/>
                <a:cs typeface="Arial" panose="020B0604020202020204" pitchFamily="34" charset="0"/>
              </a:rPr>
              <a:t>of the NDMC 2015/16 </a:t>
            </a:r>
            <a:r>
              <a:rPr lang="en-ZA" sz="2400" dirty="0" smtClean="0">
                <a:latin typeface="Arial" panose="020B0604020202020204" pitchFamily="34" charset="0"/>
                <a:cs typeface="Arial" panose="020B0604020202020204" pitchFamily="34" charset="0"/>
              </a:rPr>
              <a:t>Annual </a:t>
            </a:r>
            <a:r>
              <a:rPr lang="en-ZA" sz="2400" dirty="0">
                <a:latin typeface="Arial" panose="020B0604020202020204" pitchFamily="34" charset="0"/>
                <a:cs typeface="Arial" panose="020B0604020202020204" pitchFamily="34" charset="0"/>
              </a:rPr>
              <a:t>Report to Parliament</a:t>
            </a: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720"/>
            <a:ext cx="2341995" cy="5083573"/>
          </a:xfrm>
          <a:prstGeom prst="rect">
            <a:avLst/>
          </a:prstGeom>
        </p:spPr>
      </p:pic>
      <p:sp>
        <p:nvSpPr>
          <p:cNvPr id="6" name="Rectangle 5"/>
          <p:cNvSpPr/>
          <p:nvPr/>
        </p:nvSpPr>
        <p:spPr>
          <a:xfrm>
            <a:off x="2411760" y="906612"/>
            <a:ext cx="4572000" cy="1685846"/>
          </a:xfrm>
          <a:prstGeom prst="rect">
            <a:avLst/>
          </a:prstGeom>
        </p:spPr>
        <p:txBody>
          <a:bodyPr>
            <a:spAutoFit/>
          </a:bodyPr>
          <a:lstStyle/>
          <a:p>
            <a:pPr marL="342900" indent="-342900">
              <a:lnSpc>
                <a:spcPct val="150000"/>
              </a:lnSpc>
              <a:buAutoNum type="arabicPeriod"/>
            </a:pPr>
            <a:r>
              <a:rPr lang="en-ZA" sz="2400" dirty="0">
                <a:latin typeface="Arial" panose="020B0604020202020204" pitchFamily="34" charset="0"/>
                <a:cs typeface="Arial" panose="020B0604020202020204" pitchFamily="34" charset="0"/>
              </a:rPr>
              <a:t>Legislative obligation</a:t>
            </a:r>
          </a:p>
          <a:p>
            <a:pPr marL="342900" indent="-342900">
              <a:lnSpc>
                <a:spcPct val="150000"/>
              </a:lnSpc>
              <a:buAutoNum type="arabicPeriod"/>
            </a:pPr>
            <a:r>
              <a:rPr lang="en-ZA" sz="2400" dirty="0" smtClean="0">
                <a:latin typeface="Arial" panose="020B0604020202020204" pitchFamily="34" charset="0"/>
                <a:cs typeface="Arial" panose="020B0604020202020204" pitchFamily="34" charset="0"/>
              </a:rPr>
              <a:t>Tabling of Annual Reports</a:t>
            </a:r>
          </a:p>
          <a:p>
            <a:pPr marL="342900" indent="-342900">
              <a:lnSpc>
                <a:spcPct val="150000"/>
              </a:lnSpc>
              <a:buAutoNum type="arabicPeriod"/>
            </a:pPr>
            <a:r>
              <a:rPr lang="en-ZA" sz="2400" dirty="0" smtClean="0">
                <a:latin typeface="Arial" panose="020B0604020202020204" pitchFamily="34" charset="0"/>
                <a:cs typeface="Arial" panose="020B0604020202020204" pitchFamily="34" charset="0"/>
              </a:rPr>
              <a:t>Submission report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0466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17</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LEGISLATIVE OBLIGATION</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123728" y="908719"/>
            <a:ext cx="7020272" cy="5083573"/>
          </a:xfrm>
        </p:spPr>
        <p:txBody>
          <a:bodyPr/>
          <a:lstStyle/>
          <a:p>
            <a:pPr marL="0" indent="0">
              <a:buNone/>
            </a:pPr>
            <a:r>
              <a:rPr lang="en-GB" sz="2000" b="1" i="1" dirty="0" smtClean="0"/>
              <a:t>Section 24</a:t>
            </a:r>
            <a:r>
              <a:rPr lang="en-GB" sz="2000" b="1" i="1" dirty="0"/>
              <a:t>  Reporting</a:t>
            </a:r>
          </a:p>
          <a:p>
            <a:pPr marL="0" indent="0">
              <a:buNone/>
            </a:pPr>
            <a:r>
              <a:rPr lang="en-GB" sz="2000" i="1" dirty="0" smtClean="0"/>
              <a:t>	</a:t>
            </a:r>
            <a:r>
              <a:rPr lang="en-GB" sz="1000" i="1" dirty="0" smtClean="0"/>
              <a:t>[</a:t>
            </a:r>
            <a:r>
              <a:rPr lang="en-GB" sz="1000" i="1" dirty="0"/>
              <a:t>Heading substituted by s. 10 (a) of Act 16 of 2015 (wef 1 May 2016).]</a:t>
            </a:r>
          </a:p>
          <a:p>
            <a:pPr marL="0" indent="0">
              <a:buNone/>
            </a:pPr>
            <a:r>
              <a:rPr lang="en-GB" sz="2000" i="1" dirty="0" smtClean="0"/>
              <a:t>	(</a:t>
            </a:r>
            <a:r>
              <a:rPr lang="en-GB" sz="2000" i="1" dirty="0"/>
              <a:t>1) </a:t>
            </a:r>
            <a:r>
              <a:rPr lang="en-GB" sz="2000" i="1" dirty="0" smtClean="0"/>
              <a:t>….</a:t>
            </a:r>
          </a:p>
          <a:p>
            <a:pPr marL="0" indent="0">
              <a:buNone/>
            </a:pPr>
            <a:r>
              <a:rPr lang="en-GB" sz="2000" i="1" dirty="0" smtClean="0"/>
              <a:t>	(</a:t>
            </a:r>
            <a:r>
              <a:rPr lang="en-GB" sz="2000" i="1" dirty="0"/>
              <a:t>2) The Minister must submit the report to Parliament </a:t>
            </a:r>
            <a:r>
              <a:rPr lang="en-GB" sz="2000" i="1" dirty="0" smtClean="0"/>
              <a:t>	within </a:t>
            </a:r>
            <a:r>
              <a:rPr lang="en-GB" sz="2000" i="1" dirty="0"/>
              <a:t>30 days after receipt </a:t>
            </a:r>
            <a:r>
              <a:rPr lang="en-GB" sz="2000" i="1" dirty="0" smtClean="0"/>
              <a:t>of </a:t>
            </a:r>
            <a:r>
              <a:rPr lang="en-GB" sz="2000" i="1" dirty="0"/>
              <a:t>the report from the </a:t>
            </a:r>
            <a:r>
              <a:rPr lang="en-GB" sz="2000" i="1" dirty="0" smtClean="0"/>
              <a:t>	National </a:t>
            </a:r>
            <a:r>
              <a:rPr lang="en-GB" sz="2000" i="1" dirty="0"/>
              <a:t>Centre.</a:t>
            </a:r>
          </a:p>
          <a:p>
            <a:pPr marL="0" indent="0">
              <a:buNone/>
            </a:pPr>
            <a:r>
              <a:rPr lang="en-GB" sz="2000" i="1" dirty="0"/>
              <a:t>	(3) ….</a:t>
            </a:r>
          </a:p>
          <a:p>
            <a:pPr marL="0" indent="0">
              <a:buNone/>
            </a:pPr>
            <a:r>
              <a:rPr lang="en-GB" sz="1400" i="1" dirty="0" smtClean="0"/>
              <a:t>	</a:t>
            </a:r>
            <a:endParaRPr lang="en-GB" sz="1400" i="1" dirty="0"/>
          </a:p>
          <a:p>
            <a:pPr marL="0" indent="0">
              <a:buNone/>
            </a:pP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719"/>
            <a:ext cx="1979712" cy="3304041"/>
          </a:xfrm>
          <a:prstGeom prst="rect">
            <a:avLst/>
          </a:prstGeom>
        </p:spPr>
      </p:pic>
    </p:spTree>
    <p:extLst>
      <p:ext uri="{BB962C8B-B14F-4D97-AF65-F5344CB8AC3E}">
        <p14:creationId xmlns:p14="http://schemas.microsoft.com/office/powerpoint/2010/main" xmlns="" val="3307674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18</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Tabling of Annual Reports</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4711296" y="920283"/>
            <a:ext cx="3600400" cy="5224642"/>
          </a:xfrm>
          <a:prstGeom prst="rect">
            <a:avLst/>
          </a:prstGeom>
        </p:spPr>
      </p:pic>
      <p:pic>
        <p:nvPicPr>
          <p:cNvPr id="9" name="Picture 8"/>
          <p:cNvPicPr>
            <a:picLocks noChangeAspect="1"/>
          </p:cNvPicPr>
          <p:nvPr/>
        </p:nvPicPr>
        <p:blipFill>
          <a:blip r:embed="rId4"/>
          <a:stretch>
            <a:fillRect/>
          </a:stretch>
        </p:blipFill>
        <p:spPr>
          <a:xfrm>
            <a:off x="616743" y="920282"/>
            <a:ext cx="3719449" cy="5224643"/>
          </a:xfrm>
          <a:prstGeom prst="rect">
            <a:avLst/>
          </a:prstGeom>
        </p:spPr>
      </p:pic>
    </p:spTree>
    <p:extLst>
      <p:ext uri="{BB962C8B-B14F-4D97-AF65-F5344CB8AC3E}">
        <p14:creationId xmlns:p14="http://schemas.microsoft.com/office/powerpoint/2010/main" xmlns="" val="26760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19</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SUBMISSION REPORT</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0" y="908719"/>
            <a:ext cx="9144000" cy="5083573"/>
          </a:xfrm>
        </p:spPr>
        <p:txBody>
          <a:bodyPr/>
          <a:lstStyle/>
          <a:p>
            <a:pPr marL="0" indent="0" algn="ctr">
              <a:buNone/>
            </a:pPr>
            <a:r>
              <a:rPr lang="en-GB" sz="2000" dirty="0" smtClean="0"/>
              <a:t>The report was submitted ito the rules of Parliament for tabling papers on </a:t>
            </a:r>
          </a:p>
          <a:p>
            <a:pPr marL="0" indent="0" algn="ctr">
              <a:buNone/>
            </a:pPr>
            <a:r>
              <a:rPr lang="en-GB" sz="2000" dirty="0" smtClean="0"/>
              <a:t>29 September 2016</a:t>
            </a:r>
            <a:endParaRPr lang="en-GB" sz="2000" dirty="0"/>
          </a:p>
          <a:p>
            <a:pPr marL="0" indent="0">
              <a:buNone/>
            </a:pPr>
            <a:r>
              <a:rPr lang="en-GB" sz="1400" i="1" dirty="0" smtClean="0"/>
              <a:t>	</a:t>
            </a:r>
            <a:endParaRPr lang="en-GB" sz="1400" i="1" dirty="0"/>
          </a:p>
          <a:p>
            <a:pPr marL="0" indent="0">
              <a:buNone/>
            </a:pP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992293"/>
            <a:ext cx="2694666" cy="865707"/>
          </a:xfrm>
          <a:prstGeom prst="rect">
            <a:avLst/>
          </a:prstGeom>
        </p:spPr>
      </p:pic>
      <p:pic>
        <p:nvPicPr>
          <p:cNvPr id="8" name="Picture 7"/>
          <p:cNvPicPr>
            <a:picLocks noChangeAspect="1"/>
          </p:cNvPicPr>
          <p:nvPr/>
        </p:nvPicPr>
        <p:blipFill>
          <a:blip r:embed="rId4"/>
          <a:stretch>
            <a:fillRect/>
          </a:stretch>
        </p:blipFill>
        <p:spPr>
          <a:xfrm>
            <a:off x="1621261" y="1669600"/>
            <a:ext cx="6140190" cy="4370045"/>
          </a:xfrm>
          <a:prstGeom prst="rect">
            <a:avLst/>
          </a:prstGeom>
        </p:spPr>
      </p:pic>
    </p:spTree>
    <p:extLst>
      <p:ext uri="{BB962C8B-B14F-4D97-AF65-F5344CB8AC3E}">
        <p14:creationId xmlns:p14="http://schemas.microsoft.com/office/powerpoint/2010/main" xmlns="" val="276719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2</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PRESENTATION LAYOUT</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400" dirty="0" smtClean="0">
                <a:latin typeface="Arial" panose="020B0604020202020204" pitchFamily="34" charset="0"/>
                <a:cs typeface="Arial" panose="020B0604020202020204" pitchFamily="34" charset="0"/>
              </a:rPr>
              <a:t>Part 1:		NDMC 2015/16 Annual Report</a:t>
            </a:r>
          </a:p>
          <a:p>
            <a:pPr marL="0" indent="0">
              <a:buNone/>
            </a:pPr>
            <a:endParaRPr lang="en-ZA" sz="2400" dirty="0">
              <a:latin typeface="Arial" panose="020B0604020202020204" pitchFamily="34" charset="0"/>
              <a:cs typeface="Arial" panose="020B0604020202020204" pitchFamily="34" charset="0"/>
            </a:endParaRPr>
          </a:p>
          <a:p>
            <a:pPr marL="0" indent="0">
              <a:buNone/>
            </a:pPr>
            <a:r>
              <a:rPr lang="en-ZA" sz="2400" dirty="0" smtClean="0">
                <a:latin typeface="Arial" panose="020B0604020202020204" pitchFamily="34" charset="0"/>
                <a:cs typeface="Arial" panose="020B0604020202020204" pitchFamily="34" charset="0"/>
              </a:rPr>
              <a:t>Part 2:		</a:t>
            </a:r>
            <a:r>
              <a:rPr lang="en-ZA" sz="2400" dirty="0">
                <a:latin typeface="Arial" panose="020B0604020202020204" pitchFamily="34" charset="0"/>
                <a:cs typeface="Arial" panose="020B0604020202020204" pitchFamily="34" charset="0"/>
              </a:rPr>
              <a:t>Submission of </a:t>
            </a:r>
            <a:r>
              <a:rPr lang="en-ZA" sz="2400" dirty="0" smtClean="0">
                <a:latin typeface="Arial" panose="020B0604020202020204" pitchFamily="34" charset="0"/>
                <a:cs typeface="Arial" panose="020B0604020202020204" pitchFamily="34" charset="0"/>
              </a:rPr>
              <a:t>the NDMC </a:t>
            </a:r>
            <a:r>
              <a:rPr lang="en-ZA" sz="2400" dirty="0">
                <a:latin typeface="Arial" panose="020B0604020202020204" pitchFamily="34" charset="0"/>
                <a:cs typeface="Arial" panose="020B0604020202020204" pitchFamily="34" charset="0"/>
              </a:rPr>
              <a:t>2015/16 </a:t>
            </a:r>
            <a:r>
              <a:rPr lang="en-ZA" sz="2400" dirty="0" smtClean="0">
                <a:latin typeface="Arial" panose="020B0604020202020204" pitchFamily="34" charset="0"/>
                <a:cs typeface="Arial" panose="020B0604020202020204" pitchFamily="34" charset="0"/>
              </a:rPr>
              <a:t>				Annual Report to Parliament</a:t>
            </a:r>
          </a:p>
          <a:p>
            <a:pPr marL="0" indent="0">
              <a:buNone/>
            </a:pPr>
            <a:endParaRPr lang="en-ZA" sz="2400" dirty="0">
              <a:latin typeface="Arial" panose="020B0604020202020204" pitchFamily="34" charset="0"/>
              <a:cs typeface="Arial" panose="020B0604020202020204" pitchFamily="34" charset="0"/>
            </a:endParaRPr>
          </a:p>
          <a:p>
            <a:pPr marL="0" indent="0">
              <a:buNone/>
            </a:pPr>
            <a:r>
              <a:rPr lang="en-ZA" sz="2400" dirty="0" smtClean="0">
                <a:latin typeface="Arial" panose="020B0604020202020204" pitchFamily="34" charset="0"/>
                <a:cs typeface="Arial" panose="020B0604020202020204" pitchFamily="34" charset="0"/>
              </a:rPr>
              <a:t>Part 3: 	</a:t>
            </a:r>
            <a:r>
              <a:rPr lang="en-ZA" sz="2400" dirty="0">
                <a:latin typeface="Arial" panose="020B0604020202020204" pitchFamily="34" charset="0"/>
                <a:cs typeface="Arial" panose="020B0604020202020204" pitchFamily="34" charset="0"/>
              </a:rPr>
              <a:t>Distribution </a:t>
            </a:r>
            <a:r>
              <a:rPr lang="en-ZA" sz="2400" dirty="0" smtClean="0">
                <a:latin typeface="Arial" panose="020B0604020202020204" pitchFamily="34" charset="0"/>
                <a:cs typeface="Arial" panose="020B0604020202020204" pitchFamily="34" charset="0"/>
              </a:rPr>
              <a:t>of the NDMC </a:t>
            </a:r>
            <a:r>
              <a:rPr lang="en-ZA" sz="2400" dirty="0">
                <a:latin typeface="Arial" panose="020B0604020202020204" pitchFamily="34" charset="0"/>
                <a:cs typeface="Arial" panose="020B0604020202020204" pitchFamily="34" charset="0"/>
              </a:rPr>
              <a:t>2015/16 </a:t>
            </a:r>
            <a:r>
              <a:rPr lang="en-ZA" sz="2400" dirty="0" smtClean="0">
                <a:latin typeface="Arial" panose="020B0604020202020204" pitchFamily="34" charset="0"/>
                <a:cs typeface="Arial" panose="020B0604020202020204" pitchFamily="34" charset="0"/>
              </a:rPr>
              <a:t>				Annual Report to provincial and 					municipal disaster management 					centres</a:t>
            </a:r>
            <a:endParaRPr lang="en-Z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0" y="5992293"/>
            <a:ext cx="2694666" cy="865707"/>
          </a:xfrm>
          <a:prstGeom prst="rect">
            <a:avLst/>
          </a:prstGeom>
        </p:spPr>
      </p:pic>
      <p:pic>
        <p:nvPicPr>
          <p:cNvPr id="4" name="Picture 3"/>
          <p:cNvPicPr>
            <a:picLocks noChangeAspect="1"/>
          </p:cNvPicPr>
          <p:nvPr/>
        </p:nvPicPr>
        <p:blipFill>
          <a:blip r:embed="rId4"/>
          <a:stretch>
            <a:fillRect/>
          </a:stretch>
        </p:blipFill>
        <p:spPr>
          <a:xfrm>
            <a:off x="0" y="908720"/>
            <a:ext cx="2341995" cy="5083573"/>
          </a:xfrm>
          <a:prstGeom prst="rect">
            <a:avLst/>
          </a:prstGeom>
        </p:spPr>
      </p:pic>
    </p:spTree>
    <p:extLst>
      <p:ext uri="{BB962C8B-B14F-4D97-AF65-F5344CB8AC3E}">
        <p14:creationId xmlns:p14="http://schemas.microsoft.com/office/powerpoint/2010/main" xmlns="" val="291420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20</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179512" y="112503"/>
            <a:ext cx="8729484" cy="642248"/>
          </a:xfrm>
        </p:spPr>
        <p:txBody>
          <a:bodyPr/>
          <a:lstStyle/>
          <a:p>
            <a:pPr marL="0" indent="0">
              <a:buNone/>
            </a:pPr>
            <a:r>
              <a:rPr lang="en-ZA" sz="2400" dirty="0">
                <a:latin typeface="Arial" panose="020B0604020202020204" pitchFamily="34" charset="0"/>
                <a:cs typeface="Arial" panose="020B0604020202020204" pitchFamily="34" charset="0"/>
              </a:rPr>
              <a:t>Part 3: </a:t>
            </a:r>
            <a:r>
              <a:rPr lang="en-ZA" sz="2400" dirty="0" smtClean="0">
                <a:latin typeface="Arial" panose="020B0604020202020204" pitchFamily="34" charset="0"/>
                <a:cs typeface="Arial" panose="020B0604020202020204" pitchFamily="34" charset="0"/>
              </a:rPr>
              <a:t>Distribution </a:t>
            </a:r>
            <a:r>
              <a:rPr lang="en-ZA" sz="2400" dirty="0">
                <a:latin typeface="Arial" panose="020B0604020202020204" pitchFamily="34" charset="0"/>
                <a:cs typeface="Arial" panose="020B0604020202020204" pitchFamily="34" charset="0"/>
              </a:rPr>
              <a:t>of the NDMC </a:t>
            </a:r>
            <a:r>
              <a:rPr lang="en-ZA" sz="2400" dirty="0" smtClean="0">
                <a:latin typeface="Arial" panose="020B0604020202020204" pitchFamily="34" charset="0"/>
                <a:cs typeface="Arial" panose="020B0604020202020204" pitchFamily="34" charset="0"/>
              </a:rPr>
              <a:t>2015/16 Annual </a:t>
            </a:r>
            <a:r>
              <a:rPr lang="en-ZA" sz="2400" dirty="0">
                <a:latin typeface="Arial" panose="020B0604020202020204" pitchFamily="34" charset="0"/>
                <a:cs typeface="Arial" panose="020B0604020202020204" pitchFamily="34" charset="0"/>
              </a:rPr>
              <a:t>Report to provincial and </a:t>
            </a:r>
            <a:r>
              <a:rPr lang="en-ZA" sz="2400" dirty="0" smtClean="0">
                <a:latin typeface="Arial" panose="020B0604020202020204" pitchFamily="34" charset="0"/>
                <a:cs typeface="Arial" panose="020B0604020202020204" pitchFamily="34" charset="0"/>
              </a:rPr>
              <a:t>municipal </a:t>
            </a:r>
            <a:r>
              <a:rPr lang="en-ZA" sz="2400" dirty="0">
                <a:latin typeface="Arial" panose="020B0604020202020204" pitchFamily="34" charset="0"/>
                <a:cs typeface="Arial" panose="020B0604020202020204" pitchFamily="34" charset="0"/>
              </a:rPr>
              <a:t>disaster </a:t>
            </a:r>
            <a:r>
              <a:rPr lang="en-ZA" sz="2400" dirty="0" smtClean="0">
                <a:latin typeface="Arial" panose="020B0604020202020204" pitchFamily="34" charset="0"/>
                <a:cs typeface="Arial" panose="020B0604020202020204" pitchFamily="34" charset="0"/>
              </a:rPr>
              <a:t>management</a:t>
            </a:r>
            <a:r>
              <a:rPr lang="en-ZA" sz="2400" dirty="0">
                <a:latin typeface="Arial" panose="020B0604020202020204" pitchFamily="34" charset="0"/>
                <a:cs typeface="Arial" panose="020B0604020202020204" pitchFamily="34" charset="0"/>
              </a:rPr>
              <a:t>	centres</a:t>
            </a: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720"/>
            <a:ext cx="2341995" cy="5083573"/>
          </a:xfrm>
          <a:prstGeom prst="rect">
            <a:avLst/>
          </a:prstGeom>
        </p:spPr>
      </p:pic>
      <p:sp>
        <p:nvSpPr>
          <p:cNvPr id="6" name="Rectangle 5"/>
          <p:cNvSpPr/>
          <p:nvPr/>
        </p:nvSpPr>
        <p:spPr>
          <a:xfrm>
            <a:off x="2411760" y="908720"/>
            <a:ext cx="4572000" cy="1131848"/>
          </a:xfrm>
          <a:prstGeom prst="rect">
            <a:avLst/>
          </a:prstGeom>
        </p:spPr>
        <p:txBody>
          <a:bodyPr>
            <a:spAutoFit/>
          </a:bodyPr>
          <a:lstStyle/>
          <a:p>
            <a:pPr marL="342900" indent="-342900">
              <a:lnSpc>
                <a:spcPct val="150000"/>
              </a:lnSpc>
              <a:buAutoNum type="arabicPeriod"/>
            </a:pPr>
            <a:r>
              <a:rPr lang="en-ZA" sz="2400" dirty="0">
                <a:latin typeface="Arial" panose="020B0604020202020204" pitchFamily="34" charset="0"/>
                <a:cs typeface="Arial" panose="020B0604020202020204" pitchFamily="34" charset="0"/>
              </a:rPr>
              <a:t>Legislative obligation</a:t>
            </a:r>
          </a:p>
          <a:p>
            <a:pPr marL="342900" indent="-342900">
              <a:lnSpc>
                <a:spcPct val="150000"/>
              </a:lnSpc>
              <a:buAutoNum type="arabicPeriod"/>
            </a:pPr>
            <a:r>
              <a:rPr lang="en-ZA" sz="2400" dirty="0" smtClean="0">
                <a:latin typeface="Arial" panose="020B0604020202020204" pitchFamily="34" charset="0"/>
                <a:cs typeface="Arial" panose="020B0604020202020204" pitchFamily="34" charset="0"/>
              </a:rPr>
              <a:t>Distribution report</a:t>
            </a: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718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21</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LEGISLATIVE OBLIGATION</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123728" y="908719"/>
            <a:ext cx="7020272" cy="5083573"/>
          </a:xfrm>
        </p:spPr>
        <p:txBody>
          <a:bodyPr/>
          <a:lstStyle/>
          <a:p>
            <a:pPr marL="0" indent="0">
              <a:buNone/>
            </a:pPr>
            <a:r>
              <a:rPr lang="en-GB" sz="2000" b="1" i="1" dirty="0" smtClean="0"/>
              <a:t>Section 24</a:t>
            </a:r>
            <a:r>
              <a:rPr lang="en-GB" sz="2000" b="1" i="1" dirty="0"/>
              <a:t>  Reporting</a:t>
            </a:r>
          </a:p>
          <a:p>
            <a:pPr marL="0" indent="0">
              <a:buNone/>
            </a:pPr>
            <a:r>
              <a:rPr lang="en-GB" sz="2000" i="1" dirty="0" smtClean="0"/>
              <a:t>	</a:t>
            </a:r>
            <a:r>
              <a:rPr lang="en-GB" sz="1000" i="1" dirty="0" smtClean="0"/>
              <a:t>[</a:t>
            </a:r>
            <a:r>
              <a:rPr lang="en-GB" sz="1000" i="1" dirty="0"/>
              <a:t>Heading substituted by s. 10 (a) of Act 16 of 2015 (wef 1 May 2016).]</a:t>
            </a:r>
          </a:p>
          <a:p>
            <a:pPr marL="0" indent="0">
              <a:buNone/>
            </a:pPr>
            <a:r>
              <a:rPr lang="en-GB" sz="2000" i="1" dirty="0" smtClean="0"/>
              <a:t>	(</a:t>
            </a:r>
            <a:r>
              <a:rPr lang="en-GB" sz="2000" i="1" dirty="0"/>
              <a:t>1) </a:t>
            </a:r>
            <a:r>
              <a:rPr lang="en-GB" sz="2000" i="1" dirty="0" smtClean="0"/>
              <a:t>….</a:t>
            </a:r>
          </a:p>
          <a:p>
            <a:pPr marL="0" indent="0">
              <a:buNone/>
            </a:pPr>
            <a:r>
              <a:rPr lang="en-GB" sz="2000" i="1" dirty="0" smtClean="0"/>
              <a:t>	(</a:t>
            </a:r>
            <a:r>
              <a:rPr lang="en-GB" sz="2000" i="1" dirty="0"/>
              <a:t>2) </a:t>
            </a:r>
            <a:r>
              <a:rPr lang="en-GB" sz="2000" i="1" dirty="0" smtClean="0"/>
              <a:t>….</a:t>
            </a:r>
            <a:endParaRPr lang="en-GB" sz="2000" i="1" dirty="0"/>
          </a:p>
          <a:p>
            <a:pPr marL="0" indent="0">
              <a:buNone/>
            </a:pPr>
            <a:r>
              <a:rPr lang="en-GB" sz="2000" i="1" dirty="0"/>
              <a:t>	</a:t>
            </a:r>
            <a:r>
              <a:rPr lang="en-GB" sz="2000" i="1" dirty="0" smtClean="0"/>
              <a:t>(3</a:t>
            </a:r>
            <a:r>
              <a:rPr lang="en-GB" sz="2000" i="1" dirty="0"/>
              <a:t>) The National Centre must, at the same time that its </a:t>
            </a:r>
            <a:r>
              <a:rPr lang="en-GB" sz="2000" i="1" dirty="0" smtClean="0"/>
              <a:t>	report </a:t>
            </a:r>
            <a:r>
              <a:rPr lang="en-GB" sz="2000" i="1" dirty="0"/>
              <a:t>is submitted to </a:t>
            </a:r>
            <a:r>
              <a:rPr lang="en-GB" sz="2000" i="1" dirty="0" smtClean="0"/>
              <a:t>the Minister </a:t>
            </a:r>
            <a:r>
              <a:rPr lang="en-GB" sz="2000" i="1" dirty="0"/>
              <a:t>in terms of </a:t>
            </a:r>
            <a:r>
              <a:rPr lang="en-GB" sz="2000" i="1" dirty="0" smtClean="0"/>
              <a:t>subsection 	(</a:t>
            </a:r>
            <a:r>
              <a:rPr lang="en-GB" sz="2000" i="1" dirty="0"/>
              <a:t>1), submit a copy of that report to each </a:t>
            </a:r>
            <a:r>
              <a:rPr lang="en-GB" sz="2000" i="1" dirty="0" smtClean="0"/>
              <a:t>provincial and 	municipal </a:t>
            </a:r>
            <a:r>
              <a:rPr lang="en-GB" sz="2000" i="1" dirty="0"/>
              <a:t>disaster management centre.</a:t>
            </a:r>
          </a:p>
          <a:p>
            <a:pPr marL="0" indent="0">
              <a:buNone/>
            </a:pPr>
            <a:r>
              <a:rPr lang="en-GB" sz="2000" i="1" dirty="0" smtClean="0"/>
              <a:t>	</a:t>
            </a:r>
            <a:endParaRPr lang="en-GB" sz="2000" i="1" dirty="0"/>
          </a:p>
          <a:p>
            <a:pPr marL="0" indent="0">
              <a:buNone/>
            </a:pP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719"/>
            <a:ext cx="1979712" cy="3304041"/>
          </a:xfrm>
          <a:prstGeom prst="rect">
            <a:avLst/>
          </a:prstGeom>
        </p:spPr>
      </p:pic>
    </p:spTree>
    <p:extLst>
      <p:ext uri="{BB962C8B-B14F-4D97-AF65-F5344CB8AC3E}">
        <p14:creationId xmlns:p14="http://schemas.microsoft.com/office/powerpoint/2010/main" xmlns="" val="2353904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22</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DISTRIBUTION REPORT</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123728" y="908719"/>
            <a:ext cx="7020272" cy="5083573"/>
          </a:xfrm>
        </p:spPr>
        <p:txBody>
          <a:bodyPr/>
          <a:lstStyle/>
          <a:p>
            <a:pPr marL="0" indent="0">
              <a:buNone/>
            </a:pPr>
            <a:endParaRPr lang="en-GB" sz="1400" i="1" dirty="0"/>
          </a:p>
          <a:p>
            <a:pPr marL="0" indent="0">
              <a:buNone/>
            </a:pP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2100111" y="1628800"/>
            <a:ext cx="5712249" cy="4417955"/>
          </a:xfrm>
          <a:prstGeom prst="rect">
            <a:avLst/>
          </a:prstGeom>
        </p:spPr>
      </p:pic>
      <p:sp>
        <p:nvSpPr>
          <p:cNvPr id="8" name="Rectangle 7"/>
          <p:cNvSpPr/>
          <p:nvPr/>
        </p:nvSpPr>
        <p:spPr>
          <a:xfrm>
            <a:off x="473716" y="854256"/>
            <a:ext cx="7914708" cy="369332"/>
          </a:xfrm>
          <a:prstGeom prst="rect">
            <a:avLst/>
          </a:prstGeom>
        </p:spPr>
        <p:txBody>
          <a:bodyPr wrap="square">
            <a:spAutoFit/>
          </a:bodyPr>
          <a:lstStyle/>
          <a:p>
            <a:pPr marL="0" indent="0" algn="ctr">
              <a:buNone/>
            </a:pPr>
            <a:r>
              <a:rPr lang="en-GB" dirty="0"/>
              <a:t>The report </a:t>
            </a:r>
            <a:r>
              <a:rPr lang="en-GB" dirty="0" smtClean="0"/>
              <a:t>is being distributed to stakeholders during October 2016</a:t>
            </a:r>
            <a:endParaRPr lang="en-GB" dirty="0"/>
          </a:p>
        </p:txBody>
      </p:sp>
    </p:spTree>
    <p:extLst>
      <p:ext uri="{BB962C8B-B14F-4D97-AF65-F5344CB8AC3E}">
        <p14:creationId xmlns:p14="http://schemas.microsoft.com/office/powerpoint/2010/main" xmlns="" val="1107329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1143000" y="2590800"/>
            <a:ext cx="6781800" cy="769938"/>
          </a:xfrm>
          <a:prstGeom prst="rect">
            <a:avLst/>
          </a:prstGeom>
          <a:noFill/>
          <a:ln w="9525">
            <a:noFill/>
            <a:miter lim="800000"/>
            <a:headEnd/>
            <a:tailEnd/>
          </a:ln>
        </p:spPr>
        <p:txBody>
          <a:bodyPr>
            <a:spAutoFit/>
          </a:bodyPr>
          <a:lstStyle/>
          <a:p>
            <a:pPr algn="ctr"/>
            <a:r>
              <a:rPr lang="en-ZA" sz="4400" b="1" dirty="0">
                <a:solidFill>
                  <a:srgbClr val="C0504D"/>
                </a:solidFill>
              </a:rPr>
              <a:t>Thank </a:t>
            </a:r>
            <a:r>
              <a:rPr lang="en-ZA" sz="4400" b="1" dirty="0" smtClean="0">
                <a:solidFill>
                  <a:srgbClr val="C0504D"/>
                </a:solidFill>
              </a:rPr>
              <a:t>you!</a:t>
            </a:r>
            <a:endParaRPr lang="en-US" sz="2800" b="1" dirty="0">
              <a:solidFill>
                <a:srgbClr val="000000"/>
              </a:solidFill>
            </a:endParaRPr>
          </a:p>
        </p:txBody>
      </p:sp>
      <p:sp>
        <p:nvSpPr>
          <p:cNvPr id="6"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201A3B01-4D34-4AAA-A2B7-1D20F690498A}" type="slidenum">
              <a:rPr lang="en-US" sz="2400" b="1">
                <a:solidFill>
                  <a:srgbClr val="FFFFFF"/>
                </a:solidFill>
                <a:latin typeface="+mj-lt"/>
                <a:ea typeface="+mj-ea"/>
                <a:cs typeface="+mj-cs"/>
              </a:rPr>
              <a:pPr algn="ctr">
                <a:defRPr/>
              </a:pPr>
              <a:t>23</a:t>
            </a:fld>
            <a:endParaRPr lang="en-US" sz="2400" b="1" dirty="0">
              <a:solidFill>
                <a:srgbClr val="FFFFFF"/>
              </a:solidFill>
              <a:latin typeface="+mj-lt"/>
              <a:ea typeface="+mj-ea"/>
              <a:cs typeface="+mj-cs"/>
            </a:endParaRPr>
          </a:p>
        </p:txBody>
      </p:sp>
      <p:pic>
        <p:nvPicPr>
          <p:cNvPr id="4" name="Picture 3"/>
          <p:cNvPicPr>
            <a:picLocks noChangeAspect="1"/>
          </p:cNvPicPr>
          <p:nvPr/>
        </p:nvPicPr>
        <p:blipFill>
          <a:blip r:embed="rId2"/>
          <a:stretch>
            <a:fillRect/>
          </a:stretch>
        </p:blipFill>
        <p:spPr>
          <a:xfrm>
            <a:off x="0" y="5992293"/>
            <a:ext cx="2694666" cy="865707"/>
          </a:xfrm>
          <a:prstGeom prst="rect">
            <a:avLst/>
          </a:prstGeom>
        </p:spPr>
      </p:pic>
    </p:spTree>
    <p:extLst>
      <p:ext uri="{BB962C8B-B14F-4D97-AF65-F5344CB8AC3E}">
        <p14:creationId xmlns:p14="http://schemas.microsoft.com/office/powerpoint/2010/main" xmlns="" val="2534872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3</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pPr marL="0" indent="0">
              <a:buNone/>
            </a:pPr>
            <a:r>
              <a:rPr lang="en-ZA" sz="2400" dirty="0">
                <a:latin typeface="Arial" panose="020B0604020202020204" pitchFamily="34" charset="0"/>
                <a:cs typeface="Arial" panose="020B0604020202020204" pitchFamily="34" charset="0"/>
              </a:rPr>
              <a:t>Part 1:	</a:t>
            </a:r>
            <a:r>
              <a:rPr lang="en-ZA" sz="2400" dirty="0" smtClean="0">
                <a:latin typeface="Arial" panose="020B0604020202020204" pitchFamily="34" charset="0"/>
                <a:cs typeface="Arial" panose="020B0604020202020204" pitchFamily="34" charset="0"/>
              </a:rPr>
              <a:t>NDMC </a:t>
            </a:r>
            <a:r>
              <a:rPr lang="en-ZA" sz="2400" dirty="0">
                <a:latin typeface="Arial" panose="020B0604020202020204" pitchFamily="34" charset="0"/>
                <a:cs typeface="Arial" panose="020B0604020202020204" pitchFamily="34" charset="0"/>
              </a:rPr>
              <a:t>2015/16 Annual Report</a:t>
            </a: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sp>
        <p:nvSpPr>
          <p:cNvPr id="6" name="Rectangle 5"/>
          <p:cNvSpPr/>
          <p:nvPr/>
        </p:nvSpPr>
        <p:spPr>
          <a:xfrm>
            <a:off x="2405356" y="937920"/>
            <a:ext cx="6586244" cy="5539978"/>
          </a:xfrm>
          <a:prstGeom prst="rect">
            <a:avLst/>
          </a:prstGeom>
        </p:spPr>
        <p:txBody>
          <a:bodyPr wrap="square">
            <a:spAutoFit/>
          </a:bodyPr>
          <a:lstStyle/>
          <a:p>
            <a:pPr marL="342900" indent="-342900">
              <a:lnSpc>
                <a:spcPct val="150000"/>
              </a:lnSpc>
              <a:buAutoNum type="arabicPeriod"/>
            </a:pPr>
            <a:r>
              <a:rPr lang="en-ZA" sz="2000" dirty="0" smtClean="0">
                <a:latin typeface="Arial" panose="020B0604020202020204" pitchFamily="34" charset="0"/>
                <a:cs typeface="Arial" panose="020B0604020202020204" pitchFamily="34" charset="0"/>
              </a:rPr>
              <a:t>Legislative obligation</a:t>
            </a:r>
          </a:p>
          <a:p>
            <a:pPr marL="342900" indent="-342900">
              <a:lnSpc>
                <a:spcPct val="150000"/>
              </a:lnSpc>
              <a:buAutoNum type="arabicPeriod"/>
            </a:pPr>
            <a:r>
              <a:rPr lang="en-ZA" sz="2000" dirty="0" smtClean="0">
                <a:latin typeface="Arial" panose="020B0604020202020204" pitchFamily="34" charset="0"/>
                <a:cs typeface="Arial" panose="020B0604020202020204" pitchFamily="34" charset="0"/>
              </a:rPr>
              <a:t>Overview of the foreword by the Minister</a:t>
            </a:r>
          </a:p>
          <a:p>
            <a:pPr marL="342900" indent="-342900">
              <a:lnSpc>
                <a:spcPct val="150000"/>
              </a:lnSpc>
              <a:buAutoNum type="arabicPeriod"/>
            </a:pPr>
            <a:r>
              <a:rPr lang="en-ZA" sz="2000" dirty="0" smtClean="0">
                <a:latin typeface="Arial" panose="020B0604020202020204" pitchFamily="34" charset="0"/>
                <a:cs typeface="Arial" panose="020B0604020202020204" pitchFamily="34" charset="0"/>
              </a:rPr>
              <a:t>Overview by the Head: NDMC</a:t>
            </a:r>
          </a:p>
          <a:p>
            <a:pPr marL="342900" indent="-342900">
              <a:lnSpc>
                <a:spcPct val="150000"/>
              </a:lnSpc>
              <a:buAutoNum type="arabicPeriod"/>
            </a:pPr>
            <a:r>
              <a:rPr lang="en-ZA" sz="2000" dirty="0" smtClean="0">
                <a:latin typeface="Arial" panose="020B0604020202020204" pitchFamily="34" charset="0"/>
                <a:cs typeface="Arial" panose="020B0604020202020204" pitchFamily="34" charset="0"/>
              </a:rPr>
              <a:t>Overview of Chapter 1</a:t>
            </a:r>
          </a:p>
          <a:p>
            <a:pPr marL="342900" indent="-342900">
              <a:lnSpc>
                <a:spcPct val="150000"/>
              </a:lnSpc>
              <a:buFontTx/>
              <a:buAutoNum type="arabicPeriod"/>
            </a:pPr>
            <a:r>
              <a:rPr lang="en-ZA" sz="2000" dirty="0">
                <a:latin typeface="Arial" panose="020B0604020202020204" pitchFamily="34" charset="0"/>
                <a:cs typeface="Arial" panose="020B0604020202020204" pitchFamily="34" charset="0"/>
              </a:rPr>
              <a:t>Overview of Chapter </a:t>
            </a:r>
            <a:r>
              <a:rPr lang="en-ZA" sz="2000" dirty="0" smtClean="0">
                <a:latin typeface="Arial" panose="020B0604020202020204" pitchFamily="34" charset="0"/>
                <a:cs typeface="Arial" panose="020B0604020202020204" pitchFamily="34" charset="0"/>
              </a:rPr>
              <a:t>2</a:t>
            </a:r>
            <a:endParaRPr lang="en-ZA" sz="2000" dirty="0">
              <a:latin typeface="Arial" panose="020B0604020202020204" pitchFamily="34" charset="0"/>
              <a:cs typeface="Arial" panose="020B0604020202020204" pitchFamily="34" charset="0"/>
            </a:endParaRPr>
          </a:p>
          <a:p>
            <a:pPr marL="342900" indent="-342900">
              <a:lnSpc>
                <a:spcPct val="150000"/>
              </a:lnSpc>
              <a:buFontTx/>
              <a:buAutoNum type="arabicPeriod"/>
            </a:pPr>
            <a:r>
              <a:rPr lang="en-ZA" sz="2000" dirty="0" smtClean="0">
                <a:latin typeface="Arial" panose="020B0604020202020204" pitchFamily="34" charset="0"/>
                <a:cs typeface="Arial" panose="020B0604020202020204" pitchFamily="34" charset="0"/>
              </a:rPr>
              <a:t>Overview of Chapter 3</a:t>
            </a:r>
          </a:p>
          <a:p>
            <a:pPr marL="342900" indent="-342900">
              <a:lnSpc>
                <a:spcPct val="150000"/>
              </a:lnSpc>
              <a:buFontTx/>
              <a:buAutoNum type="arabicPeriod"/>
            </a:pPr>
            <a:r>
              <a:rPr lang="en-ZA" sz="2000" dirty="0" smtClean="0">
                <a:latin typeface="Arial" panose="020B0604020202020204" pitchFamily="34" charset="0"/>
                <a:cs typeface="Arial" panose="020B0604020202020204" pitchFamily="34" charset="0"/>
              </a:rPr>
              <a:t>Overview </a:t>
            </a:r>
            <a:r>
              <a:rPr lang="en-ZA" sz="2000" dirty="0">
                <a:latin typeface="Arial" panose="020B0604020202020204" pitchFamily="34" charset="0"/>
                <a:cs typeface="Arial" panose="020B0604020202020204" pitchFamily="34" charset="0"/>
              </a:rPr>
              <a:t>of Chapter </a:t>
            </a:r>
            <a:r>
              <a:rPr lang="en-ZA" sz="2000" dirty="0" smtClean="0">
                <a:latin typeface="Arial" panose="020B0604020202020204" pitchFamily="34" charset="0"/>
                <a:cs typeface="Arial" panose="020B0604020202020204" pitchFamily="34" charset="0"/>
              </a:rPr>
              <a:t>4</a:t>
            </a:r>
            <a:endParaRPr lang="en-ZA" sz="2000" dirty="0">
              <a:latin typeface="Arial" panose="020B0604020202020204" pitchFamily="34" charset="0"/>
              <a:cs typeface="Arial" panose="020B0604020202020204" pitchFamily="34" charset="0"/>
            </a:endParaRPr>
          </a:p>
          <a:p>
            <a:pPr marL="342900" indent="-342900">
              <a:lnSpc>
                <a:spcPct val="150000"/>
              </a:lnSpc>
              <a:buFontTx/>
              <a:buAutoNum type="arabicPeriod"/>
            </a:pPr>
            <a:r>
              <a:rPr lang="en-ZA" sz="2000" dirty="0">
                <a:latin typeface="Arial" panose="020B0604020202020204" pitchFamily="34" charset="0"/>
                <a:cs typeface="Arial" panose="020B0604020202020204" pitchFamily="34" charset="0"/>
              </a:rPr>
              <a:t>Overview of Chapter </a:t>
            </a:r>
            <a:r>
              <a:rPr lang="en-ZA" sz="2000" dirty="0" smtClean="0">
                <a:latin typeface="Arial" panose="020B0604020202020204" pitchFamily="34" charset="0"/>
                <a:cs typeface="Arial" panose="020B0604020202020204" pitchFamily="34" charset="0"/>
              </a:rPr>
              <a:t>5</a:t>
            </a:r>
            <a:endParaRPr lang="en-ZA" sz="2000" dirty="0">
              <a:latin typeface="Arial" panose="020B0604020202020204" pitchFamily="34" charset="0"/>
              <a:cs typeface="Arial" panose="020B0604020202020204" pitchFamily="34" charset="0"/>
            </a:endParaRPr>
          </a:p>
          <a:p>
            <a:pPr marL="342900" indent="-342900">
              <a:lnSpc>
                <a:spcPct val="150000"/>
              </a:lnSpc>
              <a:buFontTx/>
              <a:buAutoNum type="arabicPeriod"/>
            </a:pPr>
            <a:r>
              <a:rPr lang="en-ZA" sz="2000" dirty="0">
                <a:latin typeface="Arial" panose="020B0604020202020204" pitchFamily="34" charset="0"/>
                <a:cs typeface="Arial" panose="020B0604020202020204" pitchFamily="34" charset="0"/>
              </a:rPr>
              <a:t>Overview of Chapter </a:t>
            </a:r>
            <a:r>
              <a:rPr lang="en-ZA" sz="2000" dirty="0" smtClean="0">
                <a:latin typeface="Arial" panose="020B0604020202020204" pitchFamily="34" charset="0"/>
                <a:cs typeface="Arial" panose="020B0604020202020204" pitchFamily="34" charset="0"/>
              </a:rPr>
              <a:t>6</a:t>
            </a:r>
            <a:endParaRPr lang="en-ZA" sz="2000" dirty="0">
              <a:latin typeface="Arial" panose="020B0604020202020204" pitchFamily="34" charset="0"/>
              <a:cs typeface="Arial" panose="020B0604020202020204" pitchFamily="34" charset="0"/>
            </a:endParaRPr>
          </a:p>
          <a:p>
            <a:pPr marL="342900" indent="-342900">
              <a:lnSpc>
                <a:spcPct val="150000"/>
              </a:lnSpc>
              <a:buFontTx/>
              <a:buAutoNum type="arabicPeriod"/>
            </a:pPr>
            <a:r>
              <a:rPr lang="en-ZA" sz="2000" dirty="0">
                <a:latin typeface="Arial" panose="020B0604020202020204" pitchFamily="34" charset="0"/>
                <a:cs typeface="Arial" panose="020B0604020202020204" pitchFamily="34" charset="0"/>
              </a:rPr>
              <a:t>Overview of Chapter </a:t>
            </a:r>
            <a:r>
              <a:rPr lang="en-ZA" sz="2000" dirty="0" smtClean="0">
                <a:latin typeface="Arial" panose="020B0604020202020204" pitchFamily="34" charset="0"/>
                <a:cs typeface="Arial" panose="020B0604020202020204" pitchFamily="34" charset="0"/>
              </a:rPr>
              <a:t>7</a:t>
            </a:r>
            <a:endParaRPr lang="en-ZA" sz="2000" dirty="0">
              <a:latin typeface="Arial" panose="020B0604020202020204" pitchFamily="34" charset="0"/>
              <a:cs typeface="Arial" panose="020B0604020202020204" pitchFamily="34" charset="0"/>
            </a:endParaRPr>
          </a:p>
          <a:p>
            <a:pPr marL="342900" indent="-342900">
              <a:buAutoNum type="arabicPeriod"/>
            </a:pPr>
            <a:endParaRPr lang="en-ZA" dirty="0" smtClean="0">
              <a:latin typeface="Arial" panose="020B0604020202020204" pitchFamily="34" charset="0"/>
              <a:cs typeface="Arial" panose="020B0604020202020204" pitchFamily="34" charset="0"/>
            </a:endParaRPr>
          </a:p>
          <a:p>
            <a:pPr marL="342900" indent="-342900">
              <a:buAutoNum type="arabicPeriod"/>
            </a:pP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pic>
        <p:nvPicPr>
          <p:cNvPr id="9" name="Content Placeholder 5"/>
          <p:cNvPicPr>
            <a:picLocks noChangeAspect="1"/>
          </p:cNvPicPr>
          <p:nvPr/>
        </p:nvPicPr>
        <p:blipFill>
          <a:blip r:embed="rId3"/>
          <a:stretch>
            <a:fillRect/>
          </a:stretch>
        </p:blipFill>
        <p:spPr bwMode="auto">
          <a:xfrm>
            <a:off x="0" y="915592"/>
            <a:ext cx="2337259" cy="3305496"/>
          </a:xfrm>
          <a:prstGeom prst="rect">
            <a:avLst/>
          </a:prstGeom>
          <a:noFill/>
          <a:ln w="9525">
            <a:noFill/>
            <a:miter lim="800000"/>
            <a:headEnd/>
            <a:tailEnd/>
          </a:ln>
        </p:spPr>
      </p:pic>
    </p:spTree>
    <p:extLst>
      <p:ext uri="{BB962C8B-B14F-4D97-AF65-F5344CB8AC3E}">
        <p14:creationId xmlns:p14="http://schemas.microsoft.com/office/powerpoint/2010/main" xmlns="" val="595419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4</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LEGISLATIVE OBLIGATION</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123728" y="908719"/>
            <a:ext cx="7020272" cy="5083573"/>
          </a:xfrm>
        </p:spPr>
        <p:txBody>
          <a:bodyPr/>
          <a:lstStyle/>
          <a:p>
            <a:pPr marL="0" indent="0">
              <a:buNone/>
            </a:pPr>
            <a:r>
              <a:rPr lang="en-GB" sz="1400" b="1" i="1" dirty="0" smtClean="0"/>
              <a:t>Section 24</a:t>
            </a:r>
            <a:r>
              <a:rPr lang="en-GB" sz="1400" b="1" i="1" dirty="0"/>
              <a:t>  Reporting</a:t>
            </a:r>
          </a:p>
          <a:p>
            <a:pPr marL="0" indent="0">
              <a:buNone/>
            </a:pPr>
            <a:r>
              <a:rPr lang="en-GB" sz="800" i="1" dirty="0" smtClean="0"/>
              <a:t>	[</a:t>
            </a:r>
            <a:r>
              <a:rPr lang="en-GB" sz="800" i="1" dirty="0"/>
              <a:t>Heading substituted by s. 10 (a) of Act 16 of 2015 (wef 1 May 2016).]</a:t>
            </a:r>
          </a:p>
          <a:p>
            <a:pPr marL="0" indent="0">
              <a:buNone/>
            </a:pPr>
            <a:r>
              <a:rPr lang="en-GB" sz="1400" i="1" dirty="0" smtClean="0"/>
              <a:t>	(</a:t>
            </a:r>
            <a:r>
              <a:rPr lang="en-GB" sz="1400" i="1" dirty="0"/>
              <a:t>1) The National Centre must submit a report annually to the Minister on-</a:t>
            </a:r>
          </a:p>
          <a:p>
            <a:pPr marL="0" indent="0">
              <a:buNone/>
            </a:pPr>
            <a:r>
              <a:rPr lang="en-GB" sz="1400" i="1" dirty="0"/>
              <a:t>	</a:t>
            </a:r>
            <a:r>
              <a:rPr lang="en-GB" sz="1400" i="1" dirty="0" smtClean="0"/>
              <a:t>	(</a:t>
            </a:r>
            <a:r>
              <a:rPr lang="en-GB" sz="1400" i="1" dirty="0"/>
              <a:t>a)	its activities during the year;</a:t>
            </a:r>
          </a:p>
          <a:p>
            <a:pPr marL="0" indent="0">
              <a:buNone/>
            </a:pPr>
            <a:r>
              <a:rPr lang="en-GB" sz="1400" i="1" dirty="0"/>
              <a:t>	</a:t>
            </a:r>
            <a:r>
              <a:rPr lang="en-GB" sz="1400" i="1" dirty="0" smtClean="0"/>
              <a:t>	(</a:t>
            </a:r>
            <a:r>
              <a:rPr lang="en-GB" sz="1400" i="1" dirty="0"/>
              <a:t>b)	the results of its monitoring of prevention and mitigation initiatives;</a:t>
            </a:r>
          </a:p>
          <a:p>
            <a:pPr marL="0" indent="0">
              <a:buNone/>
            </a:pPr>
            <a:r>
              <a:rPr lang="en-GB" sz="1400" i="1" dirty="0"/>
              <a:t>	</a:t>
            </a:r>
            <a:r>
              <a:rPr lang="en-GB" sz="1400" i="1" dirty="0" smtClean="0"/>
              <a:t>	(</a:t>
            </a:r>
            <a:r>
              <a:rPr lang="en-GB" sz="1400" i="1" dirty="0"/>
              <a:t>c)	disasters that occurred during the year in each province;</a:t>
            </a:r>
          </a:p>
          <a:p>
            <a:pPr marL="0" indent="0">
              <a:buNone/>
            </a:pPr>
            <a:r>
              <a:rPr lang="en-GB" sz="1400" i="1" dirty="0"/>
              <a:t>	</a:t>
            </a:r>
            <a:r>
              <a:rPr lang="en-GB" sz="1400" i="1" dirty="0" smtClean="0"/>
              <a:t>	(</a:t>
            </a:r>
            <a:r>
              <a:rPr lang="en-GB" sz="1400" i="1" dirty="0"/>
              <a:t>d)	the classification, magnitude and severity of these disasters;</a:t>
            </a:r>
          </a:p>
          <a:p>
            <a:pPr marL="0" indent="0">
              <a:buNone/>
            </a:pPr>
            <a:r>
              <a:rPr lang="en-GB" sz="1400" i="1" dirty="0"/>
              <a:t>	</a:t>
            </a:r>
            <a:r>
              <a:rPr lang="en-GB" sz="1400" i="1" dirty="0" smtClean="0"/>
              <a:t>	(</a:t>
            </a:r>
            <a:r>
              <a:rPr lang="en-GB" sz="1400" i="1" dirty="0"/>
              <a:t>e)	the effects they had;</a:t>
            </a:r>
          </a:p>
          <a:p>
            <a:pPr marL="0" indent="0">
              <a:buNone/>
            </a:pPr>
            <a:r>
              <a:rPr lang="en-GB" sz="1400" i="1" dirty="0"/>
              <a:t>	</a:t>
            </a:r>
            <a:r>
              <a:rPr lang="en-GB" sz="1400" i="1" dirty="0" smtClean="0"/>
              <a:t>	(</a:t>
            </a:r>
            <a:r>
              <a:rPr lang="en-GB" sz="1400" i="1" dirty="0"/>
              <a:t>f)	particular problems that were experienced-</a:t>
            </a:r>
          </a:p>
          <a:p>
            <a:pPr marL="0" indent="0">
              <a:buNone/>
            </a:pPr>
            <a:r>
              <a:rPr lang="en-GB" sz="1400" i="1" dirty="0"/>
              <a:t>	</a:t>
            </a:r>
            <a:r>
              <a:rPr lang="en-GB" sz="1400" i="1" dirty="0" smtClean="0"/>
              <a:t>		(</a:t>
            </a:r>
            <a:r>
              <a:rPr lang="en-GB" sz="1400" i="1" dirty="0"/>
              <a:t>i)	in dealing with these disasters; and</a:t>
            </a:r>
          </a:p>
          <a:p>
            <a:pPr marL="0" indent="0">
              <a:buNone/>
            </a:pPr>
            <a:r>
              <a:rPr lang="en-GB" sz="1400" i="1" dirty="0"/>
              <a:t>	</a:t>
            </a:r>
            <a:r>
              <a:rPr lang="en-GB" sz="1400" i="1" dirty="0" smtClean="0"/>
              <a:t>		(</a:t>
            </a:r>
            <a:r>
              <a:rPr lang="en-GB" sz="1400" i="1" dirty="0"/>
              <a:t>ii)	generally in implementing this Act and the national disaster </a:t>
            </a:r>
            <a:r>
              <a:rPr lang="en-GB" sz="1400" i="1" dirty="0" smtClean="0"/>
              <a:t>				management </a:t>
            </a:r>
            <a:r>
              <a:rPr lang="en-GB" sz="1400" i="1" dirty="0"/>
              <a:t>framework;</a:t>
            </a:r>
          </a:p>
          <a:p>
            <a:pPr marL="0" indent="0">
              <a:buNone/>
            </a:pPr>
            <a:r>
              <a:rPr lang="en-GB" sz="1400" i="1" dirty="0"/>
              <a:t>	</a:t>
            </a:r>
            <a:r>
              <a:rPr lang="en-GB" sz="1400" i="1" dirty="0" smtClean="0"/>
              <a:t>	(</a:t>
            </a:r>
            <a:r>
              <a:rPr lang="en-GB" sz="1400" i="1" dirty="0"/>
              <a:t>g)	the way in which these problems were addressed and any </a:t>
            </a:r>
            <a:r>
              <a:rPr lang="en-GB" sz="1400" i="1" dirty="0" smtClean="0"/>
              <a:t>				recommendations </a:t>
            </a:r>
            <a:r>
              <a:rPr lang="en-GB" sz="1400" i="1" dirty="0"/>
              <a:t>the National Centre </a:t>
            </a:r>
            <a:r>
              <a:rPr lang="en-GB" sz="1400" i="1" dirty="0" smtClean="0"/>
              <a:t>wishes </a:t>
            </a:r>
            <a:r>
              <a:rPr lang="en-GB" sz="1400" i="1" dirty="0"/>
              <a:t>to make in this regard;</a:t>
            </a:r>
          </a:p>
          <a:p>
            <a:pPr marL="0" indent="0">
              <a:buNone/>
            </a:pPr>
            <a:r>
              <a:rPr lang="en-GB" sz="1400" i="1" dirty="0"/>
              <a:t>	</a:t>
            </a:r>
            <a:r>
              <a:rPr lang="en-GB" sz="1400" i="1" dirty="0" smtClean="0"/>
              <a:t>	(</a:t>
            </a:r>
            <a:r>
              <a:rPr lang="en-GB" sz="1400" i="1" dirty="0"/>
              <a:t>h)	progress with the preparation and regular updating in terms of </a:t>
            </a:r>
            <a:r>
              <a:rPr lang="en-GB" sz="1400" i="1" dirty="0" smtClean="0"/>
              <a:t>				sections </a:t>
            </a:r>
            <a:r>
              <a:rPr lang="en-GB" sz="1400" i="1" dirty="0"/>
              <a:t>25, 38, 39, 52 and 53 </a:t>
            </a:r>
            <a:r>
              <a:rPr lang="en-GB" sz="1400" i="1" dirty="0" smtClean="0"/>
              <a:t>of disaster </a:t>
            </a:r>
            <a:r>
              <a:rPr lang="en-GB" sz="1400" i="1" dirty="0"/>
              <a:t>management plans and </a:t>
            </a:r>
            <a:r>
              <a:rPr lang="en-GB" sz="1400" i="1" dirty="0" smtClean="0"/>
              <a:t>			strategies </a:t>
            </a:r>
            <a:r>
              <a:rPr lang="en-GB" sz="1400" i="1" dirty="0"/>
              <a:t>by organs of state involved in disaster management; </a:t>
            </a:r>
            <a:r>
              <a:rPr lang="en-GB" sz="1400" i="1" dirty="0" smtClean="0"/>
              <a:t>and</a:t>
            </a:r>
            <a:endParaRPr lang="en-GB" sz="1400" i="1" dirty="0"/>
          </a:p>
          <a:p>
            <a:pPr marL="0" indent="0">
              <a:buNone/>
            </a:pPr>
            <a:r>
              <a:rPr lang="en-GB" sz="1400" i="1" dirty="0"/>
              <a:t>	</a:t>
            </a:r>
            <a:r>
              <a:rPr lang="en-GB" sz="1400" i="1" dirty="0" smtClean="0"/>
              <a:t>	(i</a:t>
            </a:r>
            <a:r>
              <a:rPr lang="en-GB" sz="1400" i="1" dirty="0"/>
              <a:t>)	an evaluation of the implementation of such plans and strategies</a:t>
            </a:r>
            <a:r>
              <a:rPr lang="en-GB" sz="1400" i="1" dirty="0" smtClean="0"/>
              <a:t>.</a:t>
            </a:r>
          </a:p>
          <a:p>
            <a:pPr marL="0" indent="0">
              <a:buNone/>
            </a:pPr>
            <a:r>
              <a:rPr lang="en-GB" sz="1400" i="1" dirty="0" smtClean="0"/>
              <a:t>	(2) ….</a:t>
            </a:r>
            <a:endParaRPr lang="en-GB" sz="1400" i="1" dirty="0"/>
          </a:p>
          <a:p>
            <a:pPr marL="0" indent="0">
              <a:buNone/>
            </a:pPr>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719"/>
            <a:ext cx="1979712" cy="3304041"/>
          </a:xfrm>
          <a:prstGeom prst="rect">
            <a:avLst/>
          </a:prstGeom>
        </p:spPr>
      </p:pic>
    </p:spTree>
    <p:extLst>
      <p:ext uri="{BB962C8B-B14F-4D97-AF65-F5344CB8AC3E}">
        <p14:creationId xmlns:p14="http://schemas.microsoft.com/office/powerpoint/2010/main" xmlns="" val="85941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5</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OVERVIEW OF THE FOREWORD BY THE MINISTER</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4" name="Picture 3"/>
          <p:cNvPicPr>
            <a:picLocks noChangeAspect="1"/>
          </p:cNvPicPr>
          <p:nvPr/>
        </p:nvPicPr>
        <p:blipFill>
          <a:blip r:embed="rId3"/>
          <a:stretch>
            <a:fillRect/>
          </a:stretch>
        </p:blipFill>
        <p:spPr>
          <a:xfrm>
            <a:off x="0" y="908573"/>
            <a:ext cx="2160240" cy="3656792"/>
          </a:xfrm>
          <a:prstGeom prst="rect">
            <a:avLst/>
          </a:prstGeom>
        </p:spPr>
      </p:pic>
      <p:sp>
        <p:nvSpPr>
          <p:cNvPr id="8" name="Content Placeholder 7"/>
          <p:cNvSpPr>
            <a:spLocks noGrp="1"/>
          </p:cNvSpPr>
          <p:nvPr>
            <p:ph idx="1"/>
          </p:nvPr>
        </p:nvSpPr>
        <p:spPr>
          <a:xfrm>
            <a:off x="2267744" y="908574"/>
            <a:ext cx="6419056" cy="5217590"/>
          </a:xfrm>
        </p:spPr>
        <p:txBody>
          <a:bodyPr/>
          <a:lstStyle/>
          <a:p>
            <a:pPr marL="0" indent="0">
              <a:buNone/>
            </a:pPr>
            <a:r>
              <a:rPr lang="en-ZA" sz="2000" dirty="0" smtClean="0"/>
              <a:t>The foreword by the Minister of Cooperative Governance and Traditional Affairs emphasize governments commitment to realise the disaster management policy set out in the White Paper on Disaster Management through amongst other things the,</a:t>
            </a:r>
          </a:p>
          <a:p>
            <a:r>
              <a:rPr lang="en-ZA" sz="2000" dirty="0" smtClean="0"/>
              <a:t>Amendments made to the Disaster Management Act, 2002, </a:t>
            </a:r>
          </a:p>
          <a:p>
            <a:r>
              <a:rPr lang="en-ZA" sz="2000" dirty="0" smtClean="0"/>
              <a:t>2015</a:t>
            </a:r>
            <a:r>
              <a:rPr lang="en-ZA" sz="2000" dirty="0"/>
              <a:t> </a:t>
            </a:r>
            <a:r>
              <a:rPr lang="en-ZA" sz="2000" dirty="0" smtClean="0"/>
              <a:t>commemoration of the International Day for Disaster Risk Reduction,</a:t>
            </a:r>
          </a:p>
          <a:p>
            <a:r>
              <a:rPr lang="en-ZA" sz="2000" dirty="0" smtClean="0"/>
              <a:t>Integrated Urban Development Framework, and</a:t>
            </a:r>
          </a:p>
          <a:p>
            <a:r>
              <a:rPr lang="en-ZA" sz="2000" dirty="0" smtClean="0"/>
              <a:t>Coordinated response to disasters such as the drought gripping the country and other smaller incidents.</a:t>
            </a:r>
            <a:endParaRPr lang="en-GB" sz="2000" dirty="0"/>
          </a:p>
        </p:txBody>
      </p:sp>
    </p:spTree>
    <p:extLst>
      <p:ext uri="{BB962C8B-B14F-4D97-AF65-F5344CB8AC3E}">
        <p14:creationId xmlns:p14="http://schemas.microsoft.com/office/powerpoint/2010/main" xmlns="" val="4119762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6</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OVERVIEW BY THE HEAD: NDMC</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smtClean="0">
                <a:latin typeface="Arial" panose="020B0604020202020204" pitchFamily="34" charset="0"/>
                <a:cs typeface="Arial" panose="020B0604020202020204" pitchFamily="34" charset="0"/>
              </a:rPr>
              <a:t>The overview by the Head: NDMC presents the high level strategic achievements for the year under review which include,</a:t>
            </a:r>
          </a:p>
          <a:p>
            <a:r>
              <a:rPr lang="en-ZA" sz="2000" dirty="0" smtClean="0">
                <a:latin typeface="Arial" panose="020B0604020202020204" pitchFamily="34" charset="0"/>
                <a:cs typeface="Arial" panose="020B0604020202020204" pitchFamily="34" charset="0"/>
              </a:rPr>
              <a:t>Summarising the implications of the Disaster Management Amendment Act, 2015 assented to by the President during December 2015.</a:t>
            </a:r>
          </a:p>
          <a:p>
            <a:r>
              <a:rPr lang="en-ZA" sz="2000" dirty="0" smtClean="0">
                <a:latin typeface="Arial" panose="020B0604020202020204" pitchFamily="34" charset="0"/>
                <a:cs typeface="Arial" panose="020B0604020202020204" pitchFamily="34" charset="0"/>
              </a:rPr>
              <a:t>Discussing the commemoration of the International Day for Disaster Reduction which focussed on traditional, indigenous and local knowledge and the way they complement modern science and add to individuals’ and societies’ resilience.</a:t>
            </a:r>
          </a:p>
          <a:p>
            <a:r>
              <a:rPr lang="en-ZA" sz="2000" dirty="0" smtClean="0">
                <a:latin typeface="Arial" panose="020B0604020202020204" pitchFamily="34" charset="0"/>
                <a:cs typeface="Arial" panose="020B0604020202020204" pitchFamily="34" charset="0"/>
              </a:rPr>
              <a:t>Discussing how the Integrated Urban Development Framework presents a significant opportunity for disaster management to work with local organs of state to increase the resilience of urban communities. </a:t>
            </a:r>
          </a:p>
          <a:p>
            <a:pPr marL="0" indent="0">
              <a:buNone/>
            </a:pPr>
            <a:endParaRPr lang="en-ZA" sz="2000" dirty="0" smtClean="0">
              <a:latin typeface="Arial" panose="020B0604020202020204" pitchFamily="34" charset="0"/>
              <a:cs typeface="Arial" panose="020B0604020202020204" pitchFamily="34" charset="0"/>
            </a:endParaRPr>
          </a:p>
          <a:p>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107504" y="909186"/>
            <a:ext cx="1944216" cy="3640512"/>
          </a:xfrm>
          <a:prstGeom prst="rect">
            <a:avLst/>
          </a:prstGeom>
        </p:spPr>
      </p:pic>
    </p:spTree>
    <p:extLst>
      <p:ext uri="{BB962C8B-B14F-4D97-AF65-F5344CB8AC3E}">
        <p14:creationId xmlns:p14="http://schemas.microsoft.com/office/powerpoint/2010/main" xmlns="" val="13827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7</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OVERVIEW BY THE HEAD: NDMC (cont.)</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r>
              <a:rPr lang="en-ZA" sz="2000" dirty="0" smtClean="0">
                <a:latin typeface="Arial" panose="020B0604020202020204" pitchFamily="34" charset="0"/>
                <a:cs typeface="Arial" panose="020B0604020202020204" pitchFamily="34" charset="0"/>
              </a:rPr>
              <a:t>Discussing the application of the back-to-basics concept in disaster management, the effect of good governance on disaster management policy implementation and how the NDMC is working with other branches of the DCoG to realise the functioning of all municipalities.</a:t>
            </a:r>
          </a:p>
          <a:p>
            <a:r>
              <a:rPr lang="en-ZA" sz="2000" dirty="0">
                <a:latin typeface="Arial" panose="020B0604020202020204" pitchFamily="34" charset="0"/>
                <a:cs typeface="Arial" panose="020B0604020202020204" pitchFamily="34" charset="0"/>
              </a:rPr>
              <a:t>Summarising the </a:t>
            </a:r>
            <a:r>
              <a:rPr lang="en-ZA" sz="2000" dirty="0" smtClean="0">
                <a:latin typeface="Arial" panose="020B0604020202020204" pitchFamily="34" charset="0"/>
                <a:cs typeface="Arial" panose="020B0604020202020204" pitchFamily="34" charset="0"/>
              </a:rPr>
              <a:t>drought coordination undertaken by the NDMC in governments’ response to the drought gripping the country, and </a:t>
            </a:r>
          </a:p>
          <a:p>
            <a:r>
              <a:rPr lang="en-ZA" sz="2000" dirty="0" smtClean="0">
                <a:latin typeface="Arial" panose="020B0604020202020204" pitchFamily="34" charset="0"/>
                <a:cs typeface="Arial" panose="020B0604020202020204" pitchFamily="34" charset="0"/>
              </a:rPr>
              <a:t>Giving a brief overview of the international engagements the NDMC undertook during the year under review.</a:t>
            </a:r>
          </a:p>
          <a:p>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6" name="Picture 5"/>
          <p:cNvPicPr>
            <a:picLocks noChangeAspect="1"/>
          </p:cNvPicPr>
          <p:nvPr/>
        </p:nvPicPr>
        <p:blipFill>
          <a:blip r:embed="rId3"/>
          <a:stretch>
            <a:fillRect/>
          </a:stretch>
        </p:blipFill>
        <p:spPr>
          <a:xfrm>
            <a:off x="107504" y="909186"/>
            <a:ext cx="1944216" cy="3640512"/>
          </a:xfrm>
          <a:prstGeom prst="rect">
            <a:avLst/>
          </a:prstGeom>
        </p:spPr>
      </p:pic>
    </p:spTree>
    <p:extLst>
      <p:ext uri="{BB962C8B-B14F-4D97-AF65-F5344CB8AC3E}">
        <p14:creationId xmlns:p14="http://schemas.microsoft.com/office/powerpoint/2010/main" xmlns="" val="185594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8</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OVERVIEW OF CHAPTER 1</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smtClean="0">
                <a:latin typeface="Arial" panose="020B0604020202020204" pitchFamily="34" charset="0"/>
                <a:cs typeface="Arial" panose="020B0604020202020204" pitchFamily="34" charset="0"/>
              </a:rPr>
              <a:t>Chapter one provides general information about the NDMC by unpacking the,</a:t>
            </a:r>
          </a:p>
          <a:p>
            <a:r>
              <a:rPr lang="en-ZA" sz="2000" dirty="0" smtClean="0">
                <a:latin typeface="Arial" panose="020B0604020202020204" pitchFamily="34" charset="0"/>
                <a:cs typeface="Arial" panose="020B0604020202020204" pitchFamily="34" charset="0"/>
              </a:rPr>
              <a:t>Purpose of the branch</a:t>
            </a:r>
          </a:p>
          <a:p>
            <a:r>
              <a:rPr lang="en-ZA" sz="2000" dirty="0" smtClean="0">
                <a:latin typeface="Arial" panose="020B0604020202020204" pitchFamily="34" charset="0"/>
                <a:cs typeface="Arial" panose="020B0604020202020204" pitchFamily="34" charset="0"/>
              </a:rPr>
              <a:t>Legislative mandate</a:t>
            </a:r>
          </a:p>
          <a:p>
            <a:r>
              <a:rPr lang="en-ZA" sz="2000" dirty="0" smtClean="0">
                <a:latin typeface="Arial" panose="020B0604020202020204" pitchFamily="34" charset="0"/>
                <a:cs typeface="Arial" panose="020B0604020202020204" pitchFamily="34" charset="0"/>
              </a:rPr>
              <a:t>Strategic overview</a:t>
            </a:r>
          </a:p>
          <a:p>
            <a:r>
              <a:rPr lang="en-ZA" sz="2000" dirty="0" smtClean="0">
                <a:latin typeface="Arial" panose="020B0604020202020204" pitchFamily="34" charset="0"/>
                <a:cs typeface="Arial" panose="020B0604020202020204" pitchFamily="34" charset="0"/>
              </a:rPr>
              <a:t>2015/16 strategic objective</a:t>
            </a:r>
          </a:p>
          <a:p>
            <a:r>
              <a:rPr lang="en-ZA" sz="2000" dirty="0" smtClean="0">
                <a:latin typeface="Arial" panose="020B0604020202020204" pitchFamily="34" charset="0"/>
                <a:cs typeface="Arial" panose="020B0604020202020204" pitchFamily="34" charset="0"/>
              </a:rPr>
              <a:t>2015/16 branch objectives</a:t>
            </a:r>
          </a:p>
          <a:p>
            <a:r>
              <a:rPr lang="en-ZA" sz="2000" dirty="0" smtClean="0">
                <a:latin typeface="Arial" panose="020B0604020202020204" pitchFamily="34" charset="0"/>
                <a:cs typeface="Arial" panose="020B0604020202020204" pitchFamily="34" charset="0"/>
              </a:rPr>
              <a:t>Organisational structure, and</a:t>
            </a:r>
          </a:p>
          <a:p>
            <a:r>
              <a:rPr lang="en-ZA" sz="2000" dirty="0" smtClean="0">
                <a:latin typeface="Arial" panose="020B0604020202020204" pitchFamily="34" charset="0"/>
                <a:cs typeface="Arial" panose="020B0604020202020204" pitchFamily="34" charset="0"/>
              </a:rPr>
              <a:t>Expenditure trends</a:t>
            </a:r>
          </a:p>
          <a:p>
            <a:endParaRPr lang="en-ZA"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9" name="Picture 8"/>
          <p:cNvPicPr>
            <a:picLocks noChangeAspect="1"/>
          </p:cNvPicPr>
          <p:nvPr/>
        </p:nvPicPr>
        <p:blipFill>
          <a:blip r:embed="rId3"/>
          <a:stretch>
            <a:fillRect/>
          </a:stretch>
        </p:blipFill>
        <p:spPr>
          <a:xfrm>
            <a:off x="1" y="899225"/>
            <a:ext cx="2362566" cy="3321863"/>
          </a:xfrm>
          <a:prstGeom prst="rect">
            <a:avLst/>
          </a:prstGeom>
        </p:spPr>
      </p:pic>
    </p:spTree>
    <p:extLst>
      <p:ext uri="{BB962C8B-B14F-4D97-AF65-F5344CB8AC3E}">
        <p14:creationId xmlns:p14="http://schemas.microsoft.com/office/powerpoint/2010/main" xmlns="" val="2043192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nvSpPr>
        <p:spPr bwMode="auto">
          <a:xfrm>
            <a:off x="8534400" y="6247040"/>
            <a:ext cx="457200" cy="457200"/>
          </a:xfrm>
          <a:prstGeom prst="ellipse">
            <a:avLst/>
          </a:prstGeom>
          <a:solidFill>
            <a:srgbClr val="E18E1F"/>
          </a:solidFill>
          <a:ln>
            <a:headEnd/>
            <a:tailEnd/>
          </a:ln>
          <a:effectLst>
            <a:glow rad="228600">
              <a:schemeClr val="accent1">
                <a:satMod val="175000"/>
                <a:alpha val="40000"/>
              </a:schemeClr>
            </a:glow>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prst="relaxedInset"/>
          </a:sp3d>
        </p:spPr>
        <p:style>
          <a:lnRef idx="0">
            <a:schemeClr val="accent6"/>
          </a:lnRef>
          <a:fillRef idx="3">
            <a:schemeClr val="accent6"/>
          </a:fillRef>
          <a:effectRef idx="3">
            <a:schemeClr val="accent6"/>
          </a:effectRef>
          <a:fontRef idx="minor">
            <a:schemeClr val="lt1"/>
          </a:fontRef>
        </p:style>
        <p:txBody>
          <a:bodyPr wrap="none" lIns="0" tIns="0" rIns="0" bIns="0" anchor="ctr" anchorCtr="1"/>
          <a:lstStyle/>
          <a:p>
            <a:pPr algn="ctr">
              <a:defRPr/>
            </a:pPr>
            <a:fld id="{DB1BC395-7E27-4582-9BDE-79207CDBBB07}" type="slidenum">
              <a:rPr lang="en-US" sz="2400" b="1">
                <a:solidFill>
                  <a:srgbClr val="FFFFFF"/>
                </a:solidFill>
                <a:latin typeface="+mj-lt"/>
                <a:ea typeface="+mj-ea"/>
                <a:cs typeface="+mj-cs"/>
              </a:rPr>
              <a:pPr algn="ctr">
                <a:defRPr/>
              </a:pPr>
              <a:t>9</a:t>
            </a:fld>
            <a:endParaRPr lang="en-US" sz="2400" b="1" dirty="0">
              <a:solidFill>
                <a:srgbClr val="FFFFFF"/>
              </a:solidFill>
              <a:latin typeface="+mj-lt"/>
              <a:ea typeface="+mj-ea"/>
              <a:cs typeface="+mj-cs"/>
            </a:endParaRPr>
          </a:p>
        </p:txBody>
      </p:sp>
      <p:sp>
        <p:nvSpPr>
          <p:cNvPr id="12" name="Title 11"/>
          <p:cNvSpPr>
            <a:spLocks noGrp="1"/>
          </p:cNvSpPr>
          <p:nvPr>
            <p:ph type="title"/>
          </p:nvPr>
        </p:nvSpPr>
        <p:spPr>
          <a:xfrm>
            <a:off x="473716" y="112503"/>
            <a:ext cx="8435280" cy="642248"/>
          </a:xfrm>
        </p:spPr>
        <p:txBody>
          <a:bodyPr/>
          <a:lstStyle/>
          <a:p>
            <a:r>
              <a:rPr lang="en-US" sz="2400" dirty="0">
                <a:effectLst>
                  <a:outerShdw blurRad="38100" dist="38100" dir="2700000" algn="tl">
                    <a:srgbClr val="000000">
                      <a:alpha val="43137"/>
                    </a:srgbClr>
                  </a:outerShdw>
                </a:effectLst>
                <a:latin typeface="Arial" pitchFamily="34" charset="0"/>
                <a:cs typeface="Arial" pitchFamily="34" charset="0"/>
              </a:rPr>
              <a:t>OVERVIEW OF </a:t>
            </a:r>
            <a:r>
              <a:rPr lang="en-US" sz="2400" dirty="0" smtClean="0">
                <a:effectLst>
                  <a:outerShdw blurRad="38100" dist="38100" dir="2700000" algn="tl">
                    <a:srgbClr val="000000">
                      <a:alpha val="43137"/>
                    </a:srgbClr>
                  </a:outerShdw>
                </a:effectLst>
                <a:latin typeface="Arial" pitchFamily="34" charset="0"/>
                <a:cs typeface="Arial" pitchFamily="34" charset="0"/>
              </a:rPr>
              <a:t>CHAPTER 2</a:t>
            </a:r>
            <a:endParaRPr lang="en-ZA" sz="2400"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457200" y="3429000"/>
            <a:ext cx="9144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a:cs typeface="Arial" panose="020B0604020202020204" pitchFamily="34" charset="0"/>
              </a:defRPr>
            </a:lvl9pPr>
          </a:lstStyle>
          <a:p>
            <a:pPr>
              <a:spcBef>
                <a:spcPct val="0"/>
              </a:spcBef>
              <a:buFontTx/>
              <a:buNone/>
              <a:defRPr/>
            </a:pPr>
            <a:endParaRPr lang="en-US" altLang="en-US" sz="1800" dirty="0" smtClean="0"/>
          </a:p>
        </p:txBody>
      </p:sp>
      <p:sp>
        <p:nvSpPr>
          <p:cNvPr id="2" name="Content Placeholder 1"/>
          <p:cNvSpPr>
            <a:spLocks noGrp="1"/>
          </p:cNvSpPr>
          <p:nvPr>
            <p:ph idx="1"/>
          </p:nvPr>
        </p:nvSpPr>
        <p:spPr>
          <a:xfrm>
            <a:off x="2411760" y="908720"/>
            <a:ext cx="6732240" cy="3600400"/>
          </a:xfrm>
        </p:spPr>
        <p:txBody>
          <a:bodyPr/>
          <a:lstStyle/>
          <a:p>
            <a:pPr marL="0" indent="0">
              <a:buNone/>
            </a:pPr>
            <a:r>
              <a:rPr lang="en-ZA" sz="2000" dirty="0">
                <a:latin typeface="Arial" panose="020B0604020202020204" pitchFamily="34" charset="0"/>
                <a:cs typeface="Arial" panose="020B0604020202020204" pitchFamily="34" charset="0"/>
              </a:rPr>
              <a:t>Chapter </a:t>
            </a:r>
            <a:r>
              <a:rPr lang="en-ZA" sz="2000" dirty="0" smtClean="0">
                <a:latin typeface="Arial" panose="020B0604020202020204" pitchFamily="34" charset="0"/>
                <a:cs typeface="Arial" panose="020B0604020202020204" pitchFamily="34" charset="0"/>
              </a:rPr>
              <a:t>two provides details of the activities of the NDMC undertaken by the, </a:t>
            </a:r>
          </a:p>
          <a:p>
            <a:r>
              <a:rPr lang="en-ZA" sz="2000" dirty="0" smtClean="0">
                <a:latin typeface="Arial" panose="020B0604020202020204" pitchFamily="34" charset="0"/>
                <a:cs typeface="Arial" panose="020B0604020202020204" pitchFamily="34" charset="0"/>
              </a:rPr>
              <a:t>Chief Directorate: Legislation and Policy Management</a:t>
            </a:r>
          </a:p>
          <a:p>
            <a:pPr lvl="1"/>
            <a:r>
              <a:rPr lang="en-ZA" sz="1600" dirty="0" smtClean="0">
                <a:latin typeface="Arial" panose="020B0604020202020204" pitchFamily="34" charset="0"/>
                <a:cs typeface="Arial" panose="020B0604020202020204" pitchFamily="34" charset="0"/>
              </a:rPr>
              <a:t>Directorate: Policy Development and Regulatory Frameworks</a:t>
            </a:r>
          </a:p>
          <a:p>
            <a:pPr lvl="1"/>
            <a:r>
              <a:rPr lang="en-ZA" sz="1600" dirty="0" smtClean="0">
                <a:latin typeface="Arial" panose="020B0604020202020204" pitchFamily="34" charset="0"/>
                <a:cs typeface="Arial" panose="020B0604020202020204" pitchFamily="34" charset="0"/>
              </a:rPr>
              <a:t>Directorate: Fire Services</a:t>
            </a:r>
          </a:p>
          <a:p>
            <a:r>
              <a:rPr lang="en-ZA" sz="2000" dirty="0" smtClean="0">
                <a:latin typeface="Arial" panose="020B0604020202020204" pitchFamily="34" charset="0"/>
                <a:cs typeface="Arial" panose="020B0604020202020204" pitchFamily="34" charset="0"/>
              </a:rPr>
              <a:t>Chief Directorate: Disaster Risk Reduction, Capacity Building and Intervention</a:t>
            </a:r>
          </a:p>
          <a:p>
            <a:pPr lvl="1"/>
            <a:r>
              <a:rPr lang="en-ZA" sz="1600" dirty="0" smtClean="0">
                <a:latin typeface="Arial" panose="020B0604020202020204" pitchFamily="34" charset="0"/>
                <a:cs typeface="Arial" panose="020B0604020202020204" pitchFamily="34" charset="0"/>
              </a:rPr>
              <a:t>Directorate: Disaster Risk and Reduction and Planning</a:t>
            </a:r>
          </a:p>
          <a:p>
            <a:pPr lvl="1"/>
            <a:r>
              <a:rPr lang="en-ZA" sz="1600" dirty="0" smtClean="0">
                <a:latin typeface="Arial" panose="020B0604020202020204" pitchFamily="34" charset="0"/>
                <a:cs typeface="Arial" panose="020B0604020202020204" pitchFamily="34" charset="0"/>
              </a:rPr>
              <a:t>Directorate: Disaster Risk management, Education, Training, Awareness and Research</a:t>
            </a:r>
          </a:p>
          <a:p>
            <a:r>
              <a:rPr lang="en-ZA" sz="2000" dirty="0" smtClean="0">
                <a:latin typeface="Arial" panose="020B0604020202020204" pitchFamily="34" charset="0"/>
                <a:cs typeface="Arial" panose="020B0604020202020204" pitchFamily="34" charset="0"/>
              </a:rPr>
              <a:t>Chief Directorate: Integrated Provincial Disaster Management Support, Monitoring and Evaluation Systems</a:t>
            </a:r>
          </a:p>
          <a:p>
            <a:pPr lvl="1"/>
            <a:r>
              <a:rPr lang="en-ZA" sz="1600" dirty="0" smtClean="0">
                <a:latin typeface="Arial" panose="020B0604020202020204" pitchFamily="34" charset="0"/>
                <a:cs typeface="Arial" panose="020B0604020202020204" pitchFamily="34" charset="0"/>
              </a:rPr>
              <a:t>Directorate: Disaster Management Monitoring and Evaluation</a:t>
            </a:r>
          </a:p>
          <a:p>
            <a:r>
              <a:rPr lang="en-ZA" sz="2000" dirty="0" smtClean="0">
                <a:latin typeface="Arial" panose="020B0604020202020204" pitchFamily="34" charset="0"/>
                <a:cs typeface="Arial" panose="020B0604020202020204" pitchFamily="34" charset="0"/>
              </a:rPr>
              <a:t>Chief Directorate: Information Technology, Intelligence and Information Management Systems</a:t>
            </a:r>
          </a:p>
          <a:p>
            <a:pPr lvl="1"/>
            <a:r>
              <a:rPr lang="en-ZA" sz="1600" dirty="0" smtClean="0">
                <a:latin typeface="Arial" panose="020B0604020202020204" pitchFamily="34" charset="0"/>
                <a:cs typeface="Arial" panose="020B0604020202020204" pitchFamily="34" charset="0"/>
              </a:rPr>
              <a:t>Directorate: Early Warnings and Capability Management Systems</a:t>
            </a:r>
            <a:endParaRPr lang="en-ZA"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0" y="5992293"/>
            <a:ext cx="2694666" cy="865707"/>
          </a:xfrm>
          <a:prstGeom prst="rect">
            <a:avLst/>
          </a:prstGeom>
        </p:spPr>
      </p:pic>
      <p:pic>
        <p:nvPicPr>
          <p:cNvPr id="8" name="Picture 7"/>
          <p:cNvPicPr>
            <a:picLocks noChangeAspect="1"/>
          </p:cNvPicPr>
          <p:nvPr/>
        </p:nvPicPr>
        <p:blipFill>
          <a:blip r:embed="rId3"/>
          <a:stretch>
            <a:fillRect/>
          </a:stretch>
        </p:blipFill>
        <p:spPr>
          <a:xfrm>
            <a:off x="-5723" y="908720"/>
            <a:ext cx="2374955" cy="3327328"/>
          </a:xfrm>
          <a:prstGeom prst="rect">
            <a:avLst/>
          </a:prstGeom>
        </p:spPr>
      </p:pic>
    </p:spTree>
    <p:extLst>
      <p:ext uri="{BB962C8B-B14F-4D97-AF65-F5344CB8AC3E}">
        <p14:creationId xmlns:p14="http://schemas.microsoft.com/office/powerpoint/2010/main" xmlns="" val="829285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Co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DCoG.pot</Template>
  <TotalTime>14189</TotalTime>
  <Words>891</Words>
  <Application>Microsoft Office PowerPoint</Application>
  <PresentationFormat>On-screen Show (4:3)</PresentationFormat>
  <Paragraphs>155</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DCoG</vt:lpstr>
      <vt:lpstr>Slide 1</vt:lpstr>
      <vt:lpstr>PRESENTATION LAYOUT</vt:lpstr>
      <vt:lpstr>Part 1: NDMC 2015/16 Annual Report</vt:lpstr>
      <vt:lpstr>LEGISLATIVE OBLIGATION</vt:lpstr>
      <vt:lpstr>OVERVIEW OF THE FOREWORD BY THE MINISTER</vt:lpstr>
      <vt:lpstr>OVERVIEW BY THE HEAD: NDMC</vt:lpstr>
      <vt:lpstr>OVERVIEW BY THE HEAD: NDMC (cont.)</vt:lpstr>
      <vt:lpstr>OVERVIEW OF CHAPTER 1</vt:lpstr>
      <vt:lpstr>OVERVIEW OF CHAPTER 2</vt:lpstr>
      <vt:lpstr>OVERVIEW OF CHAPTER 3</vt:lpstr>
      <vt:lpstr>OVERVIEW OF CHAPTER 4</vt:lpstr>
      <vt:lpstr>OVERVIEW OF CHAPTER 4 (Cont.) </vt:lpstr>
      <vt:lpstr>OVERVIEW OF CHAPTER 5</vt:lpstr>
      <vt:lpstr>OVERVIEW OF CHAPTER 6</vt:lpstr>
      <vt:lpstr>OVERVIEW OF CHAPTER 7</vt:lpstr>
      <vt:lpstr>Part 2:  Submission of the NDMC 2015/16 Annual Report to Parliament</vt:lpstr>
      <vt:lpstr>LEGISLATIVE OBLIGATION</vt:lpstr>
      <vt:lpstr>Tabling of Annual Reports</vt:lpstr>
      <vt:lpstr>SUBMISSION REPORT</vt:lpstr>
      <vt:lpstr>Part 3: Distribution of the NDMC 2015/16 Annual Report to provincial and municipal disaster management centres</vt:lpstr>
      <vt:lpstr>LEGISLATIVE OBLIGATION</vt:lpstr>
      <vt:lpstr>DISTRIBUTION REPORT</vt:lpstr>
      <vt:lpstr>Slide 23</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Meyer</dc:creator>
  <cp:lastModifiedBy>PUMZA</cp:lastModifiedBy>
  <cp:revision>440</cp:revision>
  <cp:lastPrinted>2016-06-20T09:35:43Z</cp:lastPrinted>
  <dcterms:created xsi:type="dcterms:W3CDTF">2011-07-14T18:52:25Z</dcterms:created>
  <dcterms:modified xsi:type="dcterms:W3CDTF">2016-10-19T09:57:47Z</dcterms:modified>
</cp:coreProperties>
</file>